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2" r:id="rId2"/>
    <p:sldId id="257" r:id="rId3"/>
    <p:sldId id="268" r:id="rId4"/>
    <p:sldId id="265" r:id="rId5"/>
    <p:sldId id="323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462" y="2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79625" y="1103198"/>
            <a:ext cx="8032749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198" y="245440"/>
            <a:ext cx="11516791" cy="1363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5299" y="1471294"/>
            <a:ext cx="10560050" cy="1520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810F7516-70DC-172F-E7EE-CF1944F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4" t="16667" r="1609" b="1111"/>
          <a:stretch/>
        </p:blipFill>
        <p:spPr>
          <a:xfrm>
            <a:off x="685800" y="0"/>
            <a:ext cx="11125200" cy="68605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4200" y="152400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Fall</a:t>
            </a:r>
            <a:r>
              <a:rPr lang="en-US" sz="2400" spc="-8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2023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B8911A5-C562-978F-F58E-02D144E7CC60}"/>
              </a:ext>
            </a:extLst>
          </p:cNvPr>
          <p:cNvSpPr txBox="1"/>
          <p:nvPr/>
        </p:nvSpPr>
        <p:spPr>
          <a:xfrm>
            <a:off x="4191000" y="3352914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Lecture 3: Computer Architecture Basics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57C735-C7C9-6336-2F3C-F9046D8F623D}"/>
              </a:ext>
            </a:extLst>
          </p:cNvPr>
          <p:cNvSpPr txBox="1"/>
          <p:nvPr/>
        </p:nvSpPr>
        <p:spPr>
          <a:xfrm>
            <a:off x="6324600" y="6324600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Credit: Brandon Lucia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41184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Basic</a:t>
            </a:r>
            <a:r>
              <a:rPr spc="-100" dirty="0"/>
              <a:t> </a:t>
            </a:r>
            <a:r>
              <a:rPr dirty="0"/>
              <a:t>Architecture:</a:t>
            </a:r>
            <a:r>
              <a:rPr spc="-114" dirty="0"/>
              <a:t> </a:t>
            </a:r>
            <a:r>
              <a:rPr dirty="0"/>
              <a:t>State</a:t>
            </a:r>
            <a:r>
              <a:rPr spc="-80" dirty="0"/>
              <a:t> </a:t>
            </a:r>
            <a:r>
              <a:rPr dirty="0"/>
              <a:t>+</a:t>
            </a:r>
            <a:r>
              <a:rPr spc="-80" dirty="0"/>
              <a:t> </a:t>
            </a:r>
            <a:r>
              <a:rPr spc="-10" dirty="0"/>
              <a:t>processing elements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058914" y="2831338"/>
            <a:ext cx="1779270" cy="1195705"/>
            <a:chOff x="7058914" y="2831338"/>
            <a:chExt cx="1779270" cy="1195705"/>
          </a:xfrm>
        </p:grpSpPr>
        <p:sp>
          <p:nvSpPr>
            <p:cNvPr id="4" name="object 4"/>
            <p:cNvSpPr/>
            <p:nvPr/>
          </p:nvSpPr>
          <p:spPr>
            <a:xfrm>
              <a:off x="7065264" y="2837688"/>
              <a:ext cx="1766570" cy="1183005"/>
            </a:xfrm>
            <a:custGeom>
              <a:avLst/>
              <a:gdLst/>
              <a:ahLst/>
              <a:cxnLst/>
              <a:rect l="l" t="t" r="r" b="b"/>
              <a:pathLst>
                <a:path w="1766570" h="1183004">
                  <a:moveTo>
                    <a:pt x="1766316" y="0"/>
                  </a:moveTo>
                  <a:lnTo>
                    <a:pt x="0" y="0"/>
                  </a:lnTo>
                  <a:lnTo>
                    <a:pt x="0" y="1182624"/>
                  </a:lnTo>
                  <a:lnTo>
                    <a:pt x="1766316" y="1182624"/>
                  </a:lnTo>
                  <a:lnTo>
                    <a:pt x="17663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65264" y="2837688"/>
              <a:ext cx="1766570" cy="1183005"/>
            </a:xfrm>
            <a:custGeom>
              <a:avLst/>
              <a:gdLst/>
              <a:ahLst/>
              <a:cxnLst/>
              <a:rect l="l" t="t" r="r" b="b"/>
              <a:pathLst>
                <a:path w="1766570" h="1183004">
                  <a:moveTo>
                    <a:pt x="0" y="1182624"/>
                  </a:moveTo>
                  <a:lnTo>
                    <a:pt x="1766316" y="1182624"/>
                  </a:lnTo>
                  <a:lnTo>
                    <a:pt x="1766316" y="0"/>
                  </a:lnTo>
                  <a:lnTo>
                    <a:pt x="0" y="0"/>
                  </a:lnTo>
                  <a:lnTo>
                    <a:pt x="0" y="11826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58050" y="2990469"/>
            <a:ext cx="1383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(sequential logic)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9632" y="3391280"/>
            <a:ext cx="4295140" cy="2749550"/>
          </a:xfrm>
          <a:custGeom>
            <a:avLst/>
            <a:gdLst/>
            <a:ahLst/>
            <a:cxnLst/>
            <a:rect l="l" t="t" r="r" b="b"/>
            <a:pathLst>
              <a:path w="4295140" h="2749550">
                <a:moveTo>
                  <a:pt x="3406267" y="37719"/>
                </a:moveTo>
                <a:lnTo>
                  <a:pt x="3393922" y="31623"/>
                </a:lnTo>
                <a:lnTo>
                  <a:pt x="3329940" y="0"/>
                </a:lnTo>
                <a:lnTo>
                  <a:pt x="3330092" y="31686"/>
                </a:lnTo>
                <a:lnTo>
                  <a:pt x="2293112" y="36195"/>
                </a:lnTo>
                <a:lnTo>
                  <a:pt x="2293112" y="48895"/>
                </a:lnTo>
                <a:lnTo>
                  <a:pt x="3330156" y="44386"/>
                </a:lnTo>
                <a:lnTo>
                  <a:pt x="3330321" y="76200"/>
                </a:lnTo>
                <a:lnTo>
                  <a:pt x="3406267" y="37719"/>
                </a:lnTo>
                <a:close/>
              </a:path>
              <a:path w="4295140" h="2749550">
                <a:moveTo>
                  <a:pt x="4294886" y="628650"/>
                </a:moveTo>
                <a:lnTo>
                  <a:pt x="4282313" y="628650"/>
                </a:lnTo>
                <a:lnTo>
                  <a:pt x="4281551" y="679450"/>
                </a:lnTo>
                <a:lnTo>
                  <a:pt x="4279265" y="730250"/>
                </a:lnTo>
                <a:lnTo>
                  <a:pt x="4270121" y="831850"/>
                </a:lnTo>
                <a:lnTo>
                  <a:pt x="4255135" y="933450"/>
                </a:lnTo>
                <a:lnTo>
                  <a:pt x="4234434" y="1022350"/>
                </a:lnTo>
                <a:lnTo>
                  <a:pt x="4234561" y="1022350"/>
                </a:lnTo>
                <a:lnTo>
                  <a:pt x="4208399" y="1123950"/>
                </a:lnTo>
                <a:lnTo>
                  <a:pt x="4208526" y="1123950"/>
                </a:lnTo>
                <a:lnTo>
                  <a:pt x="4177157" y="1225550"/>
                </a:lnTo>
                <a:lnTo>
                  <a:pt x="4177284" y="1225550"/>
                </a:lnTo>
                <a:lnTo>
                  <a:pt x="4140708" y="1314450"/>
                </a:lnTo>
                <a:lnTo>
                  <a:pt x="4140835" y="1314450"/>
                </a:lnTo>
                <a:lnTo>
                  <a:pt x="4099560" y="1403350"/>
                </a:lnTo>
                <a:lnTo>
                  <a:pt x="4099687" y="1403350"/>
                </a:lnTo>
                <a:lnTo>
                  <a:pt x="4053586" y="1504950"/>
                </a:lnTo>
                <a:lnTo>
                  <a:pt x="4053713" y="1504950"/>
                </a:lnTo>
                <a:lnTo>
                  <a:pt x="4003167" y="1593850"/>
                </a:lnTo>
                <a:lnTo>
                  <a:pt x="4003421" y="1593850"/>
                </a:lnTo>
                <a:lnTo>
                  <a:pt x="3948557" y="1682750"/>
                </a:lnTo>
                <a:lnTo>
                  <a:pt x="3948684" y="1682750"/>
                </a:lnTo>
                <a:lnTo>
                  <a:pt x="3889629" y="1758950"/>
                </a:lnTo>
                <a:lnTo>
                  <a:pt x="3889883" y="1758950"/>
                </a:lnTo>
                <a:lnTo>
                  <a:pt x="3827018" y="1847850"/>
                </a:lnTo>
                <a:lnTo>
                  <a:pt x="3827272" y="1847850"/>
                </a:lnTo>
                <a:lnTo>
                  <a:pt x="3760724" y="1924050"/>
                </a:lnTo>
                <a:lnTo>
                  <a:pt x="3760851" y="1924050"/>
                </a:lnTo>
                <a:lnTo>
                  <a:pt x="3690747" y="2012950"/>
                </a:lnTo>
                <a:lnTo>
                  <a:pt x="3690874" y="2012950"/>
                </a:lnTo>
                <a:lnTo>
                  <a:pt x="3617595" y="2089150"/>
                </a:lnTo>
                <a:lnTo>
                  <a:pt x="3617722" y="2089150"/>
                </a:lnTo>
                <a:lnTo>
                  <a:pt x="3541268" y="2152650"/>
                </a:lnTo>
                <a:lnTo>
                  <a:pt x="3541522" y="2152650"/>
                </a:lnTo>
                <a:lnTo>
                  <a:pt x="3462020" y="2228850"/>
                </a:lnTo>
                <a:lnTo>
                  <a:pt x="3462274" y="2228850"/>
                </a:lnTo>
                <a:lnTo>
                  <a:pt x="3379978" y="2292350"/>
                </a:lnTo>
                <a:lnTo>
                  <a:pt x="3380232" y="2292350"/>
                </a:lnTo>
                <a:lnTo>
                  <a:pt x="3295523" y="2355850"/>
                </a:lnTo>
                <a:lnTo>
                  <a:pt x="3295777" y="2355850"/>
                </a:lnTo>
                <a:lnTo>
                  <a:pt x="3208782" y="2406650"/>
                </a:lnTo>
                <a:lnTo>
                  <a:pt x="3208909" y="2406650"/>
                </a:lnTo>
                <a:lnTo>
                  <a:pt x="3119755" y="2470150"/>
                </a:lnTo>
                <a:lnTo>
                  <a:pt x="3120009" y="2470150"/>
                </a:lnTo>
                <a:lnTo>
                  <a:pt x="3028823" y="2520950"/>
                </a:lnTo>
                <a:lnTo>
                  <a:pt x="3029077" y="2520950"/>
                </a:lnTo>
                <a:lnTo>
                  <a:pt x="2936240" y="2559050"/>
                </a:lnTo>
                <a:lnTo>
                  <a:pt x="2936494" y="2559050"/>
                </a:lnTo>
                <a:lnTo>
                  <a:pt x="2842006" y="2597150"/>
                </a:lnTo>
                <a:lnTo>
                  <a:pt x="2842260" y="2597150"/>
                </a:lnTo>
                <a:lnTo>
                  <a:pt x="2746502" y="2635250"/>
                </a:lnTo>
                <a:lnTo>
                  <a:pt x="2746756" y="2635250"/>
                </a:lnTo>
                <a:lnTo>
                  <a:pt x="2649728" y="2673350"/>
                </a:lnTo>
                <a:lnTo>
                  <a:pt x="2649982" y="2673350"/>
                </a:lnTo>
                <a:lnTo>
                  <a:pt x="2552065" y="2698750"/>
                </a:lnTo>
                <a:lnTo>
                  <a:pt x="2552446" y="2698750"/>
                </a:lnTo>
                <a:lnTo>
                  <a:pt x="2453640" y="2711450"/>
                </a:lnTo>
                <a:lnTo>
                  <a:pt x="2454021" y="2711450"/>
                </a:lnTo>
                <a:lnTo>
                  <a:pt x="2354707" y="2736850"/>
                </a:lnTo>
                <a:lnTo>
                  <a:pt x="1956562" y="2736850"/>
                </a:lnTo>
                <a:lnTo>
                  <a:pt x="1857248" y="2724150"/>
                </a:lnTo>
                <a:lnTo>
                  <a:pt x="1758823" y="2724150"/>
                </a:lnTo>
                <a:lnTo>
                  <a:pt x="1660906" y="2698750"/>
                </a:lnTo>
                <a:lnTo>
                  <a:pt x="1661160" y="2698750"/>
                </a:lnTo>
                <a:lnTo>
                  <a:pt x="1564005" y="2686050"/>
                </a:lnTo>
                <a:lnTo>
                  <a:pt x="1564259" y="2686050"/>
                </a:lnTo>
                <a:lnTo>
                  <a:pt x="1468374" y="2673350"/>
                </a:lnTo>
                <a:lnTo>
                  <a:pt x="1468628" y="2673350"/>
                </a:lnTo>
                <a:lnTo>
                  <a:pt x="1374140" y="2647950"/>
                </a:lnTo>
                <a:lnTo>
                  <a:pt x="1374267" y="2647950"/>
                </a:lnTo>
                <a:lnTo>
                  <a:pt x="1281303" y="2622550"/>
                </a:lnTo>
                <a:lnTo>
                  <a:pt x="1281557" y="2622550"/>
                </a:lnTo>
                <a:lnTo>
                  <a:pt x="1190371" y="2597150"/>
                </a:lnTo>
                <a:lnTo>
                  <a:pt x="1190498" y="2597150"/>
                </a:lnTo>
                <a:lnTo>
                  <a:pt x="1101344" y="2571750"/>
                </a:lnTo>
                <a:lnTo>
                  <a:pt x="1101598" y="2571750"/>
                </a:lnTo>
                <a:lnTo>
                  <a:pt x="1014476" y="2546350"/>
                </a:lnTo>
                <a:lnTo>
                  <a:pt x="1014603" y="2546350"/>
                </a:lnTo>
                <a:lnTo>
                  <a:pt x="930021" y="2508250"/>
                </a:lnTo>
                <a:lnTo>
                  <a:pt x="930148" y="2508250"/>
                </a:lnTo>
                <a:lnTo>
                  <a:pt x="847979" y="2470150"/>
                </a:lnTo>
                <a:lnTo>
                  <a:pt x="848106" y="2470150"/>
                </a:lnTo>
                <a:lnTo>
                  <a:pt x="768731" y="2432050"/>
                </a:lnTo>
                <a:lnTo>
                  <a:pt x="768858" y="2432050"/>
                </a:lnTo>
                <a:lnTo>
                  <a:pt x="692404" y="2393950"/>
                </a:lnTo>
                <a:lnTo>
                  <a:pt x="692531" y="2393950"/>
                </a:lnTo>
                <a:lnTo>
                  <a:pt x="619125" y="2355850"/>
                </a:lnTo>
                <a:lnTo>
                  <a:pt x="619379" y="2355850"/>
                </a:lnTo>
                <a:lnTo>
                  <a:pt x="549275" y="2317750"/>
                </a:lnTo>
                <a:lnTo>
                  <a:pt x="549402" y="2317750"/>
                </a:lnTo>
                <a:lnTo>
                  <a:pt x="482981" y="2279650"/>
                </a:lnTo>
                <a:lnTo>
                  <a:pt x="483235" y="2279650"/>
                </a:lnTo>
                <a:lnTo>
                  <a:pt x="420370" y="2228850"/>
                </a:lnTo>
                <a:lnTo>
                  <a:pt x="420497" y="2228850"/>
                </a:lnTo>
                <a:lnTo>
                  <a:pt x="361569" y="2190750"/>
                </a:lnTo>
                <a:lnTo>
                  <a:pt x="361823" y="2190750"/>
                </a:lnTo>
                <a:lnTo>
                  <a:pt x="306959" y="2139950"/>
                </a:lnTo>
                <a:lnTo>
                  <a:pt x="307213" y="2139950"/>
                </a:lnTo>
                <a:lnTo>
                  <a:pt x="256667" y="2101850"/>
                </a:lnTo>
                <a:lnTo>
                  <a:pt x="256921" y="2101850"/>
                </a:lnTo>
                <a:lnTo>
                  <a:pt x="210820" y="2051050"/>
                </a:lnTo>
                <a:lnTo>
                  <a:pt x="211074" y="2051050"/>
                </a:lnTo>
                <a:lnTo>
                  <a:pt x="169799" y="2000250"/>
                </a:lnTo>
                <a:lnTo>
                  <a:pt x="170053" y="2000250"/>
                </a:lnTo>
                <a:lnTo>
                  <a:pt x="133604" y="1949450"/>
                </a:lnTo>
                <a:lnTo>
                  <a:pt x="133858" y="1949450"/>
                </a:lnTo>
                <a:lnTo>
                  <a:pt x="102362" y="1898650"/>
                </a:lnTo>
                <a:lnTo>
                  <a:pt x="102616" y="1898650"/>
                </a:lnTo>
                <a:lnTo>
                  <a:pt x="76581" y="1847850"/>
                </a:lnTo>
                <a:lnTo>
                  <a:pt x="76835" y="1847850"/>
                </a:lnTo>
                <a:lnTo>
                  <a:pt x="56134" y="1797050"/>
                </a:lnTo>
                <a:lnTo>
                  <a:pt x="56388" y="1797050"/>
                </a:lnTo>
                <a:lnTo>
                  <a:pt x="41275" y="1746250"/>
                </a:lnTo>
                <a:lnTo>
                  <a:pt x="41402" y="1746250"/>
                </a:lnTo>
                <a:lnTo>
                  <a:pt x="32258" y="1695450"/>
                </a:lnTo>
                <a:lnTo>
                  <a:pt x="32385" y="1695450"/>
                </a:lnTo>
                <a:lnTo>
                  <a:pt x="30099" y="1670050"/>
                </a:lnTo>
                <a:lnTo>
                  <a:pt x="29337" y="1644650"/>
                </a:lnTo>
                <a:lnTo>
                  <a:pt x="29464" y="1543050"/>
                </a:lnTo>
                <a:lnTo>
                  <a:pt x="29845" y="1441450"/>
                </a:lnTo>
                <a:lnTo>
                  <a:pt x="30099" y="1390650"/>
                </a:lnTo>
                <a:lnTo>
                  <a:pt x="31242" y="1250950"/>
                </a:lnTo>
                <a:lnTo>
                  <a:pt x="32258" y="1149350"/>
                </a:lnTo>
                <a:lnTo>
                  <a:pt x="32893" y="1098550"/>
                </a:lnTo>
                <a:lnTo>
                  <a:pt x="33401" y="1060450"/>
                </a:lnTo>
                <a:lnTo>
                  <a:pt x="34163" y="1009650"/>
                </a:lnTo>
                <a:lnTo>
                  <a:pt x="34798" y="971550"/>
                </a:lnTo>
                <a:lnTo>
                  <a:pt x="37084" y="857250"/>
                </a:lnTo>
                <a:lnTo>
                  <a:pt x="37973" y="819150"/>
                </a:lnTo>
                <a:lnTo>
                  <a:pt x="38735" y="781050"/>
                </a:lnTo>
                <a:lnTo>
                  <a:pt x="39624" y="755650"/>
                </a:lnTo>
                <a:lnTo>
                  <a:pt x="40640" y="717550"/>
                </a:lnTo>
                <a:lnTo>
                  <a:pt x="41529" y="692150"/>
                </a:lnTo>
                <a:lnTo>
                  <a:pt x="42545" y="666750"/>
                </a:lnTo>
                <a:lnTo>
                  <a:pt x="42926" y="654050"/>
                </a:lnTo>
                <a:lnTo>
                  <a:pt x="43942" y="628650"/>
                </a:lnTo>
                <a:lnTo>
                  <a:pt x="44564" y="623417"/>
                </a:lnTo>
                <a:lnTo>
                  <a:pt x="75819" y="628650"/>
                </a:lnTo>
                <a:lnTo>
                  <a:pt x="70713" y="615950"/>
                </a:lnTo>
                <a:lnTo>
                  <a:pt x="45212" y="552450"/>
                </a:lnTo>
                <a:lnTo>
                  <a:pt x="0" y="615950"/>
                </a:lnTo>
                <a:lnTo>
                  <a:pt x="32118" y="621334"/>
                </a:lnTo>
                <a:lnTo>
                  <a:pt x="31242" y="628650"/>
                </a:lnTo>
                <a:lnTo>
                  <a:pt x="30734" y="641350"/>
                </a:lnTo>
                <a:lnTo>
                  <a:pt x="30353" y="654050"/>
                </a:lnTo>
                <a:lnTo>
                  <a:pt x="28829" y="692150"/>
                </a:lnTo>
                <a:lnTo>
                  <a:pt x="27940" y="717550"/>
                </a:lnTo>
                <a:lnTo>
                  <a:pt x="26924" y="755650"/>
                </a:lnTo>
                <a:lnTo>
                  <a:pt x="26162" y="781050"/>
                </a:lnTo>
                <a:lnTo>
                  <a:pt x="24384" y="857250"/>
                </a:lnTo>
                <a:lnTo>
                  <a:pt x="22098" y="971550"/>
                </a:lnTo>
                <a:lnTo>
                  <a:pt x="20828" y="1060450"/>
                </a:lnTo>
                <a:lnTo>
                  <a:pt x="20193" y="1098550"/>
                </a:lnTo>
                <a:lnTo>
                  <a:pt x="19685" y="1149350"/>
                </a:lnTo>
                <a:lnTo>
                  <a:pt x="19050" y="1200150"/>
                </a:lnTo>
                <a:lnTo>
                  <a:pt x="18542" y="1250950"/>
                </a:lnTo>
                <a:lnTo>
                  <a:pt x="17399" y="1390650"/>
                </a:lnTo>
                <a:lnTo>
                  <a:pt x="17145" y="1441450"/>
                </a:lnTo>
                <a:lnTo>
                  <a:pt x="16764" y="1543050"/>
                </a:lnTo>
                <a:lnTo>
                  <a:pt x="16637" y="1644650"/>
                </a:lnTo>
                <a:lnTo>
                  <a:pt x="17399" y="1670050"/>
                </a:lnTo>
                <a:lnTo>
                  <a:pt x="29083" y="1758950"/>
                </a:lnTo>
                <a:lnTo>
                  <a:pt x="44196" y="1809750"/>
                </a:lnTo>
                <a:lnTo>
                  <a:pt x="65151" y="1860550"/>
                </a:lnTo>
                <a:lnTo>
                  <a:pt x="91567" y="1911350"/>
                </a:lnTo>
                <a:lnTo>
                  <a:pt x="123190" y="1962150"/>
                </a:lnTo>
                <a:lnTo>
                  <a:pt x="160020" y="2012950"/>
                </a:lnTo>
                <a:lnTo>
                  <a:pt x="201549" y="2051050"/>
                </a:lnTo>
                <a:lnTo>
                  <a:pt x="247904" y="2101850"/>
                </a:lnTo>
                <a:lnTo>
                  <a:pt x="298704" y="2152650"/>
                </a:lnTo>
                <a:lnTo>
                  <a:pt x="353822" y="2203450"/>
                </a:lnTo>
                <a:lnTo>
                  <a:pt x="413004" y="2241550"/>
                </a:lnTo>
                <a:lnTo>
                  <a:pt x="475996" y="2292350"/>
                </a:lnTo>
                <a:lnTo>
                  <a:pt x="542671" y="2330450"/>
                </a:lnTo>
                <a:lnTo>
                  <a:pt x="613029" y="2368550"/>
                </a:lnTo>
                <a:lnTo>
                  <a:pt x="686689" y="2406650"/>
                </a:lnTo>
                <a:lnTo>
                  <a:pt x="763397" y="2444750"/>
                </a:lnTo>
                <a:lnTo>
                  <a:pt x="843026" y="2482850"/>
                </a:lnTo>
                <a:lnTo>
                  <a:pt x="925322" y="2520950"/>
                </a:lnTo>
                <a:lnTo>
                  <a:pt x="1010158" y="2546350"/>
                </a:lnTo>
                <a:lnTo>
                  <a:pt x="1097407" y="2584450"/>
                </a:lnTo>
                <a:lnTo>
                  <a:pt x="1186815" y="2609850"/>
                </a:lnTo>
                <a:lnTo>
                  <a:pt x="1465834" y="2686050"/>
                </a:lnTo>
                <a:lnTo>
                  <a:pt x="1659128" y="2711450"/>
                </a:lnTo>
                <a:lnTo>
                  <a:pt x="1757172" y="2736850"/>
                </a:lnTo>
                <a:lnTo>
                  <a:pt x="1856232" y="2736850"/>
                </a:lnTo>
                <a:lnTo>
                  <a:pt x="1955673" y="2749550"/>
                </a:lnTo>
                <a:lnTo>
                  <a:pt x="2356358" y="2749550"/>
                </a:lnTo>
                <a:lnTo>
                  <a:pt x="2456053" y="2724150"/>
                </a:lnTo>
                <a:lnTo>
                  <a:pt x="2555113" y="2711450"/>
                </a:lnTo>
                <a:lnTo>
                  <a:pt x="2653411" y="2686050"/>
                </a:lnTo>
                <a:lnTo>
                  <a:pt x="2941688" y="2571750"/>
                </a:lnTo>
                <a:lnTo>
                  <a:pt x="3034792" y="2533650"/>
                </a:lnTo>
                <a:lnTo>
                  <a:pt x="3126232" y="2482850"/>
                </a:lnTo>
                <a:lnTo>
                  <a:pt x="3215640" y="2419350"/>
                </a:lnTo>
                <a:lnTo>
                  <a:pt x="3303016" y="2368550"/>
                </a:lnTo>
                <a:lnTo>
                  <a:pt x="3387852" y="2305050"/>
                </a:lnTo>
                <a:lnTo>
                  <a:pt x="3470275" y="2241550"/>
                </a:lnTo>
                <a:lnTo>
                  <a:pt x="3549904" y="2165350"/>
                </a:lnTo>
                <a:lnTo>
                  <a:pt x="3626612" y="2089150"/>
                </a:lnTo>
                <a:lnTo>
                  <a:pt x="3700145" y="2012950"/>
                </a:lnTo>
                <a:lnTo>
                  <a:pt x="3770376" y="1936750"/>
                </a:lnTo>
                <a:lnTo>
                  <a:pt x="3837178" y="1860550"/>
                </a:lnTo>
                <a:lnTo>
                  <a:pt x="3900043" y="1771650"/>
                </a:lnTo>
                <a:lnTo>
                  <a:pt x="3959225" y="1682750"/>
                </a:lnTo>
                <a:lnTo>
                  <a:pt x="4014216" y="1593850"/>
                </a:lnTo>
                <a:lnTo>
                  <a:pt x="4064889" y="1504950"/>
                </a:lnTo>
                <a:lnTo>
                  <a:pt x="4111117" y="1416050"/>
                </a:lnTo>
                <a:lnTo>
                  <a:pt x="4152519" y="1314450"/>
                </a:lnTo>
                <a:lnTo>
                  <a:pt x="4189095" y="1225550"/>
                </a:lnTo>
                <a:lnTo>
                  <a:pt x="4220718" y="1123950"/>
                </a:lnTo>
                <a:lnTo>
                  <a:pt x="4246880" y="1035050"/>
                </a:lnTo>
                <a:lnTo>
                  <a:pt x="4267581" y="933450"/>
                </a:lnTo>
                <a:lnTo>
                  <a:pt x="4282694" y="831850"/>
                </a:lnTo>
                <a:lnTo>
                  <a:pt x="4291838" y="730250"/>
                </a:lnTo>
                <a:lnTo>
                  <a:pt x="4294124" y="679450"/>
                </a:lnTo>
                <a:lnTo>
                  <a:pt x="4294886" y="6286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40960" y="4918024"/>
            <a:ext cx="685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0145" y="2519298"/>
            <a:ext cx="1471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ALU/processing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9028" y="2447925"/>
            <a:ext cx="48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0905" y="4129348"/>
            <a:ext cx="361315" cy="10363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096258" y="2749042"/>
            <a:ext cx="445770" cy="2127885"/>
            <a:chOff x="4096258" y="2749042"/>
            <a:chExt cx="445770" cy="2127885"/>
          </a:xfrm>
        </p:grpSpPr>
        <p:sp>
          <p:nvSpPr>
            <p:cNvPr id="13" name="object 13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0"/>
                  </a:moveTo>
                  <a:lnTo>
                    <a:pt x="0" y="1459992"/>
                  </a:lnTo>
                  <a:lnTo>
                    <a:pt x="432815" y="1168019"/>
                  </a:lnTo>
                  <a:lnTo>
                    <a:pt x="432815" y="291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1459992"/>
                  </a:moveTo>
                  <a:lnTo>
                    <a:pt x="0" y="0"/>
                  </a:lnTo>
                  <a:lnTo>
                    <a:pt x="432815" y="291973"/>
                  </a:lnTo>
                  <a:lnTo>
                    <a:pt x="432815" y="1168019"/>
                  </a:lnTo>
                  <a:lnTo>
                    <a:pt x="0" y="14599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0" y="358140"/>
                  </a:lnTo>
                  <a:lnTo>
                    <a:pt x="150875" y="179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150875" y="179070"/>
                  </a:lnTo>
                  <a:lnTo>
                    <a:pt x="0" y="3581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29684" y="4055364"/>
              <a:ext cx="76200" cy="821690"/>
            </a:xfrm>
            <a:custGeom>
              <a:avLst/>
              <a:gdLst/>
              <a:ahLst/>
              <a:cxnLst/>
              <a:rect l="l" t="t" r="r" b="b"/>
              <a:pathLst>
                <a:path w="76200" h="821689">
                  <a:moveTo>
                    <a:pt x="44450" y="63500"/>
                  </a:moveTo>
                  <a:lnTo>
                    <a:pt x="31750" y="63500"/>
                  </a:lnTo>
                  <a:lnTo>
                    <a:pt x="31750" y="821563"/>
                  </a:lnTo>
                  <a:lnTo>
                    <a:pt x="44450" y="821563"/>
                  </a:lnTo>
                  <a:lnTo>
                    <a:pt x="44450" y="63500"/>
                  </a:lnTo>
                  <a:close/>
                </a:path>
                <a:path w="76200" h="821689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821689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267708" y="3291783"/>
            <a:ext cx="254000" cy="396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60648" y="2994659"/>
            <a:ext cx="443230" cy="977265"/>
          </a:xfrm>
          <a:custGeom>
            <a:avLst/>
            <a:gdLst/>
            <a:ahLst/>
            <a:cxnLst/>
            <a:rect l="l" t="t" r="r" b="b"/>
            <a:pathLst>
              <a:path w="443229" h="977264">
                <a:moveTo>
                  <a:pt x="442849" y="938784"/>
                </a:moveTo>
                <a:lnTo>
                  <a:pt x="430149" y="932434"/>
                </a:lnTo>
                <a:lnTo>
                  <a:pt x="366649" y="900684"/>
                </a:lnTo>
                <a:lnTo>
                  <a:pt x="366649" y="932434"/>
                </a:lnTo>
                <a:lnTo>
                  <a:pt x="0" y="932434"/>
                </a:lnTo>
                <a:lnTo>
                  <a:pt x="0" y="945134"/>
                </a:lnTo>
                <a:lnTo>
                  <a:pt x="366649" y="945134"/>
                </a:lnTo>
                <a:lnTo>
                  <a:pt x="366649" y="976884"/>
                </a:lnTo>
                <a:lnTo>
                  <a:pt x="430149" y="945134"/>
                </a:lnTo>
                <a:lnTo>
                  <a:pt x="442849" y="938784"/>
                </a:lnTo>
                <a:close/>
              </a:path>
              <a:path w="443229" h="977264">
                <a:moveTo>
                  <a:pt x="442849" y="38100"/>
                </a:moveTo>
                <a:lnTo>
                  <a:pt x="430149" y="31750"/>
                </a:lnTo>
                <a:lnTo>
                  <a:pt x="366649" y="0"/>
                </a:lnTo>
                <a:lnTo>
                  <a:pt x="366649" y="31750"/>
                </a:lnTo>
                <a:lnTo>
                  <a:pt x="0" y="31750"/>
                </a:lnTo>
                <a:lnTo>
                  <a:pt x="0" y="44450"/>
                </a:lnTo>
                <a:lnTo>
                  <a:pt x="366649" y="44450"/>
                </a:lnTo>
                <a:lnTo>
                  <a:pt x="366649" y="76200"/>
                </a:lnTo>
                <a:lnTo>
                  <a:pt x="430149" y="44450"/>
                </a:lnTo>
                <a:lnTo>
                  <a:pt x="442849" y="381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90340" y="3709160"/>
            <a:ext cx="177800" cy="474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90340" y="2840048"/>
            <a:ext cx="177800" cy="4692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61204" y="3391789"/>
            <a:ext cx="2503805" cy="76200"/>
          </a:xfrm>
          <a:custGeom>
            <a:avLst/>
            <a:gdLst/>
            <a:ahLst/>
            <a:cxnLst/>
            <a:rect l="l" t="t" r="r" b="b"/>
            <a:pathLst>
              <a:path w="2503804" h="76200">
                <a:moveTo>
                  <a:pt x="2492285" y="31623"/>
                </a:moveTo>
                <a:lnTo>
                  <a:pt x="2440304" y="31623"/>
                </a:lnTo>
                <a:lnTo>
                  <a:pt x="2440431" y="44323"/>
                </a:lnTo>
                <a:lnTo>
                  <a:pt x="2427690" y="44478"/>
                </a:lnTo>
                <a:lnTo>
                  <a:pt x="2428113" y="76200"/>
                </a:lnTo>
                <a:lnTo>
                  <a:pt x="2503804" y="37211"/>
                </a:lnTo>
                <a:lnTo>
                  <a:pt x="2492285" y="31623"/>
                </a:lnTo>
                <a:close/>
              </a:path>
              <a:path w="2503804" h="76200">
                <a:moveTo>
                  <a:pt x="2427520" y="31779"/>
                </a:moveTo>
                <a:lnTo>
                  <a:pt x="0" y="61468"/>
                </a:lnTo>
                <a:lnTo>
                  <a:pt x="254" y="74168"/>
                </a:lnTo>
                <a:lnTo>
                  <a:pt x="2427690" y="44478"/>
                </a:lnTo>
                <a:lnTo>
                  <a:pt x="2427520" y="31779"/>
                </a:lnTo>
                <a:close/>
              </a:path>
              <a:path w="2503804" h="76200">
                <a:moveTo>
                  <a:pt x="2440304" y="31623"/>
                </a:moveTo>
                <a:lnTo>
                  <a:pt x="2427520" y="31779"/>
                </a:lnTo>
                <a:lnTo>
                  <a:pt x="2427690" y="44478"/>
                </a:lnTo>
                <a:lnTo>
                  <a:pt x="2440431" y="44323"/>
                </a:lnTo>
                <a:lnTo>
                  <a:pt x="2440304" y="31623"/>
                </a:lnTo>
                <a:close/>
              </a:path>
              <a:path w="2503804" h="76200">
                <a:moveTo>
                  <a:pt x="2427097" y="0"/>
                </a:moveTo>
                <a:lnTo>
                  <a:pt x="2427520" y="31779"/>
                </a:lnTo>
                <a:lnTo>
                  <a:pt x="2440304" y="31623"/>
                </a:lnTo>
                <a:lnTo>
                  <a:pt x="2492285" y="31623"/>
                </a:lnTo>
                <a:lnTo>
                  <a:pt x="242709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227446" y="2859689"/>
            <a:ext cx="360680" cy="512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Output: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64203" y="3062351"/>
            <a:ext cx="4290695" cy="3086100"/>
          </a:xfrm>
          <a:custGeom>
            <a:avLst/>
            <a:gdLst/>
            <a:ahLst/>
            <a:cxnLst/>
            <a:rect l="l" t="t" r="r" b="b"/>
            <a:pathLst>
              <a:path w="4290695" h="3086100">
                <a:moveTo>
                  <a:pt x="44831" y="63500"/>
                </a:moveTo>
                <a:lnTo>
                  <a:pt x="32131" y="63500"/>
                </a:lnTo>
                <a:lnTo>
                  <a:pt x="31750" y="76200"/>
                </a:lnTo>
                <a:lnTo>
                  <a:pt x="31242" y="101600"/>
                </a:lnTo>
                <a:lnTo>
                  <a:pt x="31115" y="127000"/>
                </a:lnTo>
                <a:lnTo>
                  <a:pt x="30861" y="139700"/>
                </a:lnTo>
                <a:lnTo>
                  <a:pt x="30734" y="152400"/>
                </a:lnTo>
                <a:lnTo>
                  <a:pt x="30480" y="165100"/>
                </a:lnTo>
                <a:lnTo>
                  <a:pt x="30353" y="190500"/>
                </a:lnTo>
                <a:lnTo>
                  <a:pt x="29591" y="241300"/>
                </a:lnTo>
                <a:lnTo>
                  <a:pt x="29463" y="266700"/>
                </a:lnTo>
                <a:lnTo>
                  <a:pt x="29210" y="292100"/>
                </a:lnTo>
                <a:lnTo>
                  <a:pt x="28829" y="355600"/>
                </a:lnTo>
                <a:lnTo>
                  <a:pt x="28575" y="381000"/>
                </a:lnTo>
                <a:lnTo>
                  <a:pt x="28448" y="406400"/>
                </a:lnTo>
                <a:lnTo>
                  <a:pt x="28194" y="431800"/>
                </a:lnTo>
                <a:lnTo>
                  <a:pt x="27940" y="482600"/>
                </a:lnTo>
                <a:lnTo>
                  <a:pt x="27559" y="546100"/>
                </a:lnTo>
                <a:lnTo>
                  <a:pt x="27305" y="596900"/>
                </a:lnTo>
                <a:lnTo>
                  <a:pt x="26924" y="660400"/>
                </a:lnTo>
                <a:lnTo>
                  <a:pt x="26162" y="850900"/>
                </a:lnTo>
                <a:lnTo>
                  <a:pt x="26035" y="914400"/>
                </a:lnTo>
                <a:lnTo>
                  <a:pt x="25781" y="977900"/>
                </a:lnTo>
                <a:lnTo>
                  <a:pt x="25654" y="1041400"/>
                </a:lnTo>
                <a:lnTo>
                  <a:pt x="25400" y="1117600"/>
                </a:lnTo>
                <a:lnTo>
                  <a:pt x="25146" y="1257300"/>
                </a:lnTo>
                <a:lnTo>
                  <a:pt x="24892" y="1549400"/>
                </a:lnTo>
                <a:lnTo>
                  <a:pt x="25781" y="1587500"/>
                </a:lnTo>
                <a:lnTo>
                  <a:pt x="37211" y="1689100"/>
                </a:lnTo>
                <a:lnTo>
                  <a:pt x="52324" y="1765300"/>
                </a:lnTo>
                <a:lnTo>
                  <a:pt x="73025" y="1828800"/>
                </a:lnTo>
                <a:lnTo>
                  <a:pt x="99187" y="1905000"/>
                </a:lnTo>
                <a:lnTo>
                  <a:pt x="130810" y="1981200"/>
                </a:lnTo>
                <a:lnTo>
                  <a:pt x="167259" y="2044700"/>
                </a:lnTo>
                <a:lnTo>
                  <a:pt x="208661" y="2108200"/>
                </a:lnTo>
                <a:lnTo>
                  <a:pt x="254762" y="2184400"/>
                </a:lnTo>
                <a:lnTo>
                  <a:pt x="305308" y="2247900"/>
                </a:lnTo>
                <a:lnTo>
                  <a:pt x="360172" y="2311400"/>
                </a:lnTo>
                <a:lnTo>
                  <a:pt x="419226" y="2374900"/>
                </a:lnTo>
                <a:lnTo>
                  <a:pt x="482092" y="2438400"/>
                </a:lnTo>
                <a:lnTo>
                  <a:pt x="548640" y="2501900"/>
                </a:lnTo>
                <a:lnTo>
                  <a:pt x="618744" y="2552700"/>
                </a:lnTo>
                <a:lnTo>
                  <a:pt x="692023" y="2603500"/>
                </a:lnTo>
                <a:lnTo>
                  <a:pt x="768604" y="2667000"/>
                </a:lnTo>
                <a:lnTo>
                  <a:pt x="847979" y="2717800"/>
                </a:lnTo>
                <a:lnTo>
                  <a:pt x="930148" y="2755900"/>
                </a:lnTo>
                <a:lnTo>
                  <a:pt x="1014730" y="2806700"/>
                </a:lnTo>
                <a:lnTo>
                  <a:pt x="1101852" y="2844800"/>
                </a:lnTo>
                <a:lnTo>
                  <a:pt x="1190879" y="2895600"/>
                </a:lnTo>
                <a:lnTo>
                  <a:pt x="1281938" y="2921000"/>
                </a:lnTo>
                <a:lnTo>
                  <a:pt x="1374902" y="2959100"/>
                </a:lnTo>
                <a:lnTo>
                  <a:pt x="1759966" y="3060700"/>
                </a:lnTo>
                <a:lnTo>
                  <a:pt x="1958086" y="3086100"/>
                </a:lnTo>
                <a:lnTo>
                  <a:pt x="2357501" y="3086100"/>
                </a:lnTo>
                <a:lnTo>
                  <a:pt x="2407221" y="3073400"/>
                </a:lnTo>
                <a:lnTo>
                  <a:pt x="1959229" y="3073400"/>
                </a:lnTo>
                <a:lnTo>
                  <a:pt x="1860169" y="3060700"/>
                </a:lnTo>
                <a:lnTo>
                  <a:pt x="1860423" y="3060700"/>
                </a:lnTo>
                <a:lnTo>
                  <a:pt x="1761998" y="3048000"/>
                </a:lnTo>
                <a:lnTo>
                  <a:pt x="1762252" y="3048000"/>
                </a:lnTo>
                <a:lnTo>
                  <a:pt x="1664589" y="3022600"/>
                </a:lnTo>
                <a:lnTo>
                  <a:pt x="1664716" y="3022600"/>
                </a:lnTo>
                <a:lnTo>
                  <a:pt x="1568069" y="3009900"/>
                </a:lnTo>
                <a:lnTo>
                  <a:pt x="1568323" y="3009900"/>
                </a:lnTo>
                <a:lnTo>
                  <a:pt x="1472819" y="2971800"/>
                </a:lnTo>
                <a:lnTo>
                  <a:pt x="1473073" y="2971800"/>
                </a:lnTo>
                <a:lnTo>
                  <a:pt x="1378839" y="2946400"/>
                </a:lnTo>
                <a:lnTo>
                  <a:pt x="1379093" y="2946400"/>
                </a:lnTo>
                <a:lnTo>
                  <a:pt x="1286383" y="2908300"/>
                </a:lnTo>
                <a:lnTo>
                  <a:pt x="1286637" y="2908300"/>
                </a:lnTo>
                <a:lnTo>
                  <a:pt x="1195705" y="2882900"/>
                </a:lnTo>
                <a:lnTo>
                  <a:pt x="1195959" y="2882900"/>
                </a:lnTo>
                <a:lnTo>
                  <a:pt x="1107059" y="2844800"/>
                </a:lnTo>
                <a:lnTo>
                  <a:pt x="1107313" y="2844800"/>
                </a:lnTo>
                <a:lnTo>
                  <a:pt x="1020445" y="2794000"/>
                </a:lnTo>
                <a:lnTo>
                  <a:pt x="936244" y="2755900"/>
                </a:lnTo>
                <a:lnTo>
                  <a:pt x="936498" y="2755900"/>
                </a:lnTo>
                <a:lnTo>
                  <a:pt x="854583" y="2705100"/>
                </a:lnTo>
                <a:lnTo>
                  <a:pt x="775462" y="2654300"/>
                </a:lnTo>
                <a:lnTo>
                  <a:pt x="775716" y="2654300"/>
                </a:lnTo>
                <a:lnTo>
                  <a:pt x="699388" y="2603500"/>
                </a:lnTo>
                <a:lnTo>
                  <a:pt x="699643" y="2603500"/>
                </a:lnTo>
                <a:lnTo>
                  <a:pt x="626491" y="2540000"/>
                </a:lnTo>
                <a:lnTo>
                  <a:pt x="556895" y="2489200"/>
                </a:lnTo>
                <a:lnTo>
                  <a:pt x="490600" y="2425700"/>
                </a:lnTo>
                <a:lnTo>
                  <a:pt x="490855" y="2425700"/>
                </a:lnTo>
                <a:lnTo>
                  <a:pt x="428117" y="2362200"/>
                </a:lnTo>
                <a:lnTo>
                  <a:pt x="428371" y="2362200"/>
                </a:lnTo>
                <a:lnTo>
                  <a:pt x="369570" y="2298700"/>
                </a:lnTo>
                <a:lnTo>
                  <a:pt x="369824" y="2298700"/>
                </a:lnTo>
                <a:lnTo>
                  <a:pt x="315087" y="2235200"/>
                </a:lnTo>
                <a:lnTo>
                  <a:pt x="315341" y="2235200"/>
                </a:lnTo>
                <a:lnTo>
                  <a:pt x="264922" y="2171700"/>
                </a:lnTo>
                <a:lnTo>
                  <a:pt x="265175" y="2171700"/>
                </a:lnTo>
                <a:lnTo>
                  <a:pt x="219201" y="2108200"/>
                </a:lnTo>
                <a:lnTo>
                  <a:pt x="219456" y="2108200"/>
                </a:lnTo>
                <a:lnTo>
                  <a:pt x="178308" y="2044700"/>
                </a:lnTo>
                <a:lnTo>
                  <a:pt x="142112" y="1968500"/>
                </a:lnTo>
                <a:lnTo>
                  <a:pt x="142240" y="1968500"/>
                </a:lnTo>
                <a:lnTo>
                  <a:pt x="110871" y="1905000"/>
                </a:lnTo>
                <a:lnTo>
                  <a:pt x="111125" y="1905000"/>
                </a:lnTo>
                <a:lnTo>
                  <a:pt x="84962" y="1828800"/>
                </a:lnTo>
                <a:lnTo>
                  <a:pt x="85090" y="1828800"/>
                </a:lnTo>
                <a:lnTo>
                  <a:pt x="64516" y="1765300"/>
                </a:lnTo>
                <a:lnTo>
                  <a:pt x="49657" y="1689100"/>
                </a:lnTo>
                <a:lnTo>
                  <a:pt x="40640" y="1612900"/>
                </a:lnTo>
                <a:lnTo>
                  <a:pt x="38354" y="1574800"/>
                </a:lnTo>
                <a:lnTo>
                  <a:pt x="37592" y="1549400"/>
                </a:lnTo>
                <a:lnTo>
                  <a:pt x="37846" y="1257300"/>
                </a:lnTo>
                <a:lnTo>
                  <a:pt x="38100" y="1117600"/>
                </a:lnTo>
                <a:lnTo>
                  <a:pt x="38269" y="1066800"/>
                </a:lnTo>
                <a:lnTo>
                  <a:pt x="38354" y="977900"/>
                </a:lnTo>
                <a:lnTo>
                  <a:pt x="38735" y="914400"/>
                </a:lnTo>
                <a:lnTo>
                  <a:pt x="38862" y="850900"/>
                </a:lnTo>
                <a:lnTo>
                  <a:pt x="39878" y="596900"/>
                </a:lnTo>
                <a:lnTo>
                  <a:pt x="40640" y="482600"/>
                </a:lnTo>
                <a:lnTo>
                  <a:pt x="40640" y="457200"/>
                </a:lnTo>
                <a:lnTo>
                  <a:pt x="40894" y="431800"/>
                </a:lnTo>
                <a:lnTo>
                  <a:pt x="41021" y="406400"/>
                </a:lnTo>
                <a:lnTo>
                  <a:pt x="41275" y="381000"/>
                </a:lnTo>
                <a:lnTo>
                  <a:pt x="41401" y="355600"/>
                </a:lnTo>
                <a:lnTo>
                  <a:pt x="41656" y="330200"/>
                </a:lnTo>
                <a:lnTo>
                  <a:pt x="41910" y="292100"/>
                </a:lnTo>
                <a:lnTo>
                  <a:pt x="42163" y="266700"/>
                </a:lnTo>
                <a:lnTo>
                  <a:pt x="42291" y="241300"/>
                </a:lnTo>
                <a:lnTo>
                  <a:pt x="42799" y="203200"/>
                </a:lnTo>
                <a:lnTo>
                  <a:pt x="43307" y="152400"/>
                </a:lnTo>
                <a:lnTo>
                  <a:pt x="43561" y="139700"/>
                </a:lnTo>
                <a:lnTo>
                  <a:pt x="44069" y="88900"/>
                </a:lnTo>
                <a:lnTo>
                  <a:pt x="44831" y="63500"/>
                </a:lnTo>
                <a:close/>
              </a:path>
              <a:path w="4290695" h="3086100">
                <a:moveTo>
                  <a:pt x="4265549" y="1155700"/>
                </a:moveTo>
                <a:lnTo>
                  <a:pt x="4250563" y="1257300"/>
                </a:lnTo>
                <a:lnTo>
                  <a:pt x="4230116" y="1358900"/>
                </a:lnTo>
                <a:lnTo>
                  <a:pt x="4204081" y="1460500"/>
                </a:lnTo>
                <a:lnTo>
                  <a:pt x="4172839" y="1549400"/>
                </a:lnTo>
                <a:lnTo>
                  <a:pt x="4136517" y="1651000"/>
                </a:lnTo>
                <a:lnTo>
                  <a:pt x="4095496" y="1739900"/>
                </a:lnTo>
                <a:lnTo>
                  <a:pt x="4049776" y="1828800"/>
                </a:lnTo>
                <a:lnTo>
                  <a:pt x="3999484" y="1917700"/>
                </a:lnTo>
                <a:lnTo>
                  <a:pt x="3945001" y="2006600"/>
                </a:lnTo>
                <a:lnTo>
                  <a:pt x="3886327" y="2095500"/>
                </a:lnTo>
                <a:lnTo>
                  <a:pt x="3823843" y="2184400"/>
                </a:lnTo>
                <a:lnTo>
                  <a:pt x="3757549" y="2260600"/>
                </a:lnTo>
                <a:lnTo>
                  <a:pt x="3757803" y="2260600"/>
                </a:lnTo>
                <a:lnTo>
                  <a:pt x="3687953" y="2336800"/>
                </a:lnTo>
                <a:lnTo>
                  <a:pt x="3614928" y="2413000"/>
                </a:lnTo>
                <a:lnTo>
                  <a:pt x="3615181" y="2413000"/>
                </a:lnTo>
                <a:lnTo>
                  <a:pt x="3538854" y="2489200"/>
                </a:lnTo>
                <a:lnTo>
                  <a:pt x="3539109" y="2489200"/>
                </a:lnTo>
                <a:lnTo>
                  <a:pt x="3459861" y="2565400"/>
                </a:lnTo>
                <a:lnTo>
                  <a:pt x="3378073" y="2628900"/>
                </a:lnTo>
                <a:lnTo>
                  <a:pt x="3378327" y="2628900"/>
                </a:lnTo>
                <a:lnTo>
                  <a:pt x="3293872" y="2692400"/>
                </a:lnTo>
                <a:lnTo>
                  <a:pt x="3294126" y="2692400"/>
                </a:lnTo>
                <a:lnTo>
                  <a:pt x="3207257" y="2743200"/>
                </a:lnTo>
                <a:lnTo>
                  <a:pt x="3207512" y="2743200"/>
                </a:lnTo>
                <a:lnTo>
                  <a:pt x="3118612" y="2806700"/>
                </a:lnTo>
                <a:lnTo>
                  <a:pt x="3118866" y="2806700"/>
                </a:lnTo>
                <a:lnTo>
                  <a:pt x="3028061" y="2857500"/>
                </a:lnTo>
                <a:lnTo>
                  <a:pt x="3028315" y="2857500"/>
                </a:lnTo>
                <a:lnTo>
                  <a:pt x="2935604" y="2895600"/>
                </a:lnTo>
                <a:lnTo>
                  <a:pt x="2935859" y="2895600"/>
                </a:lnTo>
                <a:lnTo>
                  <a:pt x="2841625" y="2933700"/>
                </a:lnTo>
                <a:lnTo>
                  <a:pt x="2842005" y="2933700"/>
                </a:lnTo>
                <a:lnTo>
                  <a:pt x="2746375" y="2971800"/>
                </a:lnTo>
                <a:lnTo>
                  <a:pt x="2746756" y="2971800"/>
                </a:lnTo>
                <a:lnTo>
                  <a:pt x="2650109" y="3009900"/>
                </a:lnTo>
                <a:lnTo>
                  <a:pt x="2650363" y="3009900"/>
                </a:lnTo>
                <a:lnTo>
                  <a:pt x="2552700" y="3035300"/>
                </a:lnTo>
                <a:lnTo>
                  <a:pt x="2552954" y="3035300"/>
                </a:lnTo>
                <a:lnTo>
                  <a:pt x="2454529" y="3048000"/>
                </a:lnTo>
                <a:lnTo>
                  <a:pt x="2454910" y="3048000"/>
                </a:lnTo>
                <a:lnTo>
                  <a:pt x="2355850" y="3073400"/>
                </a:lnTo>
                <a:lnTo>
                  <a:pt x="2407221" y="3073400"/>
                </a:lnTo>
                <a:lnTo>
                  <a:pt x="2456942" y="3060700"/>
                </a:lnTo>
                <a:lnTo>
                  <a:pt x="2555748" y="3048000"/>
                </a:lnTo>
                <a:lnTo>
                  <a:pt x="2653792" y="3022600"/>
                </a:lnTo>
                <a:lnTo>
                  <a:pt x="2941066" y="2908300"/>
                </a:lnTo>
                <a:lnTo>
                  <a:pt x="3034029" y="2857500"/>
                </a:lnTo>
                <a:lnTo>
                  <a:pt x="3125216" y="2819400"/>
                </a:lnTo>
                <a:lnTo>
                  <a:pt x="3214243" y="2755900"/>
                </a:lnTo>
                <a:lnTo>
                  <a:pt x="3301365" y="2705100"/>
                </a:lnTo>
                <a:lnTo>
                  <a:pt x="3385947" y="2641600"/>
                </a:lnTo>
                <a:lnTo>
                  <a:pt x="3468116" y="2565400"/>
                </a:lnTo>
                <a:lnTo>
                  <a:pt x="3547618" y="2501900"/>
                </a:lnTo>
                <a:lnTo>
                  <a:pt x="3624072" y="2425700"/>
                </a:lnTo>
                <a:lnTo>
                  <a:pt x="3697351" y="2349500"/>
                </a:lnTo>
                <a:lnTo>
                  <a:pt x="3767328" y="2273300"/>
                </a:lnTo>
                <a:lnTo>
                  <a:pt x="3833876" y="2184400"/>
                </a:lnTo>
                <a:lnTo>
                  <a:pt x="3896741" y="2108200"/>
                </a:lnTo>
                <a:lnTo>
                  <a:pt x="3955669" y="2019300"/>
                </a:lnTo>
                <a:lnTo>
                  <a:pt x="4010532" y="1930400"/>
                </a:lnTo>
                <a:lnTo>
                  <a:pt x="4061079" y="1841500"/>
                </a:lnTo>
                <a:lnTo>
                  <a:pt x="4107053" y="1739900"/>
                </a:lnTo>
                <a:lnTo>
                  <a:pt x="4148328" y="1651000"/>
                </a:lnTo>
                <a:lnTo>
                  <a:pt x="4184904" y="1562100"/>
                </a:lnTo>
                <a:lnTo>
                  <a:pt x="4216273" y="1460500"/>
                </a:lnTo>
                <a:lnTo>
                  <a:pt x="4242435" y="1358900"/>
                </a:lnTo>
                <a:lnTo>
                  <a:pt x="4263136" y="1257300"/>
                </a:lnTo>
                <a:lnTo>
                  <a:pt x="4278122" y="1168400"/>
                </a:lnTo>
                <a:lnTo>
                  <a:pt x="4265549" y="1168400"/>
                </a:lnTo>
                <a:lnTo>
                  <a:pt x="4265549" y="1155700"/>
                </a:lnTo>
                <a:close/>
              </a:path>
              <a:path w="4290695" h="3086100">
                <a:moveTo>
                  <a:pt x="4290314" y="965200"/>
                </a:moveTo>
                <a:lnTo>
                  <a:pt x="4277741" y="965200"/>
                </a:lnTo>
                <a:lnTo>
                  <a:pt x="4276979" y="1016000"/>
                </a:lnTo>
                <a:lnTo>
                  <a:pt x="4274693" y="1066800"/>
                </a:lnTo>
                <a:lnTo>
                  <a:pt x="4265549" y="1168400"/>
                </a:lnTo>
                <a:lnTo>
                  <a:pt x="4278122" y="1168400"/>
                </a:lnTo>
                <a:lnTo>
                  <a:pt x="4287266" y="1066800"/>
                </a:lnTo>
                <a:lnTo>
                  <a:pt x="4289552" y="1016000"/>
                </a:lnTo>
                <a:lnTo>
                  <a:pt x="4290314" y="965200"/>
                </a:lnTo>
                <a:close/>
              </a:path>
              <a:path w="4290695" h="3086100">
                <a:moveTo>
                  <a:pt x="4064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2131" y="63500"/>
                </a:lnTo>
                <a:lnTo>
                  <a:pt x="70273" y="63500"/>
                </a:lnTo>
                <a:lnTo>
                  <a:pt x="40640" y="0"/>
                </a:lnTo>
                <a:close/>
              </a:path>
              <a:path w="4290695" h="3086100">
                <a:moveTo>
                  <a:pt x="70273" y="63500"/>
                </a:moveTo>
                <a:lnTo>
                  <a:pt x="44831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7027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41184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Basic</a:t>
            </a:r>
            <a:r>
              <a:rPr spc="-100" dirty="0"/>
              <a:t> </a:t>
            </a:r>
            <a:r>
              <a:rPr dirty="0"/>
              <a:t>Architecture:</a:t>
            </a:r>
            <a:r>
              <a:rPr spc="-114" dirty="0"/>
              <a:t> </a:t>
            </a:r>
            <a:r>
              <a:rPr dirty="0"/>
              <a:t>State</a:t>
            </a:r>
            <a:r>
              <a:rPr spc="-80" dirty="0"/>
              <a:t> </a:t>
            </a:r>
            <a:r>
              <a:rPr dirty="0"/>
              <a:t>+</a:t>
            </a:r>
            <a:r>
              <a:rPr spc="-80" dirty="0"/>
              <a:t> </a:t>
            </a:r>
            <a:r>
              <a:rPr spc="-10" dirty="0"/>
              <a:t>processing elements</a:t>
            </a:r>
          </a:p>
        </p:txBody>
      </p:sp>
      <p:sp>
        <p:nvSpPr>
          <p:cNvPr id="3" name="object 3"/>
          <p:cNvSpPr/>
          <p:nvPr/>
        </p:nvSpPr>
        <p:spPr>
          <a:xfrm>
            <a:off x="3659632" y="3391280"/>
            <a:ext cx="4295140" cy="2749550"/>
          </a:xfrm>
          <a:custGeom>
            <a:avLst/>
            <a:gdLst/>
            <a:ahLst/>
            <a:cxnLst/>
            <a:rect l="l" t="t" r="r" b="b"/>
            <a:pathLst>
              <a:path w="4295140" h="2749550">
                <a:moveTo>
                  <a:pt x="3406267" y="37719"/>
                </a:moveTo>
                <a:lnTo>
                  <a:pt x="3393922" y="31623"/>
                </a:lnTo>
                <a:lnTo>
                  <a:pt x="3329940" y="0"/>
                </a:lnTo>
                <a:lnTo>
                  <a:pt x="3330092" y="31686"/>
                </a:lnTo>
                <a:lnTo>
                  <a:pt x="2293112" y="36195"/>
                </a:lnTo>
                <a:lnTo>
                  <a:pt x="2293112" y="48895"/>
                </a:lnTo>
                <a:lnTo>
                  <a:pt x="3330156" y="44386"/>
                </a:lnTo>
                <a:lnTo>
                  <a:pt x="3330321" y="76200"/>
                </a:lnTo>
                <a:lnTo>
                  <a:pt x="3406267" y="37719"/>
                </a:lnTo>
                <a:close/>
              </a:path>
              <a:path w="4295140" h="2749550">
                <a:moveTo>
                  <a:pt x="4294886" y="628650"/>
                </a:moveTo>
                <a:lnTo>
                  <a:pt x="4282313" y="628650"/>
                </a:lnTo>
                <a:lnTo>
                  <a:pt x="4281551" y="679450"/>
                </a:lnTo>
                <a:lnTo>
                  <a:pt x="4279265" y="730250"/>
                </a:lnTo>
                <a:lnTo>
                  <a:pt x="4270121" y="831850"/>
                </a:lnTo>
                <a:lnTo>
                  <a:pt x="4255135" y="933450"/>
                </a:lnTo>
                <a:lnTo>
                  <a:pt x="4234434" y="1022350"/>
                </a:lnTo>
                <a:lnTo>
                  <a:pt x="4234561" y="1022350"/>
                </a:lnTo>
                <a:lnTo>
                  <a:pt x="4208399" y="1123950"/>
                </a:lnTo>
                <a:lnTo>
                  <a:pt x="4208526" y="1123950"/>
                </a:lnTo>
                <a:lnTo>
                  <a:pt x="4177157" y="1225550"/>
                </a:lnTo>
                <a:lnTo>
                  <a:pt x="4177284" y="1225550"/>
                </a:lnTo>
                <a:lnTo>
                  <a:pt x="4140708" y="1314450"/>
                </a:lnTo>
                <a:lnTo>
                  <a:pt x="4140835" y="1314450"/>
                </a:lnTo>
                <a:lnTo>
                  <a:pt x="4099560" y="1403350"/>
                </a:lnTo>
                <a:lnTo>
                  <a:pt x="4099687" y="1403350"/>
                </a:lnTo>
                <a:lnTo>
                  <a:pt x="4053586" y="1504950"/>
                </a:lnTo>
                <a:lnTo>
                  <a:pt x="4053713" y="1504950"/>
                </a:lnTo>
                <a:lnTo>
                  <a:pt x="4003167" y="1593850"/>
                </a:lnTo>
                <a:lnTo>
                  <a:pt x="4003421" y="1593850"/>
                </a:lnTo>
                <a:lnTo>
                  <a:pt x="3948557" y="1682750"/>
                </a:lnTo>
                <a:lnTo>
                  <a:pt x="3948684" y="1682750"/>
                </a:lnTo>
                <a:lnTo>
                  <a:pt x="3889629" y="1758950"/>
                </a:lnTo>
                <a:lnTo>
                  <a:pt x="3889883" y="1758950"/>
                </a:lnTo>
                <a:lnTo>
                  <a:pt x="3827018" y="1847850"/>
                </a:lnTo>
                <a:lnTo>
                  <a:pt x="3827272" y="1847850"/>
                </a:lnTo>
                <a:lnTo>
                  <a:pt x="3760724" y="1924050"/>
                </a:lnTo>
                <a:lnTo>
                  <a:pt x="3760851" y="1924050"/>
                </a:lnTo>
                <a:lnTo>
                  <a:pt x="3690747" y="2012950"/>
                </a:lnTo>
                <a:lnTo>
                  <a:pt x="3690874" y="2012950"/>
                </a:lnTo>
                <a:lnTo>
                  <a:pt x="3617595" y="2089150"/>
                </a:lnTo>
                <a:lnTo>
                  <a:pt x="3617722" y="2089150"/>
                </a:lnTo>
                <a:lnTo>
                  <a:pt x="3541268" y="2152650"/>
                </a:lnTo>
                <a:lnTo>
                  <a:pt x="3541522" y="2152650"/>
                </a:lnTo>
                <a:lnTo>
                  <a:pt x="3462020" y="2228850"/>
                </a:lnTo>
                <a:lnTo>
                  <a:pt x="3462274" y="2228850"/>
                </a:lnTo>
                <a:lnTo>
                  <a:pt x="3379978" y="2292350"/>
                </a:lnTo>
                <a:lnTo>
                  <a:pt x="3380232" y="2292350"/>
                </a:lnTo>
                <a:lnTo>
                  <a:pt x="3295523" y="2355850"/>
                </a:lnTo>
                <a:lnTo>
                  <a:pt x="3295777" y="2355850"/>
                </a:lnTo>
                <a:lnTo>
                  <a:pt x="3208782" y="2406650"/>
                </a:lnTo>
                <a:lnTo>
                  <a:pt x="3208909" y="2406650"/>
                </a:lnTo>
                <a:lnTo>
                  <a:pt x="3119755" y="2470150"/>
                </a:lnTo>
                <a:lnTo>
                  <a:pt x="3120009" y="2470150"/>
                </a:lnTo>
                <a:lnTo>
                  <a:pt x="3028823" y="2520950"/>
                </a:lnTo>
                <a:lnTo>
                  <a:pt x="3029077" y="2520950"/>
                </a:lnTo>
                <a:lnTo>
                  <a:pt x="2936240" y="2559050"/>
                </a:lnTo>
                <a:lnTo>
                  <a:pt x="2936494" y="2559050"/>
                </a:lnTo>
                <a:lnTo>
                  <a:pt x="2842006" y="2597150"/>
                </a:lnTo>
                <a:lnTo>
                  <a:pt x="2842260" y="2597150"/>
                </a:lnTo>
                <a:lnTo>
                  <a:pt x="2746502" y="2635250"/>
                </a:lnTo>
                <a:lnTo>
                  <a:pt x="2746756" y="2635250"/>
                </a:lnTo>
                <a:lnTo>
                  <a:pt x="2649728" y="2673350"/>
                </a:lnTo>
                <a:lnTo>
                  <a:pt x="2649982" y="2673350"/>
                </a:lnTo>
                <a:lnTo>
                  <a:pt x="2552065" y="2698750"/>
                </a:lnTo>
                <a:lnTo>
                  <a:pt x="2552446" y="2698750"/>
                </a:lnTo>
                <a:lnTo>
                  <a:pt x="2453640" y="2711450"/>
                </a:lnTo>
                <a:lnTo>
                  <a:pt x="2454021" y="2711450"/>
                </a:lnTo>
                <a:lnTo>
                  <a:pt x="2354707" y="2736850"/>
                </a:lnTo>
                <a:lnTo>
                  <a:pt x="1956562" y="2736850"/>
                </a:lnTo>
                <a:lnTo>
                  <a:pt x="1857248" y="2724150"/>
                </a:lnTo>
                <a:lnTo>
                  <a:pt x="1758823" y="2724150"/>
                </a:lnTo>
                <a:lnTo>
                  <a:pt x="1660906" y="2698750"/>
                </a:lnTo>
                <a:lnTo>
                  <a:pt x="1661160" y="2698750"/>
                </a:lnTo>
                <a:lnTo>
                  <a:pt x="1564005" y="2686050"/>
                </a:lnTo>
                <a:lnTo>
                  <a:pt x="1564259" y="2686050"/>
                </a:lnTo>
                <a:lnTo>
                  <a:pt x="1468374" y="2673350"/>
                </a:lnTo>
                <a:lnTo>
                  <a:pt x="1468628" y="2673350"/>
                </a:lnTo>
                <a:lnTo>
                  <a:pt x="1374140" y="2647950"/>
                </a:lnTo>
                <a:lnTo>
                  <a:pt x="1374267" y="2647950"/>
                </a:lnTo>
                <a:lnTo>
                  <a:pt x="1281303" y="2622550"/>
                </a:lnTo>
                <a:lnTo>
                  <a:pt x="1281557" y="2622550"/>
                </a:lnTo>
                <a:lnTo>
                  <a:pt x="1190371" y="2597150"/>
                </a:lnTo>
                <a:lnTo>
                  <a:pt x="1190498" y="2597150"/>
                </a:lnTo>
                <a:lnTo>
                  <a:pt x="1101344" y="2571750"/>
                </a:lnTo>
                <a:lnTo>
                  <a:pt x="1101598" y="2571750"/>
                </a:lnTo>
                <a:lnTo>
                  <a:pt x="1014476" y="2546350"/>
                </a:lnTo>
                <a:lnTo>
                  <a:pt x="1014603" y="2546350"/>
                </a:lnTo>
                <a:lnTo>
                  <a:pt x="930021" y="2508250"/>
                </a:lnTo>
                <a:lnTo>
                  <a:pt x="930148" y="2508250"/>
                </a:lnTo>
                <a:lnTo>
                  <a:pt x="847979" y="2470150"/>
                </a:lnTo>
                <a:lnTo>
                  <a:pt x="848106" y="2470150"/>
                </a:lnTo>
                <a:lnTo>
                  <a:pt x="768731" y="2432050"/>
                </a:lnTo>
                <a:lnTo>
                  <a:pt x="768858" y="2432050"/>
                </a:lnTo>
                <a:lnTo>
                  <a:pt x="692404" y="2393950"/>
                </a:lnTo>
                <a:lnTo>
                  <a:pt x="692531" y="2393950"/>
                </a:lnTo>
                <a:lnTo>
                  <a:pt x="619125" y="2355850"/>
                </a:lnTo>
                <a:lnTo>
                  <a:pt x="619379" y="2355850"/>
                </a:lnTo>
                <a:lnTo>
                  <a:pt x="549275" y="2317750"/>
                </a:lnTo>
                <a:lnTo>
                  <a:pt x="549402" y="2317750"/>
                </a:lnTo>
                <a:lnTo>
                  <a:pt x="482981" y="2279650"/>
                </a:lnTo>
                <a:lnTo>
                  <a:pt x="483235" y="2279650"/>
                </a:lnTo>
                <a:lnTo>
                  <a:pt x="420370" y="2228850"/>
                </a:lnTo>
                <a:lnTo>
                  <a:pt x="420497" y="2228850"/>
                </a:lnTo>
                <a:lnTo>
                  <a:pt x="361569" y="2190750"/>
                </a:lnTo>
                <a:lnTo>
                  <a:pt x="361823" y="2190750"/>
                </a:lnTo>
                <a:lnTo>
                  <a:pt x="306959" y="2139950"/>
                </a:lnTo>
                <a:lnTo>
                  <a:pt x="307213" y="2139950"/>
                </a:lnTo>
                <a:lnTo>
                  <a:pt x="256667" y="2101850"/>
                </a:lnTo>
                <a:lnTo>
                  <a:pt x="256921" y="2101850"/>
                </a:lnTo>
                <a:lnTo>
                  <a:pt x="210820" y="2051050"/>
                </a:lnTo>
                <a:lnTo>
                  <a:pt x="211074" y="2051050"/>
                </a:lnTo>
                <a:lnTo>
                  <a:pt x="169799" y="2000250"/>
                </a:lnTo>
                <a:lnTo>
                  <a:pt x="170053" y="2000250"/>
                </a:lnTo>
                <a:lnTo>
                  <a:pt x="133604" y="1949450"/>
                </a:lnTo>
                <a:lnTo>
                  <a:pt x="133858" y="1949450"/>
                </a:lnTo>
                <a:lnTo>
                  <a:pt x="102362" y="1898650"/>
                </a:lnTo>
                <a:lnTo>
                  <a:pt x="102616" y="1898650"/>
                </a:lnTo>
                <a:lnTo>
                  <a:pt x="76581" y="1847850"/>
                </a:lnTo>
                <a:lnTo>
                  <a:pt x="76835" y="1847850"/>
                </a:lnTo>
                <a:lnTo>
                  <a:pt x="56134" y="1797050"/>
                </a:lnTo>
                <a:lnTo>
                  <a:pt x="56388" y="1797050"/>
                </a:lnTo>
                <a:lnTo>
                  <a:pt x="41275" y="1746250"/>
                </a:lnTo>
                <a:lnTo>
                  <a:pt x="41402" y="1746250"/>
                </a:lnTo>
                <a:lnTo>
                  <a:pt x="32258" y="1695450"/>
                </a:lnTo>
                <a:lnTo>
                  <a:pt x="32385" y="1695450"/>
                </a:lnTo>
                <a:lnTo>
                  <a:pt x="30099" y="1670050"/>
                </a:lnTo>
                <a:lnTo>
                  <a:pt x="29337" y="1644650"/>
                </a:lnTo>
                <a:lnTo>
                  <a:pt x="29464" y="1543050"/>
                </a:lnTo>
                <a:lnTo>
                  <a:pt x="29845" y="1441450"/>
                </a:lnTo>
                <a:lnTo>
                  <a:pt x="30099" y="1390650"/>
                </a:lnTo>
                <a:lnTo>
                  <a:pt x="31242" y="1250950"/>
                </a:lnTo>
                <a:lnTo>
                  <a:pt x="32258" y="1149350"/>
                </a:lnTo>
                <a:lnTo>
                  <a:pt x="32893" y="1098550"/>
                </a:lnTo>
                <a:lnTo>
                  <a:pt x="33401" y="1060450"/>
                </a:lnTo>
                <a:lnTo>
                  <a:pt x="34163" y="1009650"/>
                </a:lnTo>
                <a:lnTo>
                  <a:pt x="34798" y="971550"/>
                </a:lnTo>
                <a:lnTo>
                  <a:pt x="37084" y="857250"/>
                </a:lnTo>
                <a:lnTo>
                  <a:pt x="37973" y="819150"/>
                </a:lnTo>
                <a:lnTo>
                  <a:pt x="38735" y="781050"/>
                </a:lnTo>
                <a:lnTo>
                  <a:pt x="39624" y="755650"/>
                </a:lnTo>
                <a:lnTo>
                  <a:pt x="40640" y="717550"/>
                </a:lnTo>
                <a:lnTo>
                  <a:pt x="41529" y="692150"/>
                </a:lnTo>
                <a:lnTo>
                  <a:pt x="42545" y="666750"/>
                </a:lnTo>
                <a:lnTo>
                  <a:pt x="42926" y="654050"/>
                </a:lnTo>
                <a:lnTo>
                  <a:pt x="43942" y="628650"/>
                </a:lnTo>
                <a:lnTo>
                  <a:pt x="44564" y="623417"/>
                </a:lnTo>
                <a:lnTo>
                  <a:pt x="75819" y="628650"/>
                </a:lnTo>
                <a:lnTo>
                  <a:pt x="70713" y="615950"/>
                </a:lnTo>
                <a:lnTo>
                  <a:pt x="45212" y="552450"/>
                </a:lnTo>
                <a:lnTo>
                  <a:pt x="0" y="615950"/>
                </a:lnTo>
                <a:lnTo>
                  <a:pt x="32118" y="621334"/>
                </a:lnTo>
                <a:lnTo>
                  <a:pt x="31242" y="628650"/>
                </a:lnTo>
                <a:lnTo>
                  <a:pt x="30734" y="641350"/>
                </a:lnTo>
                <a:lnTo>
                  <a:pt x="30353" y="654050"/>
                </a:lnTo>
                <a:lnTo>
                  <a:pt x="28829" y="692150"/>
                </a:lnTo>
                <a:lnTo>
                  <a:pt x="27940" y="717550"/>
                </a:lnTo>
                <a:lnTo>
                  <a:pt x="26924" y="755650"/>
                </a:lnTo>
                <a:lnTo>
                  <a:pt x="26162" y="781050"/>
                </a:lnTo>
                <a:lnTo>
                  <a:pt x="24384" y="857250"/>
                </a:lnTo>
                <a:lnTo>
                  <a:pt x="22098" y="971550"/>
                </a:lnTo>
                <a:lnTo>
                  <a:pt x="20828" y="1060450"/>
                </a:lnTo>
                <a:lnTo>
                  <a:pt x="20193" y="1098550"/>
                </a:lnTo>
                <a:lnTo>
                  <a:pt x="19685" y="1149350"/>
                </a:lnTo>
                <a:lnTo>
                  <a:pt x="19050" y="1200150"/>
                </a:lnTo>
                <a:lnTo>
                  <a:pt x="18542" y="1250950"/>
                </a:lnTo>
                <a:lnTo>
                  <a:pt x="17399" y="1390650"/>
                </a:lnTo>
                <a:lnTo>
                  <a:pt x="17145" y="1441450"/>
                </a:lnTo>
                <a:lnTo>
                  <a:pt x="16764" y="1543050"/>
                </a:lnTo>
                <a:lnTo>
                  <a:pt x="16637" y="1644650"/>
                </a:lnTo>
                <a:lnTo>
                  <a:pt x="17399" y="1670050"/>
                </a:lnTo>
                <a:lnTo>
                  <a:pt x="29083" y="1758950"/>
                </a:lnTo>
                <a:lnTo>
                  <a:pt x="44196" y="1809750"/>
                </a:lnTo>
                <a:lnTo>
                  <a:pt x="65151" y="1860550"/>
                </a:lnTo>
                <a:lnTo>
                  <a:pt x="91567" y="1911350"/>
                </a:lnTo>
                <a:lnTo>
                  <a:pt x="123190" y="1962150"/>
                </a:lnTo>
                <a:lnTo>
                  <a:pt x="160020" y="2012950"/>
                </a:lnTo>
                <a:lnTo>
                  <a:pt x="201549" y="2051050"/>
                </a:lnTo>
                <a:lnTo>
                  <a:pt x="247904" y="2101850"/>
                </a:lnTo>
                <a:lnTo>
                  <a:pt x="298704" y="2152650"/>
                </a:lnTo>
                <a:lnTo>
                  <a:pt x="353822" y="2203450"/>
                </a:lnTo>
                <a:lnTo>
                  <a:pt x="413004" y="2241550"/>
                </a:lnTo>
                <a:lnTo>
                  <a:pt x="475996" y="2292350"/>
                </a:lnTo>
                <a:lnTo>
                  <a:pt x="542671" y="2330450"/>
                </a:lnTo>
                <a:lnTo>
                  <a:pt x="613029" y="2368550"/>
                </a:lnTo>
                <a:lnTo>
                  <a:pt x="686689" y="2406650"/>
                </a:lnTo>
                <a:lnTo>
                  <a:pt x="763397" y="2444750"/>
                </a:lnTo>
                <a:lnTo>
                  <a:pt x="843026" y="2482850"/>
                </a:lnTo>
                <a:lnTo>
                  <a:pt x="925322" y="2520950"/>
                </a:lnTo>
                <a:lnTo>
                  <a:pt x="1010158" y="2546350"/>
                </a:lnTo>
                <a:lnTo>
                  <a:pt x="1097407" y="2584450"/>
                </a:lnTo>
                <a:lnTo>
                  <a:pt x="1186815" y="2609850"/>
                </a:lnTo>
                <a:lnTo>
                  <a:pt x="1465834" y="2686050"/>
                </a:lnTo>
                <a:lnTo>
                  <a:pt x="1659128" y="2711450"/>
                </a:lnTo>
                <a:lnTo>
                  <a:pt x="1757172" y="2736850"/>
                </a:lnTo>
                <a:lnTo>
                  <a:pt x="1856232" y="2736850"/>
                </a:lnTo>
                <a:lnTo>
                  <a:pt x="1955673" y="2749550"/>
                </a:lnTo>
                <a:lnTo>
                  <a:pt x="2356358" y="2749550"/>
                </a:lnTo>
                <a:lnTo>
                  <a:pt x="2456053" y="2724150"/>
                </a:lnTo>
                <a:lnTo>
                  <a:pt x="2555113" y="2711450"/>
                </a:lnTo>
                <a:lnTo>
                  <a:pt x="2653411" y="2686050"/>
                </a:lnTo>
                <a:lnTo>
                  <a:pt x="2941688" y="2571750"/>
                </a:lnTo>
                <a:lnTo>
                  <a:pt x="3034792" y="2533650"/>
                </a:lnTo>
                <a:lnTo>
                  <a:pt x="3126232" y="2482850"/>
                </a:lnTo>
                <a:lnTo>
                  <a:pt x="3215640" y="2419350"/>
                </a:lnTo>
                <a:lnTo>
                  <a:pt x="3303016" y="2368550"/>
                </a:lnTo>
                <a:lnTo>
                  <a:pt x="3387852" y="2305050"/>
                </a:lnTo>
                <a:lnTo>
                  <a:pt x="3470275" y="2241550"/>
                </a:lnTo>
                <a:lnTo>
                  <a:pt x="3549904" y="2165350"/>
                </a:lnTo>
                <a:lnTo>
                  <a:pt x="3626612" y="2089150"/>
                </a:lnTo>
                <a:lnTo>
                  <a:pt x="3700145" y="2012950"/>
                </a:lnTo>
                <a:lnTo>
                  <a:pt x="3770376" y="1936750"/>
                </a:lnTo>
                <a:lnTo>
                  <a:pt x="3837178" y="1860550"/>
                </a:lnTo>
                <a:lnTo>
                  <a:pt x="3900043" y="1771650"/>
                </a:lnTo>
                <a:lnTo>
                  <a:pt x="3959225" y="1682750"/>
                </a:lnTo>
                <a:lnTo>
                  <a:pt x="4014216" y="1593850"/>
                </a:lnTo>
                <a:lnTo>
                  <a:pt x="4064889" y="1504950"/>
                </a:lnTo>
                <a:lnTo>
                  <a:pt x="4111117" y="1416050"/>
                </a:lnTo>
                <a:lnTo>
                  <a:pt x="4152519" y="1314450"/>
                </a:lnTo>
                <a:lnTo>
                  <a:pt x="4189095" y="1225550"/>
                </a:lnTo>
                <a:lnTo>
                  <a:pt x="4220718" y="1123950"/>
                </a:lnTo>
                <a:lnTo>
                  <a:pt x="4246880" y="1035050"/>
                </a:lnTo>
                <a:lnTo>
                  <a:pt x="4267581" y="933450"/>
                </a:lnTo>
                <a:lnTo>
                  <a:pt x="4282694" y="831850"/>
                </a:lnTo>
                <a:lnTo>
                  <a:pt x="4291838" y="730250"/>
                </a:lnTo>
                <a:lnTo>
                  <a:pt x="4294124" y="679450"/>
                </a:lnTo>
                <a:lnTo>
                  <a:pt x="4294886" y="6286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0960" y="4918024"/>
            <a:ext cx="685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0145" y="2519298"/>
            <a:ext cx="1471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ALU/processing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79028" y="2447925"/>
            <a:ext cx="48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0905" y="4129348"/>
            <a:ext cx="361315" cy="10363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96258" y="2749042"/>
            <a:ext cx="445770" cy="2127885"/>
            <a:chOff x="4096258" y="2749042"/>
            <a:chExt cx="445770" cy="2127885"/>
          </a:xfrm>
        </p:grpSpPr>
        <p:sp>
          <p:nvSpPr>
            <p:cNvPr id="9" name="object 9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0"/>
                  </a:moveTo>
                  <a:lnTo>
                    <a:pt x="0" y="1459992"/>
                  </a:lnTo>
                  <a:lnTo>
                    <a:pt x="432815" y="1168019"/>
                  </a:lnTo>
                  <a:lnTo>
                    <a:pt x="432815" y="291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1459992"/>
                  </a:moveTo>
                  <a:lnTo>
                    <a:pt x="0" y="0"/>
                  </a:lnTo>
                  <a:lnTo>
                    <a:pt x="432815" y="291973"/>
                  </a:lnTo>
                  <a:lnTo>
                    <a:pt x="432815" y="1168019"/>
                  </a:lnTo>
                  <a:lnTo>
                    <a:pt x="0" y="14599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0" y="358140"/>
                  </a:lnTo>
                  <a:lnTo>
                    <a:pt x="150875" y="179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150875" y="179070"/>
                  </a:lnTo>
                  <a:lnTo>
                    <a:pt x="0" y="3581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29684" y="4055364"/>
              <a:ext cx="76200" cy="821690"/>
            </a:xfrm>
            <a:custGeom>
              <a:avLst/>
              <a:gdLst/>
              <a:ahLst/>
              <a:cxnLst/>
              <a:rect l="l" t="t" r="r" b="b"/>
              <a:pathLst>
                <a:path w="76200" h="821689">
                  <a:moveTo>
                    <a:pt x="44450" y="63500"/>
                  </a:moveTo>
                  <a:lnTo>
                    <a:pt x="31750" y="63500"/>
                  </a:lnTo>
                  <a:lnTo>
                    <a:pt x="31750" y="821563"/>
                  </a:lnTo>
                  <a:lnTo>
                    <a:pt x="44450" y="821563"/>
                  </a:lnTo>
                  <a:lnTo>
                    <a:pt x="44450" y="63500"/>
                  </a:lnTo>
                  <a:close/>
                </a:path>
                <a:path w="76200" h="821689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821689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267708" y="3291783"/>
            <a:ext cx="254000" cy="396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60648" y="2994659"/>
            <a:ext cx="443230" cy="977265"/>
          </a:xfrm>
          <a:custGeom>
            <a:avLst/>
            <a:gdLst/>
            <a:ahLst/>
            <a:cxnLst/>
            <a:rect l="l" t="t" r="r" b="b"/>
            <a:pathLst>
              <a:path w="443229" h="977264">
                <a:moveTo>
                  <a:pt x="442849" y="938784"/>
                </a:moveTo>
                <a:lnTo>
                  <a:pt x="430149" y="932434"/>
                </a:lnTo>
                <a:lnTo>
                  <a:pt x="366649" y="900684"/>
                </a:lnTo>
                <a:lnTo>
                  <a:pt x="366649" y="932434"/>
                </a:lnTo>
                <a:lnTo>
                  <a:pt x="0" y="932434"/>
                </a:lnTo>
                <a:lnTo>
                  <a:pt x="0" y="945134"/>
                </a:lnTo>
                <a:lnTo>
                  <a:pt x="366649" y="945134"/>
                </a:lnTo>
                <a:lnTo>
                  <a:pt x="366649" y="976884"/>
                </a:lnTo>
                <a:lnTo>
                  <a:pt x="430149" y="945134"/>
                </a:lnTo>
                <a:lnTo>
                  <a:pt x="442849" y="938784"/>
                </a:lnTo>
                <a:close/>
              </a:path>
              <a:path w="443229" h="977264">
                <a:moveTo>
                  <a:pt x="442849" y="38100"/>
                </a:moveTo>
                <a:lnTo>
                  <a:pt x="430149" y="31750"/>
                </a:lnTo>
                <a:lnTo>
                  <a:pt x="366649" y="0"/>
                </a:lnTo>
                <a:lnTo>
                  <a:pt x="366649" y="31750"/>
                </a:lnTo>
                <a:lnTo>
                  <a:pt x="0" y="31750"/>
                </a:lnTo>
                <a:lnTo>
                  <a:pt x="0" y="44450"/>
                </a:lnTo>
                <a:lnTo>
                  <a:pt x="366649" y="44450"/>
                </a:lnTo>
                <a:lnTo>
                  <a:pt x="366649" y="76200"/>
                </a:lnTo>
                <a:lnTo>
                  <a:pt x="430149" y="44450"/>
                </a:lnTo>
                <a:lnTo>
                  <a:pt x="442849" y="381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90340" y="3709160"/>
            <a:ext cx="177800" cy="474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90340" y="2840048"/>
            <a:ext cx="177800" cy="4692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61204" y="3391789"/>
            <a:ext cx="2503805" cy="76200"/>
          </a:xfrm>
          <a:custGeom>
            <a:avLst/>
            <a:gdLst/>
            <a:ahLst/>
            <a:cxnLst/>
            <a:rect l="l" t="t" r="r" b="b"/>
            <a:pathLst>
              <a:path w="2503804" h="76200">
                <a:moveTo>
                  <a:pt x="2492285" y="31623"/>
                </a:moveTo>
                <a:lnTo>
                  <a:pt x="2440304" y="31623"/>
                </a:lnTo>
                <a:lnTo>
                  <a:pt x="2440431" y="44323"/>
                </a:lnTo>
                <a:lnTo>
                  <a:pt x="2427690" y="44478"/>
                </a:lnTo>
                <a:lnTo>
                  <a:pt x="2428113" y="76200"/>
                </a:lnTo>
                <a:lnTo>
                  <a:pt x="2503804" y="37211"/>
                </a:lnTo>
                <a:lnTo>
                  <a:pt x="2492285" y="31623"/>
                </a:lnTo>
                <a:close/>
              </a:path>
              <a:path w="2503804" h="76200">
                <a:moveTo>
                  <a:pt x="2427520" y="31779"/>
                </a:moveTo>
                <a:lnTo>
                  <a:pt x="0" y="61468"/>
                </a:lnTo>
                <a:lnTo>
                  <a:pt x="254" y="74168"/>
                </a:lnTo>
                <a:lnTo>
                  <a:pt x="2427690" y="44478"/>
                </a:lnTo>
                <a:lnTo>
                  <a:pt x="2427520" y="31779"/>
                </a:lnTo>
                <a:close/>
              </a:path>
              <a:path w="2503804" h="76200">
                <a:moveTo>
                  <a:pt x="2440304" y="31623"/>
                </a:moveTo>
                <a:lnTo>
                  <a:pt x="2427520" y="31779"/>
                </a:lnTo>
                <a:lnTo>
                  <a:pt x="2427690" y="44478"/>
                </a:lnTo>
                <a:lnTo>
                  <a:pt x="2440431" y="44323"/>
                </a:lnTo>
                <a:lnTo>
                  <a:pt x="2440304" y="31623"/>
                </a:lnTo>
                <a:close/>
              </a:path>
              <a:path w="2503804" h="76200">
                <a:moveTo>
                  <a:pt x="2427097" y="0"/>
                </a:moveTo>
                <a:lnTo>
                  <a:pt x="2427520" y="31779"/>
                </a:lnTo>
                <a:lnTo>
                  <a:pt x="2440304" y="31623"/>
                </a:lnTo>
                <a:lnTo>
                  <a:pt x="2492285" y="31623"/>
                </a:lnTo>
                <a:lnTo>
                  <a:pt x="242709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27446" y="2859689"/>
            <a:ext cx="360680" cy="512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Output: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64203" y="2951988"/>
            <a:ext cx="4290695" cy="3196590"/>
            <a:chOff x="3664203" y="2951988"/>
            <a:chExt cx="4290695" cy="3196590"/>
          </a:xfrm>
        </p:grpSpPr>
        <p:sp>
          <p:nvSpPr>
            <p:cNvPr id="21" name="object 21"/>
            <p:cNvSpPr/>
            <p:nvPr/>
          </p:nvSpPr>
          <p:spPr>
            <a:xfrm>
              <a:off x="3664204" y="2951987"/>
              <a:ext cx="4290695" cy="3196590"/>
            </a:xfrm>
            <a:custGeom>
              <a:avLst/>
              <a:gdLst/>
              <a:ahLst/>
              <a:cxnLst/>
              <a:rect l="l" t="t" r="r" b="b"/>
              <a:pathLst>
                <a:path w="4290695" h="3196590">
                  <a:moveTo>
                    <a:pt x="3496945" y="38100"/>
                  </a:moveTo>
                  <a:lnTo>
                    <a:pt x="3484245" y="31750"/>
                  </a:lnTo>
                  <a:lnTo>
                    <a:pt x="3420745" y="0"/>
                  </a:lnTo>
                  <a:lnTo>
                    <a:pt x="3420745" y="31750"/>
                  </a:lnTo>
                  <a:lnTo>
                    <a:pt x="3370199" y="31750"/>
                  </a:lnTo>
                  <a:lnTo>
                    <a:pt x="3370199" y="315214"/>
                  </a:lnTo>
                  <a:lnTo>
                    <a:pt x="3370199" y="598678"/>
                  </a:lnTo>
                  <a:lnTo>
                    <a:pt x="3370199" y="848106"/>
                  </a:lnTo>
                  <a:lnTo>
                    <a:pt x="3256280" y="848106"/>
                  </a:lnTo>
                  <a:lnTo>
                    <a:pt x="3256280" y="848487"/>
                  </a:lnTo>
                  <a:lnTo>
                    <a:pt x="3256280" y="848868"/>
                  </a:lnTo>
                  <a:lnTo>
                    <a:pt x="3256280" y="860806"/>
                  </a:lnTo>
                  <a:lnTo>
                    <a:pt x="3256280" y="861187"/>
                  </a:lnTo>
                  <a:lnTo>
                    <a:pt x="3256280" y="861568"/>
                  </a:lnTo>
                  <a:lnTo>
                    <a:pt x="3382899" y="861568"/>
                  </a:lnTo>
                  <a:lnTo>
                    <a:pt x="3382899" y="611378"/>
                  </a:lnTo>
                  <a:lnTo>
                    <a:pt x="3420745" y="611378"/>
                  </a:lnTo>
                  <a:lnTo>
                    <a:pt x="3420745" y="643128"/>
                  </a:lnTo>
                  <a:lnTo>
                    <a:pt x="3484245" y="611378"/>
                  </a:lnTo>
                  <a:lnTo>
                    <a:pt x="3496945" y="605028"/>
                  </a:lnTo>
                  <a:lnTo>
                    <a:pt x="3484245" y="598678"/>
                  </a:lnTo>
                  <a:lnTo>
                    <a:pt x="3420745" y="566928"/>
                  </a:lnTo>
                  <a:lnTo>
                    <a:pt x="3420745" y="598678"/>
                  </a:lnTo>
                  <a:lnTo>
                    <a:pt x="3382899" y="598678"/>
                  </a:lnTo>
                  <a:lnTo>
                    <a:pt x="3382899" y="327914"/>
                  </a:lnTo>
                  <a:lnTo>
                    <a:pt x="3420745" y="327914"/>
                  </a:lnTo>
                  <a:lnTo>
                    <a:pt x="3420745" y="359664"/>
                  </a:lnTo>
                  <a:lnTo>
                    <a:pt x="3484245" y="327914"/>
                  </a:lnTo>
                  <a:lnTo>
                    <a:pt x="3496945" y="321564"/>
                  </a:lnTo>
                  <a:lnTo>
                    <a:pt x="3484245" y="315214"/>
                  </a:lnTo>
                  <a:lnTo>
                    <a:pt x="3420745" y="283464"/>
                  </a:lnTo>
                  <a:lnTo>
                    <a:pt x="3420745" y="315214"/>
                  </a:lnTo>
                  <a:lnTo>
                    <a:pt x="3382899" y="315214"/>
                  </a:lnTo>
                  <a:lnTo>
                    <a:pt x="3382899" y="44450"/>
                  </a:lnTo>
                  <a:lnTo>
                    <a:pt x="3420745" y="44450"/>
                  </a:lnTo>
                  <a:lnTo>
                    <a:pt x="3420745" y="76200"/>
                  </a:lnTo>
                  <a:lnTo>
                    <a:pt x="3484245" y="44450"/>
                  </a:lnTo>
                  <a:lnTo>
                    <a:pt x="3496945" y="38100"/>
                  </a:lnTo>
                  <a:close/>
                </a:path>
                <a:path w="4290695" h="3196590">
                  <a:moveTo>
                    <a:pt x="4290314" y="1075563"/>
                  </a:moveTo>
                  <a:lnTo>
                    <a:pt x="4277741" y="1075563"/>
                  </a:lnTo>
                  <a:lnTo>
                    <a:pt x="4276979" y="1126363"/>
                  </a:lnTo>
                  <a:lnTo>
                    <a:pt x="4274693" y="1177163"/>
                  </a:lnTo>
                  <a:lnTo>
                    <a:pt x="4265549" y="1278763"/>
                  </a:lnTo>
                  <a:lnTo>
                    <a:pt x="4265549" y="1266063"/>
                  </a:lnTo>
                  <a:lnTo>
                    <a:pt x="4250563" y="1367663"/>
                  </a:lnTo>
                  <a:lnTo>
                    <a:pt x="4250690" y="1367663"/>
                  </a:lnTo>
                  <a:lnTo>
                    <a:pt x="4230116" y="1469263"/>
                  </a:lnTo>
                  <a:lnTo>
                    <a:pt x="4204081" y="1570863"/>
                  </a:lnTo>
                  <a:lnTo>
                    <a:pt x="4204208" y="1570863"/>
                  </a:lnTo>
                  <a:lnTo>
                    <a:pt x="4172839" y="1659763"/>
                  </a:lnTo>
                  <a:lnTo>
                    <a:pt x="4172966" y="1659763"/>
                  </a:lnTo>
                  <a:lnTo>
                    <a:pt x="4136517" y="1761363"/>
                  </a:lnTo>
                  <a:lnTo>
                    <a:pt x="4136644" y="1761363"/>
                  </a:lnTo>
                  <a:lnTo>
                    <a:pt x="4095496" y="1850263"/>
                  </a:lnTo>
                  <a:lnTo>
                    <a:pt x="4095623" y="1850263"/>
                  </a:lnTo>
                  <a:lnTo>
                    <a:pt x="4049776" y="1939163"/>
                  </a:lnTo>
                  <a:lnTo>
                    <a:pt x="4049903" y="1939163"/>
                  </a:lnTo>
                  <a:lnTo>
                    <a:pt x="3999484" y="2028063"/>
                  </a:lnTo>
                  <a:lnTo>
                    <a:pt x="3999611" y="2028063"/>
                  </a:lnTo>
                  <a:lnTo>
                    <a:pt x="3945001" y="2116963"/>
                  </a:lnTo>
                  <a:lnTo>
                    <a:pt x="3945128" y="2116963"/>
                  </a:lnTo>
                  <a:lnTo>
                    <a:pt x="3886327" y="2205863"/>
                  </a:lnTo>
                  <a:lnTo>
                    <a:pt x="3886454" y="2205863"/>
                  </a:lnTo>
                  <a:lnTo>
                    <a:pt x="3823843" y="2294763"/>
                  </a:lnTo>
                  <a:lnTo>
                    <a:pt x="3823970" y="2294763"/>
                  </a:lnTo>
                  <a:lnTo>
                    <a:pt x="3757549" y="2370963"/>
                  </a:lnTo>
                  <a:lnTo>
                    <a:pt x="3757803" y="2370963"/>
                  </a:lnTo>
                  <a:lnTo>
                    <a:pt x="3687953" y="2447163"/>
                  </a:lnTo>
                  <a:lnTo>
                    <a:pt x="3688080" y="2447163"/>
                  </a:lnTo>
                  <a:lnTo>
                    <a:pt x="3614928" y="2523363"/>
                  </a:lnTo>
                  <a:lnTo>
                    <a:pt x="3615182" y="2523363"/>
                  </a:lnTo>
                  <a:lnTo>
                    <a:pt x="3538855" y="2599563"/>
                  </a:lnTo>
                  <a:lnTo>
                    <a:pt x="3539109" y="2599563"/>
                  </a:lnTo>
                  <a:lnTo>
                    <a:pt x="3459861" y="2675763"/>
                  </a:lnTo>
                  <a:lnTo>
                    <a:pt x="3459988" y="2675763"/>
                  </a:lnTo>
                  <a:lnTo>
                    <a:pt x="3378073" y="2739263"/>
                  </a:lnTo>
                  <a:lnTo>
                    <a:pt x="3378327" y="2739263"/>
                  </a:lnTo>
                  <a:lnTo>
                    <a:pt x="3293872" y="2802763"/>
                  </a:lnTo>
                  <a:lnTo>
                    <a:pt x="3294126" y="2802763"/>
                  </a:lnTo>
                  <a:lnTo>
                    <a:pt x="3207258" y="2853563"/>
                  </a:lnTo>
                  <a:lnTo>
                    <a:pt x="3207512" y="2853563"/>
                  </a:lnTo>
                  <a:lnTo>
                    <a:pt x="3118612" y="2917063"/>
                  </a:lnTo>
                  <a:lnTo>
                    <a:pt x="3118866" y="2917063"/>
                  </a:lnTo>
                  <a:lnTo>
                    <a:pt x="3028061" y="2967863"/>
                  </a:lnTo>
                  <a:lnTo>
                    <a:pt x="3028315" y="2967863"/>
                  </a:lnTo>
                  <a:lnTo>
                    <a:pt x="2935592" y="3005963"/>
                  </a:lnTo>
                  <a:lnTo>
                    <a:pt x="2935859" y="3005963"/>
                  </a:lnTo>
                  <a:lnTo>
                    <a:pt x="2841625" y="3044063"/>
                  </a:lnTo>
                  <a:lnTo>
                    <a:pt x="2841993" y="3044063"/>
                  </a:lnTo>
                  <a:lnTo>
                    <a:pt x="2746375" y="3082163"/>
                  </a:lnTo>
                  <a:lnTo>
                    <a:pt x="2746756" y="3082163"/>
                  </a:lnTo>
                  <a:lnTo>
                    <a:pt x="2650109" y="3120263"/>
                  </a:lnTo>
                  <a:lnTo>
                    <a:pt x="2650363" y="3120263"/>
                  </a:lnTo>
                  <a:lnTo>
                    <a:pt x="2552700" y="3145663"/>
                  </a:lnTo>
                  <a:lnTo>
                    <a:pt x="2552954" y="3145663"/>
                  </a:lnTo>
                  <a:lnTo>
                    <a:pt x="2454529" y="3158363"/>
                  </a:lnTo>
                  <a:lnTo>
                    <a:pt x="2454910" y="3158363"/>
                  </a:lnTo>
                  <a:lnTo>
                    <a:pt x="2355850" y="3183763"/>
                  </a:lnTo>
                  <a:lnTo>
                    <a:pt x="1959229" y="3183763"/>
                  </a:lnTo>
                  <a:lnTo>
                    <a:pt x="1860169" y="3171063"/>
                  </a:lnTo>
                  <a:lnTo>
                    <a:pt x="1860423" y="3171063"/>
                  </a:lnTo>
                  <a:lnTo>
                    <a:pt x="1761998" y="3158363"/>
                  </a:lnTo>
                  <a:lnTo>
                    <a:pt x="1762252" y="3158363"/>
                  </a:lnTo>
                  <a:lnTo>
                    <a:pt x="1664589" y="3132963"/>
                  </a:lnTo>
                  <a:lnTo>
                    <a:pt x="1664716" y="3132963"/>
                  </a:lnTo>
                  <a:lnTo>
                    <a:pt x="1568069" y="3120263"/>
                  </a:lnTo>
                  <a:lnTo>
                    <a:pt x="1568323" y="3120263"/>
                  </a:lnTo>
                  <a:lnTo>
                    <a:pt x="1472819" y="3082163"/>
                  </a:lnTo>
                  <a:lnTo>
                    <a:pt x="1473073" y="3082163"/>
                  </a:lnTo>
                  <a:lnTo>
                    <a:pt x="1378839" y="3056763"/>
                  </a:lnTo>
                  <a:lnTo>
                    <a:pt x="1379093" y="3056763"/>
                  </a:lnTo>
                  <a:lnTo>
                    <a:pt x="1286383" y="3018663"/>
                  </a:lnTo>
                  <a:lnTo>
                    <a:pt x="1286637" y="3018663"/>
                  </a:lnTo>
                  <a:lnTo>
                    <a:pt x="1195705" y="2993263"/>
                  </a:lnTo>
                  <a:lnTo>
                    <a:pt x="1195959" y="2993263"/>
                  </a:lnTo>
                  <a:lnTo>
                    <a:pt x="1107059" y="2955163"/>
                  </a:lnTo>
                  <a:lnTo>
                    <a:pt x="1107313" y="2955163"/>
                  </a:lnTo>
                  <a:lnTo>
                    <a:pt x="1020445" y="2904363"/>
                  </a:lnTo>
                  <a:lnTo>
                    <a:pt x="1020572" y="2904363"/>
                  </a:lnTo>
                  <a:lnTo>
                    <a:pt x="936244" y="2866263"/>
                  </a:lnTo>
                  <a:lnTo>
                    <a:pt x="936498" y="2866263"/>
                  </a:lnTo>
                  <a:lnTo>
                    <a:pt x="854583" y="2815463"/>
                  </a:lnTo>
                  <a:lnTo>
                    <a:pt x="854710" y="2815463"/>
                  </a:lnTo>
                  <a:lnTo>
                    <a:pt x="775462" y="2764663"/>
                  </a:lnTo>
                  <a:lnTo>
                    <a:pt x="775716" y="2764663"/>
                  </a:lnTo>
                  <a:lnTo>
                    <a:pt x="699389" y="2713863"/>
                  </a:lnTo>
                  <a:lnTo>
                    <a:pt x="699643" y="2713863"/>
                  </a:lnTo>
                  <a:lnTo>
                    <a:pt x="626491" y="2650363"/>
                  </a:lnTo>
                  <a:lnTo>
                    <a:pt x="626618" y="2650363"/>
                  </a:lnTo>
                  <a:lnTo>
                    <a:pt x="556895" y="2599563"/>
                  </a:lnTo>
                  <a:lnTo>
                    <a:pt x="557022" y="2599563"/>
                  </a:lnTo>
                  <a:lnTo>
                    <a:pt x="490601" y="2536063"/>
                  </a:lnTo>
                  <a:lnTo>
                    <a:pt x="490855" y="2536063"/>
                  </a:lnTo>
                  <a:lnTo>
                    <a:pt x="428117" y="2472563"/>
                  </a:lnTo>
                  <a:lnTo>
                    <a:pt x="428371" y="2472563"/>
                  </a:lnTo>
                  <a:lnTo>
                    <a:pt x="369570" y="2409063"/>
                  </a:lnTo>
                  <a:lnTo>
                    <a:pt x="369824" y="2409063"/>
                  </a:lnTo>
                  <a:lnTo>
                    <a:pt x="315087" y="2345563"/>
                  </a:lnTo>
                  <a:lnTo>
                    <a:pt x="315341" y="2345563"/>
                  </a:lnTo>
                  <a:lnTo>
                    <a:pt x="264922" y="2282063"/>
                  </a:lnTo>
                  <a:lnTo>
                    <a:pt x="265176" y="2282063"/>
                  </a:lnTo>
                  <a:lnTo>
                    <a:pt x="219202" y="2218563"/>
                  </a:lnTo>
                  <a:lnTo>
                    <a:pt x="219456" y="2218563"/>
                  </a:lnTo>
                  <a:lnTo>
                    <a:pt x="178308" y="2155063"/>
                  </a:lnTo>
                  <a:lnTo>
                    <a:pt x="178435" y="2155063"/>
                  </a:lnTo>
                  <a:lnTo>
                    <a:pt x="142113" y="2078863"/>
                  </a:lnTo>
                  <a:lnTo>
                    <a:pt x="142240" y="2078863"/>
                  </a:lnTo>
                  <a:lnTo>
                    <a:pt x="110871" y="2015363"/>
                  </a:lnTo>
                  <a:lnTo>
                    <a:pt x="111125" y="2015363"/>
                  </a:lnTo>
                  <a:lnTo>
                    <a:pt x="84963" y="1939163"/>
                  </a:lnTo>
                  <a:lnTo>
                    <a:pt x="85090" y="1939163"/>
                  </a:lnTo>
                  <a:lnTo>
                    <a:pt x="64516" y="1875663"/>
                  </a:lnTo>
                  <a:lnTo>
                    <a:pt x="64643" y="1875663"/>
                  </a:lnTo>
                  <a:lnTo>
                    <a:pt x="49657" y="1799463"/>
                  </a:lnTo>
                  <a:lnTo>
                    <a:pt x="49784" y="1799463"/>
                  </a:lnTo>
                  <a:lnTo>
                    <a:pt x="40640" y="1723263"/>
                  </a:lnTo>
                  <a:lnTo>
                    <a:pt x="38354" y="1685163"/>
                  </a:lnTo>
                  <a:lnTo>
                    <a:pt x="37592" y="1659763"/>
                  </a:lnTo>
                  <a:lnTo>
                    <a:pt x="37846" y="1367663"/>
                  </a:lnTo>
                  <a:lnTo>
                    <a:pt x="38100" y="1227963"/>
                  </a:lnTo>
                  <a:lnTo>
                    <a:pt x="38265" y="1177163"/>
                  </a:lnTo>
                  <a:lnTo>
                    <a:pt x="38354" y="1088263"/>
                  </a:lnTo>
                  <a:lnTo>
                    <a:pt x="38735" y="1024763"/>
                  </a:lnTo>
                  <a:lnTo>
                    <a:pt x="38862" y="961263"/>
                  </a:lnTo>
                  <a:lnTo>
                    <a:pt x="39878" y="707263"/>
                  </a:lnTo>
                  <a:lnTo>
                    <a:pt x="40640" y="592963"/>
                  </a:lnTo>
                  <a:lnTo>
                    <a:pt x="40640" y="567563"/>
                  </a:lnTo>
                  <a:lnTo>
                    <a:pt x="40894" y="542163"/>
                  </a:lnTo>
                  <a:lnTo>
                    <a:pt x="41021" y="516763"/>
                  </a:lnTo>
                  <a:lnTo>
                    <a:pt x="41275" y="491363"/>
                  </a:lnTo>
                  <a:lnTo>
                    <a:pt x="41402" y="465963"/>
                  </a:lnTo>
                  <a:lnTo>
                    <a:pt x="41656" y="440563"/>
                  </a:lnTo>
                  <a:lnTo>
                    <a:pt x="41910" y="402463"/>
                  </a:lnTo>
                  <a:lnTo>
                    <a:pt x="42164" y="377063"/>
                  </a:lnTo>
                  <a:lnTo>
                    <a:pt x="42291" y="351663"/>
                  </a:lnTo>
                  <a:lnTo>
                    <a:pt x="42799" y="313563"/>
                  </a:lnTo>
                  <a:lnTo>
                    <a:pt x="43307" y="262763"/>
                  </a:lnTo>
                  <a:lnTo>
                    <a:pt x="43561" y="250063"/>
                  </a:lnTo>
                  <a:lnTo>
                    <a:pt x="44069" y="199263"/>
                  </a:lnTo>
                  <a:lnTo>
                    <a:pt x="44450" y="186563"/>
                  </a:lnTo>
                  <a:lnTo>
                    <a:pt x="76200" y="186563"/>
                  </a:lnTo>
                  <a:lnTo>
                    <a:pt x="70269" y="173863"/>
                  </a:lnTo>
                  <a:lnTo>
                    <a:pt x="40640" y="110363"/>
                  </a:lnTo>
                  <a:lnTo>
                    <a:pt x="0" y="186563"/>
                  </a:lnTo>
                  <a:lnTo>
                    <a:pt x="31750" y="186563"/>
                  </a:lnTo>
                  <a:lnTo>
                    <a:pt x="31242" y="211963"/>
                  </a:lnTo>
                  <a:lnTo>
                    <a:pt x="31115" y="237363"/>
                  </a:lnTo>
                  <a:lnTo>
                    <a:pt x="30861" y="250063"/>
                  </a:lnTo>
                  <a:lnTo>
                    <a:pt x="30734" y="262763"/>
                  </a:lnTo>
                  <a:lnTo>
                    <a:pt x="30480" y="275463"/>
                  </a:lnTo>
                  <a:lnTo>
                    <a:pt x="30353" y="300863"/>
                  </a:lnTo>
                  <a:lnTo>
                    <a:pt x="29591" y="351663"/>
                  </a:lnTo>
                  <a:lnTo>
                    <a:pt x="29464" y="377063"/>
                  </a:lnTo>
                  <a:lnTo>
                    <a:pt x="29210" y="402463"/>
                  </a:lnTo>
                  <a:lnTo>
                    <a:pt x="28829" y="465963"/>
                  </a:lnTo>
                  <a:lnTo>
                    <a:pt x="28575" y="491363"/>
                  </a:lnTo>
                  <a:lnTo>
                    <a:pt x="28448" y="516763"/>
                  </a:lnTo>
                  <a:lnTo>
                    <a:pt x="28194" y="542163"/>
                  </a:lnTo>
                  <a:lnTo>
                    <a:pt x="27940" y="592963"/>
                  </a:lnTo>
                  <a:lnTo>
                    <a:pt x="27559" y="656463"/>
                  </a:lnTo>
                  <a:lnTo>
                    <a:pt x="27305" y="707263"/>
                  </a:lnTo>
                  <a:lnTo>
                    <a:pt x="26924" y="770763"/>
                  </a:lnTo>
                  <a:lnTo>
                    <a:pt x="26162" y="961263"/>
                  </a:lnTo>
                  <a:lnTo>
                    <a:pt x="26035" y="1024763"/>
                  </a:lnTo>
                  <a:lnTo>
                    <a:pt x="25781" y="1088263"/>
                  </a:lnTo>
                  <a:lnTo>
                    <a:pt x="25654" y="1151763"/>
                  </a:lnTo>
                  <a:lnTo>
                    <a:pt x="25400" y="1227963"/>
                  </a:lnTo>
                  <a:lnTo>
                    <a:pt x="25146" y="1367663"/>
                  </a:lnTo>
                  <a:lnTo>
                    <a:pt x="24892" y="1659763"/>
                  </a:lnTo>
                  <a:lnTo>
                    <a:pt x="25781" y="1697863"/>
                  </a:lnTo>
                  <a:lnTo>
                    <a:pt x="37211" y="1799463"/>
                  </a:lnTo>
                  <a:lnTo>
                    <a:pt x="52324" y="1875663"/>
                  </a:lnTo>
                  <a:lnTo>
                    <a:pt x="73025" y="1939163"/>
                  </a:lnTo>
                  <a:lnTo>
                    <a:pt x="99187" y="2015363"/>
                  </a:lnTo>
                  <a:lnTo>
                    <a:pt x="130810" y="2091563"/>
                  </a:lnTo>
                  <a:lnTo>
                    <a:pt x="167259" y="2155063"/>
                  </a:lnTo>
                  <a:lnTo>
                    <a:pt x="208661" y="2218563"/>
                  </a:lnTo>
                  <a:lnTo>
                    <a:pt x="254762" y="2294763"/>
                  </a:lnTo>
                  <a:lnTo>
                    <a:pt x="305308" y="2358263"/>
                  </a:lnTo>
                  <a:lnTo>
                    <a:pt x="360172" y="2421763"/>
                  </a:lnTo>
                  <a:lnTo>
                    <a:pt x="419227" y="2485263"/>
                  </a:lnTo>
                  <a:lnTo>
                    <a:pt x="482092" y="2548763"/>
                  </a:lnTo>
                  <a:lnTo>
                    <a:pt x="548640" y="2612263"/>
                  </a:lnTo>
                  <a:lnTo>
                    <a:pt x="618744" y="2663063"/>
                  </a:lnTo>
                  <a:lnTo>
                    <a:pt x="692023" y="2713863"/>
                  </a:lnTo>
                  <a:lnTo>
                    <a:pt x="768604" y="2777363"/>
                  </a:lnTo>
                  <a:lnTo>
                    <a:pt x="847979" y="2828163"/>
                  </a:lnTo>
                  <a:lnTo>
                    <a:pt x="930148" y="2866263"/>
                  </a:lnTo>
                  <a:lnTo>
                    <a:pt x="1014730" y="2917063"/>
                  </a:lnTo>
                  <a:lnTo>
                    <a:pt x="1101852" y="2955163"/>
                  </a:lnTo>
                  <a:lnTo>
                    <a:pt x="1190879" y="3005963"/>
                  </a:lnTo>
                  <a:lnTo>
                    <a:pt x="1281938" y="3031363"/>
                  </a:lnTo>
                  <a:lnTo>
                    <a:pt x="1374902" y="3069463"/>
                  </a:lnTo>
                  <a:lnTo>
                    <a:pt x="1759966" y="3171063"/>
                  </a:lnTo>
                  <a:lnTo>
                    <a:pt x="1958086" y="3196463"/>
                  </a:lnTo>
                  <a:lnTo>
                    <a:pt x="2357501" y="3196463"/>
                  </a:lnTo>
                  <a:lnTo>
                    <a:pt x="2407221" y="3183763"/>
                  </a:lnTo>
                  <a:lnTo>
                    <a:pt x="2456942" y="3171063"/>
                  </a:lnTo>
                  <a:lnTo>
                    <a:pt x="2555748" y="3158363"/>
                  </a:lnTo>
                  <a:lnTo>
                    <a:pt x="2653792" y="3132963"/>
                  </a:lnTo>
                  <a:lnTo>
                    <a:pt x="2941066" y="3018663"/>
                  </a:lnTo>
                  <a:lnTo>
                    <a:pt x="3034030" y="2967863"/>
                  </a:lnTo>
                  <a:lnTo>
                    <a:pt x="3125216" y="2929763"/>
                  </a:lnTo>
                  <a:lnTo>
                    <a:pt x="3214243" y="2866263"/>
                  </a:lnTo>
                  <a:lnTo>
                    <a:pt x="3301365" y="2815463"/>
                  </a:lnTo>
                  <a:lnTo>
                    <a:pt x="3385947" y="2751963"/>
                  </a:lnTo>
                  <a:lnTo>
                    <a:pt x="3468116" y="2675763"/>
                  </a:lnTo>
                  <a:lnTo>
                    <a:pt x="3547618" y="2612263"/>
                  </a:lnTo>
                  <a:lnTo>
                    <a:pt x="3624072" y="2536063"/>
                  </a:lnTo>
                  <a:lnTo>
                    <a:pt x="3697351" y="2459863"/>
                  </a:lnTo>
                  <a:lnTo>
                    <a:pt x="3767328" y="2383663"/>
                  </a:lnTo>
                  <a:lnTo>
                    <a:pt x="3833876" y="2294763"/>
                  </a:lnTo>
                  <a:lnTo>
                    <a:pt x="3896741" y="2218563"/>
                  </a:lnTo>
                  <a:lnTo>
                    <a:pt x="3955669" y="2129663"/>
                  </a:lnTo>
                  <a:lnTo>
                    <a:pt x="4010533" y="2040763"/>
                  </a:lnTo>
                  <a:lnTo>
                    <a:pt x="4061079" y="1951863"/>
                  </a:lnTo>
                  <a:lnTo>
                    <a:pt x="4107053" y="1850263"/>
                  </a:lnTo>
                  <a:lnTo>
                    <a:pt x="4148328" y="1761363"/>
                  </a:lnTo>
                  <a:lnTo>
                    <a:pt x="4184904" y="1672463"/>
                  </a:lnTo>
                  <a:lnTo>
                    <a:pt x="4216273" y="1570863"/>
                  </a:lnTo>
                  <a:lnTo>
                    <a:pt x="4242435" y="1469263"/>
                  </a:lnTo>
                  <a:lnTo>
                    <a:pt x="4263136" y="1367663"/>
                  </a:lnTo>
                  <a:lnTo>
                    <a:pt x="4278122" y="1278763"/>
                  </a:lnTo>
                  <a:lnTo>
                    <a:pt x="4287266" y="1177163"/>
                  </a:lnTo>
                  <a:lnTo>
                    <a:pt x="4289552" y="1126363"/>
                  </a:lnTo>
                  <a:lnTo>
                    <a:pt x="4290314" y="107556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0483" y="3800602"/>
              <a:ext cx="240665" cy="78993"/>
            </a:xfrm>
            <a:prstGeom prst="rect">
              <a:avLst/>
            </a:prstGeom>
          </p:spPr>
        </p:pic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7154926" y="2852673"/>
          <a:ext cx="98933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9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marL="45720">
                        <a:lnSpc>
                          <a:spcPts val="198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72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45720">
                        <a:lnSpc>
                          <a:spcPts val="20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572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7074789" y="2557729"/>
            <a:ext cx="1148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6222" y="3645789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018" rIns="0" bIns="0" rtlCol="0">
            <a:spAutoFit/>
          </a:bodyPr>
          <a:lstStyle/>
          <a:p>
            <a:pPr marL="68834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Building</a:t>
            </a:r>
            <a:r>
              <a:rPr spc="-65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80" dirty="0"/>
              <a:t> </a:t>
            </a:r>
            <a:r>
              <a:rPr dirty="0"/>
              <a:t>architecture:</a:t>
            </a:r>
            <a:r>
              <a:rPr spc="-95" dirty="0"/>
              <a:t> </a:t>
            </a:r>
            <a:r>
              <a:rPr dirty="0"/>
              <a:t>ALU</a:t>
            </a:r>
            <a:r>
              <a:rPr spc="-75" dirty="0"/>
              <a:t> </a:t>
            </a:r>
            <a:r>
              <a:rPr spc="-50" dirty="0"/>
              <a:t>+ </a:t>
            </a:r>
            <a:r>
              <a:rPr spc="-10" dirty="0"/>
              <a:t>Registers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332988" y="3015869"/>
            <a:ext cx="4391025" cy="1365885"/>
            <a:chOff x="3332988" y="3015869"/>
            <a:chExt cx="4391025" cy="1365885"/>
          </a:xfrm>
        </p:grpSpPr>
        <p:sp>
          <p:nvSpPr>
            <p:cNvPr id="5" name="object 5"/>
            <p:cNvSpPr/>
            <p:nvPr/>
          </p:nvSpPr>
          <p:spPr>
            <a:xfrm>
              <a:off x="3994404" y="3585972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94404" y="3585972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1520" y="3585972"/>
              <a:ext cx="356870" cy="151130"/>
            </a:xfrm>
            <a:custGeom>
              <a:avLst/>
              <a:gdLst/>
              <a:ahLst/>
              <a:cxnLst/>
              <a:rect l="l" t="t" r="r" b="b"/>
              <a:pathLst>
                <a:path w="356870" h="151129">
                  <a:moveTo>
                    <a:pt x="356615" y="0"/>
                  </a:moveTo>
                  <a:lnTo>
                    <a:pt x="0" y="0"/>
                  </a:lnTo>
                  <a:lnTo>
                    <a:pt x="178307" y="150875"/>
                  </a:lnTo>
                  <a:lnTo>
                    <a:pt x="356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1520" y="3585972"/>
              <a:ext cx="356870" cy="151130"/>
            </a:xfrm>
            <a:custGeom>
              <a:avLst/>
              <a:gdLst/>
              <a:ahLst/>
              <a:cxnLst/>
              <a:rect l="l" t="t" r="r" b="b"/>
              <a:pathLst>
                <a:path w="356870" h="151129">
                  <a:moveTo>
                    <a:pt x="356615" y="0"/>
                  </a:moveTo>
                  <a:lnTo>
                    <a:pt x="178307" y="150875"/>
                  </a:lnTo>
                  <a:lnTo>
                    <a:pt x="0" y="0"/>
                  </a:lnTo>
                  <a:lnTo>
                    <a:pt x="35661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32988" y="3015868"/>
              <a:ext cx="3153410" cy="1359535"/>
            </a:xfrm>
            <a:custGeom>
              <a:avLst/>
              <a:gdLst/>
              <a:ahLst/>
              <a:cxnLst/>
              <a:rect l="l" t="t" r="r" b="b"/>
              <a:pathLst>
                <a:path w="3153410" h="1359535">
                  <a:moveTo>
                    <a:pt x="821563" y="833755"/>
                  </a:moveTo>
                  <a:lnTo>
                    <a:pt x="808863" y="827405"/>
                  </a:lnTo>
                  <a:lnTo>
                    <a:pt x="745363" y="795655"/>
                  </a:lnTo>
                  <a:lnTo>
                    <a:pt x="745363" y="827405"/>
                  </a:lnTo>
                  <a:lnTo>
                    <a:pt x="0" y="827405"/>
                  </a:lnTo>
                  <a:lnTo>
                    <a:pt x="0" y="840105"/>
                  </a:lnTo>
                  <a:lnTo>
                    <a:pt x="745363" y="840105"/>
                  </a:lnTo>
                  <a:lnTo>
                    <a:pt x="745363" y="871855"/>
                  </a:lnTo>
                  <a:lnTo>
                    <a:pt x="808863" y="840105"/>
                  </a:lnTo>
                  <a:lnTo>
                    <a:pt x="821563" y="833755"/>
                  </a:lnTo>
                  <a:close/>
                </a:path>
                <a:path w="3153410" h="1359535">
                  <a:moveTo>
                    <a:pt x="980821" y="493649"/>
                  </a:moveTo>
                  <a:lnTo>
                    <a:pt x="949058" y="493979"/>
                  </a:lnTo>
                  <a:lnTo>
                    <a:pt x="943610" y="0"/>
                  </a:lnTo>
                  <a:lnTo>
                    <a:pt x="930910" y="254"/>
                  </a:lnTo>
                  <a:lnTo>
                    <a:pt x="936345" y="494106"/>
                  </a:lnTo>
                  <a:lnTo>
                    <a:pt x="904621" y="494411"/>
                  </a:lnTo>
                  <a:lnTo>
                    <a:pt x="943610" y="570230"/>
                  </a:lnTo>
                  <a:lnTo>
                    <a:pt x="974394" y="506857"/>
                  </a:lnTo>
                  <a:lnTo>
                    <a:pt x="980821" y="493649"/>
                  </a:lnTo>
                  <a:close/>
                </a:path>
                <a:path w="3153410" h="1359535">
                  <a:moveTo>
                    <a:pt x="1883664" y="493268"/>
                  </a:moveTo>
                  <a:lnTo>
                    <a:pt x="1851914" y="493268"/>
                  </a:lnTo>
                  <a:lnTo>
                    <a:pt x="1851914" y="126619"/>
                  </a:lnTo>
                  <a:lnTo>
                    <a:pt x="1839214" y="126619"/>
                  </a:lnTo>
                  <a:lnTo>
                    <a:pt x="1839214" y="493268"/>
                  </a:lnTo>
                  <a:lnTo>
                    <a:pt x="1807464" y="493268"/>
                  </a:lnTo>
                  <a:lnTo>
                    <a:pt x="1845564" y="569468"/>
                  </a:lnTo>
                  <a:lnTo>
                    <a:pt x="1877314" y="505968"/>
                  </a:lnTo>
                  <a:lnTo>
                    <a:pt x="1883664" y="493268"/>
                  </a:lnTo>
                  <a:close/>
                </a:path>
                <a:path w="3153410" h="1359535">
                  <a:moveTo>
                    <a:pt x="2651633" y="1194181"/>
                  </a:moveTo>
                  <a:lnTo>
                    <a:pt x="2638933" y="1187831"/>
                  </a:lnTo>
                  <a:lnTo>
                    <a:pt x="2575433" y="1156081"/>
                  </a:lnTo>
                  <a:lnTo>
                    <a:pt x="2575433" y="1187831"/>
                  </a:lnTo>
                  <a:lnTo>
                    <a:pt x="1400683" y="1187831"/>
                  </a:lnTo>
                  <a:lnTo>
                    <a:pt x="1400683" y="1015365"/>
                  </a:lnTo>
                  <a:lnTo>
                    <a:pt x="1400683" y="1002665"/>
                  </a:lnTo>
                  <a:lnTo>
                    <a:pt x="1388364" y="1002665"/>
                  </a:lnTo>
                  <a:lnTo>
                    <a:pt x="1388364" y="1009396"/>
                  </a:lnTo>
                  <a:lnTo>
                    <a:pt x="1387983" y="1009015"/>
                  </a:lnTo>
                  <a:lnTo>
                    <a:pt x="1387983" y="1200531"/>
                  </a:lnTo>
                  <a:lnTo>
                    <a:pt x="2575433" y="1200531"/>
                  </a:lnTo>
                  <a:lnTo>
                    <a:pt x="2575433" y="1232281"/>
                  </a:lnTo>
                  <a:lnTo>
                    <a:pt x="2638933" y="1200531"/>
                  </a:lnTo>
                  <a:lnTo>
                    <a:pt x="2651633" y="1194181"/>
                  </a:lnTo>
                  <a:close/>
                </a:path>
                <a:path w="3153410" h="1359535">
                  <a:moveTo>
                    <a:pt x="3153156" y="1028839"/>
                  </a:moveTo>
                  <a:lnTo>
                    <a:pt x="2651760" y="1028839"/>
                  </a:lnTo>
                  <a:lnTo>
                    <a:pt x="2651760" y="1359535"/>
                  </a:lnTo>
                  <a:lnTo>
                    <a:pt x="3153156" y="1359535"/>
                  </a:lnTo>
                  <a:lnTo>
                    <a:pt x="3153156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84748" y="4044696"/>
              <a:ext cx="501650" cy="330835"/>
            </a:xfrm>
            <a:custGeom>
              <a:avLst/>
              <a:gdLst/>
              <a:ahLst/>
              <a:cxnLst/>
              <a:rect l="l" t="t" r="r" b="b"/>
              <a:pathLst>
                <a:path w="501650" h="330835">
                  <a:moveTo>
                    <a:pt x="0" y="330707"/>
                  </a:moveTo>
                  <a:lnTo>
                    <a:pt x="501396" y="330707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3307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26935" y="3261360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26935" y="3261360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26935" y="354482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26935" y="354482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26935" y="3829811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90600" y="262127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26935" y="3829811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7"/>
                  </a:moveTo>
                  <a:lnTo>
                    <a:pt x="990600" y="262127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26935" y="411327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26935" y="411327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86144" y="3354323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52" y="0"/>
                  </a:lnTo>
                  <a:lnTo>
                    <a:pt x="164452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52" y="612902"/>
                  </a:lnTo>
                  <a:lnTo>
                    <a:pt x="164452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52" y="568452"/>
                  </a:lnTo>
                  <a:lnTo>
                    <a:pt x="164452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52" y="329438"/>
                  </a:lnTo>
                  <a:lnTo>
                    <a:pt x="164452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52" y="284988"/>
                  </a:lnTo>
                  <a:lnTo>
                    <a:pt x="164452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52" y="44450"/>
                  </a:lnTo>
                  <a:lnTo>
                    <a:pt x="164452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6144" y="4204461"/>
              <a:ext cx="240664" cy="789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444240" y="4300727"/>
              <a:ext cx="2540635" cy="76200"/>
            </a:xfrm>
            <a:custGeom>
              <a:avLst/>
              <a:gdLst/>
              <a:ahLst/>
              <a:cxnLst/>
              <a:rect l="l" t="t" r="r" b="b"/>
              <a:pathLst>
                <a:path w="2540635" h="76200">
                  <a:moveTo>
                    <a:pt x="2527405" y="31750"/>
                  </a:moveTo>
                  <a:lnTo>
                    <a:pt x="2476627" y="31750"/>
                  </a:lnTo>
                  <a:lnTo>
                    <a:pt x="2476627" y="44450"/>
                  </a:lnTo>
                  <a:lnTo>
                    <a:pt x="2463874" y="44459"/>
                  </a:lnTo>
                  <a:lnTo>
                    <a:pt x="2463927" y="76200"/>
                  </a:lnTo>
                  <a:lnTo>
                    <a:pt x="2540127" y="38100"/>
                  </a:lnTo>
                  <a:lnTo>
                    <a:pt x="2527405" y="31750"/>
                  </a:lnTo>
                  <a:close/>
                </a:path>
                <a:path w="2540635" h="76200">
                  <a:moveTo>
                    <a:pt x="2463852" y="31759"/>
                  </a:moveTo>
                  <a:lnTo>
                    <a:pt x="0" y="33528"/>
                  </a:lnTo>
                  <a:lnTo>
                    <a:pt x="0" y="46228"/>
                  </a:lnTo>
                  <a:lnTo>
                    <a:pt x="2463874" y="44459"/>
                  </a:lnTo>
                  <a:lnTo>
                    <a:pt x="2463852" y="31759"/>
                  </a:lnTo>
                  <a:close/>
                </a:path>
                <a:path w="2540635" h="76200">
                  <a:moveTo>
                    <a:pt x="2476627" y="31750"/>
                  </a:moveTo>
                  <a:lnTo>
                    <a:pt x="2463852" y="31759"/>
                  </a:lnTo>
                  <a:lnTo>
                    <a:pt x="2463874" y="44459"/>
                  </a:lnTo>
                  <a:lnTo>
                    <a:pt x="2476627" y="44450"/>
                  </a:lnTo>
                  <a:lnTo>
                    <a:pt x="2476627" y="31750"/>
                  </a:lnTo>
                  <a:close/>
                </a:path>
                <a:path w="2540635" h="76200">
                  <a:moveTo>
                    <a:pt x="2463800" y="0"/>
                  </a:moveTo>
                  <a:lnTo>
                    <a:pt x="2463852" y="31759"/>
                  </a:lnTo>
                  <a:lnTo>
                    <a:pt x="2527405" y="31750"/>
                  </a:lnTo>
                  <a:lnTo>
                    <a:pt x="24638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491485" y="4140784"/>
            <a:ext cx="13665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 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97351" y="2496057"/>
            <a:ext cx="4755515" cy="1762125"/>
            <a:chOff x="3197351" y="2496057"/>
            <a:chExt cx="4755515" cy="1762125"/>
          </a:xfrm>
        </p:grpSpPr>
        <p:sp>
          <p:nvSpPr>
            <p:cNvPr id="24" name="object 24"/>
            <p:cNvSpPr/>
            <p:nvPr/>
          </p:nvSpPr>
          <p:spPr>
            <a:xfrm>
              <a:off x="5178551" y="2703575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2"/>
                  </a:moveTo>
                  <a:lnTo>
                    <a:pt x="2767838" y="973582"/>
                  </a:lnTo>
                  <a:lnTo>
                    <a:pt x="2767838" y="6096"/>
                  </a:lnTo>
                  <a:lnTo>
                    <a:pt x="0" y="6096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6"/>
                  </a:lnTo>
                  <a:lnTo>
                    <a:pt x="0" y="6096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37760" y="2619768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75"/>
                  </a:lnTo>
                  <a:lnTo>
                    <a:pt x="501396" y="513575"/>
                  </a:lnTo>
                  <a:lnTo>
                    <a:pt x="501396" y="83807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57"/>
                  </a:moveTo>
                  <a:lnTo>
                    <a:pt x="577596" y="77457"/>
                  </a:lnTo>
                  <a:lnTo>
                    <a:pt x="577596" y="45707"/>
                  </a:lnTo>
                  <a:lnTo>
                    <a:pt x="501396" y="83807"/>
                  </a:lnTo>
                  <a:lnTo>
                    <a:pt x="577596" y="121907"/>
                  </a:lnTo>
                  <a:lnTo>
                    <a:pt x="577596" y="90157"/>
                  </a:lnTo>
                  <a:lnTo>
                    <a:pt x="3002153" y="90157"/>
                  </a:lnTo>
                  <a:lnTo>
                    <a:pt x="3002153" y="1619110"/>
                  </a:lnTo>
                  <a:lnTo>
                    <a:pt x="2779903" y="1619110"/>
                  </a:lnTo>
                  <a:lnTo>
                    <a:pt x="2779903" y="1631810"/>
                  </a:lnTo>
                  <a:lnTo>
                    <a:pt x="3014853" y="1631810"/>
                  </a:lnTo>
                  <a:lnTo>
                    <a:pt x="3014853" y="1625473"/>
                  </a:lnTo>
                  <a:lnTo>
                    <a:pt x="3014853" y="1619110"/>
                  </a:lnTo>
                  <a:lnTo>
                    <a:pt x="3014853" y="90157"/>
                  </a:lnTo>
                  <a:lnTo>
                    <a:pt x="3014853" y="83807"/>
                  </a:lnTo>
                  <a:lnTo>
                    <a:pt x="3014853" y="7745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37759" y="2619755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18787" y="2502407"/>
              <a:ext cx="502920" cy="513715"/>
            </a:xfrm>
            <a:custGeom>
              <a:avLst/>
              <a:gdLst/>
              <a:ahLst/>
              <a:cxnLst/>
              <a:rect l="l" t="t" r="r" b="b"/>
              <a:pathLst>
                <a:path w="502920" h="513714">
                  <a:moveTo>
                    <a:pt x="502920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2920" y="51358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18787" y="2502407"/>
              <a:ext cx="502920" cy="513715"/>
            </a:xfrm>
            <a:custGeom>
              <a:avLst/>
              <a:gdLst/>
              <a:ahLst/>
              <a:cxnLst/>
              <a:rect l="l" t="t" r="r" b="b"/>
              <a:pathLst>
                <a:path w="502920" h="513714">
                  <a:moveTo>
                    <a:pt x="0" y="513588"/>
                  </a:moveTo>
                  <a:lnTo>
                    <a:pt x="502920" y="513588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97352" y="2545079"/>
              <a:ext cx="4754245" cy="1712595"/>
            </a:xfrm>
            <a:custGeom>
              <a:avLst/>
              <a:gdLst/>
              <a:ahLst/>
              <a:cxnLst/>
              <a:rect l="l" t="t" r="r" b="b"/>
              <a:pathLst>
                <a:path w="4754245" h="1712595">
                  <a:moveTo>
                    <a:pt x="821563" y="330708"/>
                  </a:moveTo>
                  <a:lnTo>
                    <a:pt x="808863" y="324358"/>
                  </a:lnTo>
                  <a:lnTo>
                    <a:pt x="745363" y="292608"/>
                  </a:lnTo>
                  <a:lnTo>
                    <a:pt x="745363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745363" y="337058"/>
                  </a:lnTo>
                  <a:lnTo>
                    <a:pt x="745363" y="368808"/>
                  </a:lnTo>
                  <a:lnTo>
                    <a:pt x="808863" y="337058"/>
                  </a:lnTo>
                  <a:lnTo>
                    <a:pt x="821563" y="330708"/>
                  </a:lnTo>
                  <a:close/>
                </a:path>
                <a:path w="4754245" h="1712595">
                  <a:moveTo>
                    <a:pt x="1739519" y="550164"/>
                  </a:moveTo>
                  <a:lnTo>
                    <a:pt x="1726819" y="543814"/>
                  </a:lnTo>
                  <a:lnTo>
                    <a:pt x="1663319" y="512064"/>
                  </a:lnTo>
                  <a:lnTo>
                    <a:pt x="1663319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663319" y="556514"/>
                  </a:lnTo>
                  <a:lnTo>
                    <a:pt x="1663319" y="588264"/>
                  </a:lnTo>
                  <a:lnTo>
                    <a:pt x="1726819" y="556514"/>
                  </a:lnTo>
                  <a:lnTo>
                    <a:pt x="1739519" y="550164"/>
                  </a:lnTo>
                  <a:close/>
                </a:path>
                <a:path w="4754245" h="1712595">
                  <a:moveTo>
                    <a:pt x="4753737" y="31750"/>
                  </a:moveTo>
                  <a:lnTo>
                    <a:pt x="1400556" y="31750"/>
                  </a:lnTo>
                  <a:lnTo>
                    <a:pt x="1400556" y="0"/>
                  </a:lnTo>
                  <a:lnTo>
                    <a:pt x="1324356" y="38100"/>
                  </a:lnTo>
                  <a:lnTo>
                    <a:pt x="1400556" y="76200"/>
                  </a:lnTo>
                  <a:lnTo>
                    <a:pt x="1400556" y="44450"/>
                  </a:lnTo>
                  <a:lnTo>
                    <a:pt x="4741037" y="44450"/>
                  </a:lnTo>
                  <a:lnTo>
                    <a:pt x="4741037" y="1699895"/>
                  </a:lnTo>
                  <a:lnTo>
                    <a:pt x="4520692" y="1699895"/>
                  </a:lnTo>
                  <a:lnTo>
                    <a:pt x="4520692" y="1712595"/>
                  </a:lnTo>
                  <a:lnTo>
                    <a:pt x="4753737" y="1712595"/>
                  </a:lnTo>
                  <a:lnTo>
                    <a:pt x="4753737" y="1706245"/>
                  </a:lnTo>
                  <a:lnTo>
                    <a:pt x="4753737" y="1699895"/>
                  </a:lnTo>
                  <a:lnTo>
                    <a:pt x="4753737" y="44450"/>
                  </a:lnTo>
                  <a:lnTo>
                    <a:pt x="4753737" y="38100"/>
                  </a:lnTo>
                  <a:lnTo>
                    <a:pt x="47537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496692" y="2644013"/>
            <a:ext cx="1376680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 select </a:t>
            </a: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86885" y="3295903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74489" y="3295903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23994" y="3607752"/>
            <a:ext cx="803910" cy="6261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0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26935" y="3227070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26935" y="3504692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26935" y="3794886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26935" y="4071950"/>
            <a:ext cx="990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1083" y="2960954"/>
            <a:ext cx="1148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77509" y="4363592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37457" y="1944115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37457" y="2126996"/>
            <a:ext cx="525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37457" y="2309876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56175" y="202336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6222" y="3645789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018" rIns="0" bIns="0" rtlCol="0">
            <a:spAutoFit/>
          </a:bodyPr>
          <a:lstStyle/>
          <a:p>
            <a:pPr marL="68834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Building</a:t>
            </a:r>
            <a:r>
              <a:rPr spc="-65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80" dirty="0"/>
              <a:t> </a:t>
            </a:r>
            <a:r>
              <a:rPr dirty="0"/>
              <a:t>architecture:</a:t>
            </a:r>
            <a:r>
              <a:rPr spc="-95" dirty="0"/>
              <a:t> </a:t>
            </a:r>
            <a:r>
              <a:rPr dirty="0"/>
              <a:t>ALU</a:t>
            </a:r>
            <a:r>
              <a:rPr spc="-75" dirty="0"/>
              <a:t> </a:t>
            </a:r>
            <a:r>
              <a:rPr spc="-50" dirty="0"/>
              <a:t>+ </a:t>
            </a:r>
            <a:r>
              <a:rPr spc="-10" dirty="0"/>
              <a:t>Registers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332988" y="3015869"/>
            <a:ext cx="4391025" cy="1365885"/>
            <a:chOff x="3332988" y="3015869"/>
            <a:chExt cx="4391025" cy="1365885"/>
          </a:xfrm>
        </p:grpSpPr>
        <p:sp>
          <p:nvSpPr>
            <p:cNvPr id="5" name="object 5"/>
            <p:cNvSpPr/>
            <p:nvPr/>
          </p:nvSpPr>
          <p:spPr>
            <a:xfrm>
              <a:off x="3994404" y="3585972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94404" y="3585972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1520" y="3585972"/>
              <a:ext cx="356870" cy="151130"/>
            </a:xfrm>
            <a:custGeom>
              <a:avLst/>
              <a:gdLst/>
              <a:ahLst/>
              <a:cxnLst/>
              <a:rect l="l" t="t" r="r" b="b"/>
              <a:pathLst>
                <a:path w="356870" h="151129">
                  <a:moveTo>
                    <a:pt x="356615" y="0"/>
                  </a:moveTo>
                  <a:lnTo>
                    <a:pt x="0" y="0"/>
                  </a:lnTo>
                  <a:lnTo>
                    <a:pt x="178307" y="150875"/>
                  </a:lnTo>
                  <a:lnTo>
                    <a:pt x="356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1520" y="3585972"/>
              <a:ext cx="356870" cy="151130"/>
            </a:xfrm>
            <a:custGeom>
              <a:avLst/>
              <a:gdLst/>
              <a:ahLst/>
              <a:cxnLst/>
              <a:rect l="l" t="t" r="r" b="b"/>
              <a:pathLst>
                <a:path w="356870" h="151129">
                  <a:moveTo>
                    <a:pt x="356615" y="0"/>
                  </a:moveTo>
                  <a:lnTo>
                    <a:pt x="178307" y="150875"/>
                  </a:lnTo>
                  <a:lnTo>
                    <a:pt x="0" y="0"/>
                  </a:lnTo>
                  <a:lnTo>
                    <a:pt x="35661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32988" y="3015868"/>
              <a:ext cx="3153410" cy="1359535"/>
            </a:xfrm>
            <a:custGeom>
              <a:avLst/>
              <a:gdLst/>
              <a:ahLst/>
              <a:cxnLst/>
              <a:rect l="l" t="t" r="r" b="b"/>
              <a:pathLst>
                <a:path w="3153410" h="1359535">
                  <a:moveTo>
                    <a:pt x="821563" y="833755"/>
                  </a:moveTo>
                  <a:lnTo>
                    <a:pt x="808863" y="827405"/>
                  </a:lnTo>
                  <a:lnTo>
                    <a:pt x="745363" y="795655"/>
                  </a:lnTo>
                  <a:lnTo>
                    <a:pt x="745363" y="827405"/>
                  </a:lnTo>
                  <a:lnTo>
                    <a:pt x="0" y="827405"/>
                  </a:lnTo>
                  <a:lnTo>
                    <a:pt x="0" y="840105"/>
                  </a:lnTo>
                  <a:lnTo>
                    <a:pt x="745363" y="840105"/>
                  </a:lnTo>
                  <a:lnTo>
                    <a:pt x="745363" y="871855"/>
                  </a:lnTo>
                  <a:lnTo>
                    <a:pt x="808863" y="840105"/>
                  </a:lnTo>
                  <a:lnTo>
                    <a:pt x="821563" y="833755"/>
                  </a:lnTo>
                  <a:close/>
                </a:path>
                <a:path w="3153410" h="1359535">
                  <a:moveTo>
                    <a:pt x="980821" y="493649"/>
                  </a:moveTo>
                  <a:lnTo>
                    <a:pt x="949058" y="493979"/>
                  </a:lnTo>
                  <a:lnTo>
                    <a:pt x="943610" y="0"/>
                  </a:lnTo>
                  <a:lnTo>
                    <a:pt x="930910" y="254"/>
                  </a:lnTo>
                  <a:lnTo>
                    <a:pt x="936345" y="494106"/>
                  </a:lnTo>
                  <a:lnTo>
                    <a:pt x="904621" y="494411"/>
                  </a:lnTo>
                  <a:lnTo>
                    <a:pt x="943610" y="570230"/>
                  </a:lnTo>
                  <a:lnTo>
                    <a:pt x="974394" y="506857"/>
                  </a:lnTo>
                  <a:lnTo>
                    <a:pt x="980821" y="493649"/>
                  </a:lnTo>
                  <a:close/>
                </a:path>
                <a:path w="3153410" h="1359535">
                  <a:moveTo>
                    <a:pt x="1883664" y="493268"/>
                  </a:moveTo>
                  <a:lnTo>
                    <a:pt x="1851914" y="493268"/>
                  </a:lnTo>
                  <a:lnTo>
                    <a:pt x="1851914" y="126619"/>
                  </a:lnTo>
                  <a:lnTo>
                    <a:pt x="1839214" y="126619"/>
                  </a:lnTo>
                  <a:lnTo>
                    <a:pt x="1839214" y="493268"/>
                  </a:lnTo>
                  <a:lnTo>
                    <a:pt x="1807464" y="493268"/>
                  </a:lnTo>
                  <a:lnTo>
                    <a:pt x="1845564" y="569468"/>
                  </a:lnTo>
                  <a:lnTo>
                    <a:pt x="1877314" y="505968"/>
                  </a:lnTo>
                  <a:lnTo>
                    <a:pt x="1883664" y="493268"/>
                  </a:lnTo>
                  <a:close/>
                </a:path>
                <a:path w="3153410" h="1359535">
                  <a:moveTo>
                    <a:pt x="2651633" y="1194181"/>
                  </a:moveTo>
                  <a:lnTo>
                    <a:pt x="2638933" y="1187831"/>
                  </a:lnTo>
                  <a:lnTo>
                    <a:pt x="2575433" y="1156081"/>
                  </a:lnTo>
                  <a:lnTo>
                    <a:pt x="2575433" y="1187831"/>
                  </a:lnTo>
                  <a:lnTo>
                    <a:pt x="1400683" y="1187831"/>
                  </a:lnTo>
                  <a:lnTo>
                    <a:pt x="1400683" y="1015365"/>
                  </a:lnTo>
                  <a:lnTo>
                    <a:pt x="1400683" y="1002665"/>
                  </a:lnTo>
                  <a:lnTo>
                    <a:pt x="1388364" y="1002665"/>
                  </a:lnTo>
                  <a:lnTo>
                    <a:pt x="1388364" y="1009396"/>
                  </a:lnTo>
                  <a:lnTo>
                    <a:pt x="1387983" y="1009015"/>
                  </a:lnTo>
                  <a:lnTo>
                    <a:pt x="1387983" y="1200531"/>
                  </a:lnTo>
                  <a:lnTo>
                    <a:pt x="2575433" y="1200531"/>
                  </a:lnTo>
                  <a:lnTo>
                    <a:pt x="2575433" y="1232281"/>
                  </a:lnTo>
                  <a:lnTo>
                    <a:pt x="2638933" y="1200531"/>
                  </a:lnTo>
                  <a:lnTo>
                    <a:pt x="2651633" y="1194181"/>
                  </a:lnTo>
                  <a:close/>
                </a:path>
                <a:path w="3153410" h="1359535">
                  <a:moveTo>
                    <a:pt x="3153156" y="1028839"/>
                  </a:moveTo>
                  <a:lnTo>
                    <a:pt x="2651760" y="1028839"/>
                  </a:lnTo>
                  <a:lnTo>
                    <a:pt x="2651760" y="1359535"/>
                  </a:lnTo>
                  <a:lnTo>
                    <a:pt x="3153156" y="1359535"/>
                  </a:lnTo>
                  <a:lnTo>
                    <a:pt x="3153156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84748" y="4044696"/>
              <a:ext cx="501650" cy="330835"/>
            </a:xfrm>
            <a:custGeom>
              <a:avLst/>
              <a:gdLst/>
              <a:ahLst/>
              <a:cxnLst/>
              <a:rect l="l" t="t" r="r" b="b"/>
              <a:pathLst>
                <a:path w="501650" h="330835">
                  <a:moveTo>
                    <a:pt x="0" y="330707"/>
                  </a:moveTo>
                  <a:lnTo>
                    <a:pt x="501396" y="330707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3307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26935" y="3261360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26935" y="3261360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26935" y="354482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26935" y="354482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26935" y="3829811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90600" y="262127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26935" y="3829811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7"/>
                  </a:moveTo>
                  <a:lnTo>
                    <a:pt x="990600" y="262127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26935" y="411327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26935" y="411327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86144" y="3354323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52" y="0"/>
                  </a:lnTo>
                  <a:lnTo>
                    <a:pt x="164452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52" y="612902"/>
                  </a:lnTo>
                  <a:lnTo>
                    <a:pt x="164452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52" y="568452"/>
                  </a:lnTo>
                  <a:lnTo>
                    <a:pt x="164452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52" y="329438"/>
                  </a:lnTo>
                  <a:lnTo>
                    <a:pt x="164452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52" y="284988"/>
                  </a:lnTo>
                  <a:lnTo>
                    <a:pt x="164452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52" y="44450"/>
                  </a:lnTo>
                  <a:lnTo>
                    <a:pt x="164452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6144" y="4204461"/>
              <a:ext cx="240664" cy="789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444240" y="4300727"/>
              <a:ext cx="2540635" cy="76200"/>
            </a:xfrm>
            <a:custGeom>
              <a:avLst/>
              <a:gdLst/>
              <a:ahLst/>
              <a:cxnLst/>
              <a:rect l="l" t="t" r="r" b="b"/>
              <a:pathLst>
                <a:path w="2540635" h="76200">
                  <a:moveTo>
                    <a:pt x="2527405" y="31750"/>
                  </a:moveTo>
                  <a:lnTo>
                    <a:pt x="2476627" y="31750"/>
                  </a:lnTo>
                  <a:lnTo>
                    <a:pt x="2476627" y="44450"/>
                  </a:lnTo>
                  <a:lnTo>
                    <a:pt x="2463874" y="44459"/>
                  </a:lnTo>
                  <a:lnTo>
                    <a:pt x="2463927" y="76200"/>
                  </a:lnTo>
                  <a:lnTo>
                    <a:pt x="2540127" y="38100"/>
                  </a:lnTo>
                  <a:lnTo>
                    <a:pt x="2527405" y="31750"/>
                  </a:lnTo>
                  <a:close/>
                </a:path>
                <a:path w="2540635" h="76200">
                  <a:moveTo>
                    <a:pt x="2463852" y="31759"/>
                  </a:moveTo>
                  <a:lnTo>
                    <a:pt x="0" y="33528"/>
                  </a:lnTo>
                  <a:lnTo>
                    <a:pt x="0" y="46228"/>
                  </a:lnTo>
                  <a:lnTo>
                    <a:pt x="2463874" y="44459"/>
                  </a:lnTo>
                  <a:lnTo>
                    <a:pt x="2463852" y="31759"/>
                  </a:lnTo>
                  <a:close/>
                </a:path>
                <a:path w="2540635" h="76200">
                  <a:moveTo>
                    <a:pt x="2476627" y="31750"/>
                  </a:moveTo>
                  <a:lnTo>
                    <a:pt x="2463852" y="31759"/>
                  </a:lnTo>
                  <a:lnTo>
                    <a:pt x="2463874" y="44459"/>
                  </a:lnTo>
                  <a:lnTo>
                    <a:pt x="2476627" y="44450"/>
                  </a:lnTo>
                  <a:lnTo>
                    <a:pt x="2476627" y="31750"/>
                  </a:lnTo>
                  <a:close/>
                </a:path>
                <a:path w="2540635" h="76200">
                  <a:moveTo>
                    <a:pt x="2463800" y="0"/>
                  </a:moveTo>
                  <a:lnTo>
                    <a:pt x="2463852" y="31759"/>
                  </a:lnTo>
                  <a:lnTo>
                    <a:pt x="2527405" y="31750"/>
                  </a:lnTo>
                  <a:lnTo>
                    <a:pt x="24638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491485" y="4140784"/>
            <a:ext cx="13665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 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97351" y="2496057"/>
            <a:ext cx="4755515" cy="1762125"/>
            <a:chOff x="3197351" y="2496057"/>
            <a:chExt cx="4755515" cy="1762125"/>
          </a:xfrm>
        </p:grpSpPr>
        <p:sp>
          <p:nvSpPr>
            <p:cNvPr id="24" name="object 24"/>
            <p:cNvSpPr/>
            <p:nvPr/>
          </p:nvSpPr>
          <p:spPr>
            <a:xfrm>
              <a:off x="5178551" y="2703575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2"/>
                  </a:moveTo>
                  <a:lnTo>
                    <a:pt x="2767838" y="973582"/>
                  </a:lnTo>
                  <a:lnTo>
                    <a:pt x="2767838" y="6096"/>
                  </a:lnTo>
                  <a:lnTo>
                    <a:pt x="0" y="6096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6"/>
                  </a:lnTo>
                  <a:lnTo>
                    <a:pt x="0" y="6096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37760" y="2619768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75"/>
                  </a:lnTo>
                  <a:lnTo>
                    <a:pt x="501396" y="513575"/>
                  </a:lnTo>
                  <a:lnTo>
                    <a:pt x="501396" y="83807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57"/>
                  </a:moveTo>
                  <a:lnTo>
                    <a:pt x="577596" y="77457"/>
                  </a:lnTo>
                  <a:lnTo>
                    <a:pt x="577596" y="45707"/>
                  </a:lnTo>
                  <a:lnTo>
                    <a:pt x="501396" y="83807"/>
                  </a:lnTo>
                  <a:lnTo>
                    <a:pt x="577596" y="121907"/>
                  </a:lnTo>
                  <a:lnTo>
                    <a:pt x="577596" y="90157"/>
                  </a:lnTo>
                  <a:lnTo>
                    <a:pt x="3002153" y="90157"/>
                  </a:lnTo>
                  <a:lnTo>
                    <a:pt x="3002153" y="1619110"/>
                  </a:lnTo>
                  <a:lnTo>
                    <a:pt x="2779903" y="1619110"/>
                  </a:lnTo>
                  <a:lnTo>
                    <a:pt x="2779903" y="1631810"/>
                  </a:lnTo>
                  <a:lnTo>
                    <a:pt x="3014853" y="1631810"/>
                  </a:lnTo>
                  <a:lnTo>
                    <a:pt x="3014853" y="1625473"/>
                  </a:lnTo>
                  <a:lnTo>
                    <a:pt x="3014853" y="1619110"/>
                  </a:lnTo>
                  <a:lnTo>
                    <a:pt x="3014853" y="90157"/>
                  </a:lnTo>
                  <a:lnTo>
                    <a:pt x="3014853" y="83807"/>
                  </a:lnTo>
                  <a:lnTo>
                    <a:pt x="3014853" y="7745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37759" y="2619755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18787" y="2502407"/>
              <a:ext cx="502920" cy="513715"/>
            </a:xfrm>
            <a:custGeom>
              <a:avLst/>
              <a:gdLst/>
              <a:ahLst/>
              <a:cxnLst/>
              <a:rect l="l" t="t" r="r" b="b"/>
              <a:pathLst>
                <a:path w="502920" h="513714">
                  <a:moveTo>
                    <a:pt x="502920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2920" y="51358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18787" y="2502407"/>
              <a:ext cx="502920" cy="513715"/>
            </a:xfrm>
            <a:custGeom>
              <a:avLst/>
              <a:gdLst/>
              <a:ahLst/>
              <a:cxnLst/>
              <a:rect l="l" t="t" r="r" b="b"/>
              <a:pathLst>
                <a:path w="502920" h="513714">
                  <a:moveTo>
                    <a:pt x="0" y="513588"/>
                  </a:moveTo>
                  <a:lnTo>
                    <a:pt x="502920" y="513588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97352" y="2545079"/>
              <a:ext cx="4754245" cy="1712595"/>
            </a:xfrm>
            <a:custGeom>
              <a:avLst/>
              <a:gdLst/>
              <a:ahLst/>
              <a:cxnLst/>
              <a:rect l="l" t="t" r="r" b="b"/>
              <a:pathLst>
                <a:path w="4754245" h="1712595">
                  <a:moveTo>
                    <a:pt x="821563" y="330708"/>
                  </a:moveTo>
                  <a:lnTo>
                    <a:pt x="808863" y="324358"/>
                  </a:lnTo>
                  <a:lnTo>
                    <a:pt x="745363" y="292608"/>
                  </a:lnTo>
                  <a:lnTo>
                    <a:pt x="745363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745363" y="337058"/>
                  </a:lnTo>
                  <a:lnTo>
                    <a:pt x="745363" y="368808"/>
                  </a:lnTo>
                  <a:lnTo>
                    <a:pt x="808863" y="337058"/>
                  </a:lnTo>
                  <a:lnTo>
                    <a:pt x="821563" y="330708"/>
                  </a:lnTo>
                  <a:close/>
                </a:path>
                <a:path w="4754245" h="1712595">
                  <a:moveTo>
                    <a:pt x="1739519" y="550164"/>
                  </a:moveTo>
                  <a:lnTo>
                    <a:pt x="1726819" y="543814"/>
                  </a:lnTo>
                  <a:lnTo>
                    <a:pt x="1663319" y="512064"/>
                  </a:lnTo>
                  <a:lnTo>
                    <a:pt x="1663319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663319" y="556514"/>
                  </a:lnTo>
                  <a:lnTo>
                    <a:pt x="1663319" y="588264"/>
                  </a:lnTo>
                  <a:lnTo>
                    <a:pt x="1726819" y="556514"/>
                  </a:lnTo>
                  <a:lnTo>
                    <a:pt x="1739519" y="550164"/>
                  </a:lnTo>
                  <a:close/>
                </a:path>
                <a:path w="4754245" h="1712595">
                  <a:moveTo>
                    <a:pt x="4753737" y="31750"/>
                  </a:moveTo>
                  <a:lnTo>
                    <a:pt x="1400556" y="31750"/>
                  </a:lnTo>
                  <a:lnTo>
                    <a:pt x="1400556" y="0"/>
                  </a:lnTo>
                  <a:lnTo>
                    <a:pt x="1324356" y="38100"/>
                  </a:lnTo>
                  <a:lnTo>
                    <a:pt x="1400556" y="76200"/>
                  </a:lnTo>
                  <a:lnTo>
                    <a:pt x="1400556" y="44450"/>
                  </a:lnTo>
                  <a:lnTo>
                    <a:pt x="4741037" y="44450"/>
                  </a:lnTo>
                  <a:lnTo>
                    <a:pt x="4741037" y="1699895"/>
                  </a:lnTo>
                  <a:lnTo>
                    <a:pt x="4520692" y="1699895"/>
                  </a:lnTo>
                  <a:lnTo>
                    <a:pt x="4520692" y="1712595"/>
                  </a:lnTo>
                  <a:lnTo>
                    <a:pt x="4753737" y="1712595"/>
                  </a:lnTo>
                  <a:lnTo>
                    <a:pt x="4753737" y="1706245"/>
                  </a:lnTo>
                  <a:lnTo>
                    <a:pt x="4753737" y="1699895"/>
                  </a:lnTo>
                  <a:lnTo>
                    <a:pt x="4753737" y="44450"/>
                  </a:lnTo>
                  <a:lnTo>
                    <a:pt x="4753737" y="38100"/>
                  </a:lnTo>
                  <a:lnTo>
                    <a:pt x="47537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496692" y="2644013"/>
            <a:ext cx="1376680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 select </a:t>
            </a: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86885" y="3295903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74489" y="3295903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23994" y="3607752"/>
            <a:ext cx="803910" cy="6261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0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26935" y="3227070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26935" y="3504692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26935" y="3794886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26935" y="4071950"/>
            <a:ext cx="990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1083" y="2960954"/>
            <a:ext cx="1148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77509" y="4363592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37457" y="1944115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37457" y="2126996"/>
            <a:ext cx="525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37457" y="2309876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56175" y="202336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09490" y="5890971"/>
            <a:ext cx="6064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Stateful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Elements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plus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required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them,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providing </a:t>
            </a:r>
            <a:r>
              <a:rPr sz="1800" dirty="0">
                <a:latin typeface="Calibri"/>
                <a:cs typeface="Calibri"/>
              </a:rPr>
              <a:t>inputs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operations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storing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outputs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326756" y="4552188"/>
            <a:ext cx="600710" cy="1322705"/>
          </a:xfrm>
          <a:custGeom>
            <a:avLst/>
            <a:gdLst/>
            <a:ahLst/>
            <a:cxnLst/>
            <a:rect l="l" t="t" r="r" b="b"/>
            <a:pathLst>
              <a:path w="600709" h="1322704">
                <a:moveTo>
                  <a:pt x="40608" y="66934"/>
                </a:moveTo>
                <a:lnTo>
                  <a:pt x="29036" y="72108"/>
                </a:lnTo>
                <a:lnTo>
                  <a:pt x="588772" y="1322578"/>
                </a:lnTo>
                <a:lnTo>
                  <a:pt x="600328" y="1317383"/>
                </a:lnTo>
                <a:lnTo>
                  <a:pt x="40608" y="66934"/>
                </a:lnTo>
                <a:close/>
              </a:path>
              <a:path w="600709" h="1322704">
                <a:moveTo>
                  <a:pt x="3683" y="0"/>
                </a:moveTo>
                <a:lnTo>
                  <a:pt x="0" y="85089"/>
                </a:lnTo>
                <a:lnTo>
                  <a:pt x="29036" y="72108"/>
                </a:lnTo>
                <a:lnTo>
                  <a:pt x="23875" y="60579"/>
                </a:lnTo>
                <a:lnTo>
                  <a:pt x="35433" y="55372"/>
                </a:lnTo>
                <a:lnTo>
                  <a:pt x="66471" y="55372"/>
                </a:lnTo>
                <a:lnTo>
                  <a:pt x="69596" y="53975"/>
                </a:lnTo>
                <a:lnTo>
                  <a:pt x="3683" y="0"/>
                </a:lnTo>
                <a:close/>
              </a:path>
              <a:path w="600709" h="1322704">
                <a:moveTo>
                  <a:pt x="35433" y="55372"/>
                </a:moveTo>
                <a:lnTo>
                  <a:pt x="23875" y="60579"/>
                </a:lnTo>
                <a:lnTo>
                  <a:pt x="29036" y="72108"/>
                </a:lnTo>
                <a:lnTo>
                  <a:pt x="40608" y="66934"/>
                </a:lnTo>
                <a:lnTo>
                  <a:pt x="35433" y="55372"/>
                </a:lnTo>
                <a:close/>
              </a:path>
              <a:path w="600709" h="1322704">
                <a:moveTo>
                  <a:pt x="66471" y="55372"/>
                </a:moveTo>
                <a:lnTo>
                  <a:pt x="35433" y="55372"/>
                </a:lnTo>
                <a:lnTo>
                  <a:pt x="40608" y="66934"/>
                </a:lnTo>
                <a:lnTo>
                  <a:pt x="66471" y="5537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6222" y="3645789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018" rIns="0" bIns="0" rtlCol="0">
            <a:spAutoFit/>
          </a:bodyPr>
          <a:lstStyle/>
          <a:p>
            <a:pPr marL="68834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Building</a:t>
            </a:r>
            <a:r>
              <a:rPr spc="-65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80" dirty="0"/>
              <a:t> </a:t>
            </a:r>
            <a:r>
              <a:rPr dirty="0"/>
              <a:t>architecture:</a:t>
            </a:r>
            <a:r>
              <a:rPr spc="-95" dirty="0"/>
              <a:t> </a:t>
            </a:r>
            <a:r>
              <a:rPr dirty="0"/>
              <a:t>ALU</a:t>
            </a:r>
            <a:r>
              <a:rPr spc="-75" dirty="0"/>
              <a:t> </a:t>
            </a:r>
            <a:r>
              <a:rPr spc="-50" dirty="0"/>
              <a:t>+ </a:t>
            </a:r>
            <a:r>
              <a:rPr spc="-10" dirty="0"/>
              <a:t>Registers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332988" y="3015869"/>
            <a:ext cx="4391025" cy="1365885"/>
            <a:chOff x="3332988" y="3015869"/>
            <a:chExt cx="4391025" cy="1365885"/>
          </a:xfrm>
        </p:grpSpPr>
        <p:sp>
          <p:nvSpPr>
            <p:cNvPr id="5" name="object 5"/>
            <p:cNvSpPr/>
            <p:nvPr/>
          </p:nvSpPr>
          <p:spPr>
            <a:xfrm>
              <a:off x="3994404" y="3585972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94404" y="3585972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1520" y="3585972"/>
              <a:ext cx="356870" cy="151130"/>
            </a:xfrm>
            <a:custGeom>
              <a:avLst/>
              <a:gdLst/>
              <a:ahLst/>
              <a:cxnLst/>
              <a:rect l="l" t="t" r="r" b="b"/>
              <a:pathLst>
                <a:path w="356870" h="151129">
                  <a:moveTo>
                    <a:pt x="356615" y="0"/>
                  </a:moveTo>
                  <a:lnTo>
                    <a:pt x="0" y="0"/>
                  </a:lnTo>
                  <a:lnTo>
                    <a:pt x="178307" y="150875"/>
                  </a:lnTo>
                  <a:lnTo>
                    <a:pt x="356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1520" y="3585972"/>
              <a:ext cx="356870" cy="151130"/>
            </a:xfrm>
            <a:custGeom>
              <a:avLst/>
              <a:gdLst/>
              <a:ahLst/>
              <a:cxnLst/>
              <a:rect l="l" t="t" r="r" b="b"/>
              <a:pathLst>
                <a:path w="356870" h="151129">
                  <a:moveTo>
                    <a:pt x="356615" y="0"/>
                  </a:moveTo>
                  <a:lnTo>
                    <a:pt x="178307" y="150875"/>
                  </a:lnTo>
                  <a:lnTo>
                    <a:pt x="0" y="0"/>
                  </a:lnTo>
                  <a:lnTo>
                    <a:pt x="35661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32988" y="3015868"/>
              <a:ext cx="3153410" cy="1359535"/>
            </a:xfrm>
            <a:custGeom>
              <a:avLst/>
              <a:gdLst/>
              <a:ahLst/>
              <a:cxnLst/>
              <a:rect l="l" t="t" r="r" b="b"/>
              <a:pathLst>
                <a:path w="3153410" h="1359535">
                  <a:moveTo>
                    <a:pt x="821563" y="833755"/>
                  </a:moveTo>
                  <a:lnTo>
                    <a:pt x="808863" y="827405"/>
                  </a:lnTo>
                  <a:lnTo>
                    <a:pt x="745363" y="795655"/>
                  </a:lnTo>
                  <a:lnTo>
                    <a:pt x="745363" y="827405"/>
                  </a:lnTo>
                  <a:lnTo>
                    <a:pt x="0" y="827405"/>
                  </a:lnTo>
                  <a:lnTo>
                    <a:pt x="0" y="840105"/>
                  </a:lnTo>
                  <a:lnTo>
                    <a:pt x="745363" y="840105"/>
                  </a:lnTo>
                  <a:lnTo>
                    <a:pt x="745363" y="871855"/>
                  </a:lnTo>
                  <a:lnTo>
                    <a:pt x="808863" y="840105"/>
                  </a:lnTo>
                  <a:lnTo>
                    <a:pt x="821563" y="833755"/>
                  </a:lnTo>
                  <a:close/>
                </a:path>
                <a:path w="3153410" h="1359535">
                  <a:moveTo>
                    <a:pt x="980821" y="493649"/>
                  </a:moveTo>
                  <a:lnTo>
                    <a:pt x="949058" y="493979"/>
                  </a:lnTo>
                  <a:lnTo>
                    <a:pt x="943610" y="0"/>
                  </a:lnTo>
                  <a:lnTo>
                    <a:pt x="930910" y="254"/>
                  </a:lnTo>
                  <a:lnTo>
                    <a:pt x="936345" y="494106"/>
                  </a:lnTo>
                  <a:lnTo>
                    <a:pt x="904621" y="494411"/>
                  </a:lnTo>
                  <a:lnTo>
                    <a:pt x="943610" y="570230"/>
                  </a:lnTo>
                  <a:lnTo>
                    <a:pt x="974394" y="506857"/>
                  </a:lnTo>
                  <a:lnTo>
                    <a:pt x="980821" y="493649"/>
                  </a:lnTo>
                  <a:close/>
                </a:path>
                <a:path w="3153410" h="1359535">
                  <a:moveTo>
                    <a:pt x="1883664" y="493268"/>
                  </a:moveTo>
                  <a:lnTo>
                    <a:pt x="1851914" y="493268"/>
                  </a:lnTo>
                  <a:lnTo>
                    <a:pt x="1851914" y="126619"/>
                  </a:lnTo>
                  <a:lnTo>
                    <a:pt x="1839214" y="126619"/>
                  </a:lnTo>
                  <a:lnTo>
                    <a:pt x="1839214" y="493268"/>
                  </a:lnTo>
                  <a:lnTo>
                    <a:pt x="1807464" y="493268"/>
                  </a:lnTo>
                  <a:lnTo>
                    <a:pt x="1845564" y="569468"/>
                  </a:lnTo>
                  <a:lnTo>
                    <a:pt x="1877314" y="505968"/>
                  </a:lnTo>
                  <a:lnTo>
                    <a:pt x="1883664" y="493268"/>
                  </a:lnTo>
                  <a:close/>
                </a:path>
                <a:path w="3153410" h="1359535">
                  <a:moveTo>
                    <a:pt x="2651633" y="1194181"/>
                  </a:moveTo>
                  <a:lnTo>
                    <a:pt x="2638933" y="1187831"/>
                  </a:lnTo>
                  <a:lnTo>
                    <a:pt x="2575433" y="1156081"/>
                  </a:lnTo>
                  <a:lnTo>
                    <a:pt x="2575433" y="1187831"/>
                  </a:lnTo>
                  <a:lnTo>
                    <a:pt x="1400683" y="1187831"/>
                  </a:lnTo>
                  <a:lnTo>
                    <a:pt x="1400683" y="1015365"/>
                  </a:lnTo>
                  <a:lnTo>
                    <a:pt x="1400683" y="1002665"/>
                  </a:lnTo>
                  <a:lnTo>
                    <a:pt x="1388364" y="1002665"/>
                  </a:lnTo>
                  <a:lnTo>
                    <a:pt x="1388364" y="1009396"/>
                  </a:lnTo>
                  <a:lnTo>
                    <a:pt x="1387983" y="1009015"/>
                  </a:lnTo>
                  <a:lnTo>
                    <a:pt x="1387983" y="1200531"/>
                  </a:lnTo>
                  <a:lnTo>
                    <a:pt x="2575433" y="1200531"/>
                  </a:lnTo>
                  <a:lnTo>
                    <a:pt x="2575433" y="1232281"/>
                  </a:lnTo>
                  <a:lnTo>
                    <a:pt x="2638933" y="1200531"/>
                  </a:lnTo>
                  <a:lnTo>
                    <a:pt x="2651633" y="1194181"/>
                  </a:lnTo>
                  <a:close/>
                </a:path>
                <a:path w="3153410" h="1359535">
                  <a:moveTo>
                    <a:pt x="3153156" y="1028839"/>
                  </a:moveTo>
                  <a:lnTo>
                    <a:pt x="2651760" y="1028839"/>
                  </a:lnTo>
                  <a:lnTo>
                    <a:pt x="2651760" y="1359535"/>
                  </a:lnTo>
                  <a:lnTo>
                    <a:pt x="3153156" y="1359535"/>
                  </a:lnTo>
                  <a:lnTo>
                    <a:pt x="3153156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84748" y="4044696"/>
              <a:ext cx="501650" cy="330835"/>
            </a:xfrm>
            <a:custGeom>
              <a:avLst/>
              <a:gdLst/>
              <a:ahLst/>
              <a:cxnLst/>
              <a:rect l="l" t="t" r="r" b="b"/>
              <a:pathLst>
                <a:path w="501650" h="330835">
                  <a:moveTo>
                    <a:pt x="0" y="330707"/>
                  </a:moveTo>
                  <a:lnTo>
                    <a:pt x="501396" y="330707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3307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26935" y="3261360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26935" y="3261360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26935" y="354482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26935" y="354482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26935" y="3829811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90600" y="262127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26935" y="3829811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7"/>
                  </a:moveTo>
                  <a:lnTo>
                    <a:pt x="990600" y="262127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26935" y="411327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26935" y="411327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86144" y="3354323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52" y="0"/>
                  </a:lnTo>
                  <a:lnTo>
                    <a:pt x="164452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52" y="612902"/>
                  </a:lnTo>
                  <a:lnTo>
                    <a:pt x="164452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52" y="568452"/>
                  </a:lnTo>
                  <a:lnTo>
                    <a:pt x="164452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52" y="329438"/>
                  </a:lnTo>
                  <a:lnTo>
                    <a:pt x="164452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52" y="284988"/>
                  </a:lnTo>
                  <a:lnTo>
                    <a:pt x="164452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52" y="44450"/>
                  </a:lnTo>
                  <a:lnTo>
                    <a:pt x="164452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6144" y="4204461"/>
              <a:ext cx="240664" cy="789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444240" y="4300727"/>
              <a:ext cx="2540635" cy="76200"/>
            </a:xfrm>
            <a:custGeom>
              <a:avLst/>
              <a:gdLst/>
              <a:ahLst/>
              <a:cxnLst/>
              <a:rect l="l" t="t" r="r" b="b"/>
              <a:pathLst>
                <a:path w="2540635" h="76200">
                  <a:moveTo>
                    <a:pt x="2527405" y="31750"/>
                  </a:moveTo>
                  <a:lnTo>
                    <a:pt x="2476627" y="31750"/>
                  </a:lnTo>
                  <a:lnTo>
                    <a:pt x="2476627" y="44450"/>
                  </a:lnTo>
                  <a:lnTo>
                    <a:pt x="2463874" y="44459"/>
                  </a:lnTo>
                  <a:lnTo>
                    <a:pt x="2463927" y="76200"/>
                  </a:lnTo>
                  <a:lnTo>
                    <a:pt x="2540127" y="38100"/>
                  </a:lnTo>
                  <a:lnTo>
                    <a:pt x="2527405" y="31750"/>
                  </a:lnTo>
                  <a:close/>
                </a:path>
                <a:path w="2540635" h="76200">
                  <a:moveTo>
                    <a:pt x="2463852" y="31759"/>
                  </a:moveTo>
                  <a:lnTo>
                    <a:pt x="0" y="33528"/>
                  </a:lnTo>
                  <a:lnTo>
                    <a:pt x="0" y="46228"/>
                  </a:lnTo>
                  <a:lnTo>
                    <a:pt x="2463874" y="44459"/>
                  </a:lnTo>
                  <a:lnTo>
                    <a:pt x="2463852" y="31759"/>
                  </a:lnTo>
                  <a:close/>
                </a:path>
                <a:path w="2540635" h="76200">
                  <a:moveTo>
                    <a:pt x="2476627" y="31750"/>
                  </a:moveTo>
                  <a:lnTo>
                    <a:pt x="2463852" y="31759"/>
                  </a:lnTo>
                  <a:lnTo>
                    <a:pt x="2463874" y="44459"/>
                  </a:lnTo>
                  <a:lnTo>
                    <a:pt x="2476627" y="44450"/>
                  </a:lnTo>
                  <a:lnTo>
                    <a:pt x="2476627" y="31750"/>
                  </a:lnTo>
                  <a:close/>
                </a:path>
                <a:path w="2540635" h="76200">
                  <a:moveTo>
                    <a:pt x="2463800" y="0"/>
                  </a:moveTo>
                  <a:lnTo>
                    <a:pt x="2463852" y="31759"/>
                  </a:lnTo>
                  <a:lnTo>
                    <a:pt x="2527405" y="31750"/>
                  </a:lnTo>
                  <a:lnTo>
                    <a:pt x="24638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491485" y="4140784"/>
            <a:ext cx="13665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 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97351" y="2496057"/>
            <a:ext cx="4755515" cy="1762125"/>
            <a:chOff x="3197351" y="2496057"/>
            <a:chExt cx="4755515" cy="1762125"/>
          </a:xfrm>
        </p:grpSpPr>
        <p:sp>
          <p:nvSpPr>
            <p:cNvPr id="24" name="object 24"/>
            <p:cNvSpPr/>
            <p:nvPr/>
          </p:nvSpPr>
          <p:spPr>
            <a:xfrm>
              <a:off x="5178551" y="2703575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2"/>
                  </a:moveTo>
                  <a:lnTo>
                    <a:pt x="2767838" y="973582"/>
                  </a:lnTo>
                  <a:lnTo>
                    <a:pt x="2767838" y="6096"/>
                  </a:lnTo>
                  <a:lnTo>
                    <a:pt x="0" y="6096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6"/>
                  </a:lnTo>
                  <a:lnTo>
                    <a:pt x="0" y="6096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37760" y="2619768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75"/>
                  </a:lnTo>
                  <a:lnTo>
                    <a:pt x="501396" y="513575"/>
                  </a:lnTo>
                  <a:lnTo>
                    <a:pt x="501396" y="83807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57"/>
                  </a:moveTo>
                  <a:lnTo>
                    <a:pt x="577596" y="77457"/>
                  </a:lnTo>
                  <a:lnTo>
                    <a:pt x="577596" y="45707"/>
                  </a:lnTo>
                  <a:lnTo>
                    <a:pt x="501396" y="83807"/>
                  </a:lnTo>
                  <a:lnTo>
                    <a:pt x="577596" y="121907"/>
                  </a:lnTo>
                  <a:lnTo>
                    <a:pt x="577596" y="90157"/>
                  </a:lnTo>
                  <a:lnTo>
                    <a:pt x="3002153" y="90157"/>
                  </a:lnTo>
                  <a:lnTo>
                    <a:pt x="3002153" y="1619110"/>
                  </a:lnTo>
                  <a:lnTo>
                    <a:pt x="2779903" y="1619110"/>
                  </a:lnTo>
                  <a:lnTo>
                    <a:pt x="2779903" y="1631810"/>
                  </a:lnTo>
                  <a:lnTo>
                    <a:pt x="3014853" y="1631810"/>
                  </a:lnTo>
                  <a:lnTo>
                    <a:pt x="3014853" y="1625473"/>
                  </a:lnTo>
                  <a:lnTo>
                    <a:pt x="3014853" y="1619110"/>
                  </a:lnTo>
                  <a:lnTo>
                    <a:pt x="3014853" y="90157"/>
                  </a:lnTo>
                  <a:lnTo>
                    <a:pt x="3014853" y="83807"/>
                  </a:lnTo>
                  <a:lnTo>
                    <a:pt x="3014853" y="7745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37759" y="2619755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18787" y="2502407"/>
              <a:ext cx="502920" cy="513715"/>
            </a:xfrm>
            <a:custGeom>
              <a:avLst/>
              <a:gdLst/>
              <a:ahLst/>
              <a:cxnLst/>
              <a:rect l="l" t="t" r="r" b="b"/>
              <a:pathLst>
                <a:path w="502920" h="513714">
                  <a:moveTo>
                    <a:pt x="502920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2920" y="51358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18787" y="2502407"/>
              <a:ext cx="502920" cy="513715"/>
            </a:xfrm>
            <a:custGeom>
              <a:avLst/>
              <a:gdLst/>
              <a:ahLst/>
              <a:cxnLst/>
              <a:rect l="l" t="t" r="r" b="b"/>
              <a:pathLst>
                <a:path w="502920" h="513714">
                  <a:moveTo>
                    <a:pt x="0" y="513588"/>
                  </a:moveTo>
                  <a:lnTo>
                    <a:pt x="502920" y="513588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97352" y="2545079"/>
              <a:ext cx="4754245" cy="1712595"/>
            </a:xfrm>
            <a:custGeom>
              <a:avLst/>
              <a:gdLst/>
              <a:ahLst/>
              <a:cxnLst/>
              <a:rect l="l" t="t" r="r" b="b"/>
              <a:pathLst>
                <a:path w="4754245" h="1712595">
                  <a:moveTo>
                    <a:pt x="821563" y="330708"/>
                  </a:moveTo>
                  <a:lnTo>
                    <a:pt x="808863" y="324358"/>
                  </a:lnTo>
                  <a:lnTo>
                    <a:pt x="745363" y="292608"/>
                  </a:lnTo>
                  <a:lnTo>
                    <a:pt x="745363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745363" y="337058"/>
                  </a:lnTo>
                  <a:lnTo>
                    <a:pt x="745363" y="368808"/>
                  </a:lnTo>
                  <a:lnTo>
                    <a:pt x="808863" y="337058"/>
                  </a:lnTo>
                  <a:lnTo>
                    <a:pt x="821563" y="330708"/>
                  </a:lnTo>
                  <a:close/>
                </a:path>
                <a:path w="4754245" h="1712595">
                  <a:moveTo>
                    <a:pt x="1739519" y="550164"/>
                  </a:moveTo>
                  <a:lnTo>
                    <a:pt x="1726819" y="543814"/>
                  </a:lnTo>
                  <a:lnTo>
                    <a:pt x="1663319" y="512064"/>
                  </a:lnTo>
                  <a:lnTo>
                    <a:pt x="1663319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663319" y="556514"/>
                  </a:lnTo>
                  <a:lnTo>
                    <a:pt x="1663319" y="588264"/>
                  </a:lnTo>
                  <a:lnTo>
                    <a:pt x="1726819" y="556514"/>
                  </a:lnTo>
                  <a:lnTo>
                    <a:pt x="1739519" y="550164"/>
                  </a:lnTo>
                  <a:close/>
                </a:path>
                <a:path w="4754245" h="1712595">
                  <a:moveTo>
                    <a:pt x="4753737" y="31750"/>
                  </a:moveTo>
                  <a:lnTo>
                    <a:pt x="1400556" y="31750"/>
                  </a:lnTo>
                  <a:lnTo>
                    <a:pt x="1400556" y="0"/>
                  </a:lnTo>
                  <a:lnTo>
                    <a:pt x="1324356" y="38100"/>
                  </a:lnTo>
                  <a:lnTo>
                    <a:pt x="1400556" y="76200"/>
                  </a:lnTo>
                  <a:lnTo>
                    <a:pt x="1400556" y="44450"/>
                  </a:lnTo>
                  <a:lnTo>
                    <a:pt x="4741037" y="44450"/>
                  </a:lnTo>
                  <a:lnTo>
                    <a:pt x="4741037" y="1699895"/>
                  </a:lnTo>
                  <a:lnTo>
                    <a:pt x="4520692" y="1699895"/>
                  </a:lnTo>
                  <a:lnTo>
                    <a:pt x="4520692" y="1712595"/>
                  </a:lnTo>
                  <a:lnTo>
                    <a:pt x="4753737" y="1712595"/>
                  </a:lnTo>
                  <a:lnTo>
                    <a:pt x="4753737" y="1706245"/>
                  </a:lnTo>
                  <a:lnTo>
                    <a:pt x="4753737" y="1699895"/>
                  </a:lnTo>
                  <a:lnTo>
                    <a:pt x="4753737" y="44450"/>
                  </a:lnTo>
                  <a:lnTo>
                    <a:pt x="4753737" y="38100"/>
                  </a:lnTo>
                  <a:lnTo>
                    <a:pt x="47537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496692" y="2644013"/>
            <a:ext cx="1376680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 select </a:t>
            </a: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86885" y="3295903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74489" y="3295903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23994" y="3607752"/>
            <a:ext cx="803910" cy="6261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0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26935" y="3227070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26935" y="3504692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26935" y="3794886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26935" y="4071950"/>
            <a:ext cx="990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1083" y="2960954"/>
            <a:ext cx="1148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77509" y="4363592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37457" y="1944115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37457" y="2126996"/>
            <a:ext cx="525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37457" y="2309876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56175" y="202336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77509" y="5972047"/>
            <a:ext cx="33769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Design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choice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-10" dirty="0">
                <a:latin typeface="Calibri"/>
                <a:cs typeface="Calibri"/>
              </a:rPr>
              <a:t> stateful </a:t>
            </a:r>
            <a:r>
              <a:rPr sz="1800" dirty="0">
                <a:latin typeface="Calibri"/>
                <a:cs typeface="Calibri"/>
              </a:rPr>
              <a:t>elements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registers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support?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650605" y="2802763"/>
            <a:ext cx="32391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Need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activate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logic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select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right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particular </a:t>
            </a:r>
            <a:r>
              <a:rPr sz="1800" dirty="0">
                <a:latin typeface="Calibri"/>
                <a:cs typeface="Calibri"/>
              </a:rPr>
              <a:t>operation.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How?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231892" y="1764537"/>
            <a:ext cx="5113655" cy="2935605"/>
          </a:xfrm>
          <a:custGeom>
            <a:avLst/>
            <a:gdLst/>
            <a:ahLst/>
            <a:cxnLst/>
            <a:rect l="l" t="t" r="r" b="b"/>
            <a:pathLst>
              <a:path w="5113655" h="2935604">
                <a:moveTo>
                  <a:pt x="2907855" y="12700"/>
                </a:moveTo>
                <a:lnTo>
                  <a:pt x="2792984" y="5842"/>
                </a:lnTo>
                <a:lnTo>
                  <a:pt x="2673350" y="1397"/>
                </a:lnTo>
                <a:lnTo>
                  <a:pt x="2553589" y="0"/>
                </a:lnTo>
                <a:lnTo>
                  <a:pt x="2314448" y="1270"/>
                </a:lnTo>
                <a:lnTo>
                  <a:pt x="2077212" y="5207"/>
                </a:lnTo>
                <a:lnTo>
                  <a:pt x="1802904" y="12712"/>
                </a:lnTo>
                <a:lnTo>
                  <a:pt x="1504315" y="24638"/>
                </a:lnTo>
                <a:lnTo>
                  <a:pt x="1184148" y="42164"/>
                </a:lnTo>
                <a:lnTo>
                  <a:pt x="889127" y="63500"/>
                </a:lnTo>
                <a:lnTo>
                  <a:pt x="625602" y="88138"/>
                </a:lnTo>
                <a:lnTo>
                  <a:pt x="470535" y="106045"/>
                </a:lnTo>
                <a:lnTo>
                  <a:pt x="399796" y="115443"/>
                </a:lnTo>
                <a:lnTo>
                  <a:pt x="334137" y="125095"/>
                </a:lnTo>
                <a:lnTo>
                  <a:pt x="273558" y="134747"/>
                </a:lnTo>
                <a:lnTo>
                  <a:pt x="218313" y="144780"/>
                </a:lnTo>
                <a:lnTo>
                  <a:pt x="168529" y="154940"/>
                </a:lnTo>
                <a:lnTo>
                  <a:pt x="124714" y="165227"/>
                </a:lnTo>
                <a:lnTo>
                  <a:pt x="86868" y="175768"/>
                </a:lnTo>
                <a:lnTo>
                  <a:pt x="59232" y="186728"/>
                </a:lnTo>
                <a:lnTo>
                  <a:pt x="39878" y="159639"/>
                </a:lnTo>
                <a:lnTo>
                  <a:pt x="0" y="234950"/>
                </a:lnTo>
                <a:lnTo>
                  <a:pt x="84201" y="221615"/>
                </a:lnTo>
                <a:lnTo>
                  <a:pt x="71297" y="203581"/>
                </a:lnTo>
                <a:lnTo>
                  <a:pt x="66700" y="197167"/>
                </a:lnTo>
                <a:lnTo>
                  <a:pt x="74460" y="193040"/>
                </a:lnTo>
                <a:lnTo>
                  <a:pt x="74904" y="192811"/>
                </a:lnTo>
                <a:lnTo>
                  <a:pt x="75361" y="192659"/>
                </a:lnTo>
                <a:lnTo>
                  <a:pt x="90551" y="187833"/>
                </a:lnTo>
                <a:lnTo>
                  <a:pt x="90424" y="187960"/>
                </a:lnTo>
                <a:lnTo>
                  <a:pt x="90843" y="187833"/>
                </a:lnTo>
                <a:lnTo>
                  <a:pt x="108458" y="182626"/>
                </a:lnTo>
                <a:lnTo>
                  <a:pt x="108331" y="182753"/>
                </a:lnTo>
                <a:lnTo>
                  <a:pt x="108800" y="182626"/>
                </a:lnTo>
                <a:lnTo>
                  <a:pt x="127762" y="177546"/>
                </a:lnTo>
                <a:lnTo>
                  <a:pt x="127635" y="177546"/>
                </a:lnTo>
                <a:lnTo>
                  <a:pt x="171323" y="167259"/>
                </a:lnTo>
                <a:lnTo>
                  <a:pt x="171196" y="167386"/>
                </a:lnTo>
                <a:lnTo>
                  <a:pt x="171805" y="167259"/>
                </a:lnTo>
                <a:lnTo>
                  <a:pt x="220726" y="157226"/>
                </a:lnTo>
                <a:lnTo>
                  <a:pt x="220599" y="157226"/>
                </a:lnTo>
                <a:lnTo>
                  <a:pt x="275717" y="147320"/>
                </a:lnTo>
                <a:lnTo>
                  <a:pt x="275590" y="147320"/>
                </a:lnTo>
                <a:lnTo>
                  <a:pt x="336042" y="137541"/>
                </a:lnTo>
                <a:lnTo>
                  <a:pt x="401574" y="128016"/>
                </a:lnTo>
                <a:lnTo>
                  <a:pt x="472186" y="118618"/>
                </a:lnTo>
                <a:lnTo>
                  <a:pt x="472059" y="118618"/>
                </a:lnTo>
                <a:lnTo>
                  <a:pt x="626999" y="100711"/>
                </a:lnTo>
                <a:lnTo>
                  <a:pt x="798576" y="84074"/>
                </a:lnTo>
                <a:lnTo>
                  <a:pt x="1083564" y="61595"/>
                </a:lnTo>
                <a:lnTo>
                  <a:pt x="1289177" y="48641"/>
                </a:lnTo>
                <a:lnTo>
                  <a:pt x="1395984" y="42672"/>
                </a:lnTo>
                <a:lnTo>
                  <a:pt x="1729359" y="27940"/>
                </a:lnTo>
                <a:lnTo>
                  <a:pt x="2077466" y="17780"/>
                </a:lnTo>
                <a:lnTo>
                  <a:pt x="2314575" y="13970"/>
                </a:lnTo>
                <a:lnTo>
                  <a:pt x="2553500" y="12712"/>
                </a:lnTo>
                <a:lnTo>
                  <a:pt x="2907855" y="12700"/>
                </a:lnTo>
                <a:close/>
              </a:path>
              <a:path w="5113655" h="2935604">
                <a:moveTo>
                  <a:pt x="5028819" y="788162"/>
                </a:moveTo>
                <a:lnTo>
                  <a:pt x="5023485" y="780669"/>
                </a:lnTo>
                <a:lnTo>
                  <a:pt x="5011432" y="765175"/>
                </a:lnTo>
                <a:lnTo>
                  <a:pt x="5005324" y="757301"/>
                </a:lnTo>
                <a:lnTo>
                  <a:pt x="4985639" y="734060"/>
                </a:lnTo>
                <a:lnTo>
                  <a:pt x="4950472" y="697484"/>
                </a:lnTo>
                <a:lnTo>
                  <a:pt x="4941570" y="688213"/>
                </a:lnTo>
                <a:lnTo>
                  <a:pt x="4902263" y="652526"/>
                </a:lnTo>
                <a:lnTo>
                  <a:pt x="4891786" y="643001"/>
                </a:lnTo>
                <a:lnTo>
                  <a:pt x="4848847" y="608711"/>
                </a:lnTo>
                <a:lnTo>
                  <a:pt x="4836287" y="598678"/>
                </a:lnTo>
                <a:lnTo>
                  <a:pt x="4790084" y="565531"/>
                </a:lnTo>
                <a:lnTo>
                  <a:pt x="4775581" y="555117"/>
                </a:lnTo>
                <a:lnTo>
                  <a:pt x="4709668" y="512572"/>
                </a:lnTo>
                <a:lnTo>
                  <a:pt x="4638929" y="471043"/>
                </a:lnTo>
                <a:lnTo>
                  <a:pt x="4563491" y="430657"/>
                </a:lnTo>
                <a:lnTo>
                  <a:pt x="4506938" y="402971"/>
                </a:lnTo>
                <a:lnTo>
                  <a:pt x="4483608" y="391541"/>
                </a:lnTo>
                <a:lnTo>
                  <a:pt x="4399534" y="353695"/>
                </a:lnTo>
                <a:lnTo>
                  <a:pt x="4311396" y="317246"/>
                </a:lnTo>
                <a:lnTo>
                  <a:pt x="4219702" y="282321"/>
                </a:lnTo>
                <a:lnTo>
                  <a:pt x="4124452" y="248920"/>
                </a:lnTo>
                <a:lnTo>
                  <a:pt x="4025900" y="217297"/>
                </a:lnTo>
                <a:lnTo>
                  <a:pt x="3924300" y="187452"/>
                </a:lnTo>
                <a:lnTo>
                  <a:pt x="3819906" y="159258"/>
                </a:lnTo>
                <a:lnTo>
                  <a:pt x="3763632" y="145542"/>
                </a:lnTo>
                <a:lnTo>
                  <a:pt x="3713099" y="133223"/>
                </a:lnTo>
                <a:lnTo>
                  <a:pt x="3603752" y="109220"/>
                </a:lnTo>
                <a:lnTo>
                  <a:pt x="3555454" y="99695"/>
                </a:lnTo>
                <a:lnTo>
                  <a:pt x="3492373" y="87249"/>
                </a:lnTo>
                <a:lnTo>
                  <a:pt x="3379216" y="67564"/>
                </a:lnTo>
                <a:lnTo>
                  <a:pt x="3264281" y="50165"/>
                </a:lnTo>
                <a:lnTo>
                  <a:pt x="3147949" y="35179"/>
                </a:lnTo>
                <a:lnTo>
                  <a:pt x="3030474" y="22733"/>
                </a:lnTo>
                <a:lnTo>
                  <a:pt x="2912110" y="12954"/>
                </a:lnTo>
                <a:lnTo>
                  <a:pt x="2907855" y="12700"/>
                </a:lnTo>
                <a:lnTo>
                  <a:pt x="2553500" y="12712"/>
                </a:lnTo>
                <a:lnTo>
                  <a:pt x="2672969" y="14097"/>
                </a:lnTo>
                <a:lnTo>
                  <a:pt x="2792222" y="18542"/>
                </a:lnTo>
                <a:lnTo>
                  <a:pt x="2911094" y="25654"/>
                </a:lnTo>
                <a:lnTo>
                  <a:pt x="3029204" y="35433"/>
                </a:lnTo>
                <a:lnTo>
                  <a:pt x="3146298" y="47752"/>
                </a:lnTo>
                <a:lnTo>
                  <a:pt x="3262503" y="62738"/>
                </a:lnTo>
                <a:lnTo>
                  <a:pt x="3262376" y="62738"/>
                </a:lnTo>
                <a:lnTo>
                  <a:pt x="3377184" y="80010"/>
                </a:lnTo>
                <a:lnTo>
                  <a:pt x="3377057" y="80010"/>
                </a:lnTo>
                <a:lnTo>
                  <a:pt x="3490087" y="99822"/>
                </a:lnTo>
                <a:lnTo>
                  <a:pt x="3489960" y="99695"/>
                </a:lnTo>
                <a:lnTo>
                  <a:pt x="3601212" y="121666"/>
                </a:lnTo>
                <a:lnTo>
                  <a:pt x="3601085" y="121666"/>
                </a:lnTo>
                <a:lnTo>
                  <a:pt x="3710305" y="145669"/>
                </a:lnTo>
                <a:lnTo>
                  <a:pt x="3710051" y="145542"/>
                </a:lnTo>
                <a:lnTo>
                  <a:pt x="3816858" y="171577"/>
                </a:lnTo>
                <a:lnTo>
                  <a:pt x="3816731" y="171577"/>
                </a:lnTo>
                <a:lnTo>
                  <a:pt x="3920871" y="199644"/>
                </a:lnTo>
                <a:lnTo>
                  <a:pt x="3920744" y="199644"/>
                </a:lnTo>
                <a:lnTo>
                  <a:pt x="4022217" y="229362"/>
                </a:lnTo>
                <a:lnTo>
                  <a:pt x="4022090" y="229362"/>
                </a:lnTo>
                <a:lnTo>
                  <a:pt x="4120515" y="260985"/>
                </a:lnTo>
                <a:lnTo>
                  <a:pt x="4120261" y="260985"/>
                </a:lnTo>
                <a:lnTo>
                  <a:pt x="4215511" y="294259"/>
                </a:lnTo>
                <a:lnTo>
                  <a:pt x="4215257" y="294259"/>
                </a:lnTo>
                <a:lnTo>
                  <a:pt x="4306824" y="329057"/>
                </a:lnTo>
                <a:lnTo>
                  <a:pt x="4306697" y="329057"/>
                </a:lnTo>
                <a:lnTo>
                  <a:pt x="4394581" y="365379"/>
                </a:lnTo>
                <a:lnTo>
                  <a:pt x="4394454" y="365379"/>
                </a:lnTo>
                <a:lnTo>
                  <a:pt x="4478274" y="403098"/>
                </a:lnTo>
                <a:lnTo>
                  <a:pt x="4478147" y="402971"/>
                </a:lnTo>
                <a:lnTo>
                  <a:pt x="4557776" y="441960"/>
                </a:lnTo>
                <a:lnTo>
                  <a:pt x="4557522" y="441960"/>
                </a:lnTo>
                <a:lnTo>
                  <a:pt x="4632579" y="482092"/>
                </a:lnTo>
                <a:lnTo>
                  <a:pt x="4632795" y="482219"/>
                </a:lnTo>
                <a:lnTo>
                  <a:pt x="4703191" y="523494"/>
                </a:lnTo>
                <a:lnTo>
                  <a:pt x="4702937" y="523367"/>
                </a:lnTo>
                <a:lnTo>
                  <a:pt x="4703127" y="523494"/>
                </a:lnTo>
                <a:lnTo>
                  <a:pt x="4768596" y="565785"/>
                </a:lnTo>
                <a:lnTo>
                  <a:pt x="4768342" y="565531"/>
                </a:lnTo>
                <a:lnTo>
                  <a:pt x="4828794" y="608965"/>
                </a:lnTo>
                <a:lnTo>
                  <a:pt x="4828540" y="608711"/>
                </a:lnTo>
                <a:lnTo>
                  <a:pt x="4883658" y="652780"/>
                </a:lnTo>
                <a:lnTo>
                  <a:pt x="4932934" y="697484"/>
                </a:lnTo>
                <a:lnTo>
                  <a:pt x="4932553" y="697230"/>
                </a:lnTo>
                <a:lnTo>
                  <a:pt x="4976114" y="742442"/>
                </a:lnTo>
                <a:lnTo>
                  <a:pt x="4976317" y="742696"/>
                </a:lnTo>
                <a:lnTo>
                  <a:pt x="4995545" y="765429"/>
                </a:lnTo>
                <a:lnTo>
                  <a:pt x="4995418" y="765175"/>
                </a:lnTo>
                <a:lnTo>
                  <a:pt x="5013350" y="788162"/>
                </a:lnTo>
                <a:lnTo>
                  <a:pt x="5028819" y="788162"/>
                </a:lnTo>
                <a:close/>
              </a:path>
              <a:path w="5113655" h="2935604">
                <a:moveTo>
                  <a:pt x="5112258" y="1943735"/>
                </a:moveTo>
                <a:lnTo>
                  <a:pt x="5099685" y="1942973"/>
                </a:lnTo>
                <a:lnTo>
                  <a:pt x="5098288" y="1965236"/>
                </a:lnTo>
                <a:lnTo>
                  <a:pt x="5094440" y="1986381"/>
                </a:lnTo>
                <a:lnTo>
                  <a:pt x="5094351" y="1986915"/>
                </a:lnTo>
                <a:lnTo>
                  <a:pt x="5094440" y="1986381"/>
                </a:lnTo>
                <a:lnTo>
                  <a:pt x="5094275" y="1986915"/>
                </a:lnTo>
                <a:lnTo>
                  <a:pt x="5087772" y="2008543"/>
                </a:lnTo>
                <a:lnTo>
                  <a:pt x="5078781" y="2030095"/>
                </a:lnTo>
                <a:lnTo>
                  <a:pt x="5078984" y="2029714"/>
                </a:lnTo>
                <a:lnTo>
                  <a:pt x="5078730" y="2030222"/>
                </a:lnTo>
                <a:lnTo>
                  <a:pt x="5078781" y="2030095"/>
                </a:lnTo>
                <a:lnTo>
                  <a:pt x="5078704" y="2030222"/>
                </a:lnTo>
                <a:lnTo>
                  <a:pt x="5067173" y="2052066"/>
                </a:lnTo>
                <a:lnTo>
                  <a:pt x="5067427" y="2051558"/>
                </a:lnTo>
                <a:lnTo>
                  <a:pt x="5067097" y="2052066"/>
                </a:lnTo>
                <a:lnTo>
                  <a:pt x="5053076" y="2073783"/>
                </a:lnTo>
                <a:lnTo>
                  <a:pt x="5053330" y="2073275"/>
                </a:lnTo>
                <a:lnTo>
                  <a:pt x="5036439" y="2095373"/>
                </a:lnTo>
                <a:lnTo>
                  <a:pt x="4996180" y="2138680"/>
                </a:lnTo>
                <a:lnTo>
                  <a:pt x="4995900" y="2138934"/>
                </a:lnTo>
                <a:lnTo>
                  <a:pt x="4972177" y="2160524"/>
                </a:lnTo>
                <a:lnTo>
                  <a:pt x="4972431" y="2160270"/>
                </a:lnTo>
                <a:lnTo>
                  <a:pt x="4972113" y="2160524"/>
                </a:lnTo>
                <a:lnTo>
                  <a:pt x="4946142" y="2182114"/>
                </a:lnTo>
                <a:lnTo>
                  <a:pt x="4946269" y="2181987"/>
                </a:lnTo>
                <a:lnTo>
                  <a:pt x="4946091" y="2182114"/>
                </a:lnTo>
                <a:lnTo>
                  <a:pt x="4917694" y="2203577"/>
                </a:lnTo>
                <a:lnTo>
                  <a:pt x="4917821" y="2203450"/>
                </a:lnTo>
                <a:lnTo>
                  <a:pt x="4917630" y="2203577"/>
                </a:lnTo>
                <a:lnTo>
                  <a:pt x="4887087" y="2224913"/>
                </a:lnTo>
                <a:lnTo>
                  <a:pt x="4887214" y="2224786"/>
                </a:lnTo>
                <a:lnTo>
                  <a:pt x="4887011" y="2224913"/>
                </a:lnTo>
                <a:lnTo>
                  <a:pt x="4854194" y="2246122"/>
                </a:lnTo>
                <a:lnTo>
                  <a:pt x="4854321" y="2245995"/>
                </a:lnTo>
                <a:lnTo>
                  <a:pt x="4854105" y="2246122"/>
                </a:lnTo>
                <a:lnTo>
                  <a:pt x="4819269" y="2267331"/>
                </a:lnTo>
                <a:lnTo>
                  <a:pt x="4819396" y="2267204"/>
                </a:lnTo>
                <a:lnTo>
                  <a:pt x="4819167" y="2267331"/>
                </a:lnTo>
                <a:lnTo>
                  <a:pt x="4782185" y="2288286"/>
                </a:lnTo>
                <a:lnTo>
                  <a:pt x="4782312" y="2288159"/>
                </a:lnTo>
                <a:lnTo>
                  <a:pt x="4782070" y="2288286"/>
                </a:lnTo>
                <a:lnTo>
                  <a:pt x="4743069" y="2308987"/>
                </a:lnTo>
                <a:lnTo>
                  <a:pt x="4743196" y="2308987"/>
                </a:lnTo>
                <a:lnTo>
                  <a:pt x="4701921" y="2329688"/>
                </a:lnTo>
                <a:lnTo>
                  <a:pt x="4702048" y="2329688"/>
                </a:lnTo>
                <a:lnTo>
                  <a:pt x="4658868" y="2350135"/>
                </a:lnTo>
                <a:lnTo>
                  <a:pt x="4658995" y="2350135"/>
                </a:lnTo>
                <a:lnTo>
                  <a:pt x="4613656" y="2370328"/>
                </a:lnTo>
                <a:lnTo>
                  <a:pt x="4613783" y="2370328"/>
                </a:lnTo>
                <a:lnTo>
                  <a:pt x="4566793" y="2390394"/>
                </a:lnTo>
                <a:lnTo>
                  <a:pt x="4518025" y="2410206"/>
                </a:lnTo>
                <a:lnTo>
                  <a:pt x="4467352" y="2429764"/>
                </a:lnTo>
                <a:lnTo>
                  <a:pt x="4467479" y="2429764"/>
                </a:lnTo>
                <a:lnTo>
                  <a:pt x="4415155" y="2449068"/>
                </a:lnTo>
                <a:lnTo>
                  <a:pt x="4361053" y="2468118"/>
                </a:lnTo>
                <a:lnTo>
                  <a:pt x="4305300" y="2486914"/>
                </a:lnTo>
                <a:lnTo>
                  <a:pt x="4247896" y="2505456"/>
                </a:lnTo>
                <a:lnTo>
                  <a:pt x="4248023" y="2505456"/>
                </a:lnTo>
                <a:lnTo>
                  <a:pt x="4189095" y="2523617"/>
                </a:lnTo>
                <a:lnTo>
                  <a:pt x="4128516" y="2541524"/>
                </a:lnTo>
                <a:lnTo>
                  <a:pt x="4128643" y="2541524"/>
                </a:lnTo>
                <a:lnTo>
                  <a:pt x="4066540" y="2559177"/>
                </a:lnTo>
                <a:lnTo>
                  <a:pt x="4066667" y="2559050"/>
                </a:lnTo>
                <a:lnTo>
                  <a:pt x="3938270" y="2593340"/>
                </a:lnTo>
                <a:lnTo>
                  <a:pt x="3938397" y="2593340"/>
                </a:lnTo>
                <a:lnTo>
                  <a:pt x="3804539" y="2626233"/>
                </a:lnTo>
                <a:lnTo>
                  <a:pt x="3804666" y="2626233"/>
                </a:lnTo>
                <a:lnTo>
                  <a:pt x="3665728" y="2657475"/>
                </a:lnTo>
                <a:lnTo>
                  <a:pt x="3665855" y="2657475"/>
                </a:lnTo>
                <a:lnTo>
                  <a:pt x="3521964" y="2687193"/>
                </a:lnTo>
                <a:lnTo>
                  <a:pt x="3522091" y="2687193"/>
                </a:lnTo>
                <a:lnTo>
                  <a:pt x="3373882" y="2715387"/>
                </a:lnTo>
                <a:lnTo>
                  <a:pt x="3374009" y="2715387"/>
                </a:lnTo>
                <a:lnTo>
                  <a:pt x="3221736" y="2741676"/>
                </a:lnTo>
                <a:lnTo>
                  <a:pt x="3065780" y="2766187"/>
                </a:lnTo>
                <a:lnTo>
                  <a:pt x="3065907" y="2766187"/>
                </a:lnTo>
                <a:lnTo>
                  <a:pt x="2906395" y="2788920"/>
                </a:lnTo>
                <a:lnTo>
                  <a:pt x="2906522" y="2788920"/>
                </a:lnTo>
                <a:lnTo>
                  <a:pt x="2743962" y="2809494"/>
                </a:lnTo>
                <a:lnTo>
                  <a:pt x="2578735" y="2827909"/>
                </a:lnTo>
                <a:lnTo>
                  <a:pt x="2578862" y="2827909"/>
                </a:lnTo>
                <a:lnTo>
                  <a:pt x="2411349" y="2844292"/>
                </a:lnTo>
                <a:lnTo>
                  <a:pt x="2241677" y="2858262"/>
                </a:lnTo>
                <a:lnTo>
                  <a:pt x="2070354" y="2869946"/>
                </a:lnTo>
                <a:lnTo>
                  <a:pt x="1897634" y="2879217"/>
                </a:lnTo>
                <a:lnTo>
                  <a:pt x="1723898" y="2885948"/>
                </a:lnTo>
                <a:lnTo>
                  <a:pt x="1549527" y="2890012"/>
                </a:lnTo>
                <a:lnTo>
                  <a:pt x="1450797" y="2890812"/>
                </a:lnTo>
                <a:lnTo>
                  <a:pt x="1450594" y="2859024"/>
                </a:lnTo>
                <a:lnTo>
                  <a:pt x="1374648" y="2897759"/>
                </a:lnTo>
                <a:lnTo>
                  <a:pt x="1451102" y="2935224"/>
                </a:lnTo>
                <a:lnTo>
                  <a:pt x="1450886" y="2903601"/>
                </a:lnTo>
                <a:lnTo>
                  <a:pt x="1549654" y="2902712"/>
                </a:lnTo>
                <a:lnTo>
                  <a:pt x="1724279" y="2898648"/>
                </a:lnTo>
                <a:lnTo>
                  <a:pt x="1898142" y="2891917"/>
                </a:lnTo>
                <a:lnTo>
                  <a:pt x="2070989" y="2882646"/>
                </a:lnTo>
                <a:lnTo>
                  <a:pt x="2242566" y="2870962"/>
                </a:lnTo>
                <a:lnTo>
                  <a:pt x="2412365" y="2856992"/>
                </a:lnTo>
                <a:lnTo>
                  <a:pt x="2580132" y="2840482"/>
                </a:lnTo>
                <a:lnTo>
                  <a:pt x="2745486" y="2822067"/>
                </a:lnTo>
                <a:lnTo>
                  <a:pt x="2908173" y="2801493"/>
                </a:lnTo>
                <a:lnTo>
                  <a:pt x="3067685" y="2778760"/>
                </a:lnTo>
                <a:lnTo>
                  <a:pt x="3223768" y="2754249"/>
                </a:lnTo>
                <a:lnTo>
                  <a:pt x="3376168" y="2727833"/>
                </a:lnTo>
                <a:lnTo>
                  <a:pt x="3524504" y="2699639"/>
                </a:lnTo>
                <a:lnTo>
                  <a:pt x="3668522" y="2669921"/>
                </a:lnTo>
                <a:lnTo>
                  <a:pt x="3807587" y="2638552"/>
                </a:lnTo>
                <a:lnTo>
                  <a:pt x="3941445" y="2605659"/>
                </a:lnTo>
                <a:lnTo>
                  <a:pt x="4069969" y="2571369"/>
                </a:lnTo>
                <a:lnTo>
                  <a:pt x="4112857" y="2559177"/>
                </a:lnTo>
                <a:lnTo>
                  <a:pt x="4132072" y="2553716"/>
                </a:lnTo>
                <a:lnTo>
                  <a:pt x="4192778" y="2535809"/>
                </a:lnTo>
                <a:lnTo>
                  <a:pt x="4251833" y="2517521"/>
                </a:lnTo>
                <a:lnTo>
                  <a:pt x="4309237" y="2498979"/>
                </a:lnTo>
                <a:lnTo>
                  <a:pt x="4365244" y="2480056"/>
                </a:lnTo>
                <a:lnTo>
                  <a:pt x="4419473" y="2461006"/>
                </a:lnTo>
                <a:lnTo>
                  <a:pt x="4471924" y="2441702"/>
                </a:lnTo>
                <a:lnTo>
                  <a:pt x="4522724" y="2422017"/>
                </a:lnTo>
                <a:lnTo>
                  <a:pt x="4571619" y="2402078"/>
                </a:lnTo>
                <a:lnTo>
                  <a:pt x="4618863" y="2382012"/>
                </a:lnTo>
                <a:lnTo>
                  <a:pt x="4664202" y="2361692"/>
                </a:lnTo>
                <a:lnTo>
                  <a:pt x="4707509" y="2341118"/>
                </a:lnTo>
                <a:lnTo>
                  <a:pt x="4748911" y="2320290"/>
                </a:lnTo>
                <a:lnTo>
                  <a:pt x="4788281" y="2299335"/>
                </a:lnTo>
                <a:lnTo>
                  <a:pt x="4825746" y="2278253"/>
                </a:lnTo>
                <a:lnTo>
                  <a:pt x="4861052" y="2256917"/>
                </a:lnTo>
                <a:lnTo>
                  <a:pt x="4894199" y="2235454"/>
                </a:lnTo>
                <a:lnTo>
                  <a:pt x="4954143" y="2192020"/>
                </a:lnTo>
                <a:lnTo>
                  <a:pt x="5004816" y="2147951"/>
                </a:lnTo>
                <a:lnTo>
                  <a:pt x="5013972" y="2138680"/>
                </a:lnTo>
                <a:lnTo>
                  <a:pt x="5026787" y="2125726"/>
                </a:lnTo>
                <a:lnTo>
                  <a:pt x="5034458" y="2116963"/>
                </a:lnTo>
                <a:lnTo>
                  <a:pt x="5046472" y="2103247"/>
                </a:lnTo>
                <a:lnTo>
                  <a:pt x="5052657" y="2095119"/>
                </a:lnTo>
                <a:lnTo>
                  <a:pt x="5063490" y="2080895"/>
                </a:lnTo>
                <a:lnTo>
                  <a:pt x="5068087" y="2073783"/>
                </a:lnTo>
                <a:lnTo>
                  <a:pt x="5078222" y="2058162"/>
                </a:lnTo>
                <a:lnTo>
                  <a:pt x="5090287" y="2035429"/>
                </a:lnTo>
                <a:lnTo>
                  <a:pt x="5092662" y="2029714"/>
                </a:lnTo>
                <a:lnTo>
                  <a:pt x="5099812" y="2012569"/>
                </a:lnTo>
                <a:lnTo>
                  <a:pt x="5101171" y="2007997"/>
                </a:lnTo>
                <a:lnTo>
                  <a:pt x="5106670" y="1989582"/>
                </a:lnTo>
                <a:lnTo>
                  <a:pt x="5107279" y="1986280"/>
                </a:lnTo>
                <a:lnTo>
                  <a:pt x="5110988" y="1966468"/>
                </a:lnTo>
                <a:lnTo>
                  <a:pt x="5111089" y="1964563"/>
                </a:lnTo>
                <a:lnTo>
                  <a:pt x="5112258" y="1943735"/>
                </a:lnTo>
                <a:close/>
              </a:path>
              <a:path w="5113655" h="2935604">
                <a:moveTo>
                  <a:pt x="5113401" y="1019810"/>
                </a:moveTo>
                <a:lnTo>
                  <a:pt x="5112537" y="996696"/>
                </a:lnTo>
                <a:lnTo>
                  <a:pt x="5112512" y="995934"/>
                </a:lnTo>
                <a:lnTo>
                  <a:pt x="5109921" y="973328"/>
                </a:lnTo>
                <a:lnTo>
                  <a:pt x="5109718" y="971550"/>
                </a:lnTo>
                <a:lnTo>
                  <a:pt x="5105019" y="947420"/>
                </a:lnTo>
                <a:lnTo>
                  <a:pt x="5099456" y="926846"/>
                </a:lnTo>
                <a:lnTo>
                  <a:pt x="5098542" y="923417"/>
                </a:lnTo>
                <a:lnTo>
                  <a:pt x="5091760" y="903605"/>
                </a:lnTo>
                <a:lnTo>
                  <a:pt x="5090287" y="899287"/>
                </a:lnTo>
                <a:lnTo>
                  <a:pt x="5082425" y="880364"/>
                </a:lnTo>
                <a:lnTo>
                  <a:pt x="5080381" y="875411"/>
                </a:lnTo>
                <a:lnTo>
                  <a:pt x="5071389" y="857250"/>
                </a:lnTo>
                <a:lnTo>
                  <a:pt x="5068570" y="851535"/>
                </a:lnTo>
                <a:lnTo>
                  <a:pt x="5055235" y="827786"/>
                </a:lnTo>
                <a:lnTo>
                  <a:pt x="5044668" y="811149"/>
                </a:lnTo>
                <a:lnTo>
                  <a:pt x="5040249" y="804164"/>
                </a:lnTo>
                <a:lnTo>
                  <a:pt x="5028920" y="788289"/>
                </a:lnTo>
                <a:lnTo>
                  <a:pt x="5013452" y="788289"/>
                </a:lnTo>
                <a:lnTo>
                  <a:pt x="5013287" y="788289"/>
                </a:lnTo>
                <a:lnTo>
                  <a:pt x="5029708" y="811403"/>
                </a:lnTo>
                <a:lnTo>
                  <a:pt x="5029581" y="811149"/>
                </a:lnTo>
                <a:lnTo>
                  <a:pt x="5044440" y="834390"/>
                </a:lnTo>
                <a:lnTo>
                  <a:pt x="5044186" y="834136"/>
                </a:lnTo>
                <a:lnTo>
                  <a:pt x="5044325" y="834390"/>
                </a:lnTo>
                <a:lnTo>
                  <a:pt x="5057368" y="857478"/>
                </a:lnTo>
                <a:lnTo>
                  <a:pt x="5068824" y="880745"/>
                </a:lnTo>
                <a:lnTo>
                  <a:pt x="5068697" y="880364"/>
                </a:lnTo>
                <a:lnTo>
                  <a:pt x="5078476" y="903986"/>
                </a:lnTo>
                <a:lnTo>
                  <a:pt x="5086362" y="926909"/>
                </a:lnTo>
                <a:lnTo>
                  <a:pt x="5086451" y="927227"/>
                </a:lnTo>
                <a:lnTo>
                  <a:pt x="5092700" y="950468"/>
                </a:lnTo>
                <a:lnTo>
                  <a:pt x="5092573" y="950087"/>
                </a:lnTo>
                <a:lnTo>
                  <a:pt x="5092636" y="950468"/>
                </a:lnTo>
                <a:lnTo>
                  <a:pt x="5097145" y="973709"/>
                </a:lnTo>
                <a:lnTo>
                  <a:pt x="5097145" y="973328"/>
                </a:lnTo>
                <a:lnTo>
                  <a:pt x="5099812" y="997077"/>
                </a:lnTo>
                <a:lnTo>
                  <a:pt x="5099812" y="996696"/>
                </a:lnTo>
                <a:lnTo>
                  <a:pt x="5100828" y="1020318"/>
                </a:lnTo>
                <a:lnTo>
                  <a:pt x="5113401" y="101981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87832" y="5972047"/>
            <a:ext cx="2927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Registers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named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explicit</a:t>
            </a:r>
            <a:r>
              <a:rPr sz="1800" spc="-10" dirty="0">
                <a:latin typeface="Calibri"/>
                <a:cs typeface="Calibri"/>
              </a:rPr>
              <a:t>. </a:t>
            </a:r>
            <a:r>
              <a:rPr sz="1800" dirty="0">
                <a:latin typeface="Calibri"/>
                <a:cs typeface="Calibri"/>
              </a:rPr>
              <a:t>Implication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explicit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names?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Control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803910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4026" y="4620005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33720" y="2200402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33720" y="2566161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2692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79060" y="3910965"/>
            <a:ext cx="60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79060" y="4394454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48152" y="5633415"/>
            <a:ext cx="43491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gets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decoded into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signals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that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(more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on </a:t>
            </a:r>
            <a:r>
              <a:rPr sz="1800" dirty="0">
                <a:latin typeface="Calibri"/>
                <a:cs typeface="Calibri"/>
              </a:rPr>
              <a:t>encoding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decoding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few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slides)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323460" y="4722876"/>
            <a:ext cx="217170" cy="892810"/>
          </a:xfrm>
          <a:custGeom>
            <a:avLst/>
            <a:gdLst/>
            <a:ahLst/>
            <a:cxnLst/>
            <a:rect l="l" t="t" r="r" b="b"/>
            <a:pathLst>
              <a:path w="217170" h="892810">
                <a:moveTo>
                  <a:pt x="173384" y="73254"/>
                </a:moveTo>
                <a:lnTo>
                  <a:pt x="0" y="889685"/>
                </a:lnTo>
                <a:lnTo>
                  <a:pt x="12446" y="892327"/>
                </a:lnTo>
                <a:lnTo>
                  <a:pt x="185692" y="75854"/>
                </a:lnTo>
                <a:lnTo>
                  <a:pt x="173384" y="73254"/>
                </a:lnTo>
                <a:close/>
              </a:path>
              <a:path w="217170" h="892810">
                <a:moveTo>
                  <a:pt x="211166" y="60832"/>
                </a:moveTo>
                <a:lnTo>
                  <a:pt x="176022" y="60832"/>
                </a:lnTo>
                <a:lnTo>
                  <a:pt x="188340" y="63373"/>
                </a:lnTo>
                <a:lnTo>
                  <a:pt x="185692" y="75854"/>
                </a:lnTo>
                <a:lnTo>
                  <a:pt x="216788" y="82423"/>
                </a:lnTo>
                <a:lnTo>
                  <a:pt x="211166" y="60832"/>
                </a:lnTo>
                <a:close/>
              </a:path>
              <a:path w="217170" h="892810">
                <a:moveTo>
                  <a:pt x="176022" y="60832"/>
                </a:moveTo>
                <a:lnTo>
                  <a:pt x="173384" y="73254"/>
                </a:lnTo>
                <a:lnTo>
                  <a:pt x="185692" y="75854"/>
                </a:lnTo>
                <a:lnTo>
                  <a:pt x="188340" y="63373"/>
                </a:lnTo>
                <a:lnTo>
                  <a:pt x="176022" y="60832"/>
                </a:lnTo>
                <a:close/>
              </a:path>
              <a:path w="217170" h="892810">
                <a:moveTo>
                  <a:pt x="195325" y="0"/>
                </a:moveTo>
                <a:lnTo>
                  <a:pt x="142239" y="66675"/>
                </a:lnTo>
                <a:lnTo>
                  <a:pt x="173384" y="73254"/>
                </a:lnTo>
                <a:lnTo>
                  <a:pt x="176022" y="60832"/>
                </a:lnTo>
                <a:lnTo>
                  <a:pt x="211166" y="60832"/>
                </a:lnTo>
                <a:lnTo>
                  <a:pt x="19532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Control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803910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4026" y="4620005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33720" y="2200402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33720" y="2566161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2692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79060" y="3910965"/>
            <a:ext cx="60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79060" y="4394454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400045" y="5421274"/>
            <a:ext cx="44754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holds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bits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might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units.</a:t>
            </a:r>
            <a:endParaRPr sz="1800">
              <a:latin typeface="Calibri"/>
              <a:cs typeface="Calibri"/>
            </a:endParaRPr>
          </a:p>
          <a:p>
            <a:pPr marL="12700" marR="208279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Design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choice: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think about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we </a:t>
            </a:r>
            <a:r>
              <a:rPr sz="1800" dirty="0">
                <a:latin typeface="Calibri"/>
                <a:cs typeface="Calibri"/>
              </a:rPr>
              <a:t>put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hierarchy</a:t>
            </a:r>
            <a:r>
              <a:rPr sz="1800" dirty="0">
                <a:latin typeface="Calibri"/>
                <a:cs typeface="Calibri"/>
              </a:rPr>
              <a:t> 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caches)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692652" y="4681728"/>
            <a:ext cx="998219" cy="725170"/>
          </a:xfrm>
          <a:custGeom>
            <a:avLst/>
            <a:gdLst/>
            <a:ahLst/>
            <a:cxnLst/>
            <a:rect l="l" t="t" r="r" b="b"/>
            <a:pathLst>
              <a:path w="998220" h="725170">
                <a:moveTo>
                  <a:pt x="65425" y="39591"/>
                </a:moveTo>
                <a:lnTo>
                  <a:pt x="58003" y="49838"/>
                </a:lnTo>
                <a:lnTo>
                  <a:pt x="990600" y="724916"/>
                </a:lnTo>
                <a:lnTo>
                  <a:pt x="998093" y="714629"/>
                </a:lnTo>
                <a:lnTo>
                  <a:pt x="65425" y="39591"/>
                </a:lnTo>
                <a:close/>
              </a:path>
              <a:path w="998220" h="725170">
                <a:moveTo>
                  <a:pt x="0" y="0"/>
                </a:moveTo>
                <a:lnTo>
                  <a:pt x="39370" y="75565"/>
                </a:lnTo>
                <a:lnTo>
                  <a:pt x="58003" y="49838"/>
                </a:lnTo>
                <a:lnTo>
                  <a:pt x="47751" y="42418"/>
                </a:lnTo>
                <a:lnTo>
                  <a:pt x="55118" y="32131"/>
                </a:lnTo>
                <a:lnTo>
                  <a:pt x="70828" y="32131"/>
                </a:lnTo>
                <a:lnTo>
                  <a:pt x="84074" y="13843"/>
                </a:lnTo>
                <a:lnTo>
                  <a:pt x="0" y="0"/>
                </a:lnTo>
                <a:close/>
              </a:path>
              <a:path w="998220" h="725170">
                <a:moveTo>
                  <a:pt x="55118" y="32131"/>
                </a:moveTo>
                <a:lnTo>
                  <a:pt x="47751" y="42418"/>
                </a:lnTo>
                <a:lnTo>
                  <a:pt x="58003" y="49838"/>
                </a:lnTo>
                <a:lnTo>
                  <a:pt x="65425" y="39591"/>
                </a:lnTo>
                <a:lnTo>
                  <a:pt x="55118" y="32131"/>
                </a:lnTo>
                <a:close/>
              </a:path>
              <a:path w="998220" h="725170">
                <a:moveTo>
                  <a:pt x="70828" y="32131"/>
                </a:moveTo>
                <a:lnTo>
                  <a:pt x="55118" y="32131"/>
                </a:lnTo>
                <a:lnTo>
                  <a:pt x="65425" y="39591"/>
                </a:lnTo>
                <a:lnTo>
                  <a:pt x="70828" y="3213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Control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803910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4026" y="4620005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33720" y="2200402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33720" y="2566161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2692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79060" y="3910965"/>
            <a:ext cx="60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79060" y="4394454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03656" y="5370372"/>
            <a:ext cx="44088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logic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refers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PC,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loads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sends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decode.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Design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choices: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fetch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once?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What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fetch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(not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always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obvious)?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712595" y="3567684"/>
            <a:ext cx="1459865" cy="1786889"/>
          </a:xfrm>
          <a:custGeom>
            <a:avLst/>
            <a:gdLst/>
            <a:ahLst/>
            <a:cxnLst/>
            <a:rect l="l" t="t" r="r" b="b"/>
            <a:pathLst>
              <a:path w="1459864" h="1786889">
                <a:moveTo>
                  <a:pt x="1406660" y="55005"/>
                </a:moveTo>
                <a:lnTo>
                  <a:pt x="0" y="1778762"/>
                </a:lnTo>
                <a:lnTo>
                  <a:pt x="9906" y="1786889"/>
                </a:lnTo>
                <a:lnTo>
                  <a:pt x="1416512" y="63074"/>
                </a:lnTo>
                <a:lnTo>
                  <a:pt x="1406660" y="55005"/>
                </a:lnTo>
                <a:close/>
              </a:path>
              <a:path w="1459864" h="1786889">
                <a:moveTo>
                  <a:pt x="1449591" y="45211"/>
                </a:moveTo>
                <a:lnTo>
                  <a:pt x="1414653" y="45211"/>
                </a:lnTo>
                <a:lnTo>
                  <a:pt x="1424559" y="53212"/>
                </a:lnTo>
                <a:lnTo>
                  <a:pt x="1416512" y="63074"/>
                </a:lnTo>
                <a:lnTo>
                  <a:pt x="1441069" y="83184"/>
                </a:lnTo>
                <a:lnTo>
                  <a:pt x="1449591" y="45211"/>
                </a:lnTo>
                <a:close/>
              </a:path>
              <a:path w="1459864" h="1786889">
                <a:moveTo>
                  <a:pt x="1414653" y="45211"/>
                </a:moveTo>
                <a:lnTo>
                  <a:pt x="1406660" y="55005"/>
                </a:lnTo>
                <a:lnTo>
                  <a:pt x="1416512" y="63074"/>
                </a:lnTo>
                <a:lnTo>
                  <a:pt x="1424559" y="53212"/>
                </a:lnTo>
                <a:lnTo>
                  <a:pt x="1414653" y="45211"/>
                </a:lnTo>
                <a:close/>
              </a:path>
              <a:path w="1459864" h="1786889">
                <a:moveTo>
                  <a:pt x="1459738" y="0"/>
                </a:moveTo>
                <a:lnTo>
                  <a:pt x="1382141" y="34925"/>
                </a:lnTo>
                <a:lnTo>
                  <a:pt x="1406660" y="55005"/>
                </a:lnTo>
                <a:lnTo>
                  <a:pt x="1414653" y="45211"/>
                </a:lnTo>
                <a:lnTo>
                  <a:pt x="1449591" y="45211"/>
                </a:lnTo>
                <a:lnTo>
                  <a:pt x="145973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Control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803910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4026" y="4620005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33720" y="2200402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33720" y="2566161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2692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79060" y="3910965"/>
            <a:ext cx="60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79060" y="4394454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35984" y="5658713"/>
            <a:ext cx="50971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Remember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fetch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optimization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time?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That </a:t>
            </a:r>
            <a:r>
              <a:rPr sz="1800" dirty="0">
                <a:latin typeface="Calibri"/>
                <a:cs typeface="Calibri"/>
              </a:rPr>
              <a:t>would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here.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Specialized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 </a:t>
            </a:r>
            <a:r>
              <a:rPr sz="1800" dirty="0">
                <a:latin typeface="Calibri"/>
                <a:cs typeface="Calibri"/>
              </a:rPr>
              <a:t>logic.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(Physical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same,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though)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934967" y="4803647"/>
            <a:ext cx="495934" cy="904240"/>
          </a:xfrm>
          <a:custGeom>
            <a:avLst/>
            <a:gdLst/>
            <a:ahLst/>
            <a:cxnLst/>
            <a:rect l="l" t="t" r="r" b="b"/>
            <a:pathLst>
              <a:path w="495935" h="904239">
                <a:moveTo>
                  <a:pt x="42018" y="63871"/>
                </a:moveTo>
                <a:lnTo>
                  <a:pt x="30829" y="69944"/>
                </a:lnTo>
                <a:lnTo>
                  <a:pt x="484632" y="903732"/>
                </a:lnTo>
                <a:lnTo>
                  <a:pt x="495808" y="897661"/>
                </a:lnTo>
                <a:lnTo>
                  <a:pt x="42018" y="63871"/>
                </a:lnTo>
                <a:close/>
              </a:path>
              <a:path w="495935" h="904239">
                <a:moveTo>
                  <a:pt x="0" y="0"/>
                </a:moveTo>
                <a:lnTo>
                  <a:pt x="2921" y="85089"/>
                </a:lnTo>
                <a:lnTo>
                  <a:pt x="30829" y="69944"/>
                </a:lnTo>
                <a:lnTo>
                  <a:pt x="24765" y="58800"/>
                </a:lnTo>
                <a:lnTo>
                  <a:pt x="35941" y="52704"/>
                </a:lnTo>
                <a:lnTo>
                  <a:pt x="62595" y="52704"/>
                </a:lnTo>
                <a:lnTo>
                  <a:pt x="69850" y="48768"/>
                </a:lnTo>
                <a:lnTo>
                  <a:pt x="0" y="0"/>
                </a:lnTo>
                <a:close/>
              </a:path>
              <a:path w="495935" h="904239">
                <a:moveTo>
                  <a:pt x="35941" y="52704"/>
                </a:moveTo>
                <a:lnTo>
                  <a:pt x="24765" y="58800"/>
                </a:lnTo>
                <a:lnTo>
                  <a:pt x="30829" y="69944"/>
                </a:lnTo>
                <a:lnTo>
                  <a:pt x="42018" y="63871"/>
                </a:lnTo>
                <a:lnTo>
                  <a:pt x="35941" y="52704"/>
                </a:lnTo>
                <a:close/>
              </a:path>
              <a:path w="495935" h="904239">
                <a:moveTo>
                  <a:pt x="62595" y="52704"/>
                </a:moveTo>
                <a:lnTo>
                  <a:pt x="35941" y="52704"/>
                </a:lnTo>
                <a:lnTo>
                  <a:pt x="42018" y="63871"/>
                </a:lnTo>
                <a:lnTo>
                  <a:pt x="62595" y="5270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Control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803910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4026" y="4620005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33720" y="2200402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33720" y="2566161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2692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79060" y="3910965"/>
            <a:ext cx="60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79060" y="4394454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60400" y="5577027"/>
            <a:ext cx="44469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Sequential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Control: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Each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update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PC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4.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Implication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software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our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current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design?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92290" y="3398520"/>
            <a:ext cx="1278255" cy="2162810"/>
          </a:xfrm>
          <a:custGeom>
            <a:avLst/>
            <a:gdLst/>
            <a:ahLst/>
            <a:cxnLst/>
            <a:rect l="l" t="t" r="r" b="b"/>
            <a:pathLst>
              <a:path w="1278255" h="2162810">
                <a:moveTo>
                  <a:pt x="1233539" y="62470"/>
                </a:moveTo>
                <a:lnTo>
                  <a:pt x="0" y="2156332"/>
                </a:lnTo>
                <a:lnTo>
                  <a:pt x="10947" y="2162810"/>
                </a:lnTo>
                <a:lnTo>
                  <a:pt x="1244485" y="68907"/>
                </a:lnTo>
                <a:lnTo>
                  <a:pt x="1233539" y="62470"/>
                </a:lnTo>
                <a:close/>
              </a:path>
              <a:path w="1278255" h="2162810">
                <a:moveTo>
                  <a:pt x="1274096" y="51434"/>
                </a:moveTo>
                <a:lnTo>
                  <a:pt x="1240040" y="51434"/>
                </a:lnTo>
                <a:lnTo>
                  <a:pt x="1250962" y="57912"/>
                </a:lnTo>
                <a:lnTo>
                  <a:pt x="1244485" y="68907"/>
                </a:lnTo>
                <a:lnTo>
                  <a:pt x="1271790" y="84962"/>
                </a:lnTo>
                <a:lnTo>
                  <a:pt x="1274096" y="51434"/>
                </a:lnTo>
                <a:close/>
              </a:path>
              <a:path w="1278255" h="2162810">
                <a:moveTo>
                  <a:pt x="1240040" y="51434"/>
                </a:moveTo>
                <a:lnTo>
                  <a:pt x="1233539" y="62470"/>
                </a:lnTo>
                <a:lnTo>
                  <a:pt x="1244485" y="68907"/>
                </a:lnTo>
                <a:lnTo>
                  <a:pt x="1250962" y="57912"/>
                </a:lnTo>
                <a:lnTo>
                  <a:pt x="1240040" y="51434"/>
                </a:lnTo>
                <a:close/>
              </a:path>
              <a:path w="1278255" h="2162810">
                <a:moveTo>
                  <a:pt x="1277632" y="0"/>
                </a:moveTo>
                <a:lnTo>
                  <a:pt x="1206131" y="46354"/>
                </a:lnTo>
                <a:lnTo>
                  <a:pt x="1233539" y="62470"/>
                </a:lnTo>
                <a:lnTo>
                  <a:pt x="1240040" y="51434"/>
                </a:lnTo>
                <a:lnTo>
                  <a:pt x="1274096" y="51434"/>
                </a:lnTo>
                <a:lnTo>
                  <a:pt x="127763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did</a:t>
            </a:r>
            <a:r>
              <a:rPr spc="-30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talk</a:t>
            </a:r>
            <a:r>
              <a:rPr spc="-30" dirty="0"/>
              <a:t> </a:t>
            </a:r>
            <a:r>
              <a:rPr dirty="0"/>
              <a:t>about</a:t>
            </a:r>
            <a:r>
              <a:rPr spc="-25" dirty="0"/>
              <a:t> </a:t>
            </a:r>
            <a:r>
              <a:rPr dirty="0"/>
              <a:t>last</a:t>
            </a:r>
            <a:r>
              <a:rPr spc="-30" dirty="0"/>
              <a:t> </a:t>
            </a:r>
            <a:r>
              <a:rPr spc="-10" dirty="0"/>
              <a:t>time?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3114" y="1659712"/>
            <a:ext cx="7363459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Hardware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vs.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software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tradeoffs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von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Neumann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Harvard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architecture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beginnings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design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optimization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exercise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example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Amdahl’s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Gustafson’s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Law,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contrast)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555" y="573405"/>
            <a:ext cx="98145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Control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803910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4026" y="4620005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33720" y="2200402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33720" y="2566161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2692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79060" y="3910965"/>
            <a:ext cx="60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79060" y="4394454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907148" y="1250441"/>
            <a:ext cx="49923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Decoding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fetched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breaks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blob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bits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signals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configure </a:t>
            </a:r>
            <a:r>
              <a:rPr sz="1800" dirty="0">
                <a:latin typeface="Calibri"/>
                <a:cs typeface="Calibri"/>
              </a:rPr>
              <a:t>the rest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units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 this</a:t>
            </a:r>
            <a:r>
              <a:rPr sz="1800" spc="-10" dirty="0">
                <a:latin typeface="Calibri"/>
                <a:cs typeface="Calibri"/>
              </a:rPr>
              <a:t> diagram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491482" y="1686814"/>
            <a:ext cx="2336165" cy="921385"/>
          </a:xfrm>
          <a:custGeom>
            <a:avLst/>
            <a:gdLst/>
            <a:ahLst/>
            <a:cxnLst/>
            <a:rect l="l" t="t" r="r" b="b"/>
            <a:pathLst>
              <a:path w="2336165" h="921385">
                <a:moveTo>
                  <a:pt x="0" y="840613"/>
                </a:moveTo>
                <a:lnTo>
                  <a:pt x="27177" y="921258"/>
                </a:lnTo>
                <a:lnTo>
                  <a:pt x="69580" y="859663"/>
                </a:lnTo>
                <a:lnTo>
                  <a:pt x="42163" y="859663"/>
                </a:lnTo>
                <a:lnTo>
                  <a:pt x="29717" y="857250"/>
                </a:lnTo>
                <a:lnTo>
                  <a:pt x="32108" y="845099"/>
                </a:lnTo>
                <a:lnTo>
                  <a:pt x="0" y="840613"/>
                </a:lnTo>
                <a:close/>
              </a:path>
              <a:path w="2336165" h="921385">
                <a:moveTo>
                  <a:pt x="32108" y="845099"/>
                </a:moveTo>
                <a:lnTo>
                  <a:pt x="29717" y="857250"/>
                </a:lnTo>
                <a:lnTo>
                  <a:pt x="42163" y="859663"/>
                </a:lnTo>
                <a:lnTo>
                  <a:pt x="44668" y="846854"/>
                </a:lnTo>
                <a:lnTo>
                  <a:pt x="32108" y="845099"/>
                </a:lnTo>
                <a:close/>
              </a:path>
              <a:path w="2336165" h="921385">
                <a:moveTo>
                  <a:pt x="44668" y="846854"/>
                </a:moveTo>
                <a:lnTo>
                  <a:pt x="42163" y="859663"/>
                </a:lnTo>
                <a:lnTo>
                  <a:pt x="69580" y="859663"/>
                </a:lnTo>
                <a:lnTo>
                  <a:pt x="75437" y="851153"/>
                </a:lnTo>
                <a:lnTo>
                  <a:pt x="44668" y="846854"/>
                </a:lnTo>
                <a:close/>
              </a:path>
              <a:path w="2336165" h="921385">
                <a:moveTo>
                  <a:pt x="2335657" y="0"/>
                </a:moveTo>
                <a:lnTo>
                  <a:pt x="2227452" y="1397"/>
                </a:lnTo>
                <a:lnTo>
                  <a:pt x="2119375" y="5207"/>
                </a:lnTo>
                <a:lnTo>
                  <a:pt x="2011679" y="11684"/>
                </a:lnTo>
                <a:lnTo>
                  <a:pt x="1904491" y="20574"/>
                </a:lnTo>
                <a:lnTo>
                  <a:pt x="1798319" y="31750"/>
                </a:lnTo>
                <a:lnTo>
                  <a:pt x="1693164" y="45338"/>
                </a:lnTo>
                <a:lnTo>
                  <a:pt x="1589277" y="60960"/>
                </a:lnTo>
                <a:lnTo>
                  <a:pt x="1486915" y="78739"/>
                </a:lnTo>
                <a:lnTo>
                  <a:pt x="1386204" y="98551"/>
                </a:lnTo>
                <a:lnTo>
                  <a:pt x="1287398" y="120269"/>
                </a:lnTo>
                <a:lnTo>
                  <a:pt x="1190752" y="143890"/>
                </a:lnTo>
                <a:lnTo>
                  <a:pt x="1096390" y="169163"/>
                </a:lnTo>
                <a:lnTo>
                  <a:pt x="1004442" y="196087"/>
                </a:lnTo>
                <a:lnTo>
                  <a:pt x="915415" y="224789"/>
                </a:lnTo>
                <a:lnTo>
                  <a:pt x="829309" y="254762"/>
                </a:lnTo>
                <a:lnTo>
                  <a:pt x="746251" y="286385"/>
                </a:lnTo>
                <a:lnTo>
                  <a:pt x="666622" y="319277"/>
                </a:lnTo>
                <a:lnTo>
                  <a:pt x="590676" y="353440"/>
                </a:lnTo>
                <a:lnTo>
                  <a:pt x="518413" y="388747"/>
                </a:lnTo>
                <a:lnTo>
                  <a:pt x="450214" y="425196"/>
                </a:lnTo>
                <a:lnTo>
                  <a:pt x="386206" y="462661"/>
                </a:lnTo>
                <a:lnTo>
                  <a:pt x="326643" y="501141"/>
                </a:lnTo>
                <a:lnTo>
                  <a:pt x="271525" y="540385"/>
                </a:lnTo>
                <a:lnTo>
                  <a:pt x="221487" y="580516"/>
                </a:lnTo>
                <a:lnTo>
                  <a:pt x="176402" y="621284"/>
                </a:lnTo>
                <a:lnTo>
                  <a:pt x="136525" y="662813"/>
                </a:lnTo>
                <a:lnTo>
                  <a:pt x="102234" y="704850"/>
                </a:lnTo>
                <a:lnTo>
                  <a:pt x="73532" y="747268"/>
                </a:lnTo>
                <a:lnTo>
                  <a:pt x="50926" y="790448"/>
                </a:lnTo>
                <a:lnTo>
                  <a:pt x="34289" y="834009"/>
                </a:lnTo>
                <a:lnTo>
                  <a:pt x="32108" y="845099"/>
                </a:lnTo>
                <a:lnTo>
                  <a:pt x="44668" y="846854"/>
                </a:lnTo>
                <a:lnTo>
                  <a:pt x="46608" y="836930"/>
                </a:lnTo>
                <a:lnTo>
                  <a:pt x="46740" y="836930"/>
                </a:lnTo>
                <a:lnTo>
                  <a:pt x="53720" y="816356"/>
                </a:lnTo>
                <a:lnTo>
                  <a:pt x="62503" y="795782"/>
                </a:lnTo>
                <a:lnTo>
                  <a:pt x="62356" y="795782"/>
                </a:lnTo>
                <a:lnTo>
                  <a:pt x="72770" y="774573"/>
                </a:lnTo>
                <a:lnTo>
                  <a:pt x="84367" y="754126"/>
                </a:lnTo>
                <a:lnTo>
                  <a:pt x="84200" y="754126"/>
                </a:lnTo>
                <a:lnTo>
                  <a:pt x="112264" y="712597"/>
                </a:lnTo>
                <a:lnTo>
                  <a:pt x="146176" y="671068"/>
                </a:lnTo>
                <a:lnTo>
                  <a:pt x="185176" y="630555"/>
                </a:lnTo>
                <a:lnTo>
                  <a:pt x="185038" y="630555"/>
                </a:lnTo>
                <a:lnTo>
                  <a:pt x="229869" y="590041"/>
                </a:lnTo>
                <a:lnTo>
                  <a:pt x="279400" y="550418"/>
                </a:lnTo>
                <a:lnTo>
                  <a:pt x="333882" y="511556"/>
                </a:lnTo>
                <a:lnTo>
                  <a:pt x="334021" y="511556"/>
                </a:lnTo>
                <a:lnTo>
                  <a:pt x="392741" y="473583"/>
                </a:lnTo>
                <a:lnTo>
                  <a:pt x="456347" y="436372"/>
                </a:lnTo>
                <a:lnTo>
                  <a:pt x="524382" y="400050"/>
                </a:lnTo>
                <a:lnTo>
                  <a:pt x="524128" y="400050"/>
                </a:lnTo>
                <a:lnTo>
                  <a:pt x="596138" y="364871"/>
                </a:lnTo>
                <a:lnTo>
                  <a:pt x="596292" y="364871"/>
                </a:lnTo>
                <a:lnTo>
                  <a:pt x="671829" y="330835"/>
                </a:lnTo>
                <a:lnTo>
                  <a:pt x="751077" y="298196"/>
                </a:lnTo>
                <a:lnTo>
                  <a:pt x="750823" y="298196"/>
                </a:lnTo>
                <a:lnTo>
                  <a:pt x="833754" y="266700"/>
                </a:lnTo>
                <a:lnTo>
                  <a:pt x="833501" y="266700"/>
                </a:lnTo>
                <a:lnTo>
                  <a:pt x="919479" y="236727"/>
                </a:lnTo>
                <a:lnTo>
                  <a:pt x="919748" y="236727"/>
                </a:lnTo>
                <a:lnTo>
                  <a:pt x="1008252" y="208280"/>
                </a:lnTo>
                <a:lnTo>
                  <a:pt x="1099819" y="181356"/>
                </a:lnTo>
                <a:lnTo>
                  <a:pt x="1193927" y="156083"/>
                </a:lnTo>
                <a:lnTo>
                  <a:pt x="1194318" y="156083"/>
                </a:lnTo>
                <a:lnTo>
                  <a:pt x="1290319" y="132587"/>
                </a:lnTo>
                <a:lnTo>
                  <a:pt x="1290770" y="132587"/>
                </a:lnTo>
                <a:lnTo>
                  <a:pt x="1388871" y="110998"/>
                </a:lnTo>
                <a:lnTo>
                  <a:pt x="1489328" y="91312"/>
                </a:lnTo>
                <a:lnTo>
                  <a:pt x="1591437" y="73533"/>
                </a:lnTo>
                <a:lnTo>
                  <a:pt x="1591309" y="73533"/>
                </a:lnTo>
                <a:lnTo>
                  <a:pt x="1694941" y="57912"/>
                </a:lnTo>
                <a:lnTo>
                  <a:pt x="1799970" y="44323"/>
                </a:lnTo>
                <a:lnTo>
                  <a:pt x="1799716" y="44323"/>
                </a:lnTo>
                <a:lnTo>
                  <a:pt x="1905762" y="33274"/>
                </a:lnTo>
                <a:lnTo>
                  <a:pt x="1905634" y="33274"/>
                </a:lnTo>
                <a:lnTo>
                  <a:pt x="2012568" y="24384"/>
                </a:lnTo>
                <a:lnTo>
                  <a:pt x="2120011" y="17907"/>
                </a:lnTo>
                <a:lnTo>
                  <a:pt x="2227834" y="13970"/>
                </a:lnTo>
                <a:lnTo>
                  <a:pt x="2227579" y="13970"/>
                </a:lnTo>
                <a:lnTo>
                  <a:pt x="2335784" y="12700"/>
                </a:lnTo>
                <a:lnTo>
                  <a:pt x="2335657" y="0"/>
                </a:lnTo>
                <a:close/>
              </a:path>
              <a:path w="2336165" h="921385">
                <a:moveTo>
                  <a:pt x="46740" y="836930"/>
                </a:moveTo>
                <a:lnTo>
                  <a:pt x="46608" y="836930"/>
                </a:lnTo>
                <a:lnTo>
                  <a:pt x="46481" y="837691"/>
                </a:lnTo>
                <a:lnTo>
                  <a:pt x="46740" y="836930"/>
                </a:lnTo>
                <a:close/>
              </a:path>
              <a:path w="2336165" h="921385">
                <a:moveTo>
                  <a:pt x="53808" y="816356"/>
                </a:moveTo>
                <a:lnTo>
                  <a:pt x="53593" y="816863"/>
                </a:lnTo>
                <a:lnTo>
                  <a:pt x="53808" y="816356"/>
                </a:lnTo>
                <a:close/>
              </a:path>
              <a:path w="2336165" h="921385">
                <a:moveTo>
                  <a:pt x="62610" y="795527"/>
                </a:moveTo>
                <a:lnTo>
                  <a:pt x="62356" y="795782"/>
                </a:lnTo>
                <a:lnTo>
                  <a:pt x="62503" y="795782"/>
                </a:lnTo>
                <a:lnTo>
                  <a:pt x="62610" y="795527"/>
                </a:lnTo>
                <a:close/>
              </a:path>
              <a:path w="2336165" h="921385">
                <a:moveTo>
                  <a:pt x="72858" y="774573"/>
                </a:moveTo>
                <a:lnTo>
                  <a:pt x="72643" y="774953"/>
                </a:lnTo>
                <a:lnTo>
                  <a:pt x="72858" y="774573"/>
                </a:lnTo>
                <a:close/>
              </a:path>
              <a:path w="2336165" h="921385">
                <a:moveTo>
                  <a:pt x="84581" y="753745"/>
                </a:moveTo>
                <a:lnTo>
                  <a:pt x="84200" y="754126"/>
                </a:lnTo>
                <a:lnTo>
                  <a:pt x="84367" y="754126"/>
                </a:lnTo>
                <a:lnTo>
                  <a:pt x="84581" y="753745"/>
                </a:lnTo>
                <a:close/>
              </a:path>
              <a:path w="2336165" h="921385">
                <a:moveTo>
                  <a:pt x="112521" y="712215"/>
                </a:moveTo>
                <a:lnTo>
                  <a:pt x="112140" y="712597"/>
                </a:lnTo>
                <a:lnTo>
                  <a:pt x="112521" y="712215"/>
                </a:lnTo>
                <a:close/>
              </a:path>
              <a:path w="2336165" h="921385">
                <a:moveTo>
                  <a:pt x="146288" y="671068"/>
                </a:moveTo>
                <a:lnTo>
                  <a:pt x="145922" y="671449"/>
                </a:lnTo>
                <a:lnTo>
                  <a:pt x="146288" y="671068"/>
                </a:lnTo>
                <a:close/>
              </a:path>
              <a:path w="2336165" h="921385">
                <a:moveTo>
                  <a:pt x="185419" y="630301"/>
                </a:moveTo>
                <a:lnTo>
                  <a:pt x="185038" y="630555"/>
                </a:lnTo>
                <a:lnTo>
                  <a:pt x="185176" y="630555"/>
                </a:lnTo>
                <a:lnTo>
                  <a:pt x="185419" y="630301"/>
                </a:lnTo>
                <a:close/>
              </a:path>
              <a:path w="2336165" h="921385">
                <a:moveTo>
                  <a:pt x="229933" y="590041"/>
                </a:moveTo>
                <a:lnTo>
                  <a:pt x="229615" y="590296"/>
                </a:lnTo>
                <a:lnTo>
                  <a:pt x="229933" y="590041"/>
                </a:lnTo>
                <a:close/>
              </a:path>
              <a:path w="2336165" h="921385">
                <a:moveTo>
                  <a:pt x="279501" y="550418"/>
                </a:moveTo>
                <a:lnTo>
                  <a:pt x="279145" y="550672"/>
                </a:lnTo>
                <a:lnTo>
                  <a:pt x="279501" y="550418"/>
                </a:lnTo>
                <a:close/>
              </a:path>
              <a:path w="2336165" h="921385">
                <a:moveTo>
                  <a:pt x="334021" y="511556"/>
                </a:moveTo>
                <a:lnTo>
                  <a:pt x="333882" y="511556"/>
                </a:lnTo>
                <a:lnTo>
                  <a:pt x="333628" y="511810"/>
                </a:lnTo>
                <a:lnTo>
                  <a:pt x="334021" y="511556"/>
                </a:lnTo>
                <a:close/>
              </a:path>
              <a:path w="2336165" h="921385">
                <a:moveTo>
                  <a:pt x="392938" y="473456"/>
                </a:moveTo>
                <a:lnTo>
                  <a:pt x="392683" y="473583"/>
                </a:lnTo>
                <a:lnTo>
                  <a:pt x="392938" y="473456"/>
                </a:lnTo>
                <a:close/>
              </a:path>
              <a:path w="2336165" h="921385">
                <a:moveTo>
                  <a:pt x="456564" y="436245"/>
                </a:moveTo>
                <a:lnTo>
                  <a:pt x="456310" y="436372"/>
                </a:lnTo>
                <a:lnTo>
                  <a:pt x="456564" y="436245"/>
                </a:lnTo>
                <a:close/>
              </a:path>
              <a:path w="2336165" h="921385">
                <a:moveTo>
                  <a:pt x="596292" y="364871"/>
                </a:moveTo>
                <a:lnTo>
                  <a:pt x="596138" y="364871"/>
                </a:lnTo>
                <a:lnTo>
                  <a:pt x="596010" y="364998"/>
                </a:lnTo>
                <a:lnTo>
                  <a:pt x="596292" y="364871"/>
                </a:lnTo>
                <a:close/>
              </a:path>
              <a:path w="2336165" h="921385">
                <a:moveTo>
                  <a:pt x="671884" y="330835"/>
                </a:moveTo>
                <a:lnTo>
                  <a:pt x="671576" y="330962"/>
                </a:lnTo>
                <a:lnTo>
                  <a:pt x="671884" y="330835"/>
                </a:lnTo>
                <a:close/>
              </a:path>
              <a:path w="2336165" h="921385">
                <a:moveTo>
                  <a:pt x="919748" y="236727"/>
                </a:moveTo>
                <a:lnTo>
                  <a:pt x="919479" y="236727"/>
                </a:lnTo>
                <a:lnTo>
                  <a:pt x="919352" y="236855"/>
                </a:lnTo>
                <a:lnTo>
                  <a:pt x="919748" y="236727"/>
                </a:lnTo>
                <a:close/>
              </a:path>
              <a:path w="2336165" h="921385">
                <a:moveTo>
                  <a:pt x="1194318" y="156083"/>
                </a:moveTo>
                <a:lnTo>
                  <a:pt x="1193927" y="156083"/>
                </a:lnTo>
                <a:lnTo>
                  <a:pt x="1194318" y="156083"/>
                </a:lnTo>
                <a:close/>
              </a:path>
              <a:path w="2336165" h="921385">
                <a:moveTo>
                  <a:pt x="1290770" y="132587"/>
                </a:moveTo>
                <a:lnTo>
                  <a:pt x="1290319" y="132587"/>
                </a:lnTo>
                <a:lnTo>
                  <a:pt x="1290770" y="13258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50672" y="5290210"/>
            <a:ext cx="114179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Key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Idea: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encode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here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has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implications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other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units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software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layers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above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instruction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definition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level.</a:t>
            </a:r>
            <a:endParaRPr sz="2400">
              <a:latin typeface="Calibri"/>
              <a:cs typeface="Calibri"/>
            </a:endParaRPr>
          </a:p>
          <a:p>
            <a:pPr marL="12700" marR="746760">
              <a:lnSpc>
                <a:spcPct val="100000"/>
              </a:lnSpc>
              <a:tabLst>
                <a:tab pos="1332230" algn="l"/>
              </a:tabLst>
            </a:pPr>
            <a:r>
              <a:rPr sz="2400" b="1" dirty="0">
                <a:latin typeface="Calibri"/>
                <a:cs typeface="Calibri"/>
              </a:rPr>
              <a:t>Mechanism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decoding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content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encoded/decoded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orthogonal concepts.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b="1" dirty="0">
                <a:latin typeface="Calibri"/>
                <a:cs typeface="Calibri"/>
              </a:rPr>
              <a:t>How?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what?.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2947670" cy="1232535"/>
            </a:xfrm>
            <a:custGeom>
              <a:avLst/>
              <a:gdLst/>
              <a:ahLst/>
              <a:cxnLst/>
              <a:rect l="l" t="t" r="r" b="b"/>
              <a:pathLst>
                <a:path w="2947670" h="1232535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2947670" h="1232535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2947670" h="1232535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2947670" h="1232535">
                  <a:moveTo>
                    <a:pt x="2947289" y="1194181"/>
                  </a:move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7289" y="119418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3517391"/>
              <a:ext cx="1732914" cy="1115695"/>
            </a:xfrm>
            <a:custGeom>
              <a:avLst/>
              <a:gdLst/>
              <a:ahLst/>
              <a:cxnLst/>
              <a:rect l="l" t="t" r="r" b="b"/>
              <a:pathLst>
                <a:path w="1732915" h="1115695">
                  <a:moveTo>
                    <a:pt x="0" y="1115568"/>
                  </a:moveTo>
                  <a:lnTo>
                    <a:pt x="502920" y="1115568"/>
                  </a:lnTo>
                  <a:lnTo>
                    <a:pt x="502920" y="783336"/>
                  </a:lnTo>
                  <a:lnTo>
                    <a:pt x="0" y="783336"/>
                  </a:lnTo>
                  <a:lnTo>
                    <a:pt x="0" y="1115568"/>
                  </a:lnTo>
                  <a:close/>
                </a:path>
                <a:path w="1732915" h="1115695">
                  <a:moveTo>
                    <a:pt x="743712" y="263652"/>
                  </a:moveTo>
                  <a:lnTo>
                    <a:pt x="1732788" y="263652"/>
                  </a:lnTo>
                  <a:lnTo>
                    <a:pt x="1732788" y="0"/>
                  </a:lnTo>
                  <a:lnTo>
                    <a:pt x="743712" y="0"/>
                  </a:lnTo>
                  <a:lnTo>
                    <a:pt x="743712" y="263652"/>
                  </a:lnTo>
                  <a:close/>
                </a:path>
                <a:path w="1732915" h="1115695">
                  <a:moveTo>
                    <a:pt x="743712" y="547116"/>
                  </a:moveTo>
                  <a:lnTo>
                    <a:pt x="1732788" y="547116"/>
                  </a:lnTo>
                  <a:lnTo>
                    <a:pt x="1732788" y="283464"/>
                  </a:lnTo>
                  <a:lnTo>
                    <a:pt x="743712" y="283464"/>
                  </a:lnTo>
                  <a:lnTo>
                    <a:pt x="743712" y="547116"/>
                  </a:lnTo>
                  <a:close/>
                </a:path>
                <a:path w="1732915" h="1115695">
                  <a:moveTo>
                    <a:pt x="743712" y="830580"/>
                  </a:moveTo>
                  <a:lnTo>
                    <a:pt x="1732788" y="830580"/>
                  </a:lnTo>
                  <a:lnTo>
                    <a:pt x="1732788" y="568452"/>
                  </a:lnTo>
                  <a:lnTo>
                    <a:pt x="743712" y="568452"/>
                  </a:lnTo>
                  <a:lnTo>
                    <a:pt x="743712" y="830580"/>
                  </a:lnTo>
                  <a:close/>
                </a:path>
                <a:path w="1732915" h="1115695">
                  <a:moveTo>
                    <a:pt x="743712" y="1115568"/>
                  </a:moveTo>
                  <a:lnTo>
                    <a:pt x="1732788" y="1115568"/>
                  </a:lnTo>
                  <a:lnTo>
                    <a:pt x="1732788" y="851916"/>
                  </a:lnTo>
                  <a:lnTo>
                    <a:pt x="743712" y="851916"/>
                  </a:lnTo>
                  <a:lnTo>
                    <a:pt x="743712" y="11155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34784" y="2921507"/>
              <a:ext cx="2513965" cy="1586230"/>
            </a:xfrm>
            <a:custGeom>
              <a:avLst/>
              <a:gdLst/>
              <a:ahLst/>
              <a:cxnLst/>
              <a:rect l="l" t="t" r="r" b="b"/>
              <a:pathLst>
                <a:path w="2513965" h="1586229">
                  <a:moveTo>
                    <a:pt x="2500757" y="1573402"/>
                  </a:moveTo>
                  <a:lnTo>
                    <a:pt x="2278507" y="1573402"/>
                  </a:lnTo>
                  <a:lnTo>
                    <a:pt x="2278507" y="1586102"/>
                  </a:lnTo>
                  <a:lnTo>
                    <a:pt x="2513457" y="1586102"/>
                  </a:lnTo>
                  <a:lnTo>
                    <a:pt x="2513457" y="1579752"/>
                  </a:lnTo>
                  <a:lnTo>
                    <a:pt x="2500757" y="1579752"/>
                  </a:lnTo>
                  <a:lnTo>
                    <a:pt x="2500757" y="1573402"/>
                  </a:lnTo>
                  <a:close/>
                </a:path>
                <a:path w="2513965" h="1586229">
                  <a:moveTo>
                    <a:pt x="2500757" y="38100"/>
                  </a:moveTo>
                  <a:lnTo>
                    <a:pt x="2500757" y="1579752"/>
                  </a:lnTo>
                  <a:lnTo>
                    <a:pt x="2507107" y="1573402"/>
                  </a:lnTo>
                  <a:lnTo>
                    <a:pt x="2513457" y="1573402"/>
                  </a:lnTo>
                  <a:lnTo>
                    <a:pt x="2513457" y="44450"/>
                  </a:lnTo>
                  <a:lnTo>
                    <a:pt x="2507107" y="44450"/>
                  </a:lnTo>
                  <a:lnTo>
                    <a:pt x="2500757" y="38100"/>
                  </a:lnTo>
                  <a:close/>
                </a:path>
                <a:path w="2513965" h="1586229">
                  <a:moveTo>
                    <a:pt x="2513457" y="1573402"/>
                  </a:moveTo>
                  <a:lnTo>
                    <a:pt x="2507107" y="1573402"/>
                  </a:lnTo>
                  <a:lnTo>
                    <a:pt x="2500757" y="1579752"/>
                  </a:lnTo>
                  <a:lnTo>
                    <a:pt x="2513457" y="1579752"/>
                  </a:lnTo>
                  <a:lnTo>
                    <a:pt x="2513457" y="1573402"/>
                  </a:lnTo>
                  <a:close/>
                </a:path>
                <a:path w="2513965" h="1586229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2513965" h="1586229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2513965" h="1586229">
                  <a:moveTo>
                    <a:pt x="2513457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2500757" y="44450"/>
                  </a:lnTo>
                  <a:lnTo>
                    <a:pt x="2500757" y="38100"/>
                  </a:lnTo>
                  <a:lnTo>
                    <a:pt x="2513457" y="38100"/>
                  </a:lnTo>
                  <a:lnTo>
                    <a:pt x="2513457" y="31750"/>
                  </a:lnTo>
                  <a:close/>
                </a:path>
                <a:path w="2513965" h="1586229">
                  <a:moveTo>
                    <a:pt x="2513457" y="38100"/>
                  </a:moveTo>
                  <a:lnTo>
                    <a:pt x="2500757" y="38100"/>
                  </a:lnTo>
                  <a:lnTo>
                    <a:pt x="2507107" y="44450"/>
                  </a:lnTo>
                  <a:lnTo>
                    <a:pt x="2513457" y="44450"/>
                  </a:lnTo>
                  <a:lnTo>
                    <a:pt x="2513457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15940" y="2758439"/>
              <a:ext cx="1419225" cy="631190"/>
            </a:xfrm>
            <a:custGeom>
              <a:avLst/>
              <a:gdLst/>
              <a:ahLst/>
              <a:cxnLst/>
              <a:rect l="l" t="t" r="r" b="b"/>
              <a:pathLst>
                <a:path w="1419225" h="631189">
                  <a:moveTo>
                    <a:pt x="917448" y="630936"/>
                  </a:moveTo>
                  <a:lnTo>
                    <a:pt x="1418844" y="630936"/>
                  </a:lnTo>
                  <a:lnTo>
                    <a:pt x="1418844" y="117348"/>
                  </a:lnTo>
                  <a:lnTo>
                    <a:pt x="917448" y="117348"/>
                  </a:lnTo>
                  <a:lnTo>
                    <a:pt x="917448" y="630936"/>
                  </a:lnTo>
                  <a:close/>
                </a:path>
                <a:path w="1419225" h="631189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370061" y="3553205"/>
            <a:ext cx="5105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70061" y="3830573"/>
            <a:ext cx="5105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70061" y="4121022"/>
            <a:ext cx="5105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70061" y="4398390"/>
            <a:ext cx="5105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25" name="object 25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29" name="object 29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801867" y="4834128"/>
            <a:ext cx="1033780" cy="513715"/>
          </a:xfrm>
          <a:custGeom>
            <a:avLst/>
            <a:gdLst/>
            <a:ahLst/>
            <a:cxnLst/>
            <a:rect l="l" t="t" r="r" b="b"/>
            <a:pathLst>
              <a:path w="1033779" h="513714">
                <a:moveTo>
                  <a:pt x="0" y="513588"/>
                </a:moveTo>
                <a:lnTo>
                  <a:pt x="1033271" y="513588"/>
                </a:lnTo>
                <a:lnTo>
                  <a:pt x="1033271" y="0"/>
                </a:lnTo>
                <a:lnTo>
                  <a:pt x="0" y="0"/>
                </a:lnTo>
                <a:lnTo>
                  <a:pt x="0" y="51358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857366" y="4865115"/>
            <a:ext cx="79692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45" name="object 45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76544" y="5709361"/>
            <a:ext cx="79692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583682" y="1973072"/>
            <a:ext cx="4295140" cy="3554095"/>
            <a:chOff x="5583682" y="1973072"/>
            <a:chExt cx="4295140" cy="3554095"/>
          </a:xfrm>
        </p:grpSpPr>
        <p:sp>
          <p:nvSpPr>
            <p:cNvPr id="50" name="object 50"/>
            <p:cNvSpPr/>
            <p:nvPr/>
          </p:nvSpPr>
          <p:spPr>
            <a:xfrm>
              <a:off x="5859526" y="1973071"/>
              <a:ext cx="4018915" cy="3260725"/>
            </a:xfrm>
            <a:custGeom>
              <a:avLst/>
              <a:gdLst/>
              <a:ahLst/>
              <a:cxnLst/>
              <a:rect l="l" t="t" r="r" b="b"/>
              <a:pathLst>
                <a:path w="4018915" h="3260725">
                  <a:moveTo>
                    <a:pt x="2011299" y="2736088"/>
                  </a:moveTo>
                  <a:lnTo>
                    <a:pt x="2004949" y="2723388"/>
                  </a:lnTo>
                  <a:lnTo>
                    <a:pt x="1973199" y="2659888"/>
                  </a:lnTo>
                  <a:lnTo>
                    <a:pt x="1935099" y="2736088"/>
                  </a:lnTo>
                  <a:lnTo>
                    <a:pt x="1966849" y="2736088"/>
                  </a:lnTo>
                  <a:lnTo>
                    <a:pt x="1966849" y="3005455"/>
                  </a:lnTo>
                  <a:lnTo>
                    <a:pt x="995426" y="3005455"/>
                  </a:lnTo>
                  <a:lnTo>
                    <a:pt x="995426" y="3018155"/>
                  </a:lnTo>
                  <a:lnTo>
                    <a:pt x="1979549" y="3018155"/>
                  </a:lnTo>
                  <a:lnTo>
                    <a:pt x="1979549" y="3011805"/>
                  </a:lnTo>
                  <a:lnTo>
                    <a:pt x="1979549" y="3005455"/>
                  </a:lnTo>
                  <a:lnTo>
                    <a:pt x="1979549" y="2736088"/>
                  </a:lnTo>
                  <a:lnTo>
                    <a:pt x="2011299" y="2736088"/>
                  </a:lnTo>
                  <a:close/>
                </a:path>
                <a:path w="4018915" h="3260725">
                  <a:moveTo>
                    <a:pt x="3783330" y="210820"/>
                  </a:moveTo>
                  <a:lnTo>
                    <a:pt x="981456" y="210820"/>
                  </a:lnTo>
                  <a:lnTo>
                    <a:pt x="981456" y="902716"/>
                  </a:lnTo>
                  <a:lnTo>
                    <a:pt x="994156" y="902716"/>
                  </a:lnTo>
                  <a:lnTo>
                    <a:pt x="994156" y="223520"/>
                  </a:lnTo>
                  <a:lnTo>
                    <a:pt x="3770630" y="223520"/>
                  </a:lnTo>
                  <a:lnTo>
                    <a:pt x="3770630" y="3119755"/>
                  </a:lnTo>
                  <a:lnTo>
                    <a:pt x="1066673" y="3119755"/>
                  </a:lnTo>
                  <a:lnTo>
                    <a:pt x="1066673" y="3088005"/>
                  </a:lnTo>
                  <a:lnTo>
                    <a:pt x="990473" y="3126105"/>
                  </a:lnTo>
                  <a:lnTo>
                    <a:pt x="1066673" y="3164205"/>
                  </a:lnTo>
                  <a:lnTo>
                    <a:pt x="1066673" y="3132455"/>
                  </a:lnTo>
                  <a:lnTo>
                    <a:pt x="3783330" y="3132455"/>
                  </a:lnTo>
                  <a:lnTo>
                    <a:pt x="3783330" y="3126105"/>
                  </a:lnTo>
                  <a:lnTo>
                    <a:pt x="3783330" y="3119755"/>
                  </a:lnTo>
                  <a:lnTo>
                    <a:pt x="3783330" y="223532"/>
                  </a:lnTo>
                  <a:lnTo>
                    <a:pt x="3783330" y="217182"/>
                  </a:lnTo>
                  <a:lnTo>
                    <a:pt x="3783330" y="210820"/>
                  </a:lnTo>
                  <a:close/>
                </a:path>
                <a:path w="4018915" h="3260725">
                  <a:moveTo>
                    <a:pt x="4018788" y="0"/>
                  </a:moveTo>
                  <a:lnTo>
                    <a:pt x="0" y="0"/>
                  </a:lnTo>
                  <a:lnTo>
                    <a:pt x="0" y="881380"/>
                  </a:lnTo>
                  <a:lnTo>
                    <a:pt x="12700" y="881380"/>
                  </a:lnTo>
                  <a:lnTo>
                    <a:pt x="12700" y="12700"/>
                  </a:lnTo>
                  <a:lnTo>
                    <a:pt x="4006088" y="12700"/>
                  </a:lnTo>
                  <a:lnTo>
                    <a:pt x="4006088" y="3216021"/>
                  </a:lnTo>
                  <a:lnTo>
                    <a:pt x="1065657" y="3216021"/>
                  </a:lnTo>
                  <a:lnTo>
                    <a:pt x="1065657" y="3184271"/>
                  </a:lnTo>
                  <a:lnTo>
                    <a:pt x="989457" y="3222371"/>
                  </a:lnTo>
                  <a:lnTo>
                    <a:pt x="1065657" y="3260471"/>
                  </a:lnTo>
                  <a:lnTo>
                    <a:pt x="1065657" y="3228721"/>
                  </a:lnTo>
                  <a:lnTo>
                    <a:pt x="4018788" y="3228721"/>
                  </a:lnTo>
                  <a:lnTo>
                    <a:pt x="4018788" y="3222371"/>
                  </a:lnTo>
                  <a:lnTo>
                    <a:pt x="4018788" y="3216021"/>
                  </a:lnTo>
                  <a:lnTo>
                    <a:pt x="4018788" y="12700"/>
                  </a:lnTo>
                  <a:lnTo>
                    <a:pt x="4018788" y="6350"/>
                  </a:lnTo>
                  <a:lnTo>
                    <a:pt x="40187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8" y="5347716"/>
              <a:ext cx="76200" cy="17919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590032" y="3842004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590032" y="3842004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37148" y="3842004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37148" y="3842004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33237" y="3271900"/>
              <a:ext cx="3480435" cy="1232535"/>
            </a:xfrm>
            <a:custGeom>
              <a:avLst/>
              <a:gdLst/>
              <a:ahLst/>
              <a:cxnLst/>
              <a:rect l="l" t="t" r="r" b="b"/>
              <a:pathLst>
                <a:path w="3480434" h="1232535">
                  <a:moveTo>
                    <a:pt x="76200" y="493649"/>
                  </a:moveTo>
                  <a:lnTo>
                    <a:pt x="44437" y="493979"/>
                  </a:lnTo>
                  <a:lnTo>
                    <a:pt x="38989" y="0"/>
                  </a:lnTo>
                  <a:lnTo>
                    <a:pt x="26289" y="254"/>
                  </a:lnTo>
                  <a:lnTo>
                    <a:pt x="31724" y="494106"/>
                  </a:lnTo>
                  <a:lnTo>
                    <a:pt x="0" y="494411"/>
                  </a:lnTo>
                  <a:lnTo>
                    <a:pt x="38989" y="570230"/>
                  </a:lnTo>
                  <a:lnTo>
                    <a:pt x="69773" y="506857"/>
                  </a:lnTo>
                  <a:lnTo>
                    <a:pt x="76200" y="493649"/>
                  </a:lnTo>
                  <a:close/>
                </a:path>
                <a:path w="3480434" h="1232535">
                  <a:moveTo>
                    <a:pt x="979043" y="493268"/>
                  </a:moveTo>
                  <a:lnTo>
                    <a:pt x="947293" y="493268"/>
                  </a:lnTo>
                  <a:lnTo>
                    <a:pt x="947293" y="126619"/>
                  </a:lnTo>
                  <a:lnTo>
                    <a:pt x="934593" y="126619"/>
                  </a:lnTo>
                  <a:lnTo>
                    <a:pt x="934593" y="493268"/>
                  </a:lnTo>
                  <a:lnTo>
                    <a:pt x="902843" y="493268"/>
                  </a:lnTo>
                  <a:lnTo>
                    <a:pt x="940943" y="569468"/>
                  </a:lnTo>
                  <a:lnTo>
                    <a:pt x="972693" y="505968"/>
                  </a:lnTo>
                  <a:lnTo>
                    <a:pt x="979043" y="493268"/>
                  </a:lnTo>
                  <a:close/>
                </a:path>
                <a:path w="3480434" h="1232535">
                  <a:moveTo>
                    <a:pt x="1748536" y="1194181"/>
                  </a:moveTo>
                  <a:lnTo>
                    <a:pt x="1735836" y="1187831"/>
                  </a:lnTo>
                  <a:lnTo>
                    <a:pt x="1672336" y="1156081"/>
                  </a:lnTo>
                  <a:lnTo>
                    <a:pt x="1672336" y="1187831"/>
                  </a:lnTo>
                  <a:lnTo>
                    <a:pt x="497586" y="1187831"/>
                  </a:lnTo>
                  <a:lnTo>
                    <a:pt x="497586" y="1015365"/>
                  </a:lnTo>
                  <a:lnTo>
                    <a:pt x="497586" y="1002665"/>
                  </a:lnTo>
                  <a:lnTo>
                    <a:pt x="485267" y="1002665"/>
                  </a:lnTo>
                  <a:lnTo>
                    <a:pt x="485267" y="1009396"/>
                  </a:lnTo>
                  <a:lnTo>
                    <a:pt x="484886" y="1009015"/>
                  </a:lnTo>
                  <a:lnTo>
                    <a:pt x="484886" y="1200531"/>
                  </a:lnTo>
                  <a:lnTo>
                    <a:pt x="1672336" y="1200531"/>
                  </a:lnTo>
                  <a:lnTo>
                    <a:pt x="1672336" y="1232281"/>
                  </a:lnTo>
                  <a:lnTo>
                    <a:pt x="1735836" y="1200531"/>
                  </a:lnTo>
                  <a:lnTo>
                    <a:pt x="1748536" y="1194181"/>
                  </a:lnTo>
                  <a:close/>
                </a:path>
                <a:path w="3480434" h="1232535">
                  <a:moveTo>
                    <a:pt x="3479927" y="245491"/>
                  </a:moveTo>
                  <a:lnTo>
                    <a:pt x="2490851" y="245491"/>
                  </a:lnTo>
                  <a:lnTo>
                    <a:pt x="2490851" y="509143"/>
                  </a:lnTo>
                  <a:lnTo>
                    <a:pt x="3479927" y="509143"/>
                  </a:lnTo>
                  <a:lnTo>
                    <a:pt x="3479927" y="24549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324088" y="4085844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324088" y="4085844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502920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502920" y="332232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774180" y="2959608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33388" y="2875788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15940" y="2758440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15940" y="2758440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117336" y="2801111"/>
              <a:ext cx="3429635" cy="1712595"/>
            </a:xfrm>
            <a:custGeom>
              <a:avLst/>
              <a:gdLst/>
              <a:ahLst/>
              <a:cxnLst/>
              <a:rect l="l" t="t" r="r" b="b"/>
              <a:pathLst>
                <a:path w="3429634" h="1712595">
                  <a:moveTo>
                    <a:pt x="3416681" y="1699895"/>
                  </a:moveTo>
                  <a:lnTo>
                    <a:pt x="3196336" y="1699895"/>
                  </a:lnTo>
                  <a:lnTo>
                    <a:pt x="3196336" y="1712595"/>
                  </a:lnTo>
                  <a:lnTo>
                    <a:pt x="3429381" y="1712595"/>
                  </a:lnTo>
                  <a:lnTo>
                    <a:pt x="3429381" y="1706245"/>
                  </a:lnTo>
                  <a:lnTo>
                    <a:pt x="3416681" y="1706245"/>
                  </a:lnTo>
                  <a:lnTo>
                    <a:pt x="3416681" y="1699895"/>
                  </a:lnTo>
                  <a:close/>
                </a:path>
                <a:path w="3429634" h="1712595">
                  <a:moveTo>
                    <a:pt x="3416681" y="38100"/>
                  </a:moveTo>
                  <a:lnTo>
                    <a:pt x="3416681" y="1706245"/>
                  </a:lnTo>
                  <a:lnTo>
                    <a:pt x="3423031" y="1699895"/>
                  </a:lnTo>
                  <a:lnTo>
                    <a:pt x="3429381" y="1699895"/>
                  </a:lnTo>
                  <a:lnTo>
                    <a:pt x="3429381" y="44450"/>
                  </a:lnTo>
                  <a:lnTo>
                    <a:pt x="3423031" y="44450"/>
                  </a:lnTo>
                  <a:lnTo>
                    <a:pt x="3416681" y="38100"/>
                  </a:lnTo>
                  <a:close/>
                </a:path>
                <a:path w="3429634" h="1712595">
                  <a:moveTo>
                    <a:pt x="3429381" y="1699895"/>
                  </a:moveTo>
                  <a:lnTo>
                    <a:pt x="3423031" y="1699895"/>
                  </a:lnTo>
                  <a:lnTo>
                    <a:pt x="3416681" y="1706245"/>
                  </a:lnTo>
                  <a:lnTo>
                    <a:pt x="3429381" y="1706245"/>
                  </a:lnTo>
                  <a:lnTo>
                    <a:pt x="3429381" y="1699895"/>
                  </a:lnTo>
                  <a:close/>
                </a:path>
                <a:path w="3429634" h="1712595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3429634" h="1712595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3429634" h="1712595">
                  <a:moveTo>
                    <a:pt x="342938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3416681" y="44450"/>
                  </a:lnTo>
                  <a:lnTo>
                    <a:pt x="3416681" y="38100"/>
                  </a:lnTo>
                  <a:lnTo>
                    <a:pt x="3429381" y="38100"/>
                  </a:lnTo>
                  <a:lnTo>
                    <a:pt x="3429381" y="31750"/>
                  </a:lnTo>
                  <a:close/>
                </a:path>
                <a:path w="3429634" h="1712595">
                  <a:moveTo>
                    <a:pt x="3429381" y="38100"/>
                  </a:moveTo>
                  <a:lnTo>
                    <a:pt x="3416681" y="38100"/>
                  </a:lnTo>
                  <a:lnTo>
                    <a:pt x="3423031" y="44450"/>
                  </a:lnTo>
                  <a:lnTo>
                    <a:pt x="3429381" y="44450"/>
                  </a:lnTo>
                  <a:lnTo>
                    <a:pt x="3429381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357361" y="3483355"/>
            <a:ext cx="535940" cy="1144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578597" y="3731767"/>
            <a:ext cx="525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83" name="object 8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059423" y="4632959"/>
            <a:ext cx="1811655" cy="894080"/>
            <a:chOff x="6059423" y="4632959"/>
            <a:chExt cx="1811655" cy="894080"/>
          </a:xfrm>
        </p:grpSpPr>
        <p:pic>
          <p:nvPicPr>
            <p:cNvPr id="87" name="object 8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9423" y="5347715"/>
              <a:ext cx="76200" cy="17919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854951" y="4632959"/>
              <a:ext cx="1016000" cy="358775"/>
            </a:xfrm>
            <a:custGeom>
              <a:avLst/>
              <a:gdLst/>
              <a:ahLst/>
              <a:cxnLst/>
              <a:rect l="l" t="t" r="r" b="b"/>
              <a:pathLst>
                <a:path w="1016000" h="358775">
                  <a:moveTo>
                    <a:pt x="971423" y="345566"/>
                  </a:moveTo>
                  <a:lnTo>
                    <a:pt x="0" y="345566"/>
                  </a:lnTo>
                  <a:lnTo>
                    <a:pt x="0" y="358266"/>
                  </a:lnTo>
                  <a:lnTo>
                    <a:pt x="984123" y="358266"/>
                  </a:lnTo>
                  <a:lnTo>
                    <a:pt x="984123" y="351916"/>
                  </a:lnTo>
                  <a:lnTo>
                    <a:pt x="971423" y="351916"/>
                  </a:lnTo>
                  <a:lnTo>
                    <a:pt x="971423" y="345566"/>
                  </a:lnTo>
                  <a:close/>
                </a:path>
                <a:path w="1016000" h="358775">
                  <a:moveTo>
                    <a:pt x="984123" y="63500"/>
                  </a:moveTo>
                  <a:lnTo>
                    <a:pt x="971423" y="63500"/>
                  </a:lnTo>
                  <a:lnTo>
                    <a:pt x="971423" y="351916"/>
                  </a:lnTo>
                  <a:lnTo>
                    <a:pt x="977773" y="345566"/>
                  </a:lnTo>
                  <a:lnTo>
                    <a:pt x="984123" y="345566"/>
                  </a:lnTo>
                  <a:lnTo>
                    <a:pt x="984123" y="63500"/>
                  </a:lnTo>
                  <a:close/>
                </a:path>
                <a:path w="1016000" h="358775">
                  <a:moveTo>
                    <a:pt x="984123" y="345566"/>
                  </a:moveTo>
                  <a:lnTo>
                    <a:pt x="977773" y="345566"/>
                  </a:lnTo>
                  <a:lnTo>
                    <a:pt x="971423" y="351916"/>
                  </a:lnTo>
                  <a:lnTo>
                    <a:pt x="984123" y="351916"/>
                  </a:lnTo>
                  <a:lnTo>
                    <a:pt x="984123" y="345566"/>
                  </a:lnTo>
                  <a:close/>
                </a:path>
                <a:path w="1016000" h="358775">
                  <a:moveTo>
                    <a:pt x="977773" y="0"/>
                  </a:moveTo>
                  <a:lnTo>
                    <a:pt x="939673" y="76200"/>
                  </a:lnTo>
                  <a:lnTo>
                    <a:pt x="971423" y="76200"/>
                  </a:lnTo>
                  <a:lnTo>
                    <a:pt x="971423" y="63500"/>
                  </a:lnTo>
                  <a:lnTo>
                    <a:pt x="1009523" y="63500"/>
                  </a:lnTo>
                  <a:lnTo>
                    <a:pt x="977773" y="0"/>
                  </a:lnTo>
                  <a:close/>
                </a:path>
                <a:path w="1016000" h="358775">
                  <a:moveTo>
                    <a:pt x="1009523" y="63500"/>
                  </a:moveTo>
                  <a:lnTo>
                    <a:pt x="984123" y="63500"/>
                  </a:lnTo>
                  <a:lnTo>
                    <a:pt x="984123" y="76200"/>
                  </a:lnTo>
                  <a:lnTo>
                    <a:pt x="1015873" y="76200"/>
                  </a:lnTo>
                  <a:lnTo>
                    <a:pt x="1009523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3" name="object 9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0988" y="5347715"/>
            <a:ext cx="76200" cy="1791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60" name="object 60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4" name="object 64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2" name="object 7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0988" y="5347715"/>
            <a:ext cx="76200" cy="179197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595680" y="5441696"/>
            <a:ext cx="3221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Decoded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select: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ALU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op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</a:t>
            </a:r>
            <a:r>
              <a:rPr sz="1800" b="1" spc="-25" dirty="0">
                <a:latin typeface="Calibri"/>
                <a:cs typeface="Calibri"/>
              </a:rPr>
              <a:t> op?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421127" y="4710810"/>
            <a:ext cx="2098040" cy="717550"/>
          </a:xfrm>
          <a:custGeom>
            <a:avLst/>
            <a:gdLst/>
            <a:ahLst/>
            <a:cxnLst/>
            <a:rect l="l" t="t" r="r" b="b"/>
            <a:pathLst>
              <a:path w="2098040" h="717550">
                <a:moveTo>
                  <a:pt x="2023390" y="30179"/>
                </a:moveTo>
                <a:lnTo>
                  <a:pt x="0" y="705357"/>
                </a:lnTo>
                <a:lnTo>
                  <a:pt x="4064" y="717422"/>
                </a:lnTo>
                <a:lnTo>
                  <a:pt x="2027416" y="42256"/>
                </a:lnTo>
                <a:lnTo>
                  <a:pt x="2023390" y="30179"/>
                </a:lnTo>
                <a:close/>
              </a:path>
              <a:path w="2098040" h="717550">
                <a:moveTo>
                  <a:pt x="2083591" y="26162"/>
                </a:moveTo>
                <a:lnTo>
                  <a:pt x="2035429" y="26162"/>
                </a:lnTo>
                <a:lnTo>
                  <a:pt x="2039493" y="38226"/>
                </a:lnTo>
                <a:lnTo>
                  <a:pt x="2027416" y="42256"/>
                </a:lnTo>
                <a:lnTo>
                  <a:pt x="2037461" y="72389"/>
                </a:lnTo>
                <a:lnTo>
                  <a:pt x="2083591" y="26162"/>
                </a:lnTo>
                <a:close/>
              </a:path>
              <a:path w="2098040" h="717550">
                <a:moveTo>
                  <a:pt x="2035429" y="26162"/>
                </a:moveTo>
                <a:lnTo>
                  <a:pt x="2023390" y="30179"/>
                </a:lnTo>
                <a:lnTo>
                  <a:pt x="2027416" y="42256"/>
                </a:lnTo>
                <a:lnTo>
                  <a:pt x="2039493" y="38226"/>
                </a:lnTo>
                <a:lnTo>
                  <a:pt x="2035429" y="26162"/>
                </a:lnTo>
                <a:close/>
              </a:path>
              <a:path w="2098040" h="717550">
                <a:moveTo>
                  <a:pt x="2013331" y="0"/>
                </a:moveTo>
                <a:lnTo>
                  <a:pt x="2023390" y="30179"/>
                </a:lnTo>
                <a:lnTo>
                  <a:pt x="2035429" y="26162"/>
                </a:lnTo>
                <a:lnTo>
                  <a:pt x="2083591" y="26162"/>
                </a:lnTo>
                <a:lnTo>
                  <a:pt x="2097659" y="12064"/>
                </a:lnTo>
                <a:lnTo>
                  <a:pt x="201333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60" name="object 60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4" name="object 64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6380988" y="5347715"/>
            <a:ext cx="3223895" cy="612775"/>
            <a:chOff x="6380988" y="5347715"/>
            <a:chExt cx="3223895" cy="612775"/>
          </a:xfrm>
        </p:grpSpPr>
        <p:pic>
          <p:nvPicPr>
            <p:cNvPr id="73" name="object 7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8" y="5347715"/>
              <a:ext cx="76200" cy="17919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8458200" y="5398515"/>
              <a:ext cx="1146810" cy="561975"/>
            </a:xfrm>
            <a:custGeom>
              <a:avLst/>
              <a:gdLst/>
              <a:ahLst/>
              <a:cxnLst/>
              <a:rect l="l" t="t" r="r" b="b"/>
              <a:pathLst>
                <a:path w="1146809" h="561975">
                  <a:moveTo>
                    <a:pt x="71373" y="28533"/>
                  </a:moveTo>
                  <a:lnTo>
                    <a:pt x="65819" y="39979"/>
                  </a:lnTo>
                  <a:lnTo>
                    <a:pt x="1140714" y="561581"/>
                  </a:lnTo>
                  <a:lnTo>
                    <a:pt x="1146302" y="550164"/>
                  </a:lnTo>
                  <a:lnTo>
                    <a:pt x="71373" y="28533"/>
                  </a:lnTo>
                  <a:close/>
                </a:path>
                <a:path w="1146809" h="561975">
                  <a:moveTo>
                    <a:pt x="85217" y="0"/>
                  </a:moveTo>
                  <a:lnTo>
                    <a:pt x="0" y="1016"/>
                  </a:lnTo>
                  <a:lnTo>
                    <a:pt x="51943" y="68580"/>
                  </a:lnTo>
                  <a:lnTo>
                    <a:pt x="65819" y="39979"/>
                  </a:lnTo>
                  <a:lnTo>
                    <a:pt x="54355" y="34417"/>
                  </a:lnTo>
                  <a:lnTo>
                    <a:pt x="59944" y="22987"/>
                  </a:lnTo>
                  <a:lnTo>
                    <a:pt x="74064" y="22987"/>
                  </a:lnTo>
                  <a:lnTo>
                    <a:pt x="85217" y="0"/>
                  </a:lnTo>
                  <a:close/>
                </a:path>
                <a:path w="1146809" h="561975">
                  <a:moveTo>
                    <a:pt x="59944" y="22987"/>
                  </a:moveTo>
                  <a:lnTo>
                    <a:pt x="54355" y="34417"/>
                  </a:lnTo>
                  <a:lnTo>
                    <a:pt x="65819" y="39979"/>
                  </a:lnTo>
                  <a:lnTo>
                    <a:pt x="71373" y="28533"/>
                  </a:lnTo>
                  <a:lnTo>
                    <a:pt x="59944" y="22987"/>
                  </a:lnTo>
                  <a:close/>
                </a:path>
                <a:path w="1146809" h="561975">
                  <a:moveTo>
                    <a:pt x="74064" y="22987"/>
                  </a:moveTo>
                  <a:lnTo>
                    <a:pt x="59944" y="22987"/>
                  </a:lnTo>
                  <a:lnTo>
                    <a:pt x="71373" y="28533"/>
                  </a:lnTo>
                  <a:lnTo>
                    <a:pt x="74064" y="2298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7090664" y="5972962"/>
            <a:ext cx="4996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Here: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assumed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directly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60" name="object 60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4" name="object 64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859526" y="1973071"/>
            <a:ext cx="4229100" cy="3260725"/>
          </a:xfrm>
          <a:custGeom>
            <a:avLst/>
            <a:gdLst/>
            <a:ahLst/>
            <a:cxnLst/>
            <a:rect l="l" t="t" r="r" b="b"/>
            <a:pathLst>
              <a:path w="4229100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229100" h="3260725">
                <a:moveTo>
                  <a:pt x="4228973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216273" y="12700"/>
                </a:lnTo>
                <a:lnTo>
                  <a:pt x="4216273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228973" y="3228721"/>
                </a:lnTo>
                <a:lnTo>
                  <a:pt x="4228973" y="3222371"/>
                </a:lnTo>
                <a:lnTo>
                  <a:pt x="4228973" y="3216021"/>
                </a:lnTo>
                <a:lnTo>
                  <a:pt x="4228973" y="12700"/>
                </a:lnTo>
                <a:lnTo>
                  <a:pt x="4228973" y="6350"/>
                </a:lnTo>
                <a:lnTo>
                  <a:pt x="422897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6380988" y="4433061"/>
            <a:ext cx="5171440" cy="1473200"/>
            <a:chOff x="6380988" y="4433061"/>
            <a:chExt cx="5171440" cy="1473200"/>
          </a:xfrm>
        </p:grpSpPr>
        <p:pic>
          <p:nvPicPr>
            <p:cNvPr id="73" name="object 7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8" y="5347715"/>
              <a:ext cx="76200" cy="17919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9870948" y="4439411"/>
              <a:ext cx="1664335" cy="1460500"/>
            </a:xfrm>
            <a:custGeom>
              <a:avLst/>
              <a:gdLst/>
              <a:ahLst/>
              <a:cxnLst/>
              <a:rect l="l" t="t" r="r" b="b"/>
              <a:pathLst>
                <a:path w="1664334" h="1460500">
                  <a:moveTo>
                    <a:pt x="432816" y="0"/>
                  </a:moveTo>
                  <a:lnTo>
                    <a:pt x="0" y="291973"/>
                  </a:lnTo>
                  <a:lnTo>
                    <a:pt x="0" y="1167993"/>
                  </a:lnTo>
                  <a:lnTo>
                    <a:pt x="432816" y="1459992"/>
                  </a:lnTo>
                  <a:lnTo>
                    <a:pt x="432816" y="227076"/>
                  </a:lnTo>
                  <a:lnTo>
                    <a:pt x="432816" y="0"/>
                  </a:lnTo>
                  <a:close/>
                </a:path>
                <a:path w="1664334" h="1460500">
                  <a:moveTo>
                    <a:pt x="1664335" y="236855"/>
                  </a:moveTo>
                  <a:lnTo>
                    <a:pt x="509092" y="221792"/>
                  </a:lnTo>
                  <a:lnTo>
                    <a:pt x="509092" y="221615"/>
                  </a:lnTo>
                  <a:lnTo>
                    <a:pt x="509524" y="189992"/>
                  </a:lnTo>
                  <a:lnTo>
                    <a:pt x="432816" y="227076"/>
                  </a:lnTo>
                  <a:lnTo>
                    <a:pt x="508508" y="266192"/>
                  </a:lnTo>
                  <a:lnTo>
                    <a:pt x="508927" y="234492"/>
                  </a:lnTo>
                  <a:lnTo>
                    <a:pt x="1664208" y="249555"/>
                  </a:lnTo>
                  <a:lnTo>
                    <a:pt x="1664335" y="23685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870947" y="4439411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432816" y="0"/>
                  </a:moveTo>
                  <a:lnTo>
                    <a:pt x="432816" y="1459992"/>
                  </a:lnTo>
                  <a:lnTo>
                    <a:pt x="0" y="1167993"/>
                  </a:lnTo>
                  <a:lnTo>
                    <a:pt x="0" y="291973"/>
                  </a:lnTo>
                  <a:lnTo>
                    <a:pt x="4328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0"/>
                  </a:moveTo>
                  <a:lnTo>
                    <a:pt x="0" y="179070"/>
                  </a:lnTo>
                  <a:lnTo>
                    <a:pt x="150875" y="358140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358140"/>
                  </a:moveTo>
                  <a:lnTo>
                    <a:pt x="0" y="179070"/>
                  </a:lnTo>
                  <a:lnTo>
                    <a:pt x="150875" y="0"/>
                  </a:lnTo>
                  <a:lnTo>
                    <a:pt x="150875" y="3581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320528" y="5566663"/>
              <a:ext cx="1231900" cy="76200"/>
            </a:xfrm>
            <a:custGeom>
              <a:avLst/>
              <a:gdLst/>
              <a:ahLst/>
              <a:cxnLst/>
              <a:rect l="l" t="t" r="r" b="b"/>
              <a:pathLst>
                <a:path w="1231900" h="76200">
                  <a:moveTo>
                    <a:pt x="76707" y="0"/>
                  </a:moveTo>
                  <a:lnTo>
                    <a:pt x="0" y="37084"/>
                  </a:lnTo>
                  <a:lnTo>
                    <a:pt x="75692" y="76174"/>
                  </a:lnTo>
                  <a:lnTo>
                    <a:pt x="76115" y="44439"/>
                  </a:lnTo>
                  <a:lnTo>
                    <a:pt x="63373" y="44272"/>
                  </a:lnTo>
                  <a:lnTo>
                    <a:pt x="63626" y="31572"/>
                  </a:lnTo>
                  <a:lnTo>
                    <a:pt x="76286" y="31572"/>
                  </a:lnTo>
                  <a:lnTo>
                    <a:pt x="76707" y="0"/>
                  </a:lnTo>
                  <a:close/>
                </a:path>
                <a:path w="1231900" h="76200">
                  <a:moveTo>
                    <a:pt x="76284" y="31738"/>
                  </a:moveTo>
                  <a:lnTo>
                    <a:pt x="76115" y="44439"/>
                  </a:lnTo>
                  <a:lnTo>
                    <a:pt x="1231392" y="59575"/>
                  </a:lnTo>
                  <a:lnTo>
                    <a:pt x="1231519" y="46875"/>
                  </a:lnTo>
                  <a:lnTo>
                    <a:pt x="76284" y="31738"/>
                  </a:lnTo>
                  <a:close/>
                </a:path>
                <a:path w="1231900" h="76200">
                  <a:moveTo>
                    <a:pt x="63626" y="31572"/>
                  </a:moveTo>
                  <a:lnTo>
                    <a:pt x="63373" y="44272"/>
                  </a:lnTo>
                  <a:lnTo>
                    <a:pt x="76115" y="44439"/>
                  </a:lnTo>
                  <a:lnTo>
                    <a:pt x="76284" y="31738"/>
                  </a:lnTo>
                  <a:lnTo>
                    <a:pt x="63626" y="31572"/>
                  </a:lnTo>
                  <a:close/>
                </a:path>
                <a:path w="1231900" h="76200">
                  <a:moveTo>
                    <a:pt x="76286" y="31572"/>
                  </a:moveTo>
                  <a:lnTo>
                    <a:pt x="63626" y="31572"/>
                  </a:lnTo>
                  <a:lnTo>
                    <a:pt x="76284" y="31738"/>
                  </a:lnTo>
                  <a:lnTo>
                    <a:pt x="76286" y="315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7063231" y="5972962"/>
            <a:ext cx="4919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Reality: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ALU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crunch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vals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generate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791825" y="3305632"/>
            <a:ext cx="102552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Address </a:t>
            </a:r>
            <a:r>
              <a:rPr sz="1800" dirty="0">
                <a:latin typeface="Calibri"/>
                <a:cs typeface="Calibri"/>
              </a:rPr>
              <a:t>mode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from </a:t>
            </a:r>
            <a:r>
              <a:rPr sz="1800" spc="-10" dirty="0">
                <a:latin typeface="Calibri"/>
                <a:cs typeface="Calibri"/>
              </a:rPr>
              <a:t>decoded 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791825" y="5050282"/>
            <a:ext cx="1231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60" name="object 60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4" name="object 64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859526" y="1973071"/>
            <a:ext cx="4229100" cy="3260725"/>
          </a:xfrm>
          <a:custGeom>
            <a:avLst/>
            <a:gdLst/>
            <a:ahLst/>
            <a:cxnLst/>
            <a:rect l="l" t="t" r="r" b="b"/>
            <a:pathLst>
              <a:path w="4229100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229100" h="3260725">
                <a:moveTo>
                  <a:pt x="4228973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216273" y="12700"/>
                </a:lnTo>
                <a:lnTo>
                  <a:pt x="4216273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228973" y="3228721"/>
                </a:lnTo>
                <a:lnTo>
                  <a:pt x="4228973" y="3222371"/>
                </a:lnTo>
                <a:lnTo>
                  <a:pt x="4228973" y="3216021"/>
                </a:lnTo>
                <a:lnTo>
                  <a:pt x="4228973" y="12700"/>
                </a:lnTo>
                <a:lnTo>
                  <a:pt x="4228973" y="6350"/>
                </a:lnTo>
                <a:lnTo>
                  <a:pt x="422897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2" name="object 7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0988" y="5347715"/>
            <a:ext cx="76200" cy="179197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7021448" y="5625185"/>
            <a:ext cx="49256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Design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choice: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How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compute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address?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should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20" dirty="0">
                <a:latin typeface="Calibri"/>
                <a:cs typeface="Calibri"/>
              </a:rPr>
              <a:t> have?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Guess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implications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ways?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9864597" y="4433061"/>
            <a:ext cx="1687830" cy="1473200"/>
            <a:chOff x="9864597" y="4433061"/>
            <a:chExt cx="1687830" cy="1473200"/>
          </a:xfrm>
        </p:grpSpPr>
        <p:sp>
          <p:nvSpPr>
            <p:cNvPr id="75" name="object 75"/>
            <p:cNvSpPr/>
            <p:nvPr/>
          </p:nvSpPr>
          <p:spPr>
            <a:xfrm>
              <a:off x="9870948" y="4439411"/>
              <a:ext cx="1664335" cy="1460500"/>
            </a:xfrm>
            <a:custGeom>
              <a:avLst/>
              <a:gdLst/>
              <a:ahLst/>
              <a:cxnLst/>
              <a:rect l="l" t="t" r="r" b="b"/>
              <a:pathLst>
                <a:path w="1664334" h="1460500">
                  <a:moveTo>
                    <a:pt x="432816" y="0"/>
                  </a:moveTo>
                  <a:lnTo>
                    <a:pt x="0" y="291973"/>
                  </a:lnTo>
                  <a:lnTo>
                    <a:pt x="0" y="1167993"/>
                  </a:lnTo>
                  <a:lnTo>
                    <a:pt x="432816" y="1459992"/>
                  </a:lnTo>
                  <a:lnTo>
                    <a:pt x="432816" y="227076"/>
                  </a:lnTo>
                  <a:lnTo>
                    <a:pt x="432816" y="0"/>
                  </a:lnTo>
                  <a:close/>
                </a:path>
                <a:path w="1664334" h="1460500">
                  <a:moveTo>
                    <a:pt x="1664335" y="236855"/>
                  </a:moveTo>
                  <a:lnTo>
                    <a:pt x="509092" y="221792"/>
                  </a:lnTo>
                  <a:lnTo>
                    <a:pt x="509092" y="221615"/>
                  </a:lnTo>
                  <a:lnTo>
                    <a:pt x="509524" y="189992"/>
                  </a:lnTo>
                  <a:lnTo>
                    <a:pt x="432816" y="227076"/>
                  </a:lnTo>
                  <a:lnTo>
                    <a:pt x="508508" y="266192"/>
                  </a:lnTo>
                  <a:lnTo>
                    <a:pt x="508927" y="234492"/>
                  </a:lnTo>
                  <a:lnTo>
                    <a:pt x="1664208" y="249555"/>
                  </a:lnTo>
                  <a:lnTo>
                    <a:pt x="1664335" y="23685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870947" y="4439411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432816" y="0"/>
                  </a:moveTo>
                  <a:lnTo>
                    <a:pt x="432816" y="1459992"/>
                  </a:lnTo>
                  <a:lnTo>
                    <a:pt x="0" y="1167993"/>
                  </a:lnTo>
                  <a:lnTo>
                    <a:pt x="0" y="291973"/>
                  </a:lnTo>
                  <a:lnTo>
                    <a:pt x="4328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152887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0"/>
                  </a:moveTo>
                  <a:lnTo>
                    <a:pt x="0" y="179070"/>
                  </a:lnTo>
                  <a:lnTo>
                    <a:pt x="150875" y="358140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152887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358140"/>
                  </a:moveTo>
                  <a:lnTo>
                    <a:pt x="0" y="179070"/>
                  </a:lnTo>
                  <a:lnTo>
                    <a:pt x="150875" y="0"/>
                  </a:lnTo>
                  <a:lnTo>
                    <a:pt x="150875" y="3581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320527" y="5566663"/>
              <a:ext cx="1231900" cy="76200"/>
            </a:xfrm>
            <a:custGeom>
              <a:avLst/>
              <a:gdLst/>
              <a:ahLst/>
              <a:cxnLst/>
              <a:rect l="l" t="t" r="r" b="b"/>
              <a:pathLst>
                <a:path w="1231900" h="76200">
                  <a:moveTo>
                    <a:pt x="76707" y="0"/>
                  </a:moveTo>
                  <a:lnTo>
                    <a:pt x="0" y="37084"/>
                  </a:lnTo>
                  <a:lnTo>
                    <a:pt x="75692" y="76174"/>
                  </a:lnTo>
                  <a:lnTo>
                    <a:pt x="76115" y="44439"/>
                  </a:lnTo>
                  <a:lnTo>
                    <a:pt x="63373" y="44272"/>
                  </a:lnTo>
                  <a:lnTo>
                    <a:pt x="63626" y="31572"/>
                  </a:lnTo>
                  <a:lnTo>
                    <a:pt x="76286" y="31572"/>
                  </a:lnTo>
                  <a:lnTo>
                    <a:pt x="76707" y="0"/>
                  </a:lnTo>
                  <a:close/>
                </a:path>
                <a:path w="1231900" h="76200">
                  <a:moveTo>
                    <a:pt x="76284" y="31738"/>
                  </a:moveTo>
                  <a:lnTo>
                    <a:pt x="76115" y="44439"/>
                  </a:lnTo>
                  <a:lnTo>
                    <a:pt x="1231392" y="59575"/>
                  </a:lnTo>
                  <a:lnTo>
                    <a:pt x="1231519" y="46875"/>
                  </a:lnTo>
                  <a:lnTo>
                    <a:pt x="76284" y="31738"/>
                  </a:lnTo>
                  <a:close/>
                </a:path>
                <a:path w="1231900" h="76200">
                  <a:moveTo>
                    <a:pt x="63626" y="31572"/>
                  </a:moveTo>
                  <a:lnTo>
                    <a:pt x="63373" y="44272"/>
                  </a:lnTo>
                  <a:lnTo>
                    <a:pt x="76115" y="44439"/>
                  </a:lnTo>
                  <a:lnTo>
                    <a:pt x="76284" y="31738"/>
                  </a:lnTo>
                  <a:lnTo>
                    <a:pt x="63626" y="31572"/>
                  </a:lnTo>
                  <a:close/>
                </a:path>
                <a:path w="1231900" h="76200">
                  <a:moveTo>
                    <a:pt x="76286" y="31572"/>
                  </a:moveTo>
                  <a:lnTo>
                    <a:pt x="63626" y="31572"/>
                  </a:lnTo>
                  <a:lnTo>
                    <a:pt x="76284" y="31738"/>
                  </a:lnTo>
                  <a:lnTo>
                    <a:pt x="76286" y="315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0791825" y="3305632"/>
            <a:ext cx="102552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Address </a:t>
            </a:r>
            <a:r>
              <a:rPr sz="1800" dirty="0">
                <a:latin typeface="Calibri"/>
                <a:cs typeface="Calibri"/>
              </a:rPr>
              <a:t>mode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from </a:t>
            </a:r>
            <a:r>
              <a:rPr sz="1800" spc="-10" dirty="0">
                <a:latin typeface="Calibri"/>
                <a:cs typeface="Calibri"/>
              </a:rPr>
              <a:t>decoded 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791825" y="5050282"/>
            <a:ext cx="1231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60" name="object 60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4" name="object 64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6380988" y="4681728"/>
            <a:ext cx="4098925" cy="1384935"/>
            <a:chOff x="6380988" y="4681728"/>
            <a:chExt cx="4098925" cy="1384935"/>
          </a:xfrm>
        </p:grpSpPr>
        <p:pic>
          <p:nvPicPr>
            <p:cNvPr id="73" name="object 7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8" y="5347716"/>
              <a:ext cx="76200" cy="17919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9130283" y="4681728"/>
              <a:ext cx="1350010" cy="1384935"/>
            </a:xfrm>
            <a:custGeom>
              <a:avLst/>
              <a:gdLst/>
              <a:ahLst/>
              <a:cxnLst/>
              <a:rect l="l" t="t" r="r" b="b"/>
              <a:pathLst>
                <a:path w="1350009" h="1384935">
                  <a:moveTo>
                    <a:pt x="57757" y="50117"/>
                  </a:moveTo>
                  <a:lnTo>
                    <a:pt x="48624" y="59018"/>
                  </a:lnTo>
                  <a:lnTo>
                    <a:pt x="1340485" y="1384935"/>
                  </a:lnTo>
                  <a:lnTo>
                    <a:pt x="1349629" y="1376070"/>
                  </a:lnTo>
                  <a:lnTo>
                    <a:pt x="57757" y="50117"/>
                  </a:lnTo>
                  <a:close/>
                </a:path>
                <a:path w="1350009" h="1384935">
                  <a:moveTo>
                    <a:pt x="0" y="0"/>
                  </a:moveTo>
                  <a:lnTo>
                    <a:pt x="25908" y="81153"/>
                  </a:lnTo>
                  <a:lnTo>
                    <a:pt x="48624" y="59018"/>
                  </a:lnTo>
                  <a:lnTo>
                    <a:pt x="39750" y="49911"/>
                  </a:lnTo>
                  <a:lnTo>
                    <a:pt x="48895" y="41021"/>
                  </a:lnTo>
                  <a:lnTo>
                    <a:pt x="67093" y="41021"/>
                  </a:lnTo>
                  <a:lnTo>
                    <a:pt x="80518" y="27940"/>
                  </a:lnTo>
                  <a:lnTo>
                    <a:pt x="0" y="0"/>
                  </a:lnTo>
                  <a:close/>
                </a:path>
                <a:path w="1350009" h="1384935">
                  <a:moveTo>
                    <a:pt x="48895" y="41021"/>
                  </a:moveTo>
                  <a:lnTo>
                    <a:pt x="39750" y="49911"/>
                  </a:lnTo>
                  <a:lnTo>
                    <a:pt x="48624" y="59018"/>
                  </a:lnTo>
                  <a:lnTo>
                    <a:pt x="57757" y="50117"/>
                  </a:lnTo>
                  <a:lnTo>
                    <a:pt x="48895" y="41021"/>
                  </a:lnTo>
                  <a:close/>
                </a:path>
                <a:path w="1350009" h="1384935">
                  <a:moveTo>
                    <a:pt x="67093" y="41021"/>
                  </a:moveTo>
                  <a:lnTo>
                    <a:pt x="48895" y="41021"/>
                  </a:lnTo>
                  <a:lnTo>
                    <a:pt x="57757" y="50117"/>
                  </a:lnTo>
                  <a:lnTo>
                    <a:pt x="67093" y="4102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0572115" y="6101283"/>
            <a:ext cx="48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897623" y="6177864"/>
            <a:ext cx="3595370" cy="94615"/>
          </a:xfrm>
          <a:custGeom>
            <a:avLst/>
            <a:gdLst/>
            <a:ahLst/>
            <a:cxnLst/>
            <a:rect l="l" t="t" r="r" b="b"/>
            <a:pathLst>
              <a:path w="3595370" h="94614">
                <a:moveTo>
                  <a:pt x="76284" y="31739"/>
                </a:moveTo>
                <a:lnTo>
                  <a:pt x="76115" y="44440"/>
                </a:lnTo>
                <a:lnTo>
                  <a:pt x="3594989" y="94551"/>
                </a:lnTo>
                <a:lnTo>
                  <a:pt x="3595116" y="81864"/>
                </a:lnTo>
                <a:lnTo>
                  <a:pt x="76284" y="31739"/>
                </a:lnTo>
                <a:close/>
              </a:path>
              <a:path w="3595370" h="94614">
                <a:moveTo>
                  <a:pt x="76707" y="0"/>
                </a:moveTo>
                <a:lnTo>
                  <a:pt x="0" y="37007"/>
                </a:lnTo>
                <a:lnTo>
                  <a:pt x="75692" y="76187"/>
                </a:lnTo>
                <a:lnTo>
                  <a:pt x="76115" y="44440"/>
                </a:lnTo>
                <a:lnTo>
                  <a:pt x="63373" y="44259"/>
                </a:lnTo>
                <a:lnTo>
                  <a:pt x="63626" y="31559"/>
                </a:lnTo>
                <a:lnTo>
                  <a:pt x="76287" y="31559"/>
                </a:lnTo>
                <a:lnTo>
                  <a:pt x="76707" y="0"/>
                </a:lnTo>
                <a:close/>
              </a:path>
              <a:path w="3595370" h="94614">
                <a:moveTo>
                  <a:pt x="63626" y="31559"/>
                </a:moveTo>
                <a:lnTo>
                  <a:pt x="63373" y="44259"/>
                </a:lnTo>
                <a:lnTo>
                  <a:pt x="76115" y="44440"/>
                </a:lnTo>
                <a:lnTo>
                  <a:pt x="76284" y="31739"/>
                </a:lnTo>
                <a:lnTo>
                  <a:pt x="63626" y="31559"/>
                </a:lnTo>
                <a:close/>
              </a:path>
              <a:path w="3595370" h="94614">
                <a:moveTo>
                  <a:pt x="76287" y="31559"/>
                </a:moveTo>
                <a:lnTo>
                  <a:pt x="63626" y="31559"/>
                </a:lnTo>
                <a:lnTo>
                  <a:pt x="76284" y="31739"/>
                </a:lnTo>
                <a:lnTo>
                  <a:pt x="76287" y="315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60" name="object 60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4" name="object 64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2" name="object 7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0988" y="5347715"/>
            <a:ext cx="76200" cy="179197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7623809" y="5741314"/>
            <a:ext cx="3248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files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two </a:t>
            </a:r>
            <a:r>
              <a:rPr sz="1800" b="1" spc="-10" dirty="0">
                <a:latin typeface="Calibri"/>
                <a:cs typeface="Calibri"/>
              </a:rPr>
              <a:t>varieties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the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same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basic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thing?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Branching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150619" y="3473196"/>
            <a:ext cx="76200" cy="668020"/>
          </a:xfrm>
          <a:custGeom>
            <a:avLst/>
            <a:gdLst/>
            <a:ahLst/>
            <a:cxnLst/>
            <a:rect l="l" t="t" r="r" b="b"/>
            <a:pathLst>
              <a:path w="76200" h="668020">
                <a:moveTo>
                  <a:pt x="44450" y="63500"/>
                </a:moveTo>
                <a:lnTo>
                  <a:pt x="31750" y="63500"/>
                </a:lnTo>
                <a:lnTo>
                  <a:pt x="31750" y="667765"/>
                </a:lnTo>
                <a:lnTo>
                  <a:pt x="44450" y="667765"/>
                </a:lnTo>
                <a:lnTo>
                  <a:pt x="44450" y="63500"/>
                </a:lnTo>
                <a:close/>
              </a:path>
              <a:path w="76200" h="66802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6802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055319" y="3559333"/>
            <a:ext cx="177800" cy="1050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PC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Source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Branching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66617" y="2752089"/>
            <a:ext cx="6381750" cy="1936114"/>
            <a:chOff x="3166617" y="2752089"/>
            <a:chExt cx="6381750" cy="1936114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7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7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3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79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39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39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24172" y="2759963"/>
              <a:ext cx="5122545" cy="1918970"/>
            </a:xfrm>
            <a:custGeom>
              <a:avLst/>
              <a:gdLst/>
              <a:ahLst/>
              <a:cxnLst/>
              <a:rect l="l" t="t" r="r" b="b"/>
              <a:pathLst>
                <a:path w="5122545" h="1918970">
                  <a:moveTo>
                    <a:pt x="2109076" y="591312"/>
                  </a:moveTo>
                  <a:lnTo>
                    <a:pt x="2096376" y="584962"/>
                  </a:lnTo>
                  <a:lnTo>
                    <a:pt x="2032889" y="553212"/>
                  </a:lnTo>
                  <a:lnTo>
                    <a:pt x="2032889" y="584962"/>
                  </a:lnTo>
                  <a:lnTo>
                    <a:pt x="210312" y="584962"/>
                  </a:lnTo>
                  <a:lnTo>
                    <a:pt x="210312" y="378206"/>
                  </a:lnTo>
                  <a:lnTo>
                    <a:pt x="1114933" y="378206"/>
                  </a:lnTo>
                  <a:lnTo>
                    <a:pt x="1114933" y="409956"/>
                  </a:lnTo>
                  <a:lnTo>
                    <a:pt x="1178433" y="378206"/>
                  </a:lnTo>
                  <a:lnTo>
                    <a:pt x="1191133" y="371856"/>
                  </a:lnTo>
                  <a:lnTo>
                    <a:pt x="1178433" y="365506"/>
                  </a:lnTo>
                  <a:lnTo>
                    <a:pt x="1114933" y="333756"/>
                  </a:lnTo>
                  <a:lnTo>
                    <a:pt x="1114933" y="365506"/>
                  </a:lnTo>
                  <a:lnTo>
                    <a:pt x="210312" y="36550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597662"/>
                  </a:lnTo>
                  <a:lnTo>
                    <a:pt x="2032889" y="597662"/>
                  </a:lnTo>
                  <a:lnTo>
                    <a:pt x="2032889" y="629412"/>
                  </a:lnTo>
                  <a:lnTo>
                    <a:pt x="2096376" y="597662"/>
                  </a:lnTo>
                  <a:lnTo>
                    <a:pt x="2109076" y="591312"/>
                  </a:lnTo>
                  <a:close/>
                </a:path>
                <a:path w="5122545" h="1918970">
                  <a:moveTo>
                    <a:pt x="5122545" y="72898"/>
                  </a:moveTo>
                  <a:lnTo>
                    <a:pt x="1769364" y="72898"/>
                  </a:lnTo>
                  <a:lnTo>
                    <a:pt x="1769364" y="41148"/>
                  </a:lnTo>
                  <a:lnTo>
                    <a:pt x="1693164" y="79248"/>
                  </a:lnTo>
                  <a:lnTo>
                    <a:pt x="1769364" y="117348"/>
                  </a:lnTo>
                  <a:lnTo>
                    <a:pt x="1769364" y="85598"/>
                  </a:lnTo>
                  <a:lnTo>
                    <a:pt x="5109845" y="85598"/>
                  </a:lnTo>
                  <a:lnTo>
                    <a:pt x="5109845" y="1741043"/>
                  </a:lnTo>
                  <a:lnTo>
                    <a:pt x="4889500" y="1741043"/>
                  </a:lnTo>
                  <a:lnTo>
                    <a:pt x="4889500" y="1753743"/>
                  </a:lnTo>
                  <a:lnTo>
                    <a:pt x="5122545" y="1753743"/>
                  </a:lnTo>
                  <a:lnTo>
                    <a:pt x="5122545" y="1747393"/>
                  </a:lnTo>
                  <a:lnTo>
                    <a:pt x="5122545" y="1741043"/>
                  </a:lnTo>
                  <a:lnTo>
                    <a:pt x="5122545" y="85598"/>
                  </a:lnTo>
                  <a:lnTo>
                    <a:pt x="5122545" y="79248"/>
                  </a:lnTo>
                  <a:lnTo>
                    <a:pt x="5122545" y="7289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24171" y="2759963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72967" y="3781043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72967" y="3781043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33" name="object 33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38" name="object 38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55977" y="2296414"/>
            <a:ext cx="2568575" cy="1974850"/>
            <a:chOff x="1855977" y="2296414"/>
            <a:chExt cx="2568575" cy="1974850"/>
          </a:xfrm>
        </p:grpSpPr>
        <p:sp>
          <p:nvSpPr>
            <p:cNvPr id="42" name="object 42"/>
            <p:cNvSpPr/>
            <p:nvPr/>
          </p:nvSpPr>
          <p:spPr>
            <a:xfrm>
              <a:off x="2855975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1" y="3602736"/>
              <a:ext cx="76200" cy="17919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862328" y="2302763"/>
              <a:ext cx="2562225" cy="1456055"/>
            </a:xfrm>
            <a:custGeom>
              <a:avLst/>
              <a:gdLst/>
              <a:ahLst/>
              <a:cxnLst/>
              <a:rect l="l" t="t" r="r" b="b"/>
              <a:pathLst>
                <a:path w="2562225" h="1456054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2562225" h="1456054">
                  <a:moveTo>
                    <a:pt x="2561971" y="1417701"/>
                  </a:moveTo>
                  <a:lnTo>
                    <a:pt x="2549271" y="1411351"/>
                  </a:lnTo>
                  <a:lnTo>
                    <a:pt x="2485771" y="1379601"/>
                  </a:lnTo>
                  <a:lnTo>
                    <a:pt x="2485771" y="1411351"/>
                  </a:lnTo>
                  <a:lnTo>
                    <a:pt x="2461514" y="1411351"/>
                  </a:lnTo>
                  <a:lnTo>
                    <a:pt x="2461514" y="885698"/>
                  </a:lnTo>
                  <a:lnTo>
                    <a:pt x="2461514" y="879348"/>
                  </a:lnTo>
                  <a:lnTo>
                    <a:pt x="2461514" y="872998"/>
                  </a:lnTo>
                  <a:lnTo>
                    <a:pt x="2348484" y="872998"/>
                  </a:lnTo>
                  <a:lnTo>
                    <a:pt x="2348484" y="885698"/>
                  </a:lnTo>
                  <a:lnTo>
                    <a:pt x="2448814" y="885698"/>
                  </a:lnTo>
                  <a:lnTo>
                    <a:pt x="2448814" y="1424051"/>
                  </a:lnTo>
                  <a:lnTo>
                    <a:pt x="2485771" y="1424051"/>
                  </a:lnTo>
                  <a:lnTo>
                    <a:pt x="2485771" y="1455801"/>
                  </a:lnTo>
                  <a:lnTo>
                    <a:pt x="2549271" y="1424051"/>
                  </a:lnTo>
                  <a:lnTo>
                    <a:pt x="2561971" y="14177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73219" y="2262504"/>
            <a:ext cx="4699635" cy="395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3245">
              <a:lnSpc>
                <a:spcPts val="1140"/>
              </a:lnSpc>
              <a:tabLst>
                <a:tab pos="1651635" algn="l"/>
              </a:tabLst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800" baseline="-25462" dirty="0">
                <a:latin typeface="Calibri"/>
                <a:cs typeface="Calibri"/>
              </a:rPr>
              <a:t>Input</a:t>
            </a:r>
            <a:r>
              <a:rPr sz="1800" spc="-67" baseline="-25462" dirty="0">
                <a:latin typeface="Calibri"/>
                <a:cs typeface="Calibri"/>
              </a:rPr>
              <a:t> </a:t>
            </a:r>
            <a:r>
              <a:rPr sz="1800" spc="-75" baseline="-25462" dirty="0">
                <a:latin typeface="Calibri"/>
                <a:cs typeface="Calibri"/>
              </a:rPr>
              <a:t>B</a:t>
            </a:r>
            <a:endParaRPr sz="1800" baseline="-25462">
              <a:latin typeface="Calibri"/>
              <a:cs typeface="Calibri"/>
            </a:endParaRPr>
          </a:p>
          <a:p>
            <a:pPr marL="563245">
              <a:lnSpc>
                <a:spcPct val="100000"/>
              </a:lnSpc>
              <a:tabLst>
                <a:tab pos="1651635" algn="l"/>
              </a:tabLst>
            </a:pPr>
            <a:r>
              <a:rPr sz="1200" spc="-10" dirty="0">
                <a:latin typeface="Calibri"/>
                <a:cs typeface="Calibri"/>
              </a:rPr>
              <a:t>Register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800" spc="-15" baseline="-25462" dirty="0">
                <a:latin typeface="Calibri"/>
                <a:cs typeface="Calibri"/>
              </a:rPr>
              <a:t>Register</a:t>
            </a:r>
            <a:endParaRPr sz="1800" baseline="-25462">
              <a:latin typeface="Calibri"/>
              <a:cs typeface="Calibri"/>
            </a:endParaRPr>
          </a:p>
          <a:p>
            <a:pPr marL="563245">
              <a:lnSpc>
                <a:spcPct val="100000"/>
              </a:lnSpc>
              <a:tabLst>
                <a:tab pos="1651635" algn="l"/>
              </a:tabLst>
            </a:pPr>
            <a:r>
              <a:rPr sz="1200" spc="-10" dirty="0">
                <a:latin typeface="Calibri"/>
                <a:cs typeface="Calibri"/>
              </a:rPr>
              <a:t>Control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800" spc="-15" baseline="-25462" dirty="0">
                <a:latin typeface="Calibri"/>
                <a:cs typeface="Calibri"/>
              </a:rPr>
              <a:t>Control</a:t>
            </a:r>
            <a:endParaRPr sz="1800" baseline="-25462">
              <a:latin typeface="Calibri"/>
              <a:cs typeface="Calibri"/>
            </a:endParaRPr>
          </a:p>
          <a:p>
            <a:pPr marL="1905" marR="3820795" indent="-2540">
              <a:lnSpc>
                <a:spcPts val="1750"/>
              </a:lnSpc>
              <a:spcBef>
                <a:spcPts val="1125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algn="r">
              <a:lnSpc>
                <a:spcPts val="1100"/>
              </a:lnSpc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  <a:p>
            <a:pPr marL="229870" algn="ctr">
              <a:lnSpc>
                <a:spcPts val="1725"/>
              </a:lnSpc>
              <a:tabLst>
                <a:tab pos="1117600" algn="l"/>
                <a:tab pos="3204210" algn="l"/>
              </a:tabLst>
            </a:pPr>
            <a:r>
              <a:rPr sz="1800" baseline="2314" dirty="0">
                <a:latin typeface="Calibri"/>
                <a:cs typeface="Calibri"/>
              </a:rPr>
              <a:t>Input</a:t>
            </a:r>
            <a:r>
              <a:rPr sz="1800" spc="-67" baseline="2314" dirty="0">
                <a:latin typeface="Calibri"/>
                <a:cs typeface="Calibri"/>
              </a:rPr>
              <a:t> </a:t>
            </a:r>
            <a:r>
              <a:rPr sz="1800" spc="-75" baseline="2314" dirty="0">
                <a:latin typeface="Calibri"/>
                <a:cs typeface="Calibri"/>
              </a:rPr>
              <a:t>A</a:t>
            </a:r>
            <a:r>
              <a:rPr sz="1800" baseline="2314" dirty="0">
                <a:latin typeface="Calibri"/>
                <a:cs typeface="Calibri"/>
              </a:rPr>
              <a:t>	Input</a:t>
            </a:r>
            <a:r>
              <a:rPr sz="1800" spc="-67" baseline="2314" dirty="0">
                <a:latin typeface="Calibri"/>
                <a:cs typeface="Calibri"/>
              </a:rPr>
              <a:t> </a:t>
            </a:r>
            <a:r>
              <a:rPr sz="1800" spc="-75" baseline="2314" dirty="0">
                <a:latin typeface="Calibri"/>
                <a:cs typeface="Calibri"/>
              </a:rPr>
              <a:t>B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2917825">
              <a:lnSpc>
                <a:spcPts val="1700"/>
              </a:lnSpc>
              <a:tabLst>
                <a:tab pos="3696335" algn="l"/>
              </a:tabLst>
            </a:pPr>
            <a:r>
              <a:rPr sz="1200" spc="-10" dirty="0">
                <a:latin typeface="Calibri"/>
                <a:cs typeface="Calibri"/>
              </a:rPr>
              <a:t>Output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2700" baseline="-26234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2700" spc="-44" baseline="-262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75" baseline="-26234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700" baseline="-26234">
              <a:latin typeface="Calibri"/>
              <a:cs typeface="Calibri"/>
            </a:endParaRPr>
          </a:p>
          <a:p>
            <a:pPr marL="234950">
              <a:lnSpc>
                <a:spcPts val="1080"/>
              </a:lnSpc>
              <a:tabLst>
                <a:tab pos="2917825" algn="l"/>
              </a:tabLst>
            </a:pPr>
            <a:r>
              <a:rPr sz="1800" baseline="2314" dirty="0">
                <a:latin typeface="Calibri"/>
                <a:cs typeface="Calibri"/>
              </a:rPr>
              <a:t>Op </a:t>
            </a:r>
            <a:r>
              <a:rPr sz="1800" spc="-15" baseline="2314" dirty="0">
                <a:latin typeface="Calibri"/>
                <a:cs typeface="Calibri"/>
              </a:rPr>
              <a:t>select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200" spc="-1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  <a:p>
            <a:pPr marL="234950">
              <a:lnSpc>
                <a:spcPts val="1860"/>
              </a:lnSpc>
              <a:tabLst>
                <a:tab pos="1453515" algn="l"/>
                <a:tab pos="2917825" algn="l"/>
                <a:tab pos="3696335" algn="l"/>
              </a:tabLst>
            </a:pPr>
            <a:r>
              <a:rPr sz="1800" b="1" baseline="2314" dirty="0">
                <a:latin typeface="Calibri"/>
                <a:cs typeface="Calibri"/>
              </a:rPr>
              <a:t>op</a:t>
            </a:r>
            <a:r>
              <a:rPr sz="1800" b="1" spc="-15" baseline="2314" dirty="0">
                <a:latin typeface="Calibri"/>
                <a:cs typeface="Calibri"/>
              </a:rPr>
              <a:t> </a:t>
            </a:r>
            <a:r>
              <a:rPr sz="1800" b="1" baseline="2314" dirty="0">
                <a:latin typeface="Calibri"/>
                <a:cs typeface="Calibri"/>
              </a:rPr>
              <a:t>=</a:t>
            </a:r>
            <a:r>
              <a:rPr sz="1800" b="1" spc="7" baseline="2314" dirty="0">
                <a:latin typeface="Calibri"/>
                <a:cs typeface="Calibri"/>
              </a:rPr>
              <a:t> </a:t>
            </a:r>
            <a:r>
              <a:rPr sz="1800" b="1" baseline="2314" dirty="0">
                <a:latin typeface="Calibri"/>
                <a:cs typeface="Calibri"/>
              </a:rPr>
              <a:t>[+,</a:t>
            </a:r>
            <a:r>
              <a:rPr sz="1800" b="1" spc="15" baseline="2314" dirty="0">
                <a:latin typeface="Calibri"/>
                <a:cs typeface="Calibri"/>
              </a:rPr>
              <a:t> </a:t>
            </a:r>
            <a:r>
              <a:rPr sz="1800" b="1" baseline="2314" dirty="0">
                <a:latin typeface="Calibri"/>
                <a:cs typeface="Calibri"/>
              </a:rPr>
              <a:t>-,</a:t>
            </a:r>
            <a:r>
              <a:rPr sz="1800" b="1" spc="7" baseline="2314" dirty="0">
                <a:latin typeface="Calibri"/>
                <a:cs typeface="Calibri"/>
              </a:rPr>
              <a:t> </a:t>
            </a:r>
            <a:r>
              <a:rPr sz="1800" b="1" baseline="2314" dirty="0">
                <a:latin typeface="Calibri"/>
                <a:cs typeface="Calibri"/>
              </a:rPr>
              <a:t>x,</a:t>
            </a:r>
            <a:r>
              <a:rPr sz="1800" b="1" spc="-7" baseline="2314" dirty="0">
                <a:latin typeface="Calibri"/>
                <a:cs typeface="Calibri"/>
              </a:rPr>
              <a:t> </a:t>
            </a:r>
            <a:r>
              <a:rPr sz="1800" b="1" spc="-37" baseline="2314" dirty="0">
                <a:latin typeface="Calibri"/>
                <a:cs typeface="Calibri"/>
              </a:rPr>
              <a:t>/]</a:t>
            </a:r>
            <a:r>
              <a:rPr sz="1800" b="1" baseline="2314" dirty="0">
                <a:latin typeface="Calibri"/>
                <a:cs typeface="Calibri"/>
              </a:rPr>
              <a:t>	</a:t>
            </a:r>
            <a:r>
              <a:rPr sz="2700" spc="-37" baseline="13888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r>
              <a:rPr sz="2700" baseline="13888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latin typeface="Calibri"/>
                <a:cs typeface="Calibri"/>
              </a:rPr>
              <a:t>Control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2700" baseline="-7716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2700" spc="-60" baseline="-77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75" baseline="-7716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700" baseline="-7716">
              <a:latin typeface="Calibri"/>
              <a:cs typeface="Calibri"/>
            </a:endParaRPr>
          </a:p>
          <a:p>
            <a:pPr marL="212725">
              <a:lnSpc>
                <a:spcPct val="100000"/>
              </a:lnSpc>
              <a:spcBef>
                <a:spcPts val="395"/>
              </a:spcBef>
              <a:tabLst>
                <a:tab pos="1682114" algn="l"/>
                <a:tab pos="3696335" algn="l"/>
              </a:tabLst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800" b="1" baseline="50925" dirty="0">
                <a:latin typeface="Calibri"/>
                <a:cs typeface="Calibri"/>
              </a:rPr>
              <a:t>ALU:</a:t>
            </a:r>
            <a:r>
              <a:rPr sz="1800" b="1" spc="-30" baseline="50925" dirty="0">
                <a:latin typeface="Calibri"/>
                <a:cs typeface="Calibri"/>
              </a:rPr>
              <a:t> </a:t>
            </a:r>
            <a:r>
              <a:rPr sz="1800" b="1" baseline="50925" dirty="0">
                <a:latin typeface="Calibri"/>
                <a:cs typeface="Calibri"/>
              </a:rPr>
              <a:t>output</a:t>
            </a:r>
            <a:r>
              <a:rPr sz="1800" b="1" spc="-7" baseline="50925" dirty="0">
                <a:latin typeface="Calibri"/>
                <a:cs typeface="Calibri"/>
              </a:rPr>
              <a:t> </a:t>
            </a:r>
            <a:r>
              <a:rPr sz="1800" b="1" spc="-75" baseline="50925" dirty="0">
                <a:latin typeface="Calibri"/>
                <a:cs typeface="Calibri"/>
              </a:rPr>
              <a:t>C</a:t>
            </a:r>
            <a:r>
              <a:rPr sz="1800" b="1" baseline="50925" dirty="0">
                <a:latin typeface="Calibri"/>
                <a:cs typeface="Calibri"/>
              </a:rPr>
              <a:t>	</a:t>
            </a:r>
            <a:r>
              <a:rPr sz="2700" baseline="4629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2700" spc="-60" baseline="46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75" baseline="4629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700" baseline="4629">
              <a:latin typeface="Calibri"/>
              <a:cs typeface="Calibri"/>
            </a:endParaRPr>
          </a:p>
          <a:p>
            <a:pPr marL="137160">
              <a:lnSpc>
                <a:spcPts val="2135"/>
              </a:lnSpc>
              <a:spcBef>
                <a:spcPts val="1440"/>
              </a:spcBef>
              <a:tabLst>
                <a:tab pos="1183640" algn="l"/>
                <a:tab pos="2337435" algn="l"/>
                <a:tab pos="3246120" algn="l"/>
              </a:tabLst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2700" spc="-15" baseline="154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27777" dirty="0">
                <a:latin typeface="Calibri"/>
                <a:cs typeface="Calibri"/>
              </a:rPr>
              <a:t>ld: </a:t>
            </a:r>
            <a:r>
              <a:rPr sz="1800" b="1" spc="-30" baseline="27777" dirty="0">
                <a:latin typeface="Calibri"/>
                <a:cs typeface="Calibri"/>
              </a:rPr>
              <a:t>data</a:t>
            </a:r>
            <a:r>
              <a:rPr sz="1800" b="1" baseline="27777" dirty="0">
                <a:latin typeface="Calibri"/>
                <a:cs typeface="Calibri"/>
              </a:rPr>
              <a:t>	</a:t>
            </a:r>
            <a:r>
              <a:rPr sz="1800" b="1" baseline="-13888" dirty="0">
                <a:latin typeface="Calibri"/>
                <a:cs typeface="Calibri"/>
              </a:rPr>
              <a:t>st:</a:t>
            </a:r>
            <a:r>
              <a:rPr sz="1800" b="1" spc="-52" baseline="-13888" dirty="0">
                <a:latin typeface="Calibri"/>
                <a:cs typeface="Calibri"/>
              </a:rPr>
              <a:t> </a:t>
            </a:r>
            <a:r>
              <a:rPr sz="1800" b="1" spc="-30" baseline="-13888" dirty="0">
                <a:latin typeface="Calibri"/>
                <a:cs typeface="Calibri"/>
              </a:rPr>
              <a:t>data</a:t>
            </a:r>
            <a:endParaRPr sz="1800" baseline="-13888">
              <a:latin typeface="Calibri"/>
              <a:cs typeface="Calibri"/>
            </a:endParaRPr>
          </a:p>
          <a:p>
            <a:pPr marL="137160">
              <a:lnSpc>
                <a:spcPts val="2135"/>
              </a:lnSpc>
              <a:tabLst>
                <a:tab pos="1183640" algn="l"/>
                <a:tab pos="3251835" algn="l"/>
              </a:tabLst>
            </a:pPr>
            <a:r>
              <a:rPr sz="1800" b="1" baseline="30092" dirty="0">
                <a:latin typeface="Calibri"/>
                <a:cs typeface="Calibri"/>
              </a:rPr>
              <a:t>op</a:t>
            </a:r>
            <a:r>
              <a:rPr sz="1800" b="1" spc="-7" baseline="30092" dirty="0">
                <a:latin typeface="Calibri"/>
                <a:cs typeface="Calibri"/>
              </a:rPr>
              <a:t> </a:t>
            </a:r>
            <a:r>
              <a:rPr sz="1800" b="1" baseline="30092" dirty="0">
                <a:latin typeface="Calibri"/>
                <a:cs typeface="Calibri"/>
              </a:rPr>
              <a:t>=</a:t>
            </a:r>
            <a:r>
              <a:rPr sz="1800" b="1" spc="7" baseline="30092" dirty="0">
                <a:latin typeface="Calibri"/>
                <a:cs typeface="Calibri"/>
              </a:rPr>
              <a:t> </a:t>
            </a:r>
            <a:r>
              <a:rPr sz="1800" b="1" spc="-15" baseline="30092" dirty="0">
                <a:latin typeface="Calibri"/>
                <a:cs typeface="Calibri"/>
              </a:rPr>
              <a:t>[ld,st]</a:t>
            </a:r>
            <a:r>
              <a:rPr sz="1800" b="1" baseline="30092" dirty="0">
                <a:latin typeface="Calibri"/>
                <a:cs typeface="Calibri"/>
              </a:rPr>
              <a:t>	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1203325" marR="269113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47814" y="3564635"/>
            <a:ext cx="4088765" cy="1349375"/>
          </a:xfrm>
          <a:custGeom>
            <a:avLst/>
            <a:gdLst/>
            <a:ahLst/>
            <a:cxnLst/>
            <a:rect l="l" t="t" r="r" b="b"/>
            <a:pathLst>
              <a:path w="4088765" h="1349375">
                <a:moveTo>
                  <a:pt x="158737" y="31750"/>
                </a:moveTo>
                <a:lnTo>
                  <a:pt x="0" y="31750"/>
                </a:lnTo>
                <a:lnTo>
                  <a:pt x="0" y="1349247"/>
                </a:lnTo>
                <a:lnTo>
                  <a:pt x="4088244" y="1349247"/>
                </a:lnTo>
                <a:lnTo>
                  <a:pt x="4088244" y="1342897"/>
                </a:lnTo>
                <a:lnTo>
                  <a:pt x="12700" y="1342897"/>
                </a:lnTo>
                <a:lnTo>
                  <a:pt x="6350" y="1336547"/>
                </a:lnTo>
                <a:lnTo>
                  <a:pt x="12700" y="1336547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158737" y="38100"/>
                </a:lnTo>
                <a:lnTo>
                  <a:pt x="158737" y="31750"/>
                </a:lnTo>
                <a:close/>
              </a:path>
              <a:path w="4088765" h="1349375">
                <a:moveTo>
                  <a:pt x="12700" y="1336547"/>
                </a:moveTo>
                <a:lnTo>
                  <a:pt x="6350" y="1336547"/>
                </a:lnTo>
                <a:lnTo>
                  <a:pt x="12700" y="1342897"/>
                </a:lnTo>
                <a:lnTo>
                  <a:pt x="12700" y="1336547"/>
                </a:lnTo>
                <a:close/>
              </a:path>
              <a:path w="4088765" h="1349375">
                <a:moveTo>
                  <a:pt x="4075544" y="1336547"/>
                </a:moveTo>
                <a:lnTo>
                  <a:pt x="12700" y="1336547"/>
                </a:lnTo>
                <a:lnTo>
                  <a:pt x="12700" y="1342897"/>
                </a:lnTo>
                <a:lnTo>
                  <a:pt x="4075544" y="1342897"/>
                </a:lnTo>
                <a:lnTo>
                  <a:pt x="4075544" y="1336547"/>
                </a:lnTo>
                <a:close/>
              </a:path>
              <a:path w="4088765" h="1349375">
                <a:moveTo>
                  <a:pt x="4088244" y="1114297"/>
                </a:moveTo>
                <a:lnTo>
                  <a:pt x="4075544" y="1114297"/>
                </a:lnTo>
                <a:lnTo>
                  <a:pt x="4075544" y="1342897"/>
                </a:lnTo>
                <a:lnTo>
                  <a:pt x="4081894" y="1336547"/>
                </a:lnTo>
                <a:lnTo>
                  <a:pt x="4088244" y="1336547"/>
                </a:lnTo>
                <a:lnTo>
                  <a:pt x="4088244" y="1114297"/>
                </a:lnTo>
                <a:close/>
              </a:path>
              <a:path w="4088765" h="1349375">
                <a:moveTo>
                  <a:pt x="4088244" y="1336547"/>
                </a:moveTo>
                <a:lnTo>
                  <a:pt x="4081894" y="1336547"/>
                </a:lnTo>
                <a:lnTo>
                  <a:pt x="4075544" y="1342897"/>
                </a:lnTo>
                <a:lnTo>
                  <a:pt x="4088244" y="1342897"/>
                </a:lnTo>
                <a:lnTo>
                  <a:pt x="4088244" y="1336547"/>
                </a:lnTo>
                <a:close/>
              </a:path>
              <a:path w="4088765" h="1349375">
                <a:moveTo>
                  <a:pt x="158737" y="0"/>
                </a:moveTo>
                <a:lnTo>
                  <a:pt x="158737" y="76200"/>
                </a:lnTo>
                <a:lnTo>
                  <a:pt x="222237" y="44450"/>
                </a:lnTo>
                <a:lnTo>
                  <a:pt x="171437" y="44450"/>
                </a:lnTo>
                <a:lnTo>
                  <a:pt x="171437" y="31750"/>
                </a:lnTo>
                <a:lnTo>
                  <a:pt x="222237" y="31750"/>
                </a:lnTo>
                <a:lnTo>
                  <a:pt x="158737" y="0"/>
                </a:lnTo>
                <a:close/>
              </a:path>
              <a:path w="4088765" h="1349375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4088765" h="1349375">
                <a:moveTo>
                  <a:pt x="158737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158737" y="44450"/>
                </a:lnTo>
                <a:lnTo>
                  <a:pt x="158737" y="38100"/>
                </a:lnTo>
                <a:close/>
              </a:path>
              <a:path w="4088765" h="1349375">
                <a:moveTo>
                  <a:pt x="222237" y="31750"/>
                </a:moveTo>
                <a:lnTo>
                  <a:pt x="171437" y="31750"/>
                </a:lnTo>
                <a:lnTo>
                  <a:pt x="171437" y="44450"/>
                </a:lnTo>
                <a:lnTo>
                  <a:pt x="222237" y="44450"/>
                </a:lnTo>
                <a:lnTo>
                  <a:pt x="234937" y="38100"/>
                </a:lnTo>
                <a:lnTo>
                  <a:pt x="222237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56" name="object 56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150619" y="3473196"/>
            <a:ext cx="76200" cy="668020"/>
          </a:xfrm>
          <a:custGeom>
            <a:avLst/>
            <a:gdLst/>
            <a:ahLst/>
            <a:cxnLst/>
            <a:rect l="l" t="t" r="r" b="b"/>
            <a:pathLst>
              <a:path w="76200" h="668020">
                <a:moveTo>
                  <a:pt x="44450" y="63500"/>
                </a:moveTo>
                <a:lnTo>
                  <a:pt x="31750" y="63500"/>
                </a:lnTo>
                <a:lnTo>
                  <a:pt x="31750" y="667765"/>
                </a:lnTo>
                <a:lnTo>
                  <a:pt x="44450" y="667765"/>
                </a:lnTo>
                <a:lnTo>
                  <a:pt x="44450" y="63500"/>
                </a:lnTo>
                <a:close/>
              </a:path>
              <a:path w="76200" h="66802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6802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055319" y="3559333"/>
            <a:ext cx="177800" cy="1050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PC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Source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4674108" y="1470660"/>
            <a:ext cx="7394575" cy="5191125"/>
            <a:chOff x="4674108" y="1470660"/>
            <a:chExt cx="7394575" cy="5191125"/>
          </a:xfrm>
        </p:grpSpPr>
        <p:sp>
          <p:nvSpPr>
            <p:cNvPr id="72" name="object 72"/>
            <p:cNvSpPr/>
            <p:nvPr/>
          </p:nvSpPr>
          <p:spPr>
            <a:xfrm>
              <a:off x="4674108" y="1470660"/>
              <a:ext cx="7394575" cy="5191125"/>
            </a:xfrm>
            <a:custGeom>
              <a:avLst/>
              <a:gdLst/>
              <a:ahLst/>
              <a:cxnLst/>
              <a:rect l="l" t="t" r="r" b="b"/>
              <a:pathLst>
                <a:path w="7394575" h="5191125">
                  <a:moveTo>
                    <a:pt x="7394448" y="0"/>
                  </a:moveTo>
                  <a:lnTo>
                    <a:pt x="0" y="0"/>
                  </a:lnTo>
                  <a:lnTo>
                    <a:pt x="0" y="5190744"/>
                  </a:lnTo>
                  <a:lnTo>
                    <a:pt x="7394448" y="5190744"/>
                  </a:lnTo>
                  <a:lnTo>
                    <a:pt x="7394448" y="0"/>
                  </a:lnTo>
                  <a:close/>
                </a:path>
              </a:pathLst>
            </a:custGeom>
            <a:solidFill>
              <a:srgbClr val="FFFFFF">
                <a:alpha val="8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168640" y="2587752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168640" y="2587752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171688" y="276758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171688" y="276758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174736" y="295198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174736" y="295198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171688" y="312572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171688" y="312572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174736" y="3305555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174736" y="3305555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179308" y="34899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179308" y="34899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177784" y="367131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177784" y="367131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180832" y="385114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180832" y="385114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185404" y="403555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185404" y="403555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499604" y="2999867"/>
              <a:ext cx="676275" cy="76200"/>
            </a:xfrm>
            <a:custGeom>
              <a:avLst/>
              <a:gdLst/>
              <a:ahLst/>
              <a:cxnLst/>
              <a:rect l="l" t="t" r="r" b="b"/>
              <a:pathLst>
                <a:path w="676275" h="76200">
                  <a:moveTo>
                    <a:pt x="600127" y="44436"/>
                  </a:moveTo>
                  <a:lnTo>
                    <a:pt x="600075" y="76200"/>
                  </a:lnTo>
                  <a:lnTo>
                    <a:pt x="663575" y="44450"/>
                  </a:lnTo>
                  <a:lnTo>
                    <a:pt x="600127" y="44436"/>
                  </a:lnTo>
                  <a:close/>
                </a:path>
                <a:path w="676275" h="76200">
                  <a:moveTo>
                    <a:pt x="600149" y="31736"/>
                  </a:moveTo>
                  <a:lnTo>
                    <a:pt x="600127" y="44436"/>
                  </a:lnTo>
                  <a:lnTo>
                    <a:pt x="612775" y="44450"/>
                  </a:lnTo>
                  <a:lnTo>
                    <a:pt x="612775" y="31750"/>
                  </a:lnTo>
                  <a:lnTo>
                    <a:pt x="600149" y="31736"/>
                  </a:lnTo>
                  <a:close/>
                </a:path>
                <a:path w="676275" h="76200">
                  <a:moveTo>
                    <a:pt x="600201" y="0"/>
                  </a:moveTo>
                  <a:lnTo>
                    <a:pt x="600149" y="31736"/>
                  </a:lnTo>
                  <a:lnTo>
                    <a:pt x="612775" y="31750"/>
                  </a:lnTo>
                  <a:lnTo>
                    <a:pt x="612775" y="44450"/>
                  </a:lnTo>
                  <a:lnTo>
                    <a:pt x="663575" y="44450"/>
                  </a:lnTo>
                  <a:lnTo>
                    <a:pt x="676275" y="38100"/>
                  </a:lnTo>
                  <a:lnTo>
                    <a:pt x="600201" y="0"/>
                  </a:lnTo>
                  <a:close/>
                </a:path>
                <a:path w="676275" h="76200">
                  <a:moveTo>
                    <a:pt x="0" y="31115"/>
                  </a:moveTo>
                  <a:lnTo>
                    <a:pt x="0" y="43815"/>
                  </a:lnTo>
                  <a:lnTo>
                    <a:pt x="600127" y="44436"/>
                  </a:lnTo>
                  <a:lnTo>
                    <a:pt x="600149" y="31736"/>
                  </a:lnTo>
                  <a:lnTo>
                    <a:pt x="0" y="311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7505192" y="2862198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501128" y="3185794"/>
            <a:ext cx="691515" cy="822960"/>
          </a:xfrm>
          <a:custGeom>
            <a:avLst/>
            <a:gdLst/>
            <a:ahLst/>
            <a:cxnLst/>
            <a:rect l="l" t="t" r="r" b="b"/>
            <a:pathLst>
              <a:path w="691515" h="822960">
                <a:moveTo>
                  <a:pt x="676275" y="38100"/>
                </a:moveTo>
                <a:lnTo>
                  <a:pt x="600202" y="0"/>
                </a:lnTo>
                <a:lnTo>
                  <a:pt x="600138" y="31737"/>
                </a:lnTo>
                <a:lnTo>
                  <a:pt x="0" y="31115"/>
                </a:lnTo>
                <a:lnTo>
                  <a:pt x="0" y="43815"/>
                </a:lnTo>
                <a:lnTo>
                  <a:pt x="600125" y="44437"/>
                </a:lnTo>
                <a:lnTo>
                  <a:pt x="600075" y="76200"/>
                </a:lnTo>
                <a:lnTo>
                  <a:pt x="663575" y="44450"/>
                </a:lnTo>
                <a:lnTo>
                  <a:pt x="676275" y="38100"/>
                </a:lnTo>
                <a:close/>
              </a:path>
              <a:path w="691515" h="822960">
                <a:moveTo>
                  <a:pt x="691515" y="784860"/>
                </a:moveTo>
                <a:lnTo>
                  <a:pt x="615442" y="746760"/>
                </a:lnTo>
                <a:lnTo>
                  <a:pt x="615378" y="778497"/>
                </a:lnTo>
                <a:lnTo>
                  <a:pt x="15240" y="777875"/>
                </a:lnTo>
                <a:lnTo>
                  <a:pt x="15240" y="790575"/>
                </a:lnTo>
                <a:lnTo>
                  <a:pt x="615365" y="791197"/>
                </a:lnTo>
                <a:lnTo>
                  <a:pt x="615315" y="822960"/>
                </a:lnTo>
                <a:lnTo>
                  <a:pt x="678815" y="791210"/>
                </a:lnTo>
                <a:lnTo>
                  <a:pt x="691515" y="78486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5263134" y="3051175"/>
            <a:ext cx="265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1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PC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Source</a:t>
            </a:r>
            <a:r>
              <a:rPr sz="1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Select</a:t>
            </a:r>
            <a:r>
              <a:rPr sz="1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asserted</a:t>
            </a:r>
            <a:r>
              <a:rPr sz="1200" b="1" spc="4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baseline="2314" dirty="0">
                <a:latin typeface="Calibri"/>
                <a:cs typeface="Calibri"/>
              </a:rPr>
              <a:t>PC=PC+4</a:t>
            </a:r>
            <a:endParaRPr sz="1800" baseline="2314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527040" y="3790899"/>
            <a:ext cx="24847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If</a:t>
            </a:r>
            <a:r>
              <a:rPr sz="12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PC</a:t>
            </a:r>
            <a:r>
              <a:rPr sz="12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Source</a:t>
            </a:r>
            <a:r>
              <a:rPr sz="12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Select</a:t>
            </a:r>
            <a:r>
              <a:rPr sz="12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asserted</a:t>
            </a:r>
            <a:r>
              <a:rPr sz="1200" b="1" spc="3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PC=PC+off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258554" y="3076448"/>
            <a:ext cx="528320" cy="82232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Computer</a:t>
            </a:r>
            <a:r>
              <a:rPr spc="-20" dirty="0"/>
              <a:t> </a:t>
            </a:r>
            <a:r>
              <a:rPr spc="-10" dirty="0"/>
              <a:t>Architecture?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3114" y="1659712"/>
            <a:ext cx="507936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Building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architecture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Defining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ISA: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Architecture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Microarchitecture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RISC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CISC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ISAs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RISCV</a:t>
            </a:r>
            <a:r>
              <a:rPr sz="1800" spc="-25" dirty="0">
                <a:latin typeface="Calibri"/>
                <a:cs typeface="Calibri"/>
              </a:rPr>
              <a:t> ISA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Branching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150619" y="3473196"/>
            <a:ext cx="76200" cy="668020"/>
          </a:xfrm>
          <a:custGeom>
            <a:avLst/>
            <a:gdLst/>
            <a:ahLst/>
            <a:cxnLst/>
            <a:rect l="l" t="t" r="r" b="b"/>
            <a:pathLst>
              <a:path w="76200" h="668020">
                <a:moveTo>
                  <a:pt x="44450" y="63500"/>
                </a:moveTo>
                <a:lnTo>
                  <a:pt x="31750" y="63500"/>
                </a:lnTo>
                <a:lnTo>
                  <a:pt x="31750" y="667765"/>
                </a:lnTo>
                <a:lnTo>
                  <a:pt x="44450" y="667765"/>
                </a:lnTo>
                <a:lnTo>
                  <a:pt x="44450" y="63500"/>
                </a:lnTo>
                <a:close/>
              </a:path>
              <a:path w="76200" h="66802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6802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055319" y="3559333"/>
            <a:ext cx="177800" cy="1050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PC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Source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371091" y="5131308"/>
            <a:ext cx="225425" cy="464820"/>
          </a:xfrm>
          <a:custGeom>
            <a:avLst/>
            <a:gdLst/>
            <a:ahLst/>
            <a:cxnLst/>
            <a:rect l="l" t="t" r="r" b="b"/>
            <a:pathLst>
              <a:path w="225425" h="464820">
                <a:moveTo>
                  <a:pt x="40228" y="66251"/>
                </a:moveTo>
                <a:lnTo>
                  <a:pt x="28767" y="71654"/>
                </a:lnTo>
                <a:lnTo>
                  <a:pt x="213868" y="464375"/>
                </a:lnTo>
                <a:lnTo>
                  <a:pt x="225425" y="458952"/>
                </a:lnTo>
                <a:lnTo>
                  <a:pt x="40228" y="66251"/>
                </a:lnTo>
                <a:close/>
              </a:path>
              <a:path w="225425" h="464820">
                <a:moveTo>
                  <a:pt x="2032" y="0"/>
                </a:moveTo>
                <a:lnTo>
                  <a:pt x="0" y="85217"/>
                </a:lnTo>
                <a:lnTo>
                  <a:pt x="28767" y="71654"/>
                </a:lnTo>
                <a:lnTo>
                  <a:pt x="23368" y="60198"/>
                </a:lnTo>
                <a:lnTo>
                  <a:pt x="34798" y="54737"/>
                </a:lnTo>
                <a:lnTo>
                  <a:pt x="64650" y="54737"/>
                </a:lnTo>
                <a:lnTo>
                  <a:pt x="68961" y="52705"/>
                </a:lnTo>
                <a:lnTo>
                  <a:pt x="2032" y="0"/>
                </a:lnTo>
                <a:close/>
              </a:path>
              <a:path w="225425" h="464820">
                <a:moveTo>
                  <a:pt x="34798" y="54737"/>
                </a:moveTo>
                <a:lnTo>
                  <a:pt x="23368" y="60198"/>
                </a:lnTo>
                <a:lnTo>
                  <a:pt x="28767" y="71654"/>
                </a:lnTo>
                <a:lnTo>
                  <a:pt x="40228" y="66251"/>
                </a:lnTo>
                <a:lnTo>
                  <a:pt x="34798" y="54737"/>
                </a:lnTo>
                <a:close/>
              </a:path>
              <a:path w="225425" h="464820">
                <a:moveTo>
                  <a:pt x="64650" y="54737"/>
                </a:moveTo>
                <a:lnTo>
                  <a:pt x="34798" y="54737"/>
                </a:lnTo>
                <a:lnTo>
                  <a:pt x="40228" y="66251"/>
                </a:lnTo>
                <a:lnTo>
                  <a:pt x="64650" y="5473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434746" y="5691632"/>
            <a:ext cx="31457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004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Where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branch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target </a:t>
            </a:r>
            <a:r>
              <a:rPr sz="1800" dirty="0">
                <a:latin typeface="Calibri"/>
                <a:cs typeface="Calibri"/>
              </a:rPr>
              <a:t>offset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originate?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Alternative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design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choices?</a:t>
            </a:r>
            <a:r>
              <a:rPr sz="1800" b="1" spc="3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How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each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those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used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code?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Branching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92017" y="3951554"/>
            <a:ext cx="10312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150619" y="3473196"/>
            <a:ext cx="76200" cy="668020"/>
          </a:xfrm>
          <a:custGeom>
            <a:avLst/>
            <a:gdLst/>
            <a:ahLst/>
            <a:cxnLst/>
            <a:rect l="l" t="t" r="r" b="b"/>
            <a:pathLst>
              <a:path w="76200" h="668020">
                <a:moveTo>
                  <a:pt x="44450" y="63500"/>
                </a:moveTo>
                <a:lnTo>
                  <a:pt x="31750" y="63500"/>
                </a:lnTo>
                <a:lnTo>
                  <a:pt x="31750" y="667765"/>
                </a:lnTo>
                <a:lnTo>
                  <a:pt x="44450" y="667765"/>
                </a:lnTo>
                <a:lnTo>
                  <a:pt x="44450" y="63500"/>
                </a:lnTo>
                <a:close/>
              </a:path>
              <a:path w="76200" h="66802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6802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055319" y="3559333"/>
            <a:ext cx="177800" cy="1050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PC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Source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269491" y="4079747"/>
            <a:ext cx="2472055" cy="1611630"/>
          </a:xfrm>
          <a:custGeom>
            <a:avLst/>
            <a:gdLst/>
            <a:ahLst/>
            <a:cxnLst/>
            <a:rect l="l" t="t" r="r" b="b"/>
            <a:pathLst>
              <a:path w="2472054" h="1611629">
                <a:moveTo>
                  <a:pt x="67335" y="36295"/>
                </a:moveTo>
                <a:lnTo>
                  <a:pt x="60408" y="46918"/>
                </a:lnTo>
                <a:lnTo>
                  <a:pt x="2464816" y="1611477"/>
                </a:lnTo>
                <a:lnTo>
                  <a:pt x="2471801" y="1600835"/>
                </a:lnTo>
                <a:lnTo>
                  <a:pt x="67335" y="36295"/>
                </a:lnTo>
                <a:close/>
              </a:path>
              <a:path w="2472054" h="1611629">
                <a:moveTo>
                  <a:pt x="0" y="0"/>
                </a:moveTo>
                <a:lnTo>
                  <a:pt x="43053" y="73532"/>
                </a:lnTo>
                <a:lnTo>
                  <a:pt x="60408" y="46918"/>
                </a:lnTo>
                <a:lnTo>
                  <a:pt x="49784" y="40004"/>
                </a:lnTo>
                <a:lnTo>
                  <a:pt x="56642" y="29337"/>
                </a:lnTo>
                <a:lnTo>
                  <a:pt x="71872" y="29337"/>
                </a:lnTo>
                <a:lnTo>
                  <a:pt x="84709" y="9651"/>
                </a:lnTo>
                <a:lnTo>
                  <a:pt x="0" y="0"/>
                </a:lnTo>
                <a:close/>
              </a:path>
              <a:path w="2472054" h="1611629">
                <a:moveTo>
                  <a:pt x="56642" y="29337"/>
                </a:moveTo>
                <a:lnTo>
                  <a:pt x="49784" y="40004"/>
                </a:lnTo>
                <a:lnTo>
                  <a:pt x="60408" y="46918"/>
                </a:lnTo>
                <a:lnTo>
                  <a:pt x="67335" y="36295"/>
                </a:lnTo>
                <a:lnTo>
                  <a:pt x="56642" y="29337"/>
                </a:lnTo>
                <a:close/>
              </a:path>
              <a:path w="2472054" h="1611629">
                <a:moveTo>
                  <a:pt x="71872" y="29337"/>
                </a:moveTo>
                <a:lnTo>
                  <a:pt x="56642" y="29337"/>
                </a:lnTo>
                <a:lnTo>
                  <a:pt x="67335" y="36295"/>
                </a:lnTo>
                <a:lnTo>
                  <a:pt x="71872" y="2933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2056257" y="5705347"/>
            <a:ext cx="29800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How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decide taken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not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taken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PC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Source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Select</a:t>
            </a:r>
            <a:r>
              <a:rPr sz="1800" spc="-1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Branching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242060" y="3473196"/>
            <a:ext cx="5106035" cy="1269365"/>
          </a:xfrm>
          <a:custGeom>
            <a:avLst/>
            <a:gdLst/>
            <a:ahLst/>
            <a:cxnLst/>
            <a:rect l="l" t="t" r="r" b="b"/>
            <a:pathLst>
              <a:path w="5106035" h="1269364">
                <a:moveTo>
                  <a:pt x="44450" y="63500"/>
                </a:moveTo>
                <a:lnTo>
                  <a:pt x="31750" y="63500"/>
                </a:lnTo>
                <a:lnTo>
                  <a:pt x="31750" y="1268983"/>
                </a:lnTo>
                <a:lnTo>
                  <a:pt x="5105908" y="1268983"/>
                </a:lnTo>
                <a:lnTo>
                  <a:pt x="5105908" y="1262633"/>
                </a:lnTo>
                <a:lnTo>
                  <a:pt x="44450" y="1262633"/>
                </a:lnTo>
                <a:lnTo>
                  <a:pt x="38100" y="1256283"/>
                </a:lnTo>
                <a:lnTo>
                  <a:pt x="44450" y="1256283"/>
                </a:lnTo>
                <a:lnTo>
                  <a:pt x="44450" y="63500"/>
                </a:lnTo>
                <a:close/>
              </a:path>
              <a:path w="5106035" h="1269364">
                <a:moveTo>
                  <a:pt x="44450" y="1256283"/>
                </a:moveTo>
                <a:lnTo>
                  <a:pt x="38100" y="1256283"/>
                </a:lnTo>
                <a:lnTo>
                  <a:pt x="44450" y="1262633"/>
                </a:lnTo>
                <a:lnTo>
                  <a:pt x="44450" y="1256283"/>
                </a:lnTo>
                <a:close/>
              </a:path>
              <a:path w="5106035" h="1269364">
                <a:moveTo>
                  <a:pt x="5093208" y="1256283"/>
                </a:moveTo>
                <a:lnTo>
                  <a:pt x="44450" y="1256283"/>
                </a:lnTo>
                <a:lnTo>
                  <a:pt x="44450" y="1262633"/>
                </a:lnTo>
                <a:lnTo>
                  <a:pt x="5093208" y="1262633"/>
                </a:lnTo>
                <a:lnTo>
                  <a:pt x="5093208" y="1256283"/>
                </a:lnTo>
                <a:close/>
              </a:path>
              <a:path w="5106035" h="1269364">
                <a:moveTo>
                  <a:pt x="5105908" y="839088"/>
                </a:moveTo>
                <a:lnTo>
                  <a:pt x="5093208" y="839088"/>
                </a:lnTo>
                <a:lnTo>
                  <a:pt x="5093208" y="1262633"/>
                </a:lnTo>
                <a:lnTo>
                  <a:pt x="5099558" y="1256283"/>
                </a:lnTo>
                <a:lnTo>
                  <a:pt x="5105908" y="1256283"/>
                </a:lnTo>
                <a:lnTo>
                  <a:pt x="5105908" y="839088"/>
                </a:lnTo>
                <a:close/>
              </a:path>
              <a:path w="5106035" h="1269364">
                <a:moveTo>
                  <a:pt x="5105908" y="1256283"/>
                </a:moveTo>
                <a:lnTo>
                  <a:pt x="5099558" y="1256283"/>
                </a:lnTo>
                <a:lnTo>
                  <a:pt x="5093208" y="1262633"/>
                </a:lnTo>
                <a:lnTo>
                  <a:pt x="5105908" y="1262633"/>
                </a:lnTo>
                <a:lnTo>
                  <a:pt x="5105908" y="1256283"/>
                </a:lnTo>
                <a:close/>
              </a:path>
              <a:path w="5106035" h="12693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5106035" h="12693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466339" y="4707635"/>
            <a:ext cx="309245" cy="915035"/>
          </a:xfrm>
          <a:custGeom>
            <a:avLst/>
            <a:gdLst/>
            <a:ahLst/>
            <a:cxnLst/>
            <a:rect l="l" t="t" r="r" b="b"/>
            <a:pathLst>
              <a:path w="309244" h="915035">
                <a:moveTo>
                  <a:pt x="42340" y="70705"/>
                </a:moveTo>
                <a:lnTo>
                  <a:pt x="30247" y="74559"/>
                </a:lnTo>
                <a:lnTo>
                  <a:pt x="296926" y="915022"/>
                </a:lnTo>
                <a:lnTo>
                  <a:pt x="309118" y="911174"/>
                </a:lnTo>
                <a:lnTo>
                  <a:pt x="42340" y="70705"/>
                </a:lnTo>
                <a:close/>
              </a:path>
              <a:path w="309244" h="915035">
                <a:moveTo>
                  <a:pt x="13208" y="0"/>
                </a:moveTo>
                <a:lnTo>
                  <a:pt x="0" y="84200"/>
                </a:lnTo>
                <a:lnTo>
                  <a:pt x="30247" y="74559"/>
                </a:lnTo>
                <a:lnTo>
                  <a:pt x="26416" y="62483"/>
                </a:lnTo>
                <a:lnTo>
                  <a:pt x="38481" y="58546"/>
                </a:lnTo>
                <a:lnTo>
                  <a:pt x="70050" y="58546"/>
                </a:lnTo>
                <a:lnTo>
                  <a:pt x="13208" y="0"/>
                </a:lnTo>
                <a:close/>
              </a:path>
              <a:path w="309244" h="915035">
                <a:moveTo>
                  <a:pt x="38481" y="58546"/>
                </a:moveTo>
                <a:lnTo>
                  <a:pt x="26416" y="62483"/>
                </a:lnTo>
                <a:lnTo>
                  <a:pt x="30247" y="74559"/>
                </a:lnTo>
                <a:lnTo>
                  <a:pt x="42340" y="70705"/>
                </a:lnTo>
                <a:lnTo>
                  <a:pt x="38481" y="58546"/>
                </a:lnTo>
                <a:close/>
              </a:path>
              <a:path w="309244" h="915035">
                <a:moveTo>
                  <a:pt x="70050" y="58546"/>
                </a:moveTo>
                <a:lnTo>
                  <a:pt x="38481" y="58546"/>
                </a:lnTo>
                <a:lnTo>
                  <a:pt x="42340" y="70705"/>
                </a:lnTo>
                <a:lnTo>
                  <a:pt x="72517" y="61087"/>
                </a:lnTo>
                <a:lnTo>
                  <a:pt x="70050" y="5854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602994" y="5545937"/>
            <a:ext cx="37509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Design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Choice: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ALU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output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determines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source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select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branch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condition </a:t>
            </a:r>
            <a:r>
              <a:rPr sz="1800" spc="-10" dirty="0">
                <a:latin typeface="Calibri"/>
                <a:cs typeface="Calibri"/>
              </a:rPr>
              <a:t>evaluates </a:t>
            </a:r>
            <a:r>
              <a:rPr sz="1800" b="1" dirty="0">
                <a:latin typeface="Calibri"/>
                <a:cs typeface="Calibri"/>
              </a:rPr>
              <a:t>Alternative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Design?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50" dirty="0"/>
              <a:t> </a:t>
            </a:r>
            <a:r>
              <a:rPr dirty="0"/>
              <a:t>Complete</a:t>
            </a:r>
            <a:r>
              <a:rPr spc="-40" dirty="0"/>
              <a:t> </a:t>
            </a:r>
            <a:r>
              <a:rPr dirty="0"/>
              <a:t>(but</a:t>
            </a:r>
            <a:r>
              <a:rPr spc="-35" dirty="0"/>
              <a:t> </a:t>
            </a:r>
            <a:r>
              <a:rPr dirty="0"/>
              <a:t>slightly</a:t>
            </a:r>
            <a:r>
              <a:rPr spc="-35" dirty="0"/>
              <a:t> </a:t>
            </a:r>
            <a:r>
              <a:rPr dirty="0"/>
              <a:t>messy)</a:t>
            </a:r>
            <a:r>
              <a:rPr spc="-55" dirty="0"/>
              <a:t> </a:t>
            </a:r>
            <a:r>
              <a:rPr spc="-10" dirty="0"/>
              <a:t>RISCV-</a:t>
            </a:r>
            <a:r>
              <a:rPr dirty="0"/>
              <a:t>ish</a:t>
            </a:r>
            <a:r>
              <a:rPr spc="-40" dirty="0"/>
              <a:t> </a:t>
            </a:r>
            <a:r>
              <a:rPr spc="-10" dirty="0"/>
              <a:t>Datapath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242060" y="3473196"/>
            <a:ext cx="5106035" cy="1269365"/>
          </a:xfrm>
          <a:custGeom>
            <a:avLst/>
            <a:gdLst/>
            <a:ahLst/>
            <a:cxnLst/>
            <a:rect l="l" t="t" r="r" b="b"/>
            <a:pathLst>
              <a:path w="5106035" h="1269364">
                <a:moveTo>
                  <a:pt x="44450" y="63500"/>
                </a:moveTo>
                <a:lnTo>
                  <a:pt x="31750" y="63500"/>
                </a:lnTo>
                <a:lnTo>
                  <a:pt x="31750" y="1268983"/>
                </a:lnTo>
                <a:lnTo>
                  <a:pt x="5105908" y="1268983"/>
                </a:lnTo>
                <a:lnTo>
                  <a:pt x="5105908" y="1262633"/>
                </a:lnTo>
                <a:lnTo>
                  <a:pt x="44450" y="1262633"/>
                </a:lnTo>
                <a:lnTo>
                  <a:pt x="38100" y="1256283"/>
                </a:lnTo>
                <a:lnTo>
                  <a:pt x="44450" y="1256283"/>
                </a:lnTo>
                <a:lnTo>
                  <a:pt x="44450" y="63500"/>
                </a:lnTo>
                <a:close/>
              </a:path>
              <a:path w="5106035" h="1269364">
                <a:moveTo>
                  <a:pt x="44450" y="1256283"/>
                </a:moveTo>
                <a:lnTo>
                  <a:pt x="38100" y="1256283"/>
                </a:lnTo>
                <a:lnTo>
                  <a:pt x="44450" y="1262633"/>
                </a:lnTo>
                <a:lnTo>
                  <a:pt x="44450" y="1256283"/>
                </a:lnTo>
                <a:close/>
              </a:path>
              <a:path w="5106035" h="1269364">
                <a:moveTo>
                  <a:pt x="5093208" y="1256283"/>
                </a:moveTo>
                <a:lnTo>
                  <a:pt x="44450" y="1256283"/>
                </a:lnTo>
                <a:lnTo>
                  <a:pt x="44450" y="1262633"/>
                </a:lnTo>
                <a:lnTo>
                  <a:pt x="5093208" y="1262633"/>
                </a:lnTo>
                <a:lnTo>
                  <a:pt x="5093208" y="1256283"/>
                </a:lnTo>
                <a:close/>
              </a:path>
              <a:path w="5106035" h="1269364">
                <a:moveTo>
                  <a:pt x="5105908" y="839088"/>
                </a:moveTo>
                <a:lnTo>
                  <a:pt x="5093208" y="839088"/>
                </a:lnTo>
                <a:lnTo>
                  <a:pt x="5093208" y="1262633"/>
                </a:lnTo>
                <a:lnTo>
                  <a:pt x="5099558" y="1256283"/>
                </a:lnTo>
                <a:lnTo>
                  <a:pt x="5105908" y="1256283"/>
                </a:lnTo>
                <a:lnTo>
                  <a:pt x="5105908" y="839088"/>
                </a:lnTo>
                <a:close/>
              </a:path>
              <a:path w="5106035" h="1269364">
                <a:moveTo>
                  <a:pt x="5105908" y="1256283"/>
                </a:moveTo>
                <a:lnTo>
                  <a:pt x="5099558" y="1256283"/>
                </a:lnTo>
                <a:lnTo>
                  <a:pt x="5093208" y="1262633"/>
                </a:lnTo>
                <a:lnTo>
                  <a:pt x="5105908" y="1262633"/>
                </a:lnTo>
                <a:lnTo>
                  <a:pt x="5105908" y="1256283"/>
                </a:lnTo>
                <a:close/>
              </a:path>
              <a:path w="5106035" h="12693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5106035" h="12693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34484" y="696213"/>
            <a:ext cx="7440930" cy="3943350"/>
            <a:chOff x="4634484" y="696213"/>
            <a:chExt cx="7440930" cy="3943350"/>
          </a:xfrm>
        </p:grpSpPr>
        <p:sp>
          <p:nvSpPr>
            <p:cNvPr id="3" name="object 3"/>
            <p:cNvSpPr/>
            <p:nvPr/>
          </p:nvSpPr>
          <p:spPr>
            <a:xfrm>
              <a:off x="10309860" y="702563"/>
              <a:ext cx="1758950" cy="1074420"/>
            </a:xfrm>
            <a:custGeom>
              <a:avLst/>
              <a:gdLst/>
              <a:ahLst/>
              <a:cxnLst/>
              <a:rect l="l" t="t" r="r" b="b"/>
              <a:pathLst>
                <a:path w="1758950" h="1074420">
                  <a:moveTo>
                    <a:pt x="0" y="1074419"/>
                  </a:moveTo>
                  <a:lnTo>
                    <a:pt x="1758696" y="1074419"/>
                  </a:lnTo>
                  <a:lnTo>
                    <a:pt x="1758696" y="0"/>
                  </a:lnTo>
                  <a:lnTo>
                    <a:pt x="0" y="0"/>
                  </a:lnTo>
                  <a:lnTo>
                    <a:pt x="0" y="10744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8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6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6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3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8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40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40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76555" y="534670"/>
            <a:ext cx="50787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10" dirty="0"/>
              <a:t> </a:t>
            </a:r>
            <a:r>
              <a:rPr spc="-25" dirty="0"/>
              <a:t>“single-</a:t>
            </a:r>
            <a:r>
              <a:rPr dirty="0"/>
              <a:t>cycle” </a:t>
            </a:r>
            <a:r>
              <a:rPr spc="-10" dirty="0"/>
              <a:t>design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3744594"/>
            <a:ext cx="989330" cy="6064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2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242060" y="3473196"/>
            <a:ext cx="5106035" cy="1269365"/>
          </a:xfrm>
          <a:custGeom>
            <a:avLst/>
            <a:gdLst/>
            <a:ahLst/>
            <a:cxnLst/>
            <a:rect l="l" t="t" r="r" b="b"/>
            <a:pathLst>
              <a:path w="5106035" h="1269364">
                <a:moveTo>
                  <a:pt x="44450" y="63500"/>
                </a:moveTo>
                <a:lnTo>
                  <a:pt x="31750" y="63500"/>
                </a:lnTo>
                <a:lnTo>
                  <a:pt x="31750" y="1268983"/>
                </a:lnTo>
                <a:lnTo>
                  <a:pt x="5105908" y="1268983"/>
                </a:lnTo>
                <a:lnTo>
                  <a:pt x="5105908" y="1262633"/>
                </a:lnTo>
                <a:lnTo>
                  <a:pt x="44450" y="1262633"/>
                </a:lnTo>
                <a:lnTo>
                  <a:pt x="38100" y="1256283"/>
                </a:lnTo>
                <a:lnTo>
                  <a:pt x="44450" y="1256283"/>
                </a:lnTo>
                <a:lnTo>
                  <a:pt x="44450" y="63500"/>
                </a:lnTo>
                <a:close/>
              </a:path>
              <a:path w="5106035" h="1269364">
                <a:moveTo>
                  <a:pt x="44450" y="1256283"/>
                </a:moveTo>
                <a:lnTo>
                  <a:pt x="38100" y="1256283"/>
                </a:lnTo>
                <a:lnTo>
                  <a:pt x="44450" y="1262633"/>
                </a:lnTo>
                <a:lnTo>
                  <a:pt x="44450" y="1256283"/>
                </a:lnTo>
                <a:close/>
              </a:path>
              <a:path w="5106035" h="1269364">
                <a:moveTo>
                  <a:pt x="5093208" y="1256283"/>
                </a:moveTo>
                <a:lnTo>
                  <a:pt x="44450" y="1256283"/>
                </a:lnTo>
                <a:lnTo>
                  <a:pt x="44450" y="1262633"/>
                </a:lnTo>
                <a:lnTo>
                  <a:pt x="5093208" y="1262633"/>
                </a:lnTo>
                <a:lnTo>
                  <a:pt x="5093208" y="1256283"/>
                </a:lnTo>
                <a:close/>
              </a:path>
              <a:path w="5106035" h="1269364">
                <a:moveTo>
                  <a:pt x="5105908" y="839088"/>
                </a:moveTo>
                <a:lnTo>
                  <a:pt x="5093208" y="839088"/>
                </a:lnTo>
                <a:lnTo>
                  <a:pt x="5093208" y="1262633"/>
                </a:lnTo>
                <a:lnTo>
                  <a:pt x="5099558" y="1256283"/>
                </a:lnTo>
                <a:lnTo>
                  <a:pt x="5105908" y="1256283"/>
                </a:lnTo>
                <a:lnTo>
                  <a:pt x="5105908" y="839088"/>
                </a:lnTo>
                <a:close/>
              </a:path>
              <a:path w="5106035" h="1269364">
                <a:moveTo>
                  <a:pt x="5105908" y="1256283"/>
                </a:moveTo>
                <a:lnTo>
                  <a:pt x="5099558" y="1256283"/>
                </a:lnTo>
                <a:lnTo>
                  <a:pt x="5093208" y="1262633"/>
                </a:lnTo>
                <a:lnTo>
                  <a:pt x="5105908" y="1262633"/>
                </a:lnTo>
                <a:lnTo>
                  <a:pt x="5105908" y="1256283"/>
                </a:lnTo>
                <a:close/>
              </a:path>
              <a:path w="5106035" h="12693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5106035" h="12693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181102" y="1158430"/>
            <a:ext cx="11431905" cy="5344795"/>
            <a:chOff x="181102" y="1158430"/>
            <a:chExt cx="11431905" cy="5344795"/>
          </a:xfrm>
        </p:grpSpPr>
        <p:sp>
          <p:nvSpPr>
            <p:cNvPr id="105" name="object 105"/>
            <p:cNvSpPr/>
            <p:nvPr/>
          </p:nvSpPr>
          <p:spPr>
            <a:xfrm>
              <a:off x="10580370" y="1172717"/>
              <a:ext cx="1018540" cy="347980"/>
            </a:xfrm>
            <a:custGeom>
              <a:avLst/>
              <a:gdLst/>
              <a:ahLst/>
              <a:cxnLst/>
              <a:rect l="l" t="t" r="r" b="b"/>
              <a:pathLst>
                <a:path w="1018540" h="347980">
                  <a:moveTo>
                    <a:pt x="0" y="347472"/>
                  </a:moveTo>
                  <a:lnTo>
                    <a:pt x="260730" y="347472"/>
                  </a:lnTo>
                </a:path>
                <a:path w="1018540" h="347980">
                  <a:moveTo>
                    <a:pt x="254507" y="345440"/>
                  </a:moveTo>
                  <a:lnTo>
                    <a:pt x="254507" y="0"/>
                  </a:lnTo>
                </a:path>
                <a:path w="1018540" h="347980">
                  <a:moveTo>
                    <a:pt x="254507" y="0"/>
                  </a:moveTo>
                  <a:lnTo>
                    <a:pt x="508380" y="0"/>
                  </a:lnTo>
                </a:path>
                <a:path w="1018540" h="347980">
                  <a:moveTo>
                    <a:pt x="507491" y="345440"/>
                  </a:moveTo>
                  <a:lnTo>
                    <a:pt x="507491" y="0"/>
                  </a:lnTo>
                </a:path>
                <a:path w="1018540" h="347980">
                  <a:moveTo>
                    <a:pt x="510539" y="347472"/>
                  </a:moveTo>
                  <a:lnTo>
                    <a:pt x="771271" y="347472"/>
                  </a:lnTo>
                </a:path>
                <a:path w="1018540" h="347980">
                  <a:moveTo>
                    <a:pt x="763524" y="345440"/>
                  </a:moveTo>
                  <a:lnTo>
                    <a:pt x="763524" y="0"/>
                  </a:lnTo>
                </a:path>
                <a:path w="1018540" h="347980">
                  <a:moveTo>
                    <a:pt x="763524" y="0"/>
                  </a:moveTo>
                  <a:lnTo>
                    <a:pt x="1017397" y="0"/>
                  </a:lnTo>
                </a:path>
                <a:path w="1018540" h="347980">
                  <a:moveTo>
                    <a:pt x="1018031" y="345440"/>
                  </a:moveTo>
                  <a:lnTo>
                    <a:pt x="1018031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7452" y="1766315"/>
              <a:ext cx="9965690" cy="4730750"/>
            </a:xfrm>
            <a:custGeom>
              <a:avLst/>
              <a:gdLst/>
              <a:ahLst/>
              <a:cxnLst/>
              <a:rect l="l" t="t" r="r" b="b"/>
              <a:pathLst>
                <a:path w="9965690" h="4730750">
                  <a:moveTo>
                    <a:pt x="0" y="4730496"/>
                  </a:moveTo>
                  <a:lnTo>
                    <a:pt x="9965436" y="4730496"/>
                  </a:lnTo>
                  <a:lnTo>
                    <a:pt x="9965436" y="0"/>
                  </a:lnTo>
                  <a:lnTo>
                    <a:pt x="0" y="0"/>
                  </a:lnTo>
                  <a:lnTo>
                    <a:pt x="0" y="473049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153649" y="1777745"/>
              <a:ext cx="1036319" cy="2355215"/>
            </a:xfrm>
            <a:custGeom>
              <a:avLst/>
              <a:gdLst/>
              <a:ahLst/>
              <a:cxnLst/>
              <a:rect l="l" t="t" r="r" b="b"/>
              <a:pathLst>
                <a:path w="1036320" h="2355215">
                  <a:moveTo>
                    <a:pt x="1036193" y="0"/>
                  </a:moveTo>
                  <a:lnTo>
                    <a:pt x="1036193" y="2354706"/>
                  </a:lnTo>
                  <a:lnTo>
                    <a:pt x="0" y="2354706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10912220" y="780745"/>
            <a:ext cx="520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Clock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34484" y="696213"/>
            <a:ext cx="7440930" cy="3943350"/>
            <a:chOff x="4634484" y="696213"/>
            <a:chExt cx="7440930" cy="3943350"/>
          </a:xfrm>
        </p:grpSpPr>
        <p:sp>
          <p:nvSpPr>
            <p:cNvPr id="3" name="object 3"/>
            <p:cNvSpPr/>
            <p:nvPr/>
          </p:nvSpPr>
          <p:spPr>
            <a:xfrm>
              <a:off x="10309860" y="702563"/>
              <a:ext cx="1758950" cy="1074420"/>
            </a:xfrm>
            <a:custGeom>
              <a:avLst/>
              <a:gdLst/>
              <a:ahLst/>
              <a:cxnLst/>
              <a:rect l="l" t="t" r="r" b="b"/>
              <a:pathLst>
                <a:path w="1758950" h="1074420">
                  <a:moveTo>
                    <a:pt x="0" y="1074419"/>
                  </a:moveTo>
                  <a:lnTo>
                    <a:pt x="1758696" y="1074419"/>
                  </a:lnTo>
                  <a:lnTo>
                    <a:pt x="1758696" y="0"/>
                  </a:lnTo>
                  <a:lnTo>
                    <a:pt x="0" y="0"/>
                  </a:lnTo>
                  <a:lnTo>
                    <a:pt x="0" y="10744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8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6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6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3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8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40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40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76555" y="534670"/>
            <a:ext cx="50787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10" dirty="0"/>
              <a:t> </a:t>
            </a:r>
            <a:r>
              <a:rPr spc="-25" dirty="0"/>
              <a:t>“single-</a:t>
            </a:r>
            <a:r>
              <a:rPr dirty="0"/>
              <a:t>cycle” </a:t>
            </a:r>
            <a:r>
              <a:rPr spc="-10" dirty="0"/>
              <a:t>design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3744594"/>
            <a:ext cx="989330" cy="6064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2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242060" y="3473196"/>
            <a:ext cx="5106035" cy="1269365"/>
          </a:xfrm>
          <a:custGeom>
            <a:avLst/>
            <a:gdLst/>
            <a:ahLst/>
            <a:cxnLst/>
            <a:rect l="l" t="t" r="r" b="b"/>
            <a:pathLst>
              <a:path w="5106035" h="1269364">
                <a:moveTo>
                  <a:pt x="44450" y="63500"/>
                </a:moveTo>
                <a:lnTo>
                  <a:pt x="31750" y="63500"/>
                </a:lnTo>
                <a:lnTo>
                  <a:pt x="31750" y="1268983"/>
                </a:lnTo>
                <a:lnTo>
                  <a:pt x="5105908" y="1268983"/>
                </a:lnTo>
                <a:lnTo>
                  <a:pt x="5105908" y="1262633"/>
                </a:lnTo>
                <a:lnTo>
                  <a:pt x="44450" y="1262633"/>
                </a:lnTo>
                <a:lnTo>
                  <a:pt x="38100" y="1256283"/>
                </a:lnTo>
                <a:lnTo>
                  <a:pt x="44450" y="1256283"/>
                </a:lnTo>
                <a:lnTo>
                  <a:pt x="44450" y="63500"/>
                </a:lnTo>
                <a:close/>
              </a:path>
              <a:path w="5106035" h="1269364">
                <a:moveTo>
                  <a:pt x="44450" y="1256283"/>
                </a:moveTo>
                <a:lnTo>
                  <a:pt x="38100" y="1256283"/>
                </a:lnTo>
                <a:lnTo>
                  <a:pt x="44450" y="1262633"/>
                </a:lnTo>
                <a:lnTo>
                  <a:pt x="44450" y="1256283"/>
                </a:lnTo>
                <a:close/>
              </a:path>
              <a:path w="5106035" h="1269364">
                <a:moveTo>
                  <a:pt x="5093208" y="1256283"/>
                </a:moveTo>
                <a:lnTo>
                  <a:pt x="44450" y="1256283"/>
                </a:lnTo>
                <a:lnTo>
                  <a:pt x="44450" y="1262633"/>
                </a:lnTo>
                <a:lnTo>
                  <a:pt x="5093208" y="1262633"/>
                </a:lnTo>
                <a:lnTo>
                  <a:pt x="5093208" y="1256283"/>
                </a:lnTo>
                <a:close/>
              </a:path>
              <a:path w="5106035" h="1269364">
                <a:moveTo>
                  <a:pt x="5105908" y="839088"/>
                </a:moveTo>
                <a:lnTo>
                  <a:pt x="5093208" y="839088"/>
                </a:lnTo>
                <a:lnTo>
                  <a:pt x="5093208" y="1262633"/>
                </a:lnTo>
                <a:lnTo>
                  <a:pt x="5099558" y="1256283"/>
                </a:lnTo>
                <a:lnTo>
                  <a:pt x="5105908" y="1256283"/>
                </a:lnTo>
                <a:lnTo>
                  <a:pt x="5105908" y="839088"/>
                </a:lnTo>
                <a:close/>
              </a:path>
              <a:path w="5106035" h="1269364">
                <a:moveTo>
                  <a:pt x="5105908" y="1256283"/>
                </a:moveTo>
                <a:lnTo>
                  <a:pt x="5099558" y="1256283"/>
                </a:lnTo>
                <a:lnTo>
                  <a:pt x="5093208" y="1262633"/>
                </a:lnTo>
                <a:lnTo>
                  <a:pt x="5105908" y="1262633"/>
                </a:lnTo>
                <a:lnTo>
                  <a:pt x="5105908" y="1256283"/>
                </a:lnTo>
                <a:close/>
              </a:path>
              <a:path w="5106035" h="12693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5106035" h="12693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181102" y="1158430"/>
            <a:ext cx="11431905" cy="5344795"/>
            <a:chOff x="181102" y="1158430"/>
            <a:chExt cx="11431905" cy="5344795"/>
          </a:xfrm>
        </p:grpSpPr>
        <p:sp>
          <p:nvSpPr>
            <p:cNvPr id="105" name="object 105"/>
            <p:cNvSpPr/>
            <p:nvPr/>
          </p:nvSpPr>
          <p:spPr>
            <a:xfrm>
              <a:off x="10580370" y="1172717"/>
              <a:ext cx="1018540" cy="347980"/>
            </a:xfrm>
            <a:custGeom>
              <a:avLst/>
              <a:gdLst/>
              <a:ahLst/>
              <a:cxnLst/>
              <a:rect l="l" t="t" r="r" b="b"/>
              <a:pathLst>
                <a:path w="1018540" h="347980">
                  <a:moveTo>
                    <a:pt x="0" y="347472"/>
                  </a:moveTo>
                  <a:lnTo>
                    <a:pt x="260730" y="347472"/>
                  </a:lnTo>
                </a:path>
                <a:path w="1018540" h="347980">
                  <a:moveTo>
                    <a:pt x="254507" y="345440"/>
                  </a:moveTo>
                  <a:lnTo>
                    <a:pt x="254507" y="0"/>
                  </a:lnTo>
                </a:path>
                <a:path w="1018540" h="347980">
                  <a:moveTo>
                    <a:pt x="254507" y="0"/>
                  </a:moveTo>
                  <a:lnTo>
                    <a:pt x="508380" y="0"/>
                  </a:lnTo>
                </a:path>
                <a:path w="1018540" h="347980">
                  <a:moveTo>
                    <a:pt x="507491" y="345440"/>
                  </a:moveTo>
                  <a:lnTo>
                    <a:pt x="507491" y="0"/>
                  </a:lnTo>
                </a:path>
                <a:path w="1018540" h="347980">
                  <a:moveTo>
                    <a:pt x="510539" y="347472"/>
                  </a:moveTo>
                  <a:lnTo>
                    <a:pt x="771271" y="347472"/>
                  </a:lnTo>
                </a:path>
                <a:path w="1018540" h="347980">
                  <a:moveTo>
                    <a:pt x="763524" y="345440"/>
                  </a:moveTo>
                  <a:lnTo>
                    <a:pt x="763524" y="0"/>
                  </a:lnTo>
                </a:path>
                <a:path w="1018540" h="347980">
                  <a:moveTo>
                    <a:pt x="763524" y="0"/>
                  </a:moveTo>
                  <a:lnTo>
                    <a:pt x="1017397" y="0"/>
                  </a:lnTo>
                </a:path>
                <a:path w="1018540" h="347980">
                  <a:moveTo>
                    <a:pt x="1018031" y="345440"/>
                  </a:moveTo>
                  <a:lnTo>
                    <a:pt x="1018031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7452" y="1766315"/>
              <a:ext cx="9965690" cy="4730750"/>
            </a:xfrm>
            <a:custGeom>
              <a:avLst/>
              <a:gdLst/>
              <a:ahLst/>
              <a:cxnLst/>
              <a:rect l="l" t="t" r="r" b="b"/>
              <a:pathLst>
                <a:path w="9965690" h="4730750">
                  <a:moveTo>
                    <a:pt x="0" y="4730496"/>
                  </a:moveTo>
                  <a:lnTo>
                    <a:pt x="9965436" y="4730496"/>
                  </a:lnTo>
                  <a:lnTo>
                    <a:pt x="9965436" y="0"/>
                  </a:lnTo>
                  <a:lnTo>
                    <a:pt x="0" y="0"/>
                  </a:lnTo>
                  <a:lnTo>
                    <a:pt x="0" y="473049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153649" y="1777745"/>
              <a:ext cx="1036319" cy="2355215"/>
            </a:xfrm>
            <a:custGeom>
              <a:avLst/>
              <a:gdLst/>
              <a:ahLst/>
              <a:cxnLst/>
              <a:rect l="l" t="t" r="r" b="b"/>
              <a:pathLst>
                <a:path w="1036320" h="2355215">
                  <a:moveTo>
                    <a:pt x="1036193" y="0"/>
                  </a:moveTo>
                  <a:lnTo>
                    <a:pt x="1036193" y="2354706"/>
                  </a:lnTo>
                  <a:lnTo>
                    <a:pt x="0" y="2354706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10912220" y="780745"/>
            <a:ext cx="520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Clock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99136" y="5371896"/>
            <a:ext cx="48367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Key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Idea: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Single-</a:t>
            </a:r>
            <a:r>
              <a:rPr sz="1800" dirty="0">
                <a:latin typeface="Calibri"/>
                <a:cs typeface="Calibri"/>
              </a:rPr>
              <a:t>cycle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design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reading an</a:t>
            </a:r>
            <a:r>
              <a:rPr sz="1800" spc="-10" dirty="0">
                <a:latin typeface="Calibri"/>
                <a:cs typeface="Calibri"/>
              </a:rPr>
              <a:t> instruction </a:t>
            </a:r>
            <a:r>
              <a:rPr sz="1800" dirty="0">
                <a:latin typeface="Calibri"/>
                <a:cs typeface="Calibri"/>
              </a:rPr>
              <a:t>out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writing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results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back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registers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before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clock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edge.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Thinking</a:t>
            </a:r>
            <a:r>
              <a:rPr spc="-45" dirty="0"/>
              <a:t> </a:t>
            </a:r>
            <a:r>
              <a:rPr dirty="0"/>
              <a:t>about</a:t>
            </a:r>
            <a:r>
              <a:rPr spc="-45" dirty="0"/>
              <a:t> </a:t>
            </a:r>
            <a:r>
              <a:rPr dirty="0"/>
              <a:t>latency:</a:t>
            </a:r>
            <a:r>
              <a:rPr spc="-45" dirty="0"/>
              <a:t> </a:t>
            </a:r>
            <a:r>
              <a:rPr dirty="0"/>
              <a:t>ALU</a:t>
            </a:r>
            <a:r>
              <a:rPr spc="-60" dirty="0"/>
              <a:t> </a:t>
            </a:r>
            <a:r>
              <a:rPr spc="-10" dirty="0"/>
              <a:t>Operations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09820" y="2853853"/>
            <a:ext cx="254000" cy="17919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2613025" cy="1250950"/>
            <a:chOff x="1811782" y="3020314"/>
            <a:chExt cx="2613025" cy="1250950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210811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673860" y="2067814"/>
            <a:ext cx="5167630" cy="3286760"/>
            <a:chOff x="1673860" y="2067814"/>
            <a:chExt cx="5167630" cy="3286760"/>
          </a:xfrm>
        </p:grpSpPr>
        <p:sp>
          <p:nvSpPr>
            <p:cNvPr id="60" name="object 60"/>
            <p:cNvSpPr/>
            <p:nvPr/>
          </p:nvSpPr>
          <p:spPr>
            <a:xfrm>
              <a:off x="1862328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62328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4" y="2477770"/>
              <a:ext cx="245872" cy="10871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001012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80" y="2580132"/>
              <a:ext cx="76200" cy="24206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673860" y="2067813"/>
              <a:ext cx="5161280" cy="3280410"/>
            </a:xfrm>
            <a:custGeom>
              <a:avLst/>
              <a:gdLst/>
              <a:ahLst/>
              <a:cxnLst/>
              <a:rect l="l" t="t" r="r" b="b"/>
              <a:pathLst>
                <a:path w="5161280" h="3280410">
                  <a:moveTo>
                    <a:pt x="672846" y="0"/>
                  </a:moveTo>
                  <a:lnTo>
                    <a:pt x="0" y="0"/>
                  </a:lnTo>
                  <a:lnTo>
                    <a:pt x="0" y="1102868"/>
                  </a:lnTo>
                  <a:lnTo>
                    <a:pt x="68072" y="1102868"/>
                  </a:lnTo>
                  <a:lnTo>
                    <a:pt x="68072" y="1134618"/>
                  </a:lnTo>
                  <a:lnTo>
                    <a:pt x="131572" y="1102868"/>
                  </a:lnTo>
                  <a:lnTo>
                    <a:pt x="144272" y="1096518"/>
                  </a:lnTo>
                  <a:lnTo>
                    <a:pt x="131572" y="1090168"/>
                  </a:lnTo>
                  <a:lnTo>
                    <a:pt x="68072" y="1058418"/>
                  </a:lnTo>
                  <a:lnTo>
                    <a:pt x="68072" y="1090168"/>
                  </a:lnTo>
                  <a:lnTo>
                    <a:pt x="12700" y="1090168"/>
                  </a:lnTo>
                  <a:lnTo>
                    <a:pt x="12700" y="12700"/>
                  </a:lnTo>
                  <a:lnTo>
                    <a:pt x="660146" y="12700"/>
                  </a:lnTo>
                  <a:lnTo>
                    <a:pt x="660146" y="234950"/>
                  </a:lnTo>
                  <a:lnTo>
                    <a:pt x="672846" y="234950"/>
                  </a:lnTo>
                  <a:lnTo>
                    <a:pt x="672846" y="12700"/>
                  </a:lnTo>
                  <a:lnTo>
                    <a:pt x="672846" y="6350"/>
                  </a:lnTo>
                  <a:lnTo>
                    <a:pt x="672846" y="0"/>
                  </a:lnTo>
                  <a:close/>
                </a:path>
                <a:path w="5161280" h="3280410">
                  <a:moveTo>
                    <a:pt x="5161267" y="2766314"/>
                  </a:moveTo>
                  <a:lnTo>
                    <a:pt x="4128008" y="2766314"/>
                  </a:lnTo>
                  <a:lnTo>
                    <a:pt x="4128008" y="3279902"/>
                  </a:lnTo>
                  <a:lnTo>
                    <a:pt x="5161267" y="3279902"/>
                  </a:lnTo>
                  <a:lnTo>
                    <a:pt x="5161267" y="276631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01868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9" name="object 69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859526" y="1973071"/>
            <a:ext cx="4229100" cy="3260725"/>
          </a:xfrm>
          <a:custGeom>
            <a:avLst/>
            <a:gdLst/>
            <a:ahLst/>
            <a:cxnLst/>
            <a:rect l="l" t="t" r="r" b="b"/>
            <a:pathLst>
              <a:path w="4229100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229100" h="3260725">
                <a:moveTo>
                  <a:pt x="4228973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216273" y="12700"/>
                </a:lnTo>
                <a:lnTo>
                  <a:pt x="4216273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228973" y="3228721"/>
                </a:lnTo>
                <a:lnTo>
                  <a:pt x="4228973" y="3222371"/>
                </a:lnTo>
                <a:lnTo>
                  <a:pt x="4228973" y="3216021"/>
                </a:lnTo>
                <a:lnTo>
                  <a:pt x="4228973" y="12700"/>
                </a:lnTo>
                <a:lnTo>
                  <a:pt x="4228973" y="6350"/>
                </a:lnTo>
                <a:lnTo>
                  <a:pt x="422897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380988" y="4433061"/>
            <a:ext cx="5171440" cy="1473200"/>
            <a:chOff x="6380988" y="4433061"/>
            <a:chExt cx="5171440" cy="1473200"/>
          </a:xfrm>
        </p:grpSpPr>
        <p:pic>
          <p:nvPicPr>
            <p:cNvPr id="78" name="object 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8" y="5347715"/>
              <a:ext cx="76200" cy="17919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9870948" y="4439411"/>
              <a:ext cx="1664335" cy="1460500"/>
            </a:xfrm>
            <a:custGeom>
              <a:avLst/>
              <a:gdLst/>
              <a:ahLst/>
              <a:cxnLst/>
              <a:rect l="l" t="t" r="r" b="b"/>
              <a:pathLst>
                <a:path w="1664334" h="1460500">
                  <a:moveTo>
                    <a:pt x="432816" y="0"/>
                  </a:moveTo>
                  <a:lnTo>
                    <a:pt x="0" y="291973"/>
                  </a:lnTo>
                  <a:lnTo>
                    <a:pt x="0" y="1167993"/>
                  </a:lnTo>
                  <a:lnTo>
                    <a:pt x="432816" y="1459992"/>
                  </a:lnTo>
                  <a:lnTo>
                    <a:pt x="432816" y="227076"/>
                  </a:lnTo>
                  <a:lnTo>
                    <a:pt x="432816" y="0"/>
                  </a:lnTo>
                  <a:close/>
                </a:path>
                <a:path w="1664334" h="1460500">
                  <a:moveTo>
                    <a:pt x="1664335" y="236855"/>
                  </a:moveTo>
                  <a:lnTo>
                    <a:pt x="509092" y="221792"/>
                  </a:lnTo>
                  <a:lnTo>
                    <a:pt x="509092" y="221615"/>
                  </a:lnTo>
                  <a:lnTo>
                    <a:pt x="509524" y="189992"/>
                  </a:lnTo>
                  <a:lnTo>
                    <a:pt x="432816" y="227076"/>
                  </a:lnTo>
                  <a:lnTo>
                    <a:pt x="508508" y="266192"/>
                  </a:lnTo>
                  <a:lnTo>
                    <a:pt x="508927" y="234492"/>
                  </a:lnTo>
                  <a:lnTo>
                    <a:pt x="1664208" y="249555"/>
                  </a:lnTo>
                  <a:lnTo>
                    <a:pt x="1664335" y="23685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70947" y="4439411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432816" y="0"/>
                  </a:moveTo>
                  <a:lnTo>
                    <a:pt x="432816" y="1459992"/>
                  </a:lnTo>
                  <a:lnTo>
                    <a:pt x="0" y="1167993"/>
                  </a:lnTo>
                  <a:lnTo>
                    <a:pt x="0" y="291973"/>
                  </a:lnTo>
                  <a:lnTo>
                    <a:pt x="4328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0"/>
                  </a:moveTo>
                  <a:lnTo>
                    <a:pt x="0" y="179070"/>
                  </a:lnTo>
                  <a:lnTo>
                    <a:pt x="150875" y="358140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358140"/>
                  </a:moveTo>
                  <a:lnTo>
                    <a:pt x="0" y="179070"/>
                  </a:lnTo>
                  <a:lnTo>
                    <a:pt x="150875" y="0"/>
                  </a:lnTo>
                  <a:lnTo>
                    <a:pt x="150875" y="3581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320528" y="5566663"/>
              <a:ext cx="1231900" cy="76200"/>
            </a:xfrm>
            <a:custGeom>
              <a:avLst/>
              <a:gdLst/>
              <a:ahLst/>
              <a:cxnLst/>
              <a:rect l="l" t="t" r="r" b="b"/>
              <a:pathLst>
                <a:path w="1231900" h="76200">
                  <a:moveTo>
                    <a:pt x="76707" y="0"/>
                  </a:moveTo>
                  <a:lnTo>
                    <a:pt x="0" y="37084"/>
                  </a:lnTo>
                  <a:lnTo>
                    <a:pt x="75692" y="76174"/>
                  </a:lnTo>
                  <a:lnTo>
                    <a:pt x="76115" y="44439"/>
                  </a:lnTo>
                  <a:lnTo>
                    <a:pt x="63373" y="44272"/>
                  </a:lnTo>
                  <a:lnTo>
                    <a:pt x="63626" y="31572"/>
                  </a:lnTo>
                  <a:lnTo>
                    <a:pt x="76286" y="31572"/>
                  </a:lnTo>
                  <a:lnTo>
                    <a:pt x="76707" y="0"/>
                  </a:lnTo>
                  <a:close/>
                </a:path>
                <a:path w="1231900" h="76200">
                  <a:moveTo>
                    <a:pt x="76284" y="31738"/>
                  </a:moveTo>
                  <a:lnTo>
                    <a:pt x="76115" y="44439"/>
                  </a:lnTo>
                  <a:lnTo>
                    <a:pt x="1231392" y="59575"/>
                  </a:lnTo>
                  <a:lnTo>
                    <a:pt x="1231519" y="46875"/>
                  </a:lnTo>
                  <a:lnTo>
                    <a:pt x="76284" y="31738"/>
                  </a:lnTo>
                  <a:close/>
                </a:path>
                <a:path w="1231900" h="76200">
                  <a:moveTo>
                    <a:pt x="63626" y="31572"/>
                  </a:moveTo>
                  <a:lnTo>
                    <a:pt x="63373" y="44272"/>
                  </a:lnTo>
                  <a:lnTo>
                    <a:pt x="76115" y="44439"/>
                  </a:lnTo>
                  <a:lnTo>
                    <a:pt x="76284" y="31738"/>
                  </a:lnTo>
                  <a:lnTo>
                    <a:pt x="63626" y="31572"/>
                  </a:lnTo>
                  <a:close/>
                </a:path>
                <a:path w="1231900" h="76200">
                  <a:moveTo>
                    <a:pt x="76286" y="31572"/>
                  </a:moveTo>
                  <a:lnTo>
                    <a:pt x="63626" y="31572"/>
                  </a:lnTo>
                  <a:lnTo>
                    <a:pt x="76284" y="31738"/>
                  </a:lnTo>
                  <a:lnTo>
                    <a:pt x="76286" y="315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0791825" y="3305632"/>
            <a:ext cx="102552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Address </a:t>
            </a:r>
            <a:r>
              <a:rPr sz="1800" dirty="0">
                <a:latin typeface="Calibri"/>
                <a:cs typeface="Calibri"/>
              </a:rPr>
              <a:t>mode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from </a:t>
            </a:r>
            <a:r>
              <a:rPr sz="1800" spc="-10" dirty="0">
                <a:latin typeface="Calibri"/>
                <a:cs typeface="Calibri"/>
              </a:rPr>
              <a:t>decoded 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791825" y="5050282"/>
            <a:ext cx="1231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76555" y="5530697"/>
            <a:ext cx="43199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ALU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Operation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Latency: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Circuit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delay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operations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(mostly)</a:t>
            </a:r>
            <a:r>
              <a:rPr sz="1800" spc="-20" dirty="0">
                <a:latin typeface="Calibri"/>
                <a:cs typeface="Calibri"/>
              </a:rPr>
              <a:t> low.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Why?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88" name="object 88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92" name="object 92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97" name="object 97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47814" y="3564635"/>
            <a:ext cx="4088765" cy="1349375"/>
          </a:xfrm>
          <a:custGeom>
            <a:avLst/>
            <a:gdLst/>
            <a:ahLst/>
            <a:cxnLst/>
            <a:rect l="l" t="t" r="r" b="b"/>
            <a:pathLst>
              <a:path w="4088765" h="1349375">
                <a:moveTo>
                  <a:pt x="158737" y="31750"/>
                </a:moveTo>
                <a:lnTo>
                  <a:pt x="0" y="31750"/>
                </a:lnTo>
                <a:lnTo>
                  <a:pt x="0" y="1349247"/>
                </a:lnTo>
                <a:lnTo>
                  <a:pt x="4088244" y="1349247"/>
                </a:lnTo>
                <a:lnTo>
                  <a:pt x="4088244" y="1342897"/>
                </a:lnTo>
                <a:lnTo>
                  <a:pt x="12700" y="1342897"/>
                </a:lnTo>
                <a:lnTo>
                  <a:pt x="6350" y="1336547"/>
                </a:lnTo>
                <a:lnTo>
                  <a:pt x="12700" y="1336547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158737" y="38100"/>
                </a:lnTo>
                <a:lnTo>
                  <a:pt x="158737" y="31750"/>
                </a:lnTo>
                <a:close/>
              </a:path>
              <a:path w="4088765" h="1349375">
                <a:moveTo>
                  <a:pt x="12700" y="1336547"/>
                </a:moveTo>
                <a:lnTo>
                  <a:pt x="6350" y="1336547"/>
                </a:lnTo>
                <a:lnTo>
                  <a:pt x="12700" y="1342897"/>
                </a:lnTo>
                <a:lnTo>
                  <a:pt x="12700" y="1336547"/>
                </a:lnTo>
                <a:close/>
              </a:path>
              <a:path w="4088765" h="1349375">
                <a:moveTo>
                  <a:pt x="4075544" y="1336547"/>
                </a:moveTo>
                <a:lnTo>
                  <a:pt x="12700" y="1336547"/>
                </a:lnTo>
                <a:lnTo>
                  <a:pt x="12700" y="1342897"/>
                </a:lnTo>
                <a:lnTo>
                  <a:pt x="4075544" y="1342897"/>
                </a:lnTo>
                <a:lnTo>
                  <a:pt x="4075544" y="1336547"/>
                </a:lnTo>
                <a:close/>
              </a:path>
              <a:path w="4088765" h="1349375">
                <a:moveTo>
                  <a:pt x="4088244" y="1114297"/>
                </a:moveTo>
                <a:lnTo>
                  <a:pt x="4075544" y="1114297"/>
                </a:lnTo>
                <a:lnTo>
                  <a:pt x="4075544" y="1342897"/>
                </a:lnTo>
                <a:lnTo>
                  <a:pt x="4081894" y="1336547"/>
                </a:lnTo>
                <a:lnTo>
                  <a:pt x="4088244" y="1336547"/>
                </a:lnTo>
                <a:lnTo>
                  <a:pt x="4088244" y="1114297"/>
                </a:lnTo>
                <a:close/>
              </a:path>
              <a:path w="4088765" h="1349375">
                <a:moveTo>
                  <a:pt x="4088244" y="1336547"/>
                </a:moveTo>
                <a:lnTo>
                  <a:pt x="4081894" y="1336547"/>
                </a:lnTo>
                <a:lnTo>
                  <a:pt x="4075544" y="1342897"/>
                </a:lnTo>
                <a:lnTo>
                  <a:pt x="4088244" y="1342897"/>
                </a:lnTo>
                <a:lnTo>
                  <a:pt x="4088244" y="1336547"/>
                </a:lnTo>
                <a:close/>
              </a:path>
              <a:path w="4088765" h="1349375">
                <a:moveTo>
                  <a:pt x="158737" y="0"/>
                </a:moveTo>
                <a:lnTo>
                  <a:pt x="158737" y="76200"/>
                </a:lnTo>
                <a:lnTo>
                  <a:pt x="222237" y="44450"/>
                </a:lnTo>
                <a:lnTo>
                  <a:pt x="171437" y="44450"/>
                </a:lnTo>
                <a:lnTo>
                  <a:pt x="171437" y="31750"/>
                </a:lnTo>
                <a:lnTo>
                  <a:pt x="222237" y="31750"/>
                </a:lnTo>
                <a:lnTo>
                  <a:pt x="158737" y="0"/>
                </a:lnTo>
                <a:close/>
              </a:path>
              <a:path w="4088765" h="1349375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4088765" h="1349375">
                <a:moveTo>
                  <a:pt x="158737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158737" y="44450"/>
                </a:lnTo>
                <a:lnTo>
                  <a:pt x="158737" y="38100"/>
                </a:lnTo>
                <a:close/>
              </a:path>
              <a:path w="4088765" h="1349375">
                <a:moveTo>
                  <a:pt x="222237" y="31750"/>
                </a:moveTo>
                <a:lnTo>
                  <a:pt x="171437" y="31750"/>
                </a:lnTo>
                <a:lnTo>
                  <a:pt x="171437" y="44450"/>
                </a:lnTo>
                <a:lnTo>
                  <a:pt x="222237" y="44450"/>
                </a:lnTo>
                <a:lnTo>
                  <a:pt x="234937" y="38100"/>
                </a:lnTo>
                <a:lnTo>
                  <a:pt x="222237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103" name="object 103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Thinking</a:t>
            </a:r>
            <a:r>
              <a:rPr spc="-45" dirty="0"/>
              <a:t> </a:t>
            </a:r>
            <a:r>
              <a:rPr dirty="0"/>
              <a:t>about</a:t>
            </a:r>
            <a:r>
              <a:rPr spc="-45" dirty="0"/>
              <a:t> </a:t>
            </a:r>
            <a:r>
              <a:rPr dirty="0"/>
              <a:t>latency:</a:t>
            </a:r>
            <a:r>
              <a:rPr spc="-45" dirty="0"/>
              <a:t> </a:t>
            </a:r>
            <a:r>
              <a:rPr dirty="0"/>
              <a:t>ALU</a:t>
            </a:r>
            <a:r>
              <a:rPr spc="-60" dirty="0"/>
              <a:t> </a:t>
            </a:r>
            <a:r>
              <a:rPr spc="-10" dirty="0"/>
              <a:t>Operations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09820" y="2853853"/>
            <a:ext cx="254000" cy="17919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2613025" cy="1250950"/>
            <a:chOff x="1811782" y="3020314"/>
            <a:chExt cx="2613025" cy="1250950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210811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673860" y="2067814"/>
            <a:ext cx="5167630" cy="3286760"/>
            <a:chOff x="1673860" y="2067814"/>
            <a:chExt cx="5167630" cy="3286760"/>
          </a:xfrm>
        </p:grpSpPr>
        <p:sp>
          <p:nvSpPr>
            <p:cNvPr id="60" name="object 60"/>
            <p:cNvSpPr/>
            <p:nvPr/>
          </p:nvSpPr>
          <p:spPr>
            <a:xfrm>
              <a:off x="1862328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62328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4" y="2477770"/>
              <a:ext cx="245872" cy="10871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001012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80" y="2580132"/>
              <a:ext cx="76200" cy="24206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673860" y="2067813"/>
              <a:ext cx="5161280" cy="3280410"/>
            </a:xfrm>
            <a:custGeom>
              <a:avLst/>
              <a:gdLst/>
              <a:ahLst/>
              <a:cxnLst/>
              <a:rect l="l" t="t" r="r" b="b"/>
              <a:pathLst>
                <a:path w="5161280" h="3280410">
                  <a:moveTo>
                    <a:pt x="672846" y="0"/>
                  </a:moveTo>
                  <a:lnTo>
                    <a:pt x="0" y="0"/>
                  </a:lnTo>
                  <a:lnTo>
                    <a:pt x="0" y="1102868"/>
                  </a:lnTo>
                  <a:lnTo>
                    <a:pt x="68072" y="1102868"/>
                  </a:lnTo>
                  <a:lnTo>
                    <a:pt x="68072" y="1134618"/>
                  </a:lnTo>
                  <a:lnTo>
                    <a:pt x="131572" y="1102868"/>
                  </a:lnTo>
                  <a:lnTo>
                    <a:pt x="144272" y="1096518"/>
                  </a:lnTo>
                  <a:lnTo>
                    <a:pt x="131572" y="1090168"/>
                  </a:lnTo>
                  <a:lnTo>
                    <a:pt x="68072" y="1058418"/>
                  </a:lnTo>
                  <a:lnTo>
                    <a:pt x="68072" y="1090168"/>
                  </a:lnTo>
                  <a:lnTo>
                    <a:pt x="12700" y="1090168"/>
                  </a:lnTo>
                  <a:lnTo>
                    <a:pt x="12700" y="12700"/>
                  </a:lnTo>
                  <a:lnTo>
                    <a:pt x="660146" y="12700"/>
                  </a:lnTo>
                  <a:lnTo>
                    <a:pt x="660146" y="234950"/>
                  </a:lnTo>
                  <a:lnTo>
                    <a:pt x="672846" y="234950"/>
                  </a:lnTo>
                  <a:lnTo>
                    <a:pt x="672846" y="12700"/>
                  </a:lnTo>
                  <a:lnTo>
                    <a:pt x="672846" y="6350"/>
                  </a:lnTo>
                  <a:lnTo>
                    <a:pt x="672846" y="0"/>
                  </a:lnTo>
                  <a:close/>
                </a:path>
                <a:path w="5161280" h="3280410">
                  <a:moveTo>
                    <a:pt x="5161267" y="2766314"/>
                  </a:moveTo>
                  <a:lnTo>
                    <a:pt x="4128008" y="2766314"/>
                  </a:lnTo>
                  <a:lnTo>
                    <a:pt x="4128008" y="3279902"/>
                  </a:lnTo>
                  <a:lnTo>
                    <a:pt x="5161267" y="3279902"/>
                  </a:lnTo>
                  <a:lnTo>
                    <a:pt x="5161267" y="276631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01868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9" name="object 69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859526" y="1973071"/>
            <a:ext cx="4229100" cy="3260725"/>
          </a:xfrm>
          <a:custGeom>
            <a:avLst/>
            <a:gdLst/>
            <a:ahLst/>
            <a:cxnLst/>
            <a:rect l="l" t="t" r="r" b="b"/>
            <a:pathLst>
              <a:path w="4229100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229100" h="3260725">
                <a:moveTo>
                  <a:pt x="4228973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216273" y="12700"/>
                </a:lnTo>
                <a:lnTo>
                  <a:pt x="4216273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228973" y="3228721"/>
                </a:lnTo>
                <a:lnTo>
                  <a:pt x="4228973" y="3222371"/>
                </a:lnTo>
                <a:lnTo>
                  <a:pt x="4228973" y="3216021"/>
                </a:lnTo>
                <a:lnTo>
                  <a:pt x="4228973" y="12700"/>
                </a:lnTo>
                <a:lnTo>
                  <a:pt x="4228973" y="6350"/>
                </a:lnTo>
                <a:lnTo>
                  <a:pt x="422897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380988" y="4433061"/>
            <a:ext cx="5171440" cy="1473200"/>
            <a:chOff x="6380988" y="4433061"/>
            <a:chExt cx="5171440" cy="1473200"/>
          </a:xfrm>
        </p:grpSpPr>
        <p:pic>
          <p:nvPicPr>
            <p:cNvPr id="78" name="object 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8" y="5347715"/>
              <a:ext cx="76200" cy="17919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9870948" y="4439411"/>
              <a:ext cx="1664335" cy="1460500"/>
            </a:xfrm>
            <a:custGeom>
              <a:avLst/>
              <a:gdLst/>
              <a:ahLst/>
              <a:cxnLst/>
              <a:rect l="l" t="t" r="r" b="b"/>
              <a:pathLst>
                <a:path w="1664334" h="1460500">
                  <a:moveTo>
                    <a:pt x="432816" y="0"/>
                  </a:moveTo>
                  <a:lnTo>
                    <a:pt x="0" y="291973"/>
                  </a:lnTo>
                  <a:lnTo>
                    <a:pt x="0" y="1167993"/>
                  </a:lnTo>
                  <a:lnTo>
                    <a:pt x="432816" y="1459992"/>
                  </a:lnTo>
                  <a:lnTo>
                    <a:pt x="432816" y="227076"/>
                  </a:lnTo>
                  <a:lnTo>
                    <a:pt x="432816" y="0"/>
                  </a:lnTo>
                  <a:close/>
                </a:path>
                <a:path w="1664334" h="1460500">
                  <a:moveTo>
                    <a:pt x="1664335" y="236855"/>
                  </a:moveTo>
                  <a:lnTo>
                    <a:pt x="509092" y="221792"/>
                  </a:lnTo>
                  <a:lnTo>
                    <a:pt x="509092" y="221615"/>
                  </a:lnTo>
                  <a:lnTo>
                    <a:pt x="509524" y="189992"/>
                  </a:lnTo>
                  <a:lnTo>
                    <a:pt x="432816" y="227076"/>
                  </a:lnTo>
                  <a:lnTo>
                    <a:pt x="508508" y="266192"/>
                  </a:lnTo>
                  <a:lnTo>
                    <a:pt x="508927" y="234492"/>
                  </a:lnTo>
                  <a:lnTo>
                    <a:pt x="1664208" y="249555"/>
                  </a:lnTo>
                  <a:lnTo>
                    <a:pt x="1664335" y="23685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70947" y="4439411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432816" y="0"/>
                  </a:moveTo>
                  <a:lnTo>
                    <a:pt x="432816" y="1459992"/>
                  </a:lnTo>
                  <a:lnTo>
                    <a:pt x="0" y="1167993"/>
                  </a:lnTo>
                  <a:lnTo>
                    <a:pt x="0" y="291973"/>
                  </a:lnTo>
                  <a:lnTo>
                    <a:pt x="4328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0"/>
                  </a:moveTo>
                  <a:lnTo>
                    <a:pt x="0" y="179070"/>
                  </a:lnTo>
                  <a:lnTo>
                    <a:pt x="150875" y="358140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358140"/>
                  </a:moveTo>
                  <a:lnTo>
                    <a:pt x="0" y="179070"/>
                  </a:lnTo>
                  <a:lnTo>
                    <a:pt x="150875" y="0"/>
                  </a:lnTo>
                  <a:lnTo>
                    <a:pt x="150875" y="3581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320528" y="5566663"/>
              <a:ext cx="1231900" cy="76200"/>
            </a:xfrm>
            <a:custGeom>
              <a:avLst/>
              <a:gdLst/>
              <a:ahLst/>
              <a:cxnLst/>
              <a:rect l="l" t="t" r="r" b="b"/>
              <a:pathLst>
                <a:path w="1231900" h="76200">
                  <a:moveTo>
                    <a:pt x="76707" y="0"/>
                  </a:moveTo>
                  <a:lnTo>
                    <a:pt x="0" y="37084"/>
                  </a:lnTo>
                  <a:lnTo>
                    <a:pt x="75692" y="76174"/>
                  </a:lnTo>
                  <a:lnTo>
                    <a:pt x="76115" y="44439"/>
                  </a:lnTo>
                  <a:lnTo>
                    <a:pt x="63373" y="44272"/>
                  </a:lnTo>
                  <a:lnTo>
                    <a:pt x="63626" y="31572"/>
                  </a:lnTo>
                  <a:lnTo>
                    <a:pt x="76286" y="31572"/>
                  </a:lnTo>
                  <a:lnTo>
                    <a:pt x="76707" y="0"/>
                  </a:lnTo>
                  <a:close/>
                </a:path>
                <a:path w="1231900" h="76200">
                  <a:moveTo>
                    <a:pt x="76284" y="31738"/>
                  </a:moveTo>
                  <a:lnTo>
                    <a:pt x="76115" y="44439"/>
                  </a:lnTo>
                  <a:lnTo>
                    <a:pt x="1231392" y="59575"/>
                  </a:lnTo>
                  <a:lnTo>
                    <a:pt x="1231519" y="46875"/>
                  </a:lnTo>
                  <a:lnTo>
                    <a:pt x="76284" y="31738"/>
                  </a:lnTo>
                  <a:close/>
                </a:path>
                <a:path w="1231900" h="76200">
                  <a:moveTo>
                    <a:pt x="63626" y="31572"/>
                  </a:moveTo>
                  <a:lnTo>
                    <a:pt x="63373" y="44272"/>
                  </a:lnTo>
                  <a:lnTo>
                    <a:pt x="76115" y="44439"/>
                  </a:lnTo>
                  <a:lnTo>
                    <a:pt x="76284" y="31738"/>
                  </a:lnTo>
                  <a:lnTo>
                    <a:pt x="63626" y="31572"/>
                  </a:lnTo>
                  <a:close/>
                </a:path>
                <a:path w="1231900" h="76200">
                  <a:moveTo>
                    <a:pt x="76286" y="31572"/>
                  </a:moveTo>
                  <a:lnTo>
                    <a:pt x="63626" y="31572"/>
                  </a:lnTo>
                  <a:lnTo>
                    <a:pt x="76284" y="31738"/>
                  </a:lnTo>
                  <a:lnTo>
                    <a:pt x="76286" y="315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0791825" y="3305632"/>
            <a:ext cx="102552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Address </a:t>
            </a:r>
            <a:r>
              <a:rPr sz="1800" dirty="0">
                <a:latin typeface="Calibri"/>
                <a:cs typeface="Calibri"/>
              </a:rPr>
              <a:t>mode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from </a:t>
            </a:r>
            <a:r>
              <a:rPr sz="1800" spc="-10" dirty="0">
                <a:latin typeface="Calibri"/>
                <a:cs typeface="Calibri"/>
              </a:rPr>
              <a:t>decoded 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791825" y="5050282"/>
            <a:ext cx="1231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08279" y="5223509"/>
            <a:ext cx="51904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ALU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Operation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Latency: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Circuit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delay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operations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(mostly)</a:t>
            </a:r>
            <a:r>
              <a:rPr sz="1800" spc="-20" dirty="0">
                <a:latin typeface="Calibri"/>
                <a:cs typeface="Calibri"/>
              </a:rPr>
              <a:t> low.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Sum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delay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units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depending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impl.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fetch,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decode,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access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(in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1),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reg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access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(in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2),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ALU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function,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writeback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88" name="object 88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92" name="object 92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97" name="object 97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47814" y="3564635"/>
            <a:ext cx="4088765" cy="1349375"/>
          </a:xfrm>
          <a:custGeom>
            <a:avLst/>
            <a:gdLst/>
            <a:ahLst/>
            <a:cxnLst/>
            <a:rect l="l" t="t" r="r" b="b"/>
            <a:pathLst>
              <a:path w="4088765" h="1349375">
                <a:moveTo>
                  <a:pt x="158737" y="31750"/>
                </a:moveTo>
                <a:lnTo>
                  <a:pt x="0" y="31750"/>
                </a:lnTo>
                <a:lnTo>
                  <a:pt x="0" y="1349247"/>
                </a:lnTo>
                <a:lnTo>
                  <a:pt x="4088244" y="1349247"/>
                </a:lnTo>
                <a:lnTo>
                  <a:pt x="4088244" y="1342897"/>
                </a:lnTo>
                <a:lnTo>
                  <a:pt x="12700" y="1342897"/>
                </a:lnTo>
                <a:lnTo>
                  <a:pt x="6350" y="1336547"/>
                </a:lnTo>
                <a:lnTo>
                  <a:pt x="12700" y="1336547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158737" y="38100"/>
                </a:lnTo>
                <a:lnTo>
                  <a:pt x="158737" y="31750"/>
                </a:lnTo>
                <a:close/>
              </a:path>
              <a:path w="4088765" h="1349375">
                <a:moveTo>
                  <a:pt x="12700" y="1336547"/>
                </a:moveTo>
                <a:lnTo>
                  <a:pt x="6350" y="1336547"/>
                </a:lnTo>
                <a:lnTo>
                  <a:pt x="12700" y="1342897"/>
                </a:lnTo>
                <a:lnTo>
                  <a:pt x="12700" y="1336547"/>
                </a:lnTo>
                <a:close/>
              </a:path>
              <a:path w="4088765" h="1349375">
                <a:moveTo>
                  <a:pt x="4075544" y="1336547"/>
                </a:moveTo>
                <a:lnTo>
                  <a:pt x="12700" y="1336547"/>
                </a:lnTo>
                <a:lnTo>
                  <a:pt x="12700" y="1342897"/>
                </a:lnTo>
                <a:lnTo>
                  <a:pt x="4075544" y="1342897"/>
                </a:lnTo>
                <a:lnTo>
                  <a:pt x="4075544" y="1336547"/>
                </a:lnTo>
                <a:close/>
              </a:path>
              <a:path w="4088765" h="1349375">
                <a:moveTo>
                  <a:pt x="4088244" y="1114297"/>
                </a:moveTo>
                <a:lnTo>
                  <a:pt x="4075544" y="1114297"/>
                </a:lnTo>
                <a:lnTo>
                  <a:pt x="4075544" y="1342897"/>
                </a:lnTo>
                <a:lnTo>
                  <a:pt x="4081894" y="1336547"/>
                </a:lnTo>
                <a:lnTo>
                  <a:pt x="4088244" y="1336547"/>
                </a:lnTo>
                <a:lnTo>
                  <a:pt x="4088244" y="1114297"/>
                </a:lnTo>
                <a:close/>
              </a:path>
              <a:path w="4088765" h="1349375">
                <a:moveTo>
                  <a:pt x="4088244" y="1336547"/>
                </a:moveTo>
                <a:lnTo>
                  <a:pt x="4081894" y="1336547"/>
                </a:lnTo>
                <a:lnTo>
                  <a:pt x="4075544" y="1342897"/>
                </a:lnTo>
                <a:lnTo>
                  <a:pt x="4088244" y="1342897"/>
                </a:lnTo>
                <a:lnTo>
                  <a:pt x="4088244" y="1336547"/>
                </a:lnTo>
                <a:close/>
              </a:path>
              <a:path w="4088765" h="1349375">
                <a:moveTo>
                  <a:pt x="158737" y="0"/>
                </a:moveTo>
                <a:lnTo>
                  <a:pt x="158737" y="76200"/>
                </a:lnTo>
                <a:lnTo>
                  <a:pt x="222237" y="44450"/>
                </a:lnTo>
                <a:lnTo>
                  <a:pt x="171437" y="44450"/>
                </a:lnTo>
                <a:lnTo>
                  <a:pt x="171437" y="31750"/>
                </a:lnTo>
                <a:lnTo>
                  <a:pt x="222237" y="31750"/>
                </a:lnTo>
                <a:lnTo>
                  <a:pt x="158737" y="0"/>
                </a:lnTo>
                <a:close/>
              </a:path>
              <a:path w="4088765" h="1349375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4088765" h="1349375">
                <a:moveTo>
                  <a:pt x="158737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158737" y="44450"/>
                </a:lnTo>
                <a:lnTo>
                  <a:pt x="158737" y="38100"/>
                </a:lnTo>
                <a:close/>
              </a:path>
              <a:path w="4088765" h="1349375">
                <a:moveTo>
                  <a:pt x="222237" y="31750"/>
                </a:moveTo>
                <a:lnTo>
                  <a:pt x="171437" y="31750"/>
                </a:lnTo>
                <a:lnTo>
                  <a:pt x="171437" y="44450"/>
                </a:lnTo>
                <a:lnTo>
                  <a:pt x="222237" y="44450"/>
                </a:lnTo>
                <a:lnTo>
                  <a:pt x="234937" y="38100"/>
                </a:lnTo>
                <a:lnTo>
                  <a:pt x="222237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103" name="object 103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Thinking</a:t>
            </a:r>
            <a:r>
              <a:rPr spc="-35" dirty="0"/>
              <a:t> </a:t>
            </a:r>
            <a:r>
              <a:rPr dirty="0"/>
              <a:t>about</a:t>
            </a:r>
            <a:r>
              <a:rPr spc="-35" dirty="0"/>
              <a:t> </a:t>
            </a:r>
            <a:r>
              <a:rPr dirty="0"/>
              <a:t>latency:</a:t>
            </a:r>
            <a:r>
              <a:rPr spc="-3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09820" y="2853853"/>
            <a:ext cx="254000" cy="17919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2613025" cy="1250950"/>
            <a:chOff x="1811782" y="3020314"/>
            <a:chExt cx="2613025" cy="1250950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210811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673860" y="2067814"/>
            <a:ext cx="5167630" cy="3286760"/>
            <a:chOff x="1673860" y="2067814"/>
            <a:chExt cx="5167630" cy="3286760"/>
          </a:xfrm>
        </p:grpSpPr>
        <p:sp>
          <p:nvSpPr>
            <p:cNvPr id="60" name="object 60"/>
            <p:cNvSpPr/>
            <p:nvPr/>
          </p:nvSpPr>
          <p:spPr>
            <a:xfrm>
              <a:off x="1862328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62328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4" y="2477770"/>
              <a:ext cx="245872" cy="10871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001012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80" y="2580132"/>
              <a:ext cx="76200" cy="24206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673860" y="2067813"/>
              <a:ext cx="5161280" cy="3280410"/>
            </a:xfrm>
            <a:custGeom>
              <a:avLst/>
              <a:gdLst/>
              <a:ahLst/>
              <a:cxnLst/>
              <a:rect l="l" t="t" r="r" b="b"/>
              <a:pathLst>
                <a:path w="5161280" h="3280410">
                  <a:moveTo>
                    <a:pt x="672846" y="0"/>
                  </a:moveTo>
                  <a:lnTo>
                    <a:pt x="0" y="0"/>
                  </a:lnTo>
                  <a:lnTo>
                    <a:pt x="0" y="1102868"/>
                  </a:lnTo>
                  <a:lnTo>
                    <a:pt x="68072" y="1102868"/>
                  </a:lnTo>
                  <a:lnTo>
                    <a:pt x="68072" y="1134618"/>
                  </a:lnTo>
                  <a:lnTo>
                    <a:pt x="131572" y="1102868"/>
                  </a:lnTo>
                  <a:lnTo>
                    <a:pt x="144272" y="1096518"/>
                  </a:lnTo>
                  <a:lnTo>
                    <a:pt x="131572" y="1090168"/>
                  </a:lnTo>
                  <a:lnTo>
                    <a:pt x="68072" y="1058418"/>
                  </a:lnTo>
                  <a:lnTo>
                    <a:pt x="68072" y="1090168"/>
                  </a:lnTo>
                  <a:lnTo>
                    <a:pt x="12700" y="1090168"/>
                  </a:lnTo>
                  <a:lnTo>
                    <a:pt x="12700" y="12700"/>
                  </a:lnTo>
                  <a:lnTo>
                    <a:pt x="660146" y="12700"/>
                  </a:lnTo>
                  <a:lnTo>
                    <a:pt x="660146" y="234950"/>
                  </a:lnTo>
                  <a:lnTo>
                    <a:pt x="672846" y="234950"/>
                  </a:lnTo>
                  <a:lnTo>
                    <a:pt x="672846" y="12700"/>
                  </a:lnTo>
                  <a:lnTo>
                    <a:pt x="672846" y="6350"/>
                  </a:lnTo>
                  <a:lnTo>
                    <a:pt x="672846" y="0"/>
                  </a:lnTo>
                  <a:close/>
                </a:path>
                <a:path w="5161280" h="3280410">
                  <a:moveTo>
                    <a:pt x="5161267" y="2766314"/>
                  </a:moveTo>
                  <a:lnTo>
                    <a:pt x="4128008" y="2766314"/>
                  </a:lnTo>
                  <a:lnTo>
                    <a:pt x="4128008" y="3279902"/>
                  </a:lnTo>
                  <a:lnTo>
                    <a:pt x="5161267" y="3279902"/>
                  </a:lnTo>
                  <a:lnTo>
                    <a:pt x="5161267" y="276631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01868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9" name="object 69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859526" y="1973071"/>
            <a:ext cx="4229100" cy="3260725"/>
          </a:xfrm>
          <a:custGeom>
            <a:avLst/>
            <a:gdLst/>
            <a:ahLst/>
            <a:cxnLst/>
            <a:rect l="l" t="t" r="r" b="b"/>
            <a:pathLst>
              <a:path w="4229100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229100" h="3260725">
                <a:moveTo>
                  <a:pt x="4228973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216273" y="12700"/>
                </a:lnTo>
                <a:lnTo>
                  <a:pt x="4216273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228973" y="3228721"/>
                </a:lnTo>
                <a:lnTo>
                  <a:pt x="4228973" y="3222371"/>
                </a:lnTo>
                <a:lnTo>
                  <a:pt x="4228973" y="3216021"/>
                </a:lnTo>
                <a:lnTo>
                  <a:pt x="4228973" y="12700"/>
                </a:lnTo>
                <a:lnTo>
                  <a:pt x="4228973" y="6350"/>
                </a:lnTo>
                <a:lnTo>
                  <a:pt x="422897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380988" y="4433061"/>
            <a:ext cx="5171440" cy="1473200"/>
            <a:chOff x="6380988" y="4433061"/>
            <a:chExt cx="5171440" cy="1473200"/>
          </a:xfrm>
        </p:grpSpPr>
        <p:pic>
          <p:nvPicPr>
            <p:cNvPr id="78" name="object 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8" y="5347715"/>
              <a:ext cx="76200" cy="17919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9870948" y="4439411"/>
              <a:ext cx="1664335" cy="1460500"/>
            </a:xfrm>
            <a:custGeom>
              <a:avLst/>
              <a:gdLst/>
              <a:ahLst/>
              <a:cxnLst/>
              <a:rect l="l" t="t" r="r" b="b"/>
              <a:pathLst>
                <a:path w="1664334" h="1460500">
                  <a:moveTo>
                    <a:pt x="432816" y="0"/>
                  </a:moveTo>
                  <a:lnTo>
                    <a:pt x="0" y="291973"/>
                  </a:lnTo>
                  <a:lnTo>
                    <a:pt x="0" y="1167993"/>
                  </a:lnTo>
                  <a:lnTo>
                    <a:pt x="432816" y="1459992"/>
                  </a:lnTo>
                  <a:lnTo>
                    <a:pt x="432816" y="227076"/>
                  </a:lnTo>
                  <a:lnTo>
                    <a:pt x="432816" y="0"/>
                  </a:lnTo>
                  <a:close/>
                </a:path>
                <a:path w="1664334" h="1460500">
                  <a:moveTo>
                    <a:pt x="1664335" y="236855"/>
                  </a:moveTo>
                  <a:lnTo>
                    <a:pt x="509092" y="221792"/>
                  </a:lnTo>
                  <a:lnTo>
                    <a:pt x="509092" y="221615"/>
                  </a:lnTo>
                  <a:lnTo>
                    <a:pt x="509524" y="189992"/>
                  </a:lnTo>
                  <a:lnTo>
                    <a:pt x="432816" y="227076"/>
                  </a:lnTo>
                  <a:lnTo>
                    <a:pt x="508508" y="266192"/>
                  </a:lnTo>
                  <a:lnTo>
                    <a:pt x="508927" y="234492"/>
                  </a:lnTo>
                  <a:lnTo>
                    <a:pt x="1664208" y="249555"/>
                  </a:lnTo>
                  <a:lnTo>
                    <a:pt x="1664335" y="23685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70947" y="4439411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432816" y="0"/>
                  </a:moveTo>
                  <a:lnTo>
                    <a:pt x="432816" y="1459992"/>
                  </a:lnTo>
                  <a:lnTo>
                    <a:pt x="0" y="1167993"/>
                  </a:lnTo>
                  <a:lnTo>
                    <a:pt x="0" y="291973"/>
                  </a:lnTo>
                  <a:lnTo>
                    <a:pt x="4328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0"/>
                  </a:moveTo>
                  <a:lnTo>
                    <a:pt x="0" y="179070"/>
                  </a:lnTo>
                  <a:lnTo>
                    <a:pt x="150875" y="358140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358140"/>
                  </a:moveTo>
                  <a:lnTo>
                    <a:pt x="0" y="179070"/>
                  </a:lnTo>
                  <a:lnTo>
                    <a:pt x="150875" y="0"/>
                  </a:lnTo>
                  <a:lnTo>
                    <a:pt x="150875" y="3581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320528" y="5566663"/>
              <a:ext cx="1231900" cy="76200"/>
            </a:xfrm>
            <a:custGeom>
              <a:avLst/>
              <a:gdLst/>
              <a:ahLst/>
              <a:cxnLst/>
              <a:rect l="l" t="t" r="r" b="b"/>
              <a:pathLst>
                <a:path w="1231900" h="76200">
                  <a:moveTo>
                    <a:pt x="76707" y="0"/>
                  </a:moveTo>
                  <a:lnTo>
                    <a:pt x="0" y="37084"/>
                  </a:lnTo>
                  <a:lnTo>
                    <a:pt x="75692" y="76174"/>
                  </a:lnTo>
                  <a:lnTo>
                    <a:pt x="76115" y="44439"/>
                  </a:lnTo>
                  <a:lnTo>
                    <a:pt x="63373" y="44272"/>
                  </a:lnTo>
                  <a:lnTo>
                    <a:pt x="63626" y="31572"/>
                  </a:lnTo>
                  <a:lnTo>
                    <a:pt x="76286" y="31572"/>
                  </a:lnTo>
                  <a:lnTo>
                    <a:pt x="76707" y="0"/>
                  </a:lnTo>
                  <a:close/>
                </a:path>
                <a:path w="1231900" h="76200">
                  <a:moveTo>
                    <a:pt x="76284" y="31738"/>
                  </a:moveTo>
                  <a:lnTo>
                    <a:pt x="76115" y="44439"/>
                  </a:lnTo>
                  <a:lnTo>
                    <a:pt x="1231392" y="59575"/>
                  </a:lnTo>
                  <a:lnTo>
                    <a:pt x="1231519" y="46875"/>
                  </a:lnTo>
                  <a:lnTo>
                    <a:pt x="76284" y="31738"/>
                  </a:lnTo>
                  <a:close/>
                </a:path>
                <a:path w="1231900" h="76200">
                  <a:moveTo>
                    <a:pt x="63626" y="31572"/>
                  </a:moveTo>
                  <a:lnTo>
                    <a:pt x="63373" y="44272"/>
                  </a:lnTo>
                  <a:lnTo>
                    <a:pt x="76115" y="44439"/>
                  </a:lnTo>
                  <a:lnTo>
                    <a:pt x="76284" y="31738"/>
                  </a:lnTo>
                  <a:lnTo>
                    <a:pt x="63626" y="31572"/>
                  </a:lnTo>
                  <a:close/>
                </a:path>
                <a:path w="1231900" h="76200">
                  <a:moveTo>
                    <a:pt x="76286" y="31572"/>
                  </a:moveTo>
                  <a:lnTo>
                    <a:pt x="63626" y="31572"/>
                  </a:lnTo>
                  <a:lnTo>
                    <a:pt x="76284" y="31738"/>
                  </a:lnTo>
                  <a:lnTo>
                    <a:pt x="76286" y="315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0791825" y="3305632"/>
            <a:ext cx="102552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Address </a:t>
            </a:r>
            <a:r>
              <a:rPr sz="1800" dirty="0">
                <a:latin typeface="Calibri"/>
                <a:cs typeface="Calibri"/>
              </a:rPr>
              <a:t>mode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from </a:t>
            </a:r>
            <a:r>
              <a:rPr sz="1800" spc="-10" dirty="0">
                <a:latin typeface="Calibri"/>
                <a:cs typeface="Calibri"/>
              </a:rPr>
              <a:t>decoded 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791825" y="5050282"/>
            <a:ext cx="1231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76555" y="5530697"/>
            <a:ext cx="3792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Latency: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pretty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slow.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Why?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88" name="object 88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92" name="object 92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97" name="object 97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47814" y="3564635"/>
            <a:ext cx="4088765" cy="1349375"/>
          </a:xfrm>
          <a:custGeom>
            <a:avLst/>
            <a:gdLst/>
            <a:ahLst/>
            <a:cxnLst/>
            <a:rect l="l" t="t" r="r" b="b"/>
            <a:pathLst>
              <a:path w="4088765" h="1349375">
                <a:moveTo>
                  <a:pt x="158737" y="31750"/>
                </a:moveTo>
                <a:lnTo>
                  <a:pt x="0" y="31750"/>
                </a:lnTo>
                <a:lnTo>
                  <a:pt x="0" y="1349247"/>
                </a:lnTo>
                <a:lnTo>
                  <a:pt x="4088244" y="1349247"/>
                </a:lnTo>
                <a:lnTo>
                  <a:pt x="4088244" y="1342897"/>
                </a:lnTo>
                <a:lnTo>
                  <a:pt x="12700" y="1342897"/>
                </a:lnTo>
                <a:lnTo>
                  <a:pt x="6350" y="1336547"/>
                </a:lnTo>
                <a:lnTo>
                  <a:pt x="12700" y="1336547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158737" y="38100"/>
                </a:lnTo>
                <a:lnTo>
                  <a:pt x="158737" y="31750"/>
                </a:lnTo>
                <a:close/>
              </a:path>
              <a:path w="4088765" h="1349375">
                <a:moveTo>
                  <a:pt x="12700" y="1336547"/>
                </a:moveTo>
                <a:lnTo>
                  <a:pt x="6350" y="1336547"/>
                </a:lnTo>
                <a:lnTo>
                  <a:pt x="12700" y="1342897"/>
                </a:lnTo>
                <a:lnTo>
                  <a:pt x="12700" y="1336547"/>
                </a:lnTo>
                <a:close/>
              </a:path>
              <a:path w="4088765" h="1349375">
                <a:moveTo>
                  <a:pt x="4075544" y="1336547"/>
                </a:moveTo>
                <a:lnTo>
                  <a:pt x="12700" y="1336547"/>
                </a:lnTo>
                <a:lnTo>
                  <a:pt x="12700" y="1342897"/>
                </a:lnTo>
                <a:lnTo>
                  <a:pt x="4075544" y="1342897"/>
                </a:lnTo>
                <a:lnTo>
                  <a:pt x="4075544" y="1336547"/>
                </a:lnTo>
                <a:close/>
              </a:path>
              <a:path w="4088765" h="1349375">
                <a:moveTo>
                  <a:pt x="4088244" y="1114297"/>
                </a:moveTo>
                <a:lnTo>
                  <a:pt x="4075544" y="1114297"/>
                </a:lnTo>
                <a:lnTo>
                  <a:pt x="4075544" y="1342897"/>
                </a:lnTo>
                <a:lnTo>
                  <a:pt x="4081894" y="1336547"/>
                </a:lnTo>
                <a:lnTo>
                  <a:pt x="4088244" y="1336547"/>
                </a:lnTo>
                <a:lnTo>
                  <a:pt x="4088244" y="1114297"/>
                </a:lnTo>
                <a:close/>
              </a:path>
              <a:path w="4088765" h="1349375">
                <a:moveTo>
                  <a:pt x="4088244" y="1336547"/>
                </a:moveTo>
                <a:lnTo>
                  <a:pt x="4081894" y="1336547"/>
                </a:lnTo>
                <a:lnTo>
                  <a:pt x="4075544" y="1342897"/>
                </a:lnTo>
                <a:lnTo>
                  <a:pt x="4088244" y="1342897"/>
                </a:lnTo>
                <a:lnTo>
                  <a:pt x="4088244" y="1336547"/>
                </a:lnTo>
                <a:close/>
              </a:path>
              <a:path w="4088765" h="1349375">
                <a:moveTo>
                  <a:pt x="158737" y="0"/>
                </a:moveTo>
                <a:lnTo>
                  <a:pt x="158737" y="76200"/>
                </a:lnTo>
                <a:lnTo>
                  <a:pt x="222237" y="44450"/>
                </a:lnTo>
                <a:lnTo>
                  <a:pt x="171437" y="44450"/>
                </a:lnTo>
                <a:lnTo>
                  <a:pt x="171437" y="31750"/>
                </a:lnTo>
                <a:lnTo>
                  <a:pt x="222237" y="31750"/>
                </a:lnTo>
                <a:lnTo>
                  <a:pt x="158737" y="0"/>
                </a:lnTo>
                <a:close/>
              </a:path>
              <a:path w="4088765" h="1349375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4088765" h="1349375">
                <a:moveTo>
                  <a:pt x="158737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158737" y="44450"/>
                </a:lnTo>
                <a:lnTo>
                  <a:pt x="158737" y="38100"/>
                </a:lnTo>
                <a:close/>
              </a:path>
              <a:path w="4088765" h="1349375">
                <a:moveTo>
                  <a:pt x="222237" y="31750"/>
                </a:moveTo>
                <a:lnTo>
                  <a:pt x="171437" y="31750"/>
                </a:lnTo>
                <a:lnTo>
                  <a:pt x="171437" y="44450"/>
                </a:lnTo>
                <a:lnTo>
                  <a:pt x="222237" y="44450"/>
                </a:lnTo>
                <a:lnTo>
                  <a:pt x="234937" y="38100"/>
                </a:lnTo>
                <a:lnTo>
                  <a:pt x="222237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103" name="object 103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Thinking</a:t>
            </a:r>
            <a:r>
              <a:rPr spc="-35" dirty="0"/>
              <a:t> </a:t>
            </a:r>
            <a:r>
              <a:rPr dirty="0"/>
              <a:t>about</a:t>
            </a:r>
            <a:r>
              <a:rPr spc="-35" dirty="0"/>
              <a:t> </a:t>
            </a:r>
            <a:r>
              <a:rPr dirty="0"/>
              <a:t>latency:</a:t>
            </a:r>
            <a:r>
              <a:rPr spc="-3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09820" y="2853853"/>
            <a:ext cx="254000" cy="17919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2613025" cy="1250950"/>
            <a:chOff x="1811782" y="3020314"/>
            <a:chExt cx="2613025" cy="1250950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210811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673860" y="2067814"/>
            <a:ext cx="5167630" cy="3286760"/>
            <a:chOff x="1673860" y="2067814"/>
            <a:chExt cx="5167630" cy="3286760"/>
          </a:xfrm>
        </p:grpSpPr>
        <p:sp>
          <p:nvSpPr>
            <p:cNvPr id="60" name="object 60"/>
            <p:cNvSpPr/>
            <p:nvPr/>
          </p:nvSpPr>
          <p:spPr>
            <a:xfrm>
              <a:off x="1862328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62328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4" y="2477770"/>
              <a:ext cx="245872" cy="10871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001012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80" y="2580132"/>
              <a:ext cx="76200" cy="24206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673860" y="2067813"/>
              <a:ext cx="5161280" cy="3280410"/>
            </a:xfrm>
            <a:custGeom>
              <a:avLst/>
              <a:gdLst/>
              <a:ahLst/>
              <a:cxnLst/>
              <a:rect l="l" t="t" r="r" b="b"/>
              <a:pathLst>
                <a:path w="5161280" h="3280410">
                  <a:moveTo>
                    <a:pt x="672846" y="0"/>
                  </a:moveTo>
                  <a:lnTo>
                    <a:pt x="0" y="0"/>
                  </a:lnTo>
                  <a:lnTo>
                    <a:pt x="0" y="1102868"/>
                  </a:lnTo>
                  <a:lnTo>
                    <a:pt x="68072" y="1102868"/>
                  </a:lnTo>
                  <a:lnTo>
                    <a:pt x="68072" y="1134618"/>
                  </a:lnTo>
                  <a:lnTo>
                    <a:pt x="131572" y="1102868"/>
                  </a:lnTo>
                  <a:lnTo>
                    <a:pt x="144272" y="1096518"/>
                  </a:lnTo>
                  <a:lnTo>
                    <a:pt x="131572" y="1090168"/>
                  </a:lnTo>
                  <a:lnTo>
                    <a:pt x="68072" y="1058418"/>
                  </a:lnTo>
                  <a:lnTo>
                    <a:pt x="68072" y="1090168"/>
                  </a:lnTo>
                  <a:lnTo>
                    <a:pt x="12700" y="1090168"/>
                  </a:lnTo>
                  <a:lnTo>
                    <a:pt x="12700" y="12700"/>
                  </a:lnTo>
                  <a:lnTo>
                    <a:pt x="660146" y="12700"/>
                  </a:lnTo>
                  <a:lnTo>
                    <a:pt x="660146" y="234950"/>
                  </a:lnTo>
                  <a:lnTo>
                    <a:pt x="672846" y="234950"/>
                  </a:lnTo>
                  <a:lnTo>
                    <a:pt x="672846" y="12700"/>
                  </a:lnTo>
                  <a:lnTo>
                    <a:pt x="672846" y="6350"/>
                  </a:lnTo>
                  <a:lnTo>
                    <a:pt x="672846" y="0"/>
                  </a:lnTo>
                  <a:close/>
                </a:path>
                <a:path w="5161280" h="3280410">
                  <a:moveTo>
                    <a:pt x="5161267" y="2766314"/>
                  </a:moveTo>
                  <a:lnTo>
                    <a:pt x="4128008" y="2766314"/>
                  </a:lnTo>
                  <a:lnTo>
                    <a:pt x="4128008" y="3279902"/>
                  </a:lnTo>
                  <a:lnTo>
                    <a:pt x="5161267" y="3279902"/>
                  </a:lnTo>
                  <a:lnTo>
                    <a:pt x="5161267" y="276631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01868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9" name="object 69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859526" y="1973071"/>
            <a:ext cx="4229100" cy="3260725"/>
          </a:xfrm>
          <a:custGeom>
            <a:avLst/>
            <a:gdLst/>
            <a:ahLst/>
            <a:cxnLst/>
            <a:rect l="l" t="t" r="r" b="b"/>
            <a:pathLst>
              <a:path w="4229100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229100" h="3260725">
                <a:moveTo>
                  <a:pt x="4228973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216273" y="12700"/>
                </a:lnTo>
                <a:lnTo>
                  <a:pt x="4216273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228973" y="3228721"/>
                </a:lnTo>
                <a:lnTo>
                  <a:pt x="4228973" y="3222371"/>
                </a:lnTo>
                <a:lnTo>
                  <a:pt x="4228973" y="3216021"/>
                </a:lnTo>
                <a:lnTo>
                  <a:pt x="4228973" y="12700"/>
                </a:lnTo>
                <a:lnTo>
                  <a:pt x="4228973" y="6350"/>
                </a:lnTo>
                <a:lnTo>
                  <a:pt x="422897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380988" y="4433061"/>
            <a:ext cx="5171440" cy="1473200"/>
            <a:chOff x="6380988" y="4433061"/>
            <a:chExt cx="5171440" cy="1473200"/>
          </a:xfrm>
        </p:grpSpPr>
        <p:pic>
          <p:nvPicPr>
            <p:cNvPr id="78" name="object 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8" y="5347715"/>
              <a:ext cx="76200" cy="17919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9870948" y="4439411"/>
              <a:ext cx="1664335" cy="1460500"/>
            </a:xfrm>
            <a:custGeom>
              <a:avLst/>
              <a:gdLst/>
              <a:ahLst/>
              <a:cxnLst/>
              <a:rect l="l" t="t" r="r" b="b"/>
              <a:pathLst>
                <a:path w="1664334" h="1460500">
                  <a:moveTo>
                    <a:pt x="432816" y="0"/>
                  </a:moveTo>
                  <a:lnTo>
                    <a:pt x="0" y="291973"/>
                  </a:lnTo>
                  <a:lnTo>
                    <a:pt x="0" y="1167993"/>
                  </a:lnTo>
                  <a:lnTo>
                    <a:pt x="432816" y="1459992"/>
                  </a:lnTo>
                  <a:lnTo>
                    <a:pt x="432816" y="227076"/>
                  </a:lnTo>
                  <a:lnTo>
                    <a:pt x="432816" y="0"/>
                  </a:lnTo>
                  <a:close/>
                </a:path>
                <a:path w="1664334" h="1460500">
                  <a:moveTo>
                    <a:pt x="1664335" y="236855"/>
                  </a:moveTo>
                  <a:lnTo>
                    <a:pt x="509092" y="221792"/>
                  </a:lnTo>
                  <a:lnTo>
                    <a:pt x="509092" y="221615"/>
                  </a:lnTo>
                  <a:lnTo>
                    <a:pt x="509524" y="189992"/>
                  </a:lnTo>
                  <a:lnTo>
                    <a:pt x="432816" y="227076"/>
                  </a:lnTo>
                  <a:lnTo>
                    <a:pt x="508508" y="266192"/>
                  </a:lnTo>
                  <a:lnTo>
                    <a:pt x="508927" y="234492"/>
                  </a:lnTo>
                  <a:lnTo>
                    <a:pt x="1664208" y="249555"/>
                  </a:lnTo>
                  <a:lnTo>
                    <a:pt x="1664335" y="23685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70947" y="4439411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432816" y="0"/>
                  </a:moveTo>
                  <a:lnTo>
                    <a:pt x="432816" y="1459992"/>
                  </a:lnTo>
                  <a:lnTo>
                    <a:pt x="0" y="1167993"/>
                  </a:lnTo>
                  <a:lnTo>
                    <a:pt x="0" y="291973"/>
                  </a:lnTo>
                  <a:lnTo>
                    <a:pt x="4328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0"/>
                  </a:moveTo>
                  <a:lnTo>
                    <a:pt x="0" y="179070"/>
                  </a:lnTo>
                  <a:lnTo>
                    <a:pt x="150875" y="358140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358140"/>
                  </a:moveTo>
                  <a:lnTo>
                    <a:pt x="0" y="179070"/>
                  </a:lnTo>
                  <a:lnTo>
                    <a:pt x="150875" y="0"/>
                  </a:lnTo>
                  <a:lnTo>
                    <a:pt x="150875" y="3581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320528" y="5566663"/>
              <a:ext cx="1231900" cy="76200"/>
            </a:xfrm>
            <a:custGeom>
              <a:avLst/>
              <a:gdLst/>
              <a:ahLst/>
              <a:cxnLst/>
              <a:rect l="l" t="t" r="r" b="b"/>
              <a:pathLst>
                <a:path w="1231900" h="76200">
                  <a:moveTo>
                    <a:pt x="76707" y="0"/>
                  </a:moveTo>
                  <a:lnTo>
                    <a:pt x="0" y="37084"/>
                  </a:lnTo>
                  <a:lnTo>
                    <a:pt x="75692" y="76174"/>
                  </a:lnTo>
                  <a:lnTo>
                    <a:pt x="76115" y="44439"/>
                  </a:lnTo>
                  <a:lnTo>
                    <a:pt x="63373" y="44272"/>
                  </a:lnTo>
                  <a:lnTo>
                    <a:pt x="63626" y="31572"/>
                  </a:lnTo>
                  <a:lnTo>
                    <a:pt x="76286" y="31572"/>
                  </a:lnTo>
                  <a:lnTo>
                    <a:pt x="76707" y="0"/>
                  </a:lnTo>
                  <a:close/>
                </a:path>
                <a:path w="1231900" h="76200">
                  <a:moveTo>
                    <a:pt x="76284" y="31738"/>
                  </a:moveTo>
                  <a:lnTo>
                    <a:pt x="76115" y="44439"/>
                  </a:lnTo>
                  <a:lnTo>
                    <a:pt x="1231392" y="59575"/>
                  </a:lnTo>
                  <a:lnTo>
                    <a:pt x="1231519" y="46875"/>
                  </a:lnTo>
                  <a:lnTo>
                    <a:pt x="76284" y="31738"/>
                  </a:lnTo>
                  <a:close/>
                </a:path>
                <a:path w="1231900" h="76200">
                  <a:moveTo>
                    <a:pt x="63626" y="31572"/>
                  </a:moveTo>
                  <a:lnTo>
                    <a:pt x="63373" y="44272"/>
                  </a:lnTo>
                  <a:lnTo>
                    <a:pt x="76115" y="44439"/>
                  </a:lnTo>
                  <a:lnTo>
                    <a:pt x="76284" y="31738"/>
                  </a:lnTo>
                  <a:lnTo>
                    <a:pt x="63626" y="31572"/>
                  </a:lnTo>
                  <a:close/>
                </a:path>
                <a:path w="1231900" h="76200">
                  <a:moveTo>
                    <a:pt x="76286" y="31572"/>
                  </a:moveTo>
                  <a:lnTo>
                    <a:pt x="63626" y="31572"/>
                  </a:lnTo>
                  <a:lnTo>
                    <a:pt x="76284" y="31738"/>
                  </a:lnTo>
                  <a:lnTo>
                    <a:pt x="76286" y="315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0791825" y="3305632"/>
            <a:ext cx="102552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Address </a:t>
            </a:r>
            <a:r>
              <a:rPr sz="1800" dirty="0">
                <a:latin typeface="Calibri"/>
                <a:cs typeface="Calibri"/>
              </a:rPr>
              <a:t>mode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from </a:t>
            </a:r>
            <a:r>
              <a:rPr sz="1800" spc="-10" dirty="0">
                <a:latin typeface="Calibri"/>
                <a:cs typeface="Calibri"/>
              </a:rPr>
              <a:t>decoded 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791825" y="5050282"/>
            <a:ext cx="1231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39090" y="5653227"/>
            <a:ext cx="48952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Sum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delay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7 or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units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depending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10" dirty="0">
                <a:latin typeface="Calibri"/>
                <a:cs typeface="Calibri"/>
              </a:rPr>
              <a:t> counting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fetch,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decode,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access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(addr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part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1),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reg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access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(addr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part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2),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alu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(addr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gen),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memory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unit,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memory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bank,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write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88" name="object 88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92" name="object 92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97" name="object 97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47814" y="3564635"/>
            <a:ext cx="4088765" cy="1349375"/>
          </a:xfrm>
          <a:custGeom>
            <a:avLst/>
            <a:gdLst/>
            <a:ahLst/>
            <a:cxnLst/>
            <a:rect l="l" t="t" r="r" b="b"/>
            <a:pathLst>
              <a:path w="4088765" h="1349375">
                <a:moveTo>
                  <a:pt x="158737" y="31750"/>
                </a:moveTo>
                <a:lnTo>
                  <a:pt x="0" y="31750"/>
                </a:lnTo>
                <a:lnTo>
                  <a:pt x="0" y="1349247"/>
                </a:lnTo>
                <a:lnTo>
                  <a:pt x="4088244" y="1349247"/>
                </a:lnTo>
                <a:lnTo>
                  <a:pt x="4088244" y="1342897"/>
                </a:lnTo>
                <a:lnTo>
                  <a:pt x="12700" y="1342897"/>
                </a:lnTo>
                <a:lnTo>
                  <a:pt x="6350" y="1336547"/>
                </a:lnTo>
                <a:lnTo>
                  <a:pt x="12700" y="1336547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158737" y="38100"/>
                </a:lnTo>
                <a:lnTo>
                  <a:pt x="158737" y="31750"/>
                </a:lnTo>
                <a:close/>
              </a:path>
              <a:path w="4088765" h="1349375">
                <a:moveTo>
                  <a:pt x="12700" y="1336547"/>
                </a:moveTo>
                <a:lnTo>
                  <a:pt x="6350" y="1336547"/>
                </a:lnTo>
                <a:lnTo>
                  <a:pt x="12700" y="1342897"/>
                </a:lnTo>
                <a:lnTo>
                  <a:pt x="12700" y="1336547"/>
                </a:lnTo>
                <a:close/>
              </a:path>
              <a:path w="4088765" h="1349375">
                <a:moveTo>
                  <a:pt x="4075544" y="1336547"/>
                </a:moveTo>
                <a:lnTo>
                  <a:pt x="12700" y="1336547"/>
                </a:lnTo>
                <a:lnTo>
                  <a:pt x="12700" y="1342897"/>
                </a:lnTo>
                <a:lnTo>
                  <a:pt x="4075544" y="1342897"/>
                </a:lnTo>
                <a:lnTo>
                  <a:pt x="4075544" y="1336547"/>
                </a:lnTo>
                <a:close/>
              </a:path>
              <a:path w="4088765" h="1349375">
                <a:moveTo>
                  <a:pt x="4088244" y="1114297"/>
                </a:moveTo>
                <a:lnTo>
                  <a:pt x="4075544" y="1114297"/>
                </a:lnTo>
                <a:lnTo>
                  <a:pt x="4075544" y="1342897"/>
                </a:lnTo>
                <a:lnTo>
                  <a:pt x="4081894" y="1336547"/>
                </a:lnTo>
                <a:lnTo>
                  <a:pt x="4088244" y="1336547"/>
                </a:lnTo>
                <a:lnTo>
                  <a:pt x="4088244" y="1114297"/>
                </a:lnTo>
                <a:close/>
              </a:path>
              <a:path w="4088765" h="1349375">
                <a:moveTo>
                  <a:pt x="4088244" y="1336547"/>
                </a:moveTo>
                <a:lnTo>
                  <a:pt x="4081894" y="1336547"/>
                </a:lnTo>
                <a:lnTo>
                  <a:pt x="4075544" y="1342897"/>
                </a:lnTo>
                <a:lnTo>
                  <a:pt x="4088244" y="1342897"/>
                </a:lnTo>
                <a:lnTo>
                  <a:pt x="4088244" y="1336547"/>
                </a:lnTo>
                <a:close/>
              </a:path>
              <a:path w="4088765" h="1349375">
                <a:moveTo>
                  <a:pt x="158737" y="0"/>
                </a:moveTo>
                <a:lnTo>
                  <a:pt x="158737" y="76200"/>
                </a:lnTo>
                <a:lnTo>
                  <a:pt x="222237" y="44450"/>
                </a:lnTo>
                <a:lnTo>
                  <a:pt x="171437" y="44450"/>
                </a:lnTo>
                <a:lnTo>
                  <a:pt x="171437" y="31750"/>
                </a:lnTo>
                <a:lnTo>
                  <a:pt x="222237" y="31750"/>
                </a:lnTo>
                <a:lnTo>
                  <a:pt x="158737" y="0"/>
                </a:lnTo>
                <a:close/>
              </a:path>
              <a:path w="4088765" h="1349375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4088765" h="1349375">
                <a:moveTo>
                  <a:pt x="158737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158737" y="44450"/>
                </a:lnTo>
                <a:lnTo>
                  <a:pt x="158737" y="38100"/>
                </a:lnTo>
                <a:close/>
              </a:path>
              <a:path w="4088765" h="1349375">
                <a:moveTo>
                  <a:pt x="222237" y="31750"/>
                </a:moveTo>
                <a:lnTo>
                  <a:pt x="171437" y="31750"/>
                </a:lnTo>
                <a:lnTo>
                  <a:pt x="171437" y="44450"/>
                </a:lnTo>
                <a:lnTo>
                  <a:pt x="222237" y="44450"/>
                </a:lnTo>
                <a:lnTo>
                  <a:pt x="234937" y="38100"/>
                </a:lnTo>
                <a:lnTo>
                  <a:pt x="222237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39090" y="4851132"/>
            <a:ext cx="4663440" cy="8280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07975">
              <a:lnSpc>
                <a:spcPct val="100000"/>
              </a:lnSpc>
              <a:spcBef>
                <a:spcPts val="32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Latency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Critical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Path: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pretty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slow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our</a:t>
            </a:r>
            <a:r>
              <a:rPr sz="1800" spc="-10" dirty="0">
                <a:latin typeface="Calibri"/>
                <a:cs typeface="Calibri"/>
              </a:rPr>
              <a:t> datapath.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103" name="object 103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98" y="245440"/>
            <a:ext cx="11516791" cy="12958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215">
              <a:lnSpc>
                <a:spcPts val="5015"/>
              </a:lnSpc>
              <a:spcBef>
                <a:spcPts val="105"/>
              </a:spcBef>
            </a:pPr>
            <a:r>
              <a:rPr lang="en-US" dirty="0"/>
              <a:t>Recall</a:t>
            </a:r>
            <a:r>
              <a:rPr spc="-10" dirty="0"/>
              <a:t>:</a:t>
            </a:r>
          </a:p>
          <a:p>
            <a:pPr marL="69215">
              <a:lnSpc>
                <a:spcPts val="5015"/>
              </a:lnSpc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Von</a:t>
            </a:r>
            <a:r>
              <a:rPr spc="-50" dirty="0"/>
              <a:t> </a:t>
            </a:r>
            <a:r>
              <a:rPr dirty="0"/>
              <a:t>Neumann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65" dirty="0"/>
              <a:t> </a:t>
            </a:r>
            <a:r>
              <a:rPr spc="-10" dirty="0"/>
              <a:t>Model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8554" y="5224017"/>
            <a:ext cx="6510020" cy="1337310"/>
            <a:chOff x="368554" y="5224017"/>
            <a:chExt cx="6510020" cy="1337310"/>
          </a:xfrm>
        </p:grpSpPr>
        <p:sp>
          <p:nvSpPr>
            <p:cNvPr id="4" name="object 4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06495" y="3759708"/>
            <a:ext cx="76200" cy="1470660"/>
          </a:xfrm>
          <a:custGeom>
            <a:avLst/>
            <a:gdLst/>
            <a:ahLst/>
            <a:cxnLst/>
            <a:rect l="l" t="t" r="r" b="b"/>
            <a:pathLst>
              <a:path w="76200" h="1470660">
                <a:moveTo>
                  <a:pt x="31750" y="1393952"/>
                </a:moveTo>
                <a:lnTo>
                  <a:pt x="0" y="1393952"/>
                </a:lnTo>
                <a:lnTo>
                  <a:pt x="38100" y="1470152"/>
                </a:lnTo>
                <a:lnTo>
                  <a:pt x="69850" y="1406652"/>
                </a:lnTo>
                <a:lnTo>
                  <a:pt x="31750" y="1406652"/>
                </a:lnTo>
                <a:lnTo>
                  <a:pt x="31750" y="1393952"/>
                </a:lnTo>
                <a:close/>
              </a:path>
              <a:path w="76200" h="1470660">
                <a:moveTo>
                  <a:pt x="44450" y="63500"/>
                </a:moveTo>
                <a:lnTo>
                  <a:pt x="31750" y="63500"/>
                </a:lnTo>
                <a:lnTo>
                  <a:pt x="31750" y="1406652"/>
                </a:lnTo>
                <a:lnTo>
                  <a:pt x="44450" y="1406652"/>
                </a:lnTo>
                <a:lnTo>
                  <a:pt x="44450" y="63500"/>
                </a:lnTo>
                <a:close/>
              </a:path>
              <a:path w="76200" h="1470660">
                <a:moveTo>
                  <a:pt x="76200" y="1393952"/>
                </a:moveTo>
                <a:lnTo>
                  <a:pt x="44450" y="1393952"/>
                </a:lnTo>
                <a:lnTo>
                  <a:pt x="44450" y="1406652"/>
                </a:lnTo>
                <a:lnTo>
                  <a:pt x="69850" y="1406652"/>
                </a:lnTo>
                <a:lnTo>
                  <a:pt x="76200" y="1393952"/>
                </a:lnTo>
                <a:close/>
              </a:path>
              <a:path w="76200" h="147066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47066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67611" y="4169664"/>
            <a:ext cx="3255645" cy="52895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Unified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1" name="object 11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851404"/>
            <a:ext cx="3037840" cy="82804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6334" y="2274214"/>
            <a:ext cx="4344035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Calibri"/>
                <a:cs typeface="Calibri"/>
              </a:rPr>
              <a:t>John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Neumann’s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Idea: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10" dirty="0">
                <a:latin typeface="Calibri"/>
                <a:cs typeface="Calibri"/>
              </a:rPr>
              <a:t>Programs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data.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1518" y="2831592"/>
            <a:ext cx="3800481" cy="316784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Implication</a:t>
            </a:r>
            <a:r>
              <a:rPr spc="-85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operation</a:t>
            </a:r>
            <a:r>
              <a:rPr spc="-70" dirty="0"/>
              <a:t> </a:t>
            </a:r>
            <a:r>
              <a:rPr spc="-10" dirty="0"/>
              <a:t>latencies?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086340" cy="3650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5" dirty="0">
                <a:latin typeface="Calibri"/>
                <a:cs typeface="Calibri"/>
              </a:rPr>
              <a:t>Single-</a:t>
            </a:r>
            <a:r>
              <a:rPr sz="2800" dirty="0">
                <a:latin typeface="Calibri"/>
                <a:cs typeface="Calibri"/>
              </a:rPr>
              <a:t>cycle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means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cycle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system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b="1" i="1" dirty="0">
                <a:latin typeface="Calibri"/>
                <a:cs typeface="Calibri"/>
              </a:rPr>
              <a:t>defined</a:t>
            </a:r>
            <a:r>
              <a:rPr sz="2800" b="1" i="1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latency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longest-</a:t>
            </a:r>
            <a:r>
              <a:rPr sz="2800" b="1" dirty="0">
                <a:latin typeface="Calibri"/>
                <a:cs typeface="Calibri"/>
              </a:rPr>
              <a:t>latency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operation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15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case,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would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latency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ALU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latency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has </a:t>
            </a:r>
            <a:r>
              <a:rPr sz="2800" dirty="0">
                <a:latin typeface="Calibri"/>
                <a:cs typeface="Calibri"/>
              </a:rPr>
              <a:t>some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slack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cycle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212725" indent="-228600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i="1" dirty="0">
                <a:latin typeface="Calibri"/>
                <a:cs typeface="Calibri"/>
              </a:rPr>
              <a:t>If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every</a:t>
            </a:r>
            <a:r>
              <a:rPr sz="2800" b="1" i="1" spc="-4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operation</a:t>
            </a:r>
            <a:r>
              <a:rPr sz="2800" b="1" i="1" spc="-3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is</a:t>
            </a:r>
            <a:r>
              <a:rPr sz="2800" b="1" i="1" spc="-7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not</a:t>
            </a:r>
            <a:r>
              <a:rPr sz="2800" b="1" i="1" spc="-6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a</a:t>
            </a:r>
            <a:r>
              <a:rPr sz="2800" b="1" i="1" spc="-6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memory</a:t>
            </a:r>
            <a:r>
              <a:rPr sz="2800" b="1" i="1" spc="-3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operation,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then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we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have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over- </a:t>
            </a:r>
            <a:r>
              <a:rPr sz="2800" b="1" i="1" dirty="0">
                <a:latin typeface="Calibri"/>
                <a:cs typeface="Calibri"/>
              </a:rPr>
              <a:t>provisioned</a:t>
            </a:r>
            <a:r>
              <a:rPr sz="2800" b="1" i="1" spc="-3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the</a:t>
            </a:r>
            <a:r>
              <a:rPr sz="2800" b="1" i="1" spc="-7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cycle</a:t>
            </a:r>
            <a:r>
              <a:rPr sz="2800" b="1" i="1" spc="-6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time</a:t>
            </a:r>
            <a:r>
              <a:rPr sz="2800" b="1" i="1" spc="-4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of</a:t>
            </a:r>
            <a:r>
              <a:rPr sz="2800" b="1" i="1" spc="-5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the</a:t>
            </a:r>
            <a:r>
              <a:rPr sz="2800" b="1" i="1" spc="-55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system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Where</a:t>
            </a:r>
            <a:r>
              <a:rPr spc="-65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HW/SW</a:t>
            </a:r>
            <a:r>
              <a:rPr spc="-50" dirty="0"/>
              <a:t> </a:t>
            </a:r>
            <a:r>
              <a:rPr dirty="0"/>
              <a:t>Interface</a:t>
            </a:r>
            <a:r>
              <a:rPr spc="-45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Datapath?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242060" y="3473196"/>
            <a:ext cx="5106035" cy="1269365"/>
          </a:xfrm>
          <a:custGeom>
            <a:avLst/>
            <a:gdLst/>
            <a:ahLst/>
            <a:cxnLst/>
            <a:rect l="l" t="t" r="r" b="b"/>
            <a:pathLst>
              <a:path w="5106035" h="1269364">
                <a:moveTo>
                  <a:pt x="44450" y="63500"/>
                </a:moveTo>
                <a:lnTo>
                  <a:pt x="31750" y="63500"/>
                </a:lnTo>
                <a:lnTo>
                  <a:pt x="31750" y="1268983"/>
                </a:lnTo>
                <a:lnTo>
                  <a:pt x="5105908" y="1268983"/>
                </a:lnTo>
                <a:lnTo>
                  <a:pt x="5105908" y="1262633"/>
                </a:lnTo>
                <a:lnTo>
                  <a:pt x="44450" y="1262633"/>
                </a:lnTo>
                <a:lnTo>
                  <a:pt x="38100" y="1256283"/>
                </a:lnTo>
                <a:lnTo>
                  <a:pt x="44450" y="1256283"/>
                </a:lnTo>
                <a:lnTo>
                  <a:pt x="44450" y="63500"/>
                </a:lnTo>
                <a:close/>
              </a:path>
              <a:path w="5106035" h="1269364">
                <a:moveTo>
                  <a:pt x="44450" y="1256283"/>
                </a:moveTo>
                <a:lnTo>
                  <a:pt x="38100" y="1256283"/>
                </a:lnTo>
                <a:lnTo>
                  <a:pt x="44450" y="1262633"/>
                </a:lnTo>
                <a:lnTo>
                  <a:pt x="44450" y="1256283"/>
                </a:lnTo>
                <a:close/>
              </a:path>
              <a:path w="5106035" h="1269364">
                <a:moveTo>
                  <a:pt x="5093208" y="1256283"/>
                </a:moveTo>
                <a:lnTo>
                  <a:pt x="44450" y="1256283"/>
                </a:lnTo>
                <a:lnTo>
                  <a:pt x="44450" y="1262633"/>
                </a:lnTo>
                <a:lnTo>
                  <a:pt x="5093208" y="1262633"/>
                </a:lnTo>
                <a:lnTo>
                  <a:pt x="5093208" y="1256283"/>
                </a:lnTo>
                <a:close/>
              </a:path>
              <a:path w="5106035" h="1269364">
                <a:moveTo>
                  <a:pt x="5105908" y="839088"/>
                </a:moveTo>
                <a:lnTo>
                  <a:pt x="5093208" y="839088"/>
                </a:lnTo>
                <a:lnTo>
                  <a:pt x="5093208" y="1262633"/>
                </a:lnTo>
                <a:lnTo>
                  <a:pt x="5099558" y="1256283"/>
                </a:lnTo>
                <a:lnTo>
                  <a:pt x="5105908" y="1256283"/>
                </a:lnTo>
                <a:lnTo>
                  <a:pt x="5105908" y="839088"/>
                </a:lnTo>
                <a:close/>
              </a:path>
              <a:path w="5106035" h="1269364">
                <a:moveTo>
                  <a:pt x="5105908" y="1256283"/>
                </a:moveTo>
                <a:lnTo>
                  <a:pt x="5099558" y="1256283"/>
                </a:lnTo>
                <a:lnTo>
                  <a:pt x="5093208" y="1262633"/>
                </a:lnTo>
                <a:lnTo>
                  <a:pt x="5105908" y="1262633"/>
                </a:lnTo>
                <a:lnTo>
                  <a:pt x="5105908" y="1256283"/>
                </a:lnTo>
                <a:close/>
              </a:path>
              <a:path w="5106035" h="12693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5106035" h="12693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Where</a:t>
            </a:r>
            <a:r>
              <a:rPr spc="-4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HW/SW</a:t>
            </a:r>
            <a:r>
              <a:rPr spc="-30" dirty="0"/>
              <a:t> </a:t>
            </a:r>
            <a:r>
              <a:rPr spc="-10" dirty="0"/>
              <a:t>Interface?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062477" y="2256282"/>
            <a:ext cx="1682750" cy="2844165"/>
          </a:xfrm>
          <a:custGeom>
            <a:avLst/>
            <a:gdLst/>
            <a:ahLst/>
            <a:cxnLst/>
            <a:rect l="l" t="t" r="r" b="b"/>
            <a:pathLst>
              <a:path w="1682750" h="2844165">
                <a:moveTo>
                  <a:pt x="0" y="1421891"/>
                </a:moveTo>
                <a:lnTo>
                  <a:pt x="738" y="1361790"/>
                </a:lnTo>
                <a:lnTo>
                  <a:pt x="2932" y="1302323"/>
                </a:lnTo>
                <a:lnTo>
                  <a:pt x="6555" y="1243542"/>
                </a:lnTo>
                <a:lnTo>
                  <a:pt x="11575" y="1185495"/>
                </a:lnTo>
                <a:lnTo>
                  <a:pt x="17965" y="1128231"/>
                </a:lnTo>
                <a:lnTo>
                  <a:pt x="25695" y="1071801"/>
                </a:lnTo>
                <a:lnTo>
                  <a:pt x="34735" y="1016252"/>
                </a:lnTo>
                <a:lnTo>
                  <a:pt x="45056" y="961636"/>
                </a:lnTo>
                <a:lnTo>
                  <a:pt x="56630" y="908000"/>
                </a:lnTo>
                <a:lnTo>
                  <a:pt x="69427" y="855395"/>
                </a:lnTo>
                <a:lnTo>
                  <a:pt x="83418" y="803870"/>
                </a:lnTo>
                <a:lnTo>
                  <a:pt x="98573" y="753474"/>
                </a:lnTo>
                <a:lnTo>
                  <a:pt x="114864" y="704257"/>
                </a:lnTo>
                <a:lnTo>
                  <a:pt x="132261" y="656267"/>
                </a:lnTo>
                <a:lnTo>
                  <a:pt x="150735" y="609555"/>
                </a:lnTo>
                <a:lnTo>
                  <a:pt x="170256" y="564170"/>
                </a:lnTo>
                <a:lnTo>
                  <a:pt x="190796" y="520160"/>
                </a:lnTo>
                <a:lnTo>
                  <a:pt x="212326" y="477576"/>
                </a:lnTo>
                <a:lnTo>
                  <a:pt x="234816" y="436466"/>
                </a:lnTo>
                <a:lnTo>
                  <a:pt x="258236" y="396881"/>
                </a:lnTo>
                <a:lnTo>
                  <a:pt x="282558" y="358869"/>
                </a:lnTo>
                <a:lnTo>
                  <a:pt x="307753" y="322480"/>
                </a:lnTo>
                <a:lnTo>
                  <a:pt x="333791" y="287764"/>
                </a:lnTo>
                <a:lnTo>
                  <a:pt x="360643" y="254768"/>
                </a:lnTo>
                <a:lnTo>
                  <a:pt x="388280" y="223544"/>
                </a:lnTo>
                <a:lnTo>
                  <a:pt x="416672" y="194140"/>
                </a:lnTo>
                <a:lnTo>
                  <a:pt x="445791" y="166606"/>
                </a:lnTo>
                <a:lnTo>
                  <a:pt x="475608" y="140991"/>
                </a:lnTo>
                <a:lnTo>
                  <a:pt x="506092" y="117344"/>
                </a:lnTo>
                <a:lnTo>
                  <a:pt x="568947" y="76153"/>
                </a:lnTo>
                <a:lnTo>
                  <a:pt x="634124" y="43428"/>
                </a:lnTo>
                <a:lnTo>
                  <a:pt x="701389" y="19564"/>
                </a:lnTo>
                <a:lnTo>
                  <a:pt x="770508" y="4957"/>
                </a:lnTo>
                <a:lnTo>
                  <a:pt x="841248" y="0"/>
                </a:lnTo>
                <a:lnTo>
                  <a:pt x="876805" y="1247"/>
                </a:lnTo>
                <a:lnTo>
                  <a:pt x="946764" y="11079"/>
                </a:lnTo>
                <a:lnTo>
                  <a:pt x="1014985" y="30364"/>
                </a:lnTo>
                <a:lnTo>
                  <a:pt x="1081235" y="58708"/>
                </a:lnTo>
                <a:lnTo>
                  <a:pt x="1145280" y="95715"/>
                </a:lnTo>
                <a:lnTo>
                  <a:pt x="1206887" y="140991"/>
                </a:lnTo>
                <a:lnTo>
                  <a:pt x="1236704" y="166606"/>
                </a:lnTo>
                <a:lnTo>
                  <a:pt x="1265823" y="194140"/>
                </a:lnTo>
                <a:lnTo>
                  <a:pt x="1294215" y="223544"/>
                </a:lnTo>
                <a:lnTo>
                  <a:pt x="1321852" y="254768"/>
                </a:lnTo>
                <a:lnTo>
                  <a:pt x="1348704" y="287764"/>
                </a:lnTo>
                <a:lnTo>
                  <a:pt x="1374742" y="322480"/>
                </a:lnTo>
                <a:lnTo>
                  <a:pt x="1399937" y="358869"/>
                </a:lnTo>
                <a:lnTo>
                  <a:pt x="1424259" y="396881"/>
                </a:lnTo>
                <a:lnTo>
                  <a:pt x="1447679" y="436466"/>
                </a:lnTo>
                <a:lnTo>
                  <a:pt x="1470169" y="477576"/>
                </a:lnTo>
                <a:lnTo>
                  <a:pt x="1491699" y="520160"/>
                </a:lnTo>
                <a:lnTo>
                  <a:pt x="1512239" y="564170"/>
                </a:lnTo>
                <a:lnTo>
                  <a:pt x="1531760" y="609555"/>
                </a:lnTo>
                <a:lnTo>
                  <a:pt x="1550234" y="656267"/>
                </a:lnTo>
                <a:lnTo>
                  <a:pt x="1567631" y="704257"/>
                </a:lnTo>
                <a:lnTo>
                  <a:pt x="1583922" y="753474"/>
                </a:lnTo>
                <a:lnTo>
                  <a:pt x="1599077" y="803870"/>
                </a:lnTo>
                <a:lnTo>
                  <a:pt x="1613068" y="855395"/>
                </a:lnTo>
                <a:lnTo>
                  <a:pt x="1625865" y="908000"/>
                </a:lnTo>
                <a:lnTo>
                  <a:pt x="1637439" y="961636"/>
                </a:lnTo>
                <a:lnTo>
                  <a:pt x="1647760" y="1016252"/>
                </a:lnTo>
                <a:lnTo>
                  <a:pt x="1656800" y="1071801"/>
                </a:lnTo>
                <a:lnTo>
                  <a:pt x="1664530" y="1128231"/>
                </a:lnTo>
                <a:lnTo>
                  <a:pt x="1670920" y="1185495"/>
                </a:lnTo>
                <a:lnTo>
                  <a:pt x="1675940" y="1243542"/>
                </a:lnTo>
                <a:lnTo>
                  <a:pt x="1679563" y="1302323"/>
                </a:lnTo>
                <a:lnTo>
                  <a:pt x="1681757" y="1361790"/>
                </a:lnTo>
                <a:lnTo>
                  <a:pt x="1682496" y="1421891"/>
                </a:lnTo>
                <a:lnTo>
                  <a:pt x="1681757" y="1481993"/>
                </a:lnTo>
                <a:lnTo>
                  <a:pt x="1679563" y="1541460"/>
                </a:lnTo>
                <a:lnTo>
                  <a:pt x="1675940" y="1600241"/>
                </a:lnTo>
                <a:lnTo>
                  <a:pt x="1670920" y="1658288"/>
                </a:lnTo>
                <a:lnTo>
                  <a:pt x="1664530" y="1715552"/>
                </a:lnTo>
                <a:lnTo>
                  <a:pt x="1656800" y="1771982"/>
                </a:lnTo>
                <a:lnTo>
                  <a:pt x="1647760" y="1827531"/>
                </a:lnTo>
                <a:lnTo>
                  <a:pt x="1637439" y="1882147"/>
                </a:lnTo>
                <a:lnTo>
                  <a:pt x="1625865" y="1935783"/>
                </a:lnTo>
                <a:lnTo>
                  <a:pt x="1613068" y="1988388"/>
                </a:lnTo>
                <a:lnTo>
                  <a:pt x="1599077" y="2039913"/>
                </a:lnTo>
                <a:lnTo>
                  <a:pt x="1583922" y="2090309"/>
                </a:lnTo>
                <a:lnTo>
                  <a:pt x="1567631" y="2139526"/>
                </a:lnTo>
                <a:lnTo>
                  <a:pt x="1550234" y="2187516"/>
                </a:lnTo>
                <a:lnTo>
                  <a:pt x="1531760" y="2234228"/>
                </a:lnTo>
                <a:lnTo>
                  <a:pt x="1512239" y="2279613"/>
                </a:lnTo>
                <a:lnTo>
                  <a:pt x="1491699" y="2323623"/>
                </a:lnTo>
                <a:lnTo>
                  <a:pt x="1470169" y="2366207"/>
                </a:lnTo>
                <a:lnTo>
                  <a:pt x="1447679" y="2407317"/>
                </a:lnTo>
                <a:lnTo>
                  <a:pt x="1424259" y="2446902"/>
                </a:lnTo>
                <a:lnTo>
                  <a:pt x="1399937" y="2484914"/>
                </a:lnTo>
                <a:lnTo>
                  <a:pt x="1374742" y="2521303"/>
                </a:lnTo>
                <a:lnTo>
                  <a:pt x="1348704" y="2556019"/>
                </a:lnTo>
                <a:lnTo>
                  <a:pt x="1321852" y="2589015"/>
                </a:lnTo>
                <a:lnTo>
                  <a:pt x="1294215" y="2620239"/>
                </a:lnTo>
                <a:lnTo>
                  <a:pt x="1265823" y="2649643"/>
                </a:lnTo>
                <a:lnTo>
                  <a:pt x="1236704" y="2677177"/>
                </a:lnTo>
                <a:lnTo>
                  <a:pt x="1206887" y="2702792"/>
                </a:lnTo>
                <a:lnTo>
                  <a:pt x="1176403" y="2726439"/>
                </a:lnTo>
                <a:lnTo>
                  <a:pt x="1113548" y="2767630"/>
                </a:lnTo>
                <a:lnTo>
                  <a:pt x="1048371" y="2800355"/>
                </a:lnTo>
                <a:lnTo>
                  <a:pt x="981106" y="2824219"/>
                </a:lnTo>
                <a:lnTo>
                  <a:pt x="911987" y="2838826"/>
                </a:lnTo>
                <a:lnTo>
                  <a:pt x="841248" y="2843784"/>
                </a:lnTo>
                <a:lnTo>
                  <a:pt x="805690" y="2842536"/>
                </a:lnTo>
                <a:lnTo>
                  <a:pt x="735731" y="2832704"/>
                </a:lnTo>
                <a:lnTo>
                  <a:pt x="667510" y="2813419"/>
                </a:lnTo>
                <a:lnTo>
                  <a:pt x="601260" y="2785075"/>
                </a:lnTo>
                <a:lnTo>
                  <a:pt x="537215" y="2748068"/>
                </a:lnTo>
                <a:lnTo>
                  <a:pt x="475608" y="2702792"/>
                </a:lnTo>
                <a:lnTo>
                  <a:pt x="445791" y="2677177"/>
                </a:lnTo>
                <a:lnTo>
                  <a:pt x="416672" y="2649643"/>
                </a:lnTo>
                <a:lnTo>
                  <a:pt x="388280" y="2620239"/>
                </a:lnTo>
                <a:lnTo>
                  <a:pt x="360643" y="2589015"/>
                </a:lnTo>
                <a:lnTo>
                  <a:pt x="333791" y="2556019"/>
                </a:lnTo>
                <a:lnTo>
                  <a:pt x="307753" y="2521303"/>
                </a:lnTo>
                <a:lnTo>
                  <a:pt x="282558" y="2484914"/>
                </a:lnTo>
                <a:lnTo>
                  <a:pt x="258236" y="2446902"/>
                </a:lnTo>
                <a:lnTo>
                  <a:pt x="234816" y="2407317"/>
                </a:lnTo>
                <a:lnTo>
                  <a:pt x="212326" y="2366207"/>
                </a:lnTo>
                <a:lnTo>
                  <a:pt x="190796" y="2323623"/>
                </a:lnTo>
                <a:lnTo>
                  <a:pt x="170256" y="2279613"/>
                </a:lnTo>
                <a:lnTo>
                  <a:pt x="150735" y="2234228"/>
                </a:lnTo>
                <a:lnTo>
                  <a:pt x="132261" y="2187516"/>
                </a:lnTo>
                <a:lnTo>
                  <a:pt x="114864" y="2139526"/>
                </a:lnTo>
                <a:lnTo>
                  <a:pt x="98573" y="2090309"/>
                </a:lnTo>
                <a:lnTo>
                  <a:pt x="83418" y="2039913"/>
                </a:lnTo>
                <a:lnTo>
                  <a:pt x="69427" y="1988388"/>
                </a:lnTo>
                <a:lnTo>
                  <a:pt x="56630" y="1935783"/>
                </a:lnTo>
                <a:lnTo>
                  <a:pt x="45056" y="1882147"/>
                </a:lnTo>
                <a:lnTo>
                  <a:pt x="34735" y="1827531"/>
                </a:lnTo>
                <a:lnTo>
                  <a:pt x="25695" y="1771982"/>
                </a:lnTo>
                <a:lnTo>
                  <a:pt x="17965" y="1715552"/>
                </a:lnTo>
                <a:lnTo>
                  <a:pt x="11575" y="1658288"/>
                </a:lnTo>
                <a:lnTo>
                  <a:pt x="6555" y="1600241"/>
                </a:lnTo>
                <a:lnTo>
                  <a:pt x="2932" y="1541460"/>
                </a:lnTo>
                <a:lnTo>
                  <a:pt x="738" y="1481993"/>
                </a:lnTo>
                <a:lnTo>
                  <a:pt x="0" y="1421891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3099307" y="1848103"/>
            <a:ext cx="1078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 where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software</a:t>
            </a:r>
            <a:r>
              <a:rPr sz="12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begins!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242060" y="3473196"/>
            <a:ext cx="5106035" cy="1269365"/>
          </a:xfrm>
          <a:custGeom>
            <a:avLst/>
            <a:gdLst/>
            <a:ahLst/>
            <a:cxnLst/>
            <a:rect l="l" t="t" r="r" b="b"/>
            <a:pathLst>
              <a:path w="5106035" h="1269364">
                <a:moveTo>
                  <a:pt x="44450" y="63500"/>
                </a:moveTo>
                <a:lnTo>
                  <a:pt x="31750" y="63500"/>
                </a:lnTo>
                <a:lnTo>
                  <a:pt x="31750" y="1268983"/>
                </a:lnTo>
                <a:lnTo>
                  <a:pt x="5105908" y="1268983"/>
                </a:lnTo>
                <a:lnTo>
                  <a:pt x="5105908" y="1262633"/>
                </a:lnTo>
                <a:lnTo>
                  <a:pt x="44450" y="1262633"/>
                </a:lnTo>
                <a:lnTo>
                  <a:pt x="38100" y="1256283"/>
                </a:lnTo>
                <a:lnTo>
                  <a:pt x="44450" y="1256283"/>
                </a:lnTo>
                <a:lnTo>
                  <a:pt x="44450" y="63500"/>
                </a:lnTo>
                <a:close/>
              </a:path>
              <a:path w="5106035" h="1269364">
                <a:moveTo>
                  <a:pt x="44450" y="1256283"/>
                </a:moveTo>
                <a:lnTo>
                  <a:pt x="38100" y="1256283"/>
                </a:lnTo>
                <a:lnTo>
                  <a:pt x="44450" y="1262633"/>
                </a:lnTo>
                <a:lnTo>
                  <a:pt x="44450" y="1256283"/>
                </a:lnTo>
                <a:close/>
              </a:path>
              <a:path w="5106035" h="1269364">
                <a:moveTo>
                  <a:pt x="5093208" y="1256283"/>
                </a:moveTo>
                <a:lnTo>
                  <a:pt x="44450" y="1256283"/>
                </a:lnTo>
                <a:lnTo>
                  <a:pt x="44450" y="1262633"/>
                </a:lnTo>
                <a:lnTo>
                  <a:pt x="5093208" y="1262633"/>
                </a:lnTo>
                <a:lnTo>
                  <a:pt x="5093208" y="1256283"/>
                </a:lnTo>
                <a:close/>
              </a:path>
              <a:path w="5106035" h="1269364">
                <a:moveTo>
                  <a:pt x="5105908" y="839088"/>
                </a:moveTo>
                <a:lnTo>
                  <a:pt x="5093208" y="839088"/>
                </a:lnTo>
                <a:lnTo>
                  <a:pt x="5093208" y="1262633"/>
                </a:lnTo>
                <a:lnTo>
                  <a:pt x="5099558" y="1256283"/>
                </a:lnTo>
                <a:lnTo>
                  <a:pt x="5105908" y="1256283"/>
                </a:lnTo>
                <a:lnTo>
                  <a:pt x="5105908" y="839088"/>
                </a:lnTo>
                <a:close/>
              </a:path>
              <a:path w="5106035" h="1269364">
                <a:moveTo>
                  <a:pt x="5105908" y="1256283"/>
                </a:moveTo>
                <a:lnTo>
                  <a:pt x="5099558" y="1256283"/>
                </a:lnTo>
                <a:lnTo>
                  <a:pt x="5093208" y="1262633"/>
                </a:lnTo>
                <a:lnTo>
                  <a:pt x="5105908" y="1262633"/>
                </a:lnTo>
                <a:lnTo>
                  <a:pt x="5105908" y="1256283"/>
                </a:lnTo>
                <a:close/>
              </a:path>
              <a:path w="5106035" h="12693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5106035" h="12693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Instruction</a:t>
            </a:r>
            <a:r>
              <a:rPr spc="-25" dirty="0"/>
              <a:t> </a:t>
            </a:r>
            <a:r>
              <a:rPr dirty="0"/>
              <a:t>memory</a:t>
            </a:r>
            <a:r>
              <a:rPr spc="-15" dirty="0"/>
              <a:t> </a:t>
            </a:r>
            <a:r>
              <a:rPr dirty="0"/>
              <a:t>holds</a:t>
            </a:r>
            <a:r>
              <a:rPr spc="-15" dirty="0"/>
              <a:t> </a:t>
            </a:r>
            <a:r>
              <a:rPr spc="-10" dirty="0"/>
              <a:t>software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385817" y="2916682"/>
            <a:ext cx="1198880" cy="1634489"/>
            <a:chOff x="4385817" y="2916682"/>
            <a:chExt cx="1198880" cy="1634489"/>
          </a:xfrm>
        </p:grpSpPr>
        <p:sp>
          <p:nvSpPr>
            <p:cNvPr id="4" name="object 4"/>
            <p:cNvSpPr/>
            <p:nvPr/>
          </p:nvSpPr>
          <p:spPr>
            <a:xfrm>
              <a:off x="4392167" y="292303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92167" y="292303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95215" y="31028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95215" y="31028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99787" y="32872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99787" y="32872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96739" y="346100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3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3" y="173736"/>
                  </a:lnTo>
                  <a:lnTo>
                    <a:pt x="103784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96739" y="346100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3" y="173736"/>
                  </a:lnTo>
                  <a:lnTo>
                    <a:pt x="1037843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99787" y="3640836"/>
              <a:ext cx="1038225" cy="172720"/>
            </a:xfrm>
            <a:custGeom>
              <a:avLst/>
              <a:gdLst/>
              <a:ahLst/>
              <a:cxnLst/>
              <a:rect l="l" t="t" r="r" b="b"/>
              <a:pathLst>
                <a:path w="1038225" h="172720">
                  <a:moveTo>
                    <a:pt x="1037843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1037843" y="172212"/>
                  </a:lnTo>
                  <a:lnTo>
                    <a:pt x="103784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9787" y="3640836"/>
              <a:ext cx="1038225" cy="172720"/>
            </a:xfrm>
            <a:custGeom>
              <a:avLst/>
              <a:gdLst/>
              <a:ahLst/>
              <a:cxnLst/>
              <a:rect l="l" t="t" r="r" b="b"/>
              <a:pathLst>
                <a:path w="1038225" h="172720">
                  <a:moveTo>
                    <a:pt x="0" y="172212"/>
                  </a:moveTo>
                  <a:lnTo>
                    <a:pt x="1037843" y="172212"/>
                  </a:lnTo>
                  <a:lnTo>
                    <a:pt x="1037843" y="0"/>
                  </a:lnTo>
                  <a:lnTo>
                    <a:pt x="0" y="0"/>
                  </a:lnTo>
                  <a:lnTo>
                    <a:pt x="0" y="1722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02835" y="382524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02835" y="382524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02835" y="4006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3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7843" y="173735"/>
                  </a:lnTo>
                  <a:lnTo>
                    <a:pt x="103784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02835" y="4006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5"/>
                  </a:moveTo>
                  <a:lnTo>
                    <a:pt x="1037843" y="173735"/>
                  </a:lnTo>
                  <a:lnTo>
                    <a:pt x="1037843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05883" y="4186428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3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3" y="173736"/>
                  </a:lnTo>
                  <a:lnTo>
                    <a:pt x="103784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05883" y="4186428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3" y="173736"/>
                  </a:lnTo>
                  <a:lnTo>
                    <a:pt x="1037843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08931" y="437083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08931" y="437083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7631" y="3689604"/>
              <a:ext cx="147065" cy="7620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271259" y="2915411"/>
            <a:ext cx="489584" cy="1623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24130">
              <a:lnSpc>
                <a:spcPts val="167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413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17464" y="2930651"/>
            <a:ext cx="487680" cy="1621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ts val="203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5144" y="3688079"/>
            <a:ext cx="147065" cy="762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9607" y="3688079"/>
            <a:ext cx="147066" cy="7620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933056" y="3627577"/>
            <a:ext cx="2362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???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Big</a:t>
            </a:r>
            <a:r>
              <a:rPr spc="-150" dirty="0"/>
              <a:t> </a:t>
            </a:r>
            <a:r>
              <a:rPr dirty="0"/>
              <a:t>Idea:</a:t>
            </a:r>
            <a:r>
              <a:rPr spc="-160" dirty="0"/>
              <a:t> </a:t>
            </a:r>
            <a:r>
              <a:rPr dirty="0"/>
              <a:t>Instruction</a:t>
            </a:r>
            <a:r>
              <a:rPr spc="-90" dirty="0"/>
              <a:t> </a:t>
            </a:r>
            <a:r>
              <a:rPr dirty="0"/>
              <a:t>Bits</a:t>
            </a:r>
            <a:r>
              <a:rPr spc="-70" dirty="0"/>
              <a:t> </a:t>
            </a:r>
            <a:r>
              <a:rPr dirty="0"/>
              <a:t>are</a:t>
            </a:r>
            <a:r>
              <a:rPr spc="-90" dirty="0"/>
              <a:t> </a:t>
            </a:r>
            <a:r>
              <a:rPr dirty="0"/>
              <a:t>Control</a:t>
            </a:r>
            <a:r>
              <a:rPr spc="-70" dirty="0"/>
              <a:t> </a:t>
            </a:r>
            <a:r>
              <a:rPr spc="-10" dirty="0"/>
              <a:t>Signals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89250" y="3058414"/>
            <a:ext cx="1198880" cy="1634489"/>
            <a:chOff x="2889250" y="3058414"/>
            <a:chExt cx="1198880" cy="1634489"/>
          </a:xfrm>
        </p:grpSpPr>
        <p:sp>
          <p:nvSpPr>
            <p:cNvPr id="4" name="object 4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1063" y="3831336"/>
              <a:ext cx="147065" cy="7620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774691" y="3057144"/>
            <a:ext cx="487680" cy="1623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23495">
              <a:lnSpc>
                <a:spcPts val="16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19371" y="3072383"/>
            <a:ext cx="489584" cy="1621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37465">
              <a:lnSpc>
                <a:spcPts val="181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ts val="203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052" y="3829811"/>
            <a:ext cx="147065" cy="7620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657088" y="2689860"/>
            <a:ext cx="1149350" cy="27622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Register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57088" y="3191255"/>
            <a:ext cx="1149350" cy="27749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1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Register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57088" y="4401311"/>
            <a:ext cx="1149350" cy="27749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10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57088" y="3744467"/>
            <a:ext cx="1149350" cy="27749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05"/>
              </a:spcBef>
            </a:pPr>
            <a:r>
              <a:rPr sz="1200" spc="-10" dirty="0">
                <a:latin typeface="Calibri"/>
                <a:cs typeface="Calibri"/>
              </a:rPr>
              <a:t>Operation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Type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0" y="3829811"/>
            <a:ext cx="147065" cy="7620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6183" y="2788920"/>
            <a:ext cx="147066" cy="7620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6183" y="3304032"/>
            <a:ext cx="147066" cy="7620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6183" y="3845052"/>
            <a:ext cx="147066" cy="7620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6183" y="4501896"/>
            <a:ext cx="147066" cy="7620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5640323" y="4917947"/>
            <a:ext cx="1149350" cy="27622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05"/>
              </a:spcBef>
            </a:pPr>
            <a:r>
              <a:rPr sz="1200" dirty="0">
                <a:latin typeface="Calibri"/>
                <a:cs typeface="Calibri"/>
              </a:rPr>
              <a:t>PC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Source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40323" y="5417820"/>
            <a:ext cx="1149350" cy="27749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10"/>
              </a:spcBef>
            </a:pPr>
            <a:r>
              <a:rPr sz="1200" dirty="0">
                <a:latin typeface="Calibri"/>
                <a:cs typeface="Calibri"/>
              </a:rPr>
              <a:t>Jump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3323" y="5017008"/>
            <a:ext cx="147066" cy="7620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3323" y="5559552"/>
            <a:ext cx="147066" cy="76200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6043091" y="5960465"/>
            <a:ext cx="254635" cy="1835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Big</a:t>
            </a:r>
            <a:r>
              <a:rPr spc="-150" dirty="0"/>
              <a:t> </a:t>
            </a:r>
            <a:r>
              <a:rPr dirty="0"/>
              <a:t>Idea:</a:t>
            </a:r>
            <a:r>
              <a:rPr spc="-160" dirty="0"/>
              <a:t> </a:t>
            </a:r>
            <a:r>
              <a:rPr dirty="0"/>
              <a:t>Instruction</a:t>
            </a:r>
            <a:r>
              <a:rPr spc="-90" dirty="0"/>
              <a:t> </a:t>
            </a:r>
            <a:r>
              <a:rPr dirty="0"/>
              <a:t>Bits</a:t>
            </a:r>
            <a:r>
              <a:rPr spc="-70" dirty="0"/>
              <a:t> </a:t>
            </a:r>
            <a:r>
              <a:rPr dirty="0"/>
              <a:t>are</a:t>
            </a:r>
            <a:r>
              <a:rPr spc="-90" dirty="0"/>
              <a:t> </a:t>
            </a:r>
            <a:r>
              <a:rPr dirty="0"/>
              <a:t>Control</a:t>
            </a:r>
            <a:r>
              <a:rPr spc="-70" dirty="0"/>
              <a:t> </a:t>
            </a:r>
            <a:r>
              <a:rPr spc="-10" dirty="0"/>
              <a:t>Signals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89250" y="3058414"/>
            <a:ext cx="1198880" cy="1634489"/>
            <a:chOff x="2889250" y="3058414"/>
            <a:chExt cx="1198880" cy="1634489"/>
          </a:xfrm>
        </p:grpSpPr>
        <p:sp>
          <p:nvSpPr>
            <p:cNvPr id="4" name="object 4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1063" y="3831336"/>
              <a:ext cx="147065" cy="7620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774691" y="3057144"/>
            <a:ext cx="487680" cy="1623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23495">
              <a:lnSpc>
                <a:spcPts val="16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19371" y="3072383"/>
            <a:ext cx="489584" cy="1621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37465">
              <a:lnSpc>
                <a:spcPts val="181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ts val="203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052" y="3829811"/>
            <a:ext cx="147065" cy="762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0" y="3829811"/>
            <a:ext cx="147065" cy="76200"/>
          </a:xfrm>
          <a:prstGeom prst="rect">
            <a:avLst/>
          </a:prstGeom>
        </p:spPr>
      </p:pic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5536438" y="3718305"/>
          <a:ext cx="4594859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00001000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00001001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9250" y="3058414"/>
            <a:ext cx="1198880" cy="1634489"/>
            <a:chOff x="2889250" y="3058414"/>
            <a:chExt cx="1198880" cy="1634489"/>
          </a:xfrm>
        </p:grpSpPr>
        <p:sp>
          <p:nvSpPr>
            <p:cNvPr id="3" name="object 3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1063" y="3831336"/>
              <a:ext cx="147065" cy="7620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774691" y="3057144"/>
            <a:ext cx="487680" cy="1623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23495">
              <a:lnSpc>
                <a:spcPts val="16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9371" y="3072383"/>
            <a:ext cx="489584" cy="1621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37465">
              <a:lnSpc>
                <a:spcPts val="181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ts val="203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052" y="3829811"/>
            <a:ext cx="147065" cy="762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0" y="3829811"/>
            <a:ext cx="147065" cy="76200"/>
          </a:xfrm>
          <a:prstGeom prst="rect">
            <a:avLst/>
          </a:prstGeom>
        </p:spPr>
      </p:pic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5536438" y="3718305"/>
          <a:ext cx="4594859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5550153" y="4410202"/>
          <a:ext cx="4603748" cy="27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59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Multiply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10205084" y="3976242"/>
            <a:ext cx="1827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Binary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encoded: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directly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interface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datapath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636766" y="5534914"/>
            <a:ext cx="1745614" cy="1127125"/>
            <a:chOff x="6636766" y="5534914"/>
            <a:chExt cx="1745614" cy="1127125"/>
          </a:xfrm>
        </p:grpSpPr>
        <p:sp>
          <p:nvSpPr>
            <p:cNvPr id="30" name="object 30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86828" y="6109716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89076" y="262128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86828" y="6109716"/>
              <a:ext cx="989330" cy="546100"/>
            </a:xfrm>
            <a:custGeom>
              <a:avLst/>
              <a:gdLst/>
              <a:ahLst/>
              <a:cxnLst/>
              <a:rect l="l" t="t" r="r" b="b"/>
              <a:pathLst>
                <a:path w="989329" h="546100">
                  <a:moveTo>
                    <a:pt x="0" y="262128"/>
                  </a:moveTo>
                  <a:lnTo>
                    <a:pt x="989076" y="262128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  <a:path w="989329" h="546100">
                  <a:moveTo>
                    <a:pt x="0" y="545592"/>
                  </a:moveTo>
                  <a:lnTo>
                    <a:pt x="989076" y="545592"/>
                  </a:lnTo>
                  <a:lnTo>
                    <a:pt x="989076" y="283464"/>
                  </a:lnTo>
                  <a:lnTo>
                    <a:pt x="0" y="283464"/>
                  </a:lnTo>
                  <a:lnTo>
                    <a:pt x="0" y="5455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502920" y="0"/>
                  </a:moveTo>
                  <a:lnTo>
                    <a:pt x="0" y="0"/>
                  </a:lnTo>
                  <a:lnTo>
                    <a:pt x="0" y="330708"/>
                  </a:lnTo>
                  <a:lnTo>
                    <a:pt x="502920" y="33070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0" y="330708"/>
                  </a:moveTo>
                  <a:lnTo>
                    <a:pt x="502920" y="330708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070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46036" y="5634228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93"/>
                  </a:lnTo>
                  <a:lnTo>
                    <a:pt x="0" y="848893"/>
                  </a:lnTo>
                  <a:lnTo>
                    <a:pt x="0" y="849566"/>
                  </a:lnTo>
                  <a:lnTo>
                    <a:pt x="0" y="850011"/>
                  </a:lnTo>
                  <a:lnTo>
                    <a:pt x="0" y="861593"/>
                  </a:lnTo>
                  <a:lnTo>
                    <a:pt x="0" y="862266"/>
                  </a:lnTo>
                  <a:lnTo>
                    <a:pt x="0" y="862698"/>
                  </a:lnTo>
                  <a:lnTo>
                    <a:pt x="126619" y="862698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6036" y="6484366"/>
              <a:ext cx="240665" cy="78968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7393178" y="5507532"/>
            <a:ext cx="976630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93178" y="6388861"/>
            <a:ext cx="976630" cy="26035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97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124702" y="4692396"/>
            <a:ext cx="4824730" cy="1849755"/>
            <a:chOff x="6124702" y="4692396"/>
            <a:chExt cx="4824730" cy="1849755"/>
          </a:xfrm>
        </p:grpSpPr>
        <p:sp>
          <p:nvSpPr>
            <p:cNvPr id="43" name="object 43"/>
            <p:cNvSpPr/>
            <p:nvPr/>
          </p:nvSpPr>
          <p:spPr>
            <a:xfrm>
              <a:off x="6124702" y="4692396"/>
              <a:ext cx="4591050" cy="1849755"/>
            </a:xfrm>
            <a:custGeom>
              <a:avLst/>
              <a:gdLst/>
              <a:ahLst/>
              <a:cxnLst/>
              <a:rect l="l" t="t" r="r" b="b"/>
              <a:pathLst>
                <a:path w="4591050" h="1849754">
                  <a:moveTo>
                    <a:pt x="2312924" y="0"/>
                  </a:moveTo>
                  <a:lnTo>
                    <a:pt x="2300224" y="0"/>
                  </a:lnTo>
                  <a:lnTo>
                    <a:pt x="2300224" y="758952"/>
                  </a:lnTo>
                  <a:lnTo>
                    <a:pt x="1166368" y="758952"/>
                  </a:lnTo>
                  <a:lnTo>
                    <a:pt x="1166368" y="0"/>
                  </a:lnTo>
                  <a:lnTo>
                    <a:pt x="1153668" y="0"/>
                  </a:lnTo>
                  <a:lnTo>
                    <a:pt x="1153668" y="758952"/>
                  </a:lnTo>
                  <a:lnTo>
                    <a:pt x="776986" y="758952"/>
                  </a:lnTo>
                  <a:lnTo>
                    <a:pt x="763524" y="758952"/>
                  </a:lnTo>
                  <a:lnTo>
                    <a:pt x="12700" y="758952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771652"/>
                  </a:lnTo>
                  <a:lnTo>
                    <a:pt x="763524" y="771652"/>
                  </a:lnTo>
                  <a:lnTo>
                    <a:pt x="763524" y="1454315"/>
                  </a:lnTo>
                  <a:lnTo>
                    <a:pt x="732536" y="1454315"/>
                  </a:lnTo>
                  <a:lnTo>
                    <a:pt x="731774" y="1454315"/>
                  </a:lnTo>
                  <a:lnTo>
                    <a:pt x="769874" y="1530515"/>
                  </a:lnTo>
                  <a:lnTo>
                    <a:pt x="770255" y="1529753"/>
                  </a:lnTo>
                  <a:lnTo>
                    <a:pt x="770636" y="1530515"/>
                  </a:lnTo>
                  <a:lnTo>
                    <a:pt x="802386" y="1467015"/>
                  </a:lnTo>
                  <a:lnTo>
                    <a:pt x="808736" y="1454315"/>
                  </a:lnTo>
                  <a:lnTo>
                    <a:pt x="807974" y="1454315"/>
                  </a:lnTo>
                  <a:lnTo>
                    <a:pt x="776986" y="1454315"/>
                  </a:lnTo>
                  <a:lnTo>
                    <a:pt x="776986" y="771652"/>
                  </a:lnTo>
                  <a:lnTo>
                    <a:pt x="1166368" y="771652"/>
                  </a:lnTo>
                  <a:lnTo>
                    <a:pt x="2312924" y="771652"/>
                  </a:lnTo>
                  <a:lnTo>
                    <a:pt x="2312924" y="758964"/>
                  </a:lnTo>
                  <a:lnTo>
                    <a:pt x="2312924" y="0"/>
                  </a:lnTo>
                  <a:close/>
                </a:path>
                <a:path w="4591050" h="1849754">
                  <a:moveTo>
                    <a:pt x="4590542" y="1568196"/>
                  </a:moveTo>
                  <a:lnTo>
                    <a:pt x="4399153" y="1290828"/>
                  </a:lnTo>
                  <a:lnTo>
                    <a:pt x="4143883" y="1290828"/>
                  </a:lnTo>
                  <a:lnTo>
                    <a:pt x="4143883" y="1263650"/>
                  </a:lnTo>
                  <a:lnTo>
                    <a:pt x="4143883" y="1257300"/>
                  </a:lnTo>
                  <a:lnTo>
                    <a:pt x="4143883" y="1250950"/>
                  </a:lnTo>
                  <a:lnTo>
                    <a:pt x="2327402" y="1250950"/>
                  </a:lnTo>
                  <a:lnTo>
                    <a:pt x="2327402" y="1219200"/>
                  </a:lnTo>
                  <a:lnTo>
                    <a:pt x="2251202" y="1257300"/>
                  </a:lnTo>
                  <a:lnTo>
                    <a:pt x="2327402" y="1295400"/>
                  </a:lnTo>
                  <a:lnTo>
                    <a:pt x="2327402" y="1263650"/>
                  </a:lnTo>
                  <a:lnTo>
                    <a:pt x="4131183" y="1263650"/>
                  </a:lnTo>
                  <a:lnTo>
                    <a:pt x="4131183" y="1290828"/>
                  </a:lnTo>
                  <a:lnTo>
                    <a:pt x="3824859" y="1290828"/>
                  </a:lnTo>
                  <a:lnTo>
                    <a:pt x="3633470" y="1568196"/>
                  </a:lnTo>
                  <a:lnTo>
                    <a:pt x="3785146" y="1568196"/>
                  </a:lnTo>
                  <a:lnTo>
                    <a:pt x="3747897" y="1642706"/>
                  </a:lnTo>
                  <a:lnTo>
                    <a:pt x="3779647" y="1642706"/>
                  </a:lnTo>
                  <a:lnTo>
                    <a:pt x="3779647" y="1788756"/>
                  </a:lnTo>
                  <a:lnTo>
                    <a:pt x="3005328" y="1788756"/>
                  </a:lnTo>
                  <a:lnTo>
                    <a:pt x="3005328" y="1554746"/>
                  </a:lnTo>
                  <a:lnTo>
                    <a:pt x="3005328" y="1548384"/>
                  </a:lnTo>
                  <a:lnTo>
                    <a:pt x="3005328" y="1542034"/>
                  </a:lnTo>
                  <a:lnTo>
                    <a:pt x="2251202" y="1542034"/>
                  </a:lnTo>
                  <a:lnTo>
                    <a:pt x="2251202" y="1554746"/>
                  </a:lnTo>
                  <a:lnTo>
                    <a:pt x="2992628" y="1554746"/>
                  </a:lnTo>
                  <a:lnTo>
                    <a:pt x="2992628" y="1801456"/>
                  </a:lnTo>
                  <a:lnTo>
                    <a:pt x="3792347" y="1801456"/>
                  </a:lnTo>
                  <a:lnTo>
                    <a:pt x="3792347" y="1795106"/>
                  </a:lnTo>
                  <a:lnTo>
                    <a:pt x="3792347" y="1788756"/>
                  </a:lnTo>
                  <a:lnTo>
                    <a:pt x="3792347" y="1642706"/>
                  </a:lnTo>
                  <a:lnTo>
                    <a:pt x="3824097" y="1642706"/>
                  </a:lnTo>
                  <a:lnTo>
                    <a:pt x="3817747" y="1630006"/>
                  </a:lnTo>
                  <a:lnTo>
                    <a:pt x="3786835" y="1568196"/>
                  </a:lnTo>
                  <a:lnTo>
                    <a:pt x="4410710" y="1568196"/>
                  </a:lnTo>
                  <a:lnTo>
                    <a:pt x="4373372" y="1642872"/>
                  </a:lnTo>
                  <a:lnTo>
                    <a:pt x="4405122" y="1642872"/>
                  </a:lnTo>
                  <a:lnTo>
                    <a:pt x="4405122" y="1836877"/>
                  </a:lnTo>
                  <a:lnTo>
                    <a:pt x="2251202" y="1836877"/>
                  </a:lnTo>
                  <a:lnTo>
                    <a:pt x="2251202" y="1849577"/>
                  </a:lnTo>
                  <a:lnTo>
                    <a:pt x="4417822" y="1849577"/>
                  </a:lnTo>
                  <a:lnTo>
                    <a:pt x="4417822" y="1843227"/>
                  </a:lnTo>
                  <a:lnTo>
                    <a:pt x="4417822" y="1836877"/>
                  </a:lnTo>
                  <a:lnTo>
                    <a:pt x="4417822" y="1642872"/>
                  </a:lnTo>
                  <a:lnTo>
                    <a:pt x="4449572" y="1642872"/>
                  </a:lnTo>
                  <a:lnTo>
                    <a:pt x="4443222" y="1630172"/>
                  </a:lnTo>
                  <a:lnTo>
                    <a:pt x="4412234" y="1568196"/>
                  </a:lnTo>
                  <a:lnTo>
                    <a:pt x="4590542" y="15681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758172" y="5983224"/>
              <a:ext cx="957580" cy="277495"/>
            </a:xfrm>
            <a:custGeom>
              <a:avLst/>
              <a:gdLst/>
              <a:ahLst/>
              <a:cxnLst/>
              <a:rect l="l" t="t" r="r" b="b"/>
              <a:pathLst>
                <a:path w="957579" h="277495">
                  <a:moveTo>
                    <a:pt x="957072" y="277367"/>
                  </a:moveTo>
                  <a:lnTo>
                    <a:pt x="0" y="277367"/>
                  </a:lnTo>
                  <a:lnTo>
                    <a:pt x="191388" y="0"/>
                  </a:lnTo>
                  <a:lnTo>
                    <a:pt x="765682" y="0"/>
                  </a:lnTo>
                  <a:lnTo>
                    <a:pt x="957072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6058" y="6156706"/>
              <a:ext cx="247396" cy="11023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7772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7724" y="64007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0" y="64007"/>
                  </a:moveTo>
                  <a:lnTo>
                    <a:pt x="77724" y="64007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658858" y="4693920"/>
              <a:ext cx="1290955" cy="1465580"/>
            </a:xfrm>
            <a:custGeom>
              <a:avLst/>
              <a:gdLst/>
              <a:ahLst/>
              <a:cxnLst/>
              <a:rect l="l" t="t" r="r" b="b"/>
              <a:pathLst>
                <a:path w="1290954" h="1465579">
                  <a:moveTo>
                    <a:pt x="1036193" y="1389011"/>
                  </a:moveTo>
                  <a:lnTo>
                    <a:pt x="959993" y="1427111"/>
                  </a:lnTo>
                  <a:lnTo>
                    <a:pt x="1036193" y="1465211"/>
                  </a:lnTo>
                  <a:lnTo>
                    <a:pt x="1036193" y="1433461"/>
                  </a:lnTo>
                  <a:lnTo>
                    <a:pt x="1023493" y="1433461"/>
                  </a:lnTo>
                  <a:lnTo>
                    <a:pt x="1023493" y="1420761"/>
                  </a:lnTo>
                  <a:lnTo>
                    <a:pt x="1036193" y="1420761"/>
                  </a:lnTo>
                  <a:lnTo>
                    <a:pt x="1036193" y="1389011"/>
                  </a:lnTo>
                  <a:close/>
                </a:path>
                <a:path w="1290954" h="1465579">
                  <a:moveTo>
                    <a:pt x="1036193" y="1420761"/>
                  </a:moveTo>
                  <a:lnTo>
                    <a:pt x="1023493" y="1420761"/>
                  </a:lnTo>
                  <a:lnTo>
                    <a:pt x="1023493" y="1433461"/>
                  </a:lnTo>
                  <a:lnTo>
                    <a:pt x="1036193" y="1433461"/>
                  </a:lnTo>
                  <a:lnTo>
                    <a:pt x="1036193" y="1420761"/>
                  </a:lnTo>
                  <a:close/>
                </a:path>
                <a:path w="1290954" h="1465579">
                  <a:moveTo>
                    <a:pt x="1277874" y="1420761"/>
                  </a:moveTo>
                  <a:lnTo>
                    <a:pt x="1036193" y="1420761"/>
                  </a:lnTo>
                  <a:lnTo>
                    <a:pt x="1036193" y="1433461"/>
                  </a:lnTo>
                  <a:lnTo>
                    <a:pt x="1290574" y="1433461"/>
                  </a:lnTo>
                  <a:lnTo>
                    <a:pt x="1290574" y="1427111"/>
                  </a:lnTo>
                  <a:lnTo>
                    <a:pt x="1277874" y="1427111"/>
                  </a:lnTo>
                  <a:lnTo>
                    <a:pt x="1277874" y="1420761"/>
                  </a:lnTo>
                  <a:close/>
                </a:path>
                <a:path w="1290954" h="1465579">
                  <a:moveTo>
                    <a:pt x="1277874" y="644270"/>
                  </a:moveTo>
                  <a:lnTo>
                    <a:pt x="1277874" y="1427111"/>
                  </a:lnTo>
                  <a:lnTo>
                    <a:pt x="1284224" y="1420761"/>
                  </a:lnTo>
                  <a:lnTo>
                    <a:pt x="1290574" y="1420761"/>
                  </a:lnTo>
                  <a:lnTo>
                    <a:pt x="1290574" y="650620"/>
                  </a:lnTo>
                  <a:lnTo>
                    <a:pt x="1284224" y="650620"/>
                  </a:lnTo>
                  <a:lnTo>
                    <a:pt x="1277874" y="644270"/>
                  </a:lnTo>
                  <a:close/>
                </a:path>
                <a:path w="1290954" h="1465579">
                  <a:moveTo>
                    <a:pt x="1290574" y="1420761"/>
                  </a:moveTo>
                  <a:lnTo>
                    <a:pt x="1284224" y="1420761"/>
                  </a:lnTo>
                  <a:lnTo>
                    <a:pt x="1277874" y="1427111"/>
                  </a:lnTo>
                  <a:lnTo>
                    <a:pt x="1290574" y="1427111"/>
                  </a:lnTo>
                  <a:lnTo>
                    <a:pt x="1290574" y="1420761"/>
                  </a:lnTo>
                  <a:close/>
                </a:path>
                <a:path w="1290954" h="1465579">
                  <a:moveTo>
                    <a:pt x="12700" y="0"/>
                  </a:moveTo>
                  <a:lnTo>
                    <a:pt x="0" y="0"/>
                  </a:lnTo>
                  <a:lnTo>
                    <a:pt x="0" y="650620"/>
                  </a:lnTo>
                  <a:lnTo>
                    <a:pt x="1277874" y="650620"/>
                  </a:lnTo>
                  <a:lnTo>
                    <a:pt x="1277874" y="644270"/>
                  </a:lnTo>
                  <a:lnTo>
                    <a:pt x="12700" y="644270"/>
                  </a:lnTo>
                  <a:lnTo>
                    <a:pt x="6350" y="637920"/>
                  </a:lnTo>
                  <a:lnTo>
                    <a:pt x="12700" y="637920"/>
                  </a:lnTo>
                  <a:lnTo>
                    <a:pt x="12700" y="0"/>
                  </a:lnTo>
                  <a:close/>
                </a:path>
                <a:path w="1290954" h="1465579">
                  <a:moveTo>
                    <a:pt x="1290574" y="637920"/>
                  </a:moveTo>
                  <a:lnTo>
                    <a:pt x="12700" y="637920"/>
                  </a:lnTo>
                  <a:lnTo>
                    <a:pt x="12700" y="644270"/>
                  </a:lnTo>
                  <a:lnTo>
                    <a:pt x="1277874" y="644270"/>
                  </a:lnTo>
                  <a:lnTo>
                    <a:pt x="1284224" y="650620"/>
                  </a:lnTo>
                  <a:lnTo>
                    <a:pt x="1290574" y="650620"/>
                  </a:lnTo>
                  <a:lnTo>
                    <a:pt x="1290574" y="637920"/>
                  </a:lnTo>
                  <a:close/>
                </a:path>
                <a:path w="1290954" h="1465579">
                  <a:moveTo>
                    <a:pt x="12700" y="637920"/>
                  </a:moveTo>
                  <a:lnTo>
                    <a:pt x="6350" y="637920"/>
                  </a:lnTo>
                  <a:lnTo>
                    <a:pt x="12700" y="644270"/>
                  </a:lnTo>
                  <a:lnTo>
                    <a:pt x="12700" y="63792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0981690" y="5521858"/>
            <a:ext cx="16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Big</a:t>
            </a:r>
            <a:r>
              <a:rPr spc="-150" dirty="0"/>
              <a:t> </a:t>
            </a:r>
            <a:r>
              <a:rPr dirty="0"/>
              <a:t>Idea:</a:t>
            </a:r>
            <a:r>
              <a:rPr spc="-160" dirty="0"/>
              <a:t> </a:t>
            </a:r>
            <a:r>
              <a:rPr dirty="0"/>
              <a:t>Instruction</a:t>
            </a:r>
            <a:r>
              <a:rPr spc="-90" dirty="0"/>
              <a:t> </a:t>
            </a:r>
            <a:r>
              <a:rPr dirty="0"/>
              <a:t>Bits</a:t>
            </a:r>
            <a:r>
              <a:rPr spc="-70" dirty="0"/>
              <a:t> </a:t>
            </a:r>
            <a:r>
              <a:rPr dirty="0"/>
              <a:t>are</a:t>
            </a:r>
            <a:r>
              <a:rPr spc="-90" dirty="0"/>
              <a:t> </a:t>
            </a:r>
            <a:r>
              <a:rPr dirty="0"/>
              <a:t>Control</a:t>
            </a:r>
            <a:r>
              <a:rPr spc="-70" dirty="0"/>
              <a:t> </a:t>
            </a:r>
            <a:r>
              <a:rPr spc="-10" dirty="0"/>
              <a:t>Signals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158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Instruction</a:t>
            </a:r>
            <a:r>
              <a:rPr spc="-45" dirty="0"/>
              <a:t> </a:t>
            </a:r>
            <a:r>
              <a:rPr dirty="0"/>
              <a:t>Set</a:t>
            </a:r>
            <a:r>
              <a:rPr spc="-60" dirty="0"/>
              <a:t> </a:t>
            </a:r>
            <a:r>
              <a:rPr spc="-40" dirty="0"/>
              <a:t>Architecture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89250" y="3058414"/>
            <a:ext cx="1069340" cy="1634489"/>
            <a:chOff x="2889250" y="3058414"/>
            <a:chExt cx="1069340" cy="1634489"/>
          </a:xfrm>
        </p:grpSpPr>
        <p:sp>
          <p:nvSpPr>
            <p:cNvPr id="4" name="object 4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74691" y="3057144"/>
            <a:ext cx="487680" cy="1623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23495">
              <a:lnSpc>
                <a:spcPts val="16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9371" y="3072383"/>
            <a:ext cx="489584" cy="1621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37465">
              <a:lnSpc>
                <a:spcPts val="181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ts val="203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064" y="3831335"/>
            <a:ext cx="147065" cy="762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052" y="3829811"/>
            <a:ext cx="147065" cy="762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0" y="3829811"/>
            <a:ext cx="147065" cy="76200"/>
          </a:xfrm>
          <a:prstGeom prst="rect">
            <a:avLst/>
          </a:prstGeom>
        </p:spPr>
      </p:pic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5536438" y="3718305"/>
          <a:ext cx="4594859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5550153" y="4410202"/>
          <a:ext cx="4603748" cy="27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59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Multiply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10205084" y="3976242"/>
            <a:ext cx="1827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Binary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encoded: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directly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interface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datapath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636766" y="5534914"/>
            <a:ext cx="1745614" cy="1127125"/>
            <a:chOff x="6636766" y="5534914"/>
            <a:chExt cx="1745614" cy="1127125"/>
          </a:xfrm>
        </p:grpSpPr>
        <p:sp>
          <p:nvSpPr>
            <p:cNvPr id="31" name="object 31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86828" y="6109716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89076" y="262128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86828" y="6109716"/>
              <a:ext cx="989330" cy="546100"/>
            </a:xfrm>
            <a:custGeom>
              <a:avLst/>
              <a:gdLst/>
              <a:ahLst/>
              <a:cxnLst/>
              <a:rect l="l" t="t" r="r" b="b"/>
              <a:pathLst>
                <a:path w="989329" h="546100">
                  <a:moveTo>
                    <a:pt x="0" y="262128"/>
                  </a:moveTo>
                  <a:lnTo>
                    <a:pt x="989076" y="262128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  <a:path w="989329" h="546100">
                  <a:moveTo>
                    <a:pt x="0" y="545592"/>
                  </a:moveTo>
                  <a:lnTo>
                    <a:pt x="989076" y="545592"/>
                  </a:lnTo>
                  <a:lnTo>
                    <a:pt x="989076" y="283464"/>
                  </a:lnTo>
                  <a:lnTo>
                    <a:pt x="0" y="283464"/>
                  </a:lnTo>
                  <a:lnTo>
                    <a:pt x="0" y="5455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502920" y="0"/>
                  </a:moveTo>
                  <a:lnTo>
                    <a:pt x="0" y="0"/>
                  </a:lnTo>
                  <a:lnTo>
                    <a:pt x="0" y="330708"/>
                  </a:lnTo>
                  <a:lnTo>
                    <a:pt x="502920" y="33070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0" y="330708"/>
                  </a:moveTo>
                  <a:lnTo>
                    <a:pt x="502920" y="330708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070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46036" y="5634228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93"/>
                  </a:lnTo>
                  <a:lnTo>
                    <a:pt x="0" y="848893"/>
                  </a:lnTo>
                  <a:lnTo>
                    <a:pt x="0" y="849566"/>
                  </a:lnTo>
                  <a:lnTo>
                    <a:pt x="0" y="850011"/>
                  </a:lnTo>
                  <a:lnTo>
                    <a:pt x="0" y="861593"/>
                  </a:lnTo>
                  <a:lnTo>
                    <a:pt x="0" y="862266"/>
                  </a:lnTo>
                  <a:lnTo>
                    <a:pt x="0" y="862698"/>
                  </a:lnTo>
                  <a:lnTo>
                    <a:pt x="126619" y="862698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6036" y="6484366"/>
              <a:ext cx="240665" cy="78968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7393178" y="5507532"/>
            <a:ext cx="976630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93178" y="6388861"/>
            <a:ext cx="976630" cy="26035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97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124702" y="4692396"/>
            <a:ext cx="4824730" cy="1849755"/>
            <a:chOff x="6124702" y="4692396"/>
            <a:chExt cx="4824730" cy="1849755"/>
          </a:xfrm>
        </p:grpSpPr>
        <p:sp>
          <p:nvSpPr>
            <p:cNvPr id="44" name="object 44"/>
            <p:cNvSpPr/>
            <p:nvPr/>
          </p:nvSpPr>
          <p:spPr>
            <a:xfrm>
              <a:off x="6124702" y="4692396"/>
              <a:ext cx="4591050" cy="1849755"/>
            </a:xfrm>
            <a:custGeom>
              <a:avLst/>
              <a:gdLst/>
              <a:ahLst/>
              <a:cxnLst/>
              <a:rect l="l" t="t" r="r" b="b"/>
              <a:pathLst>
                <a:path w="4591050" h="1849754">
                  <a:moveTo>
                    <a:pt x="2312924" y="0"/>
                  </a:moveTo>
                  <a:lnTo>
                    <a:pt x="2300224" y="0"/>
                  </a:lnTo>
                  <a:lnTo>
                    <a:pt x="2300224" y="758952"/>
                  </a:lnTo>
                  <a:lnTo>
                    <a:pt x="1166368" y="758952"/>
                  </a:lnTo>
                  <a:lnTo>
                    <a:pt x="1166368" y="0"/>
                  </a:lnTo>
                  <a:lnTo>
                    <a:pt x="1153668" y="0"/>
                  </a:lnTo>
                  <a:lnTo>
                    <a:pt x="1153668" y="758952"/>
                  </a:lnTo>
                  <a:lnTo>
                    <a:pt x="776986" y="758952"/>
                  </a:lnTo>
                  <a:lnTo>
                    <a:pt x="763524" y="758952"/>
                  </a:lnTo>
                  <a:lnTo>
                    <a:pt x="12700" y="758952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771652"/>
                  </a:lnTo>
                  <a:lnTo>
                    <a:pt x="763524" y="771652"/>
                  </a:lnTo>
                  <a:lnTo>
                    <a:pt x="763524" y="1454315"/>
                  </a:lnTo>
                  <a:lnTo>
                    <a:pt x="732536" y="1454315"/>
                  </a:lnTo>
                  <a:lnTo>
                    <a:pt x="731774" y="1454315"/>
                  </a:lnTo>
                  <a:lnTo>
                    <a:pt x="769874" y="1530515"/>
                  </a:lnTo>
                  <a:lnTo>
                    <a:pt x="770255" y="1529753"/>
                  </a:lnTo>
                  <a:lnTo>
                    <a:pt x="770636" y="1530515"/>
                  </a:lnTo>
                  <a:lnTo>
                    <a:pt x="802386" y="1467015"/>
                  </a:lnTo>
                  <a:lnTo>
                    <a:pt x="808736" y="1454315"/>
                  </a:lnTo>
                  <a:lnTo>
                    <a:pt x="807974" y="1454315"/>
                  </a:lnTo>
                  <a:lnTo>
                    <a:pt x="776986" y="1454315"/>
                  </a:lnTo>
                  <a:lnTo>
                    <a:pt x="776986" y="771652"/>
                  </a:lnTo>
                  <a:lnTo>
                    <a:pt x="1166368" y="771652"/>
                  </a:lnTo>
                  <a:lnTo>
                    <a:pt x="2312924" y="771652"/>
                  </a:lnTo>
                  <a:lnTo>
                    <a:pt x="2312924" y="758964"/>
                  </a:lnTo>
                  <a:lnTo>
                    <a:pt x="2312924" y="0"/>
                  </a:lnTo>
                  <a:close/>
                </a:path>
                <a:path w="4591050" h="1849754">
                  <a:moveTo>
                    <a:pt x="4590542" y="1568196"/>
                  </a:moveTo>
                  <a:lnTo>
                    <a:pt x="4399153" y="1290828"/>
                  </a:lnTo>
                  <a:lnTo>
                    <a:pt x="4143883" y="1290828"/>
                  </a:lnTo>
                  <a:lnTo>
                    <a:pt x="4143883" y="1263650"/>
                  </a:lnTo>
                  <a:lnTo>
                    <a:pt x="4143883" y="1257300"/>
                  </a:lnTo>
                  <a:lnTo>
                    <a:pt x="4143883" y="1250950"/>
                  </a:lnTo>
                  <a:lnTo>
                    <a:pt x="2327402" y="1250950"/>
                  </a:lnTo>
                  <a:lnTo>
                    <a:pt x="2327402" y="1219200"/>
                  </a:lnTo>
                  <a:lnTo>
                    <a:pt x="2251202" y="1257300"/>
                  </a:lnTo>
                  <a:lnTo>
                    <a:pt x="2327402" y="1295400"/>
                  </a:lnTo>
                  <a:lnTo>
                    <a:pt x="2327402" y="1263650"/>
                  </a:lnTo>
                  <a:lnTo>
                    <a:pt x="4131183" y="1263650"/>
                  </a:lnTo>
                  <a:lnTo>
                    <a:pt x="4131183" y="1290828"/>
                  </a:lnTo>
                  <a:lnTo>
                    <a:pt x="3824859" y="1290828"/>
                  </a:lnTo>
                  <a:lnTo>
                    <a:pt x="3633470" y="1568196"/>
                  </a:lnTo>
                  <a:lnTo>
                    <a:pt x="3785146" y="1568196"/>
                  </a:lnTo>
                  <a:lnTo>
                    <a:pt x="3747897" y="1642706"/>
                  </a:lnTo>
                  <a:lnTo>
                    <a:pt x="3779647" y="1642706"/>
                  </a:lnTo>
                  <a:lnTo>
                    <a:pt x="3779647" y="1788756"/>
                  </a:lnTo>
                  <a:lnTo>
                    <a:pt x="3005328" y="1788756"/>
                  </a:lnTo>
                  <a:lnTo>
                    <a:pt x="3005328" y="1554746"/>
                  </a:lnTo>
                  <a:lnTo>
                    <a:pt x="3005328" y="1548384"/>
                  </a:lnTo>
                  <a:lnTo>
                    <a:pt x="3005328" y="1542034"/>
                  </a:lnTo>
                  <a:lnTo>
                    <a:pt x="2251202" y="1542034"/>
                  </a:lnTo>
                  <a:lnTo>
                    <a:pt x="2251202" y="1554746"/>
                  </a:lnTo>
                  <a:lnTo>
                    <a:pt x="2992628" y="1554746"/>
                  </a:lnTo>
                  <a:lnTo>
                    <a:pt x="2992628" y="1801456"/>
                  </a:lnTo>
                  <a:lnTo>
                    <a:pt x="3792347" y="1801456"/>
                  </a:lnTo>
                  <a:lnTo>
                    <a:pt x="3792347" y="1795106"/>
                  </a:lnTo>
                  <a:lnTo>
                    <a:pt x="3792347" y="1788756"/>
                  </a:lnTo>
                  <a:lnTo>
                    <a:pt x="3792347" y="1642706"/>
                  </a:lnTo>
                  <a:lnTo>
                    <a:pt x="3824097" y="1642706"/>
                  </a:lnTo>
                  <a:lnTo>
                    <a:pt x="3817747" y="1630006"/>
                  </a:lnTo>
                  <a:lnTo>
                    <a:pt x="3786835" y="1568196"/>
                  </a:lnTo>
                  <a:lnTo>
                    <a:pt x="4410710" y="1568196"/>
                  </a:lnTo>
                  <a:lnTo>
                    <a:pt x="4373372" y="1642872"/>
                  </a:lnTo>
                  <a:lnTo>
                    <a:pt x="4405122" y="1642872"/>
                  </a:lnTo>
                  <a:lnTo>
                    <a:pt x="4405122" y="1836877"/>
                  </a:lnTo>
                  <a:lnTo>
                    <a:pt x="2251202" y="1836877"/>
                  </a:lnTo>
                  <a:lnTo>
                    <a:pt x="2251202" y="1849577"/>
                  </a:lnTo>
                  <a:lnTo>
                    <a:pt x="4417822" y="1849577"/>
                  </a:lnTo>
                  <a:lnTo>
                    <a:pt x="4417822" y="1843227"/>
                  </a:lnTo>
                  <a:lnTo>
                    <a:pt x="4417822" y="1836877"/>
                  </a:lnTo>
                  <a:lnTo>
                    <a:pt x="4417822" y="1642872"/>
                  </a:lnTo>
                  <a:lnTo>
                    <a:pt x="4449572" y="1642872"/>
                  </a:lnTo>
                  <a:lnTo>
                    <a:pt x="4443222" y="1630172"/>
                  </a:lnTo>
                  <a:lnTo>
                    <a:pt x="4412234" y="1568196"/>
                  </a:lnTo>
                  <a:lnTo>
                    <a:pt x="4590542" y="15681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758172" y="5983224"/>
              <a:ext cx="957580" cy="277495"/>
            </a:xfrm>
            <a:custGeom>
              <a:avLst/>
              <a:gdLst/>
              <a:ahLst/>
              <a:cxnLst/>
              <a:rect l="l" t="t" r="r" b="b"/>
              <a:pathLst>
                <a:path w="957579" h="277495">
                  <a:moveTo>
                    <a:pt x="957072" y="277367"/>
                  </a:moveTo>
                  <a:lnTo>
                    <a:pt x="0" y="277367"/>
                  </a:lnTo>
                  <a:lnTo>
                    <a:pt x="191388" y="0"/>
                  </a:lnTo>
                  <a:lnTo>
                    <a:pt x="765682" y="0"/>
                  </a:lnTo>
                  <a:lnTo>
                    <a:pt x="957072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6058" y="6156706"/>
              <a:ext cx="247396" cy="11023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7772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7724" y="64007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0" y="64007"/>
                  </a:moveTo>
                  <a:lnTo>
                    <a:pt x="77724" y="64007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658858" y="4693920"/>
              <a:ext cx="1290955" cy="1465580"/>
            </a:xfrm>
            <a:custGeom>
              <a:avLst/>
              <a:gdLst/>
              <a:ahLst/>
              <a:cxnLst/>
              <a:rect l="l" t="t" r="r" b="b"/>
              <a:pathLst>
                <a:path w="1290954" h="1465579">
                  <a:moveTo>
                    <a:pt x="1036193" y="1389011"/>
                  </a:moveTo>
                  <a:lnTo>
                    <a:pt x="959993" y="1427111"/>
                  </a:lnTo>
                  <a:lnTo>
                    <a:pt x="1036193" y="1465211"/>
                  </a:lnTo>
                  <a:lnTo>
                    <a:pt x="1036193" y="1433461"/>
                  </a:lnTo>
                  <a:lnTo>
                    <a:pt x="1023493" y="1433461"/>
                  </a:lnTo>
                  <a:lnTo>
                    <a:pt x="1023493" y="1420761"/>
                  </a:lnTo>
                  <a:lnTo>
                    <a:pt x="1036193" y="1420761"/>
                  </a:lnTo>
                  <a:lnTo>
                    <a:pt x="1036193" y="1389011"/>
                  </a:lnTo>
                  <a:close/>
                </a:path>
                <a:path w="1290954" h="1465579">
                  <a:moveTo>
                    <a:pt x="1036193" y="1420761"/>
                  </a:moveTo>
                  <a:lnTo>
                    <a:pt x="1023493" y="1420761"/>
                  </a:lnTo>
                  <a:lnTo>
                    <a:pt x="1023493" y="1433461"/>
                  </a:lnTo>
                  <a:lnTo>
                    <a:pt x="1036193" y="1433461"/>
                  </a:lnTo>
                  <a:lnTo>
                    <a:pt x="1036193" y="1420761"/>
                  </a:lnTo>
                  <a:close/>
                </a:path>
                <a:path w="1290954" h="1465579">
                  <a:moveTo>
                    <a:pt x="1277874" y="1420761"/>
                  </a:moveTo>
                  <a:lnTo>
                    <a:pt x="1036193" y="1420761"/>
                  </a:lnTo>
                  <a:lnTo>
                    <a:pt x="1036193" y="1433461"/>
                  </a:lnTo>
                  <a:lnTo>
                    <a:pt x="1290574" y="1433461"/>
                  </a:lnTo>
                  <a:lnTo>
                    <a:pt x="1290574" y="1427111"/>
                  </a:lnTo>
                  <a:lnTo>
                    <a:pt x="1277874" y="1427111"/>
                  </a:lnTo>
                  <a:lnTo>
                    <a:pt x="1277874" y="1420761"/>
                  </a:lnTo>
                  <a:close/>
                </a:path>
                <a:path w="1290954" h="1465579">
                  <a:moveTo>
                    <a:pt x="1277874" y="644270"/>
                  </a:moveTo>
                  <a:lnTo>
                    <a:pt x="1277874" y="1427111"/>
                  </a:lnTo>
                  <a:lnTo>
                    <a:pt x="1284224" y="1420761"/>
                  </a:lnTo>
                  <a:lnTo>
                    <a:pt x="1290574" y="1420761"/>
                  </a:lnTo>
                  <a:lnTo>
                    <a:pt x="1290574" y="650620"/>
                  </a:lnTo>
                  <a:lnTo>
                    <a:pt x="1284224" y="650620"/>
                  </a:lnTo>
                  <a:lnTo>
                    <a:pt x="1277874" y="644270"/>
                  </a:lnTo>
                  <a:close/>
                </a:path>
                <a:path w="1290954" h="1465579">
                  <a:moveTo>
                    <a:pt x="1290574" y="1420761"/>
                  </a:moveTo>
                  <a:lnTo>
                    <a:pt x="1284224" y="1420761"/>
                  </a:lnTo>
                  <a:lnTo>
                    <a:pt x="1277874" y="1427111"/>
                  </a:lnTo>
                  <a:lnTo>
                    <a:pt x="1290574" y="1427111"/>
                  </a:lnTo>
                  <a:lnTo>
                    <a:pt x="1290574" y="1420761"/>
                  </a:lnTo>
                  <a:close/>
                </a:path>
                <a:path w="1290954" h="1465579">
                  <a:moveTo>
                    <a:pt x="12700" y="0"/>
                  </a:moveTo>
                  <a:lnTo>
                    <a:pt x="0" y="0"/>
                  </a:lnTo>
                  <a:lnTo>
                    <a:pt x="0" y="650620"/>
                  </a:lnTo>
                  <a:lnTo>
                    <a:pt x="1277874" y="650620"/>
                  </a:lnTo>
                  <a:lnTo>
                    <a:pt x="1277874" y="644270"/>
                  </a:lnTo>
                  <a:lnTo>
                    <a:pt x="12700" y="644270"/>
                  </a:lnTo>
                  <a:lnTo>
                    <a:pt x="6350" y="637920"/>
                  </a:lnTo>
                  <a:lnTo>
                    <a:pt x="12700" y="637920"/>
                  </a:lnTo>
                  <a:lnTo>
                    <a:pt x="12700" y="0"/>
                  </a:lnTo>
                  <a:close/>
                </a:path>
                <a:path w="1290954" h="1465579">
                  <a:moveTo>
                    <a:pt x="1290574" y="637920"/>
                  </a:moveTo>
                  <a:lnTo>
                    <a:pt x="12700" y="637920"/>
                  </a:lnTo>
                  <a:lnTo>
                    <a:pt x="12700" y="644270"/>
                  </a:lnTo>
                  <a:lnTo>
                    <a:pt x="1277874" y="644270"/>
                  </a:lnTo>
                  <a:lnTo>
                    <a:pt x="1284224" y="650620"/>
                  </a:lnTo>
                  <a:lnTo>
                    <a:pt x="1290574" y="650620"/>
                  </a:lnTo>
                  <a:lnTo>
                    <a:pt x="1290574" y="637920"/>
                  </a:lnTo>
                  <a:close/>
                </a:path>
                <a:path w="1290954" h="1465579">
                  <a:moveTo>
                    <a:pt x="12700" y="637920"/>
                  </a:moveTo>
                  <a:lnTo>
                    <a:pt x="6350" y="637920"/>
                  </a:lnTo>
                  <a:lnTo>
                    <a:pt x="12700" y="644270"/>
                  </a:lnTo>
                  <a:lnTo>
                    <a:pt x="12700" y="63792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0981690" y="5521858"/>
            <a:ext cx="16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95299" y="1471294"/>
            <a:ext cx="10279380" cy="1886585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defines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architecture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machine</a:t>
            </a:r>
            <a:endParaRPr sz="2400">
              <a:latin typeface="Calibri"/>
              <a:cs typeface="Calibri"/>
            </a:endParaRPr>
          </a:p>
          <a:p>
            <a:pPr marL="4627245" marR="5080" algn="just">
              <a:lnSpc>
                <a:spcPct val="100000"/>
              </a:lnSpc>
              <a:spcBef>
                <a:spcPts val="1565"/>
              </a:spcBef>
            </a:pPr>
            <a:r>
              <a:rPr sz="2400" dirty="0">
                <a:latin typeface="Calibri"/>
                <a:cs typeface="Calibri"/>
              </a:rPr>
              <a:t>Any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implementation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architecture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must </a:t>
            </a:r>
            <a:r>
              <a:rPr sz="2400" dirty="0">
                <a:latin typeface="Calibri"/>
                <a:cs typeface="Calibri"/>
              </a:rPr>
              <a:t>support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features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exposed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through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ISA </a:t>
            </a:r>
            <a:r>
              <a:rPr sz="2400" b="1" spc="-10" dirty="0">
                <a:latin typeface="Calibri"/>
                <a:cs typeface="Calibri"/>
              </a:rPr>
              <a:t>(why?)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555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Architecture</a:t>
            </a:r>
            <a:r>
              <a:rPr spc="-180" dirty="0"/>
              <a:t> </a:t>
            </a:r>
            <a:r>
              <a:rPr dirty="0"/>
              <a:t>vs.</a:t>
            </a:r>
            <a:r>
              <a:rPr spc="-125" dirty="0"/>
              <a:t> </a:t>
            </a:r>
            <a:r>
              <a:rPr spc="-45" dirty="0"/>
              <a:t>Microarchitecture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89250" y="3058414"/>
            <a:ext cx="1198880" cy="1634489"/>
            <a:chOff x="2889250" y="3058414"/>
            <a:chExt cx="1198880" cy="1634489"/>
          </a:xfrm>
        </p:grpSpPr>
        <p:sp>
          <p:nvSpPr>
            <p:cNvPr id="4" name="object 4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1063" y="3831336"/>
              <a:ext cx="147065" cy="7620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774691" y="3057144"/>
            <a:ext cx="487680" cy="1623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23495">
              <a:lnSpc>
                <a:spcPts val="16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19371" y="3072383"/>
            <a:ext cx="489584" cy="1621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37465">
              <a:lnSpc>
                <a:spcPts val="181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ts val="203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052" y="3829811"/>
            <a:ext cx="147065" cy="762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0" y="3829811"/>
            <a:ext cx="147065" cy="76200"/>
          </a:xfrm>
          <a:prstGeom prst="rect">
            <a:avLst/>
          </a:prstGeom>
        </p:spPr>
      </p:pic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5536438" y="3718305"/>
          <a:ext cx="4594859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5550153" y="4410202"/>
          <a:ext cx="4603748" cy="27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59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Multiply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9" name="object 29"/>
          <p:cNvGrpSpPr/>
          <p:nvPr/>
        </p:nvGrpSpPr>
        <p:grpSpPr>
          <a:xfrm>
            <a:off x="6636766" y="5534914"/>
            <a:ext cx="1745614" cy="1127125"/>
            <a:chOff x="6636766" y="5534914"/>
            <a:chExt cx="1745614" cy="1127125"/>
          </a:xfrm>
        </p:grpSpPr>
        <p:sp>
          <p:nvSpPr>
            <p:cNvPr id="30" name="object 30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86828" y="6109716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89076" y="262128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86828" y="6109716"/>
              <a:ext cx="989330" cy="546100"/>
            </a:xfrm>
            <a:custGeom>
              <a:avLst/>
              <a:gdLst/>
              <a:ahLst/>
              <a:cxnLst/>
              <a:rect l="l" t="t" r="r" b="b"/>
              <a:pathLst>
                <a:path w="989329" h="546100">
                  <a:moveTo>
                    <a:pt x="0" y="262128"/>
                  </a:moveTo>
                  <a:lnTo>
                    <a:pt x="989076" y="262128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  <a:path w="989329" h="546100">
                  <a:moveTo>
                    <a:pt x="0" y="545592"/>
                  </a:moveTo>
                  <a:lnTo>
                    <a:pt x="989076" y="545592"/>
                  </a:lnTo>
                  <a:lnTo>
                    <a:pt x="989076" y="283464"/>
                  </a:lnTo>
                  <a:lnTo>
                    <a:pt x="0" y="283464"/>
                  </a:lnTo>
                  <a:lnTo>
                    <a:pt x="0" y="5455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502920" y="0"/>
                  </a:moveTo>
                  <a:lnTo>
                    <a:pt x="0" y="0"/>
                  </a:lnTo>
                  <a:lnTo>
                    <a:pt x="0" y="330708"/>
                  </a:lnTo>
                  <a:lnTo>
                    <a:pt x="502920" y="33070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0" y="330708"/>
                  </a:moveTo>
                  <a:lnTo>
                    <a:pt x="502920" y="330708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070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46036" y="5634228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93"/>
                  </a:lnTo>
                  <a:lnTo>
                    <a:pt x="0" y="848893"/>
                  </a:lnTo>
                  <a:lnTo>
                    <a:pt x="0" y="849566"/>
                  </a:lnTo>
                  <a:lnTo>
                    <a:pt x="0" y="850011"/>
                  </a:lnTo>
                  <a:lnTo>
                    <a:pt x="0" y="861593"/>
                  </a:lnTo>
                  <a:lnTo>
                    <a:pt x="0" y="862266"/>
                  </a:lnTo>
                  <a:lnTo>
                    <a:pt x="0" y="862698"/>
                  </a:lnTo>
                  <a:lnTo>
                    <a:pt x="126619" y="862698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6036" y="6484366"/>
              <a:ext cx="240665" cy="78968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7393178" y="5507532"/>
            <a:ext cx="976630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93178" y="6388861"/>
            <a:ext cx="976630" cy="26035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97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124702" y="4692396"/>
            <a:ext cx="4824730" cy="1849755"/>
            <a:chOff x="6124702" y="4692396"/>
            <a:chExt cx="4824730" cy="1849755"/>
          </a:xfrm>
        </p:grpSpPr>
        <p:sp>
          <p:nvSpPr>
            <p:cNvPr id="43" name="object 43"/>
            <p:cNvSpPr/>
            <p:nvPr/>
          </p:nvSpPr>
          <p:spPr>
            <a:xfrm>
              <a:off x="6124702" y="4692396"/>
              <a:ext cx="4591050" cy="1849755"/>
            </a:xfrm>
            <a:custGeom>
              <a:avLst/>
              <a:gdLst/>
              <a:ahLst/>
              <a:cxnLst/>
              <a:rect l="l" t="t" r="r" b="b"/>
              <a:pathLst>
                <a:path w="4591050" h="1849754">
                  <a:moveTo>
                    <a:pt x="2312924" y="0"/>
                  </a:moveTo>
                  <a:lnTo>
                    <a:pt x="2300224" y="0"/>
                  </a:lnTo>
                  <a:lnTo>
                    <a:pt x="2300224" y="758952"/>
                  </a:lnTo>
                  <a:lnTo>
                    <a:pt x="1166368" y="758952"/>
                  </a:lnTo>
                  <a:lnTo>
                    <a:pt x="1166368" y="0"/>
                  </a:lnTo>
                  <a:lnTo>
                    <a:pt x="1153668" y="0"/>
                  </a:lnTo>
                  <a:lnTo>
                    <a:pt x="1153668" y="758952"/>
                  </a:lnTo>
                  <a:lnTo>
                    <a:pt x="776986" y="758952"/>
                  </a:lnTo>
                  <a:lnTo>
                    <a:pt x="763524" y="758952"/>
                  </a:lnTo>
                  <a:lnTo>
                    <a:pt x="12700" y="758952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771652"/>
                  </a:lnTo>
                  <a:lnTo>
                    <a:pt x="763524" y="771652"/>
                  </a:lnTo>
                  <a:lnTo>
                    <a:pt x="763524" y="1454315"/>
                  </a:lnTo>
                  <a:lnTo>
                    <a:pt x="732536" y="1454315"/>
                  </a:lnTo>
                  <a:lnTo>
                    <a:pt x="731774" y="1454315"/>
                  </a:lnTo>
                  <a:lnTo>
                    <a:pt x="769874" y="1530515"/>
                  </a:lnTo>
                  <a:lnTo>
                    <a:pt x="770255" y="1529753"/>
                  </a:lnTo>
                  <a:lnTo>
                    <a:pt x="770636" y="1530515"/>
                  </a:lnTo>
                  <a:lnTo>
                    <a:pt x="802386" y="1467015"/>
                  </a:lnTo>
                  <a:lnTo>
                    <a:pt x="808736" y="1454315"/>
                  </a:lnTo>
                  <a:lnTo>
                    <a:pt x="807974" y="1454315"/>
                  </a:lnTo>
                  <a:lnTo>
                    <a:pt x="776986" y="1454315"/>
                  </a:lnTo>
                  <a:lnTo>
                    <a:pt x="776986" y="771652"/>
                  </a:lnTo>
                  <a:lnTo>
                    <a:pt x="1166368" y="771652"/>
                  </a:lnTo>
                  <a:lnTo>
                    <a:pt x="2312924" y="771652"/>
                  </a:lnTo>
                  <a:lnTo>
                    <a:pt x="2312924" y="758964"/>
                  </a:lnTo>
                  <a:lnTo>
                    <a:pt x="2312924" y="0"/>
                  </a:lnTo>
                  <a:close/>
                </a:path>
                <a:path w="4591050" h="1849754">
                  <a:moveTo>
                    <a:pt x="4590542" y="1568196"/>
                  </a:moveTo>
                  <a:lnTo>
                    <a:pt x="4399153" y="1290828"/>
                  </a:lnTo>
                  <a:lnTo>
                    <a:pt x="4143883" y="1290828"/>
                  </a:lnTo>
                  <a:lnTo>
                    <a:pt x="4143883" y="1263650"/>
                  </a:lnTo>
                  <a:lnTo>
                    <a:pt x="4143883" y="1257300"/>
                  </a:lnTo>
                  <a:lnTo>
                    <a:pt x="4143883" y="1250950"/>
                  </a:lnTo>
                  <a:lnTo>
                    <a:pt x="2327402" y="1250950"/>
                  </a:lnTo>
                  <a:lnTo>
                    <a:pt x="2327402" y="1219200"/>
                  </a:lnTo>
                  <a:lnTo>
                    <a:pt x="2251202" y="1257300"/>
                  </a:lnTo>
                  <a:lnTo>
                    <a:pt x="2327402" y="1295400"/>
                  </a:lnTo>
                  <a:lnTo>
                    <a:pt x="2327402" y="1263650"/>
                  </a:lnTo>
                  <a:lnTo>
                    <a:pt x="4131183" y="1263650"/>
                  </a:lnTo>
                  <a:lnTo>
                    <a:pt x="4131183" y="1290828"/>
                  </a:lnTo>
                  <a:lnTo>
                    <a:pt x="3824859" y="1290828"/>
                  </a:lnTo>
                  <a:lnTo>
                    <a:pt x="3633470" y="1568196"/>
                  </a:lnTo>
                  <a:lnTo>
                    <a:pt x="3785146" y="1568196"/>
                  </a:lnTo>
                  <a:lnTo>
                    <a:pt x="3747897" y="1642706"/>
                  </a:lnTo>
                  <a:lnTo>
                    <a:pt x="3779647" y="1642706"/>
                  </a:lnTo>
                  <a:lnTo>
                    <a:pt x="3779647" y="1788756"/>
                  </a:lnTo>
                  <a:lnTo>
                    <a:pt x="3005328" y="1788756"/>
                  </a:lnTo>
                  <a:lnTo>
                    <a:pt x="3005328" y="1554746"/>
                  </a:lnTo>
                  <a:lnTo>
                    <a:pt x="3005328" y="1548384"/>
                  </a:lnTo>
                  <a:lnTo>
                    <a:pt x="3005328" y="1542034"/>
                  </a:lnTo>
                  <a:lnTo>
                    <a:pt x="2251202" y="1542034"/>
                  </a:lnTo>
                  <a:lnTo>
                    <a:pt x="2251202" y="1554746"/>
                  </a:lnTo>
                  <a:lnTo>
                    <a:pt x="2992628" y="1554746"/>
                  </a:lnTo>
                  <a:lnTo>
                    <a:pt x="2992628" y="1801456"/>
                  </a:lnTo>
                  <a:lnTo>
                    <a:pt x="3792347" y="1801456"/>
                  </a:lnTo>
                  <a:lnTo>
                    <a:pt x="3792347" y="1795106"/>
                  </a:lnTo>
                  <a:lnTo>
                    <a:pt x="3792347" y="1788756"/>
                  </a:lnTo>
                  <a:lnTo>
                    <a:pt x="3792347" y="1642706"/>
                  </a:lnTo>
                  <a:lnTo>
                    <a:pt x="3824097" y="1642706"/>
                  </a:lnTo>
                  <a:lnTo>
                    <a:pt x="3817747" y="1630006"/>
                  </a:lnTo>
                  <a:lnTo>
                    <a:pt x="3786835" y="1568196"/>
                  </a:lnTo>
                  <a:lnTo>
                    <a:pt x="4410710" y="1568196"/>
                  </a:lnTo>
                  <a:lnTo>
                    <a:pt x="4373372" y="1642872"/>
                  </a:lnTo>
                  <a:lnTo>
                    <a:pt x="4405122" y="1642872"/>
                  </a:lnTo>
                  <a:lnTo>
                    <a:pt x="4405122" y="1836877"/>
                  </a:lnTo>
                  <a:lnTo>
                    <a:pt x="2251202" y="1836877"/>
                  </a:lnTo>
                  <a:lnTo>
                    <a:pt x="2251202" y="1849577"/>
                  </a:lnTo>
                  <a:lnTo>
                    <a:pt x="4417822" y="1849577"/>
                  </a:lnTo>
                  <a:lnTo>
                    <a:pt x="4417822" y="1843227"/>
                  </a:lnTo>
                  <a:lnTo>
                    <a:pt x="4417822" y="1836877"/>
                  </a:lnTo>
                  <a:lnTo>
                    <a:pt x="4417822" y="1642872"/>
                  </a:lnTo>
                  <a:lnTo>
                    <a:pt x="4449572" y="1642872"/>
                  </a:lnTo>
                  <a:lnTo>
                    <a:pt x="4443222" y="1630172"/>
                  </a:lnTo>
                  <a:lnTo>
                    <a:pt x="4412234" y="1568196"/>
                  </a:lnTo>
                  <a:lnTo>
                    <a:pt x="4590542" y="15681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758172" y="5983224"/>
              <a:ext cx="957580" cy="277495"/>
            </a:xfrm>
            <a:custGeom>
              <a:avLst/>
              <a:gdLst/>
              <a:ahLst/>
              <a:cxnLst/>
              <a:rect l="l" t="t" r="r" b="b"/>
              <a:pathLst>
                <a:path w="957579" h="277495">
                  <a:moveTo>
                    <a:pt x="957072" y="277367"/>
                  </a:moveTo>
                  <a:lnTo>
                    <a:pt x="0" y="277367"/>
                  </a:lnTo>
                  <a:lnTo>
                    <a:pt x="191388" y="0"/>
                  </a:lnTo>
                  <a:lnTo>
                    <a:pt x="765682" y="0"/>
                  </a:lnTo>
                  <a:lnTo>
                    <a:pt x="957072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6058" y="6156706"/>
              <a:ext cx="247396" cy="11023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7772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7724" y="64007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0" y="64007"/>
                  </a:moveTo>
                  <a:lnTo>
                    <a:pt x="77724" y="64007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658858" y="4693920"/>
              <a:ext cx="1290955" cy="1465580"/>
            </a:xfrm>
            <a:custGeom>
              <a:avLst/>
              <a:gdLst/>
              <a:ahLst/>
              <a:cxnLst/>
              <a:rect l="l" t="t" r="r" b="b"/>
              <a:pathLst>
                <a:path w="1290954" h="1465579">
                  <a:moveTo>
                    <a:pt x="1036193" y="1389011"/>
                  </a:moveTo>
                  <a:lnTo>
                    <a:pt x="959993" y="1427111"/>
                  </a:lnTo>
                  <a:lnTo>
                    <a:pt x="1036193" y="1465211"/>
                  </a:lnTo>
                  <a:lnTo>
                    <a:pt x="1036193" y="1433461"/>
                  </a:lnTo>
                  <a:lnTo>
                    <a:pt x="1023493" y="1433461"/>
                  </a:lnTo>
                  <a:lnTo>
                    <a:pt x="1023493" y="1420761"/>
                  </a:lnTo>
                  <a:lnTo>
                    <a:pt x="1036193" y="1420761"/>
                  </a:lnTo>
                  <a:lnTo>
                    <a:pt x="1036193" y="1389011"/>
                  </a:lnTo>
                  <a:close/>
                </a:path>
                <a:path w="1290954" h="1465579">
                  <a:moveTo>
                    <a:pt x="1036193" y="1420761"/>
                  </a:moveTo>
                  <a:lnTo>
                    <a:pt x="1023493" y="1420761"/>
                  </a:lnTo>
                  <a:lnTo>
                    <a:pt x="1023493" y="1433461"/>
                  </a:lnTo>
                  <a:lnTo>
                    <a:pt x="1036193" y="1433461"/>
                  </a:lnTo>
                  <a:lnTo>
                    <a:pt x="1036193" y="1420761"/>
                  </a:lnTo>
                  <a:close/>
                </a:path>
                <a:path w="1290954" h="1465579">
                  <a:moveTo>
                    <a:pt x="1277874" y="1420761"/>
                  </a:moveTo>
                  <a:lnTo>
                    <a:pt x="1036193" y="1420761"/>
                  </a:lnTo>
                  <a:lnTo>
                    <a:pt x="1036193" y="1433461"/>
                  </a:lnTo>
                  <a:lnTo>
                    <a:pt x="1290574" y="1433461"/>
                  </a:lnTo>
                  <a:lnTo>
                    <a:pt x="1290574" y="1427111"/>
                  </a:lnTo>
                  <a:lnTo>
                    <a:pt x="1277874" y="1427111"/>
                  </a:lnTo>
                  <a:lnTo>
                    <a:pt x="1277874" y="1420761"/>
                  </a:lnTo>
                  <a:close/>
                </a:path>
                <a:path w="1290954" h="1465579">
                  <a:moveTo>
                    <a:pt x="1277874" y="644270"/>
                  </a:moveTo>
                  <a:lnTo>
                    <a:pt x="1277874" y="1427111"/>
                  </a:lnTo>
                  <a:lnTo>
                    <a:pt x="1284224" y="1420761"/>
                  </a:lnTo>
                  <a:lnTo>
                    <a:pt x="1290574" y="1420761"/>
                  </a:lnTo>
                  <a:lnTo>
                    <a:pt x="1290574" y="650620"/>
                  </a:lnTo>
                  <a:lnTo>
                    <a:pt x="1284224" y="650620"/>
                  </a:lnTo>
                  <a:lnTo>
                    <a:pt x="1277874" y="644270"/>
                  </a:lnTo>
                  <a:close/>
                </a:path>
                <a:path w="1290954" h="1465579">
                  <a:moveTo>
                    <a:pt x="1290574" y="1420761"/>
                  </a:moveTo>
                  <a:lnTo>
                    <a:pt x="1284224" y="1420761"/>
                  </a:lnTo>
                  <a:lnTo>
                    <a:pt x="1277874" y="1427111"/>
                  </a:lnTo>
                  <a:lnTo>
                    <a:pt x="1290574" y="1427111"/>
                  </a:lnTo>
                  <a:lnTo>
                    <a:pt x="1290574" y="1420761"/>
                  </a:lnTo>
                  <a:close/>
                </a:path>
                <a:path w="1290954" h="1465579">
                  <a:moveTo>
                    <a:pt x="12700" y="0"/>
                  </a:moveTo>
                  <a:lnTo>
                    <a:pt x="0" y="0"/>
                  </a:lnTo>
                  <a:lnTo>
                    <a:pt x="0" y="650620"/>
                  </a:lnTo>
                  <a:lnTo>
                    <a:pt x="1277874" y="650620"/>
                  </a:lnTo>
                  <a:lnTo>
                    <a:pt x="1277874" y="644270"/>
                  </a:lnTo>
                  <a:lnTo>
                    <a:pt x="12700" y="644270"/>
                  </a:lnTo>
                  <a:lnTo>
                    <a:pt x="6350" y="637920"/>
                  </a:lnTo>
                  <a:lnTo>
                    <a:pt x="12700" y="637920"/>
                  </a:lnTo>
                  <a:lnTo>
                    <a:pt x="12700" y="0"/>
                  </a:lnTo>
                  <a:close/>
                </a:path>
                <a:path w="1290954" h="1465579">
                  <a:moveTo>
                    <a:pt x="1290574" y="637920"/>
                  </a:moveTo>
                  <a:lnTo>
                    <a:pt x="12700" y="637920"/>
                  </a:lnTo>
                  <a:lnTo>
                    <a:pt x="12700" y="644270"/>
                  </a:lnTo>
                  <a:lnTo>
                    <a:pt x="1277874" y="644270"/>
                  </a:lnTo>
                  <a:lnTo>
                    <a:pt x="1284224" y="650620"/>
                  </a:lnTo>
                  <a:lnTo>
                    <a:pt x="1290574" y="650620"/>
                  </a:lnTo>
                  <a:lnTo>
                    <a:pt x="1290574" y="637920"/>
                  </a:lnTo>
                  <a:close/>
                </a:path>
                <a:path w="1290954" h="1465579">
                  <a:moveTo>
                    <a:pt x="12700" y="637920"/>
                  </a:moveTo>
                  <a:lnTo>
                    <a:pt x="6350" y="637920"/>
                  </a:lnTo>
                  <a:lnTo>
                    <a:pt x="12700" y="644270"/>
                  </a:lnTo>
                  <a:lnTo>
                    <a:pt x="12700" y="63792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0981690" y="5521858"/>
            <a:ext cx="16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dirty="0"/>
              <a:t>The</a:t>
            </a:r>
            <a:r>
              <a:rPr spc="-35" dirty="0"/>
              <a:t> </a:t>
            </a:r>
            <a:r>
              <a:rPr dirty="0"/>
              <a:t>ISA</a:t>
            </a:r>
            <a:r>
              <a:rPr spc="-40" dirty="0"/>
              <a:t> </a:t>
            </a:r>
            <a:r>
              <a:rPr dirty="0"/>
              <a:t>defines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b="1" dirty="0">
                <a:latin typeface="Calibri"/>
                <a:cs typeface="Calibri"/>
              </a:rPr>
              <a:t>architecture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machine</a:t>
            </a:r>
          </a:p>
          <a:p>
            <a:pPr marL="4627245" marR="5080">
              <a:lnSpc>
                <a:spcPct val="100000"/>
              </a:lnSpc>
              <a:spcBef>
                <a:spcPts val="1565"/>
              </a:spcBef>
            </a:pPr>
            <a:r>
              <a:rPr dirty="0"/>
              <a:t>A</a:t>
            </a:r>
            <a:r>
              <a:rPr spc="-50" dirty="0"/>
              <a:t> </a:t>
            </a:r>
            <a:r>
              <a:rPr b="1" spc="-10" dirty="0">
                <a:latin typeface="Calibri"/>
                <a:cs typeface="Calibri"/>
              </a:rPr>
              <a:t>microarchitecture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dirty="0"/>
              <a:t>implements</a:t>
            </a:r>
            <a:r>
              <a:rPr spc="-5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features</a:t>
            </a:r>
            <a:r>
              <a:rPr spc="-30" dirty="0"/>
              <a:t> </a:t>
            </a:r>
            <a:r>
              <a:rPr spc="-25" dirty="0"/>
              <a:t>of </a:t>
            </a:r>
            <a:r>
              <a:rPr dirty="0"/>
              <a:t>the </a:t>
            </a:r>
            <a:r>
              <a:rPr spc="-10" dirty="0"/>
              <a:t>architecture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3876" y="5122164"/>
            <a:ext cx="1167765" cy="946785"/>
          </a:xfrm>
          <a:custGeom>
            <a:avLst/>
            <a:gdLst/>
            <a:ahLst/>
            <a:cxnLst/>
            <a:rect l="l" t="t" r="r" b="b"/>
            <a:pathLst>
              <a:path w="1167764" h="946785">
                <a:moveTo>
                  <a:pt x="0" y="946404"/>
                </a:moveTo>
                <a:lnTo>
                  <a:pt x="1167384" y="946404"/>
                </a:lnTo>
                <a:lnTo>
                  <a:pt x="1167384" y="0"/>
                </a:lnTo>
                <a:lnTo>
                  <a:pt x="0" y="0"/>
                </a:lnTo>
                <a:lnTo>
                  <a:pt x="0" y="9464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555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Architecture</a:t>
            </a:r>
            <a:r>
              <a:rPr spc="-180" dirty="0"/>
              <a:t> </a:t>
            </a:r>
            <a:r>
              <a:rPr dirty="0"/>
              <a:t>vs.</a:t>
            </a:r>
            <a:r>
              <a:rPr spc="-125" dirty="0"/>
              <a:t> </a:t>
            </a:r>
            <a:r>
              <a:rPr spc="-45" dirty="0"/>
              <a:t>Microarchitecture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75105" y="3299205"/>
          <a:ext cx="4596129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54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87297" y="3991102"/>
          <a:ext cx="4605018" cy="27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86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Multiply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075433" y="5115814"/>
            <a:ext cx="1745614" cy="1128395"/>
            <a:chOff x="2075433" y="5115814"/>
            <a:chExt cx="1745614" cy="1128395"/>
          </a:xfrm>
        </p:grpSpPr>
        <p:sp>
          <p:nvSpPr>
            <p:cNvPr id="7" name="object 7"/>
            <p:cNvSpPr/>
            <p:nvPr/>
          </p:nvSpPr>
          <p:spPr>
            <a:xfrm>
              <a:off x="2823971" y="512216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90600" y="26365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23971" y="512216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2"/>
                  </a:moveTo>
                  <a:lnTo>
                    <a:pt x="990600" y="26365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23971" y="5407152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23971" y="5407152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23971" y="56906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23971" y="5690616"/>
              <a:ext cx="990600" cy="547370"/>
            </a:xfrm>
            <a:custGeom>
              <a:avLst/>
              <a:gdLst/>
              <a:ahLst/>
              <a:cxnLst/>
              <a:rect l="l" t="t" r="r" b="b"/>
              <a:pathLst>
                <a:path w="990600" h="547370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  <a:path w="990600" h="547370">
                  <a:moveTo>
                    <a:pt x="0" y="547116"/>
                  </a:moveTo>
                  <a:lnTo>
                    <a:pt x="990600" y="547116"/>
                  </a:lnTo>
                  <a:lnTo>
                    <a:pt x="990600" y="283464"/>
                  </a:lnTo>
                  <a:lnTo>
                    <a:pt x="0" y="283464"/>
                  </a:lnTo>
                  <a:lnTo>
                    <a:pt x="0" y="5471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81783" y="5804916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19" h="332739">
                  <a:moveTo>
                    <a:pt x="502919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502919" y="332232"/>
                  </a:lnTo>
                  <a:lnTo>
                    <a:pt x="5029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1783" y="5804916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19" h="332739">
                  <a:moveTo>
                    <a:pt x="0" y="332232"/>
                  </a:moveTo>
                  <a:lnTo>
                    <a:pt x="502919" y="332232"/>
                  </a:lnTo>
                  <a:lnTo>
                    <a:pt x="502919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84704" y="5216652"/>
              <a:ext cx="240665" cy="861694"/>
            </a:xfrm>
            <a:custGeom>
              <a:avLst/>
              <a:gdLst/>
              <a:ahLst/>
              <a:cxnLst/>
              <a:rect l="l" t="t" r="r" b="b"/>
              <a:pathLst>
                <a:path w="240664" h="861695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5214"/>
                  </a:lnTo>
                  <a:lnTo>
                    <a:pt x="113919" y="598678"/>
                  </a:lnTo>
                  <a:lnTo>
                    <a:pt x="113919" y="848042"/>
                  </a:lnTo>
                  <a:lnTo>
                    <a:pt x="0" y="848042"/>
                  </a:lnTo>
                  <a:lnTo>
                    <a:pt x="0" y="848474"/>
                  </a:lnTo>
                  <a:lnTo>
                    <a:pt x="0" y="848893"/>
                  </a:lnTo>
                  <a:lnTo>
                    <a:pt x="0" y="860742"/>
                  </a:lnTo>
                  <a:lnTo>
                    <a:pt x="0" y="861174"/>
                  </a:lnTo>
                  <a:lnTo>
                    <a:pt x="0" y="861593"/>
                  </a:lnTo>
                  <a:lnTo>
                    <a:pt x="126619" y="861593"/>
                  </a:lnTo>
                  <a:lnTo>
                    <a:pt x="126619" y="611378"/>
                  </a:lnTo>
                  <a:lnTo>
                    <a:pt x="164465" y="611378"/>
                  </a:lnTo>
                  <a:lnTo>
                    <a:pt x="164465" y="643128"/>
                  </a:lnTo>
                  <a:lnTo>
                    <a:pt x="227965" y="611378"/>
                  </a:lnTo>
                  <a:lnTo>
                    <a:pt x="240665" y="605028"/>
                  </a:lnTo>
                  <a:lnTo>
                    <a:pt x="227965" y="598678"/>
                  </a:lnTo>
                  <a:lnTo>
                    <a:pt x="164465" y="566928"/>
                  </a:lnTo>
                  <a:lnTo>
                    <a:pt x="164465" y="598678"/>
                  </a:lnTo>
                  <a:lnTo>
                    <a:pt x="126619" y="598678"/>
                  </a:lnTo>
                  <a:lnTo>
                    <a:pt x="126619" y="327914"/>
                  </a:lnTo>
                  <a:lnTo>
                    <a:pt x="164465" y="327914"/>
                  </a:lnTo>
                  <a:lnTo>
                    <a:pt x="164465" y="359664"/>
                  </a:lnTo>
                  <a:lnTo>
                    <a:pt x="227965" y="327914"/>
                  </a:lnTo>
                  <a:lnTo>
                    <a:pt x="240665" y="321564"/>
                  </a:lnTo>
                  <a:lnTo>
                    <a:pt x="227965" y="315214"/>
                  </a:lnTo>
                  <a:lnTo>
                    <a:pt x="164465" y="283464"/>
                  </a:lnTo>
                  <a:lnTo>
                    <a:pt x="164465" y="315214"/>
                  </a:lnTo>
                  <a:lnTo>
                    <a:pt x="126619" y="315214"/>
                  </a:lnTo>
                  <a:lnTo>
                    <a:pt x="126619" y="44462"/>
                  </a:lnTo>
                  <a:lnTo>
                    <a:pt x="164465" y="44462"/>
                  </a:lnTo>
                  <a:lnTo>
                    <a:pt x="164465" y="76200"/>
                  </a:lnTo>
                  <a:lnTo>
                    <a:pt x="227952" y="44462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4703" y="6065266"/>
              <a:ext cx="240664" cy="7896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30322" y="5088077"/>
            <a:ext cx="977900" cy="868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30322" y="5969761"/>
            <a:ext cx="977900" cy="26162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98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61846" y="4274820"/>
            <a:ext cx="4944745" cy="1848485"/>
            <a:chOff x="1561846" y="4274820"/>
            <a:chExt cx="4944745" cy="1848485"/>
          </a:xfrm>
        </p:grpSpPr>
        <p:sp>
          <p:nvSpPr>
            <p:cNvPr id="20" name="object 20"/>
            <p:cNvSpPr/>
            <p:nvPr/>
          </p:nvSpPr>
          <p:spPr>
            <a:xfrm>
              <a:off x="1561846" y="4274819"/>
              <a:ext cx="4592320" cy="1848485"/>
            </a:xfrm>
            <a:custGeom>
              <a:avLst/>
              <a:gdLst/>
              <a:ahLst/>
              <a:cxnLst/>
              <a:rect l="l" t="t" r="r" b="b"/>
              <a:pathLst>
                <a:path w="4592320" h="1848485">
                  <a:moveTo>
                    <a:pt x="2314448" y="0"/>
                  </a:moveTo>
                  <a:lnTo>
                    <a:pt x="2301748" y="0"/>
                  </a:lnTo>
                  <a:lnTo>
                    <a:pt x="2301748" y="758952"/>
                  </a:lnTo>
                  <a:lnTo>
                    <a:pt x="1167892" y="758952"/>
                  </a:lnTo>
                  <a:lnTo>
                    <a:pt x="1167892" y="0"/>
                  </a:lnTo>
                  <a:lnTo>
                    <a:pt x="1155192" y="0"/>
                  </a:lnTo>
                  <a:lnTo>
                    <a:pt x="1155192" y="758952"/>
                  </a:lnTo>
                  <a:lnTo>
                    <a:pt x="776986" y="758952"/>
                  </a:lnTo>
                  <a:lnTo>
                    <a:pt x="765048" y="758952"/>
                  </a:lnTo>
                  <a:lnTo>
                    <a:pt x="12700" y="758952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771652"/>
                  </a:lnTo>
                  <a:lnTo>
                    <a:pt x="764286" y="771652"/>
                  </a:lnTo>
                  <a:lnTo>
                    <a:pt x="764286" y="1454315"/>
                  </a:lnTo>
                  <a:lnTo>
                    <a:pt x="733298" y="1454315"/>
                  </a:lnTo>
                  <a:lnTo>
                    <a:pt x="732536" y="1454315"/>
                  </a:lnTo>
                  <a:lnTo>
                    <a:pt x="770636" y="1530515"/>
                  </a:lnTo>
                  <a:lnTo>
                    <a:pt x="771017" y="1529753"/>
                  </a:lnTo>
                  <a:lnTo>
                    <a:pt x="771398" y="1530515"/>
                  </a:lnTo>
                  <a:lnTo>
                    <a:pt x="803148" y="1467015"/>
                  </a:lnTo>
                  <a:lnTo>
                    <a:pt x="809498" y="1454315"/>
                  </a:lnTo>
                  <a:lnTo>
                    <a:pt x="808736" y="1454315"/>
                  </a:lnTo>
                  <a:lnTo>
                    <a:pt x="777748" y="1454315"/>
                  </a:lnTo>
                  <a:lnTo>
                    <a:pt x="777748" y="771652"/>
                  </a:lnTo>
                  <a:lnTo>
                    <a:pt x="1167892" y="771652"/>
                  </a:lnTo>
                  <a:lnTo>
                    <a:pt x="2314448" y="771652"/>
                  </a:lnTo>
                  <a:lnTo>
                    <a:pt x="2314448" y="758952"/>
                  </a:lnTo>
                  <a:lnTo>
                    <a:pt x="2314448" y="0"/>
                  </a:lnTo>
                  <a:close/>
                </a:path>
                <a:path w="4592320" h="1848485">
                  <a:moveTo>
                    <a:pt x="4592066" y="1566672"/>
                  </a:moveTo>
                  <a:lnTo>
                    <a:pt x="4400677" y="1289304"/>
                  </a:lnTo>
                  <a:lnTo>
                    <a:pt x="4145407" y="1289304"/>
                  </a:lnTo>
                  <a:lnTo>
                    <a:pt x="4145407" y="1263650"/>
                  </a:lnTo>
                  <a:lnTo>
                    <a:pt x="4145407" y="1257300"/>
                  </a:lnTo>
                  <a:lnTo>
                    <a:pt x="4145407" y="1250950"/>
                  </a:lnTo>
                  <a:lnTo>
                    <a:pt x="2328926" y="1250950"/>
                  </a:lnTo>
                  <a:lnTo>
                    <a:pt x="2328926" y="1219200"/>
                  </a:lnTo>
                  <a:lnTo>
                    <a:pt x="2252726" y="1257300"/>
                  </a:lnTo>
                  <a:lnTo>
                    <a:pt x="2328926" y="1295400"/>
                  </a:lnTo>
                  <a:lnTo>
                    <a:pt x="2328926" y="1263650"/>
                  </a:lnTo>
                  <a:lnTo>
                    <a:pt x="4132707" y="1263650"/>
                  </a:lnTo>
                  <a:lnTo>
                    <a:pt x="4132707" y="1289304"/>
                  </a:lnTo>
                  <a:lnTo>
                    <a:pt x="3826383" y="1289304"/>
                  </a:lnTo>
                  <a:lnTo>
                    <a:pt x="3634994" y="1566672"/>
                  </a:lnTo>
                  <a:lnTo>
                    <a:pt x="3786670" y="1566672"/>
                  </a:lnTo>
                  <a:lnTo>
                    <a:pt x="3749421" y="1641182"/>
                  </a:lnTo>
                  <a:lnTo>
                    <a:pt x="3781171" y="1641182"/>
                  </a:lnTo>
                  <a:lnTo>
                    <a:pt x="3781171" y="1814741"/>
                  </a:lnTo>
                  <a:lnTo>
                    <a:pt x="3006852" y="1814741"/>
                  </a:lnTo>
                  <a:lnTo>
                    <a:pt x="3006852" y="1553210"/>
                  </a:lnTo>
                  <a:lnTo>
                    <a:pt x="3006852" y="1546860"/>
                  </a:lnTo>
                  <a:lnTo>
                    <a:pt x="3006852" y="1540510"/>
                  </a:lnTo>
                  <a:lnTo>
                    <a:pt x="2252726" y="1540510"/>
                  </a:lnTo>
                  <a:lnTo>
                    <a:pt x="2252726" y="1553210"/>
                  </a:lnTo>
                  <a:lnTo>
                    <a:pt x="2994152" y="1553210"/>
                  </a:lnTo>
                  <a:lnTo>
                    <a:pt x="2994152" y="1827428"/>
                  </a:lnTo>
                  <a:lnTo>
                    <a:pt x="3793871" y="1827428"/>
                  </a:lnTo>
                  <a:lnTo>
                    <a:pt x="3793871" y="1821078"/>
                  </a:lnTo>
                  <a:lnTo>
                    <a:pt x="3793871" y="1814741"/>
                  </a:lnTo>
                  <a:lnTo>
                    <a:pt x="3793871" y="1641182"/>
                  </a:lnTo>
                  <a:lnTo>
                    <a:pt x="3825621" y="1641182"/>
                  </a:lnTo>
                  <a:lnTo>
                    <a:pt x="3819271" y="1628482"/>
                  </a:lnTo>
                  <a:lnTo>
                    <a:pt x="3788359" y="1566672"/>
                  </a:lnTo>
                  <a:lnTo>
                    <a:pt x="4412234" y="1566672"/>
                  </a:lnTo>
                  <a:lnTo>
                    <a:pt x="4374896" y="1641348"/>
                  </a:lnTo>
                  <a:lnTo>
                    <a:pt x="4406646" y="1641348"/>
                  </a:lnTo>
                  <a:lnTo>
                    <a:pt x="4406646" y="1835353"/>
                  </a:lnTo>
                  <a:lnTo>
                    <a:pt x="2252726" y="1835353"/>
                  </a:lnTo>
                  <a:lnTo>
                    <a:pt x="2252726" y="1848053"/>
                  </a:lnTo>
                  <a:lnTo>
                    <a:pt x="4419346" y="1848053"/>
                  </a:lnTo>
                  <a:lnTo>
                    <a:pt x="4419346" y="1841703"/>
                  </a:lnTo>
                  <a:lnTo>
                    <a:pt x="4419346" y="1835353"/>
                  </a:lnTo>
                  <a:lnTo>
                    <a:pt x="4419346" y="1641348"/>
                  </a:lnTo>
                  <a:lnTo>
                    <a:pt x="4451096" y="1641348"/>
                  </a:lnTo>
                  <a:lnTo>
                    <a:pt x="4444746" y="1628648"/>
                  </a:lnTo>
                  <a:lnTo>
                    <a:pt x="4413758" y="1566672"/>
                  </a:lnTo>
                  <a:lnTo>
                    <a:pt x="4592066" y="15666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96840" y="5564124"/>
              <a:ext cx="957580" cy="277495"/>
            </a:xfrm>
            <a:custGeom>
              <a:avLst/>
              <a:gdLst/>
              <a:ahLst/>
              <a:cxnLst/>
              <a:rect l="l" t="t" r="r" b="b"/>
              <a:pathLst>
                <a:path w="957579" h="277495">
                  <a:moveTo>
                    <a:pt x="957072" y="277367"/>
                  </a:moveTo>
                  <a:lnTo>
                    <a:pt x="0" y="277367"/>
                  </a:lnTo>
                  <a:lnTo>
                    <a:pt x="191388" y="0"/>
                  </a:lnTo>
                  <a:lnTo>
                    <a:pt x="765683" y="0"/>
                  </a:lnTo>
                  <a:lnTo>
                    <a:pt x="957072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4725" y="5737606"/>
              <a:ext cx="247396" cy="11023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309616" y="57759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09616" y="57759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35980" y="57759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7772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7724" y="64007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35980" y="57759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0" y="64007"/>
                  </a:moveTo>
                  <a:lnTo>
                    <a:pt x="77724" y="64007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61660" y="55686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61660" y="55686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97525" y="4276344"/>
              <a:ext cx="1409065" cy="1358265"/>
            </a:xfrm>
            <a:custGeom>
              <a:avLst/>
              <a:gdLst/>
              <a:ahLst/>
              <a:cxnLst/>
              <a:rect l="l" t="t" r="r" b="b"/>
              <a:pathLst>
                <a:path w="1409065" h="1358264">
                  <a:moveTo>
                    <a:pt x="1250188" y="1281683"/>
                  </a:moveTo>
                  <a:lnTo>
                    <a:pt x="1173988" y="1319745"/>
                  </a:lnTo>
                  <a:lnTo>
                    <a:pt x="1250188" y="1357845"/>
                  </a:lnTo>
                  <a:lnTo>
                    <a:pt x="1250188" y="1326095"/>
                  </a:lnTo>
                  <a:lnTo>
                    <a:pt x="1237488" y="1326095"/>
                  </a:lnTo>
                  <a:lnTo>
                    <a:pt x="1237488" y="1313395"/>
                  </a:lnTo>
                  <a:lnTo>
                    <a:pt x="1250188" y="1313395"/>
                  </a:lnTo>
                  <a:lnTo>
                    <a:pt x="1250188" y="1281683"/>
                  </a:lnTo>
                  <a:close/>
                </a:path>
                <a:path w="1409065" h="1358264">
                  <a:moveTo>
                    <a:pt x="1250188" y="1313395"/>
                  </a:moveTo>
                  <a:lnTo>
                    <a:pt x="1237488" y="1313395"/>
                  </a:lnTo>
                  <a:lnTo>
                    <a:pt x="1237488" y="1326095"/>
                  </a:lnTo>
                  <a:lnTo>
                    <a:pt x="1250188" y="1326095"/>
                  </a:lnTo>
                  <a:lnTo>
                    <a:pt x="1250188" y="1313395"/>
                  </a:lnTo>
                  <a:close/>
                </a:path>
                <a:path w="1409065" h="1358264">
                  <a:moveTo>
                    <a:pt x="1396238" y="1313395"/>
                  </a:moveTo>
                  <a:lnTo>
                    <a:pt x="1250188" y="1313395"/>
                  </a:lnTo>
                  <a:lnTo>
                    <a:pt x="1250188" y="1326095"/>
                  </a:lnTo>
                  <a:lnTo>
                    <a:pt x="1408938" y="1326095"/>
                  </a:lnTo>
                  <a:lnTo>
                    <a:pt x="1408938" y="1319745"/>
                  </a:lnTo>
                  <a:lnTo>
                    <a:pt x="1396238" y="1319745"/>
                  </a:lnTo>
                  <a:lnTo>
                    <a:pt x="1396238" y="1313395"/>
                  </a:lnTo>
                  <a:close/>
                </a:path>
                <a:path w="1409065" h="1358264">
                  <a:moveTo>
                    <a:pt x="1396238" y="423417"/>
                  </a:moveTo>
                  <a:lnTo>
                    <a:pt x="1396238" y="1319745"/>
                  </a:lnTo>
                  <a:lnTo>
                    <a:pt x="1402588" y="1313395"/>
                  </a:lnTo>
                  <a:lnTo>
                    <a:pt x="1408938" y="1313395"/>
                  </a:lnTo>
                  <a:lnTo>
                    <a:pt x="1408938" y="429767"/>
                  </a:lnTo>
                  <a:lnTo>
                    <a:pt x="1402588" y="429767"/>
                  </a:lnTo>
                  <a:lnTo>
                    <a:pt x="1396238" y="423417"/>
                  </a:lnTo>
                  <a:close/>
                </a:path>
                <a:path w="1409065" h="1358264">
                  <a:moveTo>
                    <a:pt x="1408938" y="1313395"/>
                  </a:moveTo>
                  <a:lnTo>
                    <a:pt x="1402588" y="1313395"/>
                  </a:lnTo>
                  <a:lnTo>
                    <a:pt x="1396238" y="1319745"/>
                  </a:lnTo>
                  <a:lnTo>
                    <a:pt x="1408938" y="1319745"/>
                  </a:lnTo>
                  <a:lnTo>
                    <a:pt x="1408938" y="1313395"/>
                  </a:lnTo>
                  <a:close/>
                </a:path>
                <a:path w="1409065" h="1358264">
                  <a:moveTo>
                    <a:pt x="12700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1396238" y="429767"/>
                  </a:lnTo>
                  <a:lnTo>
                    <a:pt x="1396238" y="423417"/>
                  </a:lnTo>
                  <a:lnTo>
                    <a:pt x="12700" y="423417"/>
                  </a:lnTo>
                  <a:lnTo>
                    <a:pt x="6350" y="417067"/>
                  </a:lnTo>
                  <a:lnTo>
                    <a:pt x="12700" y="417067"/>
                  </a:lnTo>
                  <a:lnTo>
                    <a:pt x="12700" y="0"/>
                  </a:lnTo>
                  <a:close/>
                </a:path>
                <a:path w="1409065" h="1358264">
                  <a:moveTo>
                    <a:pt x="1408938" y="417067"/>
                  </a:moveTo>
                  <a:lnTo>
                    <a:pt x="12700" y="417067"/>
                  </a:lnTo>
                  <a:lnTo>
                    <a:pt x="12700" y="423417"/>
                  </a:lnTo>
                  <a:lnTo>
                    <a:pt x="1396238" y="423417"/>
                  </a:lnTo>
                  <a:lnTo>
                    <a:pt x="1402588" y="429767"/>
                  </a:lnTo>
                  <a:lnTo>
                    <a:pt x="1408938" y="429767"/>
                  </a:lnTo>
                  <a:lnTo>
                    <a:pt x="1408938" y="417067"/>
                  </a:lnTo>
                  <a:close/>
                </a:path>
                <a:path w="1409065" h="1358264">
                  <a:moveTo>
                    <a:pt x="12700" y="417067"/>
                  </a:moveTo>
                  <a:lnTo>
                    <a:pt x="6350" y="417067"/>
                  </a:lnTo>
                  <a:lnTo>
                    <a:pt x="12700" y="423417"/>
                  </a:lnTo>
                  <a:lnTo>
                    <a:pt x="12700" y="41706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608701" y="5416397"/>
            <a:ext cx="16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dirty="0"/>
              <a:t>The</a:t>
            </a:r>
            <a:r>
              <a:rPr spc="-35" dirty="0"/>
              <a:t> </a:t>
            </a:r>
            <a:r>
              <a:rPr dirty="0"/>
              <a:t>ISA</a:t>
            </a:r>
            <a:r>
              <a:rPr spc="-40" dirty="0"/>
              <a:t> </a:t>
            </a:r>
            <a:r>
              <a:rPr dirty="0"/>
              <a:t>defines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b="1" dirty="0">
                <a:latin typeface="Calibri"/>
                <a:cs typeface="Calibri"/>
              </a:rPr>
              <a:t>architecture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machine</a:t>
            </a:r>
          </a:p>
          <a:p>
            <a:pPr marL="4627245" marR="5080">
              <a:lnSpc>
                <a:spcPct val="100000"/>
              </a:lnSpc>
              <a:spcBef>
                <a:spcPts val="1565"/>
              </a:spcBef>
            </a:pPr>
            <a:r>
              <a:rPr dirty="0"/>
              <a:t>A</a:t>
            </a:r>
            <a:r>
              <a:rPr spc="-50" dirty="0"/>
              <a:t> </a:t>
            </a:r>
            <a:r>
              <a:rPr b="1" spc="-10" dirty="0">
                <a:latin typeface="Calibri"/>
                <a:cs typeface="Calibri"/>
              </a:rPr>
              <a:t>microarchitecture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dirty="0"/>
              <a:t>implements</a:t>
            </a:r>
            <a:r>
              <a:rPr spc="-5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features</a:t>
            </a:r>
            <a:r>
              <a:rPr spc="-30" dirty="0"/>
              <a:t> </a:t>
            </a:r>
            <a:r>
              <a:rPr spc="-25" dirty="0"/>
              <a:t>of </a:t>
            </a:r>
            <a:r>
              <a:rPr dirty="0"/>
              <a:t>the </a:t>
            </a:r>
            <a:r>
              <a:rPr spc="-10" dirty="0"/>
              <a:t>architecture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969634" y="3473322"/>
            <a:ext cx="3123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Architecture: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Register-register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ALU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ops,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numbering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0-</a:t>
            </a:r>
            <a:r>
              <a:rPr sz="1200" spc="-5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54671" y="5497474"/>
            <a:ext cx="3065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Microarchitecture: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One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ALU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containing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multiplier,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physical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file with </a:t>
            </a:r>
            <a:r>
              <a:rPr sz="1200" spc="-10" dirty="0">
                <a:latin typeface="Calibri"/>
                <a:cs typeface="Calibri"/>
              </a:rPr>
              <a:t>registers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numbering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0-</a:t>
            </a:r>
            <a:r>
              <a:rPr sz="1200" spc="-5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14035" y="5088382"/>
            <a:ext cx="278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ALU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20942" y="4912614"/>
            <a:ext cx="16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127" y="2441448"/>
            <a:ext cx="1009015" cy="2955290"/>
          </a:xfrm>
          <a:custGeom>
            <a:avLst/>
            <a:gdLst/>
            <a:ahLst/>
            <a:cxnLst/>
            <a:rect l="l" t="t" r="r" b="b"/>
            <a:pathLst>
              <a:path w="1009014" h="2955290">
                <a:moveTo>
                  <a:pt x="964145" y="2879090"/>
                </a:moveTo>
                <a:lnTo>
                  <a:pt x="932395" y="2879090"/>
                </a:lnTo>
                <a:lnTo>
                  <a:pt x="970495" y="2955290"/>
                </a:lnTo>
                <a:lnTo>
                  <a:pt x="1002245" y="2891790"/>
                </a:lnTo>
                <a:lnTo>
                  <a:pt x="964145" y="2891790"/>
                </a:lnTo>
                <a:lnTo>
                  <a:pt x="964145" y="2879090"/>
                </a:lnTo>
                <a:close/>
              </a:path>
              <a:path w="1009014" h="2955290">
                <a:moveTo>
                  <a:pt x="964145" y="2106168"/>
                </a:moveTo>
                <a:lnTo>
                  <a:pt x="964145" y="2891790"/>
                </a:lnTo>
                <a:lnTo>
                  <a:pt x="976845" y="2891790"/>
                </a:lnTo>
                <a:lnTo>
                  <a:pt x="976845" y="2112518"/>
                </a:lnTo>
                <a:lnTo>
                  <a:pt x="970495" y="2112518"/>
                </a:lnTo>
                <a:lnTo>
                  <a:pt x="964145" y="2106168"/>
                </a:lnTo>
                <a:close/>
              </a:path>
              <a:path w="1009014" h="2955290">
                <a:moveTo>
                  <a:pt x="1008595" y="2879090"/>
                </a:moveTo>
                <a:lnTo>
                  <a:pt x="976845" y="2879090"/>
                </a:lnTo>
                <a:lnTo>
                  <a:pt x="976845" y="2891790"/>
                </a:lnTo>
                <a:lnTo>
                  <a:pt x="1002245" y="2891790"/>
                </a:lnTo>
                <a:lnTo>
                  <a:pt x="1008595" y="2879090"/>
                </a:lnTo>
                <a:close/>
              </a:path>
              <a:path w="1009014" h="2955290">
                <a:moveTo>
                  <a:pt x="652868" y="31750"/>
                </a:moveTo>
                <a:lnTo>
                  <a:pt x="0" y="31750"/>
                </a:lnTo>
                <a:lnTo>
                  <a:pt x="0" y="2112518"/>
                </a:lnTo>
                <a:lnTo>
                  <a:pt x="964145" y="2112518"/>
                </a:lnTo>
                <a:lnTo>
                  <a:pt x="964145" y="2106168"/>
                </a:lnTo>
                <a:lnTo>
                  <a:pt x="12700" y="2106168"/>
                </a:lnTo>
                <a:lnTo>
                  <a:pt x="6350" y="2099818"/>
                </a:lnTo>
                <a:lnTo>
                  <a:pt x="12700" y="2099818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652868" y="38100"/>
                </a:lnTo>
                <a:lnTo>
                  <a:pt x="652868" y="31750"/>
                </a:lnTo>
                <a:close/>
              </a:path>
              <a:path w="1009014" h="2955290">
                <a:moveTo>
                  <a:pt x="976845" y="2099818"/>
                </a:moveTo>
                <a:lnTo>
                  <a:pt x="12700" y="2099818"/>
                </a:lnTo>
                <a:lnTo>
                  <a:pt x="12700" y="2106168"/>
                </a:lnTo>
                <a:lnTo>
                  <a:pt x="964145" y="2106168"/>
                </a:lnTo>
                <a:lnTo>
                  <a:pt x="970495" y="2112518"/>
                </a:lnTo>
                <a:lnTo>
                  <a:pt x="976845" y="2112518"/>
                </a:lnTo>
                <a:lnTo>
                  <a:pt x="976845" y="2099818"/>
                </a:lnTo>
                <a:close/>
              </a:path>
              <a:path w="1009014" h="2955290">
                <a:moveTo>
                  <a:pt x="12700" y="2099818"/>
                </a:moveTo>
                <a:lnTo>
                  <a:pt x="6350" y="2099818"/>
                </a:lnTo>
                <a:lnTo>
                  <a:pt x="12700" y="2106168"/>
                </a:lnTo>
                <a:lnTo>
                  <a:pt x="12700" y="2099818"/>
                </a:lnTo>
                <a:close/>
              </a:path>
              <a:path w="1009014" h="2955290">
                <a:moveTo>
                  <a:pt x="652868" y="0"/>
                </a:moveTo>
                <a:lnTo>
                  <a:pt x="652868" y="76200"/>
                </a:lnTo>
                <a:lnTo>
                  <a:pt x="716368" y="44450"/>
                </a:lnTo>
                <a:lnTo>
                  <a:pt x="665568" y="44450"/>
                </a:lnTo>
                <a:lnTo>
                  <a:pt x="665568" y="31750"/>
                </a:lnTo>
                <a:lnTo>
                  <a:pt x="716368" y="31750"/>
                </a:lnTo>
                <a:lnTo>
                  <a:pt x="652868" y="0"/>
                </a:lnTo>
                <a:close/>
              </a:path>
              <a:path w="1009014" h="295529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1009014" h="2955290">
                <a:moveTo>
                  <a:pt x="652868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652868" y="44450"/>
                </a:lnTo>
                <a:lnTo>
                  <a:pt x="652868" y="38100"/>
                </a:lnTo>
                <a:close/>
              </a:path>
              <a:path w="1009014" h="2955290">
                <a:moveTo>
                  <a:pt x="716368" y="31750"/>
                </a:moveTo>
                <a:lnTo>
                  <a:pt x="665568" y="31750"/>
                </a:lnTo>
                <a:lnTo>
                  <a:pt x="665568" y="44450"/>
                </a:lnTo>
                <a:lnTo>
                  <a:pt x="716368" y="44450"/>
                </a:lnTo>
                <a:lnTo>
                  <a:pt x="729068" y="38100"/>
                </a:lnTo>
                <a:lnTo>
                  <a:pt x="716368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8554" y="3261359"/>
            <a:ext cx="6510020" cy="3300095"/>
            <a:chOff x="368554" y="3261359"/>
            <a:chExt cx="6510020" cy="3300095"/>
          </a:xfrm>
        </p:grpSpPr>
        <p:sp>
          <p:nvSpPr>
            <p:cNvPr id="4" name="object 4"/>
            <p:cNvSpPr/>
            <p:nvPr/>
          </p:nvSpPr>
          <p:spPr>
            <a:xfrm>
              <a:off x="4605527" y="3261359"/>
              <a:ext cx="442595" cy="2134870"/>
            </a:xfrm>
            <a:custGeom>
              <a:avLst/>
              <a:gdLst/>
              <a:ahLst/>
              <a:cxnLst/>
              <a:rect l="l" t="t" r="r" b="b"/>
              <a:pathLst>
                <a:path w="442595" h="2134870">
                  <a:moveTo>
                    <a:pt x="397891" y="2058415"/>
                  </a:moveTo>
                  <a:lnTo>
                    <a:pt x="366141" y="2058415"/>
                  </a:lnTo>
                  <a:lnTo>
                    <a:pt x="404241" y="2134616"/>
                  </a:lnTo>
                  <a:lnTo>
                    <a:pt x="435991" y="2071115"/>
                  </a:lnTo>
                  <a:lnTo>
                    <a:pt x="397891" y="2071115"/>
                  </a:lnTo>
                  <a:lnTo>
                    <a:pt x="397891" y="2058415"/>
                  </a:lnTo>
                  <a:close/>
                </a:path>
                <a:path w="442595" h="2134870">
                  <a:moveTo>
                    <a:pt x="397891" y="38100"/>
                  </a:moveTo>
                  <a:lnTo>
                    <a:pt x="397891" y="2071115"/>
                  </a:lnTo>
                  <a:lnTo>
                    <a:pt x="410591" y="2071115"/>
                  </a:lnTo>
                  <a:lnTo>
                    <a:pt x="410591" y="44450"/>
                  </a:lnTo>
                  <a:lnTo>
                    <a:pt x="404241" y="44450"/>
                  </a:lnTo>
                  <a:lnTo>
                    <a:pt x="397891" y="38100"/>
                  </a:lnTo>
                  <a:close/>
                </a:path>
                <a:path w="442595" h="2134870">
                  <a:moveTo>
                    <a:pt x="442341" y="2058415"/>
                  </a:moveTo>
                  <a:lnTo>
                    <a:pt x="410591" y="2058415"/>
                  </a:lnTo>
                  <a:lnTo>
                    <a:pt x="410591" y="2071115"/>
                  </a:lnTo>
                  <a:lnTo>
                    <a:pt x="435991" y="2071115"/>
                  </a:lnTo>
                  <a:lnTo>
                    <a:pt x="442341" y="2058415"/>
                  </a:lnTo>
                  <a:close/>
                </a:path>
                <a:path w="442595" h="213487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442595" h="213487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442595" h="2134870">
                  <a:moveTo>
                    <a:pt x="41059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397891" y="44450"/>
                  </a:lnTo>
                  <a:lnTo>
                    <a:pt x="397891" y="38100"/>
                  </a:lnTo>
                  <a:lnTo>
                    <a:pt x="410591" y="38100"/>
                  </a:lnTo>
                  <a:lnTo>
                    <a:pt x="410591" y="31750"/>
                  </a:lnTo>
                  <a:close/>
                </a:path>
                <a:path w="442595" h="2134870">
                  <a:moveTo>
                    <a:pt x="410591" y="38100"/>
                  </a:moveTo>
                  <a:lnTo>
                    <a:pt x="397891" y="38100"/>
                  </a:lnTo>
                  <a:lnTo>
                    <a:pt x="404241" y="44450"/>
                  </a:lnTo>
                  <a:lnTo>
                    <a:pt x="410591" y="44450"/>
                  </a:lnTo>
                  <a:lnTo>
                    <a:pt x="410591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1198" y="245440"/>
            <a:ext cx="11516791" cy="70532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74930" marR="5080">
              <a:lnSpc>
                <a:spcPts val="4750"/>
              </a:lnSpc>
              <a:spcBef>
                <a:spcPts val="700"/>
              </a:spcBef>
            </a:pPr>
            <a:r>
              <a:rPr lang="en-US" dirty="0"/>
              <a:t>Recall</a:t>
            </a:r>
            <a:r>
              <a:rPr dirty="0"/>
              <a:t>: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Harvard Architecture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808" y="4210811"/>
            <a:ext cx="2726690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666115">
              <a:lnSpc>
                <a:spcPct val="100000"/>
              </a:lnSpc>
              <a:spcBef>
                <a:spcPts val="88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8196" y="2913888"/>
            <a:ext cx="3037840" cy="77152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99459" y="4203191"/>
            <a:ext cx="3522345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18807" y="2837433"/>
            <a:ext cx="4495165" cy="11347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Split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architecture provides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simultaneous</a:t>
            </a:r>
            <a:r>
              <a:rPr sz="2800" i="1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access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3876" y="5122164"/>
            <a:ext cx="1167765" cy="946785"/>
          </a:xfrm>
          <a:custGeom>
            <a:avLst/>
            <a:gdLst/>
            <a:ahLst/>
            <a:cxnLst/>
            <a:rect l="l" t="t" r="r" b="b"/>
            <a:pathLst>
              <a:path w="1167764" h="946785">
                <a:moveTo>
                  <a:pt x="0" y="946404"/>
                </a:moveTo>
                <a:lnTo>
                  <a:pt x="1167384" y="946404"/>
                </a:lnTo>
                <a:lnTo>
                  <a:pt x="1167384" y="0"/>
                </a:lnTo>
                <a:lnTo>
                  <a:pt x="0" y="0"/>
                </a:lnTo>
                <a:lnTo>
                  <a:pt x="0" y="9464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Architecture</a:t>
            </a:r>
            <a:r>
              <a:rPr spc="-180" dirty="0"/>
              <a:t> </a:t>
            </a:r>
            <a:r>
              <a:rPr dirty="0"/>
              <a:t>vs.</a:t>
            </a:r>
            <a:r>
              <a:rPr spc="-125" dirty="0"/>
              <a:t> </a:t>
            </a:r>
            <a:r>
              <a:rPr spc="-45" dirty="0"/>
              <a:t>Microarchitecture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75105" y="3299205"/>
          <a:ext cx="4596129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54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87297" y="3991102"/>
          <a:ext cx="4605018" cy="27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86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Multiply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075433" y="5115814"/>
            <a:ext cx="1745614" cy="1128395"/>
            <a:chOff x="2075433" y="5115814"/>
            <a:chExt cx="1745614" cy="1128395"/>
          </a:xfrm>
        </p:grpSpPr>
        <p:sp>
          <p:nvSpPr>
            <p:cNvPr id="7" name="object 7"/>
            <p:cNvSpPr/>
            <p:nvPr/>
          </p:nvSpPr>
          <p:spPr>
            <a:xfrm>
              <a:off x="2823971" y="512216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90600" y="26365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23971" y="512216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2"/>
                  </a:moveTo>
                  <a:lnTo>
                    <a:pt x="990600" y="26365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23971" y="5407152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23971" y="5407152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23971" y="56906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23971" y="5690616"/>
              <a:ext cx="990600" cy="547370"/>
            </a:xfrm>
            <a:custGeom>
              <a:avLst/>
              <a:gdLst/>
              <a:ahLst/>
              <a:cxnLst/>
              <a:rect l="l" t="t" r="r" b="b"/>
              <a:pathLst>
                <a:path w="990600" h="547370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  <a:path w="990600" h="547370">
                  <a:moveTo>
                    <a:pt x="0" y="547116"/>
                  </a:moveTo>
                  <a:lnTo>
                    <a:pt x="990600" y="547116"/>
                  </a:lnTo>
                  <a:lnTo>
                    <a:pt x="990600" y="283464"/>
                  </a:lnTo>
                  <a:lnTo>
                    <a:pt x="0" y="283464"/>
                  </a:lnTo>
                  <a:lnTo>
                    <a:pt x="0" y="5471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81783" y="5804916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19" h="332739">
                  <a:moveTo>
                    <a:pt x="502919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502919" y="332232"/>
                  </a:lnTo>
                  <a:lnTo>
                    <a:pt x="5029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1783" y="5804916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19" h="332739">
                  <a:moveTo>
                    <a:pt x="0" y="332232"/>
                  </a:moveTo>
                  <a:lnTo>
                    <a:pt x="502919" y="332232"/>
                  </a:lnTo>
                  <a:lnTo>
                    <a:pt x="502919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84704" y="5216652"/>
              <a:ext cx="240665" cy="861694"/>
            </a:xfrm>
            <a:custGeom>
              <a:avLst/>
              <a:gdLst/>
              <a:ahLst/>
              <a:cxnLst/>
              <a:rect l="l" t="t" r="r" b="b"/>
              <a:pathLst>
                <a:path w="240664" h="861695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5214"/>
                  </a:lnTo>
                  <a:lnTo>
                    <a:pt x="113919" y="598678"/>
                  </a:lnTo>
                  <a:lnTo>
                    <a:pt x="113919" y="848042"/>
                  </a:lnTo>
                  <a:lnTo>
                    <a:pt x="0" y="848042"/>
                  </a:lnTo>
                  <a:lnTo>
                    <a:pt x="0" y="848474"/>
                  </a:lnTo>
                  <a:lnTo>
                    <a:pt x="0" y="848893"/>
                  </a:lnTo>
                  <a:lnTo>
                    <a:pt x="0" y="860742"/>
                  </a:lnTo>
                  <a:lnTo>
                    <a:pt x="0" y="861174"/>
                  </a:lnTo>
                  <a:lnTo>
                    <a:pt x="0" y="861593"/>
                  </a:lnTo>
                  <a:lnTo>
                    <a:pt x="126619" y="861593"/>
                  </a:lnTo>
                  <a:lnTo>
                    <a:pt x="126619" y="611378"/>
                  </a:lnTo>
                  <a:lnTo>
                    <a:pt x="164465" y="611378"/>
                  </a:lnTo>
                  <a:lnTo>
                    <a:pt x="164465" y="643128"/>
                  </a:lnTo>
                  <a:lnTo>
                    <a:pt x="227965" y="611378"/>
                  </a:lnTo>
                  <a:lnTo>
                    <a:pt x="240665" y="605028"/>
                  </a:lnTo>
                  <a:lnTo>
                    <a:pt x="227965" y="598678"/>
                  </a:lnTo>
                  <a:lnTo>
                    <a:pt x="164465" y="566928"/>
                  </a:lnTo>
                  <a:lnTo>
                    <a:pt x="164465" y="598678"/>
                  </a:lnTo>
                  <a:lnTo>
                    <a:pt x="126619" y="598678"/>
                  </a:lnTo>
                  <a:lnTo>
                    <a:pt x="126619" y="327914"/>
                  </a:lnTo>
                  <a:lnTo>
                    <a:pt x="164465" y="327914"/>
                  </a:lnTo>
                  <a:lnTo>
                    <a:pt x="164465" y="359664"/>
                  </a:lnTo>
                  <a:lnTo>
                    <a:pt x="227965" y="327914"/>
                  </a:lnTo>
                  <a:lnTo>
                    <a:pt x="240665" y="321564"/>
                  </a:lnTo>
                  <a:lnTo>
                    <a:pt x="227965" y="315214"/>
                  </a:lnTo>
                  <a:lnTo>
                    <a:pt x="164465" y="283464"/>
                  </a:lnTo>
                  <a:lnTo>
                    <a:pt x="164465" y="315214"/>
                  </a:lnTo>
                  <a:lnTo>
                    <a:pt x="126619" y="315214"/>
                  </a:lnTo>
                  <a:lnTo>
                    <a:pt x="126619" y="44462"/>
                  </a:lnTo>
                  <a:lnTo>
                    <a:pt x="164465" y="44462"/>
                  </a:lnTo>
                  <a:lnTo>
                    <a:pt x="164465" y="76200"/>
                  </a:lnTo>
                  <a:lnTo>
                    <a:pt x="227952" y="44462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4703" y="6065266"/>
              <a:ext cx="240664" cy="7896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30322" y="5088077"/>
            <a:ext cx="977900" cy="868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ts val="21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28575">
              <a:lnSpc>
                <a:spcPts val="214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30322" y="5969761"/>
            <a:ext cx="977900" cy="26162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98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61846" y="4274820"/>
            <a:ext cx="4944745" cy="1848485"/>
            <a:chOff x="1561846" y="4274820"/>
            <a:chExt cx="4944745" cy="1848485"/>
          </a:xfrm>
        </p:grpSpPr>
        <p:sp>
          <p:nvSpPr>
            <p:cNvPr id="20" name="object 20"/>
            <p:cNvSpPr/>
            <p:nvPr/>
          </p:nvSpPr>
          <p:spPr>
            <a:xfrm>
              <a:off x="1561846" y="4274819"/>
              <a:ext cx="4592320" cy="1848485"/>
            </a:xfrm>
            <a:custGeom>
              <a:avLst/>
              <a:gdLst/>
              <a:ahLst/>
              <a:cxnLst/>
              <a:rect l="l" t="t" r="r" b="b"/>
              <a:pathLst>
                <a:path w="4592320" h="1848485">
                  <a:moveTo>
                    <a:pt x="2314448" y="0"/>
                  </a:moveTo>
                  <a:lnTo>
                    <a:pt x="2301748" y="0"/>
                  </a:lnTo>
                  <a:lnTo>
                    <a:pt x="2301748" y="758952"/>
                  </a:lnTo>
                  <a:lnTo>
                    <a:pt x="1167892" y="758952"/>
                  </a:lnTo>
                  <a:lnTo>
                    <a:pt x="1167892" y="0"/>
                  </a:lnTo>
                  <a:lnTo>
                    <a:pt x="1155192" y="0"/>
                  </a:lnTo>
                  <a:lnTo>
                    <a:pt x="1155192" y="758952"/>
                  </a:lnTo>
                  <a:lnTo>
                    <a:pt x="776986" y="758952"/>
                  </a:lnTo>
                  <a:lnTo>
                    <a:pt x="765048" y="758952"/>
                  </a:lnTo>
                  <a:lnTo>
                    <a:pt x="12700" y="758952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771652"/>
                  </a:lnTo>
                  <a:lnTo>
                    <a:pt x="764286" y="771652"/>
                  </a:lnTo>
                  <a:lnTo>
                    <a:pt x="764286" y="1454315"/>
                  </a:lnTo>
                  <a:lnTo>
                    <a:pt x="733298" y="1454315"/>
                  </a:lnTo>
                  <a:lnTo>
                    <a:pt x="732536" y="1454315"/>
                  </a:lnTo>
                  <a:lnTo>
                    <a:pt x="770636" y="1530515"/>
                  </a:lnTo>
                  <a:lnTo>
                    <a:pt x="771017" y="1529753"/>
                  </a:lnTo>
                  <a:lnTo>
                    <a:pt x="771398" y="1530515"/>
                  </a:lnTo>
                  <a:lnTo>
                    <a:pt x="803148" y="1467015"/>
                  </a:lnTo>
                  <a:lnTo>
                    <a:pt x="809498" y="1454315"/>
                  </a:lnTo>
                  <a:lnTo>
                    <a:pt x="808736" y="1454315"/>
                  </a:lnTo>
                  <a:lnTo>
                    <a:pt x="777748" y="1454315"/>
                  </a:lnTo>
                  <a:lnTo>
                    <a:pt x="777748" y="771652"/>
                  </a:lnTo>
                  <a:lnTo>
                    <a:pt x="1167892" y="771652"/>
                  </a:lnTo>
                  <a:lnTo>
                    <a:pt x="2314448" y="771652"/>
                  </a:lnTo>
                  <a:lnTo>
                    <a:pt x="2314448" y="758952"/>
                  </a:lnTo>
                  <a:lnTo>
                    <a:pt x="2314448" y="0"/>
                  </a:lnTo>
                  <a:close/>
                </a:path>
                <a:path w="4592320" h="1848485">
                  <a:moveTo>
                    <a:pt x="4592066" y="1566672"/>
                  </a:moveTo>
                  <a:lnTo>
                    <a:pt x="4400677" y="1289304"/>
                  </a:lnTo>
                  <a:lnTo>
                    <a:pt x="4145407" y="1289304"/>
                  </a:lnTo>
                  <a:lnTo>
                    <a:pt x="4145407" y="1269746"/>
                  </a:lnTo>
                  <a:lnTo>
                    <a:pt x="4145407" y="1263396"/>
                  </a:lnTo>
                  <a:lnTo>
                    <a:pt x="4145407" y="1257046"/>
                  </a:lnTo>
                  <a:lnTo>
                    <a:pt x="2328926" y="1257046"/>
                  </a:lnTo>
                  <a:lnTo>
                    <a:pt x="2328926" y="1225296"/>
                  </a:lnTo>
                  <a:lnTo>
                    <a:pt x="2252726" y="1263396"/>
                  </a:lnTo>
                  <a:lnTo>
                    <a:pt x="2328926" y="1301496"/>
                  </a:lnTo>
                  <a:lnTo>
                    <a:pt x="2328926" y="1269746"/>
                  </a:lnTo>
                  <a:lnTo>
                    <a:pt x="4132707" y="1269746"/>
                  </a:lnTo>
                  <a:lnTo>
                    <a:pt x="4132707" y="1289304"/>
                  </a:lnTo>
                  <a:lnTo>
                    <a:pt x="3826383" y="1289304"/>
                  </a:lnTo>
                  <a:lnTo>
                    <a:pt x="3634994" y="1566672"/>
                  </a:lnTo>
                  <a:lnTo>
                    <a:pt x="3786670" y="1566672"/>
                  </a:lnTo>
                  <a:lnTo>
                    <a:pt x="3749421" y="1641182"/>
                  </a:lnTo>
                  <a:lnTo>
                    <a:pt x="3781171" y="1641182"/>
                  </a:lnTo>
                  <a:lnTo>
                    <a:pt x="3781171" y="1814741"/>
                  </a:lnTo>
                  <a:lnTo>
                    <a:pt x="3006852" y="1814741"/>
                  </a:lnTo>
                  <a:lnTo>
                    <a:pt x="3006852" y="1553210"/>
                  </a:lnTo>
                  <a:lnTo>
                    <a:pt x="3006852" y="1546860"/>
                  </a:lnTo>
                  <a:lnTo>
                    <a:pt x="3006852" y="1540510"/>
                  </a:lnTo>
                  <a:lnTo>
                    <a:pt x="2252726" y="1540510"/>
                  </a:lnTo>
                  <a:lnTo>
                    <a:pt x="2252726" y="1553210"/>
                  </a:lnTo>
                  <a:lnTo>
                    <a:pt x="2994152" y="1553210"/>
                  </a:lnTo>
                  <a:lnTo>
                    <a:pt x="2994152" y="1827428"/>
                  </a:lnTo>
                  <a:lnTo>
                    <a:pt x="3793871" y="1827428"/>
                  </a:lnTo>
                  <a:lnTo>
                    <a:pt x="3793871" y="1821078"/>
                  </a:lnTo>
                  <a:lnTo>
                    <a:pt x="3793871" y="1814741"/>
                  </a:lnTo>
                  <a:lnTo>
                    <a:pt x="3793871" y="1641182"/>
                  </a:lnTo>
                  <a:lnTo>
                    <a:pt x="3825621" y="1641182"/>
                  </a:lnTo>
                  <a:lnTo>
                    <a:pt x="3819271" y="1628482"/>
                  </a:lnTo>
                  <a:lnTo>
                    <a:pt x="3788359" y="1566672"/>
                  </a:lnTo>
                  <a:lnTo>
                    <a:pt x="4412234" y="1566672"/>
                  </a:lnTo>
                  <a:lnTo>
                    <a:pt x="4374896" y="1641348"/>
                  </a:lnTo>
                  <a:lnTo>
                    <a:pt x="4406646" y="1641348"/>
                  </a:lnTo>
                  <a:lnTo>
                    <a:pt x="4406646" y="1835353"/>
                  </a:lnTo>
                  <a:lnTo>
                    <a:pt x="2252726" y="1835353"/>
                  </a:lnTo>
                  <a:lnTo>
                    <a:pt x="2252726" y="1848053"/>
                  </a:lnTo>
                  <a:lnTo>
                    <a:pt x="4419346" y="1848053"/>
                  </a:lnTo>
                  <a:lnTo>
                    <a:pt x="4419346" y="1841703"/>
                  </a:lnTo>
                  <a:lnTo>
                    <a:pt x="4419346" y="1835353"/>
                  </a:lnTo>
                  <a:lnTo>
                    <a:pt x="4419346" y="1641348"/>
                  </a:lnTo>
                  <a:lnTo>
                    <a:pt x="4451096" y="1641348"/>
                  </a:lnTo>
                  <a:lnTo>
                    <a:pt x="4444746" y="1628648"/>
                  </a:lnTo>
                  <a:lnTo>
                    <a:pt x="4413758" y="1566672"/>
                  </a:lnTo>
                  <a:lnTo>
                    <a:pt x="4592066" y="15666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96840" y="5564124"/>
              <a:ext cx="957580" cy="277495"/>
            </a:xfrm>
            <a:custGeom>
              <a:avLst/>
              <a:gdLst/>
              <a:ahLst/>
              <a:cxnLst/>
              <a:rect l="l" t="t" r="r" b="b"/>
              <a:pathLst>
                <a:path w="957579" h="277495">
                  <a:moveTo>
                    <a:pt x="957072" y="277367"/>
                  </a:moveTo>
                  <a:lnTo>
                    <a:pt x="0" y="277367"/>
                  </a:lnTo>
                  <a:lnTo>
                    <a:pt x="191388" y="0"/>
                  </a:lnTo>
                  <a:lnTo>
                    <a:pt x="765683" y="0"/>
                  </a:lnTo>
                  <a:lnTo>
                    <a:pt x="957072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4725" y="5737606"/>
              <a:ext cx="247396" cy="11023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309616" y="57759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09616" y="57759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35980" y="57759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7772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7724" y="64007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35980" y="57759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0" y="64007"/>
                  </a:moveTo>
                  <a:lnTo>
                    <a:pt x="77724" y="64007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61660" y="55686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61660" y="55686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97525" y="4276344"/>
              <a:ext cx="1409065" cy="1358265"/>
            </a:xfrm>
            <a:custGeom>
              <a:avLst/>
              <a:gdLst/>
              <a:ahLst/>
              <a:cxnLst/>
              <a:rect l="l" t="t" r="r" b="b"/>
              <a:pathLst>
                <a:path w="1409065" h="1358264">
                  <a:moveTo>
                    <a:pt x="1250188" y="1281683"/>
                  </a:moveTo>
                  <a:lnTo>
                    <a:pt x="1173988" y="1319745"/>
                  </a:lnTo>
                  <a:lnTo>
                    <a:pt x="1250188" y="1357845"/>
                  </a:lnTo>
                  <a:lnTo>
                    <a:pt x="1250188" y="1326095"/>
                  </a:lnTo>
                  <a:lnTo>
                    <a:pt x="1237488" y="1326095"/>
                  </a:lnTo>
                  <a:lnTo>
                    <a:pt x="1237488" y="1313395"/>
                  </a:lnTo>
                  <a:lnTo>
                    <a:pt x="1250188" y="1313395"/>
                  </a:lnTo>
                  <a:lnTo>
                    <a:pt x="1250188" y="1281683"/>
                  </a:lnTo>
                  <a:close/>
                </a:path>
                <a:path w="1409065" h="1358264">
                  <a:moveTo>
                    <a:pt x="1250188" y="1313395"/>
                  </a:moveTo>
                  <a:lnTo>
                    <a:pt x="1237488" y="1313395"/>
                  </a:lnTo>
                  <a:lnTo>
                    <a:pt x="1237488" y="1326095"/>
                  </a:lnTo>
                  <a:lnTo>
                    <a:pt x="1250188" y="1326095"/>
                  </a:lnTo>
                  <a:lnTo>
                    <a:pt x="1250188" y="1313395"/>
                  </a:lnTo>
                  <a:close/>
                </a:path>
                <a:path w="1409065" h="1358264">
                  <a:moveTo>
                    <a:pt x="1396238" y="1313395"/>
                  </a:moveTo>
                  <a:lnTo>
                    <a:pt x="1250188" y="1313395"/>
                  </a:lnTo>
                  <a:lnTo>
                    <a:pt x="1250188" y="1326095"/>
                  </a:lnTo>
                  <a:lnTo>
                    <a:pt x="1408938" y="1326095"/>
                  </a:lnTo>
                  <a:lnTo>
                    <a:pt x="1408938" y="1319745"/>
                  </a:lnTo>
                  <a:lnTo>
                    <a:pt x="1396238" y="1319745"/>
                  </a:lnTo>
                  <a:lnTo>
                    <a:pt x="1396238" y="1313395"/>
                  </a:lnTo>
                  <a:close/>
                </a:path>
                <a:path w="1409065" h="1358264">
                  <a:moveTo>
                    <a:pt x="1396238" y="423417"/>
                  </a:moveTo>
                  <a:lnTo>
                    <a:pt x="1396238" y="1319745"/>
                  </a:lnTo>
                  <a:lnTo>
                    <a:pt x="1402588" y="1313395"/>
                  </a:lnTo>
                  <a:lnTo>
                    <a:pt x="1408938" y="1313395"/>
                  </a:lnTo>
                  <a:lnTo>
                    <a:pt x="1408938" y="429767"/>
                  </a:lnTo>
                  <a:lnTo>
                    <a:pt x="1402588" y="429767"/>
                  </a:lnTo>
                  <a:lnTo>
                    <a:pt x="1396238" y="423417"/>
                  </a:lnTo>
                  <a:close/>
                </a:path>
                <a:path w="1409065" h="1358264">
                  <a:moveTo>
                    <a:pt x="1408938" y="1313395"/>
                  </a:moveTo>
                  <a:lnTo>
                    <a:pt x="1402588" y="1313395"/>
                  </a:lnTo>
                  <a:lnTo>
                    <a:pt x="1396238" y="1319745"/>
                  </a:lnTo>
                  <a:lnTo>
                    <a:pt x="1408938" y="1319745"/>
                  </a:lnTo>
                  <a:lnTo>
                    <a:pt x="1408938" y="1313395"/>
                  </a:lnTo>
                  <a:close/>
                </a:path>
                <a:path w="1409065" h="1358264">
                  <a:moveTo>
                    <a:pt x="12700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1396238" y="429767"/>
                  </a:lnTo>
                  <a:lnTo>
                    <a:pt x="1396238" y="423417"/>
                  </a:lnTo>
                  <a:lnTo>
                    <a:pt x="12700" y="423417"/>
                  </a:lnTo>
                  <a:lnTo>
                    <a:pt x="6350" y="417067"/>
                  </a:lnTo>
                  <a:lnTo>
                    <a:pt x="12700" y="417067"/>
                  </a:lnTo>
                  <a:lnTo>
                    <a:pt x="12700" y="0"/>
                  </a:lnTo>
                  <a:close/>
                </a:path>
                <a:path w="1409065" h="1358264">
                  <a:moveTo>
                    <a:pt x="1408938" y="417067"/>
                  </a:moveTo>
                  <a:lnTo>
                    <a:pt x="12700" y="417067"/>
                  </a:lnTo>
                  <a:lnTo>
                    <a:pt x="12700" y="423417"/>
                  </a:lnTo>
                  <a:lnTo>
                    <a:pt x="1396238" y="423417"/>
                  </a:lnTo>
                  <a:lnTo>
                    <a:pt x="1402588" y="429767"/>
                  </a:lnTo>
                  <a:lnTo>
                    <a:pt x="1408938" y="429767"/>
                  </a:lnTo>
                  <a:lnTo>
                    <a:pt x="1408938" y="417067"/>
                  </a:lnTo>
                  <a:close/>
                </a:path>
                <a:path w="1409065" h="1358264">
                  <a:moveTo>
                    <a:pt x="12700" y="417067"/>
                  </a:moveTo>
                  <a:lnTo>
                    <a:pt x="6350" y="417067"/>
                  </a:lnTo>
                  <a:lnTo>
                    <a:pt x="12700" y="423417"/>
                  </a:lnTo>
                  <a:lnTo>
                    <a:pt x="12700" y="41706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594730" y="541639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16020" y="1861820"/>
            <a:ext cx="6083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given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architecture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many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perfectly </a:t>
            </a:r>
            <a:r>
              <a:rPr sz="2400" dirty="0">
                <a:latin typeface="Calibri"/>
                <a:cs typeface="Calibri"/>
              </a:rPr>
              <a:t>good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microarchitectural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implementations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69634" y="3473322"/>
            <a:ext cx="3123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Architecture: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Register-register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ALU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ops,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numbering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0-</a:t>
            </a:r>
            <a:r>
              <a:rPr sz="1200" spc="-5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59042" y="4890642"/>
            <a:ext cx="3792854" cy="1151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  <a:spcBef>
                <a:spcPts val="1660"/>
              </a:spcBef>
            </a:pPr>
            <a:r>
              <a:rPr sz="1200" b="1" spc="-10" dirty="0">
                <a:latin typeface="Calibri"/>
                <a:cs typeface="Calibri"/>
              </a:rPr>
              <a:t>Microarchitecture:</a:t>
            </a:r>
            <a:endParaRPr sz="1200">
              <a:latin typeface="Calibri"/>
              <a:cs typeface="Calibri"/>
            </a:endParaRPr>
          </a:p>
          <a:p>
            <a:pPr marL="8509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One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ALU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containing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 adder;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multiply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w/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iterated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addition, physical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file with </a:t>
            </a:r>
            <a:r>
              <a:rPr sz="1200" spc="-10" dirty="0">
                <a:latin typeface="Calibri"/>
                <a:cs typeface="Calibri"/>
              </a:rPr>
              <a:t>registers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numbering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0-</a:t>
            </a:r>
            <a:r>
              <a:rPr sz="1200" spc="-5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14035" y="5088382"/>
            <a:ext cx="278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ALU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44261" y="5333746"/>
            <a:ext cx="572770" cy="671195"/>
          </a:xfrm>
          <a:custGeom>
            <a:avLst/>
            <a:gdLst/>
            <a:ahLst/>
            <a:cxnLst/>
            <a:rect l="l" t="t" r="r" b="b"/>
            <a:pathLst>
              <a:path w="572770" h="671195">
                <a:moveTo>
                  <a:pt x="563372" y="0"/>
                </a:moveTo>
                <a:lnTo>
                  <a:pt x="0" y="0"/>
                </a:lnTo>
                <a:lnTo>
                  <a:pt x="0" y="670763"/>
                </a:lnTo>
                <a:lnTo>
                  <a:pt x="540512" y="670763"/>
                </a:lnTo>
                <a:lnTo>
                  <a:pt x="540512" y="664413"/>
                </a:lnTo>
                <a:lnTo>
                  <a:pt x="12700" y="664413"/>
                </a:lnTo>
                <a:lnTo>
                  <a:pt x="6350" y="658063"/>
                </a:lnTo>
                <a:lnTo>
                  <a:pt x="12700" y="658063"/>
                </a:lnTo>
                <a:lnTo>
                  <a:pt x="12700" y="12699"/>
                </a:lnTo>
                <a:lnTo>
                  <a:pt x="6350" y="12699"/>
                </a:lnTo>
                <a:lnTo>
                  <a:pt x="12700" y="6349"/>
                </a:lnTo>
                <a:lnTo>
                  <a:pt x="563372" y="6349"/>
                </a:lnTo>
                <a:lnTo>
                  <a:pt x="563372" y="0"/>
                </a:lnTo>
                <a:close/>
              </a:path>
              <a:path w="572770" h="671195">
                <a:moveTo>
                  <a:pt x="12700" y="658063"/>
                </a:moveTo>
                <a:lnTo>
                  <a:pt x="6350" y="658063"/>
                </a:lnTo>
                <a:lnTo>
                  <a:pt x="12700" y="664413"/>
                </a:lnTo>
                <a:lnTo>
                  <a:pt x="12700" y="658063"/>
                </a:lnTo>
                <a:close/>
              </a:path>
              <a:path w="572770" h="671195">
                <a:moveTo>
                  <a:pt x="527812" y="658063"/>
                </a:moveTo>
                <a:lnTo>
                  <a:pt x="12700" y="658063"/>
                </a:lnTo>
                <a:lnTo>
                  <a:pt x="12700" y="664413"/>
                </a:lnTo>
                <a:lnTo>
                  <a:pt x="527812" y="664413"/>
                </a:lnTo>
                <a:lnTo>
                  <a:pt x="527812" y="658063"/>
                </a:lnTo>
                <a:close/>
              </a:path>
              <a:path w="572770" h="671195">
                <a:moveTo>
                  <a:pt x="540512" y="571512"/>
                </a:moveTo>
                <a:lnTo>
                  <a:pt x="527812" y="571512"/>
                </a:lnTo>
                <a:lnTo>
                  <a:pt x="527812" y="664413"/>
                </a:lnTo>
                <a:lnTo>
                  <a:pt x="534162" y="658063"/>
                </a:lnTo>
                <a:lnTo>
                  <a:pt x="540512" y="658063"/>
                </a:lnTo>
                <a:lnTo>
                  <a:pt x="540512" y="571512"/>
                </a:lnTo>
                <a:close/>
              </a:path>
              <a:path w="572770" h="671195">
                <a:moveTo>
                  <a:pt x="540512" y="658063"/>
                </a:moveTo>
                <a:lnTo>
                  <a:pt x="534162" y="658063"/>
                </a:lnTo>
                <a:lnTo>
                  <a:pt x="527812" y="664413"/>
                </a:lnTo>
                <a:lnTo>
                  <a:pt x="540512" y="664413"/>
                </a:lnTo>
                <a:lnTo>
                  <a:pt x="540512" y="658063"/>
                </a:lnTo>
                <a:close/>
              </a:path>
              <a:path w="572770" h="671195">
                <a:moveTo>
                  <a:pt x="534162" y="508012"/>
                </a:moveTo>
                <a:lnTo>
                  <a:pt x="496062" y="584212"/>
                </a:lnTo>
                <a:lnTo>
                  <a:pt x="527812" y="584212"/>
                </a:lnTo>
                <a:lnTo>
                  <a:pt x="527812" y="571512"/>
                </a:lnTo>
                <a:lnTo>
                  <a:pt x="565912" y="571512"/>
                </a:lnTo>
                <a:lnTo>
                  <a:pt x="534162" y="508012"/>
                </a:lnTo>
                <a:close/>
              </a:path>
              <a:path w="572770" h="671195">
                <a:moveTo>
                  <a:pt x="565912" y="571512"/>
                </a:moveTo>
                <a:lnTo>
                  <a:pt x="540512" y="571512"/>
                </a:lnTo>
                <a:lnTo>
                  <a:pt x="540512" y="584212"/>
                </a:lnTo>
                <a:lnTo>
                  <a:pt x="572262" y="584212"/>
                </a:lnTo>
                <a:lnTo>
                  <a:pt x="565912" y="571512"/>
                </a:lnTo>
                <a:close/>
              </a:path>
              <a:path w="572770" h="671195">
                <a:moveTo>
                  <a:pt x="550672" y="6349"/>
                </a:moveTo>
                <a:lnTo>
                  <a:pt x="550672" y="234949"/>
                </a:lnTo>
                <a:lnTo>
                  <a:pt x="563372" y="234949"/>
                </a:lnTo>
                <a:lnTo>
                  <a:pt x="563372" y="12699"/>
                </a:lnTo>
                <a:lnTo>
                  <a:pt x="557022" y="12699"/>
                </a:lnTo>
                <a:lnTo>
                  <a:pt x="550672" y="6349"/>
                </a:lnTo>
                <a:close/>
              </a:path>
              <a:path w="572770" h="671195">
                <a:moveTo>
                  <a:pt x="12700" y="6349"/>
                </a:moveTo>
                <a:lnTo>
                  <a:pt x="6350" y="12699"/>
                </a:lnTo>
                <a:lnTo>
                  <a:pt x="12700" y="12699"/>
                </a:lnTo>
                <a:lnTo>
                  <a:pt x="12700" y="6349"/>
                </a:lnTo>
                <a:close/>
              </a:path>
              <a:path w="572770" h="671195">
                <a:moveTo>
                  <a:pt x="550672" y="6349"/>
                </a:moveTo>
                <a:lnTo>
                  <a:pt x="12700" y="6349"/>
                </a:lnTo>
                <a:lnTo>
                  <a:pt x="12700" y="12699"/>
                </a:lnTo>
                <a:lnTo>
                  <a:pt x="550672" y="12699"/>
                </a:lnTo>
                <a:lnTo>
                  <a:pt x="550672" y="6349"/>
                </a:lnTo>
                <a:close/>
              </a:path>
              <a:path w="572770" h="671195">
                <a:moveTo>
                  <a:pt x="563372" y="6349"/>
                </a:moveTo>
                <a:lnTo>
                  <a:pt x="550672" y="6349"/>
                </a:lnTo>
                <a:lnTo>
                  <a:pt x="557022" y="12699"/>
                </a:lnTo>
                <a:lnTo>
                  <a:pt x="563372" y="12699"/>
                </a:lnTo>
                <a:lnTo>
                  <a:pt x="563372" y="63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9754" y="5457190"/>
            <a:ext cx="1120775" cy="688340"/>
            <a:chOff x="2349754" y="5457190"/>
            <a:chExt cx="1120775" cy="688340"/>
          </a:xfrm>
        </p:grpSpPr>
        <p:sp>
          <p:nvSpPr>
            <p:cNvPr id="3" name="object 3"/>
            <p:cNvSpPr/>
            <p:nvPr/>
          </p:nvSpPr>
          <p:spPr>
            <a:xfrm>
              <a:off x="2356104" y="5463540"/>
              <a:ext cx="1108075" cy="675640"/>
            </a:xfrm>
            <a:custGeom>
              <a:avLst/>
              <a:gdLst/>
              <a:ahLst/>
              <a:cxnLst/>
              <a:rect l="l" t="t" r="r" b="b"/>
              <a:pathLst>
                <a:path w="1108075" h="675639">
                  <a:moveTo>
                    <a:pt x="1107947" y="0"/>
                  </a:moveTo>
                  <a:lnTo>
                    <a:pt x="0" y="0"/>
                  </a:lnTo>
                  <a:lnTo>
                    <a:pt x="0" y="675132"/>
                  </a:lnTo>
                  <a:lnTo>
                    <a:pt x="1107947" y="675132"/>
                  </a:lnTo>
                  <a:lnTo>
                    <a:pt x="1107947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56104" y="5463540"/>
              <a:ext cx="1108075" cy="675640"/>
            </a:xfrm>
            <a:custGeom>
              <a:avLst/>
              <a:gdLst/>
              <a:ahLst/>
              <a:cxnLst/>
              <a:rect l="l" t="t" r="r" b="b"/>
              <a:pathLst>
                <a:path w="1108075" h="675639">
                  <a:moveTo>
                    <a:pt x="0" y="675132"/>
                  </a:moveTo>
                  <a:lnTo>
                    <a:pt x="1107947" y="675132"/>
                  </a:lnTo>
                  <a:lnTo>
                    <a:pt x="1107947" y="0"/>
                  </a:lnTo>
                  <a:lnTo>
                    <a:pt x="0" y="0"/>
                  </a:lnTo>
                  <a:lnTo>
                    <a:pt x="0" y="6751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26008" y="5463540"/>
            <a:ext cx="1109980" cy="675640"/>
          </a:xfrm>
          <a:custGeom>
            <a:avLst/>
            <a:gdLst/>
            <a:ahLst/>
            <a:cxnLst/>
            <a:rect l="l" t="t" r="r" b="b"/>
            <a:pathLst>
              <a:path w="1109980" h="675639">
                <a:moveTo>
                  <a:pt x="1109472" y="0"/>
                </a:moveTo>
                <a:lnTo>
                  <a:pt x="0" y="0"/>
                </a:lnTo>
                <a:lnTo>
                  <a:pt x="0" y="675132"/>
                </a:lnTo>
                <a:lnTo>
                  <a:pt x="1109472" y="675132"/>
                </a:lnTo>
                <a:lnTo>
                  <a:pt x="1109472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3876" y="5122164"/>
            <a:ext cx="1167765" cy="946785"/>
          </a:xfrm>
          <a:custGeom>
            <a:avLst/>
            <a:gdLst/>
            <a:ahLst/>
            <a:cxnLst/>
            <a:rect l="l" t="t" r="r" b="b"/>
            <a:pathLst>
              <a:path w="1167764" h="946785">
                <a:moveTo>
                  <a:pt x="0" y="946404"/>
                </a:moveTo>
                <a:lnTo>
                  <a:pt x="1167384" y="946404"/>
                </a:lnTo>
                <a:lnTo>
                  <a:pt x="1167384" y="0"/>
                </a:lnTo>
                <a:lnTo>
                  <a:pt x="0" y="0"/>
                </a:lnTo>
                <a:lnTo>
                  <a:pt x="0" y="9464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Architecture</a:t>
            </a:r>
            <a:r>
              <a:rPr spc="-180" dirty="0"/>
              <a:t> </a:t>
            </a:r>
            <a:r>
              <a:rPr dirty="0"/>
              <a:t>vs.</a:t>
            </a:r>
            <a:r>
              <a:rPr spc="-125" dirty="0"/>
              <a:t> </a:t>
            </a:r>
            <a:r>
              <a:rPr spc="-45" dirty="0"/>
              <a:t>Microarchitecture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75105" y="3299205"/>
          <a:ext cx="4596129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54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87297" y="3991102"/>
          <a:ext cx="4605018" cy="27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86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Multiply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869950" y="5505958"/>
            <a:ext cx="1003300" cy="586105"/>
            <a:chOff x="869950" y="5505958"/>
            <a:chExt cx="1003300" cy="586105"/>
          </a:xfrm>
        </p:grpSpPr>
        <p:sp>
          <p:nvSpPr>
            <p:cNvPr id="11" name="object 11"/>
            <p:cNvSpPr/>
            <p:nvPr/>
          </p:nvSpPr>
          <p:spPr>
            <a:xfrm>
              <a:off x="876300" y="5512308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90600" y="26365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6300" y="5512308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2"/>
                  </a:moveTo>
                  <a:lnTo>
                    <a:pt x="990600" y="26365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7824" y="5821680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30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7824" y="5821680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30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01823" y="5512308"/>
            <a:ext cx="990600" cy="2641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ts val="20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6008" y="5463540"/>
            <a:ext cx="1109980" cy="67564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04872" y="5830823"/>
            <a:ext cx="989330" cy="2641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2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67611" y="4274820"/>
            <a:ext cx="5039360" cy="1842770"/>
            <a:chOff x="1467611" y="4274820"/>
            <a:chExt cx="5039360" cy="1842770"/>
          </a:xfrm>
        </p:grpSpPr>
        <p:sp>
          <p:nvSpPr>
            <p:cNvPr id="19" name="object 19"/>
            <p:cNvSpPr/>
            <p:nvPr/>
          </p:nvSpPr>
          <p:spPr>
            <a:xfrm>
              <a:off x="3400044" y="4274819"/>
              <a:ext cx="2753995" cy="1842770"/>
            </a:xfrm>
            <a:custGeom>
              <a:avLst/>
              <a:gdLst/>
              <a:ahLst/>
              <a:cxnLst/>
              <a:rect l="l" t="t" r="r" b="b"/>
              <a:pathLst>
                <a:path w="2753995" h="1842770">
                  <a:moveTo>
                    <a:pt x="475869" y="0"/>
                  </a:moveTo>
                  <a:lnTo>
                    <a:pt x="463169" y="0"/>
                  </a:lnTo>
                  <a:lnTo>
                    <a:pt x="463169" y="499999"/>
                  </a:lnTo>
                  <a:lnTo>
                    <a:pt x="31750" y="499999"/>
                  </a:lnTo>
                  <a:lnTo>
                    <a:pt x="31750" y="936498"/>
                  </a:lnTo>
                  <a:lnTo>
                    <a:pt x="0" y="936498"/>
                  </a:lnTo>
                  <a:lnTo>
                    <a:pt x="38100" y="1012698"/>
                  </a:lnTo>
                  <a:lnTo>
                    <a:pt x="69850" y="949198"/>
                  </a:lnTo>
                  <a:lnTo>
                    <a:pt x="76200" y="936498"/>
                  </a:lnTo>
                  <a:lnTo>
                    <a:pt x="44450" y="936498"/>
                  </a:lnTo>
                  <a:lnTo>
                    <a:pt x="44450" y="512699"/>
                  </a:lnTo>
                  <a:lnTo>
                    <a:pt x="475869" y="512699"/>
                  </a:lnTo>
                  <a:lnTo>
                    <a:pt x="475869" y="499999"/>
                  </a:lnTo>
                  <a:lnTo>
                    <a:pt x="475869" y="0"/>
                  </a:lnTo>
                  <a:close/>
                </a:path>
                <a:path w="2753995" h="1842770">
                  <a:moveTo>
                    <a:pt x="2307209" y="1009523"/>
                  </a:moveTo>
                  <a:lnTo>
                    <a:pt x="1103757" y="1009523"/>
                  </a:lnTo>
                  <a:lnTo>
                    <a:pt x="1103757" y="1351622"/>
                  </a:lnTo>
                  <a:lnTo>
                    <a:pt x="181356" y="1351622"/>
                  </a:lnTo>
                  <a:lnTo>
                    <a:pt x="181356" y="1319872"/>
                  </a:lnTo>
                  <a:lnTo>
                    <a:pt x="105156" y="1357972"/>
                  </a:lnTo>
                  <a:lnTo>
                    <a:pt x="181356" y="1396072"/>
                  </a:lnTo>
                  <a:lnTo>
                    <a:pt x="181356" y="1364322"/>
                  </a:lnTo>
                  <a:lnTo>
                    <a:pt x="1116457" y="1364322"/>
                  </a:lnTo>
                  <a:lnTo>
                    <a:pt x="1116457" y="1357972"/>
                  </a:lnTo>
                  <a:lnTo>
                    <a:pt x="1116457" y="1351622"/>
                  </a:lnTo>
                  <a:lnTo>
                    <a:pt x="1116457" y="1022223"/>
                  </a:lnTo>
                  <a:lnTo>
                    <a:pt x="2294509" y="1022223"/>
                  </a:lnTo>
                  <a:lnTo>
                    <a:pt x="2294509" y="1126236"/>
                  </a:lnTo>
                  <a:lnTo>
                    <a:pt x="2307209" y="1126236"/>
                  </a:lnTo>
                  <a:lnTo>
                    <a:pt x="2307209" y="1022223"/>
                  </a:lnTo>
                  <a:lnTo>
                    <a:pt x="2307209" y="1015873"/>
                  </a:lnTo>
                  <a:lnTo>
                    <a:pt x="2307209" y="1009523"/>
                  </a:lnTo>
                  <a:close/>
                </a:path>
                <a:path w="2753995" h="1842770">
                  <a:moveTo>
                    <a:pt x="2753868" y="1566672"/>
                  </a:moveTo>
                  <a:lnTo>
                    <a:pt x="2562479" y="1289304"/>
                  </a:lnTo>
                  <a:lnTo>
                    <a:pt x="1988185" y="1289304"/>
                  </a:lnTo>
                  <a:lnTo>
                    <a:pt x="1796796" y="1566672"/>
                  </a:lnTo>
                  <a:lnTo>
                    <a:pt x="1948421" y="1566672"/>
                  </a:lnTo>
                  <a:lnTo>
                    <a:pt x="1911096" y="1641335"/>
                  </a:lnTo>
                  <a:lnTo>
                    <a:pt x="1942846" y="1641335"/>
                  </a:lnTo>
                  <a:lnTo>
                    <a:pt x="1942846" y="1787385"/>
                  </a:lnTo>
                  <a:lnTo>
                    <a:pt x="1012317" y="1787385"/>
                  </a:lnTo>
                  <a:lnTo>
                    <a:pt x="1012317" y="1496822"/>
                  </a:lnTo>
                  <a:lnTo>
                    <a:pt x="1012317" y="1490472"/>
                  </a:lnTo>
                  <a:lnTo>
                    <a:pt x="1012317" y="1484122"/>
                  </a:lnTo>
                  <a:lnTo>
                    <a:pt x="102108" y="1484122"/>
                  </a:lnTo>
                  <a:lnTo>
                    <a:pt x="102108" y="1496822"/>
                  </a:lnTo>
                  <a:lnTo>
                    <a:pt x="999617" y="1496822"/>
                  </a:lnTo>
                  <a:lnTo>
                    <a:pt x="999617" y="1800085"/>
                  </a:lnTo>
                  <a:lnTo>
                    <a:pt x="1955546" y="1800085"/>
                  </a:lnTo>
                  <a:lnTo>
                    <a:pt x="1955546" y="1793735"/>
                  </a:lnTo>
                  <a:lnTo>
                    <a:pt x="1955546" y="1787385"/>
                  </a:lnTo>
                  <a:lnTo>
                    <a:pt x="1955546" y="1641335"/>
                  </a:lnTo>
                  <a:lnTo>
                    <a:pt x="1987296" y="1641335"/>
                  </a:lnTo>
                  <a:lnTo>
                    <a:pt x="1980946" y="1628635"/>
                  </a:lnTo>
                  <a:lnTo>
                    <a:pt x="1949958" y="1566672"/>
                  </a:lnTo>
                  <a:lnTo>
                    <a:pt x="2573782" y="1566672"/>
                  </a:lnTo>
                  <a:lnTo>
                    <a:pt x="2536444" y="1641348"/>
                  </a:lnTo>
                  <a:lnTo>
                    <a:pt x="2568194" y="1641348"/>
                  </a:lnTo>
                  <a:lnTo>
                    <a:pt x="2568194" y="1830019"/>
                  </a:lnTo>
                  <a:lnTo>
                    <a:pt x="102108" y="1830019"/>
                  </a:lnTo>
                  <a:lnTo>
                    <a:pt x="102108" y="1842719"/>
                  </a:lnTo>
                  <a:lnTo>
                    <a:pt x="2580894" y="1842719"/>
                  </a:lnTo>
                  <a:lnTo>
                    <a:pt x="2580894" y="1836369"/>
                  </a:lnTo>
                  <a:lnTo>
                    <a:pt x="2580894" y="1830019"/>
                  </a:lnTo>
                  <a:lnTo>
                    <a:pt x="2580894" y="1641348"/>
                  </a:lnTo>
                  <a:lnTo>
                    <a:pt x="2612644" y="1641348"/>
                  </a:lnTo>
                  <a:lnTo>
                    <a:pt x="2606294" y="1628648"/>
                  </a:lnTo>
                  <a:lnTo>
                    <a:pt x="2575306" y="1566672"/>
                  </a:lnTo>
                  <a:lnTo>
                    <a:pt x="2753868" y="15666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96840" y="5564124"/>
              <a:ext cx="957580" cy="277495"/>
            </a:xfrm>
            <a:custGeom>
              <a:avLst/>
              <a:gdLst/>
              <a:ahLst/>
              <a:cxnLst/>
              <a:rect l="l" t="t" r="r" b="b"/>
              <a:pathLst>
                <a:path w="957579" h="277495">
                  <a:moveTo>
                    <a:pt x="957072" y="277367"/>
                  </a:moveTo>
                  <a:lnTo>
                    <a:pt x="0" y="277367"/>
                  </a:lnTo>
                  <a:lnTo>
                    <a:pt x="191388" y="0"/>
                  </a:lnTo>
                  <a:lnTo>
                    <a:pt x="765683" y="0"/>
                  </a:lnTo>
                  <a:lnTo>
                    <a:pt x="957072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4726" y="5737606"/>
              <a:ext cx="247396" cy="11023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09615" y="57759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09615" y="57759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35979" y="57759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7772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7724" y="64007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35979" y="57759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0" y="64007"/>
                  </a:moveTo>
                  <a:lnTo>
                    <a:pt x="77724" y="64007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61659" y="55686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61659" y="55686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67612" y="4274819"/>
              <a:ext cx="5039360" cy="1359535"/>
            </a:xfrm>
            <a:custGeom>
              <a:avLst/>
              <a:gdLst/>
              <a:ahLst/>
              <a:cxnLst/>
              <a:rect l="l" t="t" r="r" b="b"/>
              <a:pathLst>
                <a:path w="5039359" h="1359535">
                  <a:moveTo>
                    <a:pt x="107696" y="0"/>
                  </a:moveTo>
                  <a:lnTo>
                    <a:pt x="94996" y="0"/>
                  </a:lnTo>
                  <a:lnTo>
                    <a:pt x="94996" y="502793"/>
                  </a:lnTo>
                  <a:lnTo>
                    <a:pt x="31750" y="502793"/>
                  </a:lnTo>
                  <a:lnTo>
                    <a:pt x="31750" y="942086"/>
                  </a:lnTo>
                  <a:lnTo>
                    <a:pt x="0" y="942086"/>
                  </a:lnTo>
                  <a:lnTo>
                    <a:pt x="38100" y="1018286"/>
                  </a:lnTo>
                  <a:lnTo>
                    <a:pt x="69850" y="954786"/>
                  </a:lnTo>
                  <a:lnTo>
                    <a:pt x="76200" y="942086"/>
                  </a:lnTo>
                  <a:lnTo>
                    <a:pt x="44450" y="942086"/>
                  </a:lnTo>
                  <a:lnTo>
                    <a:pt x="44450" y="515493"/>
                  </a:lnTo>
                  <a:lnTo>
                    <a:pt x="107696" y="515493"/>
                  </a:lnTo>
                  <a:lnTo>
                    <a:pt x="107696" y="502793"/>
                  </a:lnTo>
                  <a:lnTo>
                    <a:pt x="107696" y="0"/>
                  </a:lnTo>
                  <a:close/>
                </a:path>
                <a:path w="5039359" h="1359535">
                  <a:moveTo>
                    <a:pt x="1261491" y="0"/>
                  </a:moveTo>
                  <a:lnTo>
                    <a:pt x="1248791" y="0"/>
                  </a:lnTo>
                  <a:lnTo>
                    <a:pt x="1248791" y="501904"/>
                  </a:lnTo>
                  <a:lnTo>
                    <a:pt x="802894" y="501904"/>
                  </a:lnTo>
                  <a:lnTo>
                    <a:pt x="802894" y="940308"/>
                  </a:lnTo>
                  <a:lnTo>
                    <a:pt x="771144" y="940308"/>
                  </a:lnTo>
                  <a:lnTo>
                    <a:pt x="809244" y="1016508"/>
                  </a:lnTo>
                  <a:lnTo>
                    <a:pt x="840994" y="953008"/>
                  </a:lnTo>
                  <a:lnTo>
                    <a:pt x="847344" y="940308"/>
                  </a:lnTo>
                  <a:lnTo>
                    <a:pt x="815594" y="940308"/>
                  </a:lnTo>
                  <a:lnTo>
                    <a:pt x="815594" y="514604"/>
                  </a:lnTo>
                  <a:lnTo>
                    <a:pt x="1261491" y="514604"/>
                  </a:lnTo>
                  <a:lnTo>
                    <a:pt x="1261491" y="501904"/>
                  </a:lnTo>
                  <a:lnTo>
                    <a:pt x="1261491" y="0"/>
                  </a:lnTo>
                  <a:close/>
                </a:path>
                <a:path w="5039359" h="1359535">
                  <a:moveTo>
                    <a:pt x="5038852" y="418592"/>
                  </a:moveTo>
                  <a:lnTo>
                    <a:pt x="3642614" y="418592"/>
                  </a:lnTo>
                  <a:lnTo>
                    <a:pt x="3642614" y="1524"/>
                  </a:lnTo>
                  <a:lnTo>
                    <a:pt x="3629914" y="1524"/>
                  </a:lnTo>
                  <a:lnTo>
                    <a:pt x="3629914" y="431292"/>
                  </a:lnTo>
                  <a:lnTo>
                    <a:pt x="5026152" y="431292"/>
                  </a:lnTo>
                  <a:lnTo>
                    <a:pt x="5026152" y="1314919"/>
                  </a:lnTo>
                  <a:lnTo>
                    <a:pt x="4880102" y="1314919"/>
                  </a:lnTo>
                  <a:lnTo>
                    <a:pt x="4880102" y="1283208"/>
                  </a:lnTo>
                  <a:lnTo>
                    <a:pt x="4803902" y="1321269"/>
                  </a:lnTo>
                  <a:lnTo>
                    <a:pt x="4880102" y="1359369"/>
                  </a:lnTo>
                  <a:lnTo>
                    <a:pt x="4880102" y="1327619"/>
                  </a:lnTo>
                  <a:lnTo>
                    <a:pt x="5038852" y="1327619"/>
                  </a:lnTo>
                  <a:lnTo>
                    <a:pt x="5038852" y="1321269"/>
                  </a:lnTo>
                  <a:lnTo>
                    <a:pt x="5038852" y="1314919"/>
                  </a:lnTo>
                  <a:lnTo>
                    <a:pt x="5038852" y="431292"/>
                  </a:lnTo>
                  <a:lnTo>
                    <a:pt x="5038852" y="4185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594730" y="541639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16020" y="1861820"/>
            <a:ext cx="6083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given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architecture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many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perfectly </a:t>
            </a:r>
            <a:r>
              <a:rPr sz="2400" dirty="0">
                <a:latin typeface="Calibri"/>
                <a:cs typeface="Calibri"/>
              </a:rPr>
              <a:t>good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microarchitectural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implementations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69634" y="3473322"/>
            <a:ext cx="3123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Architecture: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Register-register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ALU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ops,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numbering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0-</a:t>
            </a:r>
            <a:r>
              <a:rPr sz="1200" spc="-5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59042" y="4890642"/>
            <a:ext cx="3792854" cy="1151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  <a:spcBef>
                <a:spcPts val="1660"/>
              </a:spcBef>
            </a:pPr>
            <a:r>
              <a:rPr sz="1200" b="1" spc="-10" dirty="0">
                <a:latin typeface="Calibri"/>
                <a:cs typeface="Calibri"/>
              </a:rPr>
              <a:t>Microarchitecture:</a:t>
            </a:r>
            <a:endParaRPr sz="1200">
              <a:latin typeface="Calibri"/>
              <a:cs typeface="Calibri"/>
            </a:endParaRPr>
          </a:p>
          <a:p>
            <a:pPr marL="8509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One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ALU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containing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 adder;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multiply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w/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iterated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addition, physical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file with </a:t>
            </a:r>
            <a:r>
              <a:rPr sz="1200" spc="-10" dirty="0">
                <a:latin typeface="Calibri"/>
                <a:cs typeface="Calibri"/>
              </a:rPr>
              <a:t>registers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numbering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0-</a:t>
            </a:r>
            <a:r>
              <a:rPr sz="1200" spc="-5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14035" y="5088382"/>
            <a:ext cx="278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ALU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144261" y="5333746"/>
            <a:ext cx="572770" cy="671195"/>
          </a:xfrm>
          <a:custGeom>
            <a:avLst/>
            <a:gdLst/>
            <a:ahLst/>
            <a:cxnLst/>
            <a:rect l="l" t="t" r="r" b="b"/>
            <a:pathLst>
              <a:path w="572770" h="671195">
                <a:moveTo>
                  <a:pt x="563372" y="0"/>
                </a:moveTo>
                <a:lnTo>
                  <a:pt x="0" y="0"/>
                </a:lnTo>
                <a:lnTo>
                  <a:pt x="0" y="670763"/>
                </a:lnTo>
                <a:lnTo>
                  <a:pt x="540512" y="670763"/>
                </a:lnTo>
                <a:lnTo>
                  <a:pt x="540512" y="664413"/>
                </a:lnTo>
                <a:lnTo>
                  <a:pt x="12700" y="664413"/>
                </a:lnTo>
                <a:lnTo>
                  <a:pt x="6350" y="658063"/>
                </a:lnTo>
                <a:lnTo>
                  <a:pt x="12700" y="658063"/>
                </a:lnTo>
                <a:lnTo>
                  <a:pt x="12700" y="12699"/>
                </a:lnTo>
                <a:lnTo>
                  <a:pt x="6350" y="12699"/>
                </a:lnTo>
                <a:lnTo>
                  <a:pt x="12700" y="6349"/>
                </a:lnTo>
                <a:lnTo>
                  <a:pt x="563372" y="6349"/>
                </a:lnTo>
                <a:lnTo>
                  <a:pt x="563372" y="0"/>
                </a:lnTo>
                <a:close/>
              </a:path>
              <a:path w="572770" h="671195">
                <a:moveTo>
                  <a:pt x="12700" y="658063"/>
                </a:moveTo>
                <a:lnTo>
                  <a:pt x="6350" y="658063"/>
                </a:lnTo>
                <a:lnTo>
                  <a:pt x="12700" y="664413"/>
                </a:lnTo>
                <a:lnTo>
                  <a:pt x="12700" y="658063"/>
                </a:lnTo>
                <a:close/>
              </a:path>
              <a:path w="572770" h="671195">
                <a:moveTo>
                  <a:pt x="527812" y="658063"/>
                </a:moveTo>
                <a:lnTo>
                  <a:pt x="12700" y="658063"/>
                </a:lnTo>
                <a:lnTo>
                  <a:pt x="12700" y="664413"/>
                </a:lnTo>
                <a:lnTo>
                  <a:pt x="527812" y="664413"/>
                </a:lnTo>
                <a:lnTo>
                  <a:pt x="527812" y="658063"/>
                </a:lnTo>
                <a:close/>
              </a:path>
              <a:path w="572770" h="671195">
                <a:moveTo>
                  <a:pt x="540512" y="571512"/>
                </a:moveTo>
                <a:lnTo>
                  <a:pt x="527812" y="571512"/>
                </a:lnTo>
                <a:lnTo>
                  <a:pt x="527812" y="664413"/>
                </a:lnTo>
                <a:lnTo>
                  <a:pt x="534162" y="658063"/>
                </a:lnTo>
                <a:lnTo>
                  <a:pt x="540512" y="658063"/>
                </a:lnTo>
                <a:lnTo>
                  <a:pt x="540512" y="571512"/>
                </a:lnTo>
                <a:close/>
              </a:path>
              <a:path w="572770" h="671195">
                <a:moveTo>
                  <a:pt x="540512" y="658063"/>
                </a:moveTo>
                <a:lnTo>
                  <a:pt x="534162" y="658063"/>
                </a:lnTo>
                <a:lnTo>
                  <a:pt x="527812" y="664413"/>
                </a:lnTo>
                <a:lnTo>
                  <a:pt x="540512" y="664413"/>
                </a:lnTo>
                <a:lnTo>
                  <a:pt x="540512" y="658063"/>
                </a:lnTo>
                <a:close/>
              </a:path>
              <a:path w="572770" h="671195">
                <a:moveTo>
                  <a:pt x="534162" y="508012"/>
                </a:moveTo>
                <a:lnTo>
                  <a:pt x="496062" y="584212"/>
                </a:lnTo>
                <a:lnTo>
                  <a:pt x="527812" y="584212"/>
                </a:lnTo>
                <a:lnTo>
                  <a:pt x="527812" y="571512"/>
                </a:lnTo>
                <a:lnTo>
                  <a:pt x="565912" y="571512"/>
                </a:lnTo>
                <a:lnTo>
                  <a:pt x="534162" y="508012"/>
                </a:lnTo>
                <a:close/>
              </a:path>
              <a:path w="572770" h="671195">
                <a:moveTo>
                  <a:pt x="565912" y="571512"/>
                </a:moveTo>
                <a:lnTo>
                  <a:pt x="540512" y="571512"/>
                </a:lnTo>
                <a:lnTo>
                  <a:pt x="540512" y="584212"/>
                </a:lnTo>
                <a:lnTo>
                  <a:pt x="572262" y="584212"/>
                </a:lnTo>
                <a:lnTo>
                  <a:pt x="565912" y="571512"/>
                </a:lnTo>
                <a:close/>
              </a:path>
              <a:path w="572770" h="671195">
                <a:moveTo>
                  <a:pt x="550672" y="6349"/>
                </a:moveTo>
                <a:lnTo>
                  <a:pt x="550672" y="234949"/>
                </a:lnTo>
                <a:lnTo>
                  <a:pt x="563372" y="234949"/>
                </a:lnTo>
                <a:lnTo>
                  <a:pt x="563372" y="12699"/>
                </a:lnTo>
                <a:lnTo>
                  <a:pt x="557022" y="12699"/>
                </a:lnTo>
                <a:lnTo>
                  <a:pt x="550672" y="6349"/>
                </a:lnTo>
                <a:close/>
              </a:path>
              <a:path w="572770" h="671195">
                <a:moveTo>
                  <a:pt x="12700" y="6349"/>
                </a:moveTo>
                <a:lnTo>
                  <a:pt x="6350" y="12699"/>
                </a:lnTo>
                <a:lnTo>
                  <a:pt x="12700" y="12699"/>
                </a:lnTo>
                <a:lnTo>
                  <a:pt x="12700" y="6349"/>
                </a:lnTo>
                <a:close/>
              </a:path>
              <a:path w="572770" h="671195">
                <a:moveTo>
                  <a:pt x="550672" y="6349"/>
                </a:moveTo>
                <a:lnTo>
                  <a:pt x="12700" y="6349"/>
                </a:lnTo>
                <a:lnTo>
                  <a:pt x="12700" y="12699"/>
                </a:lnTo>
                <a:lnTo>
                  <a:pt x="550672" y="12699"/>
                </a:lnTo>
                <a:lnTo>
                  <a:pt x="550672" y="6349"/>
                </a:lnTo>
                <a:close/>
              </a:path>
              <a:path w="572770" h="671195">
                <a:moveTo>
                  <a:pt x="563372" y="6349"/>
                </a:moveTo>
                <a:lnTo>
                  <a:pt x="550672" y="6349"/>
                </a:lnTo>
                <a:lnTo>
                  <a:pt x="557022" y="12699"/>
                </a:lnTo>
                <a:lnTo>
                  <a:pt x="563372" y="12699"/>
                </a:lnTo>
                <a:lnTo>
                  <a:pt x="563372" y="63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2922" y="5288102"/>
            <a:ext cx="2703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  <a:tabLst>
                <a:tab pos="1588770" algn="l"/>
              </a:tabLst>
            </a:pPr>
            <a:r>
              <a:rPr sz="1200" b="1" dirty="0">
                <a:latin typeface="Calibri"/>
                <a:cs typeface="Calibri"/>
              </a:rPr>
              <a:t>SRAM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Bank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#1</a:t>
            </a:r>
            <a:r>
              <a:rPr sz="1200" b="1" dirty="0">
                <a:latin typeface="Calibri"/>
                <a:cs typeface="Calibri"/>
              </a:rPr>
              <a:t>	SRAM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Bank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#2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66572" y="5292852"/>
            <a:ext cx="2735580" cy="944880"/>
          </a:xfrm>
          <a:custGeom>
            <a:avLst/>
            <a:gdLst/>
            <a:ahLst/>
            <a:cxnLst/>
            <a:rect l="l" t="t" r="r" b="b"/>
            <a:pathLst>
              <a:path w="2735579" h="944879">
                <a:moveTo>
                  <a:pt x="0" y="944880"/>
                </a:moveTo>
                <a:lnTo>
                  <a:pt x="2735579" y="944880"/>
                </a:lnTo>
                <a:lnTo>
                  <a:pt x="2735579" y="0"/>
                </a:lnTo>
                <a:lnTo>
                  <a:pt x="0" y="0"/>
                </a:lnTo>
                <a:lnTo>
                  <a:pt x="0" y="94488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72846" y="5114925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File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4259" y="6224117"/>
            <a:ext cx="2834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Microarchitecture: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Two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SRAM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banks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storing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based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parity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6087" y="2858515"/>
            <a:ext cx="3119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Architecture: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Sequentially-numbered,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general-</a:t>
            </a:r>
            <a:r>
              <a:rPr sz="1200" dirty="0">
                <a:latin typeface="Calibri"/>
                <a:cs typeface="Calibri"/>
              </a:rPr>
              <a:t>purpose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Instruction</a:t>
            </a:r>
            <a:r>
              <a:rPr spc="-45" dirty="0"/>
              <a:t> </a:t>
            </a:r>
            <a:r>
              <a:rPr dirty="0"/>
              <a:t>Set</a:t>
            </a:r>
            <a:r>
              <a:rPr spc="-60" dirty="0"/>
              <a:t> </a:t>
            </a:r>
            <a:r>
              <a:rPr spc="-40" dirty="0"/>
              <a:t>Architecture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89250" y="3058414"/>
            <a:ext cx="1069340" cy="1634489"/>
            <a:chOff x="2889250" y="3058414"/>
            <a:chExt cx="1069340" cy="1634489"/>
          </a:xfrm>
        </p:grpSpPr>
        <p:sp>
          <p:nvSpPr>
            <p:cNvPr id="4" name="object 4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74691" y="3057144"/>
            <a:ext cx="487680" cy="1623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23495">
              <a:lnSpc>
                <a:spcPts val="16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9371" y="3072383"/>
            <a:ext cx="489584" cy="1621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37465">
              <a:lnSpc>
                <a:spcPts val="181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ts val="203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064" y="3831335"/>
            <a:ext cx="147065" cy="762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052" y="3829811"/>
            <a:ext cx="147065" cy="762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0" y="3829811"/>
            <a:ext cx="147065" cy="76200"/>
          </a:xfrm>
          <a:prstGeom prst="rect">
            <a:avLst/>
          </a:prstGeom>
        </p:spPr>
      </p:pic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5536438" y="3718305"/>
          <a:ext cx="4594859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5550153" y="4410202"/>
          <a:ext cx="4603748" cy="27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59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Multiply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10205084" y="3976242"/>
            <a:ext cx="1827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Binary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encoded: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directly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interface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datapath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636766" y="5534914"/>
            <a:ext cx="1745614" cy="1127125"/>
            <a:chOff x="6636766" y="5534914"/>
            <a:chExt cx="1745614" cy="1127125"/>
          </a:xfrm>
        </p:grpSpPr>
        <p:sp>
          <p:nvSpPr>
            <p:cNvPr id="31" name="object 31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86828" y="6109716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89076" y="262128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86828" y="6109716"/>
              <a:ext cx="989330" cy="546100"/>
            </a:xfrm>
            <a:custGeom>
              <a:avLst/>
              <a:gdLst/>
              <a:ahLst/>
              <a:cxnLst/>
              <a:rect l="l" t="t" r="r" b="b"/>
              <a:pathLst>
                <a:path w="989329" h="546100">
                  <a:moveTo>
                    <a:pt x="0" y="262128"/>
                  </a:moveTo>
                  <a:lnTo>
                    <a:pt x="989076" y="262128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  <a:path w="989329" h="546100">
                  <a:moveTo>
                    <a:pt x="0" y="545592"/>
                  </a:moveTo>
                  <a:lnTo>
                    <a:pt x="989076" y="545592"/>
                  </a:lnTo>
                  <a:lnTo>
                    <a:pt x="989076" y="283464"/>
                  </a:lnTo>
                  <a:lnTo>
                    <a:pt x="0" y="283464"/>
                  </a:lnTo>
                  <a:lnTo>
                    <a:pt x="0" y="5455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502920" y="0"/>
                  </a:moveTo>
                  <a:lnTo>
                    <a:pt x="0" y="0"/>
                  </a:lnTo>
                  <a:lnTo>
                    <a:pt x="0" y="330708"/>
                  </a:lnTo>
                  <a:lnTo>
                    <a:pt x="502920" y="33070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0" y="330708"/>
                  </a:moveTo>
                  <a:lnTo>
                    <a:pt x="502920" y="330708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070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46036" y="5634228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93"/>
                  </a:lnTo>
                  <a:lnTo>
                    <a:pt x="0" y="848893"/>
                  </a:lnTo>
                  <a:lnTo>
                    <a:pt x="0" y="849566"/>
                  </a:lnTo>
                  <a:lnTo>
                    <a:pt x="0" y="850011"/>
                  </a:lnTo>
                  <a:lnTo>
                    <a:pt x="0" y="861593"/>
                  </a:lnTo>
                  <a:lnTo>
                    <a:pt x="0" y="862266"/>
                  </a:lnTo>
                  <a:lnTo>
                    <a:pt x="0" y="862698"/>
                  </a:lnTo>
                  <a:lnTo>
                    <a:pt x="126619" y="862698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6036" y="6484366"/>
              <a:ext cx="240665" cy="78968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7393178" y="5507532"/>
            <a:ext cx="976630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93178" y="6388861"/>
            <a:ext cx="976630" cy="26035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97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124702" y="4692396"/>
            <a:ext cx="4824730" cy="1849755"/>
            <a:chOff x="6124702" y="4692396"/>
            <a:chExt cx="4824730" cy="1849755"/>
          </a:xfrm>
        </p:grpSpPr>
        <p:sp>
          <p:nvSpPr>
            <p:cNvPr id="44" name="object 44"/>
            <p:cNvSpPr/>
            <p:nvPr/>
          </p:nvSpPr>
          <p:spPr>
            <a:xfrm>
              <a:off x="6124702" y="4692396"/>
              <a:ext cx="4591050" cy="1849755"/>
            </a:xfrm>
            <a:custGeom>
              <a:avLst/>
              <a:gdLst/>
              <a:ahLst/>
              <a:cxnLst/>
              <a:rect l="l" t="t" r="r" b="b"/>
              <a:pathLst>
                <a:path w="4591050" h="1849754">
                  <a:moveTo>
                    <a:pt x="2312924" y="0"/>
                  </a:moveTo>
                  <a:lnTo>
                    <a:pt x="2300224" y="0"/>
                  </a:lnTo>
                  <a:lnTo>
                    <a:pt x="2300224" y="758952"/>
                  </a:lnTo>
                  <a:lnTo>
                    <a:pt x="1166368" y="758952"/>
                  </a:lnTo>
                  <a:lnTo>
                    <a:pt x="1166368" y="0"/>
                  </a:lnTo>
                  <a:lnTo>
                    <a:pt x="1153668" y="0"/>
                  </a:lnTo>
                  <a:lnTo>
                    <a:pt x="1153668" y="758952"/>
                  </a:lnTo>
                  <a:lnTo>
                    <a:pt x="776986" y="758952"/>
                  </a:lnTo>
                  <a:lnTo>
                    <a:pt x="763524" y="758952"/>
                  </a:lnTo>
                  <a:lnTo>
                    <a:pt x="12700" y="758952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771652"/>
                  </a:lnTo>
                  <a:lnTo>
                    <a:pt x="763524" y="771652"/>
                  </a:lnTo>
                  <a:lnTo>
                    <a:pt x="763524" y="1454315"/>
                  </a:lnTo>
                  <a:lnTo>
                    <a:pt x="732536" y="1454315"/>
                  </a:lnTo>
                  <a:lnTo>
                    <a:pt x="731774" y="1454315"/>
                  </a:lnTo>
                  <a:lnTo>
                    <a:pt x="769874" y="1530515"/>
                  </a:lnTo>
                  <a:lnTo>
                    <a:pt x="770255" y="1529753"/>
                  </a:lnTo>
                  <a:lnTo>
                    <a:pt x="770636" y="1530515"/>
                  </a:lnTo>
                  <a:lnTo>
                    <a:pt x="802386" y="1467015"/>
                  </a:lnTo>
                  <a:lnTo>
                    <a:pt x="808736" y="1454315"/>
                  </a:lnTo>
                  <a:lnTo>
                    <a:pt x="807974" y="1454315"/>
                  </a:lnTo>
                  <a:lnTo>
                    <a:pt x="776986" y="1454315"/>
                  </a:lnTo>
                  <a:lnTo>
                    <a:pt x="776986" y="771652"/>
                  </a:lnTo>
                  <a:lnTo>
                    <a:pt x="1166368" y="771652"/>
                  </a:lnTo>
                  <a:lnTo>
                    <a:pt x="2312924" y="771652"/>
                  </a:lnTo>
                  <a:lnTo>
                    <a:pt x="2312924" y="758964"/>
                  </a:lnTo>
                  <a:lnTo>
                    <a:pt x="2312924" y="0"/>
                  </a:lnTo>
                  <a:close/>
                </a:path>
                <a:path w="4591050" h="1849754">
                  <a:moveTo>
                    <a:pt x="4590542" y="1568196"/>
                  </a:moveTo>
                  <a:lnTo>
                    <a:pt x="4399153" y="1290828"/>
                  </a:lnTo>
                  <a:lnTo>
                    <a:pt x="4143883" y="1290828"/>
                  </a:lnTo>
                  <a:lnTo>
                    <a:pt x="4143883" y="1263650"/>
                  </a:lnTo>
                  <a:lnTo>
                    <a:pt x="4143883" y="1257300"/>
                  </a:lnTo>
                  <a:lnTo>
                    <a:pt x="4143883" y="1250950"/>
                  </a:lnTo>
                  <a:lnTo>
                    <a:pt x="2327402" y="1250950"/>
                  </a:lnTo>
                  <a:lnTo>
                    <a:pt x="2327402" y="1219200"/>
                  </a:lnTo>
                  <a:lnTo>
                    <a:pt x="2251202" y="1257300"/>
                  </a:lnTo>
                  <a:lnTo>
                    <a:pt x="2327402" y="1295400"/>
                  </a:lnTo>
                  <a:lnTo>
                    <a:pt x="2327402" y="1263650"/>
                  </a:lnTo>
                  <a:lnTo>
                    <a:pt x="4131183" y="1263650"/>
                  </a:lnTo>
                  <a:lnTo>
                    <a:pt x="4131183" y="1290828"/>
                  </a:lnTo>
                  <a:lnTo>
                    <a:pt x="3824859" y="1290828"/>
                  </a:lnTo>
                  <a:lnTo>
                    <a:pt x="3633470" y="1568196"/>
                  </a:lnTo>
                  <a:lnTo>
                    <a:pt x="3785146" y="1568196"/>
                  </a:lnTo>
                  <a:lnTo>
                    <a:pt x="3747897" y="1642706"/>
                  </a:lnTo>
                  <a:lnTo>
                    <a:pt x="3779647" y="1642706"/>
                  </a:lnTo>
                  <a:lnTo>
                    <a:pt x="3779647" y="1788756"/>
                  </a:lnTo>
                  <a:lnTo>
                    <a:pt x="3005328" y="1788756"/>
                  </a:lnTo>
                  <a:lnTo>
                    <a:pt x="3005328" y="1554746"/>
                  </a:lnTo>
                  <a:lnTo>
                    <a:pt x="3005328" y="1548384"/>
                  </a:lnTo>
                  <a:lnTo>
                    <a:pt x="3005328" y="1542034"/>
                  </a:lnTo>
                  <a:lnTo>
                    <a:pt x="2251202" y="1542034"/>
                  </a:lnTo>
                  <a:lnTo>
                    <a:pt x="2251202" y="1554746"/>
                  </a:lnTo>
                  <a:lnTo>
                    <a:pt x="2992628" y="1554746"/>
                  </a:lnTo>
                  <a:lnTo>
                    <a:pt x="2992628" y="1801456"/>
                  </a:lnTo>
                  <a:lnTo>
                    <a:pt x="3792347" y="1801456"/>
                  </a:lnTo>
                  <a:lnTo>
                    <a:pt x="3792347" y="1795106"/>
                  </a:lnTo>
                  <a:lnTo>
                    <a:pt x="3792347" y="1788756"/>
                  </a:lnTo>
                  <a:lnTo>
                    <a:pt x="3792347" y="1642706"/>
                  </a:lnTo>
                  <a:lnTo>
                    <a:pt x="3824097" y="1642706"/>
                  </a:lnTo>
                  <a:lnTo>
                    <a:pt x="3817747" y="1630006"/>
                  </a:lnTo>
                  <a:lnTo>
                    <a:pt x="3786835" y="1568196"/>
                  </a:lnTo>
                  <a:lnTo>
                    <a:pt x="4410710" y="1568196"/>
                  </a:lnTo>
                  <a:lnTo>
                    <a:pt x="4373372" y="1642872"/>
                  </a:lnTo>
                  <a:lnTo>
                    <a:pt x="4405122" y="1642872"/>
                  </a:lnTo>
                  <a:lnTo>
                    <a:pt x="4405122" y="1836877"/>
                  </a:lnTo>
                  <a:lnTo>
                    <a:pt x="2251202" y="1836877"/>
                  </a:lnTo>
                  <a:lnTo>
                    <a:pt x="2251202" y="1849577"/>
                  </a:lnTo>
                  <a:lnTo>
                    <a:pt x="4417822" y="1849577"/>
                  </a:lnTo>
                  <a:lnTo>
                    <a:pt x="4417822" y="1843227"/>
                  </a:lnTo>
                  <a:lnTo>
                    <a:pt x="4417822" y="1836877"/>
                  </a:lnTo>
                  <a:lnTo>
                    <a:pt x="4417822" y="1642872"/>
                  </a:lnTo>
                  <a:lnTo>
                    <a:pt x="4449572" y="1642872"/>
                  </a:lnTo>
                  <a:lnTo>
                    <a:pt x="4443222" y="1630172"/>
                  </a:lnTo>
                  <a:lnTo>
                    <a:pt x="4412234" y="1568196"/>
                  </a:lnTo>
                  <a:lnTo>
                    <a:pt x="4590542" y="15681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758172" y="5983224"/>
              <a:ext cx="957580" cy="277495"/>
            </a:xfrm>
            <a:custGeom>
              <a:avLst/>
              <a:gdLst/>
              <a:ahLst/>
              <a:cxnLst/>
              <a:rect l="l" t="t" r="r" b="b"/>
              <a:pathLst>
                <a:path w="957579" h="277495">
                  <a:moveTo>
                    <a:pt x="957072" y="277367"/>
                  </a:moveTo>
                  <a:lnTo>
                    <a:pt x="0" y="277367"/>
                  </a:lnTo>
                  <a:lnTo>
                    <a:pt x="191388" y="0"/>
                  </a:lnTo>
                  <a:lnTo>
                    <a:pt x="765682" y="0"/>
                  </a:lnTo>
                  <a:lnTo>
                    <a:pt x="957072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6058" y="6156706"/>
              <a:ext cx="247396" cy="11023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7772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7724" y="64007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0" y="64007"/>
                  </a:moveTo>
                  <a:lnTo>
                    <a:pt x="77724" y="64007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658858" y="4693920"/>
              <a:ext cx="1290955" cy="1465580"/>
            </a:xfrm>
            <a:custGeom>
              <a:avLst/>
              <a:gdLst/>
              <a:ahLst/>
              <a:cxnLst/>
              <a:rect l="l" t="t" r="r" b="b"/>
              <a:pathLst>
                <a:path w="1290954" h="1465579">
                  <a:moveTo>
                    <a:pt x="1036193" y="1389011"/>
                  </a:moveTo>
                  <a:lnTo>
                    <a:pt x="959993" y="1427111"/>
                  </a:lnTo>
                  <a:lnTo>
                    <a:pt x="1036193" y="1465211"/>
                  </a:lnTo>
                  <a:lnTo>
                    <a:pt x="1036193" y="1433461"/>
                  </a:lnTo>
                  <a:lnTo>
                    <a:pt x="1023493" y="1433461"/>
                  </a:lnTo>
                  <a:lnTo>
                    <a:pt x="1023493" y="1420761"/>
                  </a:lnTo>
                  <a:lnTo>
                    <a:pt x="1036193" y="1420761"/>
                  </a:lnTo>
                  <a:lnTo>
                    <a:pt x="1036193" y="1389011"/>
                  </a:lnTo>
                  <a:close/>
                </a:path>
                <a:path w="1290954" h="1465579">
                  <a:moveTo>
                    <a:pt x="1036193" y="1420761"/>
                  </a:moveTo>
                  <a:lnTo>
                    <a:pt x="1023493" y="1420761"/>
                  </a:lnTo>
                  <a:lnTo>
                    <a:pt x="1023493" y="1433461"/>
                  </a:lnTo>
                  <a:lnTo>
                    <a:pt x="1036193" y="1433461"/>
                  </a:lnTo>
                  <a:lnTo>
                    <a:pt x="1036193" y="1420761"/>
                  </a:lnTo>
                  <a:close/>
                </a:path>
                <a:path w="1290954" h="1465579">
                  <a:moveTo>
                    <a:pt x="1277874" y="1420761"/>
                  </a:moveTo>
                  <a:lnTo>
                    <a:pt x="1036193" y="1420761"/>
                  </a:lnTo>
                  <a:lnTo>
                    <a:pt x="1036193" y="1433461"/>
                  </a:lnTo>
                  <a:lnTo>
                    <a:pt x="1290574" y="1433461"/>
                  </a:lnTo>
                  <a:lnTo>
                    <a:pt x="1290574" y="1427111"/>
                  </a:lnTo>
                  <a:lnTo>
                    <a:pt x="1277874" y="1427111"/>
                  </a:lnTo>
                  <a:lnTo>
                    <a:pt x="1277874" y="1420761"/>
                  </a:lnTo>
                  <a:close/>
                </a:path>
                <a:path w="1290954" h="1465579">
                  <a:moveTo>
                    <a:pt x="1277874" y="644270"/>
                  </a:moveTo>
                  <a:lnTo>
                    <a:pt x="1277874" y="1427111"/>
                  </a:lnTo>
                  <a:lnTo>
                    <a:pt x="1284224" y="1420761"/>
                  </a:lnTo>
                  <a:lnTo>
                    <a:pt x="1290574" y="1420761"/>
                  </a:lnTo>
                  <a:lnTo>
                    <a:pt x="1290574" y="650620"/>
                  </a:lnTo>
                  <a:lnTo>
                    <a:pt x="1284224" y="650620"/>
                  </a:lnTo>
                  <a:lnTo>
                    <a:pt x="1277874" y="644270"/>
                  </a:lnTo>
                  <a:close/>
                </a:path>
                <a:path w="1290954" h="1465579">
                  <a:moveTo>
                    <a:pt x="1290574" y="1420761"/>
                  </a:moveTo>
                  <a:lnTo>
                    <a:pt x="1284224" y="1420761"/>
                  </a:lnTo>
                  <a:lnTo>
                    <a:pt x="1277874" y="1427111"/>
                  </a:lnTo>
                  <a:lnTo>
                    <a:pt x="1290574" y="1427111"/>
                  </a:lnTo>
                  <a:lnTo>
                    <a:pt x="1290574" y="1420761"/>
                  </a:lnTo>
                  <a:close/>
                </a:path>
                <a:path w="1290954" h="1465579">
                  <a:moveTo>
                    <a:pt x="12700" y="0"/>
                  </a:moveTo>
                  <a:lnTo>
                    <a:pt x="0" y="0"/>
                  </a:lnTo>
                  <a:lnTo>
                    <a:pt x="0" y="650620"/>
                  </a:lnTo>
                  <a:lnTo>
                    <a:pt x="1277874" y="650620"/>
                  </a:lnTo>
                  <a:lnTo>
                    <a:pt x="1277874" y="644270"/>
                  </a:lnTo>
                  <a:lnTo>
                    <a:pt x="12700" y="644270"/>
                  </a:lnTo>
                  <a:lnTo>
                    <a:pt x="6350" y="637920"/>
                  </a:lnTo>
                  <a:lnTo>
                    <a:pt x="12700" y="637920"/>
                  </a:lnTo>
                  <a:lnTo>
                    <a:pt x="12700" y="0"/>
                  </a:lnTo>
                  <a:close/>
                </a:path>
                <a:path w="1290954" h="1465579">
                  <a:moveTo>
                    <a:pt x="1290574" y="637920"/>
                  </a:moveTo>
                  <a:lnTo>
                    <a:pt x="12700" y="637920"/>
                  </a:lnTo>
                  <a:lnTo>
                    <a:pt x="12700" y="644270"/>
                  </a:lnTo>
                  <a:lnTo>
                    <a:pt x="1277874" y="644270"/>
                  </a:lnTo>
                  <a:lnTo>
                    <a:pt x="1284224" y="650620"/>
                  </a:lnTo>
                  <a:lnTo>
                    <a:pt x="1290574" y="650620"/>
                  </a:lnTo>
                  <a:lnTo>
                    <a:pt x="1290574" y="637920"/>
                  </a:lnTo>
                  <a:close/>
                </a:path>
                <a:path w="1290954" h="1465579">
                  <a:moveTo>
                    <a:pt x="12700" y="637920"/>
                  </a:moveTo>
                  <a:lnTo>
                    <a:pt x="6350" y="637920"/>
                  </a:lnTo>
                  <a:lnTo>
                    <a:pt x="12700" y="644270"/>
                  </a:lnTo>
                  <a:lnTo>
                    <a:pt x="12700" y="63792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0981690" y="5521858"/>
            <a:ext cx="16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16939" y="2058746"/>
            <a:ext cx="10364470" cy="135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vocabulary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machine</a:t>
            </a:r>
            <a:endParaRPr sz="2400">
              <a:latin typeface="Calibri"/>
              <a:cs typeface="Calibri"/>
            </a:endParaRPr>
          </a:p>
          <a:p>
            <a:pPr marL="4624070" marR="5080">
              <a:lnSpc>
                <a:spcPct val="100000"/>
              </a:lnSpc>
              <a:spcBef>
                <a:spcPts val="1839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ISA/vocabulary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determines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programs/sentences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possible to</a:t>
            </a:r>
            <a:r>
              <a:rPr sz="2400" spc="-10" dirty="0">
                <a:latin typeface="Calibri"/>
                <a:cs typeface="Calibri"/>
              </a:rPr>
              <a:t> write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7680" y="4910328"/>
            <a:ext cx="11351260" cy="1518285"/>
            <a:chOff x="487680" y="4910328"/>
            <a:chExt cx="11351260" cy="1518285"/>
          </a:xfrm>
        </p:grpSpPr>
        <p:sp>
          <p:nvSpPr>
            <p:cNvPr id="3" name="object 3"/>
            <p:cNvSpPr/>
            <p:nvPr/>
          </p:nvSpPr>
          <p:spPr>
            <a:xfrm>
              <a:off x="487680" y="5451475"/>
              <a:ext cx="11351260" cy="100330"/>
            </a:xfrm>
            <a:custGeom>
              <a:avLst/>
              <a:gdLst/>
              <a:ahLst/>
              <a:cxnLst/>
              <a:rect l="l" t="t" r="r" b="b"/>
              <a:pathLst>
                <a:path w="11351260" h="100329">
                  <a:moveTo>
                    <a:pt x="76123" y="23749"/>
                  </a:moveTo>
                  <a:lnTo>
                    <a:pt x="0" y="61975"/>
                  </a:lnTo>
                  <a:lnTo>
                    <a:pt x="76276" y="99949"/>
                  </a:lnTo>
                  <a:lnTo>
                    <a:pt x="76212" y="68199"/>
                  </a:lnTo>
                  <a:lnTo>
                    <a:pt x="63461" y="68199"/>
                  </a:lnTo>
                  <a:lnTo>
                    <a:pt x="63436" y="55499"/>
                  </a:lnTo>
                  <a:lnTo>
                    <a:pt x="76187" y="55472"/>
                  </a:lnTo>
                  <a:lnTo>
                    <a:pt x="76123" y="23749"/>
                  </a:lnTo>
                  <a:close/>
                </a:path>
                <a:path w="11351260" h="100329">
                  <a:moveTo>
                    <a:pt x="11338391" y="31750"/>
                  </a:moveTo>
                  <a:lnTo>
                    <a:pt x="11287633" y="31750"/>
                  </a:lnTo>
                  <a:lnTo>
                    <a:pt x="11287760" y="44450"/>
                  </a:lnTo>
                  <a:lnTo>
                    <a:pt x="11274753" y="44477"/>
                  </a:lnTo>
                  <a:lnTo>
                    <a:pt x="11274806" y="76200"/>
                  </a:lnTo>
                  <a:lnTo>
                    <a:pt x="11350879" y="37972"/>
                  </a:lnTo>
                  <a:lnTo>
                    <a:pt x="11338391" y="31750"/>
                  </a:lnTo>
                  <a:close/>
                </a:path>
                <a:path w="11351260" h="100329">
                  <a:moveTo>
                    <a:pt x="76187" y="55472"/>
                  </a:moveTo>
                  <a:lnTo>
                    <a:pt x="63436" y="55499"/>
                  </a:lnTo>
                  <a:lnTo>
                    <a:pt x="63461" y="68199"/>
                  </a:lnTo>
                  <a:lnTo>
                    <a:pt x="76212" y="68172"/>
                  </a:lnTo>
                  <a:lnTo>
                    <a:pt x="76187" y="55472"/>
                  </a:lnTo>
                  <a:close/>
                </a:path>
                <a:path w="11351260" h="100329">
                  <a:moveTo>
                    <a:pt x="76212" y="68172"/>
                  </a:moveTo>
                  <a:lnTo>
                    <a:pt x="63461" y="68199"/>
                  </a:lnTo>
                  <a:lnTo>
                    <a:pt x="76212" y="68199"/>
                  </a:lnTo>
                  <a:close/>
                </a:path>
                <a:path w="11351260" h="100329">
                  <a:moveTo>
                    <a:pt x="11274731" y="31777"/>
                  </a:moveTo>
                  <a:lnTo>
                    <a:pt x="76187" y="55472"/>
                  </a:lnTo>
                  <a:lnTo>
                    <a:pt x="76212" y="68172"/>
                  </a:lnTo>
                  <a:lnTo>
                    <a:pt x="11274753" y="44477"/>
                  </a:lnTo>
                  <a:lnTo>
                    <a:pt x="11274731" y="31777"/>
                  </a:lnTo>
                  <a:close/>
                </a:path>
                <a:path w="11351260" h="100329">
                  <a:moveTo>
                    <a:pt x="11287633" y="31750"/>
                  </a:moveTo>
                  <a:lnTo>
                    <a:pt x="11274731" y="31777"/>
                  </a:lnTo>
                  <a:lnTo>
                    <a:pt x="11274753" y="44477"/>
                  </a:lnTo>
                  <a:lnTo>
                    <a:pt x="11287760" y="44450"/>
                  </a:lnTo>
                  <a:lnTo>
                    <a:pt x="11287633" y="31750"/>
                  </a:lnTo>
                  <a:close/>
                </a:path>
                <a:path w="11351260" h="100329">
                  <a:moveTo>
                    <a:pt x="11274679" y="0"/>
                  </a:moveTo>
                  <a:lnTo>
                    <a:pt x="11274731" y="31777"/>
                  </a:lnTo>
                  <a:lnTo>
                    <a:pt x="11338391" y="31750"/>
                  </a:lnTo>
                  <a:lnTo>
                    <a:pt x="112746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23220" y="4910328"/>
              <a:ext cx="1133855" cy="11338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944" y="4910328"/>
              <a:ext cx="972312" cy="9738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7388" y="5398008"/>
              <a:ext cx="1766315" cy="10302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15" dirty="0"/>
              <a:t> </a:t>
            </a:r>
            <a:r>
              <a:rPr dirty="0"/>
              <a:t>should</a:t>
            </a:r>
            <a:r>
              <a:rPr spc="-10" dirty="0"/>
              <a:t> </a:t>
            </a:r>
            <a:r>
              <a:rPr dirty="0"/>
              <a:t>go</a:t>
            </a:r>
            <a:r>
              <a:rPr spc="-2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20" dirty="0"/>
              <a:t>ISA?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2011" y="2564384"/>
            <a:ext cx="4282440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Reduced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  <a:spcBef>
                <a:spcPts val="1150"/>
              </a:spcBef>
            </a:pPr>
            <a:r>
              <a:rPr sz="1200" b="1" dirty="0">
                <a:latin typeface="Calibri"/>
                <a:cs typeface="Calibri"/>
              </a:rPr>
              <a:t>Simple </a:t>
            </a:r>
            <a:r>
              <a:rPr sz="1200" b="1" spc="-10" dirty="0">
                <a:latin typeface="Calibri"/>
                <a:cs typeface="Calibri"/>
              </a:rPr>
              <a:t>primitives:</a:t>
            </a:r>
            <a:endParaRPr sz="12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Let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software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compose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10" dirty="0">
                <a:latin typeface="Calibri"/>
                <a:cs typeface="Calibri"/>
              </a:rPr>
              <a:t> operations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operands:</a:t>
            </a:r>
            <a:endParaRPr sz="12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Decouple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functionality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memory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accesses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  <a:spcBef>
                <a:spcPts val="795"/>
              </a:spcBef>
            </a:pPr>
            <a:r>
              <a:rPr sz="1200" b="1" dirty="0">
                <a:latin typeface="Calibri"/>
                <a:cs typeface="Calibri"/>
              </a:rPr>
              <a:t>Few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total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Usually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only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10" dirty="0">
                <a:latin typeface="Calibri"/>
                <a:cs typeface="Calibri"/>
              </a:rPr>
              <a:t> something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28484" y="2564384"/>
            <a:ext cx="4283710" cy="222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Complex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  <a:spcBef>
                <a:spcPts val="1150"/>
              </a:spcBef>
            </a:pPr>
            <a:r>
              <a:rPr sz="1200" b="1" dirty="0">
                <a:latin typeface="Calibri"/>
                <a:cs typeface="Calibri"/>
              </a:rPr>
              <a:t>Simple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complex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Hardware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provides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functionality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Many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Often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several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same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thing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memory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operands:</a:t>
            </a:r>
            <a:endParaRPr sz="12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Operations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directly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manipulate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memory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15" dirty="0"/>
              <a:t> </a:t>
            </a:r>
            <a:r>
              <a:rPr dirty="0"/>
              <a:t>should</a:t>
            </a:r>
            <a:r>
              <a:rPr spc="-10" dirty="0"/>
              <a:t> </a:t>
            </a:r>
            <a:r>
              <a:rPr dirty="0"/>
              <a:t>go</a:t>
            </a:r>
            <a:r>
              <a:rPr spc="-2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20" dirty="0"/>
              <a:t>ISA?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2011" y="2564384"/>
            <a:ext cx="4282440" cy="902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Reduced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  <a:spcBef>
                <a:spcPts val="1150"/>
              </a:spcBef>
            </a:pPr>
            <a:r>
              <a:rPr sz="1200" b="1" dirty="0">
                <a:latin typeface="Calibri"/>
                <a:cs typeface="Calibri"/>
              </a:rPr>
              <a:t>Simple </a:t>
            </a:r>
            <a:r>
              <a:rPr sz="1200" b="1" spc="-10" dirty="0">
                <a:latin typeface="Calibri"/>
                <a:cs typeface="Calibri"/>
              </a:rPr>
              <a:t>primitives:</a:t>
            </a:r>
            <a:endParaRPr sz="12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Let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software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compose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10" dirty="0">
                <a:latin typeface="Calibri"/>
                <a:cs typeface="Calibri"/>
              </a:rPr>
              <a:t> operations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8484" y="2564384"/>
            <a:ext cx="4283710" cy="902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Complex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  <a:spcBef>
                <a:spcPts val="1150"/>
              </a:spcBef>
            </a:pPr>
            <a:r>
              <a:rPr sz="1200" b="1" dirty="0">
                <a:latin typeface="Calibri"/>
                <a:cs typeface="Calibri"/>
              </a:rPr>
              <a:t>Simple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complex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Hardware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must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support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functionality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7433" y="3679697"/>
            <a:ext cx="2880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operands: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Decouple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functionality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memory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accesses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7433" y="4332478"/>
            <a:ext cx="2377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Few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total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Usually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only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10" dirty="0">
                <a:latin typeface="Calibri"/>
                <a:cs typeface="Calibri"/>
              </a:rPr>
              <a:t> something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0745" y="4397755"/>
            <a:ext cx="27920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memory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operands: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Operations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directly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manipulate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memory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00745" y="3679697"/>
            <a:ext cx="25114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Many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Often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several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same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thing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6719" y="6475984"/>
            <a:ext cx="3503627" cy="15736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7780019" y="4941442"/>
            <a:ext cx="4285615" cy="1210945"/>
            <a:chOff x="7780019" y="4941442"/>
            <a:chExt cx="4285615" cy="121094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0019" y="4943978"/>
              <a:ext cx="2927601" cy="12083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38967" y="4941442"/>
              <a:ext cx="1526158" cy="114162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699759" y="4919471"/>
            <a:ext cx="2420620" cy="46228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 marR="449580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Many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cases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map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control </a:t>
            </a:r>
            <a:r>
              <a:rPr sz="1200" b="1" dirty="0">
                <a:latin typeface="Calibri"/>
                <a:cs typeface="Calibri"/>
              </a:rPr>
              <a:t>signals in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microarchitecture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7752" y="5117083"/>
            <a:ext cx="1037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rd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-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M[imm] </a:t>
            </a:r>
            <a:r>
              <a:rPr sz="1200" b="1" dirty="0">
                <a:latin typeface="Courier New"/>
                <a:cs typeface="Courier New"/>
              </a:rPr>
              <a:t>rd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-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M[reg]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7752" y="5483149"/>
            <a:ext cx="1590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rd =</a:t>
            </a:r>
            <a:r>
              <a:rPr sz="1200" b="1" spc="-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M[reg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+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spc="-20" dirty="0">
                <a:latin typeface="Courier New"/>
                <a:cs typeface="Courier New"/>
              </a:rPr>
              <a:t>imm] </a:t>
            </a:r>
            <a:r>
              <a:rPr sz="1200" b="1" dirty="0">
                <a:latin typeface="Courier New"/>
                <a:cs typeface="Courier New"/>
              </a:rPr>
              <a:t>rd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 M[PC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+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spc="-20" dirty="0">
                <a:latin typeface="Courier New"/>
                <a:cs typeface="Courier New"/>
              </a:rPr>
              <a:t>imm]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34806" y="6254597"/>
            <a:ext cx="1919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Plus all of these</a:t>
            </a:r>
            <a:r>
              <a:rPr sz="1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combinations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59735" y="4924044"/>
            <a:ext cx="2421890" cy="46037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075" marR="9588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Few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cases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map 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control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signals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microarchitecture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15" dirty="0"/>
              <a:t> </a:t>
            </a:r>
            <a:r>
              <a:rPr dirty="0"/>
              <a:t>should</a:t>
            </a:r>
            <a:r>
              <a:rPr spc="-10" dirty="0"/>
              <a:t> </a:t>
            </a:r>
            <a:r>
              <a:rPr dirty="0"/>
              <a:t>go</a:t>
            </a:r>
            <a:r>
              <a:rPr spc="-2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20" dirty="0"/>
              <a:t>ISA?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2011" y="2564384"/>
            <a:ext cx="4282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Reduced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8484" y="2564384"/>
            <a:ext cx="4283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Complex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4848" y="3548583"/>
            <a:ext cx="26530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Simple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primitives: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Let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software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compose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10" dirty="0">
                <a:latin typeface="Calibri"/>
                <a:cs typeface="Calibri"/>
              </a:rPr>
              <a:t> operations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4848" y="4210304"/>
            <a:ext cx="2879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operands: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Decouple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functionality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memory</a:t>
            </a:r>
            <a:r>
              <a:rPr sz="1200" spc="-10" dirty="0">
                <a:latin typeface="Calibri"/>
                <a:cs typeface="Calibri"/>
              </a:rPr>
              <a:t> accesses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04848" y="4871720"/>
            <a:ext cx="2377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Few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total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Usually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only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10" dirty="0">
                <a:latin typeface="Calibri"/>
                <a:cs typeface="Calibri"/>
              </a:rPr>
              <a:t> something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38541" y="3453765"/>
            <a:ext cx="2867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Simple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complex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Hardware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must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support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functionality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38541" y="4115180"/>
            <a:ext cx="279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memory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operands: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Operations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may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directly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manipulate memory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38541" y="4776342"/>
            <a:ext cx="25114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Many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Often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several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same </a:t>
            </a:r>
            <a:r>
              <a:rPr sz="1200" spc="-20" dirty="0">
                <a:latin typeface="Calibri"/>
                <a:cs typeface="Calibri"/>
              </a:rPr>
              <a:t>thing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29788" y="5302255"/>
            <a:ext cx="6619875" cy="143954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791210">
              <a:lnSpc>
                <a:spcPct val="100000"/>
              </a:lnSpc>
              <a:spcBef>
                <a:spcPts val="1345"/>
              </a:spcBef>
            </a:pP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cons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each?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400" b="1" dirty="0">
                <a:latin typeface="Calibri"/>
                <a:cs typeface="Calibri"/>
              </a:rPr>
              <a:t>How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RISC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vs.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CISC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affect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10" dirty="0">
                <a:latin typeface="Calibri"/>
                <a:cs typeface="Calibri"/>
              </a:rPr>
              <a:t> microarchitecture,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20" dirty="0">
                <a:latin typeface="Calibri"/>
                <a:cs typeface="Calibri"/>
              </a:rPr>
              <a:t>compiler,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program,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programmer?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233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Principles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ISA</a:t>
            </a:r>
            <a:r>
              <a:rPr spc="-30" dirty="0"/>
              <a:t> </a:t>
            </a:r>
            <a:r>
              <a:rPr spc="-10" dirty="0"/>
              <a:t>Design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94632" y="1911095"/>
            <a:ext cx="7897495" cy="4937760"/>
            <a:chOff x="4294632" y="1911095"/>
            <a:chExt cx="7897495" cy="4937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2196" y="1911095"/>
              <a:ext cx="4901184" cy="3703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6960" y="3983734"/>
              <a:ext cx="2225040" cy="2865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4632" y="5646808"/>
              <a:ext cx="3423858" cy="117727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5673" y="1585721"/>
            <a:ext cx="5146675" cy="3646804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400" dirty="0">
                <a:latin typeface="Calibri"/>
                <a:cs typeface="Calibri"/>
              </a:rPr>
              <a:t>General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Principles</a:t>
            </a:r>
            <a:endParaRPr sz="24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  <a:spcBef>
                <a:spcPts val="470"/>
              </a:spcBef>
            </a:pPr>
            <a:r>
              <a:rPr sz="1200" b="1" dirty="0">
                <a:latin typeface="Calibri"/>
                <a:cs typeface="Calibri"/>
              </a:rPr>
              <a:t>Regularity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“Law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least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astonishment”</a:t>
            </a:r>
            <a:endParaRPr sz="1200">
              <a:latin typeface="Calibri"/>
              <a:cs typeface="Calibri"/>
            </a:endParaRPr>
          </a:p>
          <a:p>
            <a:pPr marL="393700" marR="123317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Orthogonality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keep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separable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concerns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separate </a:t>
            </a:r>
            <a:r>
              <a:rPr sz="1200" b="1" dirty="0">
                <a:latin typeface="Calibri"/>
                <a:cs typeface="Calibri"/>
              </a:rPr>
              <a:t>Composability – </a:t>
            </a:r>
            <a:r>
              <a:rPr sz="1200" b="1" spc="-10" dirty="0">
                <a:latin typeface="Calibri"/>
                <a:cs typeface="Calibri"/>
              </a:rPr>
              <a:t>regular, </a:t>
            </a:r>
            <a:r>
              <a:rPr sz="1200" b="1" dirty="0">
                <a:latin typeface="Calibri"/>
                <a:cs typeface="Calibri"/>
              </a:rPr>
              <a:t>orthogonal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combine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easily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Specific</a:t>
            </a:r>
            <a:r>
              <a:rPr sz="2400" spc="-10" dirty="0">
                <a:latin typeface="Calibri"/>
                <a:cs typeface="Calibri"/>
              </a:rPr>
              <a:t> Principles</a:t>
            </a:r>
            <a:endParaRPr sz="24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  <a:spcBef>
                <a:spcPts val="840"/>
              </a:spcBef>
            </a:pPr>
            <a:r>
              <a:rPr sz="1200" b="1" dirty="0">
                <a:latin typeface="Calibri"/>
                <a:cs typeface="Calibri"/>
              </a:rPr>
              <a:t>One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vs.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All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 precisely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way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do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it,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all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ways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should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</a:t>
            </a:r>
            <a:r>
              <a:rPr sz="1200" b="1" spc="-10" dirty="0">
                <a:latin typeface="Calibri"/>
                <a:cs typeface="Calibri"/>
              </a:rPr>
              <a:t> possible</a:t>
            </a:r>
            <a:endParaRPr sz="12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Primitives,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not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solutions – solve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by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coding,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compiling,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10" dirty="0">
                <a:latin typeface="Calibri"/>
                <a:cs typeface="Calibri"/>
              </a:rPr>
              <a:t> synthesizing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“Blatant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opinions”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(matters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taste)</a:t>
            </a:r>
            <a:endParaRPr sz="24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  <a:spcBef>
                <a:spcPts val="840"/>
              </a:spcBef>
            </a:pPr>
            <a:r>
              <a:rPr sz="1200" b="1" dirty="0">
                <a:latin typeface="Calibri"/>
                <a:cs typeface="Calibri"/>
              </a:rPr>
              <a:t>Addressing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 not limited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 simple</a:t>
            </a:r>
            <a:r>
              <a:rPr sz="1200" b="1" spc="-10" dirty="0">
                <a:latin typeface="Calibri"/>
                <a:cs typeface="Calibri"/>
              </a:rPr>
              <a:t> arrays,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etc.</a:t>
            </a:r>
            <a:endParaRPr sz="12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Environment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Support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exceptions,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processes,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debugging,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etc</a:t>
            </a:r>
            <a:endParaRPr sz="12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Deviations –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deviate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from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these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rules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only in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implementation-</a:t>
            </a:r>
            <a:r>
              <a:rPr sz="1200" b="1" dirty="0">
                <a:latin typeface="Calibri"/>
                <a:cs typeface="Calibri"/>
              </a:rPr>
              <a:t>specific</a:t>
            </a:r>
            <a:r>
              <a:rPr sz="1200" b="1" spc="-20" dirty="0">
                <a:latin typeface="Calibri"/>
                <a:cs typeface="Calibri"/>
              </a:rPr>
              <a:t> ways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4906" y="5812535"/>
            <a:ext cx="3439455" cy="761999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did</a:t>
            </a:r>
            <a:r>
              <a:rPr spc="-35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just</a:t>
            </a:r>
            <a:r>
              <a:rPr spc="-35" dirty="0"/>
              <a:t> </a:t>
            </a:r>
            <a:r>
              <a:rPr spc="-10" dirty="0"/>
              <a:t>learn?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10176510" cy="25844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Computer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architectures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define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HW/SW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interface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through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ISA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difference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between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architecture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microarchitecture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Many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valid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microarch.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implementations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architecture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exist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RISC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vs.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CISC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architectures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extrema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spectrum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Principles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(Wulf)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think</a:t>
            </a:r>
            <a:r>
              <a:rPr spc="-20" dirty="0"/>
              <a:t> </a:t>
            </a:r>
            <a:r>
              <a:rPr dirty="0"/>
              <a:t>about</a:t>
            </a:r>
            <a:r>
              <a:rPr spc="-15" dirty="0"/>
              <a:t> </a:t>
            </a:r>
            <a:r>
              <a:rPr spc="-10" dirty="0"/>
              <a:t>next?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9995535" cy="18395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basics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RISCV-</a:t>
            </a:r>
            <a:r>
              <a:rPr sz="2800" dirty="0">
                <a:latin typeface="Calibri"/>
                <a:cs typeface="Calibri"/>
              </a:rPr>
              <a:t>RV32I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hw/sw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interfaces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More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microarchitectural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concepts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Pipelining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microarchitecture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instruction-</a:t>
            </a:r>
            <a:r>
              <a:rPr sz="2400" dirty="0">
                <a:latin typeface="Calibri"/>
                <a:cs typeface="Calibri"/>
              </a:rPr>
              <a:t>level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parallelism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Control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hazards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branch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prediction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98" y="245440"/>
            <a:ext cx="11516791" cy="1735474"/>
          </a:xfrm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Either Way: </a:t>
            </a:r>
            <a:br>
              <a:rPr lang="en-US" dirty="0"/>
            </a:br>
            <a:r>
              <a:rPr dirty="0"/>
              <a:t>Our</a:t>
            </a:r>
            <a:r>
              <a:rPr spc="-25" dirty="0"/>
              <a:t> </a:t>
            </a:r>
            <a:r>
              <a:rPr dirty="0"/>
              <a:t>CPU</a:t>
            </a:r>
            <a:r>
              <a:rPr spc="-45" dirty="0"/>
              <a:t> </a:t>
            </a:r>
            <a:r>
              <a:rPr dirty="0"/>
              <a:t>from</a:t>
            </a:r>
            <a:r>
              <a:rPr spc="-55" dirty="0"/>
              <a:t> </a:t>
            </a:r>
            <a:r>
              <a:rPr dirty="0"/>
              <a:t>last</a:t>
            </a:r>
            <a:r>
              <a:rPr spc="-25" dirty="0"/>
              <a:t> </a:t>
            </a:r>
            <a:r>
              <a:rPr dirty="0"/>
              <a:t>time</a:t>
            </a:r>
            <a:r>
              <a:rPr spc="-2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spc="-10" dirty="0"/>
              <a:t>incomplete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96614" y="3076701"/>
            <a:ext cx="3266440" cy="1725930"/>
            <a:chOff x="3896614" y="3076701"/>
            <a:chExt cx="3266440" cy="1725930"/>
          </a:xfrm>
        </p:grpSpPr>
        <p:sp>
          <p:nvSpPr>
            <p:cNvPr id="4" name="object 4"/>
            <p:cNvSpPr/>
            <p:nvPr/>
          </p:nvSpPr>
          <p:spPr>
            <a:xfrm>
              <a:off x="3902964" y="3083051"/>
              <a:ext cx="3253740" cy="1713230"/>
            </a:xfrm>
            <a:custGeom>
              <a:avLst/>
              <a:gdLst/>
              <a:ahLst/>
              <a:cxnLst/>
              <a:rect l="l" t="t" r="r" b="b"/>
              <a:pathLst>
                <a:path w="3253740" h="1713229">
                  <a:moveTo>
                    <a:pt x="3253740" y="0"/>
                  </a:moveTo>
                  <a:lnTo>
                    <a:pt x="0" y="0"/>
                  </a:lnTo>
                  <a:lnTo>
                    <a:pt x="0" y="1712976"/>
                  </a:lnTo>
                  <a:lnTo>
                    <a:pt x="3253740" y="1712976"/>
                  </a:lnTo>
                  <a:lnTo>
                    <a:pt x="325374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02964" y="3083051"/>
              <a:ext cx="3253740" cy="1713230"/>
            </a:xfrm>
            <a:custGeom>
              <a:avLst/>
              <a:gdLst/>
              <a:ahLst/>
              <a:cxnLst/>
              <a:rect l="l" t="t" r="r" b="b"/>
              <a:pathLst>
                <a:path w="3253740" h="1713229">
                  <a:moveTo>
                    <a:pt x="0" y="1712976"/>
                  </a:moveTo>
                  <a:lnTo>
                    <a:pt x="3253740" y="1712976"/>
                  </a:lnTo>
                  <a:lnTo>
                    <a:pt x="3253740" y="0"/>
                  </a:lnTo>
                  <a:lnTo>
                    <a:pt x="0" y="0"/>
                  </a:lnTo>
                  <a:lnTo>
                    <a:pt x="0" y="1712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33413" y="2810713"/>
            <a:ext cx="412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2023" y="3206495"/>
            <a:ext cx="3039110" cy="62039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543560">
              <a:lnSpc>
                <a:spcPct val="100000"/>
              </a:lnSpc>
              <a:spcBef>
                <a:spcPts val="16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94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02023" y="3889247"/>
            <a:ext cx="3039110" cy="82613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7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44610" y="5866282"/>
            <a:ext cx="1525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What’s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missing?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41184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Basic</a:t>
            </a:r>
            <a:r>
              <a:rPr spc="-100" dirty="0"/>
              <a:t> </a:t>
            </a:r>
            <a:r>
              <a:rPr dirty="0"/>
              <a:t>Architecture:</a:t>
            </a:r>
            <a:r>
              <a:rPr spc="-114" dirty="0"/>
              <a:t> </a:t>
            </a:r>
            <a:r>
              <a:rPr dirty="0"/>
              <a:t>State</a:t>
            </a:r>
            <a:r>
              <a:rPr spc="-80" dirty="0"/>
              <a:t> </a:t>
            </a:r>
            <a:r>
              <a:rPr dirty="0"/>
              <a:t>+</a:t>
            </a:r>
            <a:r>
              <a:rPr spc="-80" dirty="0"/>
              <a:t> </a:t>
            </a:r>
            <a:r>
              <a:rPr spc="-10" dirty="0"/>
              <a:t>processing elements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058914" y="2831338"/>
            <a:ext cx="1779270" cy="1195705"/>
            <a:chOff x="7058914" y="2831338"/>
            <a:chExt cx="1779270" cy="1195705"/>
          </a:xfrm>
        </p:grpSpPr>
        <p:sp>
          <p:nvSpPr>
            <p:cNvPr id="4" name="object 4"/>
            <p:cNvSpPr/>
            <p:nvPr/>
          </p:nvSpPr>
          <p:spPr>
            <a:xfrm>
              <a:off x="7065264" y="2837688"/>
              <a:ext cx="1766570" cy="1183005"/>
            </a:xfrm>
            <a:custGeom>
              <a:avLst/>
              <a:gdLst/>
              <a:ahLst/>
              <a:cxnLst/>
              <a:rect l="l" t="t" r="r" b="b"/>
              <a:pathLst>
                <a:path w="1766570" h="1183004">
                  <a:moveTo>
                    <a:pt x="1766316" y="0"/>
                  </a:moveTo>
                  <a:lnTo>
                    <a:pt x="0" y="0"/>
                  </a:lnTo>
                  <a:lnTo>
                    <a:pt x="0" y="1182624"/>
                  </a:lnTo>
                  <a:lnTo>
                    <a:pt x="1766316" y="1182624"/>
                  </a:lnTo>
                  <a:lnTo>
                    <a:pt x="17663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65264" y="2837688"/>
              <a:ext cx="1766570" cy="1183005"/>
            </a:xfrm>
            <a:custGeom>
              <a:avLst/>
              <a:gdLst/>
              <a:ahLst/>
              <a:cxnLst/>
              <a:rect l="l" t="t" r="r" b="b"/>
              <a:pathLst>
                <a:path w="1766570" h="1183004">
                  <a:moveTo>
                    <a:pt x="0" y="1182624"/>
                  </a:moveTo>
                  <a:lnTo>
                    <a:pt x="1766316" y="1182624"/>
                  </a:lnTo>
                  <a:lnTo>
                    <a:pt x="1766316" y="0"/>
                  </a:lnTo>
                  <a:lnTo>
                    <a:pt x="0" y="0"/>
                  </a:lnTo>
                  <a:lnTo>
                    <a:pt x="0" y="11826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58050" y="2990469"/>
            <a:ext cx="1383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(sequential logic)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70250" y="2872485"/>
            <a:ext cx="2689225" cy="1122680"/>
            <a:chOff x="3270250" y="2872485"/>
            <a:chExt cx="2689225" cy="1122680"/>
          </a:xfrm>
        </p:grpSpPr>
        <p:sp>
          <p:nvSpPr>
            <p:cNvPr id="8" name="object 8"/>
            <p:cNvSpPr/>
            <p:nvPr/>
          </p:nvSpPr>
          <p:spPr>
            <a:xfrm>
              <a:off x="3276600" y="2878835"/>
              <a:ext cx="2676525" cy="1109980"/>
            </a:xfrm>
            <a:custGeom>
              <a:avLst/>
              <a:gdLst/>
              <a:ahLst/>
              <a:cxnLst/>
              <a:rect l="l" t="t" r="r" b="b"/>
              <a:pathLst>
                <a:path w="2676525" h="1109979">
                  <a:moveTo>
                    <a:pt x="1338072" y="0"/>
                  </a:moveTo>
                  <a:lnTo>
                    <a:pt x="1271287" y="679"/>
                  </a:lnTo>
                  <a:lnTo>
                    <a:pt x="1205350" y="2694"/>
                  </a:lnTo>
                  <a:lnTo>
                    <a:pt x="1140337" y="6015"/>
                  </a:lnTo>
                  <a:lnTo>
                    <a:pt x="1076326" y="10610"/>
                  </a:lnTo>
                  <a:lnTo>
                    <a:pt x="1013392" y="16445"/>
                  </a:lnTo>
                  <a:lnTo>
                    <a:pt x="951613" y="23490"/>
                  </a:lnTo>
                  <a:lnTo>
                    <a:pt x="891064" y="31713"/>
                  </a:lnTo>
                  <a:lnTo>
                    <a:pt x="831824" y="41083"/>
                  </a:lnTo>
                  <a:lnTo>
                    <a:pt x="773967" y="51566"/>
                  </a:lnTo>
                  <a:lnTo>
                    <a:pt x="717572" y="63132"/>
                  </a:lnTo>
                  <a:lnTo>
                    <a:pt x="662714" y="75748"/>
                  </a:lnTo>
                  <a:lnTo>
                    <a:pt x="609470" y="89383"/>
                  </a:lnTo>
                  <a:lnTo>
                    <a:pt x="557917" y="104005"/>
                  </a:lnTo>
                  <a:lnTo>
                    <a:pt x="508132" y="119583"/>
                  </a:lnTo>
                  <a:lnTo>
                    <a:pt x="460191" y="136083"/>
                  </a:lnTo>
                  <a:lnTo>
                    <a:pt x="414171" y="153475"/>
                  </a:lnTo>
                  <a:lnTo>
                    <a:pt x="370149" y="171728"/>
                  </a:lnTo>
                  <a:lnTo>
                    <a:pt x="328201" y="190808"/>
                  </a:lnTo>
                  <a:lnTo>
                    <a:pt x="288403" y="210684"/>
                  </a:lnTo>
                  <a:lnTo>
                    <a:pt x="250833" y="231324"/>
                  </a:lnTo>
                  <a:lnTo>
                    <a:pt x="215567" y="252697"/>
                  </a:lnTo>
                  <a:lnTo>
                    <a:pt x="182682" y="274771"/>
                  </a:lnTo>
                  <a:lnTo>
                    <a:pt x="124361" y="320894"/>
                  </a:lnTo>
                  <a:lnTo>
                    <a:pt x="76482" y="369438"/>
                  </a:lnTo>
                  <a:lnTo>
                    <a:pt x="39660" y="420148"/>
                  </a:lnTo>
                  <a:lnTo>
                    <a:pt x="14507" y="472772"/>
                  </a:lnTo>
                  <a:lnTo>
                    <a:pt x="1637" y="527053"/>
                  </a:lnTo>
                  <a:lnTo>
                    <a:pt x="0" y="554736"/>
                  </a:lnTo>
                  <a:lnTo>
                    <a:pt x="1637" y="582418"/>
                  </a:lnTo>
                  <a:lnTo>
                    <a:pt x="14507" y="636699"/>
                  </a:lnTo>
                  <a:lnTo>
                    <a:pt x="39660" y="689323"/>
                  </a:lnTo>
                  <a:lnTo>
                    <a:pt x="76482" y="740033"/>
                  </a:lnTo>
                  <a:lnTo>
                    <a:pt x="124361" y="788577"/>
                  </a:lnTo>
                  <a:lnTo>
                    <a:pt x="182682" y="834700"/>
                  </a:lnTo>
                  <a:lnTo>
                    <a:pt x="215567" y="856774"/>
                  </a:lnTo>
                  <a:lnTo>
                    <a:pt x="250833" y="878147"/>
                  </a:lnTo>
                  <a:lnTo>
                    <a:pt x="288403" y="898787"/>
                  </a:lnTo>
                  <a:lnTo>
                    <a:pt x="328201" y="918663"/>
                  </a:lnTo>
                  <a:lnTo>
                    <a:pt x="370149" y="937743"/>
                  </a:lnTo>
                  <a:lnTo>
                    <a:pt x="414171" y="955996"/>
                  </a:lnTo>
                  <a:lnTo>
                    <a:pt x="460191" y="973388"/>
                  </a:lnTo>
                  <a:lnTo>
                    <a:pt x="508132" y="989888"/>
                  </a:lnTo>
                  <a:lnTo>
                    <a:pt x="557917" y="1005466"/>
                  </a:lnTo>
                  <a:lnTo>
                    <a:pt x="609470" y="1020088"/>
                  </a:lnTo>
                  <a:lnTo>
                    <a:pt x="662714" y="1033723"/>
                  </a:lnTo>
                  <a:lnTo>
                    <a:pt x="717572" y="1046339"/>
                  </a:lnTo>
                  <a:lnTo>
                    <a:pt x="773967" y="1057905"/>
                  </a:lnTo>
                  <a:lnTo>
                    <a:pt x="831824" y="1068388"/>
                  </a:lnTo>
                  <a:lnTo>
                    <a:pt x="891064" y="1077758"/>
                  </a:lnTo>
                  <a:lnTo>
                    <a:pt x="951613" y="1085981"/>
                  </a:lnTo>
                  <a:lnTo>
                    <a:pt x="1013392" y="1093026"/>
                  </a:lnTo>
                  <a:lnTo>
                    <a:pt x="1076326" y="1098861"/>
                  </a:lnTo>
                  <a:lnTo>
                    <a:pt x="1140337" y="1103456"/>
                  </a:lnTo>
                  <a:lnTo>
                    <a:pt x="1205350" y="1106777"/>
                  </a:lnTo>
                  <a:lnTo>
                    <a:pt x="1271287" y="1108792"/>
                  </a:lnTo>
                  <a:lnTo>
                    <a:pt x="1338072" y="1109471"/>
                  </a:lnTo>
                  <a:lnTo>
                    <a:pt x="1404856" y="1108792"/>
                  </a:lnTo>
                  <a:lnTo>
                    <a:pt x="1470793" y="1106777"/>
                  </a:lnTo>
                  <a:lnTo>
                    <a:pt x="1535806" y="1103456"/>
                  </a:lnTo>
                  <a:lnTo>
                    <a:pt x="1599817" y="1098861"/>
                  </a:lnTo>
                  <a:lnTo>
                    <a:pt x="1662751" y="1093026"/>
                  </a:lnTo>
                  <a:lnTo>
                    <a:pt x="1724530" y="1085981"/>
                  </a:lnTo>
                  <a:lnTo>
                    <a:pt x="1785079" y="1077758"/>
                  </a:lnTo>
                  <a:lnTo>
                    <a:pt x="1844319" y="1068388"/>
                  </a:lnTo>
                  <a:lnTo>
                    <a:pt x="1902176" y="1057905"/>
                  </a:lnTo>
                  <a:lnTo>
                    <a:pt x="1958571" y="1046339"/>
                  </a:lnTo>
                  <a:lnTo>
                    <a:pt x="2013429" y="1033723"/>
                  </a:lnTo>
                  <a:lnTo>
                    <a:pt x="2066673" y="1020088"/>
                  </a:lnTo>
                  <a:lnTo>
                    <a:pt x="2118226" y="1005466"/>
                  </a:lnTo>
                  <a:lnTo>
                    <a:pt x="2168011" y="989888"/>
                  </a:lnTo>
                  <a:lnTo>
                    <a:pt x="2215952" y="973388"/>
                  </a:lnTo>
                  <a:lnTo>
                    <a:pt x="2261972" y="955996"/>
                  </a:lnTo>
                  <a:lnTo>
                    <a:pt x="2305994" y="937743"/>
                  </a:lnTo>
                  <a:lnTo>
                    <a:pt x="2347942" y="918663"/>
                  </a:lnTo>
                  <a:lnTo>
                    <a:pt x="2387740" y="898787"/>
                  </a:lnTo>
                  <a:lnTo>
                    <a:pt x="2425310" y="878147"/>
                  </a:lnTo>
                  <a:lnTo>
                    <a:pt x="2460576" y="856774"/>
                  </a:lnTo>
                  <a:lnTo>
                    <a:pt x="2493461" y="834700"/>
                  </a:lnTo>
                  <a:lnTo>
                    <a:pt x="2551782" y="788577"/>
                  </a:lnTo>
                  <a:lnTo>
                    <a:pt x="2599661" y="740033"/>
                  </a:lnTo>
                  <a:lnTo>
                    <a:pt x="2636483" y="689323"/>
                  </a:lnTo>
                  <a:lnTo>
                    <a:pt x="2661636" y="636699"/>
                  </a:lnTo>
                  <a:lnTo>
                    <a:pt x="2674506" y="582418"/>
                  </a:lnTo>
                  <a:lnTo>
                    <a:pt x="2676144" y="554736"/>
                  </a:lnTo>
                  <a:lnTo>
                    <a:pt x="2674506" y="527053"/>
                  </a:lnTo>
                  <a:lnTo>
                    <a:pt x="2661636" y="472772"/>
                  </a:lnTo>
                  <a:lnTo>
                    <a:pt x="2636483" y="420148"/>
                  </a:lnTo>
                  <a:lnTo>
                    <a:pt x="2599661" y="369438"/>
                  </a:lnTo>
                  <a:lnTo>
                    <a:pt x="2551782" y="320894"/>
                  </a:lnTo>
                  <a:lnTo>
                    <a:pt x="2493461" y="274771"/>
                  </a:lnTo>
                  <a:lnTo>
                    <a:pt x="2460576" y="252697"/>
                  </a:lnTo>
                  <a:lnTo>
                    <a:pt x="2425310" y="231324"/>
                  </a:lnTo>
                  <a:lnTo>
                    <a:pt x="2387740" y="210684"/>
                  </a:lnTo>
                  <a:lnTo>
                    <a:pt x="2347942" y="190808"/>
                  </a:lnTo>
                  <a:lnTo>
                    <a:pt x="2305994" y="171728"/>
                  </a:lnTo>
                  <a:lnTo>
                    <a:pt x="2261972" y="153475"/>
                  </a:lnTo>
                  <a:lnTo>
                    <a:pt x="2215952" y="136083"/>
                  </a:lnTo>
                  <a:lnTo>
                    <a:pt x="2168011" y="119583"/>
                  </a:lnTo>
                  <a:lnTo>
                    <a:pt x="2118226" y="104005"/>
                  </a:lnTo>
                  <a:lnTo>
                    <a:pt x="2066673" y="89383"/>
                  </a:lnTo>
                  <a:lnTo>
                    <a:pt x="2013429" y="75748"/>
                  </a:lnTo>
                  <a:lnTo>
                    <a:pt x="1958571" y="63132"/>
                  </a:lnTo>
                  <a:lnTo>
                    <a:pt x="1902176" y="51566"/>
                  </a:lnTo>
                  <a:lnTo>
                    <a:pt x="1844319" y="41083"/>
                  </a:lnTo>
                  <a:lnTo>
                    <a:pt x="1785079" y="31713"/>
                  </a:lnTo>
                  <a:lnTo>
                    <a:pt x="1724530" y="23490"/>
                  </a:lnTo>
                  <a:lnTo>
                    <a:pt x="1662751" y="16445"/>
                  </a:lnTo>
                  <a:lnTo>
                    <a:pt x="1599817" y="10610"/>
                  </a:lnTo>
                  <a:lnTo>
                    <a:pt x="1535806" y="6015"/>
                  </a:lnTo>
                  <a:lnTo>
                    <a:pt x="1470793" y="2694"/>
                  </a:lnTo>
                  <a:lnTo>
                    <a:pt x="1404856" y="679"/>
                  </a:lnTo>
                  <a:lnTo>
                    <a:pt x="13380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6600" y="2878835"/>
              <a:ext cx="2676525" cy="1109980"/>
            </a:xfrm>
            <a:custGeom>
              <a:avLst/>
              <a:gdLst/>
              <a:ahLst/>
              <a:cxnLst/>
              <a:rect l="l" t="t" r="r" b="b"/>
              <a:pathLst>
                <a:path w="2676525" h="1109979">
                  <a:moveTo>
                    <a:pt x="0" y="554736"/>
                  </a:moveTo>
                  <a:lnTo>
                    <a:pt x="6498" y="499721"/>
                  </a:lnTo>
                  <a:lnTo>
                    <a:pt x="25587" y="446237"/>
                  </a:lnTo>
                  <a:lnTo>
                    <a:pt x="56651" y="394538"/>
                  </a:lnTo>
                  <a:lnTo>
                    <a:pt x="99078" y="344879"/>
                  </a:lnTo>
                  <a:lnTo>
                    <a:pt x="152254" y="297514"/>
                  </a:lnTo>
                  <a:lnTo>
                    <a:pt x="215567" y="252697"/>
                  </a:lnTo>
                  <a:lnTo>
                    <a:pt x="250833" y="231324"/>
                  </a:lnTo>
                  <a:lnTo>
                    <a:pt x="288403" y="210684"/>
                  </a:lnTo>
                  <a:lnTo>
                    <a:pt x="328201" y="190808"/>
                  </a:lnTo>
                  <a:lnTo>
                    <a:pt x="370149" y="171728"/>
                  </a:lnTo>
                  <a:lnTo>
                    <a:pt x="414171" y="153475"/>
                  </a:lnTo>
                  <a:lnTo>
                    <a:pt x="460191" y="136083"/>
                  </a:lnTo>
                  <a:lnTo>
                    <a:pt x="508132" y="119583"/>
                  </a:lnTo>
                  <a:lnTo>
                    <a:pt x="557917" y="104005"/>
                  </a:lnTo>
                  <a:lnTo>
                    <a:pt x="609470" y="89383"/>
                  </a:lnTo>
                  <a:lnTo>
                    <a:pt x="662714" y="75748"/>
                  </a:lnTo>
                  <a:lnTo>
                    <a:pt x="717572" y="63132"/>
                  </a:lnTo>
                  <a:lnTo>
                    <a:pt x="773967" y="51566"/>
                  </a:lnTo>
                  <a:lnTo>
                    <a:pt x="831824" y="41083"/>
                  </a:lnTo>
                  <a:lnTo>
                    <a:pt x="891064" y="31713"/>
                  </a:lnTo>
                  <a:lnTo>
                    <a:pt x="951613" y="23490"/>
                  </a:lnTo>
                  <a:lnTo>
                    <a:pt x="1013392" y="16445"/>
                  </a:lnTo>
                  <a:lnTo>
                    <a:pt x="1076326" y="10610"/>
                  </a:lnTo>
                  <a:lnTo>
                    <a:pt x="1140337" y="6015"/>
                  </a:lnTo>
                  <a:lnTo>
                    <a:pt x="1205350" y="2694"/>
                  </a:lnTo>
                  <a:lnTo>
                    <a:pt x="1271287" y="679"/>
                  </a:lnTo>
                  <a:lnTo>
                    <a:pt x="1338072" y="0"/>
                  </a:lnTo>
                  <a:lnTo>
                    <a:pt x="1404856" y="679"/>
                  </a:lnTo>
                  <a:lnTo>
                    <a:pt x="1470793" y="2694"/>
                  </a:lnTo>
                  <a:lnTo>
                    <a:pt x="1535806" y="6015"/>
                  </a:lnTo>
                  <a:lnTo>
                    <a:pt x="1599817" y="10610"/>
                  </a:lnTo>
                  <a:lnTo>
                    <a:pt x="1662751" y="16445"/>
                  </a:lnTo>
                  <a:lnTo>
                    <a:pt x="1724530" y="23490"/>
                  </a:lnTo>
                  <a:lnTo>
                    <a:pt x="1785079" y="31713"/>
                  </a:lnTo>
                  <a:lnTo>
                    <a:pt x="1844319" y="41083"/>
                  </a:lnTo>
                  <a:lnTo>
                    <a:pt x="1902176" y="51566"/>
                  </a:lnTo>
                  <a:lnTo>
                    <a:pt x="1958571" y="63132"/>
                  </a:lnTo>
                  <a:lnTo>
                    <a:pt x="2013429" y="75748"/>
                  </a:lnTo>
                  <a:lnTo>
                    <a:pt x="2066673" y="89383"/>
                  </a:lnTo>
                  <a:lnTo>
                    <a:pt x="2118226" y="104005"/>
                  </a:lnTo>
                  <a:lnTo>
                    <a:pt x="2168011" y="119583"/>
                  </a:lnTo>
                  <a:lnTo>
                    <a:pt x="2215952" y="136083"/>
                  </a:lnTo>
                  <a:lnTo>
                    <a:pt x="2261972" y="153475"/>
                  </a:lnTo>
                  <a:lnTo>
                    <a:pt x="2305994" y="171728"/>
                  </a:lnTo>
                  <a:lnTo>
                    <a:pt x="2347942" y="190808"/>
                  </a:lnTo>
                  <a:lnTo>
                    <a:pt x="2387740" y="210684"/>
                  </a:lnTo>
                  <a:lnTo>
                    <a:pt x="2425310" y="231324"/>
                  </a:lnTo>
                  <a:lnTo>
                    <a:pt x="2460576" y="252697"/>
                  </a:lnTo>
                  <a:lnTo>
                    <a:pt x="2493461" y="274771"/>
                  </a:lnTo>
                  <a:lnTo>
                    <a:pt x="2551782" y="320894"/>
                  </a:lnTo>
                  <a:lnTo>
                    <a:pt x="2599661" y="369438"/>
                  </a:lnTo>
                  <a:lnTo>
                    <a:pt x="2636483" y="420148"/>
                  </a:lnTo>
                  <a:lnTo>
                    <a:pt x="2661636" y="472772"/>
                  </a:lnTo>
                  <a:lnTo>
                    <a:pt x="2674506" y="527053"/>
                  </a:lnTo>
                  <a:lnTo>
                    <a:pt x="2676144" y="554736"/>
                  </a:lnTo>
                  <a:lnTo>
                    <a:pt x="2674506" y="582418"/>
                  </a:lnTo>
                  <a:lnTo>
                    <a:pt x="2661636" y="636699"/>
                  </a:lnTo>
                  <a:lnTo>
                    <a:pt x="2636483" y="689323"/>
                  </a:lnTo>
                  <a:lnTo>
                    <a:pt x="2599661" y="740033"/>
                  </a:lnTo>
                  <a:lnTo>
                    <a:pt x="2551782" y="788577"/>
                  </a:lnTo>
                  <a:lnTo>
                    <a:pt x="2493461" y="834700"/>
                  </a:lnTo>
                  <a:lnTo>
                    <a:pt x="2460576" y="856774"/>
                  </a:lnTo>
                  <a:lnTo>
                    <a:pt x="2425310" y="878147"/>
                  </a:lnTo>
                  <a:lnTo>
                    <a:pt x="2387740" y="898787"/>
                  </a:lnTo>
                  <a:lnTo>
                    <a:pt x="2347942" y="918663"/>
                  </a:lnTo>
                  <a:lnTo>
                    <a:pt x="2305994" y="937743"/>
                  </a:lnTo>
                  <a:lnTo>
                    <a:pt x="2261972" y="955996"/>
                  </a:lnTo>
                  <a:lnTo>
                    <a:pt x="2215952" y="973388"/>
                  </a:lnTo>
                  <a:lnTo>
                    <a:pt x="2168011" y="989888"/>
                  </a:lnTo>
                  <a:lnTo>
                    <a:pt x="2118226" y="1005466"/>
                  </a:lnTo>
                  <a:lnTo>
                    <a:pt x="2066673" y="1020088"/>
                  </a:lnTo>
                  <a:lnTo>
                    <a:pt x="2013429" y="1033723"/>
                  </a:lnTo>
                  <a:lnTo>
                    <a:pt x="1958571" y="1046339"/>
                  </a:lnTo>
                  <a:lnTo>
                    <a:pt x="1902176" y="1057905"/>
                  </a:lnTo>
                  <a:lnTo>
                    <a:pt x="1844319" y="1068388"/>
                  </a:lnTo>
                  <a:lnTo>
                    <a:pt x="1785079" y="1077758"/>
                  </a:lnTo>
                  <a:lnTo>
                    <a:pt x="1724530" y="1085981"/>
                  </a:lnTo>
                  <a:lnTo>
                    <a:pt x="1662751" y="1093026"/>
                  </a:lnTo>
                  <a:lnTo>
                    <a:pt x="1599817" y="1098861"/>
                  </a:lnTo>
                  <a:lnTo>
                    <a:pt x="1535806" y="1103456"/>
                  </a:lnTo>
                  <a:lnTo>
                    <a:pt x="1470793" y="1106777"/>
                  </a:lnTo>
                  <a:lnTo>
                    <a:pt x="1404856" y="1108792"/>
                  </a:lnTo>
                  <a:lnTo>
                    <a:pt x="1338072" y="1109471"/>
                  </a:lnTo>
                  <a:lnTo>
                    <a:pt x="1271287" y="1108792"/>
                  </a:lnTo>
                  <a:lnTo>
                    <a:pt x="1205350" y="1106777"/>
                  </a:lnTo>
                  <a:lnTo>
                    <a:pt x="1140337" y="1103456"/>
                  </a:lnTo>
                  <a:lnTo>
                    <a:pt x="1076326" y="1098861"/>
                  </a:lnTo>
                  <a:lnTo>
                    <a:pt x="1013392" y="1093026"/>
                  </a:lnTo>
                  <a:lnTo>
                    <a:pt x="951613" y="1085981"/>
                  </a:lnTo>
                  <a:lnTo>
                    <a:pt x="891064" y="1077758"/>
                  </a:lnTo>
                  <a:lnTo>
                    <a:pt x="831824" y="1068388"/>
                  </a:lnTo>
                  <a:lnTo>
                    <a:pt x="773967" y="1057905"/>
                  </a:lnTo>
                  <a:lnTo>
                    <a:pt x="717572" y="1046339"/>
                  </a:lnTo>
                  <a:lnTo>
                    <a:pt x="662714" y="1033723"/>
                  </a:lnTo>
                  <a:lnTo>
                    <a:pt x="609470" y="1020088"/>
                  </a:lnTo>
                  <a:lnTo>
                    <a:pt x="557917" y="1005466"/>
                  </a:lnTo>
                  <a:lnTo>
                    <a:pt x="508132" y="989888"/>
                  </a:lnTo>
                  <a:lnTo>
                    <a:pt x="460191" y="973388"/>
                  </a:lnTo>
                  <a:lnTo>
                    <a:pt x="414171" y="955996"/>
                  </a:lnTo>
                  <a:lnTo>
                    <a:pt x="370149" y="937743"/>
                  </a:lnTo>
                  <a:lnTo>
                    <a:pt x="328201" y="918663"/>
                  </a:lnTo>
                  <a:lnTo>
                    <a:pt x="288403" y="898787"/>
                  </a:lnTo>
                  <a:lnTo>
                    <a:pt x="250833" y="878147"/>
                  </a:lnTo>
                  <a:lnTo>
                    <a:pt x="215567" y="856774"/>
                  </a:lnTo>
                  <a:lnTo>
                    <a:pt x="182682" y="834700"/>
                  </a:lnTo>
                  <a:lnTo>
                    <a:pt x="124361" y="788577"/>
                  </a:lnTo>
                  <a:lnTo>
                    <a:pt x="76482" y="740033"/>
                  </a:lnTo>
                  <a:lnTo>
                    <a:pt x="39660" y="689323"/>
                  </a:lnTo>
                  <a:lnTo>
                    <a:pt x="14507" y="636699"/>
                  </a:lnTo>
                  <a:lnTo>
                    <a:pt x="1637" y="582418"/>
                  </a:lnTo>
                  <a:lnTo>
                    <a:pt x="0" y="554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03726" y="2995040"/>
            <a:ext cx="14243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Process (combinational logic)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87494" y="3391153"/>
            <a:ext cx="3367404" cy="1375410"/>
          </a:xfrm>
          <a:custGeom>
            <a:avLst/>
            <a:gdLst/>
            <a:ahLst/>
            <a:cxnLst/>
            <a:rect l="l" t="t" r="r" b="b"/>
            <a:pathLst>
              <a:path w="3367404" h="1375410">
                <a:moveTo>
                  <a:pt x="439166" y="1065784"/>
                </a:moveTo>
                <a:lnTo>
                  <a:pt x="438937" y="1065657"/>
                </a:lnTo>
                <a:lnTo>
                  <a:pt x="439166" y="1065784"/>
                </a:lnTo>
                <a:close/>
              </a:path>
              <a:path w="3367404" h="1375410">
                <a:moveTo>
                  <a:pt x="2478405" y="37846"/>
                </a:moveTo>
                <a:lnTo>
                  <a:pt x="2466098" y="31750"/>
                </a:lnTo>
                <a:lnTo>
                  <a:pt x="2402078" y="0"/>
                </a:lnTo>
                <a:lnTo>
                  <a:pt x="2402179" y="31813"/>
                </a:lnTo>
                <a:lnTo>
                  <a:pt x="1365250" y="36068"/>
                </a:lnTo>
                <a:lnTo>
                  <a:pt x="1365250" y="48768"/>
                </a:lnTo>
                <a:lnTo>
                  <a:pt x="2402217" y="44513"/>
                </a:lnTo>
                <a:lnTo>
                  <a:pt x="2402332" y="76200"/>
                </a:lnTo>
                <a:lnTo>
                  <a:pt x="2478405" y="37846"/>
                </a:lnTo>
                <a:close/>
              </a:path>
              <a:path w="3367404" h="1375410">
                <a:moveTo>
                  <a:pt x="3367405" y="629539"/>
                </a:moveTo>
                <a:lnTo>
                  <a:pt x="3354832" y="628777"/>
                </a:lnTo>
                <a:lnTo>
                  <a:pt x="3352444" y="663041"/>
                </a:lnTo>
                <a:lnTo>
                  <a:pt x="3352546" y="662559"/>
                </a:lnTo>
                <a:lnTo>
                  <a:pt x="3352419" y="663448"/>
                </a:lnTo>
                <a:lnTo>
                  <a:pt x="3352444" y="663041"/>
                </a:lnTo>
                <a:lnTo>
                  <a:pt x="3352355" y="663448"/>
                </a:lnTo>
                <a:lnTo>
                  <a:pt x="3345434" y="697103"/>
                </a:lnTo>
                <a:lnTo>
                  <a:pt x="3345561" y="696341"/>
                </a:lnTo>
                <a:lnTo>
                  <a:pt x="3333864" y="730542"/>
                </a:lnTo>
                <a:lnTo>
                  <a:pt x="3333699" y="730885"/>
                </a:lnTo>
                <a:lnTo>
                  <a:pt x="3317875" y="764527"/>
                </a:lnTo>
                <a:lnTo>
                  <a:pt x="3297809" y="797814"/>
                </a:lnTo>
                <a:lnTo>
                  <a:pt x="3298063" y="797306"/>
                </a:lnTo>
                <a:lnTo>
                  <a:pt x="3297682" y="797814"/>
                </a:lnTo>
                <a:lnTo>
                  <a:pt x="3273552" y="831088"/>
                </a:lnTo>
                <a:lnTo>
                  <a:pt x="3273933" y="830707"/>
                </a:lnTo>
                <a:lnTo>
                  <a:pt x="3245358" y="863854"/>
                </a:lnTo>
                <a:lnTo>
                  <a:pt x="3213608" y="896112"/>
                </a:lnTo>
                <a:lnTo>
                  <a:pt x="3213316" y="896366"/>
                </a:lnTo>
                <a:lnTo>
                  <a:pt x="3177667" y="928243"/>
                </a:lnTo>
                <a:lnTo>
                  <a:pt x="3177921" y="927989"/>
                </a:lnTo>
                <a:lnTo>
                  <a:pt x="3177603" y="928243"/>
                </a:lnTo>
                <a:lnTo>
                  <a:pt x="3138424" y="959612"/>
                </a:lnTo>
                <a:lnTo>
                  <a:pt x="3138551" y="959485"/>
                </a:lnTo>
                <a:lnTo>
                  <a:pt x="3138373" y="959612"/>
                </a:lnTo>
                <a:lnTo>
                  <a:pt x="3095752" y="990473"/>
                </a:lnTo>
                <a:lnTo>
                  <a:pt x="3096006" y="990219"/>
                </a:lnTo>
                <a:lnTo>
                  <a:pt x="3050032" y="1020445"/>
                </a:lnTo>
                <a:lnTo>
                  <a:pt x="3050159" y="1020318"/>
                </a:lnTo>
                <a:lnTo>
                  <a:pt x="3049943" y="1020445"/>
                </a:lnTo>
                <a:lnTo>
                  <a:pt x="3001010" y="1049655"/>
                </a:lnTo>
                <a:lnTo>
                  <a:pt x="3001264" y="1049528"/>
                </a:lnTo>
                <a:lnTo>
                  <a:pt x="2949194" y="1077976"/>
                </a:lnTo>
                <a:lnTo>
                  <a:pt x="2949448" y="1077976"/>
                </a:lnTo>
                <a:lnTo>
                  <a:pt x="2894711" y="1105535"/>
                </a:lnTo>
                <a:lnTo>
                  <a:pt x="2894838" y="1105408"/>
                </a:lnTo>
                <a:lnTo>
                  <a:pt x="2837561" y="1131951"/>
                </a:lnTo>
                <a:lnTo>
                  <a:pt x="2837688" y="1131824"/>
                </a:lnTo>
                <a:lnTo>
                  <a:pt x="2777871" y="1157224"/>
                </a:lnTo>
                <a:lnTo>
                  <a:pt x="2778125" y="1157224"/>
                </a:lnTo>
                <a:lnTo>
                  <a:pt x="2716022" y="1181481"/>
                </a:lnTo>
                <a:lnTo>
                  <a:pt x="2716149" y="1181481"/>
                </a:lnTo>
                <a:lnTo>
                  <a:pt x="2651887" y="1204595"/>
                </a:lnTo>
                <a:lnTo>
                  <a:pt x="2652141" y="1204595"/>
                </a:lnTo>
                <a:lnTo>
                  <a:pt x="2585847" y="1226312"/>
                </a:lnTo>
                <a:lnTo>
                  <a:pt x="2586101" y="1226312"/>
                </a:lnTo>
                <a:lnTo>
                  <a:pt x="2517902" y="1246632"/>
                </a:lnTo>
                <a:lnTo>
                  <a:pt x="2518156" y="1246632"/>
                </a:lnTo>
                <a:lnTo>
                  <a:pt x="2448433" y="1265682"/>
                </a:lnTo>
                <a:lnTo>
                  <a:pt x="2448560" y="1265682"/>
                </a:lnTo>
                <a:lnTo>
                  <a:pt x="2377313" y="1283208"/>
                </a:lnTo>
                <a:lnTo>
                  <a:pt x="2377440" y="1283081"/>
                </a:lnTo>
                <a:lnTo>
                  <a:pt x="2304796" y="1299083"/>
                </a:lnTo>
                <a:lnTo>
                  <a:pt x="2305050" y="1299083"/>
                </a:lnTo>
                <a:lnTo>
                  <a:pt x="2231136" y="1313434"/>
                </a:lnTo>
                <a:lnTo>
                  <a:pt x="2231390" y="1313307"/>
                </a:lnTo>
                <a:lnTo>
                  <a:pt x="2156333" y="1326007"/>
                </a:lnTo>
                <a:lnTo>
                  <a:pt x="2156587" y="1326007"/>
                </a:lnTo>
                <a:lnTo>
                  <a:pt x="2080768" y="1336929"/>
                </a:lnTo>
                <a:lnTo>
                  <a:pt x="2080895" y="1336802"/>
                </a:lnTo>
                <a:lnTo>
                  <a:pt x="2004301" y="1345946"/>
                </a:lnTo>
                <a:lnTo>
                  <a:pt x="2004428" y="1345946"/>
                </a:lnTo>
                <a:lnTo>
                  <a:pt x="1927479" y="1353058"/>
                </a:lnTo>
                <a:lnTo>
                  <a:pt x="1850009" y="1358265"/>
                </a:lnTo>
                <a:lnTo>
                  <a:pt x="1772158" y="1361440"/>
                </a:lnTo>
                <a:lnTo>
                  <a:pt x="1694180" y="1362583"/>
                </a:lnTo>
                <a:lnTo>
                  <a:pt x="1694053" y="1362583"/>
                </a:lnTo>
                <a:lnTo>
                  <a:pt x="1616075" y="1361440"/>
                </a:lnTo>
                <a:lnTo>
                  <a:pt x="1538351" y="1358138"/>
                </a:lnTo>
                <a:lnTo>
                  <a:pt x="1538605" y="1358138"/>
                </a:lnTo>
                <a:lnTo>
                  <a:pt x="1460881" y="1352677"/>
                </a:lnTo>
                <a:lnTo>
                  <a:pt x="1383919" y="1345184"/>
                </a:lnTo>
                <a:lnTo>
                  <a:pt x="1384046" y="1345184"/>
                </a:lnTo>
                <a:lnTo>
                  <a:pt x="1307465" y="1335786"/>
                </a:lnTo>
                <a:lnTo>
                  <a:pt x="1307592" y="1335786"/>
                </a:lnTo>
                <a:lnTo>
                  <a:pt x="1232611" y="1324483"/>
                </a:lnTo>
                <a:lnTo>
                  <a:pt x="1231773" y="1324356"/>
                </a:lnTo>
                <a:lnTo>
                  <a:pt x="1231900" y="1324483"/>
                </a:lnTo>
                <a:lnTo>
                  <a:pt x="1156970" y="1311275"/>
                </a:lnTo>
                <a:lnTo>
                  <a:pt x="1157097" y="1311275"/>
                </a:lnTo>
                <a:lnTo>
                  <a:pt x="1083932" y="1296416"/>
                </a:lnTo>
                <a:lnTo>
                  <a:pt x="1083310" y="1296289"/>
                </a:lnTo>
                <a:lnTo>
                  <a:pt x="1083437" y="1296416"/>
                </a:lnTo>
                <a:lnTo>
                  <a:pt x="1010920" y="1279779"/>
                </a:lnTo>
                <a:lnTo>
                  <a:pt x="1011047" y="1279779"/>
                </a:lnTo>
                <a:lnTo>
                  <a:pt x="939800" y="1261491"/>
                </a:lnTo>
                <a:lnTo>
                  <a:pt x="939927" y="1261491"/>
                </a:lnTo>
                <a:lnTo>
                  <a:pt x="870635" y="1241679"/>
                </a:lnTo>
                <a:lnTo>
                  <a:pt x="870204" y="1241552"/>
                </a:lnTo>
                <a:lnTo>
                  <a:pt x="870458" y="1241679"/>
                </a:lnTo>
                <a:lnTo>
                  <a:pt x="802259" y="1220470"/>
                </a:lnTo>
                <a:lnTo>
                  <a:pt x="802513" y="1220470"/>
                </a:lnTo>
                <a:lnTo>
                  <a:pt x="736346" y="1197737"/>
                </a:lnTo>
                <a:lnTo>
                  <a:pt x="736473" y="1197737"/>
                </a:lnTo>
                <a:lnTo>
                  <a:pt x="672541" y="1173734"/>
                </a:lnTo>
                <a:lnTo>
                  <a:pt x="672211" y="1173607"/>
                </a:lnTo>
                <a:lnTo>
                  <a:pt x="672465" y="1173734"/>
                </a:lnTo>
                <a:lnTo>
                  <a:pt x="610666" y="1148461"/>
                </a:lnTo>
                <a:lnTo>
                  <a:pt x="610362" y="1148334"/>
                </a:lnTo>
                <a:lnTo>
                  <a:pt x="610489" y="1148461"/>
                </a:lnTo>
                <a:lnTo>
                  <a:pt x="550672" y="1121918"/>
                </a:lnTo>
                <a:lnTo>
                  <a:pt x="550926" y="1121918"/>
                </a:lnTo>
                <a:lnTo>
                  <a:pt x="493776" y="1094359"/>
                </a:lnTo>
                <a:lnTo>
                  <a:pt x="493522" y="1094232"/>
                </a:lnTo>
                <a:lnTo>
                  <a:pt x="493649" y="1094359"/>
                </a:lnTo>
                <a:lnTo>
                  <a:pt x="438912" y="1065657"/>
                </a:lnTo>
                <a:lnTo>
                  <a:pt x="387096" y="1036066"/>
                </a:lnTo>
                <a:lnTo>
                  <a:pt x="387350" y="1036193"/>
                </a:lnTo>
                <a:lnTo>
                  <a:pt x="387134" y="1036066"/>
                </a:lnTo>
                <a:lnTo>
                  <a:pt x="338201" y="1005586"/>
                </a:lnTo>
                <a:lnTo>
                  <a:pt x="338455" y="1005713"/>
                </a:lnTo>
                <a:lnTo>
                  <a:pt x="338264" y="1005586"/>
                </a:lnTo>
                <a:lnTo>
                  <a:pt x="292658" y="974344"/>
                </a:lnTo>
                <a:lnTo>
                  <a:pt x="292481" y="974217"/>
                </a:lnTo>
                <a:lnTo>
                  <a:pt x="292608" y="974344"/>
                </a:lnTo>
                <a:lnTo>
                  <a:pt x="249809" y="942086"/>
                </a:lnTo>
                <a:lnTo>
                  <a:pt x="250063" y="942213"/>
                </a:lnTo>
                <a:lnTo>
                  <a:pt x="249897" y="942086"/>
                </a:lnTo>
                <a:lnTo>
                  <a:pt x="210566" y="909320"/>
                </a:lnTo>
                <a:lnTo>
                  <a:pt x="210820" y="909447"/>
                </a:lnTo>
                <a:lnTo>
                  <a:pt x="210680" y="909320"/>
                </a:lnTo>
                <a:lnTo>
                  <a:pt x="175018" y="876173"/>
                </a:lnTo>
                <a:lnTo>
                  <a:pt x="174866" y="876033"/>
                </a:lnTo>
                <a:lnTo>
                  <a:pt x="142748" y="842010"/>
                </a:lnTo>
                <a:lnTo>
                  <a:pt x="143002" y="842264"/>
                </a:lnTo>
                <a:lnTo>
                  <a:pt x="142786" y="842010"/>
                </a:lnTo>
                <a:lnTo>
                  <a:pt x="114427" y="807593"/>
                </a:lnTo>
                <a:lnTo>
                  <a:pt x="114808" y="807974"/>
                </a:lnTo>
                <a:lnTo>
                  <a:pt x="114541" y="807593"/>
                </a:lnTo>
                <a:lnTo>
                  <a:pt x="90551" y="773303"/>
                </a:lnTo>
                <a:lnTo>
                  <a:pt x="90449" y="773163"/>
                </a:lnTo>
                <a:lnTo>
                  <a:pt x="90322" y="772922"/>
                </a:lnTo>
                <a:lnTo>
                  <a:pt x="70459" y="738505"/>
                </a:lnTo>
                <a:lnTo>
                  <a:pt x="70104" y="737870"/>
                </a:lnTo>
                <a:lnTo>
                  <a:pt x="70358" y="738505"/>
                </a:lnTo>
                <a:lnTo>
                  <a:pt x="54800" y="703707"/>
                </a:lnTo>
                <a:lnTo>
                  <a:pt x="54356" y="702691"/>
                </a:lnTo>
                <a:lnTo>
                  <a:pt x="54610" y="703707"/>
                </a:lnTo>
                <a:lnTo>
                  <a:pt x="45770" y="671537"/>
                </a:lnTo>
                <a:lnTo>
                  <a:pt x="75438" y="667385"/>
                </a:lnTo>
                <a:lnTo>
                  <a:pt x="69240" y="658368"/>
                </a:lnTo>
                <a:lnTo>
                  <a:pt x="27178" y="597154"/>
                </a:lnTo>
                <a:lnTo>
                  <a:pt x="0" y="677926"/>
                </a:lnTo>
                <a:lnTo>
                  <a:pt x="33058" y="673315"/>
                </a:lnTo>
                <a:lnTo>
                  <a:pt x="42545" y="707517"/>
                </a:lnTo>
                <a:lnTo>
                  <a:pt x="58928" y="743966"/>
                </a:lnTo>
                <a:lnTo>
                  <a:pt x="79756" y="779907"/>
                </a:lnTo>
                <a:lnTo>
                  <a:pt x="104521" y="815467"/>
                </a:lnTo>
                <a:lnTo>
                  <a:pt x="133350" y="850519"/>
                </a:lnTo>
                <a:lnTo>
                  <a:pt x="165989" y="885063"/>
                </a:lnTo>
                <a:lnTo>
                  <a:pt x="202184" y="918972"/>
                </a:lnTo>
                <a:lnTo>
                  <a:pt x="242062" y="952119"/>
                </a:lnTo>
                <a:lnTo>
                  <a:pt x="285115" y="984504"/>
                </a:lnTo>
                <a:lnTo>
                  <a:pt x="331343" y="1016254"/>
                </a:lnTo>
                <a:lnTo>
                  <a:pt x="380746" y="1046988"/>
                </a:lnTo>
                <a:lnTo>
                  <a:pt x="432943" y="1076833"/>
                </a:lnTo>
                <a:lnTo>
                  <a:pt x="487934" y="1105662"/>
                </a:lnTo>
                <a:lnTo>
                  <a:pt x="545465" y="1133475"/>
                </a:lnTo>
                <a:lnTo>
                  <a:pt x="605409" y="1160145"/>
                </a:lnTo>
                <a:lnTo>
                  <a:pt x="667766" y="1185545"/>
                </a:lnTo>
                <a:lnTo>
                  <a:pt x="732028" y="1209675"/>
                </a:lnTo>
                <a:lnTo>
                  <a:pt x="798449" y="1232535"/>
                </a:lnTo>
                <a:lnTo>
                  <a:pt x="866648" y="1253744"/>
                </a:lnTo>
                <a:lnTo>
                  <a:pt x="936625" y="1273810"/>
                </a:lnTo>
                <a:lnTo>
                  <a:pt x="1007999" y="1292098"/>
                </a:lnTo>
                <a:lnTo>
                  <a:pt x="1080770" y="1308735"/>
                </a:lnTo>
                <a:lnTo>
                  <a:pt x="1154684" y="1323721"/>
                </a:lnTo>
                <a:lnTo>
                  <a:pt x="1229868" y="1336929"/>
                </a:lnTo>
                <a:lnTo>
                  <a:pt x="1305814" y="1348359"/>
                </a:lnTo>
                <a:lnTo>
                  <a:pt x="1382522" y="1357884"/>
                </a:lnTo>
                <a:lnTo>
                  <a:pt x="1459865" y="1365377"/>
                </a:lnTo>
                <a:lnTo>
                  <a:pt x="1537716" y="1370838"/>
                </a:lnTo>
                <a:lnTo>
                  <a:pt x="1615821" y="1374013"/>
                </a:lnTo>
                <a:lnTo>
                  <a:pt x="1694180" y="1375283"/>
                </a:lnTo>
                <a:lnTo>
                  <a:pt x="1772412" y="1374140"/>
                </a:lnTo>
                <a:lnTo>
                  <a:pt x="1850644" y="1370965"/>
                </a:lnTo>
                <a:lnTo>
                  <a:pt x="1928355" y="1365758"/>
                </a:lnTo>
                <a:lnTo>
                  <a:pt x="1962886" y="1362583"/>
                </a:lnTo>
                <a:lnTo>
                  <a:pt x="2005711" y="1358646"/>
                </a:lnTo>
                <a:lnTo>
                  <a:pt x="2082419" y="1349502"/>
                </a:lnTo>
                <a:lnTo>
                  <a:pt x="2158365" y="1338580"/>
                </a:lnTo>
                <a:lnTo>
                  <a:pt x="2168131" y="1336929"/>
                </a:lnTo>
                <a:lnTo>
                  <a:pt x="2233549" y="1325880"/>
                </a:lnTo>
                <a:lnTo>
                  <a:pt x="2297646" y="1313434"/>
                </a:lnTo>
                <a:lnTo>
                  <a:pt x="2307463" y="1311529"/>
                </a:lnTo>
                <a:lnTo>
                  <a:pt x="2380234" y="1295527"/>
                </a:lnTo>
                <a:lnTo>
                  <a:pt x="2430399" y="1283208"/>
                </a:lnTo>
                <a:lnTo>
                  <a:pt x="2451608" y="1278001"/>
                </a:lnTo>
                <a:lnTo>
                  <a:pt x="2521585" y="1258824"/>
                </a:lnTo>
                <a:lnTo>
                  <a:pt x="2589784" y="1238377"/>
                </a:lnTo>
                <a:lnTo>
                  <a:pt x="2656205" y="1216533"/>
                </a:lnTo>
                <a:lnTo>
                  <a:pt x="2720467" y="1193419"/>
                </a:lnTo>
                <a:lnTo>
                  <a:pt x="2782824" y="1169035"/>
                </a:lnTo>
                <a:lnTo>
                  <a:pt x="2842768" y="1143508"/>
                </a:lnTo>
                <a:lnTo>
                  <a:pt x="2867812" y="1131951"/>
                </a:lnTo>
                <a:lnTo>
                  <a:pt x="2900299" y="1116965"/>
                </a:lnTo>
                <a:lnTo>
                  <a:pt x="2922994" y="1105535"/>
                </a:lnTo>
                <a:lnTo>
                  <a:pt x="2955290" y="1089279"/>
                </a:lnTo>
                <a:lnTo>
                  <a:pt x="3007487" y="1060577"/>
                </a:lnTo>
                <a:lnTo>
                  <a:pt x="3026003" y="1049528"/>
                </a:lnTo>
                <a:lnTo>
                  <a:pt x="3056890" y="1031113"/>
                </a:lnTo>
                <a:lnTo>
                  <a:pt x="3103118" y="1000760"/>
                </a:lnTo>
                <a:lnTo>
                  <a:pt x="3117342" y="990473"/>
                </a:lnTo>
                <a:lnTo>
                  <a:pt x="3146171" y="969645"/>
                </a:lnTo>
                <a:lnTo>
                  <a:pt x="3185922" y="937895"/>
                </a:lnTo>
                <a:lnTo>
                  <a:pt x="3222244" y="905383"/>
                </a:lnTo>
                <a:lnTo>
                  <a:pt x="3231400" y="896112"/>
                </a:lnTo>
                <a:lnTo>
                  <a:pt x="3254883" y="872363"/>
                </a:lnTo>
                <a:lnTo>
                  <a:pt x="3262388" y="863600"/>
                </a:lnTo>
                <a:lnTo>
                  <a:pt x="3283712" y="838708"/>
                </a:lnTo>
                <a:lnTo>
                  <a:pt x="3289503" y="830707"/>
                </a:lnTo>
                <a:lnTo>
                  <a:pt x="3308477" y="804545"/>
                </a:lnTo>
                <a:lnTo>
                  <a:pt x="3329305" y="770128"/>
                </a:lnTo>
                <a:lnTo>
                  <a:pt x="3332226" y="763905"/>
                </a:lnTo>
                <a:lnTo>
                  <a:pt x="3345688" y="735330"/>
                </a:lnTo>
                <a:lnTo>
                  <a:pt x="3347415" y="730250"/>
                </a:lnTo>
                <a:lnTo>
                  <a:pt x="3357753" y="700024"/>
                </a:lnTo>
                <a:lnTo>
                  <a:pt x="3358350" y="697103"/>
                </a:lnTo>
                <a:lnTo>
                  <a:pt x="3364992" y="664718"/>
                </a:lnTo>
                <a:lnTo>
                  <a:pt x="3365131" y="662559"/>
                </a:lnTo>
                <a:lnTo>
                  <a:pt x="3367405" y="62953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59528" y="4754117"/>
            <a:ext cx="685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0145" y="2519298"/>
            <a:ext cx="1471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ALU/processing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79028" y="2447925"/>
            <a:ext cx="48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state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5958" y="3621785"/>
            <a:ext cx="10363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25" dirty="0"/>
              <a:t>ALU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523232" y="3555238"/>
            <a:ext cx="2127885" cy="445770"/>
            <a:chOff x="4523232" y="3555238"/>
            <a:chExt cx="2127885" cy="445770"/>
          </a:xfrm>
        </p:grpSpPr>
        <p:sp>
          <p:nvSpPr>
            <p:cNvPr id="5" name="object 5"/>
            <p:cNvSpPr/>
            <p:nvPr/>
          </p:nvSpPr>
          <p:spPr>
            <a:xfrm>
              <a:off x="5184648" y="3561588"/>
              <a:ext cx="1460500" cy="433070"/>
            </a:xfrm>
            <a:custGeom>
              <a:avLst/>
              <a:gdLst/>
              <a:ahLst/>
              <a:cxnLst/>
              <a:rect l="l" t="t" r="r" b="b"/>
              <a:pathLst>
                <a:path w="1460500" h="433070">
                  <a:moveTo>
                    <a:pt x="1459992" y="0"/>
                  </a:moveTo>
                  <a:lnTo>
                    <a:pt x="0" y="0"/>
                  </a:lnTo>
                  <a:lnTo>
                    <a:pt x="291973" y="432816"/>
                  </a:lnTo>
                  <a:lnTo>
                    <a:pt x="1168018" y="432816"/>
                  </a:lnTo>
                  <a:lnTo>
                    <a:pt x="14599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84648" y="3561588"/>
              <a:ext cx="1460500" cy="433070"/>
            </a:xfrm>
            <a:custGeom>
              <a:avLst/>
              <a:gdLst/>
              <a:ahLst/>
              <a:cxnLst/>
              <a:rect l="l" t="t" r="r" b="b"/>
              <a:pathLst>
                <a:path w="1460500" h="433070">
                  <a:moveTo>
                    <a:pt x="0" y="0"/>
                  </a:moveTo>
                  <a:lnTo>
                    <a:pt x="1459992" y="0"/>
                  </a:lnTo>
                  <a:lnTo>
                    <a:pt x="1168018" y="432816"/>
                  </a:lnTo>
                  <a:lnTo>
                    <a:pt x="29197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30240" y="3561588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70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30240" y="3561588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70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23232" y="3787140"/>
              <a:ext cx="821690" cy="76200"/>
            </a:xfrm>
            <a:custGeom>
              <a:avLst/>
              <a:gdLst/>
              <a:ahLst/>
              <a:cxnLst/>
              <a:rect l="l" t="t" r="r" b="b"/>
              <a:pathLst>
                <a:path w="821689" h="76200">
                  <a:moveTo>
                    <a:pt x="745363" y="0"/>
                  </a:moveTo>
                  <a:lnTo>
                    <a:pt x="745363" y="76200"/>
                  </a:lnTo>
                  <a:lnTo>
                    <a:pt x="808863" y="44450"/>
                  </a:lnTo>
                  <a:lnTo>
                    <a:pt x="758063" y="44450"/>
                  </a:lnTo>
                  <a:lnTo>
                    <a:pt x="758063" y="31750"/>
                  </a:lnTo>
                  <a:lnTo>
                    <a:pt x="808863" y="31750"/>
                  </a:lnTo>
                  <a:lnTo>
                    <a:pt x="745363" y="0"/>
                  </a:lnTo>
                  <a:close/>
                </a:path>
                <a:path w="821689" h="76200">
                  <a:moveTo>
                    <a:pt x="745363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745363" y="44450"/>
                  </a:lnTo>
                  <a:lnTo>
                    <a:pt x="745363" y="31750"/>
                  </a:lnTo>
                  <a:close/>
                </a:path>
                <a:path w="821689" h="76200">
                  <a:moveTo>
                    <a:pt x="808863" y="31750"/>
                  </a:moveTo>
                  <a:lnTo>
                    <a:pt x="758063" y="31750"/>
                  </a:lnTo>
                  <a:lnTo>
                    <a:pt x="758063" y="44450"/>
                  </a:lnTo>
                  <a:lnTo>
                    <a:pt x="808863" y="44450"/>
                  </a:lnTo>
                  <a:lnTo>
                    <a:pt x="821563" y="38100"/>
                  </a:lnTo>
                  <a:lnTo>
                    <a:pt x="80886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13603" y="3669538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6964" y="3118103"/>
            <a:ext cx="978535" cy="443230"/>
          </a:xfrm>
          <a:custGeom>
            <a:avLst/>
            <a:gdLst/>
            <a:ahLst/>
            <a:cxnLst/>
            <a:rect l="l" t="t" r="r" b="b"/>
            <a:pathLst>
              <a:path w="978535" h="443229">
                <a:moveTo>
                  <a:pt x="76200" y="366649"/>
                </a:moveTo>
                <a:lnTo>
                  <a:pt x="44450" y="366649"/>
                </a:lnTo>
                <a:lnTo>
                  <a:pt x="44450" y="0"/>
                </a:lnTo>
                <a:lnTo>
                  <a:pt x="31750" y="0"/>
                </a:lnTo>
                <a:lnTo>
                  <a:pt x="31750" y="366649"/>
                </a:ln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  <a:path w="978535" h="443229">
                <a:moveTo>
                  <a:pt x="978408" y="366649"/>
                </a:moveTo>
                <a:lnTo>
                  <a:pt x="946658" y="366649"/>
                </a:lnTo>
                <a:lnTo>
                  <a:pt x="946658" y="0"/>
                </a:lnTo>
                <a:lnTo>
                  <a:pt x="933958" y="0"/>
                </a:lnTo>
                <a:lnTo>
                  <a:pt x="933958" y="366649"/>
                </a:lnTo>
                <a:lnTo>
                  <a:pt x="902208" y="366649"/>
                </a:lnTo>
                <a:lnTo>
                  <a:pt x="940308" y="442849"/>
                </a:lnTo>
                <a:lnTo>
                  <a:pt x="972058" y="379349"/>
                </a:lnTo>
                <a:lnTo>
                  <a:pt x="978408" y="366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17921" y="2911221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2697" y="2911221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65876" y="3994403"/>
            <a:ext cx="76200" cy="443230"/>
          </a:xfrm>
          <a:custGeom>
            <a:avLst/>
            <a:gdLst/>
            <a:ahLst/>
            <a:cxnLst/>
            <a:rect l="l" t="t" r="r" b="b"/>
            <a:pathLst>
              <a:path w="76200" h="443229">
                <a:moveTo>
                  <a:pt x="31750" y="366649"/>
                </a:move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31750" y="379349"/>
                </a:lnTo>
                <a:lnTo>
                  <a:pt x="31750" y="366649"/>
                </a:lnTo>
                <a:close/>
              </a:path>
              <a:path w="76200" h="443229">
                <a:moveTo>
                  <a:pt x="44450" y="0"/>
                </a:moveTo>
                <a:lnTo>
                  <a:pt x="31750" y="0"/>
                </a:lnTo>
                <a:lnTo>
                  <a:pt x="31750" y="379349"/>
                </a:lnTo>
                <a:lnTo>
                  <a:pt x="44450" y="379349"/>
                </a:lnTo>
                <a:lnTo>
                  <a:pt x="44450" y="0"/>
                </a:lnTo>
                <a:close/>
              </a:path>
              <a:path w="76200" h="443229">
                <a:moveTo>
                  <a:pt x="76200" y="366649"/>
                </a:moveTo>
                <a:lnTo>
                  <a:pt x="44450" y="366649"/>
                </a:lnTo>
                <a:lnTo>
                  <a:pt x="44450" y="3793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56579" y="4417314"/>
            <a:ext cx="512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Output: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5958" y="3621785"/>
            <a:ext cx="10363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25" dirty="0"/>
              <a:t>ALU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523232" y="3555238"/>
            <a:ext cx="2127885" cy="445770"/>
            <a:chOff x="4523232" y="3555238"/>
            <a:chExt cx="2127885" cy="445770"/>
          </a:xfrm>
        </p:grpSpPr>
        <p:sp>
          <p:nvSpPr>
            <p:cNvPr id="5" name="object 5"/>
            <p:cNvSpPr/>
            <p:nvPr/>
          </p:nvSpPr>
          <p:spPr>
            <a:xfrm>
              <a:off x="5184648" y="3561588"/>
              <a:ext cx="1460500" cy="433070"/>
            </a:xfrm>
            <a:custGeom>
              <a:avLst/>
              <a:gdLst/>
              <a:ahLst/>
              <a:cxnLst/>
              <a:rect l="l" t="t" r="r" b="b"/>
              <a:pathLst>
                <a:path w="1460500" h="433070">
                  <a:moveTo>
                    <a:pt x="1459992" y="0"/>
                  </a:moveTo>
                  <a:lnTo>
                    <a:pt x="0" y="0"/>
                  </a:lnTo>
                  <a:lnTo>
                    <a:pt x="291973" y="432816"/>
                  </a:lnTo>
                  <a:lnTo>
                    <a:pt x="1168018" y="432816"/>
                  </a:lnTo>
                  <a:lnTo>
                    <a:pt x="14599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84648" y="3561588"/>
              <a:ext cx="1460500" cy="433070"/>
            </a:xfrm>
            <a:custGeom>
              <a:avLst/>
              <a:gdLst/>
              <a:ahLst/>
              <a:cxnLst/>
              <a:rect l="l" t="t" r="r" b="b"/>
              <a:pathLst>
                <a:path w="1460500" h="433070">
                  <a:moveTo>
                    <a:pt x="0" y="0"/>
                  </a:moveTo>
                  <a:lnTo>
                    <a:pt x="1459992" y="0"/>
                  </a:lnTo>
                  <a:lnTo>
                    <a:pt x="1168018" y="432816"/>
                  </a:lnTo>
                  <a:lnTo>
                    <a:pt x="29197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30240" y="3561588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70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30240" y="3561588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70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23232" y="3787140"/>
              <a:ext cx="821690" cy="76200"/>
            </a:xfrm>
            <a:custGeom>
              <a:avLst/>
              <a:gdLst/>
              <a:ahLst/>
              <a:cxnLst/>
              <a:rect l="l" t="t" r="r" b="b"/>
              <a:pathLst>
                <a:path w="821689" h="76200">
                  <a:moveTo>
                    <a:pt x="745363" y="0"/>
                  </a:moveTo>
                  <a:lnTo>
                    <a:pt x="745363" y="76200"/>
                  </a:lnTo>
                  <a:lnTo>
                    <a:pt x="808863" y="44450"/>
                  </a:lnTo>
                  <a:lnTo>
                    <a:pt x="758063" y="44450"/>
                  </a:lnTo>
                  <a:lnTo>
                    <a:pt x="758063" y="31750"/>
                  </a:lnTo>
                  <a:lnTo>
                    <a:pt x="808863" y="31750"/>
                  </a:lnTo>
                  <a:lnTo>
                    <a:pt x="745363" y="0"/>
                  </a:lnTo>
                  <a:close/>
                </a:path>
                <a:path w="821689" h="76200">
                  <a:moveTo>
                    <a:pt x="745363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745363" y="44450"/>
                  </a:lnTo>
                  <a:lnTo>
                    <a:pt x="745363" y="31750"/>
                  </a:lnTo>
                  <a:close/>
                </a:path>
                <a:path w="821689" h="76200">
                  <a:moveTo>
                    <a:pt x="808863" y="31750"/>
                  </a:moveTo>
                  <a:lnTo>
                    <a:pt x="758063" y="31750"/>
                  </a:lnTo>
                  <a:lnTo>
                    <a:pt x="758063" y="44450"/>
                  </a:lnTo>
                  <a:lnTo>
                    <a:pt x="808863" y="44450"/>
                  </a:lnTo>
                  <a:lnTo>
                    <a:pt x="821563" y="38100"/>
                  </a:lnTo>
                  <a:lnTo>
                    <a:pt x="80886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13603" y="3669538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6964" y="3118103"/>
            <a:ext cx="978535" cy="443230"/>
          </a:xfrm>
          <a:custGeom>
            <a:avLst/>
            <a:gdLst/>
            <a:ahLst/>
            <a:cxnLst/>
            <a:rect l="l" t="t" r="r" b="b"/>
            <a:pathLst>
              <a:path w="978535" h="443229">
                <a:moveTo>
                  <a:pt x="76200" y="366649"/>
                </a:moveTo>
                <a:lnTo>
                  <a:pt x="44450" y="366649"/>
                </a:lnTo>
                <a:lnTo>
                  <a:pt x="44450" y="0"/>
                </a:lnTo>
                <a:lnTo>
                  <a:pt x="31750" y="0"/>
                </a:lnTo>
                <a:lnTo>
                  <a:pt x="31750" y="366649"/>
                </a:ln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  <a:path w="978535" h="443229">
                <a:moveTo>
                  <a:pt x="978408" y="366649"/>
                </a:moveTo>
                <a:lnTo>
                  <a:pt x="946658" y="366649"/>
                </a:lnTo>
                <a:lnTo>
                  <a:pt x="946658" y="0"/>
                </a:lnTo>
                <a:lnTo>
                  <a:pt x="933958" y="0"/>
                </a:lnTo>
                <a:lnTo>
                  <a:pt x="933958" y="366649"/>
                </a:lnTo>
                <a:lnTo>
                  <a:pt x="902208" y="366649"/>
                </a:lnTo>
                <a:lnTo>
                  <a:pt x="940308" y="442849"/>
                </a:lnTo>
                <a:lnTo>
                  <a:pt x="972058" y="379349"/>
                </a:lnTo>
                <a:lnTo>
                  <a:pt x="978408" y="366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17921" y="2911221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2697" y="2911221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65876" y="3994403"/>
            <a:ext cx="76200" cy="443230"/>
          </a:xfrm>
          <a:custGeom>
            <a:avLst/>
            <a:gdLst/>
            <a:ahLst/>
            <a:cxnLst/>
            <a:rect l="l" t="t" r="r" b="b"/>
            <a:pathLst>
              <a:path w="76200" h="443229">
                <a:moveTo>
                  <a:pt x="31750" y="366649"/>
                </a:move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31750" y="379349"/>
                </a:lnTo>
                <a:lnTo>
                  <a:pt x="31750" y="366649"/>
                </a:lnTo>
                <a:close/>
              </a:path>
              <a:path w="76200" h="443229">
                <a:moveTo>
                  <a:pt x="44450" y="0"/>
                </a:moveTo>
                <a:lnTo>
                  <a:pt x="31750" y="0"/>
                </a:lnTo>
                <a:lnTo>
                  <a:pt x="31750" y="379349"/>
                </a:lnTo>
                <a:lnTo>
                  <a:pt x="44450" y="379349"/>
                </a:lnTo>
                <a:lnTo>
                  <a:pt x="44450" y="0"/>
                </a:lnTo>
                <a:close/>
              </a:path>
              <a:path w="76200" h="443229">
                <a:moveTo>
                  <a:pt x="76200" y="366649"/>
                </a:moveTo>
                <a:lnTo>
                  <a:pt x="44450" y="366649"/>
                </a:lnTo>
                <a:lnTo>
                  <a:pt x="44450" y="3793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56579" y="4417314"/>
            <a:ext cx="512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Output: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91588" y="4020311"/>
            <a:ext cx="2127885" cy="1466215"/>
          </a:xfrm>
          <a:custGeom>
            <a:avLst/>
            <a:gdLst/>
            <a:ahLst/>
            <a:cxnLst/>
            <a:rect l="l" t="t" r="r" b="b"/>
            <a:pathLst>
              <a:path w="2127885" h="1466214">
                <a:moveTo>
                  <a:pt x="2061281" y="37933"/>
                </a:moveTo>
                <a:lnTo>
                  <a:pt x="0" y="1455420"/>
                </a:lnTo>
                <a:lnTo>
                  <a:pt x="7112" y="1465961"/>
                </a:lnTo>
                <a:lnTo>
                  <a:pt x="2068472" y="48380"/>
                </a:lnTo>
                <a:lnTo>
                  <a:pt x="2061281" y="37933"/>
                </a:lnTo>
                <a:close/>
              </a:path>
              <a:path w="2127885" h="1466214">
                <a:moveTo>
                  <a:pt x="2110667" y="30733"/>
                </a:moveTo>
                <a:lnTo>
                  <a:pt x="2071751" y="30733"/>
                </a:lnTo>
                <a:lnTo>
                  <a:pt x="2078989" y="41148"/>
                </a:lnTo>
                <a:lnTo>
                  <a:pt x="2068472" y="48380"/>
                </a:lnTo>
                <a:lnTo>
                  <a:pt x="2086483" y="74549"/>
                </a:lnTo>
                <a:lnTo>
                  <a:pt x="2110667" y="30733"/>
                </a:lnTo>
                <a:close/>
              </a:path>
              <a:path w="2127885" h="1466214">
                <a:moveTo>
                  <a:pt x="2071751" y="30733"/>
                </a:moveTo>
                <a:lnTo>
                  <a:pt x="2061281" y="37933"/>
                </a:lnTo>
                <a:lnTo>
                  <a:pt x="2068472" y="48380"/>
                </a:lnTo>
                <a:lnTo>
                  <a:pt x="2078989" y="41148"/>
                </a:lnTo>
                <a:lnTo>
                  <a:pt x="2071751" y="30733"/>
                </a:lnTo>
                <a:close/>
              </a:path>
              <a:path w="2127885" h="1466214">
                <a:moveTo>
                  <a:pt x="2127631" y="0"/>
                </a:moveTo>
                <a:lnTo>
                  <a:pt x="2043302" y="11811"/>
                </a:lnTo>
                <a:lnTo>
                  <a:pt x="2061281" y="37933"/>
                </a:lnTo>
                <a:lnTo>
                  <a:pt x="2071751" y="30733"/>
                </a:lnTo>
                <a:lnTo>
                  <a:pt x="2110667" y="30733"/>
                </a:lnTo>
                <a:lnTo>
                  <a:pt x="212763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75002" y="5641949"/>
            <a:ext cx="3041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Design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choice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what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operations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</a:t>
            </a:r>
            <a:r>
              <a:rPr sz="1800" spc="-10" dirty="0">
                <a:latin typeface="Calibri"/>
                <a:cs typeface="Calibri"/>
              </a:rPr>
              <a:t> here?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4873</Words>
  <Application>Microsoft Office PowerPoint</Application>
  <PresentationFormat>Widescreen</PresentationFormat>
  <Paragraphs>1440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What did we talk about last time?</vt:lpstr>
      <vt:lpstr>What is a Computer Architecture?</vt:lpstr>
      <vt:lpstr>Recall: The Von Neumann Computing Model</vt:lpstr>
      <vt:lpstr>Recall: the Harvard Architecture</vt:lpstr>
      <vt:lpstr>Either Way:  Our CPU from last time is incomplete</vt:lpstr>
      <vt:lpstr>Basic Architecture: State + processing elements</vt:lpstr>
      <vt:lpstr>Building up to our first architecture: ALU</vt:lpstr>
      <vt:lpstr>Building up to our first architecture: ALU</vt:lpstr>
      <vt:lpstr>Basic Architecture: State + processing elements</vt:lpstr>
      <vt:lpstr>Basic Architecture: State + processing elements</vt:lpstr>
      <vt:lpstr>Building up to our first architecture: ALU + Registers</vt:lpstr>
      <vt:lpstr>Building up to our first architecture: ALU + Registers</vt:lpstr>
      <vt:lpstr>Building up to our first architecture: ALU + Registers</vt:lpstr>
      <vt:lpstr>Building up to our first architecture: Control</vt:lpstr>
      <vt:lpstr>Building up to our first architecture: Control</vt:lpstr>
      <vt:lpstr>Building up to our first architecture: Control</vt:lpstr>
      <vt:lpstr>Building up to our first architecture: Control</vt:lpstr>
      <vt:lpstr>Building up to our first architecture: Control</vt:lpstr>
      <vt:lpstr>Building up to our first architecture: Control</vt:lpstr>
      <vt:lpstr>Building up to our first architecture: Memory</vt:lpstr>
      <vt:lpstr>Building up to our first architecture: Memory</vt:lpstr>
      <vt:lpstr>Building up to our first architecture: Memory</vt:lpstr>
      <vt:lpstr>Building up to our first architecture: Memory</vt:lpstr>
      <vt:lpstr>Building up to our first architecture: Memory</vt:lpstr>
      <vt:lpstr>Building up to our first architecture: Memory</vt:lpstr>
      <vt:lpstr>Building up to our first architecture: Memory</vt:lpstr>
      <vt:lpstr>Building up to our first architecture: Branching</vt:lpstr>
      <vt:lpstr>Building up to our first architecture: Branching</vt:lpstr>
      <vt:lpstr>Building up to our first architecture: Branching</vt:lpstr>
      <vt:lpstr>Building up to our first architecture: Branching</vt:lpstr>
      <vt:lpstr>Building up to our first architecture: Branching</vt:lpstr>
      <vt:lpstr>A Complete (but slightly messy) RISCV-ish Datapath</vt:lpstr>
      <vt:lpstr>A “single-cycle” design</vt:lpstr>
      <vt:lpstr>A “single-cycle” design</vt:lpstr>
      <vt:lpstr>Thinking about latency: ALU Operations</vt:lpstr>
      <vt:lpstr>Thinking about latency: ALU Operations</vt:lpstr>
      <vt:lpstr>Thinking about latency: Memory</vt:lpstr>
      <vt:lpstr>Thinking about latency: Memory</vt:lpstr>
      <vt:lpstr>Implication of operation latencies?</vt:lpstr>
      <vt:lpstr>Where is the HW/SW Interface in the Datapath?</vt:lpstr>
      <vt:lpstr>Where is the HW/SW Interface?</vt:lpstr>
      <vt:lpstr>Instruction memory holds software</vt:lpstr>
      <vt:lpstr>Big Idea: Instruction Bits are Control Signals</vt:lpstr>
      <vt:lpstr>Big Idea: Instruction Bits are Control Signals</vt:lpstr>
      <vt:lpstr>Big Idea: Instruction Bits are Control Signals</vt:lpstr>
      <vt:lpstr>Instruction Set Architecture</vt:lpstr>
      <vt:lpstr>Architecture vs. Microarchitecture</vt:lpstr>
      <vt:lpstr>Architecture vs. Microarchitecture</vt:lpstr>
      <vt:lpstr>Architecture vs. Microarchitecture</vt:lpstr>
      <vt:lpstr>Architecture vs. Microarchitecture</vt:lpstr>
      <vt:lpstr>Instruction Set Architecture</vt:lpstr>
      <vt:lpstr>What should go in the ISA?</vt:lpstr>
      <vt:lpstr>What should go in the ISA?</vt:lpstr>
      <vt:lpstr>What should go in the ISA?</vt:lpstr>
      <vt:lpstr>Principles of ISA Design</vt:lpstr>
      <vt:lpstr>What did we just learn?</vt:lpstr>
      <vt:lpstr>What to think about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18-344: Computer Systems and the Hardware/Software Interface</dc:title>
  <dc:creator>Brandon Lucia</dc:creator>
  <cp:lastModifiedBy>Gregory Kesden</cp:lastModifiedBy>
  <cp:revision>3</cp:revision>
  <dcterms:created xsi:type="dcterms:W3CDTF">2023-09-05T12:26:11Z</dcterms:created>
  <dcterms:modified xsi:type="dcterms:W3CDTF">2025-09-03T18:31:32Z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2023-09-05T00:00:00Z</vt:filetime>
  </property>
  <property fmtid="{D5CDD505-2E9C-101B-9397-08002B2CF9AE}" pid="5" name="Producer">
    <vt:lpwstr>Microsoft® PowerPoint® for Microsoft 365</vt:lpwstr>
  </property>
</Properties>
</file>