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3" r:id="rId56"/>
    <p:sldId id="312" r:id="rId57"/>
    <p:sldId id="314" r:id="rId58"/>
    <p:sldId id="324" r:id="rId59"/>
    <p:sldId id="315" r:id="rId60"/>
    <p:sldId id="316" r:id="rId6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200" y="245440"/>
            <a:ext cx="11474323" cy="13891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06841"/>
            <a:ext cx="10045700" cy="3605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4604" marR="5080" indent="-635" algn="ctr">
              <a:lnSpc>
                <a:spcPct val="90000"/>
              </a:lnSpc>
              <a:spcBef>
                <a:spcPts val="750"/>
              </a:spcBef>
            </a:pPr>
            <a:r>
              <a:rPr lang="en-US" sz="5400"/>
              <a:t>CMU</a:t>
            </a:r>
            <a:r>
              <a:rPr lang="en-US" sz="5400" spc="10"/>
              <a:t> </a:t>
            </a:r>
            <a:r>
              <a:rPr lang="en-US" sz="5400" spc="-10"/>
              <a:t>18-</a:t>
            </a:r>
            <a:r>
              <a:rPr lang="en-US" sz="5400"/>
              <a:t>344:</a:t>
            </a:r>
            <a:r>
              <a:rPr lang="en-US" sz="5400" spc="10"/>
              <a:t> </a:t>
            </a:r>
            <a:r>
              <a:rPr lang="en-US" sz="5400" spc="-10"/>
              <a:t>Computer </a:t>
            </a:r>
            <a:r>
              <a:rPr lang="en-US" sz="5400"/>
              <a:t>Systems</a:t>
            </a:r>
            <a:r>
              <a:rPr lang="en-US" sz="5400" spc="-150"/>
              <a:t> </a:t>
            </a:r>
            <a:r>
              <a:rPr lang="en-US" sz="5400"/>
              <a:t>and</a:t>
            </a:r>
            <a:r>
              <a:rPr lang="en-US" sz="5400" spc="-135"/>
              <a:t> </a:t>
            </a:r>
            <a:r>
              <a:rPr lang="en-US" sz="5400" spc="-25"/>
              <a:t>the </a:t>
            </a:r>
            <a:r>
              <a:rPr lang="en-US" sz="5400" spc="-10"/>
              <a:t>Hardware/Software</a:t>
            </a:r>
            <a:r>
              <a:rPr lang="en-US" sz="5400" spc="-235"/>
              <a:t> </a:t>
            </a:r>
            <a:r>
              <a:rPr lang="en-US" sz="5400" spc="-30"/>
              <a:t>Interface</a:t>
            </a:r>
            <a:endParaRPr lang="en-US"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4264914" y="3579621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>
                <a:latin typeface="Calibri"/>
                <a:cs typeface="Calibri"/>
              </a:rPr>
              <a:t>Fall</a:t>
            </a:r>
            <a:r>
              <a:rPr lang="en-US" sz="2400" spc="-80">
                <a:latin typeface="Calibri"/>
                <a:cs typeface="Calibri"/>
              </a:rPr>
              <a:t> </a:t>
            </a:r>
            <a:r>
              <a:rPr lang="en-US" sz="2400">
                <a:latin typeface="Calibri"/>
                <a:cs typeface="Calibri"/>
              </a:rPr>
              <a:t>2023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B43DEFD0-62BD-F0F0-B9AF-7BDD3A69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3" y="0"/>
            <a:ext cx="1149519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E1AB5-54B0-45B9-600E-6BB2436DFCF1}"/>
              </a:ext>
            </a:extLst>
          </p:cNvPr>
          <p:cNvSpPr txBox="1"/>
          <p:nvPr/>
        </p:nvSpPr>
        <p:spPr>
          <a:xfrm>
            <a:off x="8534400" y="1219200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(Fall 2025 Lecture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EED7-2B7B-E8A7-64F5-0916C2ECD5BC}"/>
              </a:ext>
            </a:extLst>
          </p:cNvPr>
          <p:cNvSpPr txBox="1"/>
          <p:nvPr/>
        </p:nvSpPr>
        <p:spPr>
          <a:xfrm>
            <a:off x="7243662" y="3886200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LECTURE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820356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35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spc="-25" dirty="0"/>
              <a:t>Stored-Program </a:t>
            </a:r>
            <a:r>
              <a:rPr dirty="0"/>
              <a:t>Computing</a:t>
            </a:r>
            <a:r>
              <a:rPr spc="-1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8807" y="2837433"/>
            <a:ext cx="4459605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Let’s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optimize!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Where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bottleneck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Von </a:t>
            </a:r>
            <a:r>
              <a:rPr sz="2800" dirty="0">
                <a:latin typeface="Calibri"/>
                <a:cs typeface="Calibri"/>
              </a:rPr>
              <a:t>Neumann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abstract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machine?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820356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35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spc="-25" dirty="0"/>
              <a:t>Stored-Program </a:t>
            </a:r>
            <a:r>
              <a:rPr dirty="0"/>
              <a:t>Computing</a:t>
            </a:r>
            <a:r>
              <a:rPr spc="-1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18807" y="2837433"/>
            <a:ext cx="4271645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8600" algn="just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Data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bus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CPU.</a:t>
            </a:r>
            <a:r>
              <a:rPr sz="2800" spc="50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time </a:t>
            </a:r>
            <a:r>
              <a:rPr sz="2800" spc="-10" dirty="0">
                <a:latin typeface="Calibri"/>
                <a:cs typeface="Calibri"/>
              </a:rPr>
              <a:t>multiplex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bus.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6517" y="3816858"/>
            <a:ext cx="4174490" cy="1247140"/>
          </a:xfrm>
          <a:custGeom>
            <a:avLst/>
            <a:gdLst/>
            <a:ahLst/>
            <a:cxnLst/>
            <a:rect l="l" t="t" r="r" b="b"/>
            <a:pathLst>
              <a:path w="4174490" h="1247139">
                <a:moveTo>
                  <a:pt x="0" y="623316"/>
                </a:moveTo>
                <a:lnTo>
                  <a:pt x="4621" y="581497"/>
                </a:lnTo>
                <a:lnTo>
                  <a:pt x="18291" y="540419"/>
                </a:lnTo>
                <a:lnTo>
                  <a:pt x="40718" y="500168"/>
                </a:lnTo>
                <a:lnTo>
                  <a:pt x="71608" y="460830"/>
                </a:lnTo>
                <a:lnTo>
                  <a:pt x="110671" y="422495"/>
                </a:lnTo>
                <a:lnTo>
                  <a:pt x="157613" y="385247"/>
                </a:lnTo>
                <a:lnTo>
                  <a:pt x="212142" y="349175"/>
                </a:lnTo>
                <a:lnTo>
                  <a:pt x="273966" y="314367"/>
                </a:lnTo>
                <a:lnTo>
                  <a:pt x="342794" y="280908"/>
                </a:lnTo>
                <a:lnTo>
                  <a:pt x="379742" y="264712"/>
                </a:lnTo>
                <a:lnTo>
                  <a:pt x="418332" y="248887"/>
                </a:lnTo>
                <a:lnTo>
                  <a:pt x="458526" y="233443"/>
                </a:lnTo>
                <a:lnTo>
                  <a:pt x="500288" y="218390"/>
                </a:lnTo>
                <a:lnTo>
                  <a:pt x="543582" y="203741"/>
                </a:lnTo>
                <a:lnTo>
                  <a:pt x="588370" y="189505"/>
                </a:lnTo>
                <a:lnTo>
                  <a:pt x="634618" y="175695"/>
                </a:lnTo>
                <a:lnTo>
                  <a:pt x="682287" y="162319"/>
                </a:lnTo>
                <a:lnTo>
                  <a:pt x="731341" y="149391"/>
                </a:lnTo>
                <a:lnTo>
                  <a:pt x="781745" y="136920"/>
                </a:lnTo>
                <a:lnTo>
                  <a:pt x="833461" y="124917"/>
                </a:lnTo>
                <a:lnTo>
                  <a:pt x="886452" y="113393"/>
                </a:lnTo>
                <a:lnTo>
                  <a:pt x="940683" y="102360"/>
                </a:lnTo>
                <a:lnTo>
                  <a:pt x="996117" y="91827"/>
                </a:lnTo>
                <a:lnTo>
                  <a:pt x="1052717" y="81807"/>
                </a:lnTo>
                <a:lnTo>
                  <a:pt x="1110447" y="72309"/>
                </a:lnTo>
                <a:lnTo>
                  <a:pt x="1169270" y="63345"/>
                </a:lnTo>
                <a:lnTo>
                  <a:pt x="1229149" y="54926"/>
                </a:lnTo>
                <a:lnTo>
                  <a:pt x="1290049" y="47063"/>
                </a:lnTo>
                <a:lnTo>
                  <a:pt x="1351932" y="39765"/>
                </a:lnTo>
                <a:lnTo>
                  <a:pt x="1414762" y="33046"/>
                </a:lnTo>
                <a:lnTo>
                  <a:pt x="1478503" y="26914"/>
                </a:lnTo>
                <a:lnTo>
                  <a:pt x="1543118" y="21382"/>
                </a:lnTo>
                <a:lnTo>
                  <a:pt x="1608570" y="16459"/>
                </a:lnTo>
                <a:lnTo>
                  <a:pt x="1674824" y="12158"/>
                </a:lnTo>
                <a:lnTo>
                  <a:pt x="1741841" y="8488"/>
                </a:lnTo>
                <a:lnTo>
                  <a:pt x="1809587" y="5461"/>
                </a:lnTo>
                <a:lnTo>
                  <a:pt x="1878024" y="3088"/>
                </a:lnTo>
                <a:lnTo>
                  <a:pt x="1947116" y="1379"/>
                </a:lnTo>
                <a:lnTo>
                  <a:pt x="2016826" y="346"/>
                </a:lnTo>
                <a:lnTo>
                  <a:pt x="2087118" y="0"/>
                </a:lnTo>
                <a:lnTo>
                  <a:pt x="2157409" y="346"/>
                </a:lnTo>
                <a:lnTo>
                  <a:pt x="2227119" y="1379"/>
                </a:lnTo>
                <a:lnTo>
                  <a:pt x="2296211" y="3088"/>
                </a:lnTo>
                <a:lnTo>
                  <a:pt x="2364648" y="5461"/>
                </a:lnTo>
                <a:lnTo>
                  <a:pt x="2432394" y="8488"/>
                </a:lnTo>
                <a:lnTo>
                  <a:pt x="2499411" y="12158"/>
                </a:lnTo>
                <a:lnTo>
                  <a:pt x="2565665" y="16459"/>
                </a:lnTo>
                <a:lnTo>
                  <a:pt x="2631117" y="21382"/>
                </a:lnTo>
                <a:lnTo>
                  <a:pt x="2695732" y="26914"/>
                </a:lnTo>
                <a:lnTo>
                  <a:pt x="2759473" y="33046"/>
                </a:lnTo>
                <a:lnTo>
                  <a:pt x="2822303" y="39765"/>
                </a:lnTo>
                <a:lnTo>
                  <a:pt x="2884186" y="47063"/>
                </a:lnTo>
                <a:lnTo>
                  <a:pt x="2945086" y="54926"/>
                </a:lnTo>
                <a:lnTo>
                  <a:pt x="3004965" y="63345"/>
                </a:lnTo>
                <a:lnTo>
                  <a:pt x="3063788" y="72309"/>
                </a:lnTo>
                <a:lnTo>
                  <a:pt x="3121518" y="81807"/>
                </a:lnTo>
                <a:lnTo>
                  <a:pt x="3178118" y="91827"/>
                </a:lnTo>
                <a:lnTo>
                  <a:pt x="3233552" y="102360"/>
                </a:lnTo>
                <a:lnTo>
                  <a:pt x="3287783" y="113393"/>
                </a:lnTo>
                <a:lnTo>
                  <a:pt x="3340774" y="124917"/>
                </a:lnTo>
                <a:lnTo>
                  <a:pt x="3392490" y="136920"/>
                </a:lnTo>
                <a:lnTo>
                  <a:pt x="3442894" y="149391"/>
                </a:lnTo>
                <a:lnTo>
                  <a:pt x="3491948" y="162319"/>
                </a:lnTo>
                <a:lnTo>
                  <a:pt x="3539617" y="175695"/>
                </a:lnTo>
                <a:lnTo>
                  <a:pt x="3585865" y="189505"/>
                </a:lnTo>
                <a:lnTo>
                  <a:pt x="3630653" y="203741"/>
                </a:lnTo>
                <a:lnTo>
                  <a:pt x="3673947" y="218390"/>
                </a:lnTo>
                <a:lnTo>
                  <a:pt x="3715709" y="233443"/>
                </a:lnTo>
                <a:lnTo>
                  <a:pt x="3755903" y="248887"/>
                </a:lnTo>
                <a:lnTo>
                  <a:pt x="3794493" y="264712"/>
                </a:lnTo>
                <a:lnTo>
                  <a:pt x="3831441" y="280908"/>
                </a:lnTo>
                <a:lnTo>
                  <a:pt x="3866712" y="297463"/>
                </a:lnTo>
                <a:lnTo>
                  <a:pt x="3932074" y="331608"/>
                </a:lnTo>
                <a:lnTo>
                  <a:pt x="3990288" y="367059"/>
                </a:lnTo>
                <a:lnTo>
                  <a:pt x="4041060" y="403729"/>
                </a:lnTo>
                <a:lnTo>
                  <a:pt x="4084099" y="441532"/>
                </a:lnTo>
                <a:lnTo>
                  <a:pt x="4119112" y="480379"/>
                </a:lnTo>
                <a:lnTo>
                  <a:pt x="4145807" y="520185"/>
                </a:lnTo>
                <a:lnTo>
                  <a:pt x="4163892" y="560860"/>
                </a:lnTo>
                <a:lnTo>
                  <a:pt x="4173074" y="602319"/>
                </a:lnTo>
                <a:lnTo>
                  <a:pt x="4174235" y="623316"/>
                </a:lnTo>
                <a:lnTo>
                  <a:pt x="4173074" y="644312"/>
                </a:lnTo>
                <a:lnTo>
                  <a:pt x="4163892" y="685771"/>
                </a:lnTo>
                <a:lnTo>
                  <a:pt x="4145807" y="726446"/>
                </a:lnTo>
                <a:lnTo>
                  <a:pt x="4119112" y="766252"/>
                </a:lnTo>
                <a:lnTo>
                  <a:pt x="4084099" y="805099"/>
                </a:lnTo>
                <a:lnTo>
                  <a:pt x="4041060" y="842902"/>
                </a:lnTo>
                <a:lnTo>
                  <a:pt x="3990288" y="879572"/>
                </a:lnTo>
                <a:lnTo>
                  <a:pt x="3932074" y="915023"/>
                </a:lnTo>
                <a:lnTo>
                  <a:pt x="3866712" y="949168"/>
                </a:lnTo>
                <a:lnTo>
                  <a:pt x="3831441" y="965723"/>
                </a:lnTo>
                <a:lnTo>
                  <a:pt x="3794493" y="981919"/>
                </a:lnTo>
                <a:lnTo>
                  <a:pt x="3755903" y="997744"/>
                </a:lnTo>
                <a:lnTo>
                  <a:pt x="3715709" y="1013188"/>
                </a:lnTo>
                <a:lnTo>
                  <a:pt x="3673947" y="1028241"/>
                </a:lnTo>
                <a:lnTo>
                  <a:pt x="3630653" y="1042890"/>
                </a:lnTo>
                <a:lnTo>
                  <a:pt x="3585865" y="1057126"/>
                </a:lnTo>
                <a:lnTo>
                  <a:pt x="3539617" y="1070936"/>
                </a:lnTo>
                <a:lnTo>
                  <a:pt x="3491948" y="1084312"/>
                </a:lnTo>
                <a:lnTo>
                  <a:pt x="3442894" y="1097240"/>
                </a:lnTo>
                <a:lnTo>
                  <a:pt x="3392490" y="1109711"/>
                </a:lnTo>
                <a:lnTo>
                  <a:pt x="3340774" y="1121714"/>
                </a:lnTo>
                <a:lnTo>
                  <a:pt x="3287783" y="1133238"/>
                </a:lnTo>
                <a:lnTo>
                  <a:pt x="3233552" y="1144271"/>
                </a:lnTo>
                <a:lnTo>
                  <a:pt x="3178118" y="1154804"/>
                </a:lnTo>
                <a:lnTo>
                  <a:pt x="3121518" y="1164824"/>
                </a:lnTo>
                <a:lnTo>
                  <a:pt x="3063788" y="1174322"/>
                </a:lnTo>
                <a:lnTo>
                  <a:pt x="3004965" y="1183286"/>
                </a:lnTo>
                <a:lnTo>
                  <a:pt x="2945086" y="1191705"/>
                </a:lnTo>
                <a:lnTo>
                  <a:pt x="2884186" y="1199568"/>
                </a:lnTo>
                <a:lnTo>
                  <a:pt x="2822303" y="1206866"/>
                </a:lnTo>
                <a:lnTo>
                  <a:pt x="2759473" y="1213585"/>
                </a:lnTo>
                <a:lnTo>
                  <a:pt x="2695732" y="1219717"/>
                </a:lnTo>
                <a:lnTo>
                  <a:pt x="2631117" y="1225249"/>
                </a:lnTo>
                <a:lnTo>
                  <a:pt x="2565665" y="1230172"/>
                </a:lnTo>
                <a:lnTo>
                  <a:pt x="2499411" y="1234473"/>
                </a:lnTo>
                <a:lnTo>
                  <a:pt x="2432394" y="1238143"/>
                </a:lnTo>
                <a:lnTo>
                  <a:pt x="2364648" y="1241170"/>
                </a:lnTo>
                <a:lnTo>
                  <a:pt x="2296211" y="1243543"/>
                </a:lnTo>
                <a:lnTo>
                  <a:pt x="2227119" y="1245252"/>
                </a:lnTo>
                <a:lnTo>
                  <a:pt x="2157409" y="1246285"/>
                </a:lnTo>
                <a:lnTo>
                  <a:pt x="2087118" y="1246632"/>
                </a:lnTo>
                <a:lnTo>
                  <a:pt x="2016826" y="1246285"/>
                </a:lnTo>
                <a:lnTo>
                  <a:pt x="1947116" y="1245252"/>
                </a:lnTo>
                <a:lnTo>
                  <a:pt x="1878024" y="1243543"/>
                </a:lnTo>
                <a:lnTo>
                  <a:pt x="1809587" y="1241170"/>
                </a:lnTo>
                <a:lnTo>
                  <a:pt x="1741841" y="1238143"/>
                </a:lnTo>
                <a:lnTo>
                  <a:pt x="1674824" y="1234473"/>
                </a:lnTo>
                <a:lnTo>
                  <a:pt x="1608570" y="1230172"/>
                </a:lnTo>
                <a:lnTo>
                  <a:pt x="1543118" y="1225249"/>
                </a:lnTo>
                <a:lnTo>
                  <a:pt x="1478503" y="1219717"/>
                </a:lnTo>
                <a:lnTo>
                  <a:pt x="1414762" y="1213585"/>
                </a:lnTo>
                <a:lnTo>
                  <a:pt x="1351932" y="1206866"/>
                </a:lnTo>
                <a:lnTo>
                  <a:pt x="1290049" y="1199568"/>
                </a:lnTo>
                <a:lnTo>
                  <a:pt x="1229149" y="1191705"/>
                </a:lnTo>
                <a:lnTo>
                  <a:pt x="1169270" y="1183286"/>
                </a:lnTo>
                <a:lnTo>
                  <a:pt x="1110447" y="1174322"/>
                </a:lnTo>
                <a:lnTo>
                  <a:pt x="1052717" y="1164824"/>
                </a:lnTo>
                <a:lnTo>
                  <a:pt x="996117" y="1154804"/>
                </a:lnTo>
                <a:lnTo>
                  <a:pt x="940683" y="1144271"/>
                </a:lnTo>
                <a:lnTo>
                  <a:pt x="886452" y="1133238"/>
                </a:lnTo>
                <a:lnTo>
                  <a:pt x="833461" y="1121714"/>
                </a:lnTo>
                <a:lnTo>
                  <a:pt x="781745" y="1109711"/>
                </a:lnTo>
                <a:lnTo>
                  <a:pt x="731341" y="1097240"/>
                </a:lnTo>
                <a:lnTo>
                  <a:pt x="682287" y="1084312"/>
                </a:lnTo>
                <a:lnTo>
                  <a:pt x="634618" y="1070936"/>
                </a:lnTo>
                <a:lnTo>
                  <a:pt x="588370" y="1057126"/>
                </a:lnTo>
                <a:lnTo>
                  <a:pt x="543582" y="1042890"/>
                </a:lnTo>
                <a:lnTo>
                  <a:pt x="500288" y="1028241"/>
                </a:lnTo>
                <a:lnTo>
                  <a:pt x="458526" y="1013188"/>
                </a:lnTo>
                <a:lnTo>
                  <a:pt x="418332" y="997744"/>
                </a:lnTo>
                <a:lnTo>
                  <a:pt x="379742" y="981919"/>
                </a:lnTo>
                <a:lnTo>
                  <a:pt x="342794" y="965723"/>
                </a:lnTo>
                <a:lnTo>
                  <a:pt x="307523" y="949168"/>
                </a:lnTo>
                <a:lnTo>
                  <a:pt x="242161" y="915023"/>
                </a:lnTo>
                <a:lnTo>
                  <a:pt x="183947" y="879572"/>
                </a:lnTo>
                <a:lnTo>
                  <a:pt x="133175" y="842902"/>
                </a:lnTo>
                <a:lnTo>
                  <a:pt x="90136" y="805099"/>
                </a:lnTo>
                <a:lnTo>
                  <a:pt x="55123" y="766252"/>
                </a:lnTo>
                <a:lnTo>
                  <a:pt x="28428" y="726446"/>
                </a:lnTo>
                <a:lnTo>
                  <a:pt x="10343" y="685771"/>
                </a:lnTo>
                <a:lnTo>
                  <a:pt x="1161" y="644312"/>
                </a:lnTo>
                <a:lnTo>
                  <a:pt x="0" y="623316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820356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35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spc="-25" dirty="0"/>
              <a:t>Stored-Program </a:t>
            </a:r>
            <a:r>
              <a:rPr dirty="0"/>
              <a:t>Computing</a:t>
            </a:r>
            <a:r>
              <a:rPr spc="-1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315200" y="2960048"/>
          <a:ext cx="1837690" cy="80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065">
                <a:tc>
                  <a:txBody>
                    <a:bodyPr/>
                    <a:lstStyle/>
                    <a:p>
                      <a:pPr marR="28575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I1: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6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86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z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28575" algn="ct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R="27940" algn="ct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I3: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820356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35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spc="-25" dirty="0"/>
              <a:t>Stored-Program </a:t>
            </a:r>
            <a:r>
              <a:rPr dirty="0"/>
              <a:t>Computing</a:t>
            </a:r>
            <a:r>
              <a:rPr spc="-1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92340" y="2903220"/>
            <a:ext cx="483234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6595" y="2903220"/>
            <a:ext cx="277495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400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7428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9944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8259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z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34250" y="3183382"/>
            <a:ext cx="1801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I2: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I3: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92340" y="2903220"/>
            <a:ext cx="483234" cy="368935"/>
          </a:xfrm>
          <a:custGeom>
            <a:avLst/>
            <a:gdLst/>
            <a:ahLst/>
            <a:cxnLst/>
            <a:rect l="l" t="t" r="r" b="b"/>
            <a:pathLst>
              <a:path w="483234" h="368935">
                <a:moveTo>
                  <a:pt x="0" y="368808"/>
                </a:moveTo>
                <a:lnTo>
                  <a:pt x="483107" y="368808"/>
                </a:lnTo>
                <a:lnTo>
                  <a:pt x="48310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79440" y="2187702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32bits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22876" y="2303145"/>
            <a:ext cx="3660775" cy="2742565"/>
            <a:chOff x="4722876" y="2303145"/>
            <a:chExt cx="3660775" cy="2742565"/>
          </a:xfrm>
        </p:grpSpPr>
        <p:sp>
          <p:nvSpPr>
            <p:cNvPr id="27" name="object 27"/>
            <p:cNvSpPr/>
            <p:nvPr/>
          </p:nvSpPr>
          <p:spPr>
            <a:xfrm>
              <a:off x="6228969" y="2414397"/>
              <a:ext cx="1021715" cy="490855"/>
            </a:xfrm>
            <a:custGeom>
              <a:avLst/>
              <a:gdLst/>
              <a:ahLst/>
              <a:cxnLst/>
              <a:rect l="l" t="t" r="r" b="b"/>
              <a:pathLst>
                <a:path w="1021715" h="490855">
                  <a:moveTo>
                    <a:pt x="949604" y="462015"/>
                  </a:moveTo>
                  <a:lnTo>
                    <a:pt x="935989" y="490727"/>
                  </a:lnTo>
                  <a:lnTo>
                    <a:pt x="1021206" y="488950"/>
                  </a:lnTo>
                  <a:lnTo>
                    <a:pt x="1004378" y="467487"/>
                  </a:lnTo>
                  <a:lnTo>
                    <a:pt x="961135" y="467487"/>
                  </a:lnTo>
                  <a:lnTo>
                    <a:pt x="949604" y="462015"/>
                  </a:lnTo>
                  <a:close/>
                </a:path>
                <a:path w="1021715" h="490855">
                  <a:moveTo>
                    <a:pt x="955031" y="450570"/>
                  </a:moveTo>
                  <a:lnTo>
                    <a:pt x="949604" y="462015"/>
                  </a:lnTo>
                  <a:lnTo>
                    <a:pt x="961135" y="467487"/>
                  </a:lnTo>
                  <a:lnTo>
                    <a:pt x="966597" y="456056"/>
                  </a:lnTo>
                  <a:lnTo>
                    <a:pt x="955031" y="450570"/>
                  </a:lnTo>
                  <a:close/>
                </a:path>
                <a:path w="1021715" h="490855">
                  <a:moveTo>
                    <a:pt x="968628" y="421893"/>
                  </a:moveTo>
                  <a:lnTo>
                    <a:pt x="955031" y="450570"/>
                  </a:lnTo>
                  <a:lnTo>
                    <a:pt x="966597" y="456056"/>
                  </a:lnTo>
                  <a:lnTo>
                    <a:pt x="961135" y="467487"/>
                  </a:lnTo>
                  <a:lnTo>
                    <a:pt x="1004378" y="467487"/>
                  </a:lnTo>
                  <a:lnTo>
                    <a:pt x="968628" y="421893"/>
                  </a:lnTo>
                  <a:close/>
                </a:path>
                <a:path w="1021715" h="490855">
                  <a:moveTo>
                    <a:pt x="5333" y="0"/>
                  </a:moveTo>
                  <a:lnTo>
                    <a:pt x="0" y="11429"/>
                  </a:lnTo>
                  <a:lnTo>
                    <a:pt x="949604" y="462015"/>
                  </a:lnTo>
                  <a:lnTo>
                    <a:pt x="955031" y="450570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6596" y="2903220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0" y="368808"/>
                  </a:moveTo>
                  <a:lnTo>
                    <a:pt x="277368" y="368808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22876" y="2303144"/>
              <a:ext cx="3660775" cy="2742565"/>
            </a:xfrm>
            <a:custGeom>
              <a:avLst/>
              <a:gdLst/>
              <a:ahLst/>
              <a:cxnLst/>
              <a:rect l="l" t="t" r="r" b="b"/>
              <a:pathLst>
                <a:path w="3660775" h="2742565">
                  <a:moveTo>
                    <a:pt x="3095625" y="2729992"/>
                  </a:moveTo>
                  <a:lnTo>
                    <a:pt x="75946" y="2140102"/>
                  </a:lnTo>
                  <a:lnTo>
                    <a:pt x="76415" y="2137664"/>
                  </a:lnTo>
                  <a:lnTo>
                    <a:pt x="82042" y="2108962"/>
                  </a:lnTo>
                  <a:lnTo>
                    <a:pt x="0" y="2131695"/>
                  </a:lnTo>
                  <a:lnTo>
                    <a:pt x="67437" y="2183638"/>
                  </a:lnTo>
                  <a:lnTo>
                    <a:pt x="73507" y="2152548"/>
                  </a:lnTo>
                  <a:lnTo>
                    <a:pt x="3093212" y="2742438"/>
                  </a:lnTo>
                  <a:lnTo>
                    <a:pt x="3095625" y="2729992"/>
                  </a:lnTo>
                  <a:close/>
                </a:path>
                <a:path w="3660775" h="2742565">
                  <a:moveTo>
                    <a:pt x="3660775" y="5334"/>
                  </a:moveTo>
                  <a:lnTo>
                    <a:pt x="3649345" y="0"/>
                  </a:lnTo>
                  <a:lnTo>
                    <a:pt x="3398139" y="528015"/>
                  </a:lnTo>
                  <a:lnTo>
                    <a:pt x="3369437" y="514350"/>
                  </a:lnTo>
                  <a:lnTo>
                    <a:pt x="3371088" y="599567"/>
                  </a:lnTo>
                  <a:lnTo>
                    <a:pt x="3438271" y="547116"/>
                  </a:lnTo>
                  <a:lnTo>
                    <a:pt x="3433724" y="544957"/>
                  </a:lnTo>
                  <a:lnTo>
                    <a:pt x="3409569" y="533463"/>
                  </a:lnTo>
                  <a:lnTo>
                    <a:pt x="3660775" y="533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88857" y="2028190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22030" y="2378455"/>
            <a:ext cx="79375" cy="473709"/>
          </a:xfrm>
          <a:custGeom>
            <a:avLst/>
            <a:gdLst/>
            <a:ahLst/>
            <a:cxnLst/>
            <a:rect l="l" t="t" r="r" b="b"/>
            <a:pathLst>
              <a:path w="79375" h="473710">
                <a:moveTo>
                  <a:pt x="0" y="393954"/>
                </a:moveTo>
                <a:lnTo>
                  <a:pt x="31242" y="473202"/>
                </a:lnTo>
                <a:lnTo>
                  <a:pt x="69917" y="410464"/>
                </a:lnTo>
                <a:lnTo>
                  <a:pt x="43179" y="410464"/>
                </a:lnTo>
                <a:lnTo>
                  <a:pt x="30479" y="409448"/>
                </a:lnTo>
                <a:lnTo>
                  <a:pt x="31598" y="396754"/>
                </a:lnTo>
                <a:lnTo>
                  <a:pt x="0" y="393954"/>
                </a:lnTo>
                <a:close/>
              </a:path>
              <a:path w="79375" h="473710">
                <a:moveTo>
                  <a:pt x="31598" y="396754"/>
                </a:moveTo>
                <a:lnTo>
                  <a:pt x="30479" y="409448"/>
                </a:lnTo>
                <a:lnTo>
                  <a:pt x="43179" y="410464"/>
                </a:lnTo>
                <a:lnTo>
                  <a:pt x="44288" y="397879"/>
                </a:lnTo>
                <a:lnTo>
                  <a:pt x="31598" y="396754"/>
                </a:lnTo>
                <a:close/>
              </a:path>
              <a:path w="79375" h="473710">
                <a:moveTo>
                  <a:pt x="44288" y="397879"/>
                </a:moveTo>
                <a:lnTo>
                  <a:pt x="43179" y="410464"/>
                </a:lnTo>
                <a:lnTo>
                  <a:pt x="69917" y="410464"/>
                </a:lnTo>
                <a:lnTo>
                  <a:pt x="75946" y="400685"/>
                </a:lnTo>
                <a:lnTo>
                  <a:pt x="44288" y="397879"/>
                </a:lnTo>
                <a:close/>
              </a:path>
              <a:path w="79375" h="473710">
                <a:moveTo>
                  <a:pt x="66548" y="0"/>
                </a:moveTo>
                <a:lnTo>
                  <a:pt x="31598" y="396754"/>
                </a:lnTo>
                <a:lnTo>
                  <a:pt x="44288" y="397879"/>
                </a:lnTo>
                <a:lnTo>
                  <a:pt x="79248" y="1016"/>
                </a:lnTo>
                <a:lnTo>
                  <a:pt x="665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71839" y="2302510"/>
            <a:ext cx="342900" cy="549910"/>
          </a:xfrm>
          <a:custGeom>
            <a:avLst/>
            <a:gdLst/>
            <a:ahLst/>
            <a:cxnLst/>
            <a:rect l="l" t="t" r="r" b="b"/>
            <a:pathLst>
              <a:path w="342900" h="549910">
                <a:moveTo>
                  <a:pt x="297026" y="487859"/>
                </a:moveTo>
                <a:lnTo>
                  <a:pt x="270001" y="504570"/>
                </a:lnTo>
                <a:lnTo>
                  <a:pt x="342391" y="549401"/>
                </a:lnTo>
                <a:lnTo>
                  <a:pt x="337911" y="498601"/>
                </a:lnTo>
                <a:lnTo>
                  <a:pt x="303656" y="498601"/>
                </a:lnTo>
                <a:lnTo>
                  <a:pt x="297026" y="487859"/>
                </a:lnTo>
                <a:close/>
              </a:path>
              <a:path w="342900" h="549910">
                <a:moveTo>
                  <a:pt x="307791" y="481202"/>
                </a:moveTo>
                <a:lnTo>
                  <a:pt x="297026" y="487859"/>
                </a:lnTo>
                <a:lnTo>
                  <a:pt x="303656" y="498601"/>
                </a:lnTo>
                <a:lnTo>
                  <a:pt x="314451" y="491998"/>
                </a:lnTo>
                <a:lnTo>
                  <a:pt x="307791" y="481202"/>
                </a:lnTo>
                <a:close/>
              </a:path>
              <a:path w="342900" h="549910">
                <a:moveTo>
                  <a:pt x="334899" y="464438"/>
                </a:moveTo>
                <a:lnTo>
                  <a:pt x="307791" y="481202"/>
                </a:lnTo>
                <a:lnTo>
                  <a:pt x="314451" y="491998"/>
                </a:lnTo>
                <a:lnTo>
                  <a:pt x="303656" y="498601"/>
                </a:lnTo>
                <a:lnTo>
                  <a:pt x="337911" y="498601"/>
                </a:lnTo>
                <a:lnTo>
                  <a:pt x="334899" y="464438"/>
                </a:lnTo>
                <a:close/>
              </a:path>
              <a:path w="342900" h="549910">
                <a:moveTo>
                  <a:pt x="10921" y="0"/>
                </a:moveTo>
                <a:lnTo>
                  <a:pt x="0" y="6603"/>
                </a:lnTo>
                <a:lnTo>
                  <a:pt x="297026" y="487859"/>
                </a:lnTo>
                <a:lnTo>
                  <a:pt x="307791" y="481202"/>
                </a:lnTo>
                <a:lnTo>
                  <a:pt x="109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896606" y="4318761"/>
            <a:ext cx="27438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Need </a:t>
            </a:r>
            <a:r>
              <a:rPr sz="1800" spc="-25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write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output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data,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bits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data,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arithmetic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98" y="245440"/>
            <a:ext cx="820356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35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/</a:t>
            </a:r>
            <a:r>
              <a:rPr spc="-40" dirty="0"/>
              <a:t> </a:t>
            </a:r>
            <a:r>
              <a:rPr spc="-25" dirty="0"/>
              <a:t>Stored-Program </a:t>
            </a:r>
            <a:r>
              <a:rPr dirty="0"/>
              <a:t>Computing</a:t>
            </a:r>
            <a:r>
              <a:rPr spc="-1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795020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byte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92340" y="2903220"/>
            <a:ext cx="483234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6595" y="2903220"/>
            <a:ext cx="277495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400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7428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9944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8259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z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34250" y="3183382"/>
            <a:ext cx="1801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I2: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I3: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92340" y="2903220"/>
            <a:ext cx="483234" cy="368935"/>
          </a:xfrm>
          <a:custGeom>
            <a:avLst/>
            <a:gdLst/>
            <a:ahLst/>
            <a:cxnLst/>
            <a:rect l="l" t="t" r="r" b="b"/>
            <a:pathLst>
              <a:path w="483234" h="368935">
                <a:moveTo>
                  <a:pt x="0" y="368808"/>
                </a:moveTo>
                <a:lnTo>
                  <a:pt x="483107" y="368808"/>
                </a:lnTo>
                <a:lnTo>
                  <a:pt x="48310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79440" y="2187702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32bits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22876" y="2303145"/>
            <a:ext cx="3660775" cy="3019425"/>
            <a:chOff x="4722876" y="2303145"/>
            <a:chExt cx="3660775" cy="3019425"/>
          </a:xfrm>
        </p:grpSpPr>
        <p:sp>
          <p:nvSpPr>
            <p:cNvPr id="27" name="object 27"/>
            <p:cNvSpPr/>
            <p:nvPr/>
          </p:nvSpPr>
          <p:spPr>
            <a:xfrm>
              <a:off x="6228969" y="2414397"/>
              <a:ext cx="1021715" cy="490855"/>
            </a:xfrm>
            <a:custGeom>
              <a:avLst/>
              <a:gdLst/>
              <a:ahLst/>
              <a:cxnLst/>
              <a:rect l="l" t="t" r="r" b="b"/>
              <a:pathLst>
                <a:path w="1021715" h="490855">
                  <a:moveTo>
                    <a:pt x="949604" y="462015"/>
                  </a:moveTo>
                  <a:lnTo>
                    <a:pt x="935989" y="490727"/>
                  </a:lnTo>
                  <a:lnTo>
                    <a:pt x="1021206" y="488950"/>
                  </a:lnTo>
                  <a:lnTo>
                    <a:pt x="1004378" y="467487"/>
                  </a:lnTo>
                  <a:lnTo>
                    <a:pt x="961135" y="467487"/>
                  </a:lnTo>
                  <a:lnTo>
                    <a:pt x="949604" y="462015"/>
                  </a:lnTo>
                  <a:close/>
                </a:path>
                <a:path w="1021715" h="490855">
                  <a:moveTo>
                    <a:pt x="955031" y="450570"/>
                  </a:moveTo>
                  <a:lnTo>
                    <a:pt x="949604" y="462015"/>
                  </a:lnTo>
                  <a:lnTo>
                    <a:pt x="961135" y="467487"/>
                  </a:lnTo>
                  <a:lnTo>
                    <a:pt x="966597" y="456056"/>
                  </a:lnTo>
                  <a:lnTo>
                    <a:pt x="955031" y="450570"/>
                  </a:lnTo>
                  <a:close/>
                </a:path>
                <a:path w="1021715" h="490855">
                  <a:moveTo>
                    <a:pt x="968628" y="421893"/>
                  </a:moveTo>
                  <a:lnTo>
                    <a:pt x="955031" y="450570"/>
                  </a:lnTo>
                  <a:lnTo>
                    <a:pt x="966597" y="456056"/>
                  </a:lnTo>
                  <a:lnTo>
                    <a:pt x="961135" y="467487"/>
                  </a:lnTo>
                  <a:lnTo>
                    <a:pt x="1004378" y="467487"/>
                  </a:lnTo>
                  <a:lnTo>
                    <a:pt x="968628" y="421893"/>
                  </a:lnTo>
                  <a:close/>
                </a:path>
                <a:path w="1021715" h="490855">
                  <a:moveTo>
                    <a:pt x="5333" y="0"/>
                  </a:moveTo>
                  <a:lnTo>
                    <a:pt x="0" y="11429"/>
                  </a:lnTo>
                  <a:lnTo>
                    <a:pt x="949604" y="462015"/>
                  </a:lnTo>
                  <a:lnTo>
                    <a:pt x="955031" y="450570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6596" y="2903220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0" y="368808"/>
                  </a:moveTo>
                  <a:lnTo>
                    <a:pt x="277368" y="368808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22876" y="2303144"/>
              <a:ext cx="3660775" cy="3019425"/>
            </a:xfrm>
            <a:custGeom>
              <a:avLst/>
              <a:gdLst/>
              <a:ahLst/>
              <a:cxnLst/>
              <a:rect l="l" t="t" r="r" b="b"/>
              <a:pathLst>
                <a:path w="3660775" h="3019425">
                  <a:moveTo>
                    <a:pt x="3096133" y="3007106"/>
                  </a:moveTo>
                  <a:lnTo>
                    <a:pt x="75018" y="2146465"/>
                  </a:lnTo>
                  <a:lnTo>
                    <a:pt x="75996" y="2142998"/>
                  </a:lnTo>
                  <a:lnTo>
                    <a:pt x="83693" y="2115947"/>
                  </a:lnTo>
                  <a:lnTo>
                    <a:pt x="0" y="2131695"/>
                  </a:lnTo>
                  <a:lnTo>
                    <a:pt x="62865" y="2189226"/>
                  </a:lnTo>
                  <a:lnTo>
                    <a:pt x="71539" y="2158682"/>
                  </a:lnTo>
                  <a:lnTo>
                    <a:pt x="3092577" y="3019298"/>
                  </a:lnTo>
                  <a:lnTo>
                    <a:pt x="3096133" y="3007106"/>
                  </a:lnTo>
                  <a:close/>
                </a:path>
                <a:path w="3660775" h="3019425">
                  <a:moveTo>
                    <a:pt x="3660775" y="5334"/>
                  </a:moveTo>
                  <a:lnTo>
                    <a:pt x="3649345" y="0"/>
                  </a:lnTo>
                  <a:lnTo>
                    <a:pt x="3398139" y="528015"/>
                  </a:lnTo>
                  <a:lnTo>
                    <a:pt x="3369437" y="514350"/>
                  </a:lnTo>
                  <a:lnTo>
                    <a:pt x="3371088" y="599567"/>
                  </a:lnTo>
                  <a:lnTo>
                    <a:pt x="3438271" y="547116"/>
                  </a:lnTo>
                  <a:lnTo>
                    <a:pt x="3433724" y="544957"/>
                  </a:lnTo>
                  <a:lnTo>
                    <a:pt x="3409569" y="533463"/>
                  </a:lnTo>
                  <a:lnTo>
                    <a:pt x="3660775" y="533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88857" y="2028190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22030" y="2378455"/>
            <a:ext cx="79375" cy="473709"/>
          </a:xfrm>
          <a:custGeom>
            <a:avLst/>
            <a:gdLst/>
            <a:ahLst/>
            <a:cxnLst/>
            <a:rect l="l" t="t" r="r" b="b"/>
            <a:pathLst>
              <a:path w="79375" h="473710">
                <a:moveTo>
                  <a:pt x="0" y="393954"/>
                </a:moveTo>
                <a:lnTo>
                  <a:pt x="31242" y="473202"/>
                </a:lnTo>
                <a:lnTo>
                  <a:pt x="69917" y="410464"/>
                </a:lnTo>
                <a:lnTo>
                  <a:pt x="43179" y="410464"/>
                </a:lnTo>
                <a:lnTo>
                  <a:pt x="30479" y="409448"/>
                </a:lnTo>
                <a:lnTo>
                  <a:pt x="31598" y="396754"/>
                </a:lnTo>
                <a:lnTo>
                  <a:pt x="0" y="393954"/>
                </a:lnTo>
                <a:close/>
              </a:path>
              <a:path w="79375" h="473710">
                <a:moveTo>
                  <a:pt x="31598" y="396754"/>
                </a:moveTo>
                <a:lnTo>
                  <a:pt x="30479" y="409448"/>
                </a:lnTo>
                <a:lnTo>
                  <a:pt x="43179" y="410464"/>
                </a:lnTo>
                <a:lnTo>
                  <a:pt x="44288" y="397879"/>
                </a:lnTo>
                <a:lnTo>
                  <a:pt x="31598" y="396754"/>
                </a:lnTo>
                <a:close/>
              </a:path>
              <a:path w="79375" h="473710">
                <a:moveTo>
                  <a:pt x="44288" y="397879"/>
                </a:moveTo>
                <a:lnTo>
                  <a:pt x="43179" y="410464"/>
                </a:lnTo>
                <a:lnTo>
                  <a:pt x="69917" y="410464"/>
                </a:lnTo>
                <a:lnTo>
                  <a:pt x="75946" y="400685"/>
                </a:lnTo>
                <a:lnTo>
                  <a:pt x="44288" y="397879"/>
                </a:lnTo>
                <a:close/>
              </a:path>
              <a:path w="79375" h="473710">
                <a:moveTo>
                  <a:pt x="66548" y="0"/>
                </a:moveTo>
                <a:lnTo>
                  <a:pt x="31598" y="396754"/>
                </a:lnTo>
                <a:lnTo>
                  <a:pt x="44288" y="397879"/>
                </a:lnTo>
                <a:lnTo>
                  <a:pt x="79248" y="1016"/>
                </a:lnTo>
                <a:lnTo>
                  <a:pt x="665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71839" y="2302510"/>
            <a:ext cx="342900" cy="549910"/>
          </a:xfrm>
          <a:custGeom>
            <a:avLst/>
            <a:gdLst/>
            <a:ahLst/>
            <a:cxnLst/>
            <a:rect l="l" t="t" r="r" b="b"/>
            <a:pathLst>
              <a:path w="342900" h="549910">
                <a:moveTo>
                  <a:pt x="297026" y="487859"/>
                </a:moveTo>
                <a:lnTo>
                  <a:pt x="270001" y="504570"/>
                </a:lnTo>
                <a:lnTo>
                  <a:pt x="342391" y="549401"/>
                </a:lnTo>
                <a:lnTo>
                  <a:pt x="337911" y="498601"/>
                </a:lnTo>
                <a:lnTo>
                  <a:pt x="303656" y="498601"/>
                </a:lnTo>
                <a:lnTo>
                  <a:pt x="297026" y="487859"/>
                </a:lnTo>
                <a:close/>
              </a:path>
              <a:path w="342900" h="549910">
                <a:moveTo>
                  <a:pt x="307791" y="481202"/>
                </a:moveTo>
                <a:lnTo>
                  <a:pt x="297026" y="487859"/>
                </a:lnTo>
                <a:lnTo>
                  <a:pt x="303656" y="498601"/>
                </a:lnTo>
                <a:lnTo>
                  <a:pt x="314451" y="491998"/>
                </a:lnTo>
                <a:lnTo>
                  <a:pt x="307791" y="481202"/>
                </a:lnTo>
                <a:close/>
              </a:path>
              <a:path w="342900" h="549910">
                <a:moveTo>
                  <a:pt x="334899" y="464438"/>
                </a:moveTo>
                <a:lnTo>
                  <a:pt x="307791" y="481202"/>
                </a:lnTo>
                <a:lnTo>
                  <a:pt x="314451" y="491998"/>
                </a:lnTo>
                <a:lnTo>
                  <a:pt x="303656" y="498601"/>
                </a:lnTo>
                <a:lnTo>
                  <a:pt x="337911" y="498601"/>
                </a:lnTo>
                <a:lnTo>
                  <a:pt x="334899" y="464438"/>
                </a:lnTo>
                <a:close/>
              </a:path>
              <a:path w="342900" h="549910">
                <a:moveTo>
                  <a:pt x="10921" y="0"/>
                </a:moveTo>
                <a:lnTo>
                  <a:pt x="0" y="6603"/>
                </a:lnTo>
                <a:lnTo>
                  <a:pt x="297026" y="487859"/>
                </a:lnTo>
                <a:lnTo>
                  <a:pt x="307791" y="481202"/>
                </a:lnTo>
                <a:lnTo>
                  <a:pt x="109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896606" y="4318761"/>
            <a:ext cx="27946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 word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(8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2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cycles,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arithmetic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96606" y="5965342"/>
            <a:ext cx="2255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4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instruction!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261359"/>
            <a:ext cx="6510020" cy="3300095"/>
            <a:chOff x="368554" y="3261359"/>
            <a:chExt cx="6510020" cy="3300095"/>
          </a:xfrm>
        </p:grpSpPr>
        <p:sp>
          <p:nvSpPr>
            <p:cNvPr id="4" name="object 4"/>
            <p:cNvSpPr/>
            <p:nvPr/>
          </p:nvSpPr>
          <p:spPr>
            <a:xfrm>
              <a:off x="4605527" y="3261359"/>
              <a:ext cx="442595" cy="2134870"/>
            </a:xfrm>
            <a:custGeom>
              <a:avLst/>
              <a:gdLst/>
              <a:ahLst/>
              <a:cxnLst/>
              <a:rect l="l" t="t" r="r" b="b"/>
              <a:pathLst>
                <a:path w="442595" h="2134870">
                  <a:moveTo>
                    <a:pt x="397891" y="2058415"/>
                  </a:moveTo>
                  <a:lnTo>
                    <a:pt x="366141" y="2058415"/>
                  </a:lnTo>
                  <a:lnTo>
                    <a:pt x="404241" y="2134616"/>
                  </a:lnTo>
                  <a:lnTo>
                    <a:pt x="435991" y="2071115"/>
                  </a:lnTo>
                  <a:lnTo>
                    <a:pt x="397891" y="2071115"/>
                  </a:lnTo>
                  <a:lnTo>
                    <a:pt x="397891" y="2058415"/>
                  </a:lnTo>
                  <a:close/>
                </a:path>
                <a:path w="442595" h="2134870">
                  <a:moveTo>
                    <a:pt x="397891" y="38100"/>
                  </a:moveTo>
                  <a:lnTo>
                    <a:pt x="397891" y="2071115"/>
                  </a:lnTo>
                  <a:lnTo>
                    <a:pt x="410591" y="2071115"/>
                  </a:lnTo>
                  <a:lnTo>
                    <a:pt x="410591" y="44450"/>
                  </a:lnTo>
                  <a:lnTo>
                    <a:pt x="404241" y="44450"/>
                  </a:lnTo>
                  <a:lnTo>
                    <a:pt x="397891" y="38100"/>
                  </a:lnTo>
                  <a:close/>
                </a:path>
                <a:path w="442595" h="2134870">
                  <a:moveTo>
                    <a:pt x="442341" y="2058415"/>
                  </a:moveTo>
                  <a:lnTo>
                    <a:pt x="410591" y="2058415"/>
                  </a:lnTo>
                  <a:lnTo>
                    <a:pt x="410591" y="2071115"/>
                  </a:lnTo>
                  <a:lnTo>
                    <a:pt x="435991" y="2071115"/>
                  </a:lnTo>
                  <a:lnTo>
                    <a:pt x="442341" y="2058415"/>
                  </a:lnTo>
                  <a:close/>
                </a:path>
                <a:path w="442595" h="213487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42595" h="213487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42595" h="2134870">
                  <a:moveTo>
                    <a:pt x="41059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97891" y="44450"/>
                  </a:lnTo>
                  <a:lnTo>
                    <a:pt x="397891" y="38100"/>
                  </a:lnTo>
                  <a:lnTo>
                    <a:pt x="410591" y="38100"/>
                  </a:lnTo>
                  <a:lnTo>
                    <a:pt x="410591" y="31750"/>
                  </a:lnTo>
                  <a:close/>
                </a:path>
                <a:path w="442595" h="2134870">
                  <a:moveTo>
                    <a:pt x="410591" y="38100"/>
                  </a:moveTo>
                  <a:lnTo>
                    <a:pt x="397891" y="38100"/>
                  </a:lnTo>
                  <a:lnTo>
                    <a:pt x="404241" y="44450"/>
                  </a:lnTo>
                  <a:lnTo>
                    <a:pt x="410591" y="44450"/>
                  </a:lnTo>
                  <a:lnTo>
                    <a:pt x="41059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493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Alternative</a:t>
            </a:r>
            <a:r>
              <a:rPr spc="-6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von</a:t>
            </a:r>
            <a:r>
              <a:rPr spc="-45" dirty="0"/>
              <a:t> </a:t>
            </a:r>
            <a:r>
              <a:rPr dirty="0"/>
              <a:t>Neumann: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Harvard Architecture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18807" y="2837433"/>
            <a:ext cx="4495165" cy="113474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Split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 provides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simultaneous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access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261359"/>
            <a:ext cx="6510020" cy="3300095"/>
            <a:chOff x="368554" y="3261359"/>
            <a:chExt cx="6510020" cy="3300095"/>
          </a:xfrm>
        </p:grpSpPr>
        <p:sp>
          <p:nvSpPr>
            <p:cNvPr id="4" name="object 4"/>
            <p:cNvSpPr/>
            <p:nvPr/>
          </p:nvSpPr>
          <p:spPr>
            <a:xfrm>
              <a:off x="4605527" y="3261359"/>
              <a:ext cx="442595" cy="2134870"/>
            </a:xfrm>
            <a:custGeom>
              <a:avLst/>
              <a:gdLst/>
              <a:ahLst/>
              <a:cxnLst/>
              <a:rect l="l" t="t" r="r" b="b"/>
              <a:pathLst>
                <a:path w="442595" h="2134870">
                  <a:moveTo>
                    <a:pt x="397891" y="2058415"/>
                  </a:moveTo>
                  <a:lnTo>
                    <a:pt x="366141" y="2058415"/>
                  </a:lnTo>
                  <a:lnTo>
                    <a:pt x="404241" y="2134616"/>
                  </a:lnTo>
                  <a:lnTo>
                    <a:pt x="435991" y="2071115"/>
                  </a:lnTo>
                  <a:lnTo>
                    <a:pt x="397891" y="2071115"/>
                  </a:lnTo>
                  <a:lnTo>
                    <a:pt x="397891" y="2058415"/>
                  </a:lnTo>
                  <a:close/>
                </a:path>
                <a:path w="442595" h="2134870">
                  <a:moveTo>
                    <a:pt x="397891" y="38100"/>
                  </a:moveTo>
                  <a:lnTo>
                    <a:pt x="397891" y="2071115"/>
                  </a:lnTo>
                  <a:lnTo>
                    <a:pt x="410591" y="2071115"/>
                  </a:lnTo>
                  <a:lnTo>
                    <a:pt x="410591" y="44450"/>
                  </a:lnTo>
                  <a:lnTo>
                    <a:pt x="404241" y="44450"/>
                  </a:lnTo>
                  <a:lnTo>
                    <a:pt x="397891" y="38100"/>
                  </a:lnTo>
                  <a:close/>
                </a:path>
                <a:path w="442595" h="2134870">
                  <a:moveTo>
                    <a:pt x="442341" y="2058415"/>
                  </a:moveTo>
                  <a:lnTo>
                    <a:pt x="410591" y="2058415"/>
                  </a:lnTo>
                  <a:lnTo>
                    <a:pt x="410591" y="2071115"/>
                  </a:lnTo>
                  <a:lnTo>
                    <a:pt x="435991" y="2071115"/>
                  </a:lnTo>
                  <a:lnTo>
                    <a:pt x="442341" y="2058415"/>
                  </a:lnTo>
                  <a:close/>
                </a:path>
                <a:path w="442595" h="213487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42595" h="213487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42595" h="2134870">
                  <a:moveTo>
                    <a:pt x="41059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97891" y="44450"/>
                  </a:lnTo>
                  <a:lnTo>
                    <a:pt x="397891" y="38100"/>
                  </a:lnTo>
                  <a:lnTo>
                    <a:pt x="410591" y="38100"/>
                  </a:lnTo>
                  <a:lnTo>
                    <a:pt x="410591" y="31750"/>
                  </a:lnTo>
                  <a:close/>
                </a:path>
                <a:path w="442595" h="2134870">
                  <a:moveTo>
                    <a:pt x="410591" y="38100"/>
                  </a:moveTo>
                  <a:lnTo>
                    <a:pt x="397891" y="38100"/>
                  </a:lnTo>
                  <a:lnTo>
                    <a:pt x="404241" y="44450"/>
                  </a:lnTo>
                  <a:lnTo>
                    <a:pt x="410591" y="44450"/>
                  </a:lnTo>
                  <a:lnTo>
                    <a:pt x="41059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493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Alternative</a:t>
            </a:r>
            <a:r>
              <a:rPr spc="-6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von</a:t>
            </a:r>
            <a:r>
              <a:rPr spc="-45" dirty="0"/>
              <a:t> </a:t>
            </a:r>
            <a:r>
              <a:rPr dirty="0"/>
              <a:t>Neumann: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Harvard Architecture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93109" y="4196841"/>
            <a:ext cx="3535045" cy="540385"/>
            <a:chOff x="3293109" y="4196841"/>
            <a:chExt cx="3535045" cy="540385"/>
          </a:xfrm>
        </p:grpSpPr>
        <p:sp>
          <p:nvSpPr>
            <p:cNvPr id="19" name="object 19"/>
            <p:cNvSpPr/>
            <p:nvPr/>
          </p:nvSpPr>
          <p:spPr>
            <a:xfrm>
              <a:off x="3299459" y="4203191"/>
              <a:ext cx="3522345" cy="527685"/>
            </a:xfrm>
            <a:custGeom>
              <a:avLst/>
              <a:gdLst/>
              <a:ahLst/>
              <a:cxnLst/>
              <a:rect l="l" t="t" r="r" b="b"/>
              <a:pathLst>
                <a:path w="3522345" h="527685">
                  <a:moveTo>
                    <a:pt x="3521964" y="0"/>
                  </a:moveTo>
                  <a:lnTo>
                    <a:pt x="0" y="0"/>
                  </a:lnTo>
                  <a:lnTo>
                    <a:pt x="0" y="527304"/>
                  </a:lnTo>
                  <a:lnTo>
                    <a:pt x="3521964" y="527304"/>
                  </a:lnTo>
                  <a:lnTo>
                    <a:pt x="35219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99459" y="4203191"/>
              <a:ext cx="3522345" cy="527685"/>
            </a:xfrm>
            <a:custGeom>
              <a:avLst/>
              <a:gdLst/>
              <a:ahLst/>
              <a:cxnLst/>
              <a:rect l="l" t="t" r="r" b="b"/>
              <a:pathLst>
                <a:path w="3522345" h="527685">
                  <a:moveTo>
                    <a:pt x="0" y="527304"/>
                  </a:moveTo>
                  <a:lnTo>
                    <a:pt x="3521964" y="527304"/>
                  </a:lnTo>
                  <a:lnTo>
                    <a:pt x="3521964" y="0"/>
                  </a:lnTo>
                  <a:lnTo>
                    <a:pt x="0" y="0"/>
                  </a:lnTo>
                  <a:lnTo>
                    <a:pt x="0" y="5273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05809" y="4302709"/>
            <a:ext cx="3509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92340" y="2903220"/>
            <a:ext cx="483234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16595" y="2903220"/>
            <a:ext cx="277495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400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7428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9944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38259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z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34250" y="3183382"/>
            <a:ext cx="1801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I2: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I3: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92340" y="2903220"/>
            <a:ext cx="483234" cy="368935"/>
          </a:xfrm>
          <a:custGeom>
            <a:avLst/>
            <a:gdLst/>
            <a:ahLst/>
            <a:cxnLst/>
            <a:rect l="l" t="t" r="r" b="b"/>
            <a:pathLst>
              <a:path w="483234" h="368935">
                <a:moveTo>
                  <a:pt x="0" y="368808"/>
                </a:moveTo>
                <a:lnTo>
                  <a:pt x="483107" y="368808"/>
                </a:lnTo>
                <a:lnTo>
                  <a:pt x="48310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79440" y="2187702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32bits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28969" y="2303145"/>
            <a:ext cx="2155190" cy="975360"/>
            <a:chOff x="6228969" y="2303145"/>
            <a:chExt cx="2155190" cy="975360"/>
          </a:xfrm>
        </p:grpSpPr>
        <p:sp>
          <p:nvSpPr>
            <p:cNvPr id="32" name="object 32"/>
            <p:cNvSpPr/>
            <p:nvPr/>
          </p:nvSpPr>
          <p:spPr>
            <a:xfrm>
              <a:off x="6228969" y="2414397"/>
              <a:ext cx="1021715" cy="490855"/>
            </a:xfrm>
            <a:custGeom>
              <a:avLst/>
              <a:gdLst/>
              <a:ahLst/>
              <a:cxnLst/>
              <a:rect l="l" t="t" r="r" b="b"/>
              <a:pathLst>
                <a:path w="1021715" h="490855">
                  <a:moveTo>
                    <a:pt x="949604" y="462015"/>
                  </a:moveTo>
                  <a:lnTo>
                    <a:pt x="935989" y="490727"/>
                  </a:lnTo>
                  <a:lnTo>
                    <a:pt x="1021206" y="488950"/>
                  </a:lnTo>
                  <a:lnTo>
                    <a:pt x="1004378" y="467487"/>
                  </a:lnTo>
                  <a:lnTo>
                    <a:pt x="961135" y="467487"/>
                  </a:lnTo>
                  <a:lnTo>
                    <a:pt x="949604" y="462015"/>
                  </a:lnTo>
                  <a:close/>
                </a:path>
                <a:path w="1021715" h="490855">
                  <a:moveTo>
                    <a:pt x="955031" y="450570"/>
                  </a:moveTo>
                  <a:lnTo>
                    <a:pt x="949604" y="462015"/>
                  </a:lnTo>
                  <a:lnTo>
                    <a:pt x="961135" y="467487"/>
                  </a:lnTo>
                  <a:lnTo>
                    <a:pt x="966597" y="456056"/>
                  </a:lnTo>
                  <a:lnTo>
                    <a:pt x="955031" y="450570"/>
                  </a:lnTo>
                  <a:close/>
                </a:path>
                <a:path w="1021715" h="490855">
                  <a:moveTo>
                    <a:pt x="968628" y="421893"/>
                  </a:moveTo>
                  <a:lnTo>
                    <a:pt x="955031" y="450570"/>
                  </a:lnTo>
                  <a:lnTo>
                    <a:pt x="966597" y="456056"/>
                  </a:lnTo>
                  <a:lnTo>
                    <a:pt x="961135" y="467487"/>
                  </a:lnTo>
                  <a:lnTo>
                    <a:pt x="1004378" y="467487"/>
                  </a:lnTo>
                  <a:lnTo>
                    <a:pt x="968628" y="421893"/>
                  </a:lnTo>
                  <a:close/>
                </a:path>
                <a:path w="1021715" h="490855">
                  <a:moveTo>
                    <a:pt x="5333" y="0"/>
                  </a:moveTo>
                  <a:lnTo>
                    <a:pt x="0" y="11429"/>
                  </a:lnTo>
                  <a:lnTo>
                    <a:pt x="949604" y="462015"/>
                  </a:lnTo>
                  <a:lnTo>
                    <a:pt x="955031" y="450570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16596" y="2903220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0" y="368808"/>
                  </a:moveTo>
                  <a:lnTo>
                    <a:pt x="277368" y="368808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2313" y="2303145"/>
              <a:ext cx="291465" cy="600075"/>
            </a:xfrm>
            <a:custGeom>
              <a:avLst/>
              <a:gdLst/>
              <a:ahLst/>
              <a:cxnLst/>
              <a:rect l="l" t="t" r="r" b="b"/>
              <a:pathLst>
                <a:path w="291465" h="600075">
                  <a:moveTo>
                    <a:pt x="0" y="514350"/>
                  </a:moveTo>
                  <a:lnTo>
                    <a:pt x="1650" y="599566"/>
                  </a:lnTo>
                  <a:lnTo>
                    <a:pt x="68833" y="547115"/>
                  </a:lnTo>
                  <a:lnTo>
                    <a:pt x="64298" y="544956"/>
                  </a:lnTo>
                  <a:lnTo>
                    <a:pt x="34670" y="544956"/>
                  </a:lnTo>
                  <a:lnTo>
                    <a:pt x="23240" y="539495"/>
                  </a:lnTo>
                  <a:lnTo>
                    <a:pt x="28703" y="528013"/>
                  </a:lnTo>
                  <a:lnTo>
                    <a:pt x="0" y="514350"/>
                  </a:lnTo>
                  <a:close/>
                </a:path>
                <a:path w="291465" h="600075">
                  <a:moveTo>
                    <a:pt x="28703" y="528013"/>
                  </a:moveTo>
                  <a:lnTo>
                    <a:pt x="23240" y="539495"/>
                  </a:lnTo>
                  <a:lnTo>
                    <a:pt x="34670" y="544956"/>
                  </a:lnTo>
                  <a:lnTo>
                    <a:pt x="40140" y="533457"/>
                  </a:lnTo>
                  <a:lnTo>
                    <a:pt x="28703" y="528013"/>
                  </a:lnTo>
                  <a:close/>
                </a:path>
                <a:path w="291465" h="600075">
                  <a:moveTo>
                    <a:pt x="40140" y="533457"/>
                  </a:moveTo>
                  <a:lnTo>
                    <a:pt x="34670" y="544956"/>
                  </a:lnTo>
                  <a:lnTo>
                    <a:pt x="64298" y="544956"/>
                  </a:lnTo>
                  <a:lnTo>
                    <a:pt x="40140" y="533457"/>
                  </a:lnTo>
                  <a:close/>
                </a:path>
                <a:path w="291465" h="600075">
                  <a:moveTo>
                    <a:pt x="279907" y="0"/>
                  </a:moveTo>
                  <a:lnTo>
                    <a:pt x="28703" y="528013"/>
                  </a:lnTo>
                  <a:lnTo>
                    <a:pt x="40140" y="533457"/>
                  </a:lnTo>
                  <a:lnTo>
                    <a:pt x="291337" y="5333"/>
                  </a:lnTo>
                  <a:lnTo>
                    <a:pt x="279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388857" y="2028190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22030" y="2378455"/>
            <a:ext cx="79375" cy="473709"/>
          </a:xfrm>
          <a:custGeom>
            <a:avLst/>
            <a:gdLst/>
            <a:ahLst/>
            <a:cxnLst/>
            <a:rect l="l" t="t" r="r" b="b"/>
            <a:pathLst>
              <a:path w="79375" h="473710">
                <a:moveTo>
                  <a:pt x="0" y="393954"/>
                </a:moveTo>
                <a:lnTo>
                  <a:pt x="31242" y="473202"/>
                </a:lnTo>
                <a:lnTo>
                  <a:pt x="69917" y="410464"/>
                </a:lnTo>
                <a:lnTo>
                  <a:pt x="43179" y="410464"/>
                </a:lnTo>
                <a:lnTo>
                  <a:pt x="30479" y="409448"/>
                </a:lnTo>
                <a:lnTo>
                  <a:pt x="31598" y="396754"/>
                </a:lnTo>
                <a:lnTo>
                  <a:pt x="0" y="393954"/>
                </a:lnTo>
                <a:close/>
              </a:path>
              <a:path w="79375" h="473710">
                <a:moveTo>
                  <a:pt x="31598" y="396754"/>
                </a:moveTo>
                <a:lnTo>
                  <a:pt x="30479" y="409448"/>
                </a:lnTo>
                <a:lnTo>
                  <a:pt x="43179" y="410464"/>
                </a:lnTo>
                <a:lnTo>
                  <a:pt x="44288" y="397879"/>
                </a:lnTo>
                <a:lnTo>
                  <a:pt x="31598" y="396754"/>
                </a:lnTo>
                <a:close/>
              </a:path>
              <a:path w="79375" h="473710">
                <a:moveTo>
                  <a:pt x="44288" y="397879"/>
                </a:moveTo>
                <a:lnTo>
                  <a:pt x="43179" y="410464"/>
                </a:lnTo>
                <a:lnTo>
                  <a:pt x="69917" y="410464"/>
                </a:lnTo>
                <a:lnTo>
                  <a:pt x="75946" y="400685"/>
                </a:lnTo>
                <a:lnTo>
                  <a:pt x="44288" y="397879"/>
                </a:lnTo>
                <a:close/>
              </a:path>
              <a:path w="79375" h="473710">
                <a:moveTo>
                  <a:pt x="66548" y="0"/>
                </a:moveTo>
                <a:lnTo>
                  <a:pt x="31598" y="396754"/>
                </a:lnTo>
                <a:lnTo>
                  <a:pt x="44288" y="397879"/>
                </a:lnTo>
                <a:lnTo>
                  <a:pt x="79248" y="1016"/>
                </a:lnTo>
                <a:lnTo>
                  <a:pt x="665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71839" y="2302510"/>
            <a:ext cx="342900" cy="549910"/>
          </a:xfrm>
          <a:custGeom>
            <a:avLst/>
            <a:gdLst/>
            <a:ahLst/>
            <a:cxnLst/>
            <a:rect l="l" t="t" r="r" b="b"/>
            <a:pathLst>
              <a:path w="342900" h="549910">
                <a:moveTo>
                  <a:pt x="297026" y="487859"/>
                </a:moveTo>
                <a:lnTo>
                  <a:pt x="270001" y="504570"/>
                </a:lnTo>
                <a:lnTo>
                  <a:pt x="342391" y="549401"/>
                </a:lnTo>
                <a:lnTo>
                  <a:pt x="337911" y="498601"/>
                </a:lnTo>
                <a:lnTo>
                  <a:pt x="303656" y="498601"/>
                </a:lnTo>
                <a:lnTo>
                  <a:pt x="297026" y="487859"/>
                </a:lnTo>
                <a:close/>
              </a:path>
              <a:path w="342900" h="549910">
                <a:moveTo>
                  <a:pt x="307791" y="481202"/>
                </a:moveTo>
                <a:lnTo>
                  <a:pt x="297026" y="487859"/>
                </a:lnTo>
                <a:lnTo>
                  <a:pt x="303656" y="498601"/>
                </a:lnTo>
                <a:lnTo>
                  <a:pt x="314451" y="491998"/>
                </a:lnTo>
                <a:lnTo>
                  <a:pt x="307791" y="481202"/>
                </a:lnTo>
                <a:close/>
              </a:path>
              <a:path w="342900" h="549910">
                <a:moveTo>
                  <a:pt x="334899" y="464438"/>
                </a:moveTo>
                <a:lnTo>
                  <a:pt x="307791" y="481202"/>
                </a:lnTo>
                <a:lnTo>
                  <a:pt x="314451" y="491998"/>
                </a:lnTo>
                <a:lnTo>
                  <a:pt x="303656" y="498601"/>
                </a:lnTo>
                <a:lnTo>
                  <a:pt x="337911" y="498601"/>
                </a:lnTo>
                <a:lnTo>
                  <a:pt x="334899" y="464438"/>
                </a:lnTo>
                <a:close/>
              </a:path>
              <a:path w="342900" h="549910">
                <a:moveTo>
                  <a:pt x="10921" y="0"/>
                </a:moveTo>
                <a:lnTo>
                  <a:pt x="0" y="6603"/>
                </a:lnTo>
                <a:lnTo>
                  <a:pt x="297026" y="487859"/>
                </a:lnTo>
                <a:lnTo>
                  <a:pt x="307791" y="481202"/>
                </a:lnTo>
                <a:lnTo>
                  <a:pt x="109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896606" y="4318761"/>
            <a:ext cx="36868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 word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(8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80340" indent="-167640">
              <a:lnSpc>
                <a:spcPct val="100000"/>
              </a:lnSpc>
              <a:buAutoNum type="arabicPlain"/>
              <a:tabLst>
                <a:tab pos="180340" algn="l"/>
              </a:tabLst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cycle,</a:t>
            </a:r>
            <a:endParaRPr sz="1800">
              <a:latin typeface="Calibri"/>
              <a:cs typeface="Calibri"/>
            </a:endParaRPr>
          </a:p>
          <a:p>
            <a:pPr marL="12700" marR="5080" indent="167005">
              <a:lnSpc>
                <a:spcPct val="100000"/>
              </a:lnSpc>
              <a:buAutoNum type="arabicPlain"/>
              <a:tabLst>
                <a:tab pos="179705" algn="l"/>
              </a:tabLst>
            </a:pP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simultaneous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arithmetic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96606" y="5965342"/>
            <a:ext cx="2255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3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instruction!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46732" y="4451603"/>
            <a:ext cx="5824855" cy="869950"/>
          </a:xfrm>
          <a:custGeom>
            <a:avLst/>
            <a:gdLst/>
            <a:ahLst/>
            <a:cxnLst/>
            <a:rect l="l" t="t" r="r" b="b"/>
            <a:pathLst>
              <a:path w="5824855" h="869950">
                <a:moveTo>
                  <a:pt x="5771515" y="857250"/>
                </a:moveTo>
                <a:lnTo>
                  <a:pt x="76441" y="287782"/>
                </a:lnTo>
                <a:lnTo>
                  <a:pt x="76568" y="286512"/>
                </a:lnTo>
                <a:lnTo>
                  <a:pt x="79629" y="256159"/>
                </a:lnTo>
                <a:lnTo>
                  <a:pt x="0" y="286512"/>
                </a:lnTo>
                <a:lnTo>
                  <a:pt x="72009" y="331978"/>
                </a:lnTo>
                <a:lnTo>
                  <a:pt x="75184" y="300367"/>
                </a:lnTo>
                <a:lnTo>
                  <a:pt x="5770245" y="869950"/>
                </a:lnTo>
                <a:lnTo>
                  <a:pt x="5771515" y="857250"/>
                </a:lnTo>
                <a:close/>
              </a:path>
              <a:path w="5824855" h="869950">
                <a:moveTo>
                  <a:pt x="5824601" y="569722"/>
                </a:moveTo>
                <a:lnTo>
                  <a:pt x="4845151" y="45808"/>
                </a:lnTo>
                <a:lnTo>
                  <a:pt x="4845570" y="44373"/>
                </a:lnTo>
                <a:lnTo>
                  <a:pt x="4846409" y="42786"/>
                </a:lnTo>
                <a:lnTo>
                  <a:pt x="5819775" y="326517"/>
                </a:lnTo>
                <a:lnTo>
                  <a:pt x="5823331" y="314325"/>
                </a:lnTo>
                <a:lnTo>
                  <a:pt x="4852530" y="31330"/>
                </a:lnTo>
                <a:lnTo>
                  <a:pt x="4859909" y="17526"/>
                </a:lnTo>
                <a:lnTo>
                  <a:pt x="4853444" y="17360"/>
                </a:lnTo>
                <a:lnTo>
                  <a:pt x="4858512" y="0"/>
                </a:lnTo>
                <a:lnTo>
                  <a:pt x="4774692" y="15240"/>
                </a:lnTo>
                <a:lnTo>
                  <a:pt x="4823968" y="84836"/>
                </a:lnTo>
                <a:lnTo>
                  <a:pt x="4832502" y="68834"/>
                </a:lnTo>
                <a:lnTo>
                  <a:pt x="4837176" y="73152"/>
                </a:lnTo>
                <a:lnTo>
                  <a:pt x="4841519" y="58242"/>
                </a:lnTo>
                <a:lnTo>
                  <a:pt x="5818632" y="580898"/>
                </a:lnTo>
                <a:lnTo>
                  <a:pt x="5824601" y="56972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Optimizing</a:t>
            </a:r>
            <a:r>
              <a:rPr spc="-45" dirty="0"/>
              <a:t> </a:t>
            </a:r>
            <a:r>
              <a:rPr dirty="0"/>
              <a:t>our</a:t>
            </a:r>
            <a:r>
              <a:rPr spc="-35" dirty="0"/>
              <a:t> </a:t>
            </a:r>
            <a:r>
              <a:rPr dirty="0"/>
              <a:t>Harvard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(1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2340" y="2903220"/>
            <a:ext cx="483234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6595" y="2903220"/>
            <a:ext cx="277495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400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7428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9944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38259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z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34250" y="3183382"/>
            <a:ext cx="1801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I2: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I3: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92340" y="2903220"/>
            <a:ext cx="483234" cy="368935"/>
          </a:xfrm>
          <a:custGeom>
            <a:avLst/>
            <a:gdLst/>
            <a:ahLst/>
            <a:cxnLst/>
            <a:rect l="l" t="t" r="r" b="b"/>
            <a:pathLst>
              <a:path w="483234" h="368935">
                <a:moveTo>
                  <a:pt x="0" y="368808"/>
                </a:moveTo>
                <a:lnTo>
                  <a:pt x="483107" y="368808"/>
                </a:lnTo>
                <a:lnTo>
                  <a:pt x="48310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79440" y="2187702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32bits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28969" y="2303145"/>
            <a:ext cx="2155190" cy="975360"/>
            <a:chOff x="6228969" y="2303145"/>
            <a:chExt cx="2155190" cy="975360"/>
          </a:xfrm>
        </p:grpSpPr>
        <p:sp>
          <p:nvSpPr>
            <p:cNvPr id="29" name="object 29"/>
            <p:cNvSpPr/>
            <p:nvPr/>
          </p:nvSpPr>
          <p:spPr>
            <a:xfrm>
              <a:off x="6228969" y="2414397"/>
              <a:ext cx="1021715" cy="490855"/>
            </a:xfrm>
            <a:custGeom>
              <a:avLst/>
              <a:gdLst/>
              <a:ahLst/>
              <a:cxnLst/>
              <a:rect l="l" t="t" r="r" b="b"/>
              <a:pathLst>
                <a:path w="1021715" h="490855">
                  <a:moveTo>
                    <a:pt x="949604" y="462015"/>
                  </a:moveTo>
                  <a:lnTo>
                    <a:pt x="935989" y="490727"/>
                  </a:lnTo>
                  <a:lnTo>
                    <a:pt x="1021206" y="488950"/>
                  </a:lnTo>
                  <a:lnTo>
                    <a:pt x="1004378" y="467487"/>
                  </a:lnTo>
                  <a:lnTo>
                    <a:pt x="961135" y="467487"/>
                  </a:lnTo>
                  <a:lnTo>
                    <a:pt x="949604" y="462015"/>
                  </a:lnTo>
                  <a:close/>
                </a:path>
                <a:path w="1021715" h="490855">
                  <a:moveTo>
                    <a:pt x="955031" y="450570"/>
                  </a:moveTo>
                  <a:lnTo>
                    <a:pt x="949604" y="462015"/>
                  </a:lnTo>
                  <a:lnTo>
                    <a:pt x="961135" y="467487"/>
                  </a:lnTo>
                  <a:lnTo>
                    <a:pt x="966597" y="456056"/>
                  </a:lnTo>
                  <a:lnTo>
                    <a:pt x="955031" y="450570"/>
                  </a:lnTo>
                  <a:close/>
                </a:path>
                <a:path w="1021715" h="490855">
                  <a:moveTo>
                    <a:pt x="968628" y="421893"/>
                  </a:moveTo>
                  <a:lnTo>
                    <a:pt x="955031" y="450570"/>
                  </a:lnTo>
                  <a:lnTo>
                    <a:pt x="966597" y="456056"/>
                  </a:lnTo>
                  <a:lnTo>
                    <a:pt x="961135" y="467487"/>
                  </a:lnTo>
                  <a:lnTo>
                    <a:pt x="1004378" y="467487"/>
                  </a:lnTo>
                  <a:lnTo>
                    <a:pt x="968628" y="421893"/>
                  </a:lnTo>
                  <a:close/>
                </a:path>
                <a:path w="1021715" h="490855">
                  <a:moveTo>
                    <a:pt x="5333" y="0"/>
                  </a:moveTo>
                  <a:lnTo>
                    <a:pt x="0" y="11429"/>
                  </a:lnTo>
                  <a:lnTo>
                    <a:pt x="949604" y="462015"/>
                  </a:lnTo>
                  <a:lnTo>
                    <a:pt x="955031" y="450570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16596" y="2903220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0" y="368808"/>
                  </a:moveTo>
                  <a:lnTo>
                    <a:pt x="277368" y="368808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92313" y="2303145"/>
              <a:ext cx="291465" cy="600075"/>
            </a:xfrm>
            <a:custGeom>
              <a:avLst/>
              <a:gdLst/>
              <a:ahLst/>
              <a:cxnLst/>
              <a:rect l="l" t="t" r="r" b="b"/>
              <a:pathLst>
                <a:path w="291465" h="600075">
                  <a:moveTo>
                    <a:pt x="0" y="514350"/>
                  </a:moveTo>
                  <a:lnTo>
                    <a:pt x="1650" y="599566"/>
                  </a:lnTo>
                  <a:lnTo>
                    <a:pt x="68833" y="547115"/>
                  </a:lnTo>
                  <a:lnTo>
                    <a:pt x="64298" y="544956"/>
                  </a:lnTo>
                  <a:lnTo>
                    <a:pt x="34670" y="544956"/>
                  </a:lnTo>
                  <a:lnTo>
                    <a:pt x="23240" y="539495"/>
                  </a:lnTo>
                  <a:lnTo>
                    <a:pt x="28703" y="528013"/>
                  </a:lnTo>
                  <a:lnTo>
                    <a:pt x="0" y="514350"/>
                  </a:lnTo>
                  <a:close/>
                </a:path>
                <a:path w="291465" h="600075">
                  <a:moveTo>
                    <a:pt x="28703" y="528013"/>
                  </a:moveTo>
                  <a:lnTo>
                    <a:pt x="23240" y="539495"/>
                  </a:lnTo>
                  <a:lnTo>
                    <a:pt x="34670" y="544956"/>
                  </a:lnTo>
                  <a:lnTo>
                    <a:pt x="40140" y="533457"/>
                  </a:lnTo>
                  <a:lnTo>
                    <a:pt x="28703" y="528013"/>
                  </a:lnTo>
                  <a:close/>
                </a:path>
                <a:path w="291465" h="600075">
                  <a:moveTo>
                    <a:pt x="40140" y="533457"/>
                  </a:moveTo>
                  <a:lnTo>
                    <a:pt x="34670" y="544956"/>
                  </a:lnTo>
                  <a:lnTo>
                    <a:pt x="64298" y="544956"/>
                  </a:lnTo>
                  <a:lnTo>
                    <a:pt x="40140" y="533457"/>
                  </a:lnTo>
                  <a:close/>
                </a:path>
                <a:path w="291465" h="600075">
                  <a:moveTo>
                    <a:pt x="279907" y="0"/>
                  </a:moveTo>
                  <a:lnTo>
                    <a:pt x="28703" y="528013"/>
                  </a:lnTo>
                  <a:lnTo>
                    <a:pt x="40140" y="533457"/>
                  </a:lnTo>
                  <a:lnTo>
                    <a:pt x="291337" y="5333"/>
                  </a:lnTo>
                  <a:lnTo>
                    <a:pt x="279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88857" y="2028190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22030" y="2378455"/>
            <a:ext cx="79375" cy="473709"/>
          </a:xfrm>
          <a:custGeom>
            <a:avLst/>
            <a:gdLst/>
            <a:ahLst/>
            <a:cxnLst/>
            <a:rect l="l" t="t" r="r" b="b"/>
            <a:pathLst>
              <a:path w="79375" h="473710">
                <a:moveTo>
                  <a:pt x="0" y="393954"/>
                </a:moveTo>
                <a:lnTo>
                  <a:pt x="31242" y="473202"/>
                </a:lnTo>
                <a:lnTo>
                  <a:pt x="69917" y="410464"/>
                </a:lnTo>
                <a:lnTo>
                  <a:pt x="43179" y="410464"/>
                </a:lnTo>
                <a:lnTo>
                  <a:pt x="30479" y="409448"/>
                </a:lnTo>
                <a:lnTo>
                  <a:pt x="31598" y="396754"/>
                </a:lnTo>
                <a:lnTo>
                  <a:pt x="0" y="393954"/>
                </a:lnTo>
                <a:close/>
              </a:path>
              <a:path w="79375" h="473710">
                <a:moveTo>
                  <a:pt x="31598" y="396754"/>
                </a:moveTo>
                <a:lnTo>
                  <a:pt x="30479" y="409448"/>
                </a:lnTo>
                <a:lnTo>
                  <a:pt x="43179" y="410464"/>
                </a:lnTo>
                <a:lnTo>
                  <a:pt x="44288" y="397879"/>
                </a:lnTo>
                <a:lnTo>
                  <a:pt x="31598" y="396754"/>
                </a:lnTo>
                <a:close/>
              </a:path>
              <a:path w="79375" h="473710">
                <a:moveTo>
                  <a:pt x="44288" y="397879"/>
                </a:moveTo>
                <a:lnTo>
                  <a:pt x="43179" y="410464"/>
                </a:lnTo>
                <a:lnTo>
                  <a:pt x="69917" y="410464"/>
                </a:lnTo>
                <a:lnTo>
                  <a:pt x="75946" y="400685"/>
                </a:lnTo>
                <a:lnTo>
                  <a:pt x="44288" y="397879"/>
                </a:lnTo>
                <a:close/>
              </a:path>
              <a:path w="79375" h="473710">
                <a:moveTo>
                  <a:pt x="66548" y="0"/>
                </a:moveTo>
                <a:lnTo>
                  <a:pt x="31598" y="396754"/>
                </a:lnTo>
                <a:lnTo>
                  <a:pt x="44288" y="397879"/>
                </a:lnTo>
                <a:lnTo>
                  <a:pt x="79248" y="1016"/>
                </a:lnTo>
                <a:lnTo>
                  <a:pt x="665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71839" y="2302510"/>
            <a:ext cx="342900" cy="549910"/>
          </a:xfrm>
          <a:custGeom>
            <a:avLst/>
            <a:gdLst/>
            <a:ahLst/>
            <a:cxnLst/>
            <a:rect l="l" t="t" r="r" b="b"/>
            <a:pathLst>
              <a:path w="342900" h="549910">
                <a:moveTo>
                  <a:pt x="297026" y="487859"/>
                </a:moveTo>
                <a:lnTo>
                  <a:pt x="270001" y="504570"/>
                </a:lnTo>
                <a:lnTo>
                  <a:pt x="342391" y="549401"/>
                </a:lnTo>
                <a:lnTo>
                  <a:pt x="337911" y="498601"/>
                </a:lnTo>
                <a:lnTo>
                  <a:pt x="303656" y="498601"/>
                </a:lnTo>
                <a:lnTo>
                  <a:pt x="297026" y="487859"/>
                </a:lnTo>
                <a:close/>
              </a:path>
              <a:path w="342900" h="549910">
                <a:moveTo>
                  <a:pt x="307791" y="481202"/>
                </a:moveTo>
                <a:lnTo>
                  <a:pt x="297026" y="487859"/>
                </a:lnTo>
                <a:lnTo>
                  <a:pt x="303656" y="498601"/>
                </a:lnTo>
                <a:lnTo>
                  <a:pt x="314451" y="491998"/>
                </a:lnTo>
                <a:lnTo>
                  <a:pt x="307791" y="481202"/>
                </a:lnTo>
                <a:close/>
              </a:path>
              <a:path w="342900" h="549910">
                <a:moveTo>
                  <a:pt x="334899" y="464438"/>
                </a:moveTo>
                <a:lnTo>
                  <a:pt x="307791" y="481202"/>
                </a:lnTo>
                <a:lnTo>
                  <a:pt x="314451" y="491998"/>
                </a:lnTo>
                <a:lnTo>
                  <a:pt x="303656" y="498601"/>
                </a:lnTo>
                <a:lnTo>
                  <a:pt x="337911" y="498601"/>
                </a:lnTo>
                <a:lnTo>
                  <a:pt x="334899" y="464438"/>
                </a:lnTo>
                <a:close/>
              </a:path>
              <a:path w="342900" h="549910">
                <a:moveTo>
                  <a:pt x="10921" y="0"/>
                </a:moveTo>
                <a:lnTo>
                  <a:pt x="0" y="6603"/>
                </a:lnTo>
                <a:lnTo>
                  <a:pt x="297026" y="487859"/>
                </a:lnTo>
                <a:lnTo>
                  <a:pt x="307791" y="481202"/>
                </a:lnTo>
                <a:lnTo>
                  <a:pt x="109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96606" y="4318761"/>
            <a:ext cx="36106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 word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(8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simultaneous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2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simultaneous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arithmetic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96606" y="5965342"/>
            <a:ext cx="2255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2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instruction!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Optimizing</a:t>
            </a:r>
            <a:r>
              <a:rPr spc="-45" dirty="0"/>
              <a:t> </a:t>
            </a:r>
            <a:r>
              <a:rPr dirty="0"/>
              <a:t>our</a:t>
            </a:r>
            <a:r>
              <a:rPr spc="-35" dirty="0"/>
              <a:t> </a:t>
            </a:r>
            <a:r>
              <a:rPr dirty="0"/>
              <a:t>Harvard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(32-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2340" y="2903220"/>
            <a:ext cx="483234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6595" y="2903220"/>
            <a:ext cx="277495" cy="368935"/>
          </a:xfrm>
          <a:prstGeom prst="rect">
            <a:avLst/>
          </a:prstGeom>
          <a:solidFill>
            <a:srgbClr val="4471C4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400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=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7428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99449" y="2909061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+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38259" y="2903220"/>
            <a:ext cx="276225" cy="368935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ourier New"/>
                <a:cs typeface="Courier New"/>
              </a:rPr>
              <a:t>z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34250" y="3183382"/>
            <a:ext cx="1801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I2: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I3: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92340" y="2903220"/>
            <a:ext cx="483234" cy="368935"/>
          </a:xfrm>
          <a:custGeom>
            <a:avLst/>
            <a:gdLst/>
            <a:ahLst/>
            <a:cxnLst/>
            <a:rect l="l" t="t" r="r" b="b"/>
            <a:pathLst>
              <a:path w="483234" h="368935">
                <a:moveTo>
                  <a:pt x="0" y="368808"/>
                </a:moveTo>
                <a:lnTo>
                  <a:pt x="483107" y="368808"/>
                </a:lnTo>
                <a:lnTo>
                  <a:pt x="48310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79440" y="2187702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32bits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228969" y="2303145"/>
            <a:ext cx="2155190" cy="975360"/>
            <a:chOff x="6228969" y="2303145"/>
            <a:chExt cx="2155190" cy="975360"/>
          </a:xfrm>
        </p:grpSpPr>
        <p:sp>
          <p:nvSpPr>
            <p:cNvPr id="29" name="object 29"/>
            <p:cNvSpPr/>
            <p:nvPr/>
          </p:nvSpPr>
          <p:spPr>
            <a:xfrm>
              <a:off x="6228969" y="2414397"/>
              <a:ext cx="1021715" cy="490855"/>
            </a:xfrm>
            <a:custGeom>
              <a:avLst/>
              <a:gdLst/>
              <a:ahLst/>
              <a:cxnLst/>
              <a:rect l="l" t="t" r="r" b="b"/>
              <a:pathLst>
                <a:path w="1021715" h="490855">
                  <a:moveTo>
                    <a:pt x="949604" y="462015"/>
                  </a:moveTo>
                  <a:lnTo>
                    <a:pt x="935989" y="490727"/>
                  </a:lnTo>
                  <a:lnTo>
                    <a:pt x="1021206" y="488950"/>
                  </a:lnTo>
                  <a:lnTo>
                    <a:pt x="1004378" y="467487"/>
                  </a:lnTo>
                  <a:lnTo>
                    <a:pt x="961135" y="467487"/>
                  </a:lnTo>
                  <a:lnTo>
                    <a:pt x="949604" y="462015"/>
                  </a:lnTo>
                  <a:close/>
                </a:path>
                <a:path w="1021715" h="490855">
                  <a:moveTo>
                    <a:pt x="955031" y="450570"/>
                  </a:moveTo>
                  <a:lnTo>
                    <a:pt x="949604" y="462015"/>
                  </a:lnTo>
                  <a:lnTo>
                    <a:pt x="961135" y="467487"/>
                  </a:lnTo>
                  <a:lnTo>
                    <a:pt x="966597" y="456056"/>
                  </a:lnTo>
                  <a:lnTo>
                    <a:pt x="955031" y="450570"/>
                  </a:lnTo>
                  <a:close/>
                </a:path>
                <a:path w="1021715" h="490855">
                  <a:moveTo>
                    <a:pt x="968628" y="421893"/>
                  </a:moveTo>
                  <a:lnTo>
                    <a:pt x="955031" y="450570"/>
                  </a:lnTo>
                  <a:lnTo>
                    <a:pt x="966597" y="456056"/>
                  </a:lnTo>
                  <a:lnTo>
                    <a:pt x="961135" y="467487"/>
                  </a:lnTo>
                  <a:lnTo>
                    <a:pt x="1004378" y="467487"/>
                  </a:lnTo>
                  <a:lnTo>
                    <a:pt x="968628" y="421893"/>
                  </a:lnTo>
                  <a:close/>
                </a:path>
                <a:path w="1021715" h="490855">
                  <a:moveTo>
                    <a:pt x="5333" y="0"/>
                  </a:moveTo>
                  <a:lnTo>
                    <a:pt x="0" y="11429"/>
                  </a:lnTo>
                  <a:lnTo>
                    <a:pt x="949604" y="462015"/>
                  </a:lnTo>
                  <a:lnTo>
                    <a:pt x="955031" y="450570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16596" y="2903220"/>
              <a:ext cx="277495" cy="368935"/>
            </a:xfrm>
            <a:custGeom>
              <a:avLst/>
              <a:gdLst/>
              <a:ahLst/>
              <a:cxnLst/>
              <a:rect l="l" t="t" r="r" b="b"/>
              <a:pathLst>
                <a:path w="277495" h="368935">
                  <a:moveTo>
                    <a:pt x="0" y="368808"/>
                  </a:moveTo>
                  <a:lnTo>
                    <a:pt x="277368" y="368808"/>
                  </a:lnTo>
                  <a:lnTo>
                    <a:pt x="277368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92313" y="2303145"/>
              <a:ext cx="291465" cy="600075"/>
            </a:xfrm>
            <a:custGeom>
              <a:avLst/>
              <a:gdLst/>
              <a:ahLst/>
              <a:cxnLst/>
              <a:rect l="l" t="t" r="r" b="b"/>
              <a:pathLst>
                <a:path w="291465" h="600075">
                  <a:moveTo>
                    <a:pt x="0" y="514350"/>
                  </a:moveTo>
                  <a:lnTo>
                    <a:pt x="1650" y="599566"/>
                  </a:lnTo>
                  <a:lnTo>
                    <a:pt x="68833" y="547115"/>
                  </a:lnTo>
                  <a:lnTo>
                    <a:pt x="64298" y="544956"/>
                  </a:lnTo>
                  <a:lnTo>
                    <a:pt x="34670" y="544956"/>
                  </a:lnTo>
                  <a:lnTo>
                    <a:pt x="23240" y="539495"/>
                  </a:lnTo>
                  <a:lnTo>
                    <a:pt x="28703" y="528013"/>
                  </a:lnTo>
                  <a:lnTo>
                    <a:pt x="0" y="514350"/>
                  </a:lnTo>
                  <a:close/>
                </a:path>
                <a:path w="291465" h="600075">
                  <a:moveTo>
                    <a:pt x="28703" y="528013"/>
                  </a:moveTo>
                  <a:lnTo>
                    <a:pt x="23240" y="539495"/>
                  </a:lnTo>
                  <a:lnTo>
                    <a:pt x="34670" y="544956"/>
                  </a:lnTo>
                  <a:lnTo>
                    <a:pt x="40140" y="533457"/>
                  </a:lnTo>
                  <a:lnTo>
                    <a:pt x="28703" y="528013"/>
                  </a:lnTo>
                  <a:close/>
                </a:path>
                <a:path w="291465" h="600075">
                  <a:moveTo>
                    <a:pt x="40140" y="533457"/>
                  </a:moveTo>
                  <a:lnTo>
                    <a:pt x="34670" y="544956"/>
                  </a:lnTo>
                  <a:lnTo>
                    <a:pt x="64298" y="544956"/>
                  </a:lnTo>
                  <a:lnTo>
                    <a:pt x="40140" y="533457"/>
                  </a:lnTo>
                  <a:close/>
                </a:path>
                <a:path w="291465" h="600075">
                  <a:moveTo>
                    <a:pt x="279907" y="0"/>
                  </a:moveTo>
                  <a:lnTo>
                    <a:pt x="28703" y="528013"/>
                  </a:lnTo>
                  <a:lnTo>
                    <a:pt x="40140" y="533457"/>
                  </a:lnTo>
                  <a:lnTo>
                    <a:pt x="291337" y="5333"/>
                  </a:lnTo>
                  <a:lnTo>
                    <a:pt x="279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88857" y="2028190"/>
            <a:ext cx="59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64bits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22030" y="2378455"/>
            <a:ext cx="79375" cy="473709"/>
          </a:xfrm>
          <a:custGeom>
            <a:avLst/>
            <a:gdLst/>
            <a:ahLst/>
            <a:cxnLst/>
            <a:rect l="l" t="t" r="r" b="b"/>
            <a:pathLst>
              <a:path w="79375" h="473710">
                <a:moveTo>
                  <a:pt x="0" y="393954"/>
                </a:moveTo>
                <a:lnTo>
                  <a:pt x="31242" y="473202"/>
                </a:lnTo>
                <a:lnTo>
                  <a:pt x="69917" y="410464"/>
                </a:lnTo>
                <a:lnTo>
                  <a:pt x="43179" y="410464"/>
                </a:lnTo>
                <a:lnTo>
                  <a:pt x="30479" y="409448"/>
                </a:lnTo>
                <a:lnTo>
                  <a:pt x="31598" y="396754"/>
                </a:lnTo>
                <a:lnTo>
                  <a:pt x="0" y="393954"/>
                </a:lnTo>
                <a:close/>
              </a:path>
              <a:path w="79375" h="473710">
                <a:moveTo>
                  <a:pt x="31598" y="396754"/>
                </a:moveTo>
                <a:lnTo>
                  <a:pt x="30479" y="409448"/>
                </a:lnTo>
                <a:lnTo>
                  <a:pt x="43179" y="410464"/>
                </a:lnTo>
                <a:lnTo>
                  <a:pt x="44288" y="397879"/>
                </a:lnTo>
                <a:lnTo>
                  <a:pt x="31598" y="396754"/>
                </a:lnTo>
                <a:close/>
              </a:path>
              <a:path w="79375" h="473710">
                <a:moveTo>
                  <a:pt x="44288" y="397879"/>
                </a:moveTo>
                <a:lnTo>
                  <a:pt x="43179" y="410464"/>
                </a:lnTo>
                <a:lnTo>
                  <a:pt x="69917" y="410464"/>
                </a:lnTo>
                <a:lnTo>
                  <a:pt x="75946" y="400685"/>
                </a:lnTo>
                <a:lnTo>
                  <a:pt x="44288" y="397879"/>
                </a:lnTo>
                <a:close/>
              </a:path>
              <a:path w="79375" h="473710">
                <a:moveTo>
                  <a:pt x="66548" y="0"/>
                </a:moveTo>
                <a:lnTo>
                  <a:pt x="31598" y="396754"/>
                </a:lnTo>
                <a:lnTo>
                  <a:pt x="44288" y="397879"/>
                </a:lnTo>
                <a:lnTo>
                  <a:pt x="79248" y="1016"/>
                </a:lnTo>
                <a:lnTo>
                  <a:pt x="6654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71839" y="2302510"/>
            <a:ext cx="342900" cy="549910"/>
          </a:xfrm>
          <a:custGeom>
            <a:avLst/>
            <a:gdLst/>
            <a:ahLst/>
            <a:cxnLst/>
            <a:rect l="l" t="t" r="r" b="b"/>
            <a:pathLst>
              <a:path w="342900" h="549910">
                <a:moveTo>
                  <a:pt x="297026" y="487859"/>
                </a:moveTo>
                <a:lnTo>
                  <a:pt x="270001" y="504570"/>
                </a:lnTo>
                <a:lnTo>
                  <a:pt x="342391" y="549401"/>
                </a:lnTo>
                <a:lnTo>
                  <a:pt x="337911" y="498601"/>
                </a:lnTo>
                <a:lnTo>
                  <a:pt x="303656" y="498601"/>
                </a:lnTo>
                <a:lnTo>
                  <a:pt x="297026" y="487859"/>
                </a:lnTo>
                <a:close/>
              </a:path>
              <a:path w="342900" h="549910">
                <a:moveTo>
                  <a:pt x="307791" y="481202"/>
                </a:moveTo>
                <a:lnTo>
                  <a:pt x="297026" y="487859"/>
                </a:lnTo>
                <a:lnTo>
                  <a:pt x="303656" y="498601"/>
                </a:lnTo>
                <a:lnTo>
                  <a:pt x="314451" y="491998"/>
                </a:lnTo>
                <a:lnTo>
                  <a:pt x="307791" y="481202"/>
                </a:lnTo>
                <a:close/>
              </a:path>
              <a:path w="342900" h="549910">
                <a:moveTo>
                  <a:pt x="334899" y="464438"/>
                </a:moveTo>
                <a:lnTo>
                  <a:pt x="307791" y="481202"/>
                </a:lnTo>
                <a:lnTo>
                  <a:pt x="314451" y="491998"/>
                </a:lnTo>
                <a:lnTo>
                  <a:pt x="303656" y="498601"/>
                </a:lnTo>
                <a:lnTo>
                  <a:pt x="337911" y="498601"/>
                </a:lnTo>
                <a:lnTo>
                  <a:pt x="334899" y="464438"/>
                </a:lnTo>
                <a:close/>
              </a:path>
              <a:path w="342900" h="549910">
                <a:moveTo>
                  <a:pt x="10921" y="0"/>
                </a:moveTo>
                <a:lnTo>
                  <a:pt x="0" y="6603"/>
                </a:lnTo>
                <a:lnTo>
                  <a:pt x="297026" y="487859"/>
                </a:lnTo>
                <a:lnTo>
                  <a:pt x="307791" y="481202"/>
                </a:lnTo>
                <a:lnTo>
                  <a:pt x="1092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96606" y="4318761"/>
            <a:ext cx="36106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 word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(8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simultaneous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simultaneous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1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arithmetic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69885" y="5799582"/>
            <a:ext cx="3543300" cy="69342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405"/>
              </a:spcBef>
            </a:pPr>
            <a:r>
              <a:rPr sz="1800" b="1" i="1" dirty="0">
                <a:latin typeface="Calibri"/>
                <a:cs typeface="Calibri"/>
              </a:rPr>
              <a:t>1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cycle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per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instruction!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Thinking</a:t>
            </a:r>
            <a:r>
              <a:rPr spc="-30" dirty="0"/>
              <a:t> </a:t>
            </a:r>
            <a:r>
              <a:rPr dirty="0"/>
              <a:t>about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costs</a:t>
            </a:r>
            <a:r>
              <a:rPr spc="-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HW</a:t>
            </a:r>
            <a:r>
              <a:rPr spc="-15" dirty="0"/>
              <a:t> </a:t>
            </a:r>
            <a:r>
              <a:rPr spc="-10" dirty="0"/>
              <a:t>optimization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83553" y="2694432"/>
            <a:ext cx="6078220" cy="3793490"/>
            <a:chOff x="6083553" y="2694432"/>
            <a:chExt cx="6078220" cy="3793490"/>
          </a:xfrm>
        </p:grpSpPr>
        <p:sp>
          <p:nvSpPr>
            <p:cNvPr id="4" name="object 4"/>
            <p:cNvSpPr/>
            <p:nvPr/>
          </p:nvSpPr>
          <p:spPr>
            <a:xfrm>
              <a:off x="6522974" y="2694431"/>
              <a:ext cx="4677410" cy="2720975"/>
            </a:xfrm>
            <a:custGeom>
              <a:avLst/>
              <a:gdLst/>
              <a:ahLst/>
              <a:cxnLst/>
              <a:rect l="l" t="t" r="r" b="b"/>
              <a:pathLst>
                <a:path w="4677409" h="2720975">
                  <a:moveTo>
                    <a:pt x="944372" y="2644775"/>
                  </a:moveTo>
                  <a:lnTo>
                    <a:pt x="912622" y="2644775"/>
                  </a:lnTo>
                  <a:lnTo>
                    <a:pt x="912622" y="1946402"/>
                  </a:lnTo>
                  <a:lnTo>
                    <a:pt x="912622" y="1933702"/>
                  </a:lnTo>
                  <a:lnTo>
                    <a:pt x="12700" y="1933702"/>
                  </a:lnTo>
                  <a:lnTo>
                    <a:pt x="12700" y="44450"/>
                  </a:lnTo>
                  <a:lnTo>
                    <a:pt x="604774" y="44450"/>
                  </a:lnTo>
                  <a:lnTo>
                    <a:pt x="604774" y="76200"/>
                  </a:lnTo>
                  <a:lnTo>
                    <a:pt x="668274" y="44450"/>
                  </a:lnTo>
                  <a:lnTo>
                    <a:pt x="680974" y="38100"/>
                  </a:lnTo>
                  <a:lnTo>
                    <a:pt x="668274" y="31750"/>
                  </a:lnTo>
                  <a:lnTo>
                    <a:pt x="604774" y="0"/>
                  </a:lnTo>
                  <a:lnTo>
                    <a:pt x="604774" y="31750"/>
                  </a:lnTo>
                  <a:lnTo>
                    <a:pt x="0" y="31750"/>
                  </a:lnTo>
                  <a:lnTo>
                    <a:pt x="0" y="1946402"/>
                  </a:lnTo>
                  <a:lnTo>
                    <a:pt x="899922" y="1946402"/>
                  </a:lnTo>
                  <a:lnTo>
                    <a:pt x="899922" y="2644775"/>
                  </a:lnTo>
                  <a:lnTo>
                    <a:pt x="868172" y="2644775"/>
                  </a:lnTo>
                  <a:lnTo>
                    <a:pt x="906272" y="2720975"/>
                  </a:lnTo>
                  <a:lnTo>
                    <a:pt x="938022" y="2657475"/>
                  </a:lnTo>
                  <a:lnTo>
                    <a:pt x="944372" y="2644775"/>
                  </a:lnTo>
                  <a:close/>
                </a:path>
                <a:path w="4677409" h="2720975">
                  <a:moveTo>
                    <a:pt x="3900805" y="786130"/>
                  </a:moveTo>
                  <a:lnTo>
                    <a:pt x="3593338" y="786130"/>
                  </a:lnTo>
                  <a:lnTo>
                    <a:pt x="3593338" y="754380"/>
                  </a:lnTo>
                  <a:lnTo>
                    <a:pt x="3517138" y="792480"/>
                  </a:lnTo>
                  <a:lnTo>
                    <a:pt x="3593338" y="830580"/>
                  </a:lnTo>
                  <a:lnTo>
                    <a:pt x="3593338" y="798830"/>
                  </a:lnTo>
                  <a:lnTo>
                    <a:pt x="3888105" y="798830"/>
                  </a:lnTo>
                  <a:lnTo>
                    <a:pt x="3888105" y="2720721"/>
                  </a:lnTo>
                  <a:lnTo>
                    <a:pt x="3900805" y="2720721"/>
                  </a:lnTo>
                  <a:lnTo>
                    <a:pt x="3900805" y="798830"/>
                  </a:lnTo>
                  <a:lnTo>
                    <a:pt x="3900805" y="792480"/>
                  </a:lnTo>
                  <a:lnTo>
                    <a:pt x="3900805" y="786130"/>
                  </a:lnTo>
                  <a:close/>
                </a:path>
                <a:path w="4677409" h="2720975">
                  <a:moveTo>
                    <a:pt x="4676902" y="2644521"/>
                  </a:moveTo>
                  <a:lnTo>
                    <a:pt x="4645152" y="2644521"/>
                  </a:lnTo>
                  <a:lnTo>
                    <a:pt x="4645152" y="559689"/>
                  </a:lnTo>
                  <a:lnTo>
                    <a:pt x="4645152" y="548640"/>
                  </a:lnTo>
                  <a:lnTo>
                    <a:pt x="4645152" y="546989"/>
                  </a:lnTo>
                  <a:lnTo>
                    <a:pt x="3520186" y="546989"/>
                  </a:lnTo>
                  <a:lnTo>
                    <a:pt x="3521837" y="548640"/>
                  </a:lnTo>
                  <a:lnTo>
                    <a:pt x="3513836" y="548640"/>
                  </a:lnTo>
                  <a:lnTo>
                    <a:pt x="3513836" y="559689"/>
                  </a:lnTo>
                  <a:lnTo>
                    <a:pt x="4632452" y="559689"/>
                  </a:lnTo>
                  <a:lnTo>
                    <a:pt x="4632452" y="2644521"/>
                  </a:lnTo>
                  <a:lnTo>
                    <a:pt x="4600702" y="2644521"/>
                  </a:lnTo>
                  <a:lnTo>
                    <a:pt x="4638802" y="2720721"/>
                  </a:lnTo>
                  <a:lnTo>
                    <a:pt x="4670552" y="2657221"/>
                  </a:lnTo>
                  <a:lnTo>
                    <a:pt x="4676902" y="264452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9903" y="5262372"/>
              <a:ext cx="6065520" cy="1219200"/>
            </a:xfrm>
            <a:custGeom>
              <a:avLst/>
              <a:gdLst/>
              <a:ahLst/>
              <a:cxnLst/>
              <a:rect l="l" t="t" r="r" b="b"/>
              <a:pathLst>
                <a:path w="6065520" h="1219200">
                  <a:moveTo>
                    <a:pt x="606552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6065520" y="1219199"/>
                  </a:lnTo>
                  <a:lnTo>
                    <a:pt x="60655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9903" y="5262372"/>
              <a:ext cx="6065520" cy="1219200"/>
            </a:xfrm>
            <a:custGeom>
              <a:avLst/>
              <a:gdLst/>
              <a:ahLst/>
              <a:cxnLst/>
              <a:rect l="l" t="t" r="r" b="b"/>
              <a:pathLst>
                <a:path w="6065520" h="1219200">
                  <a:moveTo>
                    <a:pt x="0" y="1219199"/>
                  </a:moveTo>
                  <a:lnTo>
                    <a:pt x="6065520" y="1219199"/>
                  </a:lnTo>
                  <a:lnTo>
                    <a:pt x="6065520" y="0"/>
                  </a:lnTo>
                  <a:lnTo>
                    <a:pt x="0" y="0"/>
                  </a:lnTo>
                  <a:lnTo>
                    <a:pt x="0" y="12191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30111" y="5416296"/>
            <a:ext cx="2400300" cy="91313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9095" y="5414771"/>
            <a:ext cx="3296920" cy="9144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5332" y="4325111"/>
            <a:ext cx="2545080" cy="486409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3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(32-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04633" y="2328417"/>
            <a:ext cx="3050540" cy="1588770"/>
            <a:chOff x="7104633" y="2328417"/>
            <a:chExt cx="3050540" cy="1588770"/>
          </a:xfrm>
        </p:grpSpPr>
        <p:sp>
          <p:nvSpPr>
            <p:cNvPr id="11" name="object 11"/>
            <p:cNvSpPr/>
            <p:nvPr/>
          </p:nvSpPr>
          <p:spPr>
            <a:xfrm>
              <a:off x="7110983" y="2334767"/>
              <a:ext cx="3037840" cy="1576070"/>
            </a:xfrm>
            <a:custGeom>
              <a:avLst/>
              <a:gdLst/>
              <a:ahLst/>
              <a:cxnLst/>
              <a:rect l="l" t="t" r="r" b="b"/>
              <a:pathLst>
                <a:path w="3037840" h="1576070">
                  <a:moveTo>
                    <a:pt x="3037331" y="0"/>
                  </a:moveTo>
                  <a:lnTo>
                    <a:pt x="0" y="0"/>
                  </a:lnTo>
                  <a:lnTo>
                    <a:pt x="0" y="1575816"/>
                  </a:lnTo>
                  <a:lnTo>
                    <a:pt x="3037331" y="1575816"/>
                  </a:lnTo>
                  <a:lnTo>
                    <a:pt x="30373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10983" y="2334767"/>
              <a:ext cx="3037840" cy="1576070"/>
            </a:xfrm>
            <a:custGeom>
              <a:avLst/>
              <a:gdLst/>
              <a:ahLst/>
              <a:cxnLst/>
              <a:rect l="l" t="t" r="r" b="b"/>
              <a:pathLst>
                <a:path w="3037840" h="1576070">
                  <a:moveTo>
                    <a:pt x="0" y="1575816"/>
                  </a:moveTo>
                  <a:lnTo>
                    <a:pt x="3037331" y="157581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1575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74409" y="5020817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59188" y="2085847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3947" y="2447544"/>
            <a:ext cx="2836545" cy="5715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2595">
              <a:lnSpc>
                <a:spcPts val="213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479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03947" y="3131820"/>
            <a:ext cx="2836545" cy="71056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19388" y="4317491"/>
            <a:ext cx="3289300" cy="486409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2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226" y="5288026"/>
            <a:ext cx="5421630" cy="1200150"/>
            <a:chOff x="30226" y="5288026"/>
            <a:chExt cx="5421630" cy="1200150"/>
          </a:xfrm>
        </p:grpSpPr>
        <p:sp>
          <p:nvSpPr>
            <p:cNvPr id="19" name="object 19"/>
            <p:cNvSpPr/>
            <p:nvPr/>
          </p:nvSpPr>
          <p:spPr>
            <a:xfrm>
              <a:off x="36576" y="5294376"/>
              <a:ext cx="5408930" cy="1187450"/>
            </a:xfrm>
            <a:custGeom>
              <a:avLst/>
              <a:gdLst/>
              <a:ahLst/>
              <a:cxnLst/>
              <a:rect l="l" t="t" r="r" b="b"/>
              <a:pathLst>
                <a:path w="5408930" h="1187450">
                  <a:moveTo>
                    <a:pt x="5408676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5408676" y="1187196"/>
                  </a:lnTo>
                  <a:lnTo>
                    <a:pt x="54086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76" y="5294376"/>
              <a:ext cx="5408930" cy="1187450"/>
            </a:xfrm>
            <a:custGeom>
              <a:avLst/>
              <a:gdLst/>
              <a:ahLst/>
              <a:cxnLst/>
              <a:rect l="l" t="t" r="r" b="b"/>
              <a:pathLst>
                <a:path w="5408930" h="1187450">
                  <a:moveTo>
                    <a:pt x="0" y="1187196"/>
                  </a:moveTo>
                  <a:lnTo>
                    <a:pt x="5408676" y="1187196"/>
                  </a:lnTo>
                  <a:lnTo>
                    <a:pt x="5408676" y="0"/>
                  </a:lnTo>
                  <a:lnTo>
                    <a:pt x="0" y="0"/>
                  </a:lnTo>
                  <a:lnTo>
                    <a:pt x="0" y="11871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1544" y="5443728"/>
            <a:ext cx="2139950" cy="890269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67373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26207" y="5443728"/>
            <a:ext cx="2940050" cy="8890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88107" y="3979164"/>
            <a:ext cx="76200" cy="1316355"/>
          </a:xfrm>
          <a:custGeom>
            <a:avLst/>
            <a:gdLst/>
            <a:ahLst/>
            <a:cxnLst/>
            <a:rect l="l" t="t" r="r" b="b"/>
            <a:pathLst>
              <a:path w="76200" h="1316354">
                <a:moveTo>
                  <a:pt x="31750" y="1239901"/>
                </a:moveTo>
                <a:lnTo>
                  <a:pt x="0" y="1239901"/>
                </a:lnTo>
                <a:lnTo>
                  <a:pt x="38100" y="1316101"/>
                </a:lnTo>
                <a:lnTo>
                  <a:pt x="69850" y="1252601"/>
                </a:lnTo>
                <a:lnTo>
                  <a:pt x="31750" y="1252601"/>
                </a:lnTo>
                <a:lnTo>
                  <a:pt x="31750" y="1239901"/>
                </a:lnTo>
                <a:close/>
              </a:path>
              <a:path w="76200" h="1316354">
                <a:moveTo>
                  <a:pt x="44450" y="63500"/>
                </a:moveTo>
                <a:lnTo>
                  <a:pt x="31750" y="63500"/>
                </a:lnTo>
                <a:lnTo>
                  <a:pt x="31750" y="1252601"/>
                </a:lnTo>
                <a:lnTo>
                  <a:pt x="44450" y="1252601"/>
                </a:lnTo>
                <a:lnTo>
                  <a:pt x="44450" y="63500"/>
                </a:lnTo>
                <a:close/>
              </a:path>
              <a:path w="76200" h="1316354">
                <a:moveTo>
                  <a:pt x="76200" y="1239901"/>
                </a:moveTo>
                <a:lnTo>
                  <a:pt x="44450" y="1239901"/>
                </a:lnTo>
                <a:lnTo>
                  <a:pt x="44450" y="1252601"/>
                </a:lnTo>
                <a:lnTo>
                  <a:pt x="69850" y="1252601"/>
                </a:lnTo>
                <a:lnTo>
                  <a:pt x="76200" y="1239901"/>
                </a:lnTo>
                <a:close/>
              </a:path>
              <a:path w="76200" h="131635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1635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46403" y="4346447"/>
            <a:ext cx="2710180" cy="472440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6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6403" y="2444495"/>
            <a:ext cx="2710180" cy="1534795"/>
          </a:xfrm>
          <a:custGeom>
            <a:avLst/>
            <a:gdLst/>
            <a:ahLst/>
            <a:cxnLst/>
            <a:rect l="l" t="t" r="r" b="b"/>
            <a:pathLst>
              <a:path w="2710179" h="1534795">
                <a:moveTo>
                  <a:pt x="2709672" y="0"/>
                </a:moveTo>
                <a:lnTo>
                  <a:pt x="0" y="0"/>
                </a:lnTo>
                <a:lnTo>
                  <a:pt x="0" y="1534667"/>
                </a:lnTo>
                <a:lnTo>
                  <a:pt x="2709672" y="1534667"/>
                </a:lnTo>
                <a:lnTo>
                  <a:pt x="270967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0581" y="5059756"/>
            <a:ext cx="822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0224" y="2555748"/>
            <a:ext cx="2528570" cy="55499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8925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30224" y="3166872"/>
            <a:ext cx="2528570" cy="739140"/>
          </a:xfrm>
          <a:custGeom>
            <a:avLst/>
            <a:gdLst/>
            <a:ahLst/>
            <a:cxnLst/>
            <a:rect l="l" t="t" r="r" b="b"/>
            <a:pathLst>
              <a:path w="2528570" h="739139">
                <a:moveTo>
                  <a:pt x="0" y="739139"/>
                </a:moveTo>
                <a:lnTo>
                  <a:pt x="2528316" y="739139"/>
                </a:lnTo>
                <a:lnTo>
                  <a:pt x="2528316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46403" y="2444495"/>
            <a:ext cx="2710180" cy="15347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35915" marR="340995" algn="ctr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Manipulation (“ALU”)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151121" y="2668270"/>
            <a:ext cx="2222500" cy="1317625"/>
            <a:chOff x="4151121" y="2668270"/>
            <a:chExt cx="2222500" cy="1317625"/>
          </a:xfrm>
        </p:grpSpPr>
        <p:sp>
          <p:nvSpPr>
            <p:cNvPr id="31" name="object 31"/>
            <p:cNvSpPr/>
            <p:nvPr/>
          </p:nvSpPr>
          <p:spPr>
            <a:xfrm>
              <a:off x="4157471" y="2674620"/>
              <a:ext cx="2209800" cy="1304925"/>
            </a:xfrm>
            <a:custGeom>
              <a:avLst/>
              <a:gdLst/>
              <a:ahLst/>
              <a:cxnLst/>
              <a:rect l="l" t="t" r="r" b="b"/>
              <a:pathLst>
                <a:path w="2209800" h="1304925">
                  <a:moveTo>
                    <a:pt x="1557527" y="0"/>
                  </a:moveTo>
                  <a:lnTo>
                    <a:pt x="1557527" y="326135"/>
                  </a:lnTo>
                  <a:lnTo>
                    <a:pt x="0" y="326135"/>
                  </a:lnTo>
                  <a:lnTo>
                    <a:pt x="0" y="978407"/>
                  </a:lnTo>
                  <a:lnTo>
                    <a:pt x="1557527" y="978407"/>
                  </a:lnTo>
                  <a:lnTo>
                    <a:pt x="1557527" y="1304543"/>
                  </a:lnTo>
                  <a:lnTo>
                    <a:pt x="2209800" y="652271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57471" y="2674620"/>
              <a:ext cx="2209800" cy="1304925"/>
            </a:xfrm>
            <a:custGeom>
              <a:avLst/>
              <a:gdLst/>
              <a:ahLst/>
              <a:cxnLst/>
              <a:rect l="l" t="t" r="r" b="b"/>
              <a:pathLst>
                <a:path w="2209800" h="1304925">
                  <a:moveTo>
                    <a:pt x="0" y="326135"/>
                  </a:moveTo>
                  <a:lnTo>
                    <a:pt x="1557527" y="326135"/>
                  </a:lnTo>
                  <a:lnTo>
                    <a:pt x="1557527" y="0"/>
                  </a:lnTo>
                  <a:lnTo>
                    <a:pt x="2209800" y="652271"/>
                  </a:lnTo>
                  <a:lnTo>
                    <a:pt x="1557527" y="1304543"/>
                  </a:lnTo>
                  <a:lnTo>
                    <a:pt x="1557527" y="978407"/>
                  </a:lnTo>
                  <a:lnTo>
                    <a:pt x="0" y="978407"/>
                  </a:lnTo>
                  <a:lnTo>
                    <a:pt x="0" y="3261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52315" y="3162680"/>
            <a:ext cx="1094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free?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6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10" dirty="0"/>
              <a:t>hardware/software</a:t>
            </a:r>
            <a:r>
              <a:rPr spc="-95" dirty="0"/>
              <a:t> </a:t>
            </a:r>
            <a:r>
              <a:rPr spc="-10" dirty="0"/>
              <a:t>boundary?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An</a:t>
            </a:r>
            <a:r>
              <a:rPr spc="-55" dirty="0"/>
              <a:t> </a:t>
            </a:r>
            <a:r>
              <a:rPr dirty="0"/>
              <a:t>ISA</a:t>
            </a:r>
            <a:r>
              <a:rPr spc="-55" dirty="0"/>
              <a:t> </a:t>
            </a:r>
            <a:r>
              <a:rPr dirty="0"/>
              <a:t>or</a:t>
            </a:r>
            <a:r>
              <a:rPr spc="-60" dirty="0"/>
              <a:t> </a:t>
            </a:r>
            <a:r>
              <a:rPr dirty="0"/>
              <a:t>Computer</a:t>
            </a:r>
            <a:r>
              <a:rPr spc="-45" dirty="0"/>
              <a:t> </a:t>
            </a:r>
            <a:r>
              <a:rPr spc="-10" dirty="0"/>
              <a:t>Architecture?</a:t>
            </a: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A</a:t>
            </a:r>
            <a:r>
              <a:rPr spc="-75" dirty="0"/>
              <a:t> </a:t>
            </a:r>
            <a:r>
              <a:rPr dirty="0"/>
              <a:t>division</a:t>
            </a:r>
            <a:r>
              <a:rPr spc="-60" dirty="0"/>
              <a:t> </a:t>
            </a:r>
            <a:r>
              <a:rPr dirty="0"/>
              <a:t>of</a:t>
            </a:r>
            <a:r>
              <a:rPr spc="-85" dirty="0"/>
              <a:t> </a:t>
            </a:r>
            <a:r>
              <a:rPr dirty="0"/>
              <a:t>labor</a:t>
            </a:r>
            <a:r>
              <a:rPr spc="-90" dirty="0"/>
              <a:t> </a:t>
            </a:r>
            <a:r>
              <a:rPr dirty="0"/>
              <a:t>between</a:t>
            </a:r>
            <a:r>
              <a:rPr spc="-75" dirty="0"/>
              <a:t> </a:t>
            </a:r>
            <a:r>
              <a:rPr dirty="0"/>
              <a:t>Computer</a:t>
            </a:r>
            <a:r>
              <a:rPr spc="-75" dirty="0"/>
              <a:t> </a:t>
            </a:r>
            <a:r>
              <a:rPr dirty="0"/>
              <a:t>Engineers</a:t>
            </a:r>
            <a:r>
              <a:rPr spc="-6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Programmers?</a:t>
            </a: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A</a:t>
            </a:r>
            <a:r>
              <a:rPr spc="-65" dirty="0"/>
              <a:t> </a:t>
            </a:r>
            <a:r>
              <a:rPr dirty="0"/>
              <a:t>split</a:t>
            </a:r>
            <a:r>
              <a:rPr spc="-55" dirty="0"/>
              <a:t> </a:t>
            </a:r>
            <a:r>
              <a:rPr dirty="0"/>
              <a:t>between</a:t>
            </a:r>
            <a:r>
              <a:rPr spc="-75" dirty="0"/>
              <a:t> </a:t>
            </a:r>
            <a:r>
              <a:rPr dirty="0"/>
              <a:t>what</a:t>
            </a:r>
            <a:r>
              <a:rPr spc="-80" dirty="0"/>
              <a:t> </a:t>
            </a:r>
            <a:r>
              <a:rPr dirty="0"/>
              <a:t>you</a:t>
            </a:r>
            <a:r>
              <a:rPr spc="-55" dirty="0"/>
              <a:t> </a:t>
            </a:r>
            <a:r>
              <a:rPr dirty="0"/>
              <a:t>can</a:t>
            </a:r>
            <a:r>
              <a:rPr spc="-75" dirty="0"/>
              <a:t> </a:t>
            </a:r>
            <a:r>
              <a:rPr dirty="0"/>
              <a:t>change</a:t>
            </a:r>
            <a:r>
              <a:rPr spc="-6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what</a:t>
            </a:r>
            <a:r>
              <a:rPr spc="-80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dirty="0"/>
              <a:t>cannot</a:t>
            </a:r>
            <a:r>
              <a:rPr spc="-55" dirty="0"/>
              <a:t> </a:t>
            </a:r>
            <a:r>
              <a:rPr spc="-10" dirty="0"/>
              <a:t>change?</a:t>
            </a: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Python</a:t>
            </a:r>
            <a:r>
              <a:rPr spc="-20" dirty="0"/>
              <a:t> </a:t>
            </a:r>
            <a:r>
              <a:rPr dirty="0"/>
              <a:t>vs.</a:t>
            </a:r>
            <a:r>
              <a:rPr spc="-45" dirty="0"/>
              <a:t> </a:t>
            </a:r>
            <a:r>
              <a:rPr spc="-10" dirty="0"/>
              <a:t>Verilog?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753" y="1022350"/>
            <a:ext cx="24136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7635" algn="l"/>
              </a:tabLst>
            </a:pPr>
            <a:r>
              <a:rPr sz="1800" spc="-10" dirty="0">
                <a:latin typeface="Calibri"/>
                <a:cs typeface="Calibri"/>
              </a:rPr>
              <a:t>4-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Interface: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Latency</a:t>
            </a:r>
            <a:r>
              <a:rPr sz="1800" dirty="0">
                <a:latin typeface="Calibri"/>
                <a:cs typeface="Calibri"/>
              </a:rPr>
              <a:t>	= </a:t>
            </a:r>
            <a:r>
              <a:rPr sz="1800" spc="-10" dirty="0">
                <a:latin typeface="Calibri"/>
                <a:cs typeface="Calibri"/>
              </a:rPr>
              <a:t>0.289ns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0.212ns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9294" y="1018108"/>
            <a:ext cx="253111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7635" algn="l"/>
              </a:tabLst>
            </a:pPr>
            <a:r>
              <a:rPr sz="1800" spc="-10" dirty="0">
                <a:latin typeface="Calibri"/>
                <a:cs typeface="Calibri"/>
              </a:rPr>
              <a:t>16-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Interface: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Latency</a:t>
            </a:r>
            <a:r>
              <a:rPr sz="1800" dirty="0">
                <a:latin typeface="Calibri"/>
                <a:cs typeface="Calibri"/>
              </a:rPr>
              <a:t>	= </a:t>
            </a:r>
            <a:r>
              <a:rPr sz="1800" spc="-10" dirty="0">
                <a:latin typeface="Calibri"/>
                <a:cs typeface="Calibri"/>
              </a:rPr>
              <a:t>0.289ns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0.212ns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226" y="5288026"/>
            <a:ext cx="5421630" cy="1200150"/>
            <a:chOff x="30226" y="5288026"/>
            <a:chExt cx="5421630" cy="1200150"/>
          </a:xfrm>
        </p:grpSpPr>
        <p:sp>
          <p:nvSpPr>
            <p:cNvPr id="5" name="object 5"/>
            <p:cNvSpPr/>
            <p:nvPr/>
          </p:nvSpPr>
          <p:spPr>
            <a:xfrm>
              <a:off x="36576" y="5294376"/>
              <a:ext cx="5408930" cy="1187450"/>
            </a:xfrm>
            <a:custGeom>
              <a:avLst/>
              <a:gdLst/>
              <a:ahLst/>
              <a:cxnLst/>
              <a:rect l="l" t="t" r="r" b="b"/>
              <a:pathLst>
                <a:path w="5408930" h="1187450">
                  <a:moveTo>
                    <a:pt x="5408676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5408676" y="1187196"/>
                  </a:lnTo>
                  <a:lnTo>
                    <a:pt x="54086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76" y="5294376"/>
              <a:ext cx="5408930" cy="1187450"/>
            </a:xfrm>
            <a:custGeom>
              <a:avLst/>
              <a:gdLst/>
              <a:ahLst/>
              <a:cxnLst/>
              <a:rect l="l" t="t" r="r" b="b"/>
              <a:pathLst>
                <a:path w="5408930" h="1187450">
                  <a:moveTo>
                    <a:pt x="0" y="1187196"/>
                  </a:moveTo>
                  <a:lnTo>
                    <a:pt x="5408676" y="1187196"/>
                  </a:lnTo>
                  <a:lnTo>
                    <a:pt x="5408676" y="0"/>
                  </a:lnTo>
                  <a:lnTo>
                    <a:pt x="0" y="0"/>
                  </a:lnTo>
                  <a:lnTo>
                    <a:pt x="0" y="11871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544" y="5443728"/>
            <a:ext cx="2139950" cy="890269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67373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6207" y="5443728"/>
            <a:ext cx="2940050" cy="8890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8107" y="3979164"/>
            <a:ext cx="76200" cy="1316355"/>
          </a:xfrm>
          <a:custGeom>
            <a:avLst/>
            <a:gdLst/>
            <a:ahLst/>
            <a:cxnLst/>
            <a:rect l="l" t="t" r="r" b="b"/>
            <a:pathLst>
              <a:path w="76200" h="1316354">
                <a:moveTo>
                  <a:pt x="31750" y="1239901"/>
                </a:moveTo>
                <a:lnTo>
                  <a:pt x="0" y="1239901"/>
                </a:lnTo>
                <a:lnTo>
                  <a:pt x="38100" y="1316101"/>
                </a:lnTo>
                <a:lnTo>
                  <a:pt x="69850" y="1252601"/>
                </a:lnTo>
                <a:lnTo>
                  <a:pt x="31750" y="1252601"/>
                </a:lnTo>
                <a:lnTo>
                  <a:pt x="31750" y="1239901"/>
                </a:lnTo>
                <a:close/>
              </a:path>
              <a:path w="76200" h="1316354">
                <a:moveTo>
                  <a:pt x="44450" y="63500"/>
                </a:moveTo>
                <a:lnTo>
                  <a:pt x="31750" y="63500"/>
                </a:lnTo>
                <a:lnTo>
                  <a:pt x="31750" y="1252601"/>
                </a:lnTo>
                <a:lnTo>
                  <a:pt x="44450" y="1252601"/>
                </a:lnTo>
                <a:lnTo>
                  <a:pt x="44450" y="63500"/>
                </a:lnTo>
                <a:close/>
              </a:path>
              <a:path w="76200" h="1316354">
                <a:moveTo>
                  <a:pt x="76200" y="1239901"/>
                </a:moveTo>
                <a:lnTo>
                  <a:pt x="44450" y="1239901"/>
                </a:lnTo>
                <a:lnTo>
                  <a:pt x="44450" y="1252601"/>
                </a:lnTo>
                <a:lnTo>
                  <a:pt x="69850" y="1252601"/>
                </a:lnTo>
                <a:lnTo>
                  <a:pt x="76200" y="1239901"/>
                </a:lnTo>
                <a:close/>
              </a:path>
              <a:path w="76200" h="131635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1635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6403" y="4346447"/>
            <a:ext cx="2710180" cy="472440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6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6403" y="2444495"/>
            <a:ext cx="2710180" cy="1534795"/>
          </a:xfrm>
          <a:custGeom>
            <a:avLst/>
            <a:gdLst/>
            <a:ahLst/>
            <a:cxnLst/>
            <a:rect l="l" t="t" r="r" b="b"/>
            <a:pathLst>
              <a:path w="2710179" h="1534795">
                <a:moveTo>
                  <a:pt x="2709672" y="0"/>
                </a:moveTo>
                <a:lnTo>
                  <a:pt x="0" y="0"/>
                </a:lnTo>
                <a:lnTo>
                  <a:pt x="0" y="1534667"/>
                </a:lnTo>
                <a:lnTo>
                  <a:pt x="2709672" y="1534667"/>
                </a:lnTo>
                <a:lnTo>
                  <a:pt x="270967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581" y="5059756"/>
            <a:ext cx="822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0224" y="2555748"/>
            <a:ext cx="2528570" cy="55499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8925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0224" y="3166872"/>
            <a:ext cx="2528570" cy="739140"/>
          </a:xfrm>
          <a:custGeom>
            <a:avLst/>
            <a:gdLst/>
            <a:ahLst/>
            <a:cxnLst/>
            <a:rect l="l" t="t" r="r" b="b"/>
            <a:pathLst>
              <a:path w="2528570" h="739139">
                <a:moveTo>
                  <a:pt x="0" y="739139"/>
                </a:moveTo>
                <a:lnTo>
                  <a:pt x="2528316" y="739139"/>
                </a:lnTo>
                <a:lnTo>
                  <a:pt x="2528316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6403" y="2444495"/>
            <a:ext cx="2710180" cy="15347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35915" marR="340995" algn="ctr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Manipulation (“ALU”)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83553" y="2694432"/>
            <a:ext cx="6078220" cy="3793490"/>
            <a:chOff x="6083553" y="2694432"/>
            <a:chExt cx="6078220" cy="3793490"/>
          </a:xfrm>
        </p:grpSpPr>
        <p:sp>
          <p:nvSpPr>
            <p:cNvPr id="17" name="object 17"/>
            <p:cNvSpPr/>
            <p:nvPr/>
          </p:nvSpPr>
          <p:spPr>
            <a:xfrm>
              <a:off x="6522974" y="2694431"/>
              <a:ext cx="4677410" cy="2720975"/>
            </a:xfrm>
            <a:custGeom>
              <a:avLst/>
              <a:gdLst/>
              <a:ahLst/>
              <a:cxnLst/>
              <a:rect l="l" t="t" r="r" b="b"/>
              <a:pathLst>
                <a:path w="4677409" h="2720975">
                  <a:moveTo>
                    <a:pt x="944372" y="2644775"/>
                  </a:moveTo>
                  <a:lnTo>
                    <a:pt x="912622" y="2644775"/>
                  </a:lnTo>
                  <a:lnTo>
                    <a:pt x="912622" y="1946402"/>
                  </a:lnTo>
                  <a:lnTo>
                    <a:pt x="912622" y="1933702"/>
                  </a:lnTo>
                  <a:lnTo>
                    <a:pt x="12700" y="1933702"/>
                  </a:lnTo>
                  <a:lnTo>
                    <a:pt x="12700" y="44450"/>
                  </a:lnTo>
                  <a:lnTo>
                    <a:pt x="604774" y="44450"/>
                  </a:lnTo>
                  <a:lnTo>
                    <a:pt x="604774" y="76200"/>
                  </a:lnTo>
                  <a:lnTo>
                    <a:pt x="668274" y="44450"/>
                  </a:lnTo>
                  <a:lnTo>
                    <a:pt x="680974" y="38100"/>
                  </a:lnTo>
                  <a:lnTo>
                    <a:pt x="668274" y="31750"/>
                  </a:lnTo>
                  <a:lnTo>
                    <a:pt x="604774" y="0"/>
                  </a:lnTo>
                  <a:lnTo>
                    <a:pt x="604774" y="31750"/>
                  </a:lnTo>
                  <a:lnTo>
                    <a:pt x="0" y="31750"/>
                  </a:lnTo>
                  <a:lnTo>
                    <a:pt x="0" y="1946402"/>
                  </a:lnTo>
                  <a:lnTo>
                    <a:pt x="899922" y="1946402"/>
                  </a:lnTo>
                  <a:lnTo>
                    <a:pt x="899922" y="2644775"/>
                  </a:lnTo>
                  <a:lnTo>
                    <a:pt x="868172" y="2644775"/>
                  </a:lnTo>
                  <a:lnTo>
                    <a:pt x="906272" y="2720975"/>
                  </a:lnTo>
                  <a:lnTo>
                    <a:pt x="938022" y="2657475"/>
                  </a:lnTo>
                  <a:lnTo>
                    <a:pt x="944372" y="2644775"/>
                  </a:lnTo>
                  <a:close/>
                </a:path>
                <a:path w="4677409" h="2720975">
                  <a:moveTo>
                    <a:pt x="3900805" y="786130"/>
                  </a:moveTo>
                  <a:lnTo>
                    <a:pt x="3593338" y="786130"/>
                  </a:lnTo>
                  <a:lnTo>
                    <a:pt x="3593338" y="754380"/>
                  </a:lnTo>
                  <a:lnTo>
                    <a:pt x="3517138" y="792480"/>
                  </a:lnTo>
                  <a:lnTo>
                    <a:pt x="3593338" y="830580"/>
                  </a:lnTo>
                  <a:lnTo>
                    <a:pt x="3593338" y="798830"/>
                  </a:lnTo>
                  <a:lnTo>
                    <a:pt x="3888105" y="798830"/>
                  </a:lnTo>
                  <a:lnTo>
                    <a:pt x="3888105" y="2720721"/>
                  </a:lnTo>
                  <a:lnTo>
                    <a:pt x="3900805" y="2720721"/>
                  </a:lnTo>
                  <a:lnTo>
                    <a:pt x="3900805" y="798830"/>
                  </a:lnTo>
                  <a:lnTo>
                    <a:pt x="3900805" y="792480"/>
                  </a:lnTo>
                  <a:lnTo>
                    <a:pt x="3900805" y="786130"/>
                  </a:lnTo>
                  <a:close/>
                </a:path>
                <a:path w="4677409" h="2720975">
                  <a:moveTo>
                    <a:pt x="4676902" y="2644521"/>
                  </a:moveTo>
                  <a:lnTo>
                    <a:pt x="4645152" y="2644521"/>
                  </a:lnTo>
                  <a:lnTo>
                    <a:pt x="4645152" y="559689"/>
                  </a:lnTo>
                  <a:lnTo>
                    <a:pt x="4645152" y="548640"/>
                  </a:lnTo>
                  <a:lnTo>
                    <a:pt x="4645152" y="546989"/>
                  </a:lnTo>
                  <a:lnTo>
                    <a:pt x="3520186" y="546989"/>
                  </a:lnTo>
                  <a:lnTo>
                    <a:pt x="3521837" y="548640"/>
                  </a:lnTo>
                  <a:lnTo>
                    <a:pt x="3513836" y="548640"/>
                  </a:lnTo>
                  <a:lnTo>
                    <a:pt x="3513836" y="559689"/>
                  </a:lnTo>
                  <a:lnTo>
                    <a:pt x="4632452" y="559689"/>
                  </a:lnTo>
                  <a:lnTo>
                    <a:pt x="4632452" y="2644521"/>
                  </a:lnTo>
                  <a:lnTo>
                    <a:pt x="4600702" y="2644521"/>
                  </a:lnTo>
                  <a:lnTo>
                    <a:pt x="4638802" y="2720721"/>
                  </a:lnTo>
                  <a:lnTo>
                    <a:pt x="4670552" y="2657221"/>
                  </a:lnTo>
                  <a:lnTo>
                    <a:pt x="4676902" y="264452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9903" y="5262372"/>
              <a:ext cx="6065520" cy="1219200"/>
            </a:xfrm>
            <a:custGeom>
              <a:avLst/>
              <a:gdLst/>
              <a:ahLst/>
              <a:cxnLst/>
              <a:rect l="l" t="t" r="r" b="b"/>
              <a:pathLst>
                <a:path w="6065520" h="1219200">
                  <a:moveTo>
                    <a:pt x="606552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6065520" y="1219199"/>
                  </a:lnTo>
                  <a:lnTo>
                    <a:pt x="60655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89903" y="5262372"/>
              <a:ext cx="6065520" cy="1219200"/>
            </a:xfrm>
            <a:custGeom>
              <a:avLst/>
              <a:gdLst/>
              <a:ahLst/>
              <a:cxnLst/>
              <a:rect l="l" t="t" r="r" b="b"/>
              <a:pathLst>
                <a:path w="6065520" h="1219200">
                  <a:moveTo>
                    <a:pt x="0" y="1219199"/>
                  </a:moveTo>
                  <a:lnTo>
                    <a:pt x="6065520" y="1219199"/>
                  </a:lnTo>
                  <a:lnTo>
                    <a:pt x="6065520" y="0"/>
                  </a:lnTo>
                  <a:lnTo>
                    <a:pt x="0" y="0"/>
                  </a:lnTo>
                  <a:lnTo>
                    <a:pt x="0" y="12191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30111" y="5416296"/>
            <a:ext cx="2400300" cy="91313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69095" y="5414771"/>
            <a:ext cx="3296920" cy="9144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5332" y="4325111"/>
            <a:ext cx="2545080" cy="486409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3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(32-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04633" y="2328417"/>
            <a:ext cx="3050540" cy="1588770"/>
            <a:chOff x="7104633" y="2328417"/>
            <a:chExt cx="3050540" cy="1588770"/>
          </a:xfrm>
        </p:grpSpPr>
        <p:sp>
          <p:nvSpPr>
            <p:cNvPr id="24" name="object 24"/>
            <p:cNvSpPr/>
            <p:nvPr/>
          </p:nvSpPr>
          <p:spPr>
            <a:xfrm>
              <a:off x="7110983" y="2334767"/>
              <a:ext cx="3037840" cy="1576070"/>
            </a:xfrm>
            <a:custGeom>
              <a:avLst/>
              <a:gdLst/>
              <a:ahLst/>
              <a:cxnLst/>
              <a:rect l="l" t="t" r="r" b="b"/>
              <a:pathLst>
                <a:path w="3037840" h="1576070">
                  <a:moveTo>
                    <a:pt x="3037331" y="0"/>
                  </a:moveTo>
                  <a:lnTo>
                    <a:pt x="0" y="0"/>
                  </a:lnTo>
                  <a:lnTo>
                    <a:pt x="0" y="1575816"/>
                  </a:lnTo>
                  <a:lnTo>
                    <a:pt x="3037331" y="1575816"/>
                  </a:lnTo>
                  <a:lnTo>
                    <a:pt x="30373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983" y="2334767"/>
              <a:ext cx="3037840" cy="1576070"/>
            </a:xfrm>
            <a:custGeom>
              <a:avLst/>
              <a:gdLst/>
              <a:ahLst/>
              <a:cxnLst/>
              <a:rect l="l" t="t" r="r" b="b"/>
              <a:pathLst>
                <a:path w="3037840" h="1576070">
                  <a:moveTo>
                    <a:pt x="0" y="1575816"/>
                  </a:moveTo>
                  <a:lnTo>
                    <a:pt x="3037331" y="157581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1575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074409" y="5020817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59188" y="2085847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03947" y="2447544"/>
            <a:ext cx="2836545" cy="5715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2595">
              <a:lnSpc>
                <a:spcPts val="213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479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3947" y="3131820"/>
            <a:ext cx="2836545" cy="71056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19388" y="4317491"/>
            <a:ext cx="3289300" cy="486409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2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47927" y="699516"/>
            <a:ext cx="3586479" cy="2774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$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./destiny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ourier New"/>
                <a:cs typeface="Courier New"/>
              </a:rPr>
              <a:t>config/SRAM_128_1_32.cfg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10983" y="705612"/>
            <a:ext cx="3782695" cy="2774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$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./destiny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ourier New"/>
                <a:cs typeface="Courier New"/>
              </a:rPr>
              <a:t>config/SRAM_128_1_128.cfg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151121" y="2668270"/>
            <a:ext cx="2222500" cy="1317625"/>
            <a:chOff x="4151121" y="2668270"/>
            <a:chExt cx="2222500" cy="1317625"/>
          </a:xfrm>
        </p:grpSpPr>
        <p:sp>
          <p:nvSpPr>
            <p:cNvPr id="34" name="object 34"/>
            <p:cNvSpPr/>
            <p:nvPr/>
          </p:nvSpPr>
          <p:spPr>
            <a:xfrm>
              <a:off x="4157471" y="2674620"/>
              <a:ext cx="2209800" cy="1304925"/>
            </a:xfrm>
            <a:custGeom>
              <a:avLst/>
              <a:gdLst/>
              <a:ahLst/>
              <a:cxnLst/>
              <a:rect l="l" t="t" r="r" b="b"/>
              <a:pathLst>
                <a:path w="2209800" h="1304925">
                  <a:moveTo>
                    <a:pt x="1557527" y="0"/>
                  </a:moveTo>
                  <a:lnTo>
                    <a:pt x="1557527" y="326135"/>
                  </a:lnTo>
                  <a:lnTo>
                    <a:pt x="0" y="326135"/>
                  </a:lnTo>
                  <a:lnTo>
                    <a:pt x="0" y="978407"/>
                  </a:lnTo>
                  <a:lnTo>
                    <a:pt x="1557527" y="978407"/>
                  </a:lnTo>
                  <a:lnTo>
                    <a:pt x="1557527" y="1304543"/>
                  </a:lnTo>
                  <a:lnTo>
                    <a:pt x="2209800" y="652271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57471" y="2674620"/>
              <a:ext cx="2209800" cy="1304925"/>
            </a:xfrm>
            <a:custGeom>
              <a:avLst/>
              <a:gdLst/>
              <a:ahLst/>
              <a:cxnLst/>
              <a:rect l="l" t="t" r="r" b="b"/>
              <a:pathLst>
                <a:path w="2209800" h="1304925">
                  <a:moveTo>
                    <a:pt x="0" y="326135"/>
                  </a:moveTo>
                  <a:lnTo>
                    <a:pt x="1557527" y="326135"/>
                  </a:lnTo>
                  <a:lnTo>
                    <a:pt x="1557527" y="0"/>
                  </a:lnTo>
                  <a:lnTo>
                    <a:pt x="2209800" y="652271"/>
                  </a:lnTo>
                  <a:lnTo>
                    <a:pt x="1557527" y="1304543"/>
                  </a:lnTo>
                  <a:lnTo>
                    <a:pt x="1557527" y="978407"/>
                  </a:lnTo>
                  <a:lnTo>
                    <a:pt x="0" y="978407"/>
                  </a:lnTo>
                  <a:lnTo>
                    <a:pt x="0" y="3261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541646" y="3162680"/>
            <a:ext cx="1114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Lunch!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26" y="5288026"/>
            <a:ext cx="5421630" cy="1200150"/>
            <a:chOff x="30226" y="5288026"/>
            <a:chExt cx="5421630" cy="1200150"/>
          </a:xfrm>
        </p:grpSpPr>
        <p:sp>
          <p:nvSpPr>
            <p:cNvPr id="3" name="object 3"/>
            <p:cNvSpPr/>
            <p:nvPr/>
          </p:nvSpPr>
          <p:spPr>
            <a:xfrm>
              <a:off x="36576" y="5294376"/>
              <a:ext cx="5408930" cy="1187450"/>
            </a:xfrm>
            <a:custGeom>
              <a:avLst/>
              <a:gdLst/>
              <a:ahLst/>
              <a:cxnLst/>
              <a:rect l="l" t="t" r="r" b="b"/>
              <a:pathLst>
                <a:path w="5408930" h="1187450">
                  <a:moveTo>
                    <a:pt x="5408676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5408676" y="1187196"/>
                  </a:lnTo>
                  <a:lnTo>
                    <a:pt x="54086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76" y="5294376"/>
              <a:ext cx="5408930" cy="1187450"/>
            </a:xfrm>
            <a:custGeom>
              <a:avLst/>
              <a:gdLst/>
              <a:ahLst/>
              <a:cxnLst/>
              <a:rect l="l" t="t" r="r" b="b"/>
              <a:pathLst>
                <a:path w="5408930" h="1187450">
                  <a:moveTo>
                    <a:pt x="0" y="1187196"/>
                  </a:moveTo>
                  <a:lnTo>
                    <a:pt x="5408676" y="1187196"/>
                  </a:lnTo>
                  <a:lnTo>
                    <a:pt x="5408676" y="0"/>
                  </a:lnTo>
                  <a:lnTo>
                    <a:pt x="0" y="0"/>
                  </a:lnTo>
                  <a:lnTo>
                    <a:pt x="0" y="11871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1544" y="5443728"/>
            <a:ext cx="2139950" cy="890269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marL="67373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6207" y="5443728"/>
            <a:ext cx="2940050" cy="8890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8107" y="3979164"/>
            <a:ext cx="76200" cy="1316355"/>
          </a:xfrm>
          <a:custGeom>
            <a:avLst/>
            <a:gdLst/>
            <a:ahLst/>
            <a:cxnLst/>
            <a:rect l="l" t="t" r="r" b="b"/>
            <a:pathLst>
              <a:path w="76200" h="1316354">
                <a:moveTo>
                  <a:pt x="31750" y="1239901"/>
                </a:moveTo>
                <a:lnTo>
                  <a:pt x="0" y="1239901"/>
                </a:lnTo>
                <a:lnTo>
                  <a:pt x="38100" y="1316101"/>
                </a:lnTo>
                <a:lnTo>
                  <a:pt x="69850" y="1252601"/>
                </a:lnTo>
                <a:lnTo>
                  <a:pt x="31750" y="1252601"/>
                </a:lnTo>
                <a:lnTo>
                  <a:pt x="31750" y="1239901"/>
                </a:lnTo>
                <a:close/>
              </a:path>
              <a:path w="76200" h="1316354">
                <a:moveTo>
                  <a:pt x="44450" y="63500"/>
                </a:moveTo>
                <a:lnTo>
                  <a:pt x="31750" y="63500"/>
                </a:lnTo>
                <a:lnTo>
                  <a:pt x="31750" y="1252601"/>
                </a:lnTo>
                <a:lnTo>
                  <a:pt x="44450" y="1252601"/>
                </a:lnTo>
                <a:lnTo>
                  <a:pt x="44450" y="63500"/>
                </a:lnTo>
                <a:close/>
              </a:path>
              <a:path w="76200" h="1316354">
                <a:moveTo>
                  <a:pt x="76200" y="1239901"/>
                </a:moveTo>
                <a:lnTo>
                  <a:pt x="44450" y="1239901"/>
                </a:lnTo>
                <a:lnTo>
                  <a:pt x="44450" y="1252601"/>
                </a:lnTo>
                <a:lnTo>
                  <a:pt x="69850" y="1252601"/>
                </a:lnTo>
                <a:lnTo>
                  <a:pt x="76200" y="1239901"/>
                </a:lnTo>
                <a:close/>
              </a:path>
              <a:path w="76200" h="131635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1635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6403" y="4346447"/>
            <a:ext cx="2710180" cy="472440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822325">
              <a:lnSpc>
                <a:spcPct val="100000"/>
              </a:lnSpc>
              <a:spcBef>
                <a:spcPts val="6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6403" y="2444495"/>
            <a:ext cx="2710180" cy="1534795"/>
          </a:xfrm>
          <a:custGeom>
            <a:avLst/>
            <a:gdLst/>
            <a:ahLst/>
            <a:cxnLst/>
            <a:rect l="l" t="t" r="r" b="b"/>
            <a:pathLst>
              <a:path w="2710179" h="1534795">
                <a:moveTo>
                  <a:pt x="2709672" y="0"/>
                </a:moveTo>
                <a:lnTo>
                  <a:pt x="0" y="0"/>
                </a:lnTo>
                <a:lnTo>
                  <a:pt x="0" y="1534667"/>
                </a:lnTo>
                <a:lnTo>
                  <a:pt x="2709672" y="1534667"/>
                </a:lnTo>
                <a:lnTo>
                  <a:pt x="270967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581" y="5059756"/>
            <a:ext cx="822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0224" y="2555748"/>
            <a:ext cx="2528570" cy="55499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8925">
              <a:lnSpc>
                <a:spcPts val="20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0224" y="3166872"/>
            <a:ext cx="2528570" cy="739140"/>
          </a:xfrm>
          <a:custGeom>
            <a:avLst/>
            <a:gdLst/>
            <a:ahLst/>
            <a:cxnLst/>
            <a:rect l="l" t="t" r="r" b="b"/>
            <a:pathLst>
              <a:path w="2528570" h="739139">
                <a:moveTo>
                  <a:pt x="0" y="739139"/>
                </a:moveTo>
                <a:lnTo>
                  <a:pt x="2528316" y="739139"/>
                </a:lnTo>
                <a:lnTo>
                  <a:pt x="2528316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46403" y="2444495"/>
            <a:ext cx="2710180" cy="1534795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35915" marR="340995" algn="ctr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Manipulation (“ALU”)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83553" y="2694432"/>
            <a:ext cx="6078220" cy="3793490"/>
            <a:chOff x="6083553" y="2694432"/>
            <a:chExt cx="6078220" cy="3793490"/>
          </a:xfrm>
        </p:grpSpPr>
        <p:sp>
          <p:nvSpPr>
            <p:cNvPr id="15" name="object 15"/>
            <p:cNvSpPr/>
            <p:nvPr/>
          </p:nvSpPr>
          <p:spPr>
            <a:xfrm>
              <a:off x="6522974" y="2694431"/>
              <a:ext cx="4677410" cy="2720975"/>
            </a:xfrm>
            <a:custGeom>
              <a:avLst/>
              <a:gdLst/>
              <a:ahLst/>
              <a:cxnLst/>
              <a:rect l="l" t="t" r="r" b="b"/>
              <a:pathLst>
                <a:path w="4677409" h="2720975">
                  <a:moveTo>
                    <a:pt x="944372" y="2644775"/>
                  </a:moveTo>
                  <a:lnTo>
                    <a:pt x="912622" y="2644775"/>
                  </a:lnTo>
                  <a:lnTo>
                    <a:pt x="912622" y="1946402"/>
                  </a:lnTo>
                  <a:lnTo>
                    <a:pt x="912622" y="1933702"/>
                  </a:lnTo>
                  <a:lnTo>
                    <a:pt x="12700" y="1933702"/>
                  </a:lnTo>
                  <a:lnTo>
                    <a:pt x="12700" y="44450"/>
                  </a:lnTo>
                  <a:lnTo>
                    <a:pt x="604774" y="44450"/>
                  </a:lnTo>
                  <a:lnTo>
                    <a:pt x="604774" y="76200"/>
                  </a:lnTo>
                  <a:lnTo>
                    <a:pt x="668274" y="44450"/>
                  </a:lnTo>
                  <a:lnTo>
                    <a:pt x="680974" y="38100"/>
                  </a:lnTo>
                  <a:lnTo>
                    <a:pt x="668274" y="31750"/>
                  </a:lnTo>
                  <a:lnTo>
                    <a:pt x="604774" y="0"/>
                  </a:lnTo>
                  <a:lnTo>
                    <a:pt x="604774" y="31750"/>
                  </a:lnTo>
                  <a:lnTo>
                    <a:pt x="0" y="31750"/>
                  </a:lnTo>
                  <a:lnTo>
                    <a:pt x="0" y="1946402"/>
                  </a:lnTo>
                  <a:lnTo>
                    <a:pt x="899922" y="1946402"/>
                  </a:lnTo>
                  <a:lnTo>
                    <a:pt x="899922" y="2644775"/>
                  </a:lnTo>
                  <a:lnTo>
                    <a:pt x="868172" y="2644775"/>
                  </a:lnTo>
                  <a:lnTo>
                    <a:pt x="906272" y="2720975"/>
                  </a:lnTo>
                  <a:lnTo>
                    <a:pt x="938022" y="2657475"/>
                  </a:lnTo>
                  <a:lnTo>
                    <a:pt x="944372" y="2644775"/>
                  </a:lnTo>
                  <a:close/>
                </a:path>
                <a:path w="4677409" h="2720975">
                  <a:moveTo>
                    <a:pt x="3900805" y="786130"/>
                  </a:moveTo>
                  <a:lnTo>
                    <a:pt x="3593338" y="786130"/>
                  </a:lnTo>
                  <a:lnTo>
                    <a:pt x="3593338" y="754380"/>
                  </a:lnTo>
                  <a:lnTo>
                    <a:pt x="3517138" y="792480"/>
                  </a:lnTo>
                  <a:lnTo>
                    <a:pt x="3593338" y="830580"/>
                  </a:lnTo>
                  <a:lnTo>
                    <a:pt x="3593338" y="798830"/>
                  </a:lnTo>
                  <a:lnTo>
                    <a:pt x="3888105" y="798830"/>
                  </a:lnTo>
                  <a:lnTo>
                    <a:pt x="3888105" y="2720721"/>
                  </a:lnTo>
                  <a:lnTo>
                    <a:pt x="3900805" y="2720721"/>
                  </a:lnTo>
                  <a:lnTo>
                    <a:pt x="3900805" y="798830"/>
                  </a:lnTo>
                  <a:lnTo>
                    <a:pt x="3900805" y="792480"/>
                  </a:lnTo>
                  <a:lnTo>
                    <a:pt x="3900805" y="786130"/>
                  </a:lnTo>
                  <a:close/>
                </a:path>
                <a:path w="4677409" h="2720975">
                  <a:moveTo>
                    <a:pt x="4676902" y="2644521"/>
                  </a:moveTo>
                  <a:lnTo>
                    <a:pt x="4645152" y="2644521"/>
                  </a:lnTo>
                  <a:lnTo>
                    <a:pt x="4645152" y="559689"/>
                  </a:lnTo>
                  <a:lnTo>
                    <a:pt x="4645152" y="548640"/>
                  </a:lnTo>
                  <a:lnTo>
                    <a:pt x="4645152" y="546989"/>
                  </a:lnTo>
                  <a:lnTo>
                    <a:pt x="3520186" y="546989"/>
                  </a:lnTo>
                  <a:lnTo>
                    <a:pt x="3521837" y="548640"/>
                  </a:lnTo>
                  <a:lnTo>
                    <a:pt x="3513836" y="548640"/>
                  </a:lnTo>
                  <a:lnTo>
                    <a:pt x="3513836" y="559689"/>
                  </a:lnTo>
                  <a:lnTo>
                    <a:pt x="4632452" y="559689"/>
                  </a:lnTo>
                  <a:lnTo>
                    <a:pt x="4632452" y="2644521"/>
                  </a:lnTo>
                  <a:lnTo>
                    <a:pt x="4600702" y="2644521"/>
                  </a:lnTo>
                  <a:lnTo>
                    <a:pt x="4638802" y="2720721"/>
                  </a:lnTo>
                  <a:lnTo>
                    <a:pt x="4670552" y="2657221"/>
                  </a:lnTo>
                  <a:lnTo>
                    <a:pt x="4676902" y="264452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9903" y="5262372"/>
              <a:ext cx="6065520" cy="1219200"/>
            </a:xfrm>
            <a:custGeom>
              <a:avLst/>
              <a:gdLst/>
              <a:ahLst/>
              <a:cxnLst/>
              <a:rect l="l" t="t" r="r" b="b"/>
              <a:pathLst>
                <a:path w="6065520" h="1219200">
                  <a:moveTo>
                    <a:pt x="6065520" y="0"/>
                  </a:moveTo>
                  <a:lnTo>
                    <a:pt x="0" y="0"/>
                  </a:lnTo>
                  <a:lnTo>
                    <a:pt x="0" y="1219199"/>
                  </a:lnTo>
                  <a:lnTo>
                    <a:pt x="6065520" y="1219199"/>
                  </a:lnTo>
                  <a:lnTo>
                    <a:pt x="606552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9903" y="5262372"/>
              <a:ext cx="6065520" cy="1219200"/>
            </a:xfrm>
            <a:custGeom>
              <a:avLst/>
              <a:gdLst/>
              <a:ahLst/>
              <a:cxnLst/>
              <a:rect l="l" t="t" r="r" b="b"/>
              <a:pathLst>
                <a:path w="6065520" h="1219200">
                  <a:moveTo>
                    <a:pt x="0" y="1219199"/>
                  </a:moveTo>
                  <a:lnTo>
                    <a:pt x="6065520" y="1219199"/>
                  </a:lnTo>
                  <a:lnTo>
                    <a:pt x="6065520" y="0"/>
                  </a:lnTo>
                  <a:lnTo>
                    <a:pt x="0" y="0"/>
                  </a:lnTo>
                  <a:lnTo>
                    <a:pt x="0" y="12191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30111" y="5416296"/>
            <a:ext cx="2400300" cy="91313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69095" y="5414771"/>
            <a:ext cx="3296920" cy="9144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85332" y="4325111"/>
            <a:ext cx="2545080" cy="486409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3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(32-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04633" y="2328417"/>
            <a:ext cx="3050540" cy="1588770"/>
            <a:chOff x="7104633" y="2328417"/>
            <a:chExt cx="3050540" cy="1588770"/>
          </a:xfrm>
        </p:grpSpPr>
        <p:sp>
          <p:nvSpPr>
            <p:cNvPr id="22" name="object 22"/>
            <p:cNvSpPr/>
            <p:nvPr/>
          </p:nvSpPr>
          <p:spPr>
            <a:xfrm>
              <a:off x="7110983" y="2334767"/>
              <a:ext cx="3037840" cy="1576070"/>
            </a:xfrm>
            <a:custGeom>
              <a:avLst/>
              <a:gdLst/>
              <a:ahLst/>
              <a:cxnLst/>
              <a:rect l="l" t="t" r="r" b="b"/>
              <a:pathLst>
                <a:path w="3037840" h="1576070">
                  <a:moveTo>
                    <a:pt x="3037331" y="0"/>
                  </a:moveTo>
                  <a:lnTo>
                    <a:pt x="0" y="0"/>
                  </a:lnTo>
                  <a:lnTo>
                    <a:pt x="0" y="1575816"/>
                  </a:lnTo>
                  <a:lnTo>
                    <a:pt x="3037331" y="1575816"/>
                  </a:lnTo>
                  <a:lnTo>
                    <a:pt x="303733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0983" y="2334767"/>
              <a:ext cx="3037840" cy="1576070"/>
            </a:xfrm>
            <a:custGeom>
              <a:avLst/>
              <a:gdLst/>
              <a:ahLst/>
              <a:cxnLst/>
              <a:rect l="l" t="t" r="r" b="b"/>
              <a:pathLst>
                <a:path w="3037840" h="1576070">
                  <a:moveTo>
                    <a:pt x="0" y="1575816"/>
                  </a:moveTo>
                  <a:lnTo>
                    <a:pt x="3037331" y="157581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15758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74409" y="5020817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59188" y="2085847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3947" y="2447544"/>
            <a:ext cx="2836545" cy="5715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2595">
              <a:lnSpc>
                <a:spcPts val="213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479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3947" y="3131820"/>
            <a:ext cx="2836545" cy="71056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19388" y="4317491"/>
            <a:ext cx="3289300" cy="486409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2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7927" y="699516"/>
            <a:ext cx="3586479" cy="2774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$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./destiny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ourier New"/>
                <a:cs typeface="Courier New"/>
              </a:rPr>
              <a:t>config/SRAM_128_1_32.cfg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10983" y="705612"/>
            <a:ext cx="3782695" cy="27749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$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ourier New"/>
                <a:cs typeface="Courier New"/>
              </a:rPr>
              <a:t>./destiny</a:t>
            </a:r>
            <a:r>
              <a:rPr sz="1200" b="1" spc="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ourier New"/>
                <a:cs typeface="Courier New"/>
              </a:rPr>
              <a:t>config/SRAM_128_1_128.cfg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2439" y="1048639"/>
            <a:ext cx="24136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4-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Interface: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Energy</a:t>
            </a:r>
            <a:r>
              <a:rPr sz="1800" b="1" spc="3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0.836pJ </a:t>
            </a: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Energy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0.738pJ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30922" y="1048639"/>
            <a:ext cx="2530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16-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 </a:t>
            </a:r>
            <a:r>
              <a:rPr sz="1800" spc="-10" dirty="0">
                <a:latin typeface="Calibri"/>
                <a:cs typeface="Calibri"/>
              </a:rPr>
              <a:t>Interface: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30922" y="1322959"/>
            <a:ext cx="2115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7785" algn="l"/>
              </a:tabLst>
            </a:pPr>
            <a:r>
              <a:rPr sz="1800" dirty="0">
                <a:latin typeface="Calibri"/>
                <a:cs typeface="Calibri"/>
              </a:rPr>
              <a:t>Read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1.51pJ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Write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Energy</a:t>
            </a:r>
            <a:r>
              <a:rPr sz="1800" b="1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1.30pJ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151121" y="2668270"/>
            <a:ext cx="2222500" cy="1317625"/>
            <a:chOff x="4151121" y="2668270"/>
            <a:chExt cx="2222500" cy="1317625"/>
          </a:xfrm>
        </p:grpSpPr>
        <p:sp>
          <p:nvSpPr>
            <p:cNvPr id="35" name="object 35"/>
            <p:cNvSpPr/>
            <p:nvPr/>
          </p:nvSpPr>
          <p:spPr>
            <a:xfrm>
              <a:off x="4157471" y="2674620"/>
              <a:ext cx="2209800" cy="1304925"/>
            </a:xfrm>
            <a:custGeom>
              <a:avLst/>
              <a:gdLst/>
              <a:ahLst/>
              <a:cxnLst/>
              <a:rect l="l" t="t" r="r" b="b"/>
              <a:pathLst>
                <a:path w="2209800" h="1304925">
                  <a:moveTo>
                    <a:pt x="1557527" y="0"/>
                  </a:moveTo>
                  <a:lnTo>
                    <a:pt x="1557527" y="326135"/>
                  </a:lnTo>
                  <a:lnTo>
                    <a:pt x="0" y="326135"/>
                  </a:lnTo>
                  <a:lnTo>
                    <a:pt x="0" y="978407"/>
                  </a:lnTo>
                  <a:lnTo>
                    <a:pt x="1557527" y="978407"/>
                  </a:lnTo>
                  <a:lnTo>
                    <a:pt x="1557527" y="1304543"/>
                  </a:lnTo>
                  <a:lnTo>
                    <a:pt x="2209800" y="652271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57471" y="2674620"/>
              <a:ext cx="2209800" cy="1304925"/>
            </a:xfrm>
            <a:custGeom>
              <a:avLst/>
              <a:gdLst/>
              <a:ahLst/>
              <a:cxnLst/>
              <a:rect l="l" t="t" r="r" b="b"/>
              <a:pathLst>
                <a:path w="2209800" h="1304925">
                  <a:moveTo>
                    <a:pt x="0" y="326135"/>
                  </a:moveTo>
                  <a:lnTo>
                    <a:pt x="1557527" y="326135"/>
                  </a:lnTo>
                  <a:lnTo>
                    <a:pt x="1557527" y="0"/>
                  </a:lnTo>
                  <a:lnTo>
                    <a:pt x="2209800" y="652271"/>
                  </a:lnTo>
                  <a:lnTo>
                    <a:pt x="1557527" y="1304543"/>
                  </a:lnTo>
                  <a:lnTo>
                    <a:pt x="1557527" y="978407"/>
                  </a:lnTo>
                  <a:lnTo>
                    <a:pt x="0" y="978407"/>
                  </a:lnTo>
                  <a:lnTo>
                    <a:pt x="0" y="3261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329810" y="3025521"/>
            <a:ext cx="1538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5080" indent="-4438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There is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Free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Lunch!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5" y="3033141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1198372" y="2286635"/>
                  </a:move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198372" y="2299335"/>
                  </a:lnTo>
                  <a:lnTo>
                    <a:pt x="1198372" y="2286635"/>
                  </a:lnTo>
                  <a:close/>
                </a:path>
                <a:path w="1243329" h="2362835">
                  <a:moveTo>
                    <a:pt x="1198372" y="6350"/>
                  </a:moveTo>
                  <a:lnTo>
                    <a:pt x="1198372" y="2299335"/>
                  </a:lnTo>
                  <a:lnTo>
                    <a:pt x="1211072" y="2299335"/>
                  </a:lnTo>
                  <a:lnTo>
                    <a:pt x="1211072" y="12699"/>
                  </a:lnTo>
                  <a:lnTo>
                    <a:pt x="1204722" y="12700"/>
                  </a:lnTo>
                  <a:lnTo>
                    <a:pt x="1198372" y="6350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22993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  <a:path w="1243329" h="2362835">
                  <a:moveTo>
                    <a:pt x="7493" y="1143"/>
                  </a:move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6350"/>
                  </a:lnTo>
                  <a:lnTo>
                    <a:pt x="12700" y="6350"/>
                  </a:lnTo>
                  <a:lnTo>
                    <a:pt x="7493" y="1143"/>
                  </a:lnTo>
                  <a:close/>
                </a:path>
                <a:path w="1243329" h="2362835">
                  <a:moveTo>
                    <a:pt x="1211072" y="1143"/>
                  </a:moveTo>
                  <a:lnTo>
                    <a:pt x="12700" y="1143"/>
                  </a:lnTo>
                  <a:lnTo>
                    <a:pt x="12700" y="6350"/>
                  </a:lnTo>
                  <a:lnTo>
                    <a:pt x="1198372" y="6350"/>
                  </a:lnTo>
                  <a:lnTo>
                    <a:pt x="1204722" y="12700"/>
                  </a:lnTo>
                  <a:lnTo>
                    <a:pt x="1211072" y="12699"/>
                  </a:lnTo>
                  <a:lnTo>
                    <a:pt x="1211072" y="1143"/>
                  </a:lnTo>
                  <a:close/>
                </a:path>
                <a:path w="1243329" h="2362835">
                  <a:moveTo>
                    <a:pt x="1211072" y="0"/>
                  </a:moveTo>
                  <a:lnTo>
                    <a:pt x="6350" y="0"/>
                  </a:lnTo>
                  <a:lnTo>
                    <a:pt x="12700" y="6350"/>
                  </a:lnTo>
                  <a:lnTo>
                    <a:pt x="12700" y="1143"/>
                  </a:lnTo>
                  <a:lnTo>
                    <a:pt x="1211072" y="1143"/>
                  </a:lnTo>
                  <a:lnTo>
                    <a:pt x="12110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about</a:t>
            </a:r>
            <a:r>
              <a:rPr spc="-25" dirty="0"/>
              <a:t> </a:t>
            </a:r>
            <a:r>
              <a:rPr dirty="0"/>
              <a:t>optimizing</a:t>
            </a:r>
            <a:r>
              <a:rPr spc="-25" dirty="0"/>
              <a:t> </a:t>
            </a:r>
            <a:r>
              <a:rPr dirty="0"/>
              <a:t>instruction</a:t>
            </a:r>
            <a:r>
              <a:rPr spc="-20" dirty="0"/>
              <a:t> </a:t>
            </a:r>
            <a:r>
              <a:rPr spc="-10" dirty="0"/>
              <a:t>supply?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(32-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93109" y="4196841"/>
            <a:ext cx="3535045" cy="540385"/>
            <a:chOff x="3293109" y="4196841"/>
            <a:chExt cx="3535045" cy="540385"/>
          </a:xfrm>
        </p:grpSpPr>
        <p:sp>
          <p:nvSpPr>
            <p:cNvPr id="19" name="object 19"/>
            <p:cNvSpPr/>
            <p:nvPr/>
          </p:nvSpPr>
          <p:spPr>
            <a:xfrm>
              <a:off x="3299459" y="4203191"/>
              <a:ext cx="3522345" cy="527685"/>
            </a:xfrm>
            <a:custGeom>
              <a:avLst/>
              <a:gdLst/>
              <a:ahLst/>
              <a:cxnLst/>
              <a:rect l="l" t="t" r="r" b="b"/>
              <a:pathLst>
                <a:path w="3522345" h="527685">
                  <a:moveTo>
                    <a:pt x="3521964" y="0"/>
                  </a:moveTo>
                  <a:lnTo>
                    <a:pt x="0" y="0"/>
                  </a:lnTo>
                  <a:lnTo>
                    <a:pt x="0" y="527304"/>
                  </a:lnTo>
                  <a:lnTo>
                    <a:pt x="3521964" y="527304"/>
                  </a:lnTo>
                  <a:lnTo>
                    <a:pt x="35219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99459" y="4203191"/>
              <a:ext cx="3522345" cy="527685"/>
            </a:xfrm>
            <a:custGeom>
              <a:avLst/>
              <a:gdLst/>
              <a:ahLst/>
              <a:cxnLst/>
              <a:rect l="l" t="t" r="r" b="b"/>
              <a:pathLst>
                <a:path w="3522345" h="527685">
                  <a:moveTo>
                    <a:pt x="0" y="527304"/>
                  </a:moveTo>
                  <a:lnTo>
                    <a:pt x="3521964" y="527304"/>
                  </a:lnTo>
                  <a:lnTo>
                    <a:pt x="3521964" y="0"/>
                  </a:lnTo>
                  <a:lnTo>
                    <a:pt x="0" y="0"/>
                  </a:lnTo>
                  <a:lnTo>
                    <a:pt x="0" y="527304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36950" y="4165854"/>
            <a:ext cx="3048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05528" y="3261359"/>
            <a:ext cx="410845" cy="2134870"/>
          </a:xfrm>
          <a:custGeom>
            <a:avLst/>
            <a:gdLst/>
            <a:ahLst/>
            <a:cxnLst/>
            <a:rect l="l" t="t" r="r" b="b"/>
            <a:pathLst>
              <a:path w="410845" h="2134870">
                <a:moveTo>
                  <a:pt x="397891" y="38100"/>
                </a:moveTo>
                <a:lnTo>
                  <a:pt x="397891" y="2134616"/>
                </a:lnTo>
                <a:lnTo>
                  <a:pt x="410591" y="2134616"/>
                </a:lnTo>
                <a:lnTo>
                  <a:pt x="410591" y="44450"/>
                </a:lnTo>
                <a:lnTo>
                  <a:pt x="404241" y="44450"/>
                </a:lnTo>
                <a:lnTo>
                  <a:pt x="397891" y="38100"/>
                </a:lnTo>
                <a:close/>
              </a:path>
              <a:path w="410845" h="213487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10845" h="213487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10845" h="2134870">
                <a:moveTo>
                  <a:pt x="410591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97891" y="44450"/>
                </a:lnTo>
                <a:lnTo>
                  <a:pt x="397891" y="38100"/>
                </a:lnTo>
                <a:lnTo>
                  <a:pt x="410591" y="38100"/>
                </a:lnTo>
                <a:lnTo>
                  <a:pt x="410591" y="31750"/>
                </a:lnTo>
                <a:close/>
              </a:path>
              <a:path w="410845" h="2134870">
                <a:moveTo>
                  <a:pt x="410591" y="38100"/>
                </a:moveTo>
                <a:lnTo>
                  <a:pt x="397891" y="38100"/>
                </a:lnTo>
                <a:lnTo>
                  <a:pt x="404241" y="44450"/>
                </a:lnTo>
                <a:lnTo>
                  <a:pt x="410591" y="44450"/>
                </a:lnTo>
                <a:lnTo>
                  <a:pt x="410591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285990" y="2903220"/>
          <a:ext cx="1863723" cy="1193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215"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I1: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z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8255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I3: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I4: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q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m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5523991" y="2187702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128bits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28969" y="2414397"/>
            <a:ext cx="1021715" cy="490855"/>
          </a:xfrm>
          <a:custGeom>
            <a:avLst/>
            <a:gdLst/>
            <a:ahLst/>
            <a:cxnLst/>
            <a:rect l="l" t="t" r="r" b="b"/>
            <a:pathLst>
              <a:path w="1021715" h="490855">
                <a:moveTo>
                  <a:pt x="949604" y="462015"/>
                </a:moveTo>
                <a:lnTo>
                  <a:pt x="935989" y="490727"/>
                </a:lnTo>
                <a:lnTo>
                  <a:pt x="1021206" y="488950"/>
                </a:lnTo>
                <a:lnTo>
                  <a:pt x="1004378" y="467487"/>
                </a:lnTo>
                <a:lnTo>
                  <a:pt x="961135" y="467487"/>
                </a:lnTo>
                <a:lnTo>
                  <a:pt x="949604" y="462015"/>
                </a:lnTo>
                <a:close/>
              </a:path>
              <a:path w="1021715" h="490855">
                <a:moveTo>
                  <a:pt x="955031" y="450570"/>
                </a:moveTo>
                <a:lnTo>
                  <a:pt x="949604" y="462015"/>
                </a:lnTo>
                <a:lnTo>
                  <a:pt x="961135" y="467487"/>
                </a:lnTo>
                <a:lnTo>
                  <a:pt x="966597" y="456056"/>
                </a:lnTo>
                <a:lnTo>
                  <a:pt x="955031" y="450570"/>
                </a:lnTo>
                <a:close/>
              </a:path>
              <a:path w="1021715" h="490855">
                <a:moveTo>
                  <a:pt x="968628" y="421893"/>
                </a:moveTo>
                <a:lnTo>
                  <a:pt x="955031" y="450570"/>
                </a:lnTo>
                <a:lnTo>
                  <a:pt x="966597" y="456056"/>
                </a:lnTo>
                <a:lnTo>
                  <a:pt x="961135" y="467487"/>
                </a:lnTo>
                <a:lnTo>
                  <a:pt x="1004378" y="467487"/>
                </a:lnTo>
                <a:lnTo>
                  <a:pt x="968628" y="421893"/>
                </a:lnTo>
                <a:close/>
              </a:path>
              <a:path w="1021715" h="490855">
                <a:moveTo>
                  <a:pt x="5333" y="0"/>
                </a:moveTo>
                <a:lnTo>
                  <a:pt x="0" y="11429"/>
                </a:lnTo>
                <a:lnTo>
                  <a:pt x="949604" y="462015"/>
                </a:lnTo>
                <a:lnTo>
                  <a:pt x="955031" y="450570"/>
                </a:lnTo>
                <a:lnTo>
                  <a:pt x="53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73822" y="4757673"/>
            <a:ext cx="3909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four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cycles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sequentially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about</a:t>
            </a:r>
            <a:r>
              <a:rPr spc="-25" dirty="0"/>
              <a:t> </a:t>
            </a:r>
            <a:r>
              <a:rPr dirty="0"/>
              <a:t>optimizing</a:t>
            </a:r>
            <a:r>
              <a:rPr spc="-25" dirty="0"/>
              <a:t> </a:t>
            </a:r>
            <a:r>
              <a:rPr dirty="0"/>
              <a:t>instruction</a:t>
            </a:r>
            <a:r>
              <a:rPr spc="-20" dirty="0"/>
              <a:t> </a:t>
            </a:r>
            <a:r>
              <a:rPr spc="-10" dirty="0"/>
              <a:t>supply?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723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(128-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285990" y="2903220"/>
          <a:ext cx="1863723" cy="1193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215"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I1: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z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8255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I3: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I4: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q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m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5523991" y="2187702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128bits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28969" y="2414397"/>
            <a:ext cx="1021715" cy="490855"/>
          </a:xfrm>
          <a:custGeom>
            <a:avLst/>
            <a:gdLst/>
            <a:ahLst/>
            <a:cxnLst/>
            <a:rect l="l" t="t" r="r" b="b"/>
            <a:pathLst>
              <a:path w="1021715" h="490855">
                <a:moveTo>
                  <a:pt x="949604" y="462015"/>
                </a:moveTo>
                <a:lnTo>
                  <a:pt x="935989" y="490727"/>
                </a:lnTo>
                <a:lnTo>
                  <a:pt x="1021206" y="488950"/>
                </a:lnTo>
                <a:lnTo>
                  <a:pt x="1004378" y="467487"/>
                </a:lnTo>
                <a:lnTo>
                  <a:pt x="961135" y="467487"/>
                </a:lnTo>
                <a:lnTo>
                  <a:pt x="949604" y="462015"/>
                </a:lnTo>
                <a:close/>
              </a:path>
              <a:path w="1021715" h="490855">
                <a:moveTo>
                  <a:pt x="955031" y="450570"/>
                </a:moveTo>
                <a:lnTo>
                  <a:pt x="949604" y="462015"/>
                </a:lnTo>
                <a:lnTo>
                  <a:pt x="961135" y="467487"/>
                </a:lnTo>
                <a:lnTo>
                  <a:pt x="966597" y="456056"/>
                </a:lnTo>
                <a:lnTo>
                  <a:pt x="955031" y="450570"/>
                </a:lnTo>
                <a:close/>
              </a:path>
              <a:path w="1021715" h="490855">
                <a:moveTo>
                  <a:pt x="968628" y="421893"/>
                </a:moveTo>
                <a:lnTo>
                  <a:pt x="955031" y="450570"/>
                </a:lnTo>
                <a:lnTo>
                  <a:pt x="966597" y="456056"/>
                </a:lnTo>
                <a:lnTo>
                  <a:pt x="961135" y="467487"/>
                </a:lnTo>
                <a:lnTo>
                  <a:pt x="1004378" y="467487"/>
                </a:lnTo>
                <a:lnTo>
                  <a:pt x="968628" y="421893"/>
                </a:lnTo>
                <a:close/>
              </a:path>
              <a:path w="1021715" h="490855">
                <a:moveTo>
                  <a:pt x="5333" y="0"/>
                </a:moveTo>
                <a:lnTo>
                  <a:pt x="0" y="11429"/>
                </a:lnTo>
                <a:lnTo>
                  <a:pt x="949604" y="462015"/>
                </a:lnTo>
                <a:lnTo>
                  <a:pt x="955031" y="450570"/>
                </a:lnTo>
                <a:lnTo>
                  <a:pt x="53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55381" y="4787265"/>
            <a:ext cx="29578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16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read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cycle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every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50" dirty="0">
                <a:latin typeface="Calibri"/>
                <a:cs typeface="Calibri"/>
              </a:rPr>
              <a:t>4 </a:t>
            </a:r>
            <a:r>
              <a:rPr sz="1800" b="1" i="1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Is</a:t>
            </a:r>
            <a:r>
              <a:rPr spc="-40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dirty="0"/>
              <a:t>optimization</a:t>
            </a:r>
            <a:r>
              <a:rPr spc="-2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good</a:t>
            </a:r>
            <a:r>
              <a:rPr spc="-35" dirty="0"/>
              <a:t> </a:t>
            </a:r>
            <a:r>
              <a:rPr spc="-10" dirty="0"/>
              <a:t>tradeoff?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723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(128-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285990" y="2903220"/>
          <a:ext cx="1863723" cy="1193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215"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I1: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z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8255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I3: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I4: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q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m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5523991" y="2187702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128bits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28969" y="2414397"/>
            <a:ext cx="1021715" cy="490855"/>
          </a:xfrm>
          <a:custGeom>
            <a:avLst/>
            <a:gdLst/>
            <a:ahLst/>
            <a:cxnLst/>
            <a:rect l="l" t="t" r="r" b="b"/>
            <a:pathLst>
              <a:path w="1021715" h="490855">
                <a:moveTo>
                  <a:pt x="949604" y="462015"/>
                </a:moveTo>
                <a:lnTo>
                  <a:pt x="935989" y="490727"/>
                </a:lnTo>
                <a:lnTo>
                  <a:pt x="1021206" y="488950"/>
                </a:lnTo>
                <a:lnTo>
                  <a:pt x="1004378" y="467487"/>
                </a:lnTo>
                <a:lnTo>
                  <a:pt x="961135" y="467487"/>
                </a:lnTo>
                <a:lnTo>
                  <a:pt x="949604" y="462015"/>
                </a:lnTo>
                <a:close/>
              </a:path>
              <a:path w="1021715" h="490855">
                <a:moveTo>
                  <a:pt x="955031" y="450570"/>
                </a:moveTo>
                <a:lnTo>
                  <a:pt x="949604" y="462015"/>
                </a:lnTo>
                <a:lnTo>
                  <a:pt x="961135" y="467487"/>
                </a:lnTo>
                <a:lnTo>
                  <a:pt x="966597" y="456056"/>
                </a:lnTo>
                <a:lnTo>
                  <a:pt x="955031" y="450570"/>
                </a:lnTo>
                <a:close/>
              </a:path>
              <a:path w="1021715" h="490855">
                <a:moveTo>
                  <a:pt x="968628" y="421893"/>
                </a:moveTo>
                <a:lnTo>
                  <a:pt x="955031" y="450570"/>
                </a:lnTo>
                <a:lnTo>
                  <a:pt x="966597" y="456056"/>
                </a:lnTo>
                <a:lnTo>
                  <a:pt x="961135" y="467487"/>
                </a:lnTo>
                <a:lnTo>
                  <a:pt x="1004378" y="467487"/>
                </a:lnTo>
                <a:lnTo>
                  <a:pt x="968628" y="421893"/>
                </a:lnTo>
                <a:close/>
              </a:path>
              <a:path w="1021715" h="490855">
                <a:moveTo>
                  <a:pt x="5333" y="0"/>
                </a:moveTo>
                <a:lnTo>
                  <a:pt x="0" y="11429"/>
                </a:lnTo>
                <a:lnTo>
                  <a:pt x="949604" y="462015"/>
                </a:lnTo>
                <a:lnTo>
                  <a:pt x="955031" y="450570"/>
                </a:lnTo>
                <a:lnTo>
                  <a:pt x="53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71968" y="4503546"/>
            <a:ext cx="3964304" cy="117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16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  <a:p>
            <a:pPr marL="12700" marR="1463675">
              <a:lnSpc>
                <a:spcPct val="101000"/>
              </a:lnSpc>
              <a:spcBef>
                <a:spcPts val="380"/>
              </a:spcBef>
              <a:tabLst>
                <a:tab pos="1611630" algn="l"/>
              </a:tabLst>
            </a:pPr>
            <a:r>
              <a:rPr sz="1800" dirty="0">
                <a:latin typeface="Calibri"/>
                <a:cs typeface="Calibri"/>
              </a:rPr>
              <a:t>4B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0" dirty="0">
                <a:latin typeface="Calibri"/>
                <a:cs typeface="Calibri"/>
              </a:rPr>
              <a:t> Energy</a:t>
            </a:r>
            <a:r>
              <a:rPr sz="1800" dirty="0">
                <a:latin typeface="Calibri"/>
                <a:cs typeface="Calibri"/>
              </a:rPr>
              <a:t>	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0.836pJ </a:t>
            </a:r>
            <a:r>
              <a:rPr sz="1800" dirty="0">
                <a:latin typeface="Calibri"/>
                <a:cs typeface="Calibri"/>
              </a:rPr>
              <a:t>16B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1.51pJ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684" y="553338"/>
            <a:ext cx="81133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Is</a:t>
            </a:r>
            <a:r>
              <a:rPr spc="-40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dirty="0"/>
              <a:t>optimization</a:t>
            </a:r>
            <a:r>
              <a:rPr spc="-2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good</a:t>
            </a:r>
            <a:r>
              <a:rPr spc="-35" dirty="0"/>
              <a:t> </a:t>
            </a:r>
            <a:r>
              <a:rPr spc="-10" dirty="0"/>
              <a:t>tradeoff?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723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(128-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2340" y="2903220"/>
            <a:ext cx="483234" cy="1195070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I2: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I3: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I4: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1289" y="2909061"/>
            <a:ext cx="12547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x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z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 </a:t>
            </a:r>
            <a:r>
              <a:rPr sz="1800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t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3991" y="2187702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128bits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28969" y="2414397"/>
            <a:ext cx="1021715" cy="490855"/>
          </a:xfrm>
          <a:custGeom>
            <a:avLst/>
            <a:gdLst/>
            <a:ahLst/>
            <a:cxnLst/>
            <a:rect l="l" t="t" r="r" b="b"/>
            <a:pathLst>
              <a:path w="1021715" h="490855">
                <a:moveTo>
                  <a:pt x="949604" y="462015"/>
                </a:moveTo>
                <a:lnTo>
                  <a:pt x="935989" y="490727"/>
                </a:lnTo>
                <a:lnTo>
                  <a:pt x="1021206" y="488950"/>
                </a:lnTo>
                <a:lnTo>
                  <a:pt x="1004378" y="467487"/>
                </a:lnTo>
                <a:lnTo>
                  <a:pt x="961135" y="467487"/>
                </a:lnTo>
                <a:lnTo>
                  <a:pt x="949604" y="462015"/>
                </a:lnTo>
                <a:close/>
              </a:path>
              <a:path w="1021715" h="490855">
                <a:moveTo>
                  <a:pt x="955031" y="450570"/>
                </a:moveTo>
                <a:lnTo>
                  <a:pt x="949604" y="462015"/>
                </a:lnTo>
                <a:lnTo>
                  <a:pt x="961135" y="467487"/>
                </a:lnTo>
                <a:lnTo>
                  <a:pt x="966597" y="456056"/>
                </a:lnTo>
                <a:lnTo>
                  <a:pt x="955031" y="450570"/>
                </a:lnTo>
                <a:close/>
              </a:path>
              <a:path w="1021715" h="490855">
                <a:moveTo>
                  <a:pt x="968628" y="421893"/>
                </a:moveTo>
                <a:lnTo>
                  <a:pt x="955031" y="450570"/>
                </a:lnTo>
                <a:lnTo>
                  <a:pt x="966597" y="456056"/>
                </a:lnTo>
                <a:lnTo>
                  <a:pt x="961135" y="467487"/>
                </a:lnTo>
                <a:lnTo>
                  <a:pt x="1004378" y="467487"/>
                </a:lnTo>
                <a:lnTo>
                  <a:pt x="968628" y="421893"/>
                </a:lnTo>
                <a:close/>
              </a:path>
              <a:path w="1021715" h="490855">
                <a:moveTo>
                  <a:pt x="5333" y="0"/>
                </a:moveTo>
                <a:lnTo>
                  <a:pt x="0" y="11429"/>
                </a:lnTo>
                <a:lnTo>
                  <a:pt x="949604" y="462015"/>
                </a:lnTo>
                <a:lnTo>
                  <a:pt x="955031" y="450570"/>
                </a:lnTo>
                <a:lnTo>
                  <a:pt x="53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71968" y="4503546"/>
            <a:ext cx="3964304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16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4x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fewer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instruction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fetches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12265" algn="l"/>
              </a:tabLst>
            </a:pPr>
            <a:r>
              <a:rPr sz="1800" dirty="0">
                <a:latin typeface="Calibri"/>
                <a:cs typeface="Calibri"/>
              </a:rPr>
              <a:t>4B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0" dirty="0">
                <a:latin typeface="Calibri"/>
                <a:cs typeface="Calibri"/>
              </a:rPr>
              <a:t> Energy</a:t>
            </a:r>
            <a:r>
              <a:rPr sz="1800" dirty="0">
                <a:latin typeface="Calibri"/>
                <a:cs typeface="Calibri"/>
              </a:rPr>
              <a:t>	= </a:t>
            </a:r>
            <a:r>
              <a:rPr sz="1800" spc="-10" dirty="0">
                <a:latin typeface="Calibri"/>
                <a:cs typeface="Calibri"/>
              </a:rPr>
              <a:t>0.836pJ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Calibri"/>
                <a:cs typeface="Calibri"/>
              </a:rPr>
              <a:t>16B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1.51pJ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254"/>
              </a:spcBef>
            </a:pPr>
            <a:r>
              <a:rPr sz="1800" b="1" i="1" dirty="0">
                <a:latin typeface="Calibri"/>
                <a:cs typeface="Calibri"/>
              </a:rPr>
              <a:t>~2x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energy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/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25157" y="1445133"/>
            <a:ext cx="142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E_old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EpF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25157" y="1694180"/>
            <a:ext cx="4006215" cy="7340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00" dirty="0">
                <a:latin typeface="Calibri"/>
                <a:cs typeface="Calibri"/>
              </a:rPr>
              <a:t>E_new 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(n/4)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(EpF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2) =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½(n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x </a:t>
            </a:r>
            <a:r>
              <a:rPr sz="1800" spc="-20" dirty="0">
                <a:latin typeface="Calibri"/>
                <a:cs typeface="Calibri"/>
              </a:rPr>
              <a:t>EpF)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800" dirty="0">
                <a:latin typeface="Calibri"/>
                <a:cs typeface="Calibri"/>
              </a:rPr>
              <a:t>2x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savings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fetch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Is</a:t>
            </a:r>
            <a:r>
              <a:rPr spc="-40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dirty="0"/>
              <a:t>optimization</a:t>
            </a:r>
            <a:r>
              <a:rPr spc="-2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good</a:t>
            </a:r>
            <a:r>
              <a:rPr spc="-35" dirty="0"/>
              <a:t> </a:t>
            </a:r>
            <a:r>
              <a:rPr spc="-10" dirty="0"/>
              <a:t>tradeoff?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723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(128-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285990" y="2903220"/>
          <a:ext cx="1863723" cy="1193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215"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I1: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x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y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z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a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8255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I3: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r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R="8890" algn="r">
                        <a:lnSpc>
                          <a:spcPts val="192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I4: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q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=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+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92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m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5523991" y="2187702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128bits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28969" y="2414397"/>
            <a:ext cx="1021715" cy="490855"/>
          </a:xfrm>
          <a:custGeom>
            <a:avLst/>
            <a:gdLst/>
            <a:ahLst/>
            <a:cxnLst/>
            <a:rect l="l" t="t" r="r" b="b"/>
            <a:pathLst>
              <a:path w="1021715" h="490855">
                <a:moveTo>
                  <a:pt x="949604" y="462015"/>
                </a:moveTo>
                <a:lnTo>
                  <a:pt x="935989" y="490727"/>
                </a:lnTo>
                <a:lnTo>
                  <a:pt x="1021206" y="488950"/>
                </a:lnTo>
                <a:lnTo>
                  <a:pt x="1004378" y="467487"/>
                </a:lnTo>
                <a:lnTo>
                  <a:pt x="961135" y="467487"/>
                </a:lnTo>
                <a:lnTo>
                  <a:pt x="949604" y="462015"/>
                </a:lnTo>
                <a:close/>
              </a:path>
              <a:path w="1021715" h="490855">
                <a:moveTo>
                  <a:pt x="955031" y="450570"/>
                </a:moveTo>
                <a:lnTo>
                  <a:pt x="949604" y="462015"/>
                </a:lnTo>
                <a:lnTo>
                  <a:pt x="961135" y="467487"/>
                </a:lnTo>
                <a:lnTo>
                  <a:pt x="966597" y="456056"/>
                </a:lnTo>
                <a:lnTo>
                  <a:pt x="955031" y="450570"/>
                </a:lnTo>
                <a:close/>
              </a:path>
              <a:path w="1021715" h="490855">
                <a:moveTo>
                  <a:pt x="968628" y="421893"/>
                </a:moveTo>
                <a:lnTo>
                  <a:pt x="955031" y="450570"/>
                </a:lnTo>
                <a:lnTo>
                  <a:pt x="966597" y="456056"/>
                </a:lnTo>
                <a:lnTo>
                  <a:pt x="961135" y="467487"/>
                </a:lnTo>
                <a:lnTo>
                  <a:pt x="1004378" y="467487"/>
                </a:lnTo>
                <a:lnTo>
                  <a:pt x="968628" y="421893"/>
                </a:lnTo>
                <a:close/>
              </a:path>
              <a:path w="1021715" h="490855">
                <a:moveTo>
                  <a:pt x="5333" y="0"/>
                </a:moveTo>
                <a:lnTo>
                  <a:pt x="0" y="11429"/>
                </a:lnTo>
                <a:lnTo>
                  <a:pt x="949604" y="462015"/>
                </a:lnTo>
                <a:lnTo>
                  <a:pt x="955031" y="450570"/>
                </a:lnTo>
                <a:lnTo>
                  <a:pt x="53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71968" y="4503546"/>
            <a:ext cx="3964304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16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bus: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4x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fewer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instruction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fetches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12265" algn="l"/>
              </a:tabLst>
            </a:pPr>
            <a:r>
              <a:rPr sz="1800" dirty="0">
                <a:latin typeface="Calibri"/>
                <a:cs typeface="Calibri"/>
              </a:rPr>
              <a:t>4B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0" dirty="0">
                <a:latin typeface="Calibri"/>
                <a:cs typeface="Calibri"/>
              </a:rPr>
              <a:t> Energy</a:t>
            </a:r>
            <a:r>
              <a:rPr sz="1800" dirty="0">
                <a:latin typeface="Calibri"/>
                <a:cs typeface="Calibri"/>
              </a:rPr>
              <a:t>	= </a:t>
            </a:r>
            <a:r>
              <a:rPr sz="1800" spc="-10" dirty="0">
                <a:latin typeface="Calibri"/>
                <a:cs typeface="Calibri"/>
              </a:rPr>
              <a:t>0.836pJ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Calibri"/>
                <a:cs typeface="Calibri"/>
              </a:rPr>
              <a:t>16B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1.51pJ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254"/>
              </a:spcBef>
            </a:pPr>
            <a:r>
              <a:rPr sz="1800" b="1" i="1" dirty="0">
                <a:latin typeface="Calibri"/>
                <a:cs typeface="Calibri"/>
              </a:rPr>
              <a:t>~2x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energy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/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8901" y="1940433"/>
            <a:ext cx="4262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When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might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optimization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*not*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pay </a:t>
            </a:r>
            <a:r>
              <a:rPr sz="1800" b="1" spc="-20" dirty="0">
                <a:latin typeface="Calibri"/>
                <a:cs typeface="Calibri"/>
              </a:rPr>
              <a:t>off?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233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</a:pPr>
            <a:r>
              <a:rPr dirty="0"/>
              <a:t>Is</a:t>
            </a:r>
            <a:r>
              <a:rPr spc="-70" dirty="0"/>
              <a:t> </a:t>
            </a:r>
            <a:r>
              <a:rPr dirty="0"/>
              <a:t>this</a:t>
            </a:r>
            <a:r>
              <a:rPr spc="-55" dirty="0"/>
              <a:t> </a:t>
            </a:r>
            <a:r>
              <a:rPr dirty="0"/>
              <a:t>optimization</a:t>
            </a:r>
            <a:r>
              <a:rPr spc="-40" dirty="0"/>
              <a:t> </a:t>
            </a:r>
            <a:r>
              <a:rPr i="1" spc="-10" dirty="0">
                <a:latin typeface="Calibri Light"/>
                <a:cs typeface="Calibri Light"/>
              </a:rPr>
              <a:t>always</a:t>
            </a:r>
            <a:r>
              <a:rPr i="1" spc="-130" dirty="0">
                <a:latin typeface="Calibri Light"/>
                <a:cs typeface="Calibri Light"/>
              </a:rPr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good</a:t>
            </a:r>
            <a:r>
              <a:rPr spc="-55" dirty="0"/>
              <a:t> </a:t>
            </a:r>
            <a:r>
              <a:rPr spc="-10" dirty="0"/>
              <a:t>tradeoff?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723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(128-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92340" y="2903220"/>
            <a:ext cx="483234" cy="1195070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5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I2: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I3: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I4: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1289" y="2909061"/>
            <a:ext cx="1391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if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(x==0)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c </a:t>
            </a:r>
            <a:r>
              <a:rPr sz="1800" dirty="0">
                <a:latin typeface="Courier New"/>
                <a:cs typeface="Courier New"/>
              </a:rPr>
              <a:t>y 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 </a:t>
            </a:r>
            <a:r>
              <a:rPr sz="1800" spc="-50" dirty="0">
                <a:latin typeface="Courier New"/>
                <a:cs typeface="Courier New"/>
              </a:rPr>
              <a:t>w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3991" y="2187702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128bits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28969" y="2414397"/>
            <a:ext cx="1021715" cy="490855"/>
          </a:xfrm>
          <a:custGeom>
            <a:avLst/>
            <a:gdLst/>
            <a:ahLst/>
            <a:cxnLst/>
            <a:rect l="l" t="t" r="r" b="b"/>
            <a:pathLst>
              <a:path w="1021715" h="490855">
                <a:moveTo>
                  <a:pt x="949604" y="462015"/>
                </a:moveTo>
                <a:lnTo>
                  <a:pt x="935989" y="490727"/>
                </a:lnTo>
                <a:lnTo>
                  <a:pt x="1021206" y="488950"/>
                </a:lnTo>
                <a:lnTo>
                  <a:pt x="1004378" y="467487"/>
                </a:lnTo>
                <a:lnTo>
                  <a:pt x="961135" y="467487"/>
                </a:lnTo>
                <a:lnTo>
                  <a:pt x="949604" y="462015"/>
                </a:lnTo>
                <a:close/>
              </a:path>
              <a:path w="1021715" h="490855">
                <a:moveTo>
                  <a:pt x="955031" y="450570"/>
                </a:moveTo>
                <a:lnTo>
                  <a:pt x="949604" y="462015"/>
                </a:lnTo>
                <a:lnTo>
                  <a:pt x="961135" y="467487"/>
                </a:lnTo>
                <a:lnTo>
                  <a:pt x="966597" y="456056"/>
                </a:lnTo>
                <a:lnTo>
                  <a:pt x="955031" y="450570"/>
                </a:lnTo>
                <a:close/>
              </a:path>
              <a:path w="1021715" h="490855">
                <a:moveTo>
                  <a:pt x="968628" y="421893"/>
                </a:moveTo>
                <a:lnTo>
                  <a:pt x="955031" y="450570"/>
                </a:lnTo>
                <a:lnTo>
                  <a:pt x="966597" y="456056"/>
                </a:lnTo>
                <a:lnTo>
                  <a:pt x="961135" y="467487"/>
                </a:lnTo>
                <a:lnTo>
                  <a:pt x="1004378" y="467487"/>
                </a:lnTo>
                <a:lnTo>
                  <a:pt x="968628" y="421893"/>
                </a:lnTo>
                <a:close/>
              </a:path>
              <a:path w="1021715" h="490855">
                <a:moveTo>
                  <a:pt x="5333" y="0"/>
                </a:moveTo>
                <a:lnTo>
                  <a:pt x="0" y="11429"/>
                </a:lnTo>
                <a:lnTo>
                  <a:pt x="949604" y="462015"/>
                </a:lnTo>
                <a:lnTo>
                  <a:pt x="955031" y="450570"/>
                </a:lnTo>
                <a:lnTo>
                  <a:pt x="53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71968" y="4277359"/>
            <a:ext cx="4274820" cy="218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operations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4x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fewer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if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we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execute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operations!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OR: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4x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useless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fetching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if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x!=0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50"/>
              </a:spcBef>
            </a:pPr>
            <a:r>
              <a:rPr sz="1200" dirty="0">
                <a:latin typeface="Calibri"/>
                <a:cs typeface="Calibri"/>
              </a:rPr>
              <a:t>(more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branching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topic 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future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lecture)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12265" algn="l"/>
              </a:tabLst>
            </a:pPr>
            <a:r>
              <a:rPr sz="1800" dirty="0">
                <a:latin typeface="Calibri"/>
                <a:cs typeface="Calibri"/>
              </a:rPr>
              <a:t>4B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10" dirty="0">
                <a:latin typeface="Calibri"/>
                <a:cs typeface="Calibri"/>
              </a:rPr>
              <a:t> Energy</a:t>
            </a:r>
            <a:r>
              <a:rPr sz="1800" dirty="0">
                <a:latin typeface="Calibri"/>
                <a:cs typeface="Calibri"/>
              </a:rPr>
              <a:t>	= </a:t>
            </a:r>
            <a:r>
              <a:rPr sz="1800" spc="-10" dirty="0">
                <a:latin typeface="Calibri"/>
                <a:cs typeface="Calibri"/>
              </a:rPr>
              <a:t>0.836pJ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latin typeface="Calibri"/>
                <a:cs typeface="Calibri"/>
              </a:rPr>
              <a:t>16B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1.51pJ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259"/>
              </a:spcBef>
            </a:pPr>
            <a:r>
              <a:rPr sz="1800" b="1" i="1" dirty="0">
                <a:latin typeface="Calibri"/>
                <a:cs typeface="Calibri"/>
              </a:rPr>
              <a:t>~2x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more</a:t>
            </a:r>
            <a:r>
              <a:rPr sz="1800" b="1" i="1" spc="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energy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/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127" y="2441448"/>
            <a:ext cx="1009015" cy="2955290"/>
          </a:xfrm>
          <a:custGeom>
            <a:avLst/>
            <a:gdLst/>
            <a:ahLst/>
            <a:cxnLst/>
            <a:rect l="l" t="t" r="r" b="b"/>
            <a:pathLst>
              <a:path w="1009014" h="2955290">
                <a:moveTo>
                  <a:pt x="964145" y="2879090"/>
                </a:moveTo>
                <a:lnTo>
                  <a:pt x="932395" y="2879090"/>
                </a:lnTo>
                <a:lnTo>
                  <a:pt x="970495" y="2955290"/>
                </a:lnTo>
                <a:lnTo>
                  <a:pt x="1002245" y="2891790"/>
                </a:lnTo>
                <a:lnTo>
                  <a:pt x="964145" y="2891790"/>
                </a:lnTo>
                <a:lnTo>
                  <a:pt x="964145" y="2879090"/>
                </a:lnTo>
                <a:close/>
              </a:path>
              <a:path w="1009014" h="2955290">
                <a:moveTo>
                  <a:pt x="964145" y="2106168"/>
                </a:moveTo>
                <a:lnTo>
                  <a:pt x="964145" y="2891790"/>
                </a:lnTo>
                <a:lnTo>
                  <a:pt x="976845" y="2891790"/>
                </a:lnTo>
                <a:lnTo>
                  <a:pt x="976845" y="2112518"/>
                </a:lnTo>
                <a:lnTo>
                  <a:pt x="970495" y="2112518"/>
                </a:lnTo>
                <a:lnTo>
                  <a:pt x="964145" y="2106168"/>
                </a:lnTo>
                <a:close/>
              </a:path>
              <a:path w="1009014" h="2955290">
                <a:moveTo>
                  <a:pt x="1008595" y="2879090"/>
                </a:moveTo>
                <a:lnTo>
                  <a:pt x="976845" y="2879090"/>
                </a:lnTo>
                <a:lnTo>
                  <a:pt x="976845" y="2891790"/>
                </a:lnTo>
                <a:lnTo>
                  <a:pt x="1002245" y="2891790"/>
                </a:lnTo>
                <a:lnTo>
                  <a:pt x="1008595" y="2879090"/>
                </a:lnTo>
                <a:close/>
              </a:path>
              <a:path w="1009014" h="2955290">
                <a:moveTo>
                  <a:pt x="652868" y="31750"/>
                </a:moveTo>
                <a:lnTo>
                  <a:pt x="0" y="31750"/>
                </a:lnTo>
                <a:lnTo>
                  <a:pt x="0" y="2112518"/>
                </a:lnTo>
                <a:lnTo>
                  <a:pt x="964145" y="2112518"/>
                </a:lnTo>
                <a:lnTo>
                  <a:pt x="964145" y="2106168"/>
                </a:lnTo>
                <a:lnTo>
                  <a:pt x="12700" y="2106168"/>
                </a:lnTo>
                <a:lnTo>
                  <a:pt x="6350" y="2099818"/>
                </a:lnTo>
                <a:lnTo>
                  <a:pt x="12700" y="2099818"/>
                </a:lnTo>
                <a:lnTo>
                  <a:pt x="12700" y="44450"/>
                </a:lnTo>
                <a:lnTo>
                  <a:pt x="6350" y="44450"/>
                </a:lnTo>
                <a:lnTo>
                  <a:pt x="12700" y="38100"/>
                </a:lnTo>
                <a:lnTo>
                  <a:pt x="652868" y="38100"/>
                </a:lnTo>
                <a:lnTo>
                  <a:pt x="652868" y="31750"/>
                </a:lnTo>
                <a:close/>
              </a:path>
              <a:path w="1009014" h="2955290">
                <a:moveTo>
                  <a:pt x="976845" y="2099818"/>
                </a:moveTo>
                <a:lnTo>
                  <a:pt x="12700" y="2099818"/>
                </a:lnTo>
                <a:lnTo>
                  <a:pt x="12700" y="2106168"/>
                </a:lnTo>
                <a:lnTo>
                  <a:pt x="964145" y="2106168"/>
                </a:lnTo>
                <a:lnTo>
                  <a:pt x="970495" y="2112518"/>
                </a:lnTo>
                <a:lnTo>
                  <a:pt x="976845" y="2112518"/>
                </a:lnTo>
                <a:lnTo>
                  <a:pt x="976845" y="2099818"/>
                </a:lnTo>
                <a:close/>
              </a:path>
              <a:path w="1009014" h="2955290">
                <a:moveTo>
                  <a:pt x="12700" y="2099818"/>
                </a:moveTo>
                <a:lnTo>
                  <a:pt x="6350" y="2099818"/>
                </a:lnTo>
                <a:lnTo>
                  <a:pt x="12700" y="2106168"/>
                </a:lnTo>
                <a:lnTo>
                  <a:pt x="12700" y="2099818"/>
                </a:lnTo>
                <a:close/>
              </a:path>
              <a:path w="1009014" h="2955290">
                <a:moveTo>
                  <a:pt x="652868" y="0"/>
                </a:moveTo>
                <a:lnTo>
                  <a:pt x="652868" y="76200"/>
                </a:lnTo>
                <a:lnTo>
                  <a:pt x="716368" y="44450"/>
                </a:lnTo>
                <a:lnTo>
                  <a:pt x="665568" y="44450"/>
                </a:lnTo>
                <a:lnTo>
                  <a:pt x="665568" y="31750"/>
                </a:lnTo>
                <a:lnTo>
                  <a:pt x="716368" y="31750"/>
                </a:lnTo>
                <a:lnTo>
                  <a:pt x="652868" y="0"/>
                </a:lnTo>
                <a:close/>
              </a:path>
              <a:path w="1009014" h="2955290">
                <a:moveTo>
                  <a:pt x="12700" y="38100"/>
                </a:moveTo>
                <a:lnTo>
                  <a:pt x="6350" y="44450"/>
                </a:lnTo>
                <a:lnTo>
                  <a:pt x="12700" y="44450"/>
                </a:lnTo>
                <a:lnTo>
                  <a:pt x="12700" y="38100"/>
                </a:lnTo>
                <a:close/>
              </a:path>
              <a:path w="1009014" h="2955290">
                <a:moveTo>
                  <a:pt x="652868" y="38100"/>
                </a:moveTo>
                <a:lnTo>
                  <a:pt x="12700" y="38100"/>
                </a:lnTo>
                <a:lnTo>
                  <a:pt x="12700" y="44450"/>
                </a:lnTo>
                <a:lnTo>
                  <a:pt x="652868" y="44450"/>
                </a:lnTo>
                <a:lnTo>
                  <a:pt x="652868" y="38100"/>
                </a:lnTo>
                <a:close/>
              </a:path>
              <a:path w="1009014" h="2955290">
                <a:moveTo>
                  <a:pt x="716368" y="31750"/>
                </a:moveTo>
                <a:lnTo>
                  <a:pt x="665568" y="31750"/>
                </a:lnTo>
                <a:lnTo>
                  <a:pt x="665568" y="44450"/>
                </a:lnTo>
                <a:lnTo>
                  <a:pt x="716368" y="44450"/>
                </a:lnTo>
                <a:lnTo>
                  <a:pt x="729068" y="38100"/>
                </a:lnTo>
                <a:lnTo>
                  <a:pt x="716368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554" y="3033141"/>
            <a:ext cx="6510020" cy="3528060"/>
            <a:chOff x="368554" y="3033141"/>
            <a:chExt cx="6510020" cy="3528060"/>
          </a:xfrm>
        </p:grpSpPr>
        <p:sp>
          <p:nvSpPr>
            <p:cNvPr id="4" name="object 4"/>
            <p:cNvSpPr/>
            <p:nvPr/>
          </p:nvSpPr>
          <p:spPr>
            <a:xfrm>
              <a:off x="4602226" y="3033140"/>
              <a:ext cx="1243330" cy="2362835"/>
            </a:xfrm>
            <a:custGeom>
              <a:avLst/>
              <a:gdLst/>
              <a:ahLst/>
              <a:cxnLst/>
              <a:rect l="l" t="t" r="r" b="b"/>
              <a:pathLst>
                <a:path w="1243329" h="2362835">
                  <a:moveTo>
                    <a:pt x="413893" y="259969"/>
                  </a:moveTo>
                  <a:lnTo>
                    <a:pt x="79502" y="259969"/>
                  </a:lnTo>
                  <a:lnTo>
                    <a:pt x="79502" y="228219"/>
                  </a:lnTo>
                  <a:lnTo>
                    <a:pt x="3302" y="266319"/>
                  </a:lnTo>
                  <a:lnTo>
                    <a:pt x="79502" y="304419"/>
                  </a:lnTo>
                  <a:lnTo>
                    <a:pt x="79502" y="272669"/>
                  </a:lnTo>
                  <a:lnTo>
                    <a:pt x="401193" y="272669"/>
                  </a:lnTo>
                  <a:lnTo>
                    <a:pt x="401193" y="2362835"/>
                  </a:lnTo>
                  <a:lnTo>
                    <a:pt x="413893" y="2362835"/>
                  </a:lnTo>
                  <a:lnTo>
                    <a:pt x="413893" y="272669"/>
                  </a:lnTo>
                  <a:lnTo>
                    <a:pt x="413893" y="266319"/>
                  </a:lnTo>
                  <a:lnTo>
                    <a:pt x="413893" y="259969"/>
                  </a:lnTo>
                  <a:close/>
                </a:path>
                <a:path w="1243329" h="2362835">
                  <a:moveTo>
                    <a:pt x="1242822" y="2286635"/>
                  </a:moveTo>
                  <a:lnTo>
                    <a:pt x="1211072" y="2286635"/>
                  </a:lnTo>
                  <a:lnTo>
                    <a:pt x="1211072" y="12700"/>
                  </a:lnTo>
                  <a:lnTo>
                    <a:pt x="1211072" y="1143"/>
                  </a:lnTo>
                  <a:lnTo>
                    <a:pt x="1211072" y="0"/>
                  </a:lnTo>
                  <a:lnTo>
                    <a:pt x="6350" y="0"/>
                  </a:lnTo>
                  <a:lnTo>
                    <a:pt x="7493" y="1143"/>
                  </a:lnTo>
                  <a:lnTo>
                    <a:pt x="0" y="1143"/>
                  </a:lnTo>
                  <a:lnTo>
                    <a:pt x="0" y="12700"/>
                  </a:lnTo>
                  <a:lnTo>
                    <a:pt x="1198372" y="12700"/>
                  </a:lnTo>
                  <a:lnTo>
                    <a:pt x="1198372" y="2286635"/>
                  </a:lnTo>
                  <a:lnTo>
                    <a:pt x="1166622" y="2286635"/>
                  </a:lnTo>
                  <a:lnTo>
                    <a:pt x="1204722" y="2362835"/>
                  </a:lnTo>
                  <a:lnTo>
                    <a:pt x="1236472" y="2299335"/>
                  </a:lnTo>
                  <a:lnTo>
                    <a:pt x="1242822" y="2286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684" y="553338"/>
            <a:ext cx="69996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 about</a:t>
            </a:r>
            <a:r>
              <a:rPr spc="-10" dirty="0"/>
              <a:t> </a:t>
            </a:r>
            <a:r>
              <a:rPr dirty="0"/>
              <a:t>changing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code?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808" y="4210811"/>
            <a:ext cx="2726690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ts val="1964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7239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(128-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read)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68196" y="2913888"/>
            <a:ext cx="3037840" cy="77152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99459" y="4203191"/>
            <a:ext cx="3522345" cy="52768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6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Dual-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ported Data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(2x64-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read,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64-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write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port)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8796" y="1505711"/>
            <a:ext cx="483234" cy="1195070"/>
          </a:xfrm>
          <a:prstGeom prst="rect">
            <a:avLst/>
          </a:prstGeom>
          <a:solidFill>
            <a:srgbClr val="4471C4">
              <a:alpha val="19999"/>
            </a:srgbClr>
          </a:solidFill>
          <a:ln w="12700">
            <a:solidFill>
              <a:srgbClr val="2E528F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40"/>
              </a:spcBef>
            </a:pPr>
            <a:r>
              <a:rPr sz="1800" spc="-25" dirty="0">
                <a:latin typeface="Courier New"/>
                <a:cs typeface="Courier New"/>
              </a:rPr>
              <a:t>I1: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I2: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ourier New"/>
                <a:cs typeface="Courier New"/>
              </a:rPr>
              <a:t>I3:</a:t>
            </a:r>
            <a:endParaRPr sz="1800">
              <a:latin typeface="Courier New"/>
              <a:cs typeface="Courier New"/>
            </a:endParaRPr>
          </a:p>
          <a:p>
            <a:pPr marL="53975">
              <a:lnSpc>
                <a:spcPct val="100000"/>
              </a:lnSpc>
            </a:pPr>
            <a:r>
              <a:rPr sz="1800" spc="-25" dirty="0">
                <a:latin typeface="Courier New"/>
                <a:cs typeface="Courier New"/>
              </a:rPr>
              <a:t>I4: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57364" y="1511046"/>
            <a:ext cx="1391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if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(x==0) </a:t>
            </a:r>
            <a:r>
              <a:rPr sz="1800" dirty="0">
                <a:latin typeface="Courier New"/>
                <a:cs typeface="Courier New"/>
              </a:rPr>
              <a:t>a 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 </a:t>
            </a:r>
            <a:r>
              <a:rPr sz="1800" spc="-50" dirty="0">
                <a:latin typeface="Courier New"/>
                <a:cs typeface="Courier New"/>
              </a:rPr>
              <a:t>2 </a:t>
            </a: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w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7227" y="4541011"/>
            <a:ext cx="446849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Restructure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increase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likelihood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execute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Calibri"/>
                <a:cs typeface="Calibri"/>
              </a:rPr>
              <a:t>Avoid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needless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fetch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non-executing</a:t>
            </a:r>
            <a:r>
              <a:rPr sz="1800" b="1" i="1" spc="-60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code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Calibri"/>
                <a:cs typeface="Calibri"/>
              </a:rPr>
              <a:t>Q: What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if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x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most often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non-</a:t>
            </a:r>
            <a:r>
              <a:rPr sz="1200" spc="-20" dirty="0">
                <a:latin typeface="Calibri"/>
                <a:cs typeface="Calibri"/>
              </a:rPr>
              <a:t>zero?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20103" y="2755138"/>
            <a:ext cx="139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I5:</a:t>
            </a:r>
            <a:r>
              <a:rPr sz="1800" spc="-2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//else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0103" y="3029458"/>
            <a:ext cx="19380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I6:</a:t>
            </a:r>
            <a:r>
              <a:rPr sz="1800" spc="-20" dirty="0">
                <a:latin typeface="Courier New"/>
                <a:cs typeface="Courier New"/>
              </a:rPr>
              <a:t> 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4 </a:t>
            </a:r>
            <a:r>
              <a:rPr sz="1800" dirty="0">
                <a:latin typeface="Courier New"/>
                <a:cs typeface="Courier New"/>
              </a:rPr>
              <a:t>I7:</a:t>
            </a:r>
            <a:r>
              <a:rPr sz="1800" spc="-20" dirty="0">
                <a:latin typeface="Courier New"/>
                <a:cs typeface="Courier New"/>
              </a:rPr>
              <a:t>  </a:t>
            </a: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w </a:t>
            </a:r>
            <a:r>
              <a:rPr sz="1800" dirty="0">
                <a:latin typeface="Courier New"/>
                <a:cs typeface="Courier New"/>
              </a:rPr>
              <a:t>I8:</a:t>
            </a:r>
            <a:r>
              <a:rPr sz="1800" spc="-20" dirty="0">
                <a:latin typeface="Courier New"/>
                <a:cs typeface="Courier New"/>
              </a:rPr>
              <a:t> 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0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62446" y="2744470"/>
            <a:ext cx="495934" cy="1207770"/>
            <a:chOff x="6362446" y="2744470"/>
            <a:chExt cx="495934" cy="1207770"/>
          </a:xfrm>
        </p:grpSpPr>
        <p:sp>
          <p:nvSpPr>
            <p:cNvPr id="25" name="object 25"/>
            <p:cNvSpPr/>
            <p:nvPr/>
          </p:nvSpPr>
          <p:spPr>
            <a:xfrm>
              <a:off x="6368796" y="2750820"/>
              <a:ext cx="483234" cy="1195070"/>
            </a:xfrm>
            <a:custGeom>
              <a:avLst/>
              <a:gdLst/>
              <a:ahLst/>
              <a:cxnLst/>
              <a:rect l="l" t="t" r="r" b="b"/>
              <a:pathLst>
                <a:path w="483234" h="1195070">
                  <a:moveTo>
                    <a:pt x="483107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483107" y="1194815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4471C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68796" y="2750820"/>
              <a:ext cx="483234" cy="1195070"/>
            </a:xfrm>
            <a:custGeom>
              <a:avLst/>
              <a:gdLst/>
              <a:ahLst/>
              <a:cxnLst/>
              <a:rect l="l" t="t" r="r" b="b"/>
              <a:pathLst>
                <a:path w="483234" h="1195070">
                  <a:moveTo>
                    <a:pt x="0" y="1194815"/>
                  </a:moveTo>
                  <a:lnTo>
                    <a:pt x="483107" y="1194815"/>
                  </a:lnTo>
                  <a:lnTo>
                    <a:pt x="483107" y="0"/>
                  </a:lnTo>
                  <a:lnTo>
                    <a:pt x="0" y="0"/>
                  </a:lnTo>
                  <a:lnTo>
                    <a:pt x="0" y="11948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462518" y="2287270"/>
            <a:ext cx="1300480" cy="1067435"/>
            <a:chOff x="8462518" y="2287270"/>
            <a:chExt cx="1300480" cy="1067435"/>
          </a:xfrm>
        </p:grpSpPr>
        <p:sp>
          <p:nvSpPr>
            <p:cNvPr id="28" name="object 28"/>
            <p:cNvSpPr/>
            <p:nvPr/>
          </p:nvSpPr>
          <p:spPr>
            <a:xfrm>
              <a:off x="8468868" y="2293620"/>
              <a:ext cx="1287780" cy="1054735"/>
            </a:xfrm>
            <a:custGeom>
              <a:avLst/>
              <a:gdLst/>
              <a:ahLst/>
              <a:cxnLst/>
              <a:rect l="l" t="t" r="r" b="b"/>
              <a:pathLst>
                <a:path w="1287779" h="1054735">
                  <a:moveTo>
                    <a:pt x="877315" y="0"/>
                  </a:moveTo>
                  <a:lnTo>
                    <a:pt x="877315" y="305307"/>
                  </a:lnTo>
                  <a:lnTo>
                    <a:pt x="0" y="305307"/>
                  </a:lnTo>
                  <a:lnTo>
                    <a:pt x="0" y="749300"/>
                  </a:lnTo>
                  <a:lnTo>
                    <a:pt x="877315" y="749300"/>
                  </a:lnTo>
                  <a:lnTo>
                    <a:pt x="877315" y="1054607"/>
                  </a:lnTo>
                  <a:lnTo>
                    <a:pt x="1287779" y="527303"/>
                  </a:lnTo>
                  <a:lnTo>
                    <a:pt x="8773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68868" y="2293620"/>
              <a:ext cx="1287780" cy="1054735"/>
            </a:xfrm>
            <a:custGeom>
              <a:avLst/>
              <a:gdLst/>
              <a:ahLst/>
              <a:cxnLst/>
              <a:rect l="l" t="t" r="r" b="b"/>
              <a:pathLst>
                <a:path w="1287779" h="1054735">
                  <a:moveTo>
                    <a:pt x="0" y="305307"/>
                  </a:moveTo>
                  <a:lnTo>
                    <a:pt x="877315" y="305307"/>
                  </a:lnTo>
                  <a:lnTo>
                    <a:pt x="877315" y="0"/>
                  </a:lnTo>
                  <a:lnTo>
                    <a:pt x="1287779" y="527303"/>
                  </a:lnTo>
                  <a:lnTo>
                    <a:pt x="877315" y="1054607"/>
                  </a:lnTo>
                  <a:lnTo>
                    <a:pt x="877315" y="749300"/>
                  </a:lnTo>
                  <a:lnTo>
                    <a:pt x="0" y="749300"/>
                  </a:lnTo>
                  <a:lnTo>
                    <a:pt x="0" y="3053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555228" y="2656713"/>
            <a:ext cx="943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Compiler!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9824973" y="1702054"/>
          <a:ext cx="483234" cy="2234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marL="25400" algn="ctr">
                        <a:lnSpc>
                          <a:spcPts val="1964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I1: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I2: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I3: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I4: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25400" algn="ctr">
                        <a:lnSpc>
                          <a:spcPts val="1835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I5: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I6: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I7: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25400" algn="ctr">
                        <a:lnSpc>
                          <a:spcPts val="1860"/>
                        </a:lnSpc>
                      </a:pPr>
                      <a:r>
                        <a:rPr sz="1800" spc="-25" dirty="0">
                          <a:latin typeface="Courier New"/>
                          <a:cs typeface="Courier New"/>
                        </a:rPr>
                        <a:t>I8: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10414177" y="1670380"/>
            <a:ext cx="139065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y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2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z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w </a:t>
            </a:r>
            <a:r>
              <a:rPr sz="1800" dirty="0">
                <a:latin typeface="Courier New"/>
                <a:cs typeface="Courier New"/>
              </a:rPr>
              <a:t>q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+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m </a:t>
            </a:r>
            <a:r>
              <a:rPr sz="1800" dirty="0">
                <a:latin typeface="Courier New"/>
                <a:cs typeface="Courier New"/>
              </a:rPr>
              <a:t>if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(x==0) </a:t>
            </a: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2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ourier New"/>
                <a:cs typeface="Courier New"/>
              </a:rPr>
              <a:t>//else</a:t>
            </a:r>
            <a:endParaRPr sz="1800">
              <a:latin typeface="Courier New"/>
              <a:cs typeface="Courier New"/>
            </a:endParaRPr>
          </a:p>
          <a:p>
            <a:pPr marL="147955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1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b</a:t>
            </a:r>
            <a:r>
              <a:rPr sz="1800" spc="-3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*</a:t>
            </a:r>
            <a:r>
              <a:rPr sz="1800" spc="-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4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urier New"/>
                <a:cs typeface="Courier New"/>
              </a:rPr>
              <a:t>//other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urier New"/>
                <a:cs typeface="Courier New"/>
              </a:rPr>
              <a:t>//stuff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60" y="3132582"/>
            <a:ext cx="7686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60" dirty="0"/>
              <a:t> </a:t>
            </a:r>
            <a:r>
              <a:rPr dirty="0"/>
              <a:t>key</a:t>
            </a:r>
            <a:r>
              <a:rPr spc="-40" dirty="0"/>
              <a:t> </a:t>
            </a:r>
            <a:r>
              <a:rPr dirty="0"/>
              <a:t>Law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HW/SW</a:t>
            </a:r>
            <a:r>
              <a:rPr spc="-40" dirty="0"/>
              <a:t> </a:t>
            </a:r>
            <a:r>
              <a:rPr spc="-10" dirty="0"/>
              <a:t>Universe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213</a:t>
            </a:r>
            <a:r>
              <a:rPr spc="-15" dirty="0"/>
              <a:t> </a:t>
            </a:r>
            <a:r>
              <a:rPr dirty="0"/>
              <a:t>view 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world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65420" y="3653028"/>
            <a:ext cx="6776084" cy="2915920"/>
            <a:chOff x="5265420" y="3653028"/>
            <a:chExt cx="6776084" cy="2915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0608" y="4645152"/>
              <a:ext cx="3125724" cy="19232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65420" y="3991356"/>
              <a:ext cx="6776084" cy="327660"/>
            </a:xfrm>
            <a:custGeom>
              <a:avLst/>
              <a:gdLst/>
              <a:ahLst/>
              <a:cxnLst/>
              <a:rect l="l" t="t" r="r" b="b"/>
              <a:pathLst>
                <a:path w="6776084" h="327660">
                  <a:moveTo>
                    <a:pt x="0" y="327660"/>
                  </a:moveTo>
                  <a:lnTo>
                    <a:pt x="6775704" y="327660"/>
                  </a:lnTo>
                </a:path>
                <a:path w="6776084" h="327660">
                  <a:moveTo>
                    <a:pt x="0" y="0"/>
                  </a:moveTo>
                  <a:lnTo>
                    <a:pt x="6775704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9489" y="3942080"/>
              <a:ext cx="6523181" cy="384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6344" y="3653028"/>
              <a:ext cx="1132331" cy="113385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3447" y="289559"/>
            <a:ext cx="2607563" cy="1706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92608" y="2282094"/>
            <a:ext cx="1050215" cy="12486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74180" y="2276855"/>
            <a:ext cx="1080516" cy="12893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6127" y="1793189"/>
            <a:ext cx="4478655" cy="390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ISA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immutable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foundation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 marL="241300" marR="45720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High-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language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compiles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ISA</a:t>
            </a:r>
            <a:endParaRPr sz="2800">
              <a:latin typeface="Calibri"/>
              <a:cs typeface="Calibri"/>
            </a:endParaRPr>
          </a:p>
          <a:p>
            <a:pPr marL="241300" marR="16700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Linux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other)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provides important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low-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Low-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optimization: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know </a:t>
            </a:r>
            <a:r>
              <a:rPr sz="2800" dirty="0">
                <a:latin typeface="Calibri"/>
                <a:cs typeface="Calibri"/>
              </a:rPr>
              <a:t>HW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structure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make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smart </a:t>
            </a:r>
            <a:r>
              <a:rPr sz="2800" dirty="0">
                <a:latin typeface="Calibri"/>
                <a:cs typeface="Calibri"/>
              </a:rPr>
              <a:t>code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changes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92" y="2462783"/>
            <a:ext cx="6577583" cy="3849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1412" y="2112390"/>
            <a:ext cx="669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Let’s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revisit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proposition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that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should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optimize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supply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5015" y="3443096"/>
            <a:ext cx="4544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decide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the </a:t>
            </a:r>
            <a:r>
              <a:rPr sz="2400" b="1" dirty="0">
                <a:latin typeface="Calibri"/>
                <a:cs typeface="Calibri"/>
              </a:rPr>
              <a:t>system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really</a:t>
            </a:r>
            <a:r>
              <a:rPr sz="2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worth</a:t>
            </a:r>
            <a:r>
              <a:rPr sz="2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optimizing</a:t>
            </a:r>
            <a:r>
              <a:rPr sz="2400" b="1" spc="-1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8161"/>
            <a:ext cx="12204700" cy="779780"/>
            <a:chOff x="-6350" y="3328161"/>
            <a:chExt cx="12204700" cy="779780"/>
          </a:xfrm>
        </p:grpSpPr>
        <p:sp>
          <p:nvSpPr>
            <p:cNvPr id="4" name="object 4"/>
            <p:cNvSpPr/>
            <p:nvPr/>
          </p:nvSpPr>
          <p:spPr>
            <a:xfrm>
              <a:off x="0" y="3334511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12192000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2192000" y="76657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1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20234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5177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6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4467" y="5234178"/>
            <a:ext cx="5808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about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optimizing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instruction </a:t>
            </a:r>
            <a:r>
              <a:rPr sz="2400" b="1" dirty="0">
                <a:latin typeface="Calibri"/>
                <a:cs typeface="Calibri"/>
              </a:rPr>
              <a:t>supply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(fetch)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situation?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96254" y="1054989"/>
            <a:ext cx="6371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Imagine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have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perfectly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precise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measurement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tool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break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down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execution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time…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20234" y="2680461"/>
            <a:ext cx="221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time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10 </a:t>
            </a:r>
            <a:r>
              <a:rPr sz="1800" b="1" spc="-10" dirty="0">
                <a:latin typeface="Calibri"/>
                <a:cs typeface="Calibri"/>
              </a:rPr>
              <a:t>seconds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51776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6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9331" y="4871084"/>
            <a:ext cx="7679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226685" algn="l"/>
              </a:tabLst>
            </a:pP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have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45%</a:t>
            </a:r>
            <a:r>
              <a:rPr sz="2400" b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20%</a:t>
            </a:r>
            <a:r>
              <a:rPr sz="24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17.5%</a:t>
            </a:r>
            <a:r>
              <a:rPr sz="2400" b="1" spc="-2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5%</a:t>
            </a:r>
            <a:r>
              <a:rPr sz="24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87.5%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execution </a:t>
            </a:r>
            <a:r>
              <a:rPr sz="2400" b="1" dirty="0">
                <a:latin typeface="Calibri"/>
                <a:cs typeface="Calibri"/>
              </a:rPr>
              <a:t>running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its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original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speed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(ie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87.5%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of</a:t>
            </a:r>
            <a:r>
              <a:rPr sz="2400" b="1" dirty="0">
                <a:latin typeface="Calibri"/>
                <a:cs typeface="Calibri"/>
              </a:rPr>
              <a:t>	10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seconds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8.75s)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6939" y="1530222"/>
            <a:ext cx="6236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3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3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make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fetch</a:t>
            </a:r>
            <a:r>
              <a:rPr sz="3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4x</a:t>
            </a:r>
            <a:r>
              <a:rPr sz="3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Calibri"/>
                <a:cs typeface="Calibri"/>
              </a:rPr>
              <a:t>faster?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9331" y="5887008"/>
            <a:ext cx="9903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71190" algn="l"/>
                <a:tab pos="6457315" algn="l"/>
                <a:tab pos="6953250" algn="l"/>
              </a:tabLst>
            </a:pP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have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12.5%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execution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running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4x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faster.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Originally,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12.5%</a:t>
            </a:r>
            <a:r>
              <a:rPr sz="2400" b="1" spc="-25" dirty="0">
                <a:latin typeface="Calibri"/>
                <a:cs typeface="Calibri"/>
              </a:rPr>
              <a:t> of </a:t>
            </a:r>
            <a:r>
              <a:rPr sz="2400" b="1" dirty="0">
                <a:latin typeface="Calibri"/>
                <a:cs typeface="Calibri"/>
              </a:rPr>
              <a:t>10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units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1.25s</a:t>
            </a:r>
            <a:r>
              <a:rPr sz="2400" b="1" spc="-10" dirty="0">
                <a:latin typeface="Calibri"/>
                <a:cs typeface="Calibri"/>
              </a:rPr>
              <a:t>.</a:t>
            </a:r>
            <a:r>
              <a:rPr sz="2400" b="1" dirty="0">
                <a:latin typeface="Calibri"/>
                <a:cs typeface="Calibri"/>
              </a:rPr>
              <a:t>	If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4x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faster,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fetch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takes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0.31s.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r>
              <a:rPr sz="2400" b="1" dirty="0">
                <a:latin typeface="Calibri"/>
                <a:cs typeface="Calibri"/>
              </a:rPr>
              <a:t>Savings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0.94s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89331" y="4871084"/>
            <a:ext cx="466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(0.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7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5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10)/1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0.125</a:t>
            </a: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10)/4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9.06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9331" y="5887008"/>
            <a:ext cx="3081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0.906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mean?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6939" y="1530222"/>
            <a:ext cx="6236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3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3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make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fetch</a:t>
            </a:r>
            <a:r>
              <a:rPr sz="3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4x</a:t>
            </a:r>
            <a:r>
              <a:rPr sz="3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C00000"/>
                </a:solidFill>
                <a:latin typeface="Calibri"/>
                <a:cs typeface="Calibri"/>
              </a:rPr>
              <a:t>faster?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5563" y="5286857"/>
            <a:ext cx="8923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41600" algn="l"/>
              </a:tabLst>
            </a:pPr>
            <a:r>
              <a:rPr sz="2400" b="1" dirty="0">
                <a:latin typeface="Calibri"/>
                <a:cs typeface="Calibri"/>
              </a:rPr>
              <a:t>4x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improvement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fetch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means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execution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takes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9.0625s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instead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10s </a:t>
            </a:r>
            <a:r>
              <a:rPr sz="2400" b="1" dirty="0">
                <a:latin typeface="Calibri"/>
                <a:cs typeface="Calibri"/>
              </a:rPr>
              <a:t>Saved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0.94s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overall.</a:t>
            </a:r>
            <a:r>
              <a:rPr sz="2400" b="1" dirty="0">
                <a:latin typeface="Calibri"/>
                <a:cs typeface="Calibri"/>
              </a:rPr>
              <a:t>	0.94s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*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100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9.4%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 </a:t>
            </a:r>
            <a:r>
              <a:rPr sz="2400" b="1" spc="-10" dirty="0">
                <a:latin typeface="Calibri"/>
                <a:cs typeface="Calibri"/>
              </a:rPr>
              <a:t>savings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6939" y="1490027"/>
            <a:ext cx="10062845" cy="10071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36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we</a:t>
            </a:r>
            <a:r>
              <a:rPr sz="36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make</a:t>
            </a:r>
            <a:r>
              <a:rPr sz="36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fetch</a:t>
            </a:r>
            <a:r>
              <a:rPr sz="36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4x</a:t>
            </a:r>
            <a:r>
              <a:rPr sz="3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faster?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latin typeface="Calibri"/>
                <a:cs typeface="Calibri"/>
              </a:rPr>
              <a:t>&lt;10%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improvement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overall,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despite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4x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improvement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system!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23340" y="1578686"/>
            <a:ext cx="8604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What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if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we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make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memory</a:t>
            </a:r>
            <a:r>
              <a:rPr sz="36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accesses</a:t>
            </a:r>
            <a:r>
              <a:rPr sz="36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4x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471C4"/>
                </a:solidFill>
                <a:latin typeface="Calibri"/>
                <a:cs typeface="Calibri"/>
              </a:rPr>
              <a:t>faster?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7956" y="5096713"/>
            <a:ext cx="4749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55%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(45%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10s)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6.625s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7956" y="5794654"/>
            <a:ext cx="7706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Evidently,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should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optimize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memory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before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fetch!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3340" y="1578686"/>
            <a:ext cx="8604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What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if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we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make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memory</a:t>
            </a:r>
            <a:r>
              <a:rPr sz="36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accesses</a:t>
            </a:r>
            <a:r>
              <a:rPr sz="36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4x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471C4"/>
                </a:solidFill>
                <a:latin typeface="Calibri"/>
                <a:cs typeface="Calibri"/>
              </a:rPr>
              <a:t>faster?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031" y="4157598"/>
            <a:ext cx="9260840" cy="217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8720">
              <a:lnSpc>
                <a:spcPct val="100000"/>
              </a:lnSpc>
              <a:spcBef>
                <a:spcPts val="100"/>
              </a:spcBef>
              <a:tabLst>
                <a:tab pos="5348605" algn="l"/>
                <a:tab pos="7840345" algn="l"/>
              </a:tabLst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r>
              <a:rPr sz="1800" dirty="0">
                <a:latin typeface="Calibri"/>
                <a:cs typeface="Calibri"/>
              </a:rPr>
              <a:t>	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r>
              <a:rPr sz="1800" dirty="0">
                <a:latin typeface="Calibri"/>
                <a:cs typeface="Calibri"/>
              </a:rPr>
              <a:t>	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Amdahl’s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Law: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if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fraction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p</a:t>
            </a:r>
            <a:r>
              <a:rPr sz="3200" b="1" i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can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optimized: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Optimized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[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(1-</a:t>
            </a:r>
            <a:r>
              <a:rPr sz="3200" b="1" dirty="0">
                <a:latin typeface="Calibri"/>
                <a:cs typeface="Calibri"/>
              </a:rPr>
              <a:t>p)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* t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]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[ (p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*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t)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031" y="4157598"/>
            <a:ext cx="344297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8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b="1" spc="-10" dirty="0">
                <a:latin typeface="Calibri"/>
                <a:cs typeface="Calibri"/>
              </a:rPr>
              <a:t>Amdahl’s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Law: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Overall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0" dirty="0">
                <a:latin typeface="Calibri"/>
                <a:cs typeface="Calibri"/>
              </a:rPr>
              <a:t> 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25" dirty="0"/>
              <a:t> </a:t>
            </a:r>
            <a:r>
              <a:rPr dirty="0"/>
              <a:t>240</a:t>
            </a:r>
            <a:r>
              <a:rPr spc="-15" dirty="0"/>
              <a:t> </a:t>
            </a:r>
            <a:r>
              <a:rPr dirty="0"/>
              <a:t>view 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world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16067" y="1609344"/>
            <a:ext cx="6830695" cy="4843780"/>
            <a:chOff x="5116067" y="1609344"/>
            <a:chExt cx="6830695" cy="48437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39" y="4529327"/>
              <a:ext cx="3125723" cy="19232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70931" y="3887723"/>
              <a:ext cx="6776084" cy="327660"/>
            </a:xfrm>
            <a:custGeom>
              <a:avLst/>
              <a:gdLst/>
              <a:ahLst/>
              <a:cxnLst/>
              <a:rect l="l" t="t" r="r" b="b"/>
              <a:pathLst>
                <a:path w="6776084" h="327660">
                  <a:moveTo>
                    <a:pt x="0" y="327659"/>
                  </a:moveTo>
                  <a:lnTo>
                    <a:pt x="6775704" y="327659"/>
                  </a:lnTo>
                </a:path>
                <a:path w="6776084" h="327660">
                  <a:moveTo>
                    <a:pt x="0" y="0"/>
                  </a:moveTo>
                  <a:lnTo>
                    <a:pt x="6775704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4856" y="3838067"/>
              <a:ext cx="6523199" cy="384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39" y="1612392"/>
              <a:ext cx="3909060" cy="20330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07423" y="1609344"/>
              <a:ext cx="2839212" cy="2034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2863" y="3462527"/>
              <a:ext cx="1417320" cy="11155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6067" y="3453383"/>
              <a:ext cx="1719072" cy="11353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20783" y="3535679"/>
              <a:ext cx="2258568" cy="7040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9022" y="4476027"/>
              <a:ext cx="2535824" cy="196736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16127" y="1793189"/>
            <a:ext cx="4458970" cy="3906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31877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  <a:tab pos="2537460" algn="l"/>
              </a:tabLst>
            </a:pPr>
            <a:r>
              <a:rPr sz="2800" spc="-10" dirty="0">
                <a:latin typeface="Calibri"/>
                <a:cs typeface="Calibri"/>
              </a:rPr>
              <a:t>What’s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ISA?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(RISC-</a:t>
            </a:r>
            <a:r>
              <a:rPr sz="2800" spc="-25" dirty="0">
                <a:latin typeface="Calibri"/>
                <a:cs typeface="Calibri"/>
              </a:rPr>
              <a:t>240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withstanding)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SystemVerilog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describes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10" dirty="0">
                <a:latin typeface="Calibri"/>
                <a:cs typeface="Calibri"/>
              </a:rPr>
              <a:t>hardware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What’s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OS?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is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*software*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even?</a:t>
            </a:r>
            <a:endParaRPr sz="2800" dirty="0">
              <a:latin typeface="Calibri"/>
              <a:cs typeface="Calibri"/>
            </a:endParaRPr>
          </a:p>
          <a:p>
            <a:pPr marL="241300" marR="247015" indent="-22860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Implement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through simulation,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ASIC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fabrication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FPGA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configuration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9031" y="4157598"/>
            <a:ext cx="3442970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8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b="1" spc="-10" dirty="0">
                <a:latin typeface="Calibri"/>
                <a:cs typeface="Calibri"/>
              </a:rPr>
              <a:t>Amdahl’s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Law: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9031" y="4937252"/>
            <a:ext cx="5581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Overall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T_orig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T_opt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604" y="5448477"/>
            <a:ext cx="8879840" cy="74549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65"/>
              </a:lnSpc>
              <a:tabLst>
                <a:tab pos="7568565" algn="l"/>
              </a:tabLst>
            </a:pP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Overall</a:t>
            </a:r>
            <a:r>
              <a:rPr sz="4800" b="1" spc="-2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Speedup</a:t>
            </a:r>
            <a:r>
              <a:rPr sz="4800" b="1" spc="-2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=</a:t>
            </a:r>
            <a:r>
              <a:rPr sz="4800" b="1" spc="-4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1</a:t>
            </a:r>
            <a:r>
              <a:rPr sz="4800" b="1" spc="-2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/</a:t>
            </a:r>
            <a:r>
              <a:rPr sz="4800" b="1" spc="-2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(1</a:t>
            </a:r>
            <a:r>
              <a:rPr sz="4800" b="1" spc="-15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–</a:t>
            </a:r>
            <a:r>
              <a:rPr sz="4800" b="1" spc="-2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p</a:t>
            </a:r>
            <a:r>
              <a:rPr sz="4800" b="1" spc="-20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  <a:r>
              <a:rPr sz="4800" b="1" spc="-50" dirty="0">
                <a:solidFill>
                  <a:srgbClr val="FF00FF"/>
                </a:solidFill>
                <a:latin typeface="Calibri"/>
                <a:cs typeface="Calibri"/>
              </a:rPr>
              <a:t>+</a:t>
            </a:r>
            <a:r>
              <a:rPr sz="4800" b="1" dirty="0">
                <a:solidFill>
                  <a:srgbClr val="FF00FF"/>
                </a:solidFill>
                <a:latin typeface="Calibri"/>
                <a:cs typeface="Calibri"/>
              </a:rPr>
              <a:t>	p / </a:t>
            </a:r>
            <a:r>
              <a:rPr sz="4800" b="1" spc="-25" dirty="0">
                <a:solidFill>
                  <a:srgbClr val="FF00FF"/>
                </a:solidFill>
                <a:latin typeface="Calibri"/>
                <a:cs typeface="Calibri"/>
              </a:rPr>
              <a:t>s)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16939" y="1553971"/>
            <a:ext cx="9484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By</a:t>
            </a:r>
            <a:r>
              <a:rPr sz="3600" b="1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how</a:t>
            </a:r>
            <a:r>
              <a:rPr sz="36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much</a:t>
            </a:r>
            <a:r>
              <a:rPr sz="36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do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we</a:t>
            </a:r>
            <a:r>
              <a:rPr sz="36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have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improve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471C4"/>
                </a:solidFill>
                <a:latin typeface="Calibri"/>
                <a:cs typeface="Calibri"/>
              </a:rPr>
              <a:t>memory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part</a:t>
            </a:r>
            <a:r>
              <a:rPr sz="3600" b="1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36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system</a:t>
            </a:r>
            <a:r>
              <a:rPr sz="36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get</a:t>
            </a:r>
            <a:r>
              <a:rPr sz="36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6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2x</a:t>
            </a:r>
            <a:r>
              <a:rPr sz="36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total</a:t>
            </a:r>
            <a:r>
              <a:rPr sz="36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471C4"/>
                </a:solidFill>
                <a:latin typeface="Calibri"/>
                <a:cs typeface="Calibri"/>
              </a:rPr>
              <a:t>speedup?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3083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220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6790" y="4157598"/>
            <a:ext cx="6452870" cy="243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860">
              <a:lnSpc>
                <a:spcPct val="100000"/>
              </a:lnSpc>
              <a:spcBef>
                <a:spcPts val="100"/>
              </a:spcBef>
              <a:tabLst>
                <a:tab pos="4690745" algn="l"/>
              </a:tabLst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r>
              <a:rPr sz="1800" dirty="0">
                <a:latin typeface="Calibri"/>
                <a:cs typeface="Calibri"/>
              </a:rPr>
              <a:t>	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0.55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+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(0.45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x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10s)/</a:t>
            </a:r>
            <a:r>
              <a:rPr sz="2400" b="1" i="1" dirty="0">
                <a:latin typeface="Calibri"/>
                <a:cs typeface="Calibri"/>
              </a:rPr>
              <a:t>speedup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10s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5s</a:t>
            </a:r>
            <a:endParaRPr sz="2400">
              <a:latin typeface="Calibri"/>
              <a:cs typeface="Calibri"/>
            </a:endParaRPr>
          </a:p>
          <a:p>
            <a:pPr marL="12700" marR="320421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4.5s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speedup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=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5.5s </a:t>
            </a:r>
            <a:r>
              <a:rPr sz="2400" b="1" dirty="0">
                <a:latin typeface="Calibri"/>
                <a:cs typeface="Calibri"/>
              </a:rPr>
              <a:t>speedup =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9x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Well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that’s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strange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amount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speed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up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66052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program…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conclusion?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16939" y="1553971"/>
            <a:ext cx="9484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By</a:t>
            </a:r>
            <a:r>
              <a:rPr sz="3600" b="1" spc="-6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how</a:t>
            </a:r>
            <a:r>
              <a:rPr sz="36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much</a:t>
            </a:r>
            <a:r>
              <a:rPr sz="36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do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we</a:t>
            </a:r>
            <a:r>
              <a:rPr sz="36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have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improve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471C4"/>
                </a:solidFill>
                <a:latin typeface="Calibri"/>
                <a:cs typeface="Calibri"/>
              </a:rPr>
              <a:t>memory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part</a:t>
            </a:r>
            <a:r>
              <a:rPr sz="3600" b="1" spc="-5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36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3600" b="1" spc="-3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system</a:t>
            </a:r>
            <a:r>
              <a:rPr sz="36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to</a:t>
            </a:r>
            <a:r>
              <a:rPr sz="36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get</a:t>
            </a:r>
            <a:r>
              <a:rPr sz="36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a</a:t>
            </a:r>
            <a:r>
              <a:rPr sz="3600" b="1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2x</a:t>
            </a:r>
            <a:r>
              <a:rPr sz="3600" b="1" spc="-5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4471C4"/>
                </a:solidFill>
                <a:latin typeface="Calibri"/>
                <a:cs typeface="Calibri"/>
              </a:rPr>
              <a:t>total</a:t>
            </a:r>
            <a:r>
              <a:rPr sz="36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4471C4"/>
                </a:solidFill>
                <a:latin typeface="Calibri"/>
                <a:cs typeface="Calibri"/>
              </a:rPr>
              <a:t>speedup?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Limit</a:t>
            </a:r>
            <a:r>
              <a:rPr spc="-90" dirty="0"/>
              <a:t> </a:t>
            </a:r>
            <a:r>
              <a:rPr dirty="0"/>
              <a:t>Cases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Amdahl’s</a:t>
            </a:r>
            <a:r>
              <a:rPr spc="-105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213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28916" y="303885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1879" y="5239308"/>
            <a:ext cx="1004887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Let’s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try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again: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What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if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completely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away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optimizable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part?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Limit</a:t>
            </a:r>
            <a:r>
              <a:rPr spc="-90" dirty="0"/>
              <a:t> </a:t>
            </a:r>
            <a:r>
              <a:rPr dirty="0"/>
              <a:t>Cases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Amdahl’s</a:t>
            </a:r>
            <a:r>
              <a:rPr spc="-105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0565130" cy="781050"/>
            <a:chOff x="-6350" y="3326638"/>
            <a:chExt cx="1056513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0552430" cy="767080"/>
            </a:xfrm>
            <a:custGeom>
              <a:avLst/>
              <a:gdLst/>
              <a:ahLst/>
              <a:cxnLst/>
              <a:rect l="l" t="t" r="r" b="b"/>
              <a:pathLst>
                <a:path w="10552430" h="767079">
                  <a:moveTo>
                    <a:pt x="0" y="766571"/>
                  </a:moveTo>
                  <a:lnTo>
                    <a:pt x="10552176" y="766571"/>
                  </a:lnTo>
                  <a:lnTo>
                    <a:pt x="1055217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51816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51816" y="76809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0" y="768095"/>
                  </a:moveTo>
                  <a:lnTo>
                    <a:pt x="51816" y="768095"/>
                  </a:lnTo>
                  <a:lnTo>
                    <a:pt x="5181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979664" y="2406395"/>
            <a:ext cx="4066540" cy="31750"/>
          </a:xfrm>
          <a:custGeom>
            <a:avLst/>
            <a:gdLst/>
            <a:ahLst/>
            <a:cxnLst/>
            <a:rect l="l" t="t" r="r" b="b"/>
            <a:pathLst>
              <a:path w="4066540" h="31750">
                <a:moveTo>
                  <a:pt x="0" y="31368"/>
                </a:moveTo>
                <a:lnTo>
                  <a:pt x="40665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444" y="2436876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89134" y="449008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0%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14126" y="4476750"/>
            <a:ext cx="122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 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813035" y="4101084"/>
            <a:ext cx="1519555" cy="427990"/>
          </a:xfrm>
          <a:custGeom>
            <a:avLst/>
            <a:gdLst/>
            <a:ahLst/>
            <a:cxnLst/>
            <a:rect l="l" t="t" r="r" b="b"/>
            <a:pathLst>
              <a:path w="1519554" h="427989">
                <a:moveTo>
                  <a:pt x="382524" y="0"/>
                </a:moveTo>
                <a:lnTo>
                  <a:pt x="1519428" y="357124"/>
                </a:lnTo>
              </a:path>
              <a:path w="1519554" h="427989">
                <a:moveTo>
                  <a:pt x="0" y="0"/>
                </a:moveTo>
                <a:lnTo>
                  <a:pt x="196850" y="42786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1879" y="5239308"/>
            <a:ext cx="100495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What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if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completely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away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optimizable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part? </a:t>
            </a:r>
            <a:r>
              <a:rPr sz="3200" b="1" dirty="0">
                <a:latin typeface="Calibri"/>
                <a:cs typeface="Calibri"/>
              </a:rPr>
              <a:t>(How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much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left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over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here?)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444" y="2938272"/>
            <a:ext cx="4135120" cy="38735"/>
          </a:xfrm>
          <a:custGeom>
            <a:avLst/>
            <a:gdLst/>
            <a:ahLst/>
            <a:cxnLst/>
            <a:rect l="l" t="t" r="r" b="b"/>
            <a:pathLst>
              <a:path w="4135120" h="38735">
                <a:moveTo>
                  <a:pt x="0" y="38226"/>
                </a:moveTo>
                <a:lnTo>
                  <a:pt x="4134739" y="1524"/>
                </a:lnTo>
              </a:path>
              <a:path w="4135120" h="38735">
                <a:moveTo>
                  <a:pt x="0" y="36702"/>
                </a:moveTo>
                <a:lnTo>
                  <a:pt x="41347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11211" y="2945892"/>
            <a:ext cx="3061335" cy="11430"/>
          </a:xfrm>
          <a:custGeom>
            <a:avLst/>
            <a:gdLst/>
            <a:ahLst/>
            <a:cxnLst/>
            <a:rect l="l" t="t" r="r" b="b"/>
            <a:pathLst>
              <a:path w="3061334" h="11430">
                <a:moveTo>
                  <a:pt x="0" y="11303"/>
                </a:moveTo>
                <a:lnTo>
                  <a:pt x="306120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37050" y="2270836"/>
            <a:ext cx="352234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time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5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944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894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86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9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1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819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944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94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6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44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409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715" dirty="0">
                <a:latin typeface="Calibri"/>
                <a:cs typeface="Calibri"/>
              </a:rPr>
              <a:t>z</a:t>
            </a:r>
            <a:r>
              <a:rPr sz="1800" spc="-45" dirty="0">
                <a:latin typeface="Calibri"/>
                <a:cs typeface="Calibri"/>
              </a:rPr>
              <a:t>z</a:t>
            </a:r>
            <a:r>
              <a:rPr sz="1800" spc="-9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944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894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x</a:t>
            </a:r>
            <a:r>
              <a:rPr sz="1800" spc="-900" dirty="0">
                <a:latin typeface="Calibri"/>
                <a:cs typeface="Calibri"/>
              </a:rPr>
              <a:t>e</a:t>
            </a:r>
            <a:r>
              <a:rPr sz="1800" spc="-16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spc="-76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944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6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95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95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625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434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i</a:t>
            </a:r>
            <a:r>
              <a:rPr sz="1800" spc="-146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-919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11211" y="2942844"/>
            <a:ext cx="3061335" cy="11430"/>
          </a:xfrm>
          <a:custGeom>
            <a:avLst/>
            <a:gdLst/>
            <a:ahLst/>
            <a:cxnLst/>
            <a:rect l="l" t="t" r="r" b="b"/>
            <a:pathLst>
              <a:path w="3061334" h="11430">
                <a:moveTo>
                  <a:pt x="0" y="11302"/>
                </a:moveTo>
                <a:lnTo>
                  <a:pt x="306120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Limit</a:t>
            </a:r>
            <a:r>
              <a:rPr spc="-90" dirty="0"/>
              <a:t> </a:t>
            </a:r>
            <a:r>
              <a:rPr dirty="0"/>
              <a:t>Cases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Amdahl’s</a:t>
            </a:r>
            <a:r>
              <a:rPr spc="-105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0565130" cy="781050"/>
            <a:chOff x="-6350" y="3326638"/>
            <a:chExt cx="1056513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0552430" cy="767080"/>
            </a:xfrm>
            <a:custGeom>
              <a:avLst/>
              <a:gdLst/>
              <a:ahLst/>
              <a:cxnLst/>
              <a:rect l="l" t="t" r="r" b="b"/>
              <a:pathLst>
                <a:path w="10552430" h="767079">
                  <a:moveTo>
                    <a:pt x="0" y="766571"/>
                  </a:moveTo>
                  <a:lnTo>
                    <a:pt x="10552176" y="766571"/>
                  </a:lnTo>
                  <a:lnTo>
                    <a:pt x="1055217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51816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51816" y="76809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0" y="768095"/>
                  </a:moveTo>
                  <a:lnTo>
                    <a:pt x="51816" y="768095"/>
                  </a:lnTo>
                  <a:lnTo>
                    <a:pt x="5181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979664" y="2406395"/>
            <a:ext cx="4066540" cy="31750"/>
          </a:xfrm>
          <a:custGeom>
            <a:avLst/>
            <a:gdLst/>
            <a:ahLst/>
            <a:cxnLst/>
            <a:rect l="l" t="t" r="r" b="b"/>
            <a:pathLst>
              <a:path w="4066540" h="31750">
                <a:moveTo>
                  <a:pt x="0" y="31368"/>
                </a:moveTo>
                <a:lnTo>
                  <a:pt x="40665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444" y="2436876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89134" y="449008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0%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14126" y="4476750"/>
            <a:ext cx="122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 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813035" y="4101084"/>
            <a:ext cx="1519555" cy="427990"/>
          </a:xfrm>
          <a:custGeom>
            <a:avLst/>
            <a:gdLst/>
            <a:ahLst/>
            <a:cxnLst/>
            <a:rect l="l" t="t" r="r" b="b"/>
            <a:pathLst>
              <a:path w="1519554" h="427989">
                <a:moveTo>
                  <a:pt x="382524" y="0"/>
                </a:moveTo>
                <a:lnTo>
                  <a:pt x="1519428" y="357124"/>
                </a:lnTo>
              </a:path>
              <a:path w="1519554" h="427989">
                <a:moveTo>
                  <a:pt x="0" y="0"/>
                </a:moveTo>
                <a:lnTo>
                  <a:pt x="196850" y="42786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1879" y="5239308"/>
            <a:ext cx="1004951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What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if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completely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away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optimizable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part?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i="1" dirty="0">
                <a:latin typeface="Calibri"/>
                <a:cs typeface="Calibri"/>
              </a:rPr>
              <a:t>8.75s</a:t>
            </a:r>
            <a:r>
              <a:rPr sz="3200" b="1" i="1" spc="-5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optimized</a:t>
            </a:r>
            <a:r>
              <a:rPr sz="3200" b="1" i="1" spc="-8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execution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444" y="2938272"/>
            <a:ext cx="4135120" cy="38735"/>
          </a:xfrm>
          <a:custGeom>
            <a:avLst/>
            <a:gdLst/>
            <a:ahLst/>
            <a:cxnLst/>
            <a:rect l="l" t="t" r="r" b="b"/>
            <a:pathLst>
              <a:path w="4135120" h="38735">
                <a:moveTo>
                  <a:pt x="0" y="38226"/>
                </a:moveTo>
                <a:lnTo>
                  <a:pt x="4134739" y="1524"/>
                </a:lnTo>
              </a:path>
              <a:path w="4135120" h="38735">
                <a:moveTo>
                  <a:pt x="0" y="36702"/>
                </a:moveTo>
                <a:lnTo>
                  <a:pt x="41347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11211" y="2945892"/>
            <a:ext cx="3061335" cy="11430"/>
          </a:xfrm>
          <a:custGeom>
            <a:avLst/>
            <a:gdLst/>
            <a:ahLst/>
            <a:cxnLst/>
            <a:rect l="l" t="t" r="r" b="b"/>
            <a:pathLst>
              <a:path w="3061334" h="11430">
                <a:moveTo>
                  <a:pt x="0" y="11303"/>
                </a:moveTo>
                <a:lnTo>
                  <a:pt x="306120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37050" y="2270836"/>
            <a:ext cx="352234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time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45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944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spc="-894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86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9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41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819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944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94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6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44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409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715" dirty="0">
                <a:latin typeface="Calibri"/>
                <a:cs typeface="Calibri"/>
              </a:rPr>
              <a:t>z</a:t>
            </a:r>
            <a:r>
              <a:rPr sz="1800" spc="-45" dirty="0">
                <a:latin typeface="Calibri"/>
                <a:cs typeface="Calibri"/>
              </a:rPr>
              <a:t>z</a:t>
            </a:r>
            <a:r>
              <a:rPr sz="1800" spc="-9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944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894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x</a:t>
            </a:r>
            <a:r>
              <a:rPr sz="1800" spc="-900" dirty="0">
                <a:latin typeface="Calibri"/>
                <a:cs typeface="Calibri"/>
              </a:rPr>
              <a:t>e</a:t>
            </a:r>
            <a:r>
              <a:rPr sz="1800" spc="-16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spc="-76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944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6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95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95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625" dirty="0">
                <a:latin typeface="Calibri"/>
                <a:cs typeface="Calibri"/>
              </a:rPr>
              <a:t>t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434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i</a:t>
            </a:r>
            <a:r>
              <a:rPr sz="1800" spc="-146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-919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11211" y="2942844"/>
            <a:ext cx="3061335" cy="11430"/>
          </a:xfrm>
          <a:custGeom>
            <a:avLst/>
            <a:gdLst/>
            <a:ahLst/>
            <a:cxnLst/>
            <a:rect l="l" t="t" r="r" b="b"/>
            <a:pathLst>
              <a:path w="3061334" h="11430">
                <a:moveTo>
                  <a:pt x="0" y="11302"/>
                </a:moveTo>
                <a:lnTo>
                  <a:pt x="306120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Limit</a:t>
            </a:r>
            <a:r>
              <a:rPr spc="-90" dirty="0"/>
              <a:t> </a:t>
            </a:r>
            <a:r>
              <a:rPr dirty="0"/>
              <a:t>Cases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Amdahl’s</a:t>
            </a:r>
            <a:r>
              <a:rPr spc="-105" dirty="0"/>
              <a:t> </a:t>
            </a:r>
            <a:r>
              <a:rPr spc="-25" dirty="0"/>
              <a:t>Law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3328161"/>
          <a:ext cx="7075169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087868" y="2414016"/>
            <a:ext cx="3981450" cy="53975"/>
          </a:xfrm>
          <a:custGeom>
            <a:avLst/>
            <a:gdLst/>
            <a:ahLst/>
            <a:cxnLst/>
            <a:rect l="l" t="t" r="r" b="b"/>
            <a:pathLst>
              <a:path w="3981450" h="53975">
                <a:moveTo>
                  <a:pt x="0" y="0"/>
                </a:moveTo>
                <a:lnTo>
                  <a:pt x="3981323" y="5384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44" y="2435351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8529" y="2257805"/>
            <a:ext cx="5173980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44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Ideally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367" y="4201414"/>
            <a:ext cx="578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5570" algn="l"/>
                <a:tab pos="4528185" algn="l"/>
              </a:tabLst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r>
              <a:rPr sz="1800" dirty="0">
                <a:latin typeface="Calibri"/>
                <a:cs typeface="Calibri"/>
              </a:rPr>
              <a:t>	17.5%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Integer</a:t>
            </a:r>
            <a:r>
              <a:rPr sz="1800" dirty="0">
                <a:latin typeface="Calibri"/>
                <a:cs typeface="Calibri"/>
              </a:rPr>
              <a:t>	12.5%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8336" y="4292854"/>
            <a:ext cx="122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 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7792" y="4101084"/>
            <a:ext cx="536575" cy="290195"/>
          </a:xfrm>
          <a:custGeom>
            <a:avLst/>
            <a:gdLst/>
            <a:ahLst/>
            <a:cxnLst/>
            <a:rect l="l" t="t" r="r" b="b"/>
            <a:pathLst>
              <a:path w="536575" h="290195">
                <a:moveTo>
                  <a:pt x="0" y="0"/>
                </a:moveTo>
                <a:lnTo>
                  <a:pt x="536448" y="289941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495" y="2968751"/>
            <a:ext cx="2470785" cy="0"/>
          </a:xfrm>
          <a:custGeom>
            <a:avLst/>
            <a:gdLst/>
            <a:ahLst/>
            <a:cxnLst/>
            <a:rect l="l" t="t" r="r" b="b"/>
            <a:pathLst>
              <a:path w="2470785">
                <a:moveTo>
                  <a:pt x="0" y="0"/>
                </a:moveTo>
                <a:lnTo>
                  <a:pt x="2470531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12535" y="2955035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90">
                <a:moveTo>
                  <a:pt x="0" y="0"/>
                </a:moveTo>
                <a:lnTo>
                  <a:pt x="120218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879" y="4880809"/>
            <a:ext cx="9486265" cy="13601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335"/>
              </a:spcBef>
            </a:pPr>
            <a:r>
              <a:rPr sz="1800" b="1" dirty="0">
                <a:latin typeface="Calibri"/>
                <a:cs typeface="Calibri"/>
              </a:rPr>
              <a:t>0%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200" b="1" dirty="0">
                <a:latin typeface="Calibri"/>
                <a:cs typeface="Calibri"/>
              </a:rPr>
              <a:t>What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if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we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completely</a:t>
            </a:r>
            <a:r>
              <a:rPr sz="3200" b="1" i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away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memory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part?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i="1" dirty="0">
                <a:latin typeface="Calibri"/>
                <a:cs typeface="Calibri"/>
              </a:rPr>
              <a:t>5.5s</a:t>
            </a:r>
            <a:r>
              <a:rPr sz="3200" b="1" i="1" spc="-5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optimized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execution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spc="-20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0" y="4181855"/>
            <a:ext cx="344805" cy="758825"/>
          </a:xfrm>
          <a:custGeom>
            <a:avLst/>
            <a:gdLst/>
            <a:ahLst/>
            <a:cxnLst/>
            <a:rect l="l" t="t" r="r" b="b"/>
            <a:pathLst>
              <a:path w="344805" h="758825">
                <a:moveTo>
                  <a:pt x="0" y="0"/>
                </a:moveTo>
                <a:lnTo>
                  <a:pt x="344741" y="758317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Limit</a:t>
            </a:r>
            <a:r>
              <a:rPr spc="-90" dirty="0"/>
              <a:t> </a:t>
            </a:r>
            <a:r>
              <a:rPr dirty="0"/>
              <a:t>Cases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Amdahl’s</a:t>
            </a:r>
            <a:r>
              <a:rPr spc="-105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0565130" cy="781050"/>
            <a:chOff x="-6350" y="3326638"/>
            <a:chExt cx="1056513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0552430" cy="767080"/>
            </a:xfrm>
            <a:custGeom>
              <a:avLst/>
              <a:gdLst/>
              <a:ahLst/>
              <a:cxnLst/>
              <a:rect l="l" t="t" r="r" b="b"/>
              <a:pathLst>
                <a:path w="10552430" h="767079">
                  <a:moveTo>
                    <a:pt x="0" y="766571"/>
                  </a:moveTo>
                  <a:lnTo>
                    <a:pt x="10552176" y="766571"/>
                  </a:lnTo>
                  <a:lnTo>
                    <a:pt x="1055217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51816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51816" y="76809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0" y="768095"/>
                  </a:moveTo>
                  <a:lnTo>
                    <a:pt x="51816" y="768095"/>
                  </a:lnTo>
                  <a:lnTo>
                    <a:pt x="5181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979664" y="2406395"/>
            <a:ext cx="4066540" cy="31750"/>
          </a:xfrm>
          <a:custGeom>
            <a:avLst/>
            <a:gdLst/>
            <a:ahLst/>
            <a:cxnLst/>
            <a:rect l="l" t="t" r="r" b="b"/>
            <a:pathLst>
              <a:path w="4066540" h="31750">
                <a:moveTo>
                  <a:pt x="0" y="31368"/>
                </a:moveTo>
                <a:lnTo>
                  <a:pt x="40665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444" y="2436876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37050" y="2270836"/>
            <a:ext cx="352234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time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Ideally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89134" y="449008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0%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14126" y="4476750"/>
            <a:ext cx="122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 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13035" y="4101084"/>
            <a:ext cx="1519555" cy="427990"/>
          </a:xfrm>
          <a:custGeom>
            <a:avLst/>
            <a:gdLst/>
            <a:ahLst/>
            <a:cxnLst/>
            <a:rect l="l" t="t" r="r" b="b"/>
            <a:pathLst>
              <a:path w="1519554" h="427989">
                <a:moveTo>
                  <a:pt x="382524" y="0"/>
                </a:moveTo>
                <a:lnTo>
                  <a:pt x="1519428" y="357124"/>
                </a:lnTo>
              </a:path>
              <a:path w="1519554" h="427989">
                <a:moveTo>
                  <a:pt x="0" y="0"/>
                </a:moveTo>
                <a:lnTo>
                  <a:pt x="196850" y="42786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4434" y="4157598"/>
            <a:ext cx="9165590" cy="215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3470">
              <a:lnSpc>
                <a:spcPct val="100000"/>
              </a:lnSpc>
              <a:spcBef>
                <a:spcPts val="100"/>
              </a:spcBef>
              <a:tabLst>
                <a:tab pos="5253355" algn="l"/>
                <a:tab pos="7745095" algn="l"/>
              </a:tabLst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r>
              <a:rPr sz="1800" dirty="0">
                <a:latin typeface="Calibri"/>
                <a:cs typeface="Calibri"/>
              </a:rPr>
              <a:t>	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r>
              <a:rPr sz="1800" dirty="0">
                <a:latin typeface="Calibri"/>
                <a:cs typeface="Calibri"/>
              </a:rPr>
              <a:t>	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Amdahl’s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Law:</a:t>
            </a:r>
            <a:endParaRPr sz="3200">
              <a:latin typeface="Calibri"/>
              <a:cs typeface="Calibri"/>
            </a:endParaRPr>
          </a:p>
          <a:p>
            <a:pPr marL="12700" marR="461645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optimized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[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1-p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x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1.0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]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[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x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</a:t>
            </a:r>
            <a:r>
              <a:rPr sz="3200" b="1" i="1" dirty="0">
                <a:latin typeface="Calibri"/>
                <a:cs typeface="Calibri"/>
              </a:rPr>
              <a:t>s </a:t>
            </a:r>
            <a:r>
              <a:rPr sz="3200" b="1" spc="-50" dirty="0">
                <a:latin typeface="Calibri"/>
                <a:cs typeface="Calibri"/>
              </a:rPr>
              <a:t>] </a:t>
            </a:r>
            <a:r>
              <a:rPr sz="3200" b="1" dirty="0">
                <a:latin typeface="Calibri"/>
                <a:cs typeface="Calibri"/>
              </a:rPr>
              <a:t>Overall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 /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(1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-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3444" y="2939795"/>
            <a:ext cx="4135120" cy="36830"/>
          </a:xfrm>
          <a:custGeom>
            <a:avLst/>
            <a:gdLst/>
            <a:ahLst/>
            <a:cxnLst/>
            <a:rect l="l" t="t" r="r" b="b"/>
            <a:pathLst>
              <a:path w="4135120" h="36830">
                <a:moveTo>
                  <a:pt x="0" y="36702"/>
                </a:moveTo>
                <a:lnTo>
                  <a:pt x="41347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1211" y="2945892"/>
            <a:ext cx="3061335" cy="11430"/>
          </a:xfrm>
          <a:custGeom>
            <a:avLst/>
            <a:gdLst/>
            <a:ahLst/>
            <a:cxnLst/>
            <a:rect l="l" t="t" r="r" b="b"/>
            <a:pathLst>
              <a:path w="3061334" h="11430">
                <a:moveTo>
                  <a:pt x="0" y="11303"/>
                </a:moveTo>
                <a:lnTo>
                  <a:pt x="306120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Limit</a:t>
            </a:r>
            <a:r>
              <a:rPr spc="-90" dirty="0"/>
              <a:t> </a:t>
            </a:r>
            <a:r>
              <a:rPr dirty="0"/>
              <a:t>Cases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Amdahl’s</a:t>
            </a:r>
            <a:r>
              <a:rPr spc="-105" dirty="0"/>
              <a:t> </a:t>
            </a:r>
            <a:r>
              <a:rPr spc="-25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0565130" cy="781050"/>
            <a:chOff x="-6350" y="3326638"/>
            <a:chExt cx="1056513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0552430" cy="767080"/>
            </a:xfrm>
            <a:custGeom>
              <a:avLst/>
              <a:gdLst/>
              <a:ahLst/>
              <a:cxnLst/>
              <a:rect l="l" t="t" r="r" b="b"/>
              <a:pathLst>
                <a:path w="10552430" h="767079">
                  <a:moveTo>
                    <a:pt x="0" y="766571"/>
                  </a:moveTo>
                  <a:lnTo>
                    <a:pt x="10552176" y="766571"/>
                  </a:lnTo>
                  <a:lnTo>
                    <a:pt x="1055217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51816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51816" y="768095"/>
                  </a:lnTo>
                  <a:lnTo>
                    <a:pt x="518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2988"/>
              <a:ext cx="52069" cy="768350"/>
            </a:xfrm>
            <a:custGeom>
              <a:avLst/>
              <a:gdLst/>
              <a:ahLst/>
              <a:cxnLst/>
              <a:rect l="l" t="t" r="r" b="b"/>
              <a:pathLst>
                <a:path w="52070" h="768350">
                  <a:moveTo>
                    <a:pt x="0" y="768095"/>
                  </a:moveTo>
                  <a:lnTo>
                    <a:pt x="51816" y="768095"/>
                  </a:lnTo>
                  <a:lnTo>
                    <a:pt x="5181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38943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7979664" y="2406395"/>
            <a:ext cx="4066540" cy="31750"/>
          </a:xfrm>
          <a:custGeom>
            <a:avLst/>
            <a:gdLst/>
            <a:ahLst/>
            <a:cxnLst/>
            <a:rect l="l" t="t" r="r" b="b"/>
            <a:pathLst>
              <a:path w="4066540" h="31750">
                <a:moveTo>
                  <a:pt x="0" y="31368"/>
                </a:moveTo>
                <a:lnTo>
                  <a:pt x="40665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444" y="2436876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9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37050" y="2270836"/>
            <a:ext cx="352234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7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time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Ideally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optimized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808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0" algn="l"/>
                <a:tab pos="6663690" algn="l"/>
              </a:tabLst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r>
              <a:rPr sz="1800" dirty="0">
                <a:latin typeface="Calibri"/>
                <a:cs typeface="Calibri"/>
              </a:rPr>
              <a:t>	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r>
              <a:rPr sz="1800" dirty="0">
                <a:latin typeface="Calibri"/>
                <a:cs typeface="Calibri"/>
              </a:rPr>
              <a:t>	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89134" y="4490084"/>
            <a:ext cx="98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0%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14126" y="4476750"/>
            <a:ext cx="1221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 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813035" y="4101084"/>
            <a:ext cx="1519555" cy="427990"/>
          </a:xfrm>
          <a:custGeom>
            <a:avLst/>
            <a:gdLst/>
            <a:ahLst/>
            <a:cxnLst/>
            <a:rect l="l" t="t" r="r" b="b"/>
            <a:pathLst>
              <a:path w="1519554" h="427989">
                <a:moveTo>
                  <a:pt x="382524" y="0"/>
                </a:moveTo>
                <a:lnTo>
                  <a:pt x="1519428" y="357124"/>
                </a:lnTo>
              </a:path>
              <a:path w="1519554" h="427989">
                <a:moveTo>
                  <a:pt x="0" y="0"/>
                </a:moveTo>
                <a:lnTo>
                  <a:pt x="196850" y="427863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444" y="2939795"/>
            <a:ext cx="4135120" cy="36830"/>
          </a:xfrm>
          <a:custGeom>
            <a:avLst/>
            <a:gdLst/>
            <a:ahLst/>
            <a:cxnLst/>
            <a:rect l="l" t="t" r="r" b="b"/>
            <a:pathLst>
              <a:path w="4135120" h="36830">
                <a:moveTo>
                  <a:pt x="0" y="36702"/>
                </a:moveTo>
                <a:lnTo>
                  <a:pt x="4134739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11211" y="2945892"/>
            <a:ext cx="3061335" cy="11430"/>
          </a:xfrm>
          <a:custGeom>
            <a:avLst/>
            <a:gdLst/>
            <a:ahLst/>
            <a:cxnLst/>
            <a:rect l="l" t="t" r="r" b="b"/>
            <a:pathLst>
              <a:path w="3061334" h="11430">
                <a:moveTo>
                  <a:pt x="0" y="11303"/>
                </a:moveTo>
                <a:lnTo>
                  <a:pt x="3061208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24434" y="4823205"/>
            <a:ext cx="1041590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Amdahl’s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Law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infinite</a:t>
            </a:r>
            <a:r>
              <a:rPr sz="3200" b="1" i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speedup: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optimized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infinite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p</a:t>
            </a:r>
            <a:r>
              <a:rPr sz="3200" b="1" i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[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1-</a:t>
            </a:r>
            <a:r>
              <a:rPr sz="3200" b="1" dirty="0">
                <a:latin typeface="Calibri"/>
                <a:cs typeface="Calibri"/>
              </a:rPr>
              <a:t>p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x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1.0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] </a:t>
            </a:r>
            <a:r>
              <a:rPr sz="3200" b="1" dirty="0">
                <a:latin typeface="Calibri"/>
                <a:cs typeface="Calibri"/>
              </a:rPr>
              <a:t>Overall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infinite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p</a:t>
            </a:r>
            <a:r>
              <a:rPr sz="3200" b="1" i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1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(1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-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36" y="457391"/>
            <a:ext cx="11063264" cy="60158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48086" y="20828"/>
            <a:ext cx="9334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"/>
                <a:cs typeface="Calibri"/>
              </a:rPr>
              <a:t>optimizable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part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(p)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5671" y="6524955"/>
            <a:ext cx="31045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Optimized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speedup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optimizable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part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3561" y="343865"/>
            <a:ext cx="417195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spc="-10" dirty="0">
                <a:latin typeface="Calibri"/>
                <a:cs typeface="Calibri"/>
              </a:rPr>
              <a:t>Amdahl’s</a:t>
            </a:r>
            <a:r>
              <a:rPr sz="3500" b="0" spc="-105" dirty="0">
                <a:latin typeface="Calibri"/>
                <a:cs typeface="Calibri"/>
              </a:rPr>
              <a:t> </a:t>
            </a:r>
            <a:r>
              <a:rPr sz="3500" b="0" dirty="0">
                <a:latin typeface="Calibri"/>
                <a:cs typeface="Calibri"/>
              </a:rPr>
              <a:t>Law</a:t>
            </a:r>
            <a:r>
              <a:rPr sz="3500" b="0" spc="-120" dirty="0">
                <a:latin typeface="Calibri"/>
                <a:cs typeface="Calibri"/>
              </a:rPr>
              <a:t> </a:t>
            </a:r>
            <a:r>
              <a:rPr sz="3500" b="0" spc="-10" dirty="0">
                <a:latin typeface="Calibri"/>
                <a:cs typeface="Calibri"/>
              </a:rPr>
              <a:t>Speedup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768" y="3538728"/>
            <a:ext cx="9924415" cy="125095"/>
          </a:xfrm>
          <a:custGeom>
            <a:avLst/>
            <a:gdLst/>
            <a:ahLst/>
            <a:cxnLst/>
            <a:rect l="l" t="t" r="r" b="b"/>
            <a:pathLst>
              <a:path w="9924415" h="125095">
                <a:moveTo>
                  <a:pt x="9924034" y="0"/>
                </a:moveTo>
                <a:lnTo>
                  <a:pt x="0" y="124968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02645" y="2527553"/>
            <a:ext cx="13881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&gt;100x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optimized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part </a:t>
            </a:r>
            <a:r>
              <a:rPr sz="1800" spc="-10" dirty="0">
                <a:latin typeface="Calibri"/>
                <a:cs typeface="Calibri"/>
              </a:rPr>
              <a:t>speedup?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25" dirty="0">
                <a:latin typeface="Calibri"/>
                <a:cs typeface="Calibri"/>
              </a:rPr>
              <a:t>80%</a:t>
            </a:r>
            <a:endParaRPr sz="1800">
              <a:latin typeface="Calibri"/>
              <a:cs typeface="Calibri"/>
            </a:endParaRPr>
          </a:p>
          <a:p>
            <a:pPr marL="12700" marR="12700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optimizable? </a:t>
            </a:r>
            <a:r>
              <a:rPr sz="1800" dirty="0">
                <a:latin typeface="Calibri"/>
                <a:cs typeface="Calibri"/>
              </a:rPr>
              <a:t>max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speedup </a:t>
            </a:r>
            <a:r>
              <a:rPr sz="1800" b="1" i="1" spc="-25" dirty="0">
                <a:latin typeface="Calibri"/>
                <a:cs typeface="Calibri"/>
              </a:rPr>
              <a:t>5x!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12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5"/>
              </a:spcBef>
            </a:pPr>
            <a:r>
              <a:rPr dirty="0"/>
              <a:t>Relative</a:t>
            </a:r>
            <a:r>
              <a:rPr spc="-95" dirty="0"/>
              <a:t> </a:t>
            </a:r>
            <a:r>
              <a:rPr spc="-50" dirty="0"/>
              <a:t>Mutability/Non-</a:t>
            </a:r>
            <a:r>
              <a:rPr spc="-35" dirty="0"/>
              <a:t>Recurring</a:t>
            </a:r>
            <a:r>
              <a:rPr spc="-190" dirty="0"/>
              <a:t> </a:t>
            </a:r>
            <a:r>
              <a:rPr dirty="0"/>
              <a:t>Eng.</a:t>
            </a:r>
            <a:r>
              <a:rPr spc="-175" dirty="0"/>
              <a:t> </a:t>
            </a:r>
            <a:r>
              <a:rPr dirty="0"/>
              <a:t>(NRE)</a:t>
            </a:r>
            <a:r>
              <a:rPr spc="-185" dirty="0"/>
              <a:t> </a:t>
            </a:r>
            <a:r>
              <a:rPr spc="-10" dirty="0"/>
              <a:t>Cost?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11936" y="2311907"/>
            <a:ext cx="3179445" cy="2234565"/>
            <a:chOff x="1011936" y="2311907"/>
            <a:chExt cx="3179445" cy="2234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936" y="2311907"/>
              <a:ext cx="3090672" cy="2124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59" y="3729227"/>
              <a:ext cx="777239" cy="81686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95743" y="2135123"/>
            <a:ext cx="4030979" cy="2232660"/>
            <a:chOff x="7095743" y="2135123"/>
            <a:chExt cx="4030979" cy="22326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5743" y="2470403"/>
              <a:ext cx="3681984" cy="1897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5959" y="2135123"/>
              <a:ext cx="1540763" cy="10927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Amdahl’s</a:t>
            </a:r>
            <a:r>
              <a:rPr spc="-85" dirty="0"/>
              <a:t> </a:t>
            </a:r>
            <a:r>
              <a:rPr dirty="0"/>
              <a:t>Law</a:t>
            </a:r>
            <a:r>
              <a:rPr spc="-8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Extremely</a:t>
            </a:r>
            <a:r>
              <a:rPr spc="-100" dirty="0"/>
              <a:t> </a:t>
            </a:r>
            <a:r>
              <a:rPr spc="-25" dirty="0"/>
              <a:t>Versatile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439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47788" y="3038855"/>
            <a:ext cx="4598670" cy="31750"/>
          </a:xfrm>
          <a:custGeom>
            <a:avLst/>
            <a:gdLst/>
            <a:ahLst/>
            <a:cxnLst/>
            <a:rect l="l" t="t" r="r" b="b"/>
            <a:pathLst>
              <a:path w="4598670" h="31750">
                <a:moveTo>
                  <a:pt x="0" y="31369"/>
                </a:moveTo>
                <a:lnTo>
                  <a:pt x="459854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1879" y="5239308"/>
            <a:ext cx="912431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19720" algn="l"/>
              </a:tabLst>
            </a:pPr>
            <a:r>
              <a:rPr sz="3200" b="1" dirty="0">
                <a:latin typeface="Calibri"/>
                <a:cs typeface="Calibri"/>
              </a:rPr>
              <a:t>Works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for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any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optimization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problem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goal.</a:t>
            </a:r>
            <a:r>
              <a:rPr sz="3200" b="1" dirty="0">
                <a:latin typeface="Calibri"/>
                <a:cs typeface="Calibri"/>
              </a:rPr>
              <a:t>	</a:t>
            </a:r>
            <a:r>
              <a:rPr sz="3200" b="1" spc="-10" dirty="0">
                <a:latin typeface="Calibri"/>
                <a:cs typeface="Calibri"/>
              </a:rPr>
              <a:t>Always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focus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biggest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slice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&amp;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rest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doesn’t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matter.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396" rIns="0" bIns="0" rtlCol="0">
            <a:spAutoFit/>
          </a:bodyPr>
          <a:lstStyle/>
          <a:p>
            <a:pPr marL="744855">
              <a:lnSpc>
                <a:spcPts val="5015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45" dirty="0"/>
              <a:t> </a:t>
            </a:r>
            <a:r>
              <a:rPr spc="-10" dirty="0"/>
              <a:t>Amdahl’s</a:t>
            </a:r>
            <a:r>
              <a:rPr spc="-70" dirty="0"/>
              <a:t> </a:t>
            </a:r>
            <a:r>
              <a:rPr dirty="0"/>
              <a:t>Law</a:t>
            </a:r>
            <a:r>
              <a:rPr spc="-5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push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bottleneck</a:t>
            </a:r>
          </a:p>
          <a:p>
            <a:pPr marL="744855">
              <a:lnSpc>
                <a:spcPts val="5015"/>
              </a:lnSpc>
            </a:pPr>
            <a:r>
              <a:rPr spc="-10" dirty="0"/>
              <a:t>around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3334512"/>
              <a:ext cx="5118100" cy="767080"/>
            </a:xfrm>
            <a:custGeom>
              <a:avLst/>
              <a:gdLst/>
              <a:ahLst/>
              <a:cxnLst/>
              <a:rect l="l" t="t" r="r" b="b"/>
              <a:pathLst>
                <a:path w="5118100" h="767079">
                  <a:moveTo>
                    <a:pt x="0" y="766571"/>
                  </a:moveTo>
                  <a:lnTo>
                    <a:pt x="5117592" y="766571"/>
                  </a:lnTo>
                  <a:lnTo>
                    <a:pt x="5117592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34512"/>
              <a:ext cx="12192000" cy="767080"/>
            </a:xfrm>
            <a:custGeom>
              <a:avLst/>
              <a:gdLst/>
              <a:ahLst/>
              <a:cxnLst/>
              <a:rect l="l" t="t" r="r" b="b"/>
              <a:pathLst>
                <a:path w="12192000" h="767079">
                  <a:moveTo>
                    <a:pt x="0" y="766571"/>
                  </a:moveTo>
                  <a:lnTo>
                    <a:pt x="12192000" y="7665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2628900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2628900" y="768095"/>
                  </a:lnTo>
                  <a:lnTo>
                    <a:pt x="2628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7591" y="3332988"/>
              <a:ext cx="2628900" cy="768350"/>
            </a:xfrm>
            <a:custGeom>
              <a:avLst/>
              <a:gdLst/>
              <a:ahLst/>
              <a:cxnLst/>
              <a:rect l="l" t="t" r="r" b="b"/>
              <a:pathLst>
                <a:path w="2628900" h="768350">
                  <a:moveTo>
                    <a:pt x="0" y="768095"/>
                  </a:moveTo>
                  <a:lnTo>
                    <a:pt x="2628900" y="768095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1691639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1691639" y="766571"/>
                  </a:lnTo>
                  <a:lnTo>
                    <a:pt x="1691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87128" y="3334512"/>
              <a:ext cx="1691639" cy="767080"/>
            </a:xfrm>
            <a:custGeom>
              <a:avLst/>
              <a:gdLst/>
              <a:ahLst/>
              <a:cxnLst/>
              <a:rect l="l" t="t" r="r" b="b"/>
              <a:pathLst>
                <a:path w="1691640" h="767079">
                  <a:moveTo>
                    <a:pt x="0" y="766571"/>
                  </a:moveTo>
                  <a:lnTo>
                    <a:pt x="1691639" y="766571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713231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13231" y="768095"/>
                  </a:lnTo>
                  <a:lnTo>
                    <a:pt x="71323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78768" y="3332988"/>
              <a:ext cx="713740" cy="768350"/>
            </a:xfrm>
            <a:custGeom>
              <a:avLst/>
              <a:gdLst/>
              <a:ahLst/>
              <a:cxnLst/>
              <a:rect l="l" t="t" r="r" b="b"/>
              <a:pathLst>
                <a:path w="713740" h="768350">
                  <a:moveTo>
                    <a:pt x="0" y="768095"/>
                  </a:moveTo>
                  <a:lnTo>
                    <a:pt x="713231" y="768095"/>
                  </a:lnTo>
                  <a:lnTo>
                    <a:pt x="7132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2040636" y="0"/>
                  </a:moveTo>
                  <a:lnTo>
                    <a:pt x="0" y="0"/>
                  </a:lnTo>
                  <a:lnTo>
                    <a:pt x="0" y="766571"/>
                  </a:lnTo>
                  <a:lnTo>
                    <a:pt x="2040636" y="766571"/>
                  </a:lnTo>
                  <a:lnTo>
                    <a:pt x="204063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6492" y="3334512"/>
              <a:ext cx="2040889" cy="767080"/>
            </a:xfrm>
            <a:custGeom>
              <a:avLst/>
              <a:gdLst/>
              <a:ahLst/>
              <a:cxnLst/>
              <a:rect l="l" t="t" r="r" b="b"/>
              <a:pathLst>
                <a:path w="2040890" h="767079">
                  <a:moveTo>
                    <a:pt x="0" y="766571"/>
                  </a:moveTo>
                  <a:lnTo>
                    <a:pt x="2040636" y="766571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76657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97373" y="2903296"/>
            <a:ext cx="2439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47788" y="3038855"/>
            <a:ext cx="4598670" cy="31750"/>
          </a:xfrm>
          <a:custGeom>
            <a:avLst/>
            <a:gdLst/>
            <a:ahLst/>
            <a:cxnLst/>
            <a:rect l="l" t="t" r="r" b="b"/>
            <a:pathLst>
              <a:path w="4598670" h="31750">
                <a:moveTo>
                  <a:pt x="0" y="31369"/>
                </a:moveTo>
                <a:lnTo>
                  <a:pt x="4598542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3069335"/>
            <a:ext cx="4718050" cy="31750"/>
          </a:xfrm>
          <a:custGeom>
            <a:avLst/>
            <a:gdLst/>
            <a:ahLst/>
            <a:cxnLst/>
            <a:rect l="l" t="t" r="r" b="b"/>
            <a:pathLst>
              <a:path w="4718050" h="31750">
                <a:moveTo>
                  <a:pt x="0" y="31368"/>
                </a:moveTo>
                <a:lnTo>
                  <a:pt x="4717795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5560" y="415759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45%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5445" y="4157598"/>
            <a:ext cx="1774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57184" y="4157598"/>
            <a:ext cx="1432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17.5%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18572" y="4157598"/>
            <a:ext cx="1272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12.5%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2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17479" y="5383174"/>
            <a:ext cx="1222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78768" y="4259579"/>
            <a:ext cx="403225" cy="960119"/>
          </a:xfrm>
          <a:custGeom>
            <a:avLst/>
            <a:gdLst/>
            <a:ahLst/>
            <a:cxnLst/>
            <a:rect l="l" t="t" r="r" b="b"/>
            <a:pathLst>
              <a:path w="403225" h="960120">
                <a:moveTo>
                  <a:pt x="403225" y="0"/>
                </a:moveTo>
                <a:lnTo>
                  <a:pt x="0" y="959866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1879" y="5228031"/>
            <a:ext cx="5001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Bottleneck: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memory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accesses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3320541"/>
          <a:ext cx="9430384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3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35858" y="2934970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7691" y="3101339"/>
            <a:ext cx="2847340" cy="8890"/>
          </a:xfrm>
          <a:custGeom>
            <a:avLst/>
            <a:gdLst/>
            <a:ahLst/>
            <a:cxnLst/>
            <a:rect l="l" t="t" r="r" b="b"/>
            <a:pathLst>
              <a:path w="2847340" h="8889">
                <a:moveTo>
                  <a:pt x="0" y="8636"/>
                </a:moveTo>
                <a:lnTo>
                  <a:pt x="284734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44" y="3101339"/>
            <a:ext cx="3234055" cy="0"/>
          </a:xfrm>
          <a:custGeom>
            <a:avLst/>
            <a:gdLst/>
            <a:ahLst/>
            <a:cxnLst/>
            <a:rect l="l" t="t" r="r" b="b"/>
            <a:pathLst>
              <a:path w="3234054">
                <a:moveTo>
                  <a:pt x="0" y="0"/>
                </a:moveTo>
                <a:lnTo>
                  <a:pt x="323354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921" y="4167885"/>
            <a:ext cx="847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 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2660" y="4197857"/>
            <a:ext cx="1203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015" y="4160646"/>
            <a:ext cx="69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6786" y="4191457"/>
            <a:ext cx="5302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6273" y="4170426"/>
            <a:ext cx="767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Floating 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879" y="5228031"/>
            <a:ext cx="4947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New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bottleneck: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control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flow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396" rIns="0" bIns="0" rtlCol="0">
            <a:spAutoFit/>
          </a:bodyPr>
          <a:lstStyle/>
          <a:p>
            <a:pPr marL="744855">
              <a:lnSpc>
                <a:spcPts val="5015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45" dirty="0"/>
              <a:t> </a:t>
            </a:r>
            <a:r>
              <a:rPr spc="-10" dirty="0"/>
              <a:t>Amdahl’s</a:t>
            </a:r>
            <a:r>
              <a:rPr spc="-70" dirty="0"/>
              <a:t> </a:t>
            </a:r>
            <a:r>
              <a:rPr dirty="0"/>
              <a:t>Law</a:t>
            </a:r>
            <a:r>
              <a:rPr spc="-5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push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bottleneck</a:t>
            </a:r>
          </a:p>
          <a:p>
            <a:pPr marL="744855">
              <a:lnSpc>
                <a:spcPts val="5015"/>
              </a:lnSpc>
            </a:pPr>
            <a:r>
              <a:rPr spc="-10" dirty="0"/>
              <a:t>around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3327400"/>
          <a:ext cx="8489949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905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35858" y="2934970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7691" y="3101339"/>
            <a:ext cx="2847340" cy="8890"/>
          </a:xfrm>
          <a:custGeom>
            <a:avLst/>
            <a:gdLst/>
            <a:ahLst/>
            <a:cxnLst/>
            <a:rect l="l" t="t" r="r" b="b"/>
            <a:pathLst>
              <a:path w="2847340" h="8889">
                <a:moveTo>
                  <a:pt x="0" y="8636"/>
                </a:moveTo>
                <a:lnTo>
                  <a:pt x="284734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44" y="3101339"/>
            <a:ext cx="3234055" cy="0"/>
          </a:xfrm>
          <a:custGeom>
            <a:avLst/>
            <a:gdLst/>
            <a:ahLst/>
            <a:cxnLst/>
            <a:rect l="l" t="t" r="r" b="b"/>
            <a:pathLst>
              <a:path w="3234054">
                <a:moveTo>
                  <a:pt x="0" y="0"/>
                </a:moveTo>
                <a:lnTo>
                  <a:pt x="323354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921" y="4167885"/>
            <a:ext cx="847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 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9454" y="4165803"/>
            <a:ext cx="1204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1850" y="4165803"/>
            <a:ext cx="690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7368" y="4197477"/>
            <a:ext cx="53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7235" y="4131005"/>
            <a:ext cx="7677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879" y="5228031"/>
            <a:ext cx="723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New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bottleneck: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memory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accesses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(again!)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396" rIns="0" bIns="0" rtlCol="0">
            <a:spAutoFit/>
          </a:bodyPr>
          <a:lstStyle/>
          <a:p>
            <a:pPr marL="744855">
              <a:lnSpc>
                <a:spcPts val="5015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45" dirty="0"/>
              <a:t> </a:t>
            </a:r>
            <a:r>
              <a:rPr spc="-10" dirty="0"/>
              <a:t>Amdahl’s</a:t>
            </a:r>
            <a:r>
              <a:rPr spc="-70" dirty="0"/>
              <a:t> </a:t>
            </a:r>
            <a:r>
              <a:rPr dirty="0"/>
              <a:t>Law</a:t>
            </a:r>
            <a:r>
              <a:rPr spc="-5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push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bottleneck</a:t>
            </a:r>
          </a:p>
          <a:p>
            <a:pPr marL="744855">
              <a:lnSpc>
                <a:spcPts val="5015"/>
              </a:lnSpc>
            </a:pPr>
            <a:r>
              <a:rPr spc="-10" dirty="0"/>
              <a:t>around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3327400"/>
          <a:ext cx="8489949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905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435858" y="2934970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100%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execution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7691" y="3101339"/>
            <a:ext cx="2847340" cy="8890"/>
          </a:xfrm>
          <a:custGeom>
            <a:avLst/>
            <a:gdLst/>
            <a:ahLst/>
            <a:cxnLst/>
            <a:rect l="l" t="t" r="r" b="b"/>
            <a:pathLst>
              <a:path w="2847340" h="8889">
                <a:moveTo>
                  <a:pt x="0" y="8636"/>
                </a:moveTo>
                <a:lnTo>
                  <a:pt x="2847340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444" y="3101339"/>
            <a:ext cx="3234055" cy="0"/>
          </a:xfrm>
          <a:custGeom>
            <a:avLst/>
            <a:gdLst/>
            <a:ahLst/>
            <a:cxnLst/>
            <a:rect l="l" t="t" r="r" b="b"/>
            <a:pathLst>
              <a:path w="3234054">
                <a:moveTo>
                  <a:pt x="0" y="0"/>
                </a:moveTo>
                <a:lnTo>
                  <a:pt x="3233547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5921" y="4167885"/>
            <a:ext cx="847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 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9454" y="4165803"/>
            <a:ext cx="12045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Control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1850" y="4165803"/>
            <a:ext cx="690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Integer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7368" y="4197477"/>
            <a:ext cx="530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7235" y="4131005"/>
            <a:ext cx="7677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Floating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879" y="5228031"/>
            <a:ext cx="9455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Remember: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Amdahl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tells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biggest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slice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396" rIns="0" bIns="0" rtlCol="0">
            <a:spAutoFit/>
          </a:bodyPr>
          <a:lstStyle/>
          <a:p>
            <a:pPr marL="744855">
              <a:lnSpc>
                <a:spcPts val="5015"/>
              </a:lnSpc>
              <a:spcBef>
                <a:spcPts val="100"/>
              </a:spcBef>
            </a:pPr>
            <a:r>
              <a:rPr dirty="0"/>
              <a:t>Using</a:t>
            </a:r>
            <a:r>
              <a:rPr spc="-45" dirty="0"/>
              <a:t> </a:t>
            </a:r>
            <a:r>
              <a:rPr spc="-10" dirty="0"/>
              <a:t>Amdahl’s</a:t>
            </a:r>
            <a:r>
              <a:rPr spc="-70" dirty="0"/>
              <a:t> </a:t>
            </a:r>
            <a:r>
              <a:rPr dirty="0"/>
              <a:t>Law</a:t>
            </a:r>
            <a:r>
              <a:rPr spc="-5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push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bottleneck</a:t>
            </a:r>
          </a:p>
          <a:p>
            <a:pPr marL="744855">
              <a:lnSpc>
                <a:spcPts val="5015"/>
              </a:lnSpc>
            </a:pPr>
            <a:r>
              <a:rPr spc="-10" dirty="0"/>
              <a:t>around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328" y="2761859"/>
            <a:ext cx="12204700" cy="781050"/>
            <a:chOff x="-6350" y="3326638"/>
            <a:chExt cx="12204700" cy="781050"/>
          </a:xfrm>
        </p:grpSpPr>
        <p:sp>
          <p:nvSpPr>
            <p:cNvPr id="3" name="object 3"/>
            <p:cNvSpPr/>
            <p:nvPr/>
          </p:nvSpPr>
          <p:spPr>
            <a:xfrm>
              <a:off x="0" y="3332988"/>
              <a:ext cx="9630410" cy="768350"/>
            </a:xfrm>
            <a:custGeom>
              <a:avLst/>
              <a:gdLst/>
              <a:ahLst/>
              <a:cxnLst/>
              <a:rect l="l" t="t" r="r" b="b"/>
              <a:pathLst>
                <a:path w="9630410" h="768350">
                  <a:moveTo>
                    <a:pt x="0" y="768095"/>
                  </a:moveTo>
                  <a:lnTo>
                    <a:pt x="9630156" y="768095"/>
                  </a:lnTo>
                  <a:lnTo>
                    <a:pt x="963015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32988"/>
              <a:ext cx="12192000" cy="768350"/>
            </a:xfrm>
            <a:custGeom>
              <a:avLst/>
              <a:gdLst/>
              <a:ahLst/>
              <a:cxnLst/>
              <a:rect l="l" t="t" r="r" b="b"/>
              <a:pathLst>
                <a:path w="12192000" h="768350">
                  <a:moveTo>
                    <a:pt x="0" y="768095"/>
                  </a:moveTo>
                  <a:lnTo>
                    <a:pt x="12192000" y="76809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1231392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231392" y="768095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0" y="768095"/>
                  </a:moveTo>
                  <a:lnTo>
                    <a:pt x="1231392" y="768095"/>
                  </a:lnTo>
                  <a:lnTo>
                    <a:pt x="1231392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17452" y="3332988"/>
              <a:ext cx="428625" cy="768350"/>
            </a:xfrm>
            <a:custGeom>
              <a:avLst/>
              <a:gdLst/>
              <a:ahLst/>
              <a:cxnLst/>
              <a:rect l="l" t="t" r="r" b="b"/>
              <a:pathLst>
                <a:path w="428625" h="768350">
                  <a:moveTo>
                    <a:pt x="0" y="768095"/>
                  </a:moveTo>
                  <a:lnTo>
                    <a:pt x="428244" y="768095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56264" y="3332988"/>
              <a:ext cx="789940" cy="768350"/>
            </a:xfrm>
            <a:custGeom>
              <a:avLst/>
              <a:gdLst/>
              <a:ahLst/>
              <a:cxnLst/>
              <a:rect l="l" t="t" r="r" b="b"/>
              <a:pathLst>
                <a:path w="789940" h="768350">
                  <a:moveTo>
                    <a:pt x="0" y="768095"/>
                  </a:moveTo>
                  <a:lnTo>
                    <a:pt x="789431" y="768095"/>
                  </a:lnTo>
                  <a:lnTo>
                    <a:pt x="7894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1463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46303" y="768095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0" y="768095"/>
                  </a:moveTo>
                  <a:lnTo>
                    <a:pt x="146303" y="768095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7559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55903" y="768095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0" y="768095"/>
                  </a:moveTo>
                  <a:lnTo>
                    <a:pt x="755903" y="768095"/>
                  </a:lnTo>
                  <a:lnTo>
                    <a:pt x="7559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6600" y="3602358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4200" y="245440"/>
            <a:ext cx="11474323" cy="1084527"/>
          </a:xfrm>
          <a:prstGeom prst="rect">
            <a:avLst/>
          </a:prstGeom>
        </p:spPr>
        <p:txBody>
          <a:bodyPr vert="horz" wrap="square" lIns="0" tIns="403478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Another</a:t>
            </a:r>
            <a:r>
              <a:rPr spc="-45" dirty="0"/>
              <a:t> </a:t>
            </a:r>
            <a:r>
              <a:rPr dirty="0"/>
              <a:t>view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world:</a:t>
            </a:r>
            <a:r>
              <a:rPr spc="-65" dirty="0"/>
              <a:t> </a:t>
            </a:r>
            <a:r>
              <a:rPr lang="en-US" spc="-35" dirty="0"/>
              <a:t>Gustafson</a:t>
            </a:r>
            <a:r>
              <a:rPr spc="-35" dirty="0"/>
              <a:t>’s</a:t>
            </a:r>
            <a:r>
              <a:rPr spc="-75" dirty="0"/>
              <a:t> </a:t>
            </a:r>
            <a:r>
              <a:rPr spc="-25" dirty="0"/>
              <a:t>Law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CA808-7286-3FA6-ECEF-58DCF6AE36EA}"/>
              </a:ext>
            </a:extLst>
          </p:cNvPr>
          <p:cNvSpPr txBox="1"/>
          <p:nvPr/>
        </p:nvSpPr>
        <p:spPr>
          <a:xfrm>
            <a:off x="519283" y="4038600"/>
            <a:ext cx="115174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“The speedup we experience is equal to the amount of parallelization, except for the percentage of the problem which isn’t parallelizable and needs to be done sequentially”.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Gustafson’s Law says the scaled speedup S with P processors is:</a:t>
            </a:r>
          </a:p>
          <a:p>
            <a:pPr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S(P)=P−α⋅(P−1)    </a:t>
            </a:r>
          </a:p>
          <a:p>
            <a:r>
              <a:rPr lang="en-US" dirty="0"/>
              <a:t>Where: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 = number of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α = fraction of time spent on the part of the program that is inherently </a:t>
            </a:r>
            <a:r>
              <a:rPr lang="en-US" b="1" dirty="0"/>
              <a:t>sequential</a:t>
            </a:r>
            <a:r>
              <a:rPr lang="en-US" dirty="0"/>
              <a:t> (cannot be parallelized)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3C619-6495-CAD0-BDB7-B507389BC471}"/>
              </a:ext>
            </a:extLst>
          </p:cNvPr>
          <p:cNvSpPr txBox="1"/>
          <p:nvPr/>
        </p:nvSpPr>
        <p:spPr>
          <a:xfrm>
            <a:off x="892161" y="1418290"/>
            <a:ext cx="1005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Intuition: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tends to be time limited, and as we all know, work tends to fill the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So, for many problems, the amount of work we do grows alongside our ability to do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to judge the real-world impact by what we will do, not what we once did.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75284"/>
            <a:ext cx="9907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Another</a:t>
            </a:r>
            <a:r>
              <a:rPr spc="-45" dirty="0"/>
              <a:t> </a:t>
            </a:r>
            <a:r>
              <a:rPr dirty="0"/>
              <a:t>view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world:</a:t>
            </a:r>
            <a:r>
              <a:rPr spc="-65" dirty="0"/>
              <a:t> </a:t>
            </a:r>
            <a:r>
              <a:rPr lang="en-US" spc="-35" dirty="0"/>
              <a:t>Gustafson</a:t>
            </a:r>
            <a:r>
              <a:rPr spc="-35" dirty="0"/>
              <a:t>’s</a:t>
            </a:r>
            <a:r>
              <a:rPr spc="-75" dirty="0"/>
              <a:t> </a:t>
            </a:r>
            <a:r>
              <a:rPr spc="-25" dirty="0"/>
              <a:t>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1371" y="1321053"/>
            <a:ext cx="9156700" cy="264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189095" algn="l"/>
              </a:tabLst>
            </a:pPr>
            <a:r>
              <a:rPr sz="3200" b="1" spc="-20" dirty="0">
                <a:latin typeface="Calibri"/>
                <a:cs typeface="Calibri"/>
              </a:rPr>
              <a:t>Gustafson’s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Law: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Sequential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does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not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grow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as </a:t>
            </a:r>
            <a:r>
              <a:rPr sz="3200" b="1" dirty="0">
                <a:latin typeface="Calibri"/>
                <a:cs typeface="Calibri"/>
              </a:rPr>
              <a:t>optimizable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part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grows.</a:t>
            </a:r>
            <a:r>
              <a:rPr sz="3200" b="1" dirty="0">
                <a:latin typeface="Calibri"/>
                <a:cs typeface="Calibri"/>
              </a:rPr>
              <a:t>	Can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always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add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more </a:t>
            </a:r>
            <a:r>
              <a:rPr sz="3200" b="1" dirty="0">
                <a:latin typeface="Calibri"/>
                <a:cs typeface="Calibri"/>
              </a:rPr>
              <a:t>optimizable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part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make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sequential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part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matter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less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Calibri"/>
              <a:cs typeface="Calibri"/>
            </a:endParaRPr>
          </a:p>
          <a:p>
            <a:pPr marL="45021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Assume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that we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scale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up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#</a:t>
            </a:r>
            <a:r>
              <a:rPr sz="2400" b="1" spc="-2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parallel</a:t>
            </a:r>
            <a:r>
              <a:rPr sz="24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memory</a:t>
            </a:r>
            <a:r>
              <a:rPr sz="2400" b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71C4"/>
                </a:solidFill>
                <a:latin typeface="Calibri"/>
                <a:cs typeface="Calibri"/>
              </a:rPr>
              <a:t>accesses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450215">
              <a:lnSpc>
                <a:spcPct val="100000"/>
              </a:lnSpc>
            </a:pPr>
            <a:r>
              <a:rPr sz="2400" b="1" i="1" dirty="0">
                <a:latin typeface="Calibri"/>
                <a:cs typeface="Calibri"/>
              </a:rPr>
              <a:t>Assume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we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can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scale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input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up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to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use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all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N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parallel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accesses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388" y="4124705"/>
            <a:ext cx="43942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data_size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10 </a:t>
            </a:r>
            <a:r>
              <a:rPr sz="1800" dirty="0">
                <a:latin typeface="Courier New"/>
                <a:cs typeface="Courier New"/>
              </a:rPr>
              <a:t>data[data_size]</a:t>
            </a:r>
            <a:r>
              <a:rPr sz="1800" spc="-8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{…}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…//18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more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of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these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conditionals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388" y="5770879"/>
            <a:ext cx="3846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0..data_size{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d++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7869" y="4124705"/>
            <a:ext cx="43942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049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data_size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=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100000 </a:t>
            </a:r>
            <a:r>
              <a:rPr sz="1800" dirty="0">
                <a:latin typeface="Courier New"/>
                <a:cs typeface="Courier New"/>
              </a:rPr>
              <a:t>data[data_size]</a:t>
            </a:r>
            <a:r>
              <a:rPr sz="1800" spc="-8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spc="-65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{…}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…//18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more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of</a:t>
            </a:r>
            <a:r>
              <a:rPr sz="1800" spc="-4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these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spc="-10" dirty="0">
                <a:latin typeface="Courier New"/>
                <a:cs typeface="Courier New"/>
              </a:rPr>
              <a:t>conditionals </a:t>
            </a:r>
            <a:r>
              <a:rPr sz="1800" dirty="0">
                <a:latin typeface="Courier New"/>
                <a:cs typeface="Courier New"/>
              </a:rPr>
              <a:t>if(…){</a:t>
            </a:r>
            <a:r>
              <a:rPr sz="1800" spc="-50" dirty="0">
                <a:latin typeface="Courier New"/>
                <a:cs typeface="Courier New"/>
              </a:rPr>
              <a:t> }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ourier New"/>
                <a:cs typeface="Courier New"/>
              </a:rPr>
              <a:t>#parallel[N=1000]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for</a:t>
            </a:r>
            <a:r>
              <a:rPr sz="1800" spc="-50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in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0..data_size{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dirty="0">
                <a:latin typeface="Courier New"/>
                <a:cs typeface="Courier New"/>
              </a:rPr>
              <a:t>d++</a:t>
            </a:r>
            <a:r>
              <a:rPr sz="1800" spc="-45" dirty="0">
                <a:latin typeface="Courier New"/>
                <a:cs typeface="Courier New"/>
              </a:rPr>
              <a:t> </a:t>
            </a:r>
            <a:r>
              <a:rPr sz="1800" spc="-50" dirty="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18634" y="4425441"/>
            <a:ext cx="2067560" cy="1125220"/>
            <a:chOff x="4818634" y="4425441"/>
            <a:chExt cx="2067560" cy="1125220"/>
          </a:xfrm>
        </p:grpSpPr>
        <p:sp>
          <p:nvSpPr>
            <p:cNvPr id="8" name="object 8"/>
            <p:cNvSpPr/>
            <p:nvPr/>
          </p:nvSpPr>
          <p:spPr>
            <a:xfrm>
              <a:off x="4824984" y="4431791"/>
              <a:ext cx="2054860" cy="1112520"/>
            </a:xfrm>
            <a:custGeom>
              <a:avLst/>
              <a:gdLst/>
              <a:ahLst/>
              <a:cxnLst/>
              <a:rect l="l" t="t" r="r" b="b"/>
              <a:pathLst>
                <a:path w="2054859" h="1112520">
                  <a:moveTo>
                    <a:pt x="1498091" y="0"/>
                  </a:moveTo>
                  <a:lnTo>
                    <a:pt x="1498091" y="278129"/>
                  </a:lnTo>
                  <a:lnTo>
                    <a:pt x="0" y="278129"/>
                  </a:lnTo>
                  <a:lnTo>
                    <a:pt x="0" y="834389"/>
                  </a:lnTo>
                  <a:lnTo>
                    <a:pt x="1498091" y="834389"/>
                  </a:lnTo>
                  <a:lnTo>
                    <a:pt x="1498091" y="1112519"/>
                  </a:lnTo>
                  <a:lnTo>
                    <a:pt x="2054351" y="556259"/>
                  </a:lnTo>
                  <a:lnTo>
                    <a:pt x="14980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24984" y="4431791"/>
              <a:ext cx="2054860" cy="1112520"/>
            </a:xfrm>
            <a:custGeom>
              <a:avLst/>
              <a:gdLst/>
              <a:ahLst/>
              <a:cxnLst/>
              <a:rect l="l" t="t" r="r" b="b"/>
              <a:pathLst>
                <a:path w="2054859" h="1112520">
                  <a:moveTo>
                    <a:pt x="0" y="278129"/>
                  </a:moveTo>
                  <a:lnTo>
                    <a:pt x="1498091" y="278129"/>
                  </a:lnTo>
                  <a:lnTo>
                    <a:pt x="1498091" y="0"/>
                  </a:lnTo>
                  <a:lnTo>
                    <a:pt x="2054351" y="556259"/>
                  </a:lnTo>
                  <a:lnTo>
                    <a:pt x="1498091" y="1112519"/>
                  </a:lnTo>
                  <a:lnTo>
                    <a:pt x="1498091" y="834389"/>
                  </a:lnTo>
                  <a:lnTo>
                    <a:pt x="0" y="834389"/>
                  </a:lnTo>
                  <a:lnTo>
                    <a:pt x="0" y="27812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63692" y="4823536"/>
            <a:ext cx="10998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rgbClr val="FFFFFF"/>
                </a:solidFill>
                <a:latin typeface="Calibri"/>
                <a:cs typeface="Calibri"/>
              </a:rPr>
              <a:t>Gustafson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3326638"/>
            <a:ext cx="12204700" cy="781050"/>
            <a:chOff x="-6350" y="3326638"/>
            <a:chExt cx="12204700" cy="781050"/>
          </a:xfrm>
        </p:grpSpPr>
        <p:sp>
          <p:nvSpPr>
            <p:cNvPr id="3" name="object 3"/>
            <p:cNvSpPr/>
            <p:nvPr/>
          </p:nvSpPr>
          <p:spPr>
            <a:xfrm>
              <a:off x="0" y="3332988"/>
              <a:ext cx="9630410" cy="768350"/>
            </a:xfrm>
            <a:custGeom>
              <a:avLst/>
              <a:gdLst/>
              <a:ahLst/>
              <a:cxnLst/>
              <a:rect l="l" t="t" r="r" b="b"/>
              <a:pathLst>
                <a:path w="9630410" h="768350">
                  <a:moveTo>
                    <a:pt x="0" y="768095"/>
                  </a:moveTo>
                  <a:lnTo>
                    <a:pt x="9630156" y="768095"/>
                  </a:lnTo>
                  <a:lnTo>
                    <a:pt x="9630156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32988"/>
              <a:ext cx="12192000" cy="768350"/>
            </a:xfrm>
            <a:custGeom>
              <a:avLst/>
              <a:gdLst/>
              <a:ahLst/>
              <a:cxnLst/>
              <a:rect l="l" t="t" r="r" b="b"/>
              <a:pathLst>
                <a:path w="12192000" h="768350">
                  <a:moveTo>
                    <a:pt x="0" y="768095"/>
                  </a:moveTo>
                  <a:lnTo>
                    <a:pt x="12192000" y="76809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1231392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231392" y="768095"/>
                  </a:lnTo>
                  <a:lnTo>
                    <a:pt x="123139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30156" y="3332988"/>
              <a:ext cx="1231900" cy="768350"/>
            </a:xfrm>
            <a:custGeom>
              <a:avLst/>
              <a:gdLst/>
              <a:ahLst/>
              <a:cxnLst/>
              <a:rect l="l" t="t" r="r" b="b"/>
              <a:pathLst>
                <a:path w="1231900" h="768350">
                  <a:moveTo>
                    <a:pt x="0" y="768095"/>
                  </a:moveTo>
                  <a:lnTo>
                    <a:pt x="1231392" y="768095"/>
                  </a:lnTo>
                  <a:lnTo>
                    <a:pt x="1231392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17452" y="3332988"/>
              <a:ext cx="428625" cy="768350"/>
            </a:xfrm>
            <a:custGeom>
              <a:avLst/>
              <a:gdLst/>
              <a:ahLst/>
              <a:cxnLst/>
              <a:rect l="l" t="t" r="r" b="b"/>
              <a:pathLst>
                <a:path w="428625" h="768350">
                  <a:moveTo>
                    <a:pt x="0" y="768095"/>
                  </a:moveTo>
                  <a:lnTo>
                    <a:pt x="428244" y="768095"/>
                  </a:lnTo>
                  <a:lnTo>
                    <a:pt x="428244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56264" y="3332988"/>
              <a:ext cx="789940" cy="768350"/>
            </a:xfrm>
            <a:custGeom>
              <a:avLst/>
              <a:gdLst/>
              <a:ahLst/>
              <a:cxnLst/>
              <a:rect l="l" t="t" r="r" b="b"/>
              <a:pathLst>
                <a:path w="789940" h="768350">
                  <a:moveTo>
                    <a:pt x="0" y="768095"/>
                  </a:moveTo>
                  <a:lnTo>
                    <a:pt x="789431" y="768095"/>
                  </a:lnTo>
                  <a:lnTo>
                    <a:pt x="789431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1463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146303" y="768095"/>
                  </a:lnTo>
                  <a:lnTo>
                    <a:pt x="14630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45695" y="3332988"/>
              <a:ext cx="146685" cy="768350"/>
            </a:xfrm>
            <a:custGeom>
              <a:avLst/>
              <a:gdLst/>
              <a:ahLst/>
              <a:cxnLst/>
              <a:rect l="l" t="t" r="r" b="b"/>
              <a:pathLst>
                <a:path w="146684" h="768350">
                  <a:moveTo>
                    <a:pt x="0" y="768095"/>
                  </a:moveTo>
                  <a:lnTo>
                    <a:pt x="146303" y="768095"/>
                  </a:lnTo>
                  <a:lnTo>
                    <a:pt x="1463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755903" y="0"/>
                  </a:moveTo>
                  <a:lnTo>
                    <a:pt x="0" y="0"/>
                  </a:lnTo>
                  <a:lnTo>
                    <a:pt x="0" y="768095"/>
                  </a:lnTo>
                  <a:lnTo>
                    <a:pt x="755903" y="768095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61547" y="3332988"/>
              <a:ext cx="756285" cy="768350"/>
            </a:xfrm>
            <a:custGeom>
              <a:avLst/>
              <a:gdLst/>
              <a:ahLst/>
              <a:cxnLst/>
              <a:rect l="l" t="t" r="r" b="b"/>
              <a:pathLst>
                <a:path w="756284" h="768350">
                  <a:moveTo>
                    <a:pt x="0" y="768095"/>
                  </a:moveTo>
                  <a:lnTo>
                    <a:pt x="755903" y="768095"/>
                  </a:lnTo>
                  <a:lnTo>
                    <a:pt x="755903" y="0"/>
                  </a:lnTo>
                  <a:lnTo>
                    <a:pt x="0" y="0"/>
                  </a:lnTo>
                  <a:lnTo>
                    <a:pt x="0" y="7680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97098" y="4226179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85%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Memory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879" y="4616322"/>
            <a:ext cx="1045908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Calibri"/>
                <a:cs typeface="Calibri"/>
              </a:rPr>
              <a:t>Gustafson’s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Law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for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overall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factor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N: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(assume)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Optimized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1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Unoptimized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T’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(1-p)T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pT*N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=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(1-</a:t>
            </a:r>
            <a:r>
              <a:rPr sz="3200" b="1" dirty="0">
                <a:latin typeface="Calibri"/>
                <a:cs typeface="Calibri"/>
              </a:rPr>
              <a:t>p)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pN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Scaled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Speedup = T’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/ T = (1-p)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pN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16939" y="635584"/>
            <a:ext cx="9907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Another</a:t>
            </a:r>
            <a:r>
              <a:rPr spc="-45" dirty="0"/>
              <a:t> </a:t>
            </a:r>
            <a:r>
              <a:rPr dirty="0"/>
              <a:t>view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world:</a:t>
            </a:r>
            <a:r>
              <a:rPr spc="-65" dirty="0"/>
              <a:t> </a:t>
            </a:r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2008758" y="1569161"/>
            <a:ext cx="792924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816860" algn="l"/>
              </a:tabLst>
            </a:pPr>
            <a:r>
              <a:rPr sz="3200" b="1" dirty="0">
                <a:latin typeface="Calibri"/>
                <a:cs typeface="Calibri"/>
              </a:rPr>
              <a:t>Scale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parallel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memory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accesses,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N,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up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to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1000? 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Scaled</a:t>
            </a:r>
            <a:r>
              <a:rPr sz="3200" b="1" i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4471C4"/>
                </a:solidFill>
                <a:latin typeface="Calibri"/>
                <a:cs typeface="Calibri"/>
              </a:rPr>
              <a:t>Speedup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	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=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4471C4"/>
                </a:solidFill>
                <a:latin typeface="Calibri"/>
                <a:cs typeface="Calibri"/>
              </a:rPr>
              <a:t>1-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+ 1000p = 999p + </a:t>
            </a:r>
            <a:r>
              <a:rPr sz="3200" b="1" spc="-50" dirty="0">
                <a:solidFill>
                  <a:srgbClr val="4471C4"/>
                </a:solidFill>
                <a:latin typeface="Calibri"/>
                <a:cs typeface="Calibri"/>
              </a:rPr>
              <a:t>1 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Scaled</a:t>
            </a:r>
            <a:r>
              <a:rPr sz="3200" b="1" i="1" spc="-4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i="1" spc="-10" dirty="0">
                <a:solidFill>
                  <a:srgbClr val="4471C4"/>
                </a:solidFill>
                <a:latin typeface="Calibri"/>
                <a:cs typeface="Calibri"/>
              </a:rPr>
              <a:t>Speedup</a:t>
            </a:r>
            <a:r>
              <a:rPr sz="3200" b="1" i="1" dirty="0">
                <a:solidFill>
                  <a:srgbClr val="4471C4"/>
                </a:solidFill>
                <a:latin typeface="Calibri"/>
                <a:cs typeface="Calibri"/>
              </a:rPr>
              <a:t>	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=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999</a:t>
            </a:r>
            <a:r>
              <a:rPr sz="32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*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0.85 +</a:t>
            </a:r>
            <a:r>
              <a:rPr sz="3200" b="1" spc="-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1</a:t>
            </a:r>
            <a:r>
              <a:rPr sz="32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4471C4"/>
                </a:solidFill>
                <a:latin typeface="Calibri"/>
                <a:cs typeface="Calibri"/>
              </a:rPr>
              <a:t>= </a:t>
            </a:r>
            <a:r>
              <a:rPr sz="3200" b="1" spc="-20" dirty="0">
                <a:solidFill>
                  <a:srgbClr val="4471C4"/>
                </a:solidFill>
                <a:latin typeface="Calibri"/>
                <a:cs typeface="Calibri"/>
              </a:rPr>
              <a:t>850x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2E6F-0CF7-9091-0167-4CE50793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25" y="208106"/>
            <a:ext cx="11638889" cy="696594"/>
          </a:xfrm>
        </p:spPr>
        <p:txBody>
          <a:bodyPr/>
          <a:lstStyle/>
          <a:p>
            <a:r>
              <a:rPr lang="en-US" dirty="0"/>
              <a:t>Amdahl’s Law vs Gustafson’s Law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41989-CF5B-934A-2097-8D3BECC33E2D}"/>
              </a:ext>
            </a:extLst>
          </p:cNvPr>
          <p:cNvSpPr/>
          <p:nvPr/>
        </p:nvSpPr>
        <p:spPr>
          <a:xfrm>
            <a:off x="663205" y="2181354"/>
            <a:ext cx="228600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47B112-8606-9C9C-9F4F-186D1F153590}"/>
              </a:ext>
            </a:extLst>
          </p:cNvPr>
          <p:cNvSpPr/>
          <p:nvPr/>
        </p:nvSpPr>
        <p:spPr>
          <a:xfrm>
            <a:off x="1020022" y="2181354"/>
            <a:ext cx="228600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72D44-C95E-F934-427E-F8AC0BFB4038}"/>
              </a:ext>
            </a:extLst>
          </p:cNvPr>
          <p:cNvSpPr/>
          <p:nvPr/>
        </p:nvSpPr>
        <p:spPr>
          <a:xfrm>
            <a:off x="1356306" y="2181354"/>
            <a:ext cx="228600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AC003-075D-4B5A-5638-C901E1B92161}"/>
              </a:ext>
            </a:extLst>
          </p:cNvPr>
          <p:cNvSpPr/>
          <p:nvPr/>
        </p:nvSpPr>
        <p:spPr>
          <a:xfrm>
            <a:off x="1692590" y="2181354"/>
            <a:ext cx="228600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3D8BB-43DF-2345-6928-426F88157192}"/>
              </a:ext>
            </a:extLst>
          </p:cNvPr>
          <p:cNvSpPr/>
          <p:nvPr/>
        </p:nvSpPr>
        <p:spPr>
          <a:xfrm>
            <a:off x="2204543" y="2181354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FEB59-BFD0-54DA-77CA-3F85279BD04E}"/>
              </a:ext>
            </a:extLst>
          </p:cNvPr>
          <p:cNvSpPr/>
          <p:nvPr/>
        </p:nvSpPr>
        <p:spPr>
          <a:xfrm>
            <a:off x="2567520" y="2181354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F75AA5-EEBA-C51D-BBFD-C2DFB0DC94A6}"/>
              </a:ext>
            </a:extLst>
          </p:cNvPr>
          <p:cNvSpPr/>
          <p:nvPr/>
        </p:nvSpPr>
        <p:spPr>
          <a:xfrm>
            <a:off x="2911104" y="2181354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B0554E-AABC-A2A0-3D0E-BCF599E67C21}"/>
              </a:ext>
            </a:extLst>
          </p:cNvPr>
          <p:cNvSpPr/>
          <p:nvPr/>
        </p:nvSpPr>
        <p:spPr>
          <a:xfrm>
            <a:off x="3274081" y="2181354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0EF99C-FD00-9AEB-A853-E3AA0393A35D}"/>
              </a:ext>
            </a:extLst>
          </p:cNvPr>
          <p:cNvSpPr txBox="1"/>
          <p:nvPr/>
        </p:nvSpPr>
        <p:spPr>
          <a:xfrm>
            <a:off x="554169" y="3596888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4x</a:t>
            </a:r>
          </a:p>
          <a:p>
            <a:r>
              <a:rPr lang="en-US" dirty="0"/>
              <a:t>Parallelizable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86A2F-C5BB-113A-1AA0-5F34D956A064}"/>
              </a:ext>
            </a:extLst>
          </p:cNvPr>
          <p:cNvSpPr txBox="1"/>
          <p:nvPr/>
        </p:nvSpPr>
        <p:spPr>
          <a:xfrm>
            <a:off x="2111005" y="3590956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1x (Not)</a:t>
            </a:r>
          </a:p>
          <a:p>
            <a:pPr algn="r"/>
            <a:r>
              <a:rPr lang="en-US" dirty="0"/>
              <a:t>Parallelizable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573307-14A2-9E2D-40D8-3D1672C15C8A}"/>
              </a:ext>
            </a:extLst>
          </p:cNvPr>
          <p:cNvSpPr/>
          <p:nvPr/>
        </p:nvSpPr>
        <p:spPr>
          <a:xfrm>
            <a:off x="7087751" y="1163732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B5929B-6033-4713-2AF1-E4F7959561E3}"/>
              </a:ext>
            </a:extLst>
          </p:cNvPr>
          <p:cNvSpPr/>
          <p:nvPr/>
        </p:nvSpPr>
        <p:spPr>
          <a:xfrm>
            <a:off x="7450728" y="1163732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382A21-96E2-1291-B126-112A0E2A029E}"/>
              </a:ext>
            </a:extLst>
          </p:cNvPr>
          <p:cNvSpPr/>
          <p:nvPr/>
        </p:nvSpPr>
        <p:spPr>
          <a:xfrm>
            <a:off x="7813705" y="1163732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1E4999-BBAA-984E-5BC8-360ECBCA97C8}"/>
              </a:ext>
            </a:extLst>
          </p:cNvPr>
          <p:cNvSpPr/>
          <p:nvPr/>
        </p:nvSpPr>
        <p:spPr>
          <a:xfrm>
            <a:off x="8157289" y="1163732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E55691-AE02-B9AE-C4B4-DF9346660B68}"/>
              </a:ext>
            </a:extLst>
          </p:cNvPr>
          <p:cNvSpPr/>
          <p:nvPr/>
        </p:nvSpPr>
        <p:spPr>
          <a:xfrm>
            <a:off x="8520266" y="1163732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5BBBD-511D-53E0-9260-FCA811A815BC}"/>
              </a:ext>
            </a:extLst>
          </p:cNvPr>
          <p:cNvSpPr txBox="1"/>
          <p:nvPr/>
        </p:nvSpPr>
        <p:spPr>
          <a:xfrm>
            <a:off x="6389282" y="254548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1=1/4*4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81B475-2370-7B89-735F-58F52B9D16A8}"/>
              </a:ext>
            </a:extLst>
          </p:cNvPr>
          <p:cNvSpPr txBox="1"/>
          <p:nvPr/>
        </p:nvSpPr>
        <p:spPr>
          <a:xfrm>
            <a:off x="7626230" y="254034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4=1*4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6EF5D3-8C9E-BB5F-1C7B-5AC0D19D0088}"/>
              </a:ext>
            </a:extLst>
          </p:cNvPr>
          <p:cNvSpPr/>
          <p:nvPr/>
        </p:nvSpPr>
        <p:spPr>
          <a:xfrm>
            <a:off x="6920748" y="1163732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C3F4DE-7E70-3C9A-BD7B-92588DE9C831}"/>
              </a:ext>
            </a:extLst>
          </p:cNvPr>
          <p:cNvSpPr/>
          <p:nvPr/>
        </p:nvSpPr>
        <p:spPr>
          <a:xfrm>
            <a:off x="6764586" y="1156888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5AD2C5-9BCC-2835-828E-014F6DF65C24}"/>
              </a:ext>
            </a:extLst>
          </p:cNvPr>
          <p:cNvSpPr/>
          <p:nvPr/>
        </p:nvSpPr>
        <p:spPr>
          <a:xfrm>
            <a:off x="6597583" y="1156888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93F659-3A09-B1B8-C0B9-43345A2D1D6B}"/>
              </a:ext>
            </a:extLst>
          </p:cNvPr>
          <p:cNvSpPr/>
          <p:nvPr/>
        </p:nvSpPr>
        <p:spPr>
          <a:xfrm>
            <a:off x="8042375" y="4039000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30A274-CC20-7D44-859B-68B3ECDCBE65}"/>
              </a:ext>
            </a:extLst>
          </p:cNvPr>
          <p:cNvSpPr/>
          <p:nvPr/>
        </p:nvSpPr>
        <p:spPr>
          <a:xfrm>
            <a:off x="8405352" y="4039000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A79F8A-73F7-0F6E-3754-D230FF13E899}"/>
              </a:ext>
            </a:extLst>
          </p:cNvPr>
          <p:cNvSpPr/>
          <p:nvPr/>
        </p:nvSpPr>
        <p:spPr>
          <a:xfrm>
            <a:off x="8768329" y="4039000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70786E-1A3F-0E34-C024-508A8E55C1B4}"/>
              </a:ext>
            </a:extLst>
          </p:cNvPr>
          <p:cNvSpPr/>
          <p:nvPr/>
        </p:nvSpPr>
        <p:spPr>
          <a:xfrm>
            <a:off x="9111913" y="4039000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79FCDD-41E2-F98F-3438-C6A3C6F6232A}"/>
              </a:ext>
            </a:extLst>
          </p:cNvPr>
          <p:cNvSpPr/>
          <p:nvPr/>
        </p:nvSpPr>
        <p:spPr>
          <a:xfrm>
            <a:off x="9474890" y="4039000"/>
            <a:ext cx="228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E2CC4D-1FC0-0B98-B44F-3BB24B84068E}"/>
              </a:ext>
            </a:extLst>
          </p:cNvPr>
          <p:cNvSpPr txBox="1"/>
          <p:nvPr/>
        </p:nvSpPr>
        <p:spPr>
          <a:xfrm>
            <a:off x="5707038" y="5433816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16=4*4 units of work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A82E95-1713-FE2E-FEF7-B9EB7A55FD13}"/>
              </a:ext>
            </a:extLst>
          </p:cNvPr>
          <p:cNvSpPr txBox="1"/>
          <p:nvPr/>
        </p:nvSpPr>
        <p:spPr>
          <a:xfrm>
            <a:off x="8178526" y="546130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4 units of work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F3E605-1A8F-994A-64B8-32FA4FEA81A2}"/>
              </a:ext>
            </a:extLst>
          </p:cNvPr>
          <p:cNvSpPr/>
          <p:nvPr/>
        </p:nvSpPr>
        <p:spPr>
          <a:xfrm>
            <a:off x="7875372" y="4039000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896B38-33A5-EF13-CBEA-85391FE83656}"/>
              </a:ext>
            </a:extLst>
          </p:cNvPr>
          <p:cNvSpPr/>
          <p:nvPr/>
        </p:nvSpPr>
        <p:spPr>
          <a:xfrm>
            <a:off x="7719210" y="4032156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EAD0FC-A5F6-46C5-D909-12D604C4E723}"/>
              </a:ext>
            </a:extLst>
          </p:cNvPr>
          <p:cNvSpPr/>
          <p:nvPr/>
        </p:nvSpPr>
        <p:spPr>
          <a:xfrm>
            <a:off x="7552207" y="4032156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14F8031-FEF5-3987-FBC6-0A1715FA22B6}"/>
              </a:ext>
            </a:extLst>
          </p:cNvPr>
          <p:cNvSpPr/>
          <p:nvPr/>
        </p:nvSpPr>
        <p:spPr>
          <a:xfrm>
            <a:off x="7361021" y="4032156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1DE900-303A-C365-574D-47E8328F20E6}"/>
              </a:ext>
            </a:extLst>
          </p:cNvPr>
          <p:cNvSpPr/>
          <p:nvPr/>
        </p:nvSpPr>
        <p:spPr>
          <a:xfrm>
            <a:off x="7194018" y="4032156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160CBE-C2DE-A1FA-77B5-8FBDA304503B}"/>
              </a:ext>
            </a:extLst>
          </p:cNvPr>
          <p:cNvSpPr/>
          <p:nvPr/>
        </p:nvSpPr>
        <p:spPr>
          <a:xfrm>
            <a:off x="7037856" y="4025312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5A7E3D-1FD6-43D8-EDA8-AF55A207922D}"/>
              </a:ext>
            </a:extLst>
          </p:cNvPr>
          <p:cNvSpPr/>
          <p:nvPr/>
        </p:nvSpPr>
        <p:spPr>
          <a:xfrm>
            <a:off x="6870853" y="4025312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4589F7-9E69-8CE2-0310-F8E9E5263989}"/>
              </a:ext>
            </a:extLst>
          </p:cNvPr>
          <p:cNvSpPr/>
          <p:nvPr/>
        </p:nvSpPr>
        <p:spPr>
          <a:xfrm>
            <a:off x="6716178" y="4025312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F65876-22E3-5D20-5089-D15AA0AB10C7}"/>
              </a:ext>
            </a:extLst>
          </p:cNvPr>
          <p:cNvSpPr/>
          <p:nvPr/>
        </p:nvSpPr>
        <p:spPr>
          <a:xfrm>
            <a:off x="6549175" y="4025312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8EA427-54F8-A2AF-5793-27950540A211}"/>
              </a:ext>
            </a:extLst>
          </p:cNvPr>
          <p:cNvSpPr/>
          <p:nvPr/>
        </p:nvSpPr>
        <p:spPr>
          <a:xfrm>
            <a:off x="6393013" y="4018468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914E2BD-001A-42A7-1309-7330B8152707}"/>
              </a:ext>
            </a:extLst>
          </p:cNvPr>
          <p:cNvSpPr/>
          <p:nvPr/>
        </p:nvSpPr>
        <p:spPr>
          <a:xfrm>
            <a:off x="6226010" y="4018468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EE303F-5394-F497-74D8-A7ADFFE07CE0}"/>
              </a:ext>
            </a:extLst>
          </p:cNvPr>
          <p:cNvSpPr/>
          <p:nvPr/>
        </p:nvSpPr>
        <p:spPr>
          <a:xfrm>
            <a:off x="6034824" y="4018468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1D356A-CCC2-4CA9-8CC0-7D9772BC4A35}"/>
              </a:ext>
            </a:extLst>
          </p:cNvPr>
          <p:cNvSpPr/>
          <p:nvPr/>
        </p:nvSpPr>
        <p:spPr>
          <a:xfrm>
            <a:off x="5867821" y="4018468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0C1F57-6370-48EE-0CF9-14CBAE79345E}"/>
              </a:ext>
            </a:extLst>
          </p:cNvPr>
          <p:cNvSpPr/>
          <p:nvPr/>
        </p:nvSpPr>
        <p:spPr>
          <a:xfrm>
            <a:off x="5711659" y="4011624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AF9BE5-D4E5-270E-6900-933D02018DB2}"/>
              </a:ext>
            </a:extLst>
          </p:cNvPr>
          <p:cNvSpPr/>
          <p:nvPr/>
        </p:nvSpPr>
        <p:spPr>
          <a:xfrm>
            <a:off x="5544656" y="4011624"/>
            <a:ext cx="79624" cy="1371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C7637D-203F-72AF-834D-EA8D251F0E76}"/>
              </a:ext>
            </a:extLst>
          </p:cNvPr>
          <p:cNvSpPr txBox="1"/>
          <p:nvPr/>
        </p:nvSpPr>
        <p:spPr>
          <a:xfrm>
            <a:off x="8892056" y="1416743"/>
            <a:ext cx="2699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Hold work constant</a:t>
            </a:r>
          </a:p>
          <a:p>
            <a:r>
              <a:rPr lang="en-US" dirty="0"/>
              <a:t>Scale time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4C8B6D-1B1A-DF97-3B92-1EC03B2AB9E6}"/>
              </a:ext>
            </a:extLst>
          </p:cNvPr>
          <p:cNvSpPr txBox="1"/>
          <p:nvPr/>
        </p:nvSpPr>
        <p:spPr>
          <a:xfrm>
            <a:off x="6920748" y="3641998"/>
            <a:ext cx="2045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Gustafson’s Law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FE1B5B-15FB-34CB-3784-EFFD3AD37F20}"/>
              </a:ext>
            </a:extLst>
          </p:cNvPr>
          <p:cNvSpPr txBox="1"/>
          <p:nvPr/>
        </p:nvSpPr>
        <p:spPr>
          <a:xfrm>
            <a:off x="1198146" y="1790055"/>
            <a:ext cx="19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Original Situation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D72164-AD0E-FAC3-A6AE-2DBFC0E5624C}"/>
              </a:ext>
            </a:extLst>
          </p:cNvPr>
          <p:cNvCxnSpPr>
            <a:cxnSpLocks/>
          </p:cNvCxnSpPr>
          <p:nvPr/>
        </p:nvCxnSpPr>
        <p:spPr>
          <a:xfrm>
            <a:off x="619233" y="4247125"/>
            <a:ext cx="29395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6CFD642-341B-1EC7-8AAA-A6B4CAAFA86D}"/>
              </a:ext>
            </a:extLst>
          </p:cNvPr>
          <p:cNvSpPr txBox="1"/>
          <p:nvPr/>
        </p:nvSpPr>
        <p:spPr>
          <a:xfrm>
            <a:off x="512625" y="4294182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8 units of time, 8 units of work</a:t>
            </a:r>
          </a:p>
          <a:p>
            <a:pPr algn="l"/>
            <a:r>
              <a:rPr lang="en-US" dirty="0"/>
              <a:t>P=50%, NP=50%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4A50264-4FE7-7EDA-9EC2-6F1DFC1E011C}"/>
              </a:ext>
            </a:extLst>
          </p:cNvPr>
          <p:cNvCxnSpPr>
            <a:cxnSpLocks/>
          </p:cNvCxnSpPr>
          <p:nvPr/>
        </p:nvCxnSpPr>
        <p:spPr>
          <a:xfrm>
            <a:off x="5687587" y="2887671"/>
            <a:ext cx="31448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2A7E5E1-7258-DC9A-465A-36F82B768B44}"/>
              </a:ext>
            </a:extLst>
          </p:cNvPr>
          <p:cNvSpPr txBox="1"/>
          <p:nvPr/>
        </p:nvSpPr>
        <p:spPr>
          <a:xfrm>
            <a:off x="5109370" y="2862909"/>
            <a:ext cx="604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What before took 8 units of time now takes 5 units of time</a:t>
            </a:r>
          </a:p>
          <a:p>
            <a:pPr algn="l"/>
            <a:r>
              <a:rPr lang="en-US" dirty="0"/>
              <a:t>8/5x speedup = 1.6x speedup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F835B2-C358-9FA5-2C16-F4ECBC213A78}"/>
              </a:ext>
            </a:extLst>
          </p:cNvPr>
          <p:cNvSpPr txBox="1"/>
          <p:nvPr/>
        </p:nvSpPr>
        <p:spPr>
          <a:xfrm>
            <a:off x="7033671" y="808450"/>
            <a:ext cx="1891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Amdahl’s Law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8A13A8-2CF0-6BE5-FE00-0D5893DAFA8B}"/>
              </a:ext>
            </a:extLst>
          </p:cNvPr>
          <p:cNvSpPr txBox="1"/>
          <p:nvPr/>
        </p:nvSpPr>
        <p:spPr>
          <a:xfrm>
            <a:off x="9773714" y="4401634"/>
            <a:ext cx="2116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Hold time constant</a:t>
            </a:r>
          </a:p>
          <a:p>
            <a:r>
              <a:rPr lang="en-US" dirty="0"/>
              <a:t>Scale work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E39B8B-2014-2CAE-C1F6-6722EC9BB707}"/>
              </a:ext>
            </a:extLst>
          </p:cNvPr>
          <p:cNvSpPr txBox="1"/>
          <p:nvPr/>
        </p:nvSpPr>
        <p:spPr>
          <a:xfrm>
            <a:off x="5116602" y="5809992"/>
            <a:ext cx="5455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Before we could do 8 units of work in 8 units of time</a:t>
            </a:r>
          </a:p>
          <a:p>
            <a:pPr algn="l"/>
            <a:r>
              <a:rPr lang="en-US" dirty="0"/>
              <a:t>Now we can do 20 units of work in 8 units of time.</a:t>
            </a:r>
          </a:p>
          <a:p>
            <a:pPr algn="l"/>
            <a:r>
              <a:rPr lang="en-US" dirty="0"/>
              <a:t>20/8x speedup – 2.5x speedup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6FEA120-C33E-8F74-8208-3BF21EE63EEB}"/>
              </a:ext>
            </a:extLst>
          </p:cNvPr>
          <p:cNvCxnSpPr>
            <a:cxnSpLocks/>
          </p:cNvCxnSpPr>
          <p:nvPr/>
        </p:nvCxnSpPr>
        <p:spPr>
          <a:xfrm>
            <a:off x="5508726" y="5803148"/>
            <a:ext cx="41868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77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pc="-20" dirty="0"/>
              <a:t>Two</a:t>
            </a:r>
            <a:r>
              <a:rPr spc="-85" dirty="0"/>
              <a:t> </a:t>
            </a:r>
            <a:r>
              <a:rPr spc="-25" dirty="0"/>
              <a:t>high-</a:t>
            </a:r>
            <a:r>
              <a:rPr dirty="0"/>
              <a:t>level</a:t>
            </a:r>
            <a:r>
              <a:rPr spc="-65" dirty="0"/>
              <a:t> </a:t>
            </a:r>
            <a:r>
              <a:rPr spc="-20" dirty="0"/>
              <a:t>architectural</a:t>
            </a:r>
            <a:r>
              <a:rPr spc="-75" dirty="0"/>
              <a:t> </a:t>
            </a:r>
            <a:r>
              <a:rPr spc="-10" dirty="0"/>
              <a:t>models</a:t>
            </a: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Identify</a:t>
            </a:r>
            <a:r>
              <a:rPr spc="-105" dirty="0"/>
              <a:t> </a:t>
            </a:r>
            <a:r>
              <a:rPr spc="-10" dirty="0"/>
              <a:t>performance</a:t>
            </a:r>
            <a:r>
              <a:rPr spc="-85" dirty="0"/>
              <a:t> </a:t>
            </a:r>
            <a:r>
              <a:rPr spc="-10" dirty="0"/>
              <a:t>bottlenecks</a:t>
            </a: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Develop</a:t>
            </a:r>
            <a:r>
              <a:rPr spc="-105" dirty="0"/>
              <a:t> </a:t>
            </a:r>
            <a:r>
              <a:rPr spc="-10" dirty="0"/>
              <a:t>optimizations</a:t>
            </a:r>
            <a:r>
              <a:rPr spc="-85" dirty="0"/>
              <a:t> </a:t>
            </a:r>
            <a:r>
              <a:rPr dirty="0"/>
              <a:t>to</a:t>
            </a:r>
            <a:r>
              <a:rPr spc="-110" dirty="0"/>
              <a:t> </a:t>
            </a:r>
            <a:r>
              <a:rPr spc="-10" dirty="0"/>
              <a:t>mitigate</a:t>
            </a:r>
            <a:r>
              <a:rPr spc="-110" dirty="0"/>
              <a:t> </a:t>
            </a:r>
            <a:r>
              <a:rPr spc="-10" dirty="0"/>
              <a:t>bottlenecks</a:t>
            </a: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Analyze</a:t>
            </a:r>
            <a:r>
              <a:rPr spc="-105" dirty="0"/>
              <a:t> </a:t>
            </a:r>
            <a:r>
              <a:rPr dirty="0"/>
              <a:t>resulting</a:t>
            </a:r>
            <a:r>
              <a:rPr spc="-65" dirty="0"/>
              <a:t> </a:t>
            </a:r>
            <a:r>
              <a:rPr spc="-20" dirty="0"/>
              <a:t>improvement</a:t>
            </a:r>
            <a:r>
              <a:rPr spc="-80" dirty="0"/>
              <a:t> </a:t>
            </a:r>
            <a:r>
              <a:rPr dirty="0"/>
              <a:t>from</a:t>
            </a:r>
            <a:r>
              <a:rPr spc="-85" dirty="0"/>
              <a:t> </a:t>
            </a:r>
            <a:r>
              <a:rPr spc="-10" dirty="0"/>
              <a:t>mitigating</a:t>
            </a:r>
            <a:r>
              <a:rPr spc="-105" dirty="0"/>
              <a:t> </a:t>
            </a:r>
            <a:r>
              <a:rPr spc="-10" dirty="0"/>
              <a:t>bottlenecks</a:t>
            </a: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Identifying</a:t>
            </a:r>
            <a:r>
              <a:rPr spc="-70" dirty="0"/>
              <a:t> </a:t>
            </a:r>
            <a:r>
              <a:rPr spc="-20" dirty="0"/>
              <a:t>persistent</a:t>
            </a:r>
            <a:r>
              <a:rPr spc="-70" dirty="0"/>
              <a:t> </a:t>
            </a:r>
            <a:r>
              <a:rPr spc="-10" dirty="0"/>
              <a:t>performance</a:t>
            </a:r>
            <a:r>
              <a:rPr spc="-65" dirty="0"/>
              <a:t> </a:t>
            </a:r>
            <a:r>
              <a:rPr spc="-10" dirty="0"/>
              <a:t>limiters</a:t>
            </a:r>
            <a:r>
              <a:rPr spc="-75" dirty="0"/>
              <a:t> </a:t>
            </a:r>
            <a:r>
              <a:rPr dirty="0"/>
              <a:t>(e.g.,</a:t>
            </a:r>
            <a:r>
              <a:rPr spc="-85" dirty="0"/>
              <a:t> </a:t>
            </a:r>
            <a:r>
              <a:rPr spc="-10" dirty="0"/>
              <a:t>branches)</a:t>
            </a: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pc="-10" dirty="0"/>
              <a:t>Optimize</a:t>
            </a:r>
            <a:r>
              <a:rPr spc="-55" dirty="0"/>
              <a:t> </a:t>
            </a:r>
            <a:r>
              <a:rPr dirty="0"/>
              <a:t>in</a:t>
            </a:r>
            <a:r>
              <a:rPr spc="-65" dirty="0"/>
              <a:t> </a:t>
            </a:r>
            <a:r>
              <a:rPr spc="-10" dirty="0"/>
              <a:t>software</a:t>
            </a:r>
            <a:r>
              <a:rPr spc="-90" dirty="0"/>
              <a:t> </a:t>
            </a:r>
            <a:r>
              <a:rPr b="1" i="1" dirty="0">
                <a:latin typeface="Calibri"/>
                <a:cs typeface="Calibri"/>
              </a:rPr>
              <a:t>or</a:t>
            </a:r>
            <a:r>
              <a:rPr b="1" i="1" spc="-55" dirty="0">
                <a:latin typeface="Calibri"/>
                <a:cs typeface="Calibri"/>
              </a:rPr>
              <a:t> </a:t>
            </a:r>
            <a:r>
              <a:rPr spc="-10" dirty="0"/>
              <a:t>hardware</a:t>
            </a: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dirty="0"/>
              <a:t>(Almost)</a:t>
            </a:r>
            <a:r>
              <a:rPr spc="-55" dirty="0"/>
              <a:t> </a:t>
            </a:r>
            <a:r>
              <a:rPr dirty="0"/>
              <a:t>never</a:t>
            </a:r>
            <a:r>
              <a:rPr spc="-85" dirty="0"/>
              <a:t> </a:t>
            </a:r>
            <a:r>
              <a:rPr dirty="0"/>
              <a:t>bet</a:t>
            </a:r>
            <a:r>
              <a:rPr spc="-70" dirty="0"/>
              <a:t> </a:t>
            </a:r>
            <a:r>
              <a:rPr spc="-10" dirty="0"/>
              <a:t>against</a:t>
            </a:r>
            <a:r>
              <a:rPr spc="-80" dirty="0"/>
              <a:t> </a:t>
            </a:r>
            <a:r>
              <a:rPr dirty="0"/>
              <a:t>Gene</a:t>
            </a:r>
            <a:r>
              <a:rPr spc="-80" dirty="0"/>
              <a:t> </a:t>
            </a:r>
            <a:r>
              <a:rPr dirty="0"/>
              <a:t>Amdahl</a:t>
            </a:r>
            <a:r>
              <a:rPr spc="-50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dirty="0"/>
              <a:t>an</a:t>
            </a:r>
            <a:r>
              <a:rPr spc="-80" dirty="0"/>
              <a:t> </a:t>
            </a:r>
            <a:r>
              <a:rPr spc="-10" dirty="0"/>
              <a:t>optimization</a:t>
            </a:r>
            <a:r>
              <a:rPr spc="-60" dirty="0"/>
              <a:t> </a:t>
            </a:r>
            <a:r>
              <a:rPr spc="-10" dirty="0"/>
              <a:t>contest!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4544" y="5257799"/>
            <a:ext cx="1600200" cy="16001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12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5"/>
              </a:spcBef>
            </a:pPr>
            <a:r>
              <a:rPr dirty="0"/>
              <a:t>Relative</a:t>
            </a:r>
            <a:r>
              <a:rPr spc="-185" dirty="0"/>
              <a:t> </a:t>
            </a:r>
            <a:r>
              <a:rPr spc="-35" dirty="0"/>
              <a:t>Observability?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11936" y="2311907"/>
            <a:ext cx="3179445" cy="2234565"/>
            <a:chOff x="1011936" y="2311907"/>
            <a:chExt cx="3179445" cy="2234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936" y="2311907"/>
              <a:ext cx="3090672" cy="2124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59" y="3729227"/>
              <a:ext cx="777239" cy="81686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95743" y="2135123"/>
            <a:ext cx="4030979" cy="2232660"/>
            <a:chOff x="7095743" y="2135123"/>
            <a:chExt cx="4030979" cy="22326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5743" y="2470403"/>
              <a:ext cx="3681984" cy="1897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5959" y="2135123"/>
              <a:ext cx="1540763" cy="10927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570" rIns="0" bIns="0" rtlCol="0">
            <a:spAutoFit/>
          </a:bodyPr>
          <a:lstStyle/>
          <a:p>
            <a:pPr marL="74485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886396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computer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architecture?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matters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HW/SW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below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ISA?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hidden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programmer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exposed?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912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5"/>
              </a:spcBef>
            </a:pPr>
            <a:r>
              <a:rPr dirty="0"/>
              <a:t>Relative</a:t>
            </a:r>
            <a:r>
              <a:rPr spc="-175" dirty="0"/>
              <a:t> </a:t>
            </a:r>
            <a:r>
              <a:rPr spc="-40" dirty="0"/>
              <a:t>Optimizability?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11936" y="2311907"/>
            <a:ext cx="3179445" cy="2234565"/>
            <a:chOff x="1011936" y="2311907"/>
            <a:chExt cx="3179445" cy="22345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936" y="2311907"/>
              <a:ext cx="3090672" cy="2124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3759" y="3729227"/>
              <a:ext cx="777239" cy="81686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95743" y="2135123"/>
            <a:ext cx="4030979" cy="2232660"/>
            <a:chOff x="7095743" y="2135123"/>
            <a:chExt cx="4030979" cy="22326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5743" y="2470403"/>
              <a:ext cx="3681984" cy="1897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85959" y="2135123"/>
              <a:ext cx="1540763" cy="10927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"/>
            <a:ext cx="12188824" cy="68578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9448" y="2163571"/>
            <a:ext cx="7294245" cy="193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35280" marR="5080" indent="-323215">
              <a:lnSpc>
                <a:spcPts val="7130"/>
              </a:lnSpc>
              <a:spcBef>
                <a:spcPts val="985"/>
              </a:spcBef>
            </a:pPr>
            <a:r>
              <a:rPr sz="6600" spc="-555" dirty="0">
                <a:solidFill>
                  <a:srgbClr val="FFFFFF"/>
                </a:solidFill>
              </a:rPr>
              <a:t>T</a:t>
            </a:r>
            <a:r>
              <a:rPr sz="6600" spc="45" dirty="0">
                <a:solidFill>
                  <a:srgbClr val="FFFFFF"/>
                </a:solidFill>
              </a:rPr>
              <a:t>od</a:t>
            </a:r>
            <a:r>
              <a:rPr sz="6600" spc="-80" dirty="0">
                <a:solidFill>
                  <a:srgbClr val="FFFFFF"/>
                </a:solidFill>
              </a:rPr>
              <a:t>a</a:t>
            </a:r>
            <a:r>
              <a:rPr sz="6600" spc="45" dirty="0">
                <a:solidFill>
                  <a:srgbClr val="FFFFFF"/>
                </a:solidFill>
              </a:rPr>
              <a:t>y:</a:t>
            </a:r>
            <a:r>
              <a:rPr sz="6600" spc="-170" dirty="0">
                <a:solidFill>
                  <a:srgbClr val="FFFFFF"/>
                </a:solidFill>
              </a:rPr>
              <a:t> </a:t>
            </a:r>
            <a:r>
              <a:rPr sz="6600" dirty="0">
                <a:solidFill>
                  <a:srgbClr val="FFFFFF"/>
                </a:solidFill>
              </a:rPr>
              <a:t>Thinking</a:t>
            </a:r>
            <a:r>
              <a:rPr sz="6600" spc="-180" dirty="0">
                <a:solidFill>
                  <a:srgbClr val="FFFFFF"/>
                </a:solidFill>
              </a:rPr>
              <a:t> </a:t>
            </a:r>
            <a:r>
              <a:rPr sz="6600" dirty="0">
                <a:solidFill>
                  <a:srgbClr val="FFFFFF"/>
                </a:solidFill>
              </a:rPr>
              <a:t>Like</a:t>
            </a:r>
            <a:r>
              <a:rPr sz="6600" spc="-175" dirty="0">
                <a:solidFill>
                  <a:srgbClr val="FFFFFF"/>
                </a:solidFill>
              </a:rPr>
              <a:t> </a:t>
            </a:r>
            <a:r>
              <a:rPr sz="6600" spc="-50" dirty="0">
                <a:solidFill>
                  <a:srgbClr val="FFFFFF"/>
                </a:solidFill>
              </a:rPr>
              <a:t>a </a:t>
            </a:r>
            <a:r>
              <a:rPr sz="6600" dirty="0">
                <a:solidFill>
                  <a:srgbClr val="FFFFFF"/>
                </a:solidFill>
              </a:rPr>
              <a:t>Computer</a:t>
            </a:r>
            <a:r>
              <a:rPr sz="6600" spc="-75" dirty="0">
                <a:solidFill>
                  <a:srgbClr val="FFFFFF"/>
                </a:solidFill>
              </a:rPr>
              <a:t> </a:t>
            </a:r>
            <a:r>
              <a:rPr sz="6600" spc="-10" dirty="0">
                <a:solidFill>
                  <a:srgbClr val="FFFFFF"/>
                </a:solidFill>
              </a:rPr>
              <a:t>Architect</a:t>
            </a:r>
            <a:endParaRPr sz="6600"/>
          </a:p>
        </p:txBody>
      </p:sp>
      <p:grpSp>
        <p:nvGrpSpPr>
          <p:cNvPr id="4" name="object 4"/>
          <p:cNvGrpSpPr/>
          <p:nvPr/>
        </p:nvGrpSpPr>
        <p:grpSpPr>
          <a:xfrm>
            <a:off x="3952875" y="4327509"/>
            <a:ext cx="4288790" cy="90805"/>
            <a:chOff x="3952875" y="4327509"/>
            <a:chExt cx="4288790" cy="90805"/>
          </a:xfrm>
        </p:grpSpPr>
        <p:sp>
          <p:nvSpPr>
            <p:cNvPr id="5" name="object 5"/>
            <p:cNvSpPr/>
            <p:nvPr/>
          </p:nvSpPr>
          <p:spPr>
            <a:xfrm>
              <a:off x="3974966" y="4356265"/>
              <a:ext cx="4243705" cy="48895"/>
            </a:xfrm>
            <a:custGeom>
              <a:avLst/>
              <a:gdLst/>
              <a:ahLst/>
              <a:cxnLst/>
              <a:rect l="l" t="t" r="r" b="b"/>
              <a:pathLst>
                <a:path w="4243705" h="48895">
                  <a:moveTo>
                    <a:pt x="2872122" y="21912"/>
                  </a:moveTo>
                  <a:lnTo>
                    <a:pt x="2038368" y="21912"/>
                  </a:lnTo>
                  <a:lnTo>
                    <a:pt x="2084569" y="23184"/>
                  </a:lnTo>
                  <a:lnTo>
                    <a:pt x="2141902" y="26441"/>
                  </a:lnTo>
                  <a:lnTo>
                    <a:pt x="2178146" y="29332"/>
                  </a:lnTo>
                  <a:lnTo>
                    <a:pt x="2276444" y="37472"/>
                  </a:lnTo>
                  <a:lnTo>
                    <a:pt x="2333934" y="41695"/>
                  </a:lnTo>
                  <a:lnTo>
                    <a:pt x="2386201" y="44843"/>
                  </a:lnTo>
                  <a:lnTo>
                    <a:pt x="2434251" y="46998"/>
                  </a:lnTo>
                  <a:lnTo>
                    <a:pt x="2479087" y="48243"/>
                  </a:lnTo>
                  <a:lnTo>
                    <a:pt x="2521714" y="48660"/>
                  </a:lnTo>
                  <a:lnTo>
                    <a:pt x="2563136" y="48332"/>
                  </a:lnTo>
                  <a:lnTo>
                    <a:pt x="2604358" y="47340"/>
                  </a:lnTo>
                  <a:lnTo>
                    <a:pt x="2690220" y="43699"/>
                  </a:lnTo>
                  <a:lnTo>
                    <a:pt x="2965873" y="29323"/>
                  </a:lnTo>
                  <a:lnTo>
                    <a:pt x="3023967" y="27513"/>
                  </a:lnTo>
                  <a:lnTo>
                    <a:pt x="3078536" y="26529"/>
                  </a:lnTo>
                  <a:lnTo>
                    <a:pt x="3774845" y="26238"/>
                  </a:lnTo>
                  <a:lnTo>
                    <a:pt x="3791243" y="25600"/>
                  </a:lnTo>
                  <a:lnTo>
                    <a:pt x="3767537" y="25600"/>
                  </a:lnTo>
                  <a:lnTo>
                    <a:pt x="3712581" y="25044"/>
                  </a:lnTo>
                  <a:lnTo>
                    <a:pt x="3655325" y="23704"/>
                  </a:lnTo>
                  <a:lnTo>
                    <a:pt x="3614805" y="22184"/>
                  </a:lnTo>
                  <a:lnTo>
                    <a:pt x="2883480" y="22184"/>
                  </a:lnTo>
                  <a:lnTo>
                    <a:pt x="2872122" y="21912"/>
                  </a:lnTo>
                  <a:close/>
                </a:path>
                <a:path w="4243705" h="48895">
                  <a:moveTo>
                    <a:pt x="808168" y="1752"/>
                  </a:moveTo>
                  <a:lnTo>
                    <a:pt x="764927" y="1961"/>
                  </a:lnTo>
                  <a:lnTo>
                    <a:pt x="717641" y="3333"/>
                  </a:lnTo>
                  <a:lnTo>
                    <a:pt x="405247" y="20027"/>
                  </a:lnTo>
                  <a:lnTo>
                    <a:pt x="370605" y="21621"/>
                  </a:lnTo>
                  <a:lnTo>
                    <a:pt x="342922" y="22734"/>
                  </a:lnTo>
                  <a:lnTo>
                    <a:pt x="380375" y="24118"/>
                  </a:lnTo>
                  <a:lnTo>
                    <a:pt x="447879" y="27517"/>
                  </a:lnTo>
                  <a:lnTo>
                    <a:pt x="586780" y="36116"/>
                  </a:lnTo>
                  <a:lnTo>
                    <a:pt x="643523" y="38872"/>
                  </a:lnTo>
                  <a:lnTo>
                    <a:pt x="693707" y="40514"/>
                  </a:lnTo>
                  <a:lnTo>
                    <a:pt x="739220" y="41197"/>
                  </a:lnTo>
                  <a:lnTo>
                    <a:pt x="781946" y="41074"/>
                  </a:lnTo>
                  <a:lnTo>
                    <a:pt x="823770" y="40301"/>
                  </a:lnTo>
                  <a:lnTo>
                    <a:pt x="1348804" y="26417"/>
                  </a:lnTo>
                  <a:lnTo>
                    <a:pt x="1698699" y="25493"/>
                  </a:lnTo>
                  <a:lnTo>
                    <a:pt x="1654279" y="24537"/>
                  </a:lnTo>
                  <a:lnTo>
                    <a:pt x="1608805" y="22367"/>
                  </a:lnTo>
                  <a:lnTo>
                    <a:pt x="1564631" y="18851"/>
                  </a:lnTo>
                  <a:lnTo>
                    <a:pt x="1559347" y="18229"/>
                  </a:lnTo>
                  <a:lnTo>
                    <a:pt x="1109789" y="18229"/>
                  </a:lnTo>
                  <a:lnTo>
                    <a:pt x="1055661" y="17397"/>
                  </a:lnTo>
                  <a:lnTo>
                    <a:pt x="1000512" y="13804"/>
                  </a:lnTo>
                  <a:lnTo>
                    <a:pt x="943536" y="8732"/>
                  </a:lnTo>
                  <a:lnTo>
                    <a:pt x="894481" y="5075"/>
                  </a:lnTo>
                  <a:lnTo>
                    <a:pt x="850356" y="2769"/>
                  </a:lnTo>
                  <a:lnTo>
                    <a:pt x="808168" y="1752"/>
                  </a:lnTo>
                  <a:close/>
                </a:path>
                <a:path w="4243705" h="48895">
                  <a:moveTo>
                    <a:pt x="1698699" y="25493"/>
                  </a:moveTo>
                  <a:lnTo>
                    <a:pt x="1442566" y="25493"/>
                  </a:lnTo>
                  <a:lnTo>
                    <a:pt x="1535449" y="25886"/>
                  </a:lnTo>
                  <a:lnTo>
                    <a:pt x="1631293" y="27964"/>
                  </a:lnTo>
                  <a:lnTo>
                    <a:pt x="1786194" y="33959"/>
                  </a:lnTo>
                  <a:lnTo>
                    <a:pt x="1828335" y="34120"/>
                  </a:lnTo>
                  <a:lnTo>
                    <a:pt x="1862719" y="32985"/>
                  </a:lnTo>
                  <a:lnTo>
                    <a:pt x="1891709" y="30963"/>
                  </a:lnTo>
                  <a:lnTo>
                    <a:pt x="1908749" y="29323"/>
                  </a:lnTo>
                  <a:lnTo>
                    <a:pt x="1929547" y="27259"/>
                  </a:lnTo>
                  <a:lnTo>
                    <a:pt x="1942948" y="25900"/>
                  </a:lnTo>
                  <a:lnTo>
                    <a:pt x="1946936" y="25572"/>
                  </a:lnTo>
                  <a:lnTo>
                    <a:pt x="1749265" y="25572"/>
                  </a:lnTo>
                  <a:lnTo>
                    <a:pt x="1701087" y="25544"/>
                  </a:lnTo>
                  <a:lnTo>
                    <a:pt x="1698699" y="25493"/>
                  </a:lnTo>
                  <a:close/>
                </a:path>
                <a:path w="4243705" h="48895">
                  <a:moveTo>
                    <a:pt x="3774845" y="26238"/>
                  </a:moveTo>
                  <a:lnTo>
                    <a:pt x="3130098" y="26238"/>
                  </a:lnTo>
                  <a:lnTo>
                    <a:pt x="3179173" y="26506"/>
                  </a:lnTo>
                  <a:lnTo>
                    <a:pt x="3496681" y="32845"/>
                  </a:lnTo>
                  <a:lnTo>
                    <a:pt x="3544555" y="32788"/>
                  </a:lnTo>
                  <a:lnTo>
                    <a:pt x="3594614" y="32092"/>
                  </a:lnTo>
                  <a:lnTo>
                    <a:pt x="3741583" y="27513"/>
                  </a:lnTo>
                  <a:lnTo>
                    <a:pt x="3774845" y="26238"/>
                  </a:lnTo>
                  <a:close/>
                </a:path>
                <a:path w="4243705" h="48895">
                  <a:moveTo>
                    <a:pt x="387" y="13804"/>
                  </a:moveTo>
                  <a:lnTo>
                    <a:pt x="112" y="18200"/>
                  </a:lnTo>
                  <a:lnTo>
                    <a:pt x="0" y="22184"/>
                  </a:lnTo>
                  <a:lnTo>
                    <a:pt x="1120" y="24537"/>
                  </a:lnTo>
                  <a:lnTo>
                    <a:pt x="1128" y="24805"/>
                  </a:lnTo>
                  <a:lnTo>
                    <a:pt x="387" y="32092"/>
                  </a:lnTo>
                  <a:lnTo>
                    <a:pt x="37276" y="28231"/>
                  </a:lnTo>
                  <a:lnTo>
                    <a:pt x="76136" y="25069"/>
                  </a:lnTo>
                  <a:lnTo>
                    <a:pt x="111257" y="23029"/>
                  </a:lnTo>
                  <a:lnTo>
                    <a:pt x="85305" y="21619"/>
                  </a:lnTo>
                  <a:lnTo>
                    <a:pt x="43010" y="18248"/>
                  </a:lnTo>
                  <a:lnTo>
                    <a:pt x="387" y="13804"/>
                  </a:lnTo>
                  <a:close/>
                </a:path>
                <a:path w="4243705" h="48895">
                  <a:moveTo>
                    <a:pt x="4243203" y="13804"/>
                  </a:moveTo>
                  <a:lnTo>
                    <a:pt x="4198092" y="14646"/>
                  </a:lnTo>
                  <a:lnTo>
                    <a:pt x="4026263" y="20351"/>
                  </a:lnTo>
                  <a:lnTo>
                    <a:pt x="4044054" y="20442"/>
                  </a:lnTo>
                  <a:lnTo>
                    <a:pt x="4093038" y="21621"/>
                  </a:lnTo>
                  <a:lnTo>
                    <a:pt x="4141696" y="23820"/>
                  </a:lnTo>
                  <a:lnTo>
                    <a:pt x="4191832" y="27266"/>
                  </a:lnTo>
                  <a:lnTo>
                    <a:pt x="4243203" y="32092"/>
                  </a:lnTo>
                  <a:lnTo>
                    <a:pt x="4243076" y="25615"/>
                  </a:lnTo>
                  <a:lnTo>
                    <a:pt x="4242717" y="20351"/>
                  </a:lnTo>
                  <a:lnTo>
                    <a:pt x="4242844" y="18200"/>
                  </a:lnTo>
                  <a:lnTo>
                    <a:pt x="4243203" y="13804"/>
                  </a:lnTo>
                  <a:close/>
                </a:path>
                <a:path w="4243705" h="48895">
                  <a:moveTo>
                    <a:pt x="209842" y="20376"/>
                  </a:moveTo>
                  <a:lnTo>
                    <a:pt x="161889" y="21082"/>
                  </a:lnTo>
                  <a:lnTo>
                    <a:pt x="117497" y="22666"/>
                  </a:lnTo>
                  <a:lnTo>
                    <a:pt x="111257" y="23029"/>
                  </a:lnTo>
                  <a:lnTo>
                    <a:pt x="128186" y="23949"/>
                  </a:lnTo>
                  <a:lnTo>
                    <a:pt x="172569" y="25270"/>
                  </a:lnTo>
                  <a:lnTo>
                    <a:pt x="219367" y="25615"/>
                  </a:lnTo>
                  <a:lnTo>
                    <a:pt x="269495" y="25014"/>
                  </a:lnTo>
                  <a:lnTo>
                    <a:pt x="323868" y="23501"/>
                  </a:lnTo>
                  <a:lnTo>
                    <a:pt x="342922" y="22734"/>
                  </a:lnTo>
                  <a:lnTo>
                    <a:pt x="318555" y="21834"/>
                  </a:lnTo>
                  <a:lnTo>
                    <a:pt x="261887" y="20607"/>
                  </a:lnTo>
                  <a:lnTo>
                    <a:pt x="209842" y="20376"/>
                  </a:lnTo>
                  <a:close/>
                </a:path>
                <a:path w="4243705" h="48895">
                  <a:moveTo>
                    <a:pt x="3792594" y="25548"/>
                  </a:moveTo>
                  <a:lnTo>
                    <a:pt x="3767537" y="25600"/>
                  </a:lnTo>
                  <a:lnTo>
                    <a:pt x="3791243" y="25600"/>
                  </a:lnTo>
                  <a:lnTo>
                    <a:pt x="3792594" y="25548"/>
                  </a:lnTo>
                  <a:close/>
                </a:path>
                <a:path w="4243705" h="48895">
                  <a:moveTo>
                    <a:pt x="2559339" y="0"/>
                  </a:moveTo>
                  <a:lnTo>
                    <a:pt x="2508885" y="577"/>
                  </a:lnTo>
                  <a:lnTo>
                    <a:pt x="2456811" y="1844"/>
                  </a:lnTo>
                  <a:lnTo>
                    <a:pt x="1902382" y="21621"/>
                  </a:lnTo>
                  <a:lnTo>
                    <a:pt x="1798850" y="24805"/>
                  </a:lnTo>
                  <a:lnTo>
                    <a:pt x="1749265" y="25572"/>
                  </a:lnTo>
                  <a:lnTo>
                    <a:pt x="1946936" y="25572"/>
                  </a:lnTo>
                  <a:lnTo>
                    <a:pt x="1969918" y="23680"/>
                  </a:lnTo>
                  <a:lnTo>
                    <a:pt x="2000938" y="22214"/>
                  </a:lnTo>
                  <a:lnTo>
                    <a:pt x="2872122" y="21912"/>
                  </a:lnTo>
                  <a:lnTo>
                    <a:pt x="2846108" y="21288"/>
                  </a:lnTo>
                  <a:lnTo>
                    <a:pt x="2810467" y="18610"/>
                  </a:lnTo>
                  <a:lnTo>
                    <a:pt x="2738695" y="8214"/>
                  </a:lnTo>
                  <a:lnTo>
                    <a:pt x="2697852" y="4220"/>
                  </a:lnTo>
                  <a:lnTo>
                    <a:pt x="2654136" y="1640"/>
                  </a:lnTo>
                  <a:lnTo>
                    <a:pt x="2607861" y="294"/>
                  </a:lnTo>
                  <a:lnTo>
                    <a:pt x="2559339" y="0"/>
                  </a:lnTo>
                  <a:close/>
                </a:path>
                <a:path w="4243705" h="48895">
                  <a:moveTo>
                    <a:pt x="3996007" y="20195"/>
                  </a:moveTo>
                  <a:lnTo>
                    <a:pt x="3948118" y="20700"/>
                  </a:lnTo>
                  <a:lnTo>
                    <a:pt x="3900115" y="21800"/>
                  </a:lnTo>
                  <a:lnTo>
                    <a:pt x="3792594" y="25548"/>
                  </a:lnTo>
                  <a:lnTo>
                    <a:pt x="3820430" y="25490"/>
                  </a:lnTo>
                  <a:lnTo>
                    <a:pt x="3920991" y="23735"/>
                  </a:lnTo>
                  <a:lnTo>
                    <a:pt x="3989827" y="21619"/>
                  </a:lnTo>
                  <a:lnTo>
                    <a:pt x="4026263" y="20351"/>
                  </a:lnTo>
                  <a:lnTo>
                    <a:pt x="3996007" y="20195"/>
                  </a:lnTo>
                  <a:close/>
                </a:path>
                <a:path w="4243705" h="48895">
                  <a:moveTo>
                    <a:pt x="3269336" y="6899"/>
                  </a:moveTo>
                  <a:lnTo>
                    <a:pt x="3210747" y="7750"/>
                  </a:lnTo>
                  <a:lnTo>
                    <a:pt x="3155526" y="9599"/>
                  </a:lnTo>
                  <a:lnTo>
                    <a:pt x="2964236" y="20021"/>
                  </a:lnTo>
                  <a:lnTo>
                    <a:pt x="2922788" y="21646"/>
                  </a:lnTo>
                  <a:lnTo>
                    <a:pt x="2883480" y="22184"/>
                  </a:lnTo>
                  <a:lnTo>
                    <a:pt x="3614805" y="22184"/>
                  </a:lnTo>
                  <a:lnTo>
                    <a:pt x="3595529" y="21461"/>
                  </a:lnTo>
                  <a:lnTo>
                    <a:pt x="3532954" y="18200"/>
                  </a:lnTo>
                  <a:lnTo>
                    <a:pt x="3397438" y="9578"/>
                  </a:lnTo>
                  <a:lnTo>
                    <a:pt x="3331498" y="7392"/>
                  </a:lnTo>
                  <a:lnTo>
                    <a:pt x="3269336" y="6899"/>
                  </a:lnTo>
                  <a:close/>
                </a:path>
                <a:path w="4243705" h="48895">
                  <a:moveTo>
                    <a:pt x="1420429" y="6452"/>
                  </a:moveTo>
                  <a:lnTo>
                    <a:pt x="1369686" y="6731"/>
                  </a:lnTo>
                  <a:lnTo>
                    <a:pt x="1318705" y="8665"/>
                  </a:lnTo>
                  <a:lnTo>
                    <a:pt x="1215506" y="14553"/>
                  </a:lnTo>
                  <a:lnTo>
                    <a:pt x="1163027" y="17036"/>
                  </a:lnTo>
                  <a:lnTo>
                    <a:pt x="1109789" y="18229"/>
                  </a:lnTo>
                  <a:lnTo>
                    <a:pt x="1559347" y="18229"/>
                  </a:lnTo>
                  <a:lnTo>
                    <a:pt x="1521720" y="13804"/>
                  </a:lnTo>
                  <a:lnTo>
                    <a:pt x="1471064" y="8564"/>
                  </a:lnTo>
                  <a:lnTo>
                    <a:pt x="1420429" y="6452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5100" y="4349734"/>
              <a:ext cx="4244340" cy="46355"/>
            </a:xfrm>
            <a:custGeom>
              <a:avLst/>
              <a:gdLst/>
              <a:ahLst/>
              <a:cxnLst/>
              <a:rect l="l" t="t" r="r" b="b"/>
              <a:pathLst>
                <a:path w="4244340" h="46354">
                  <a:moveTo>
                    <a:pt x="253" y="20335"/>
                  </a:moveTo>
                  <a:lnTo>
                    <a:pt x="67222" y="14218"/>
                  </a:lnTo>
                  <a:lnTo>
                    <a:pt x="126968" y="9792"/>
                  </a:lnTo>
                  <a:lnTo>
                    <a:pt x="181111" y="6986"/>
                  </a:lnTo>
                  <a:lnTo>
                    <a:pt x="231272" y="5733"/>
                  </a:lnTo>
                  <a:lnTo>
                    <a:pt x="279070" y="5963"/>
                  </a:lnTo>
                  <a:lnTo>
                    <a:pt x="326126" y="7607"/>
                  </a:lnTo>
                  <a:lnTo>
                    <a:pt x="374060" y="10597"/>
                  </a:lnTo>
                  <a:lnTo>
                    <a:pt x="424493" y="14862"/>
                  </a:lnTo>
                  <a:lnTo>
                    <a:pt x="479044" y="20335"/>
                  </a:lnTo>
                  <a:lnTo>
                    <a:pt x="530693" y="24176"/>
                  </a:lnTo>
                  <a:lnTo>
                    <a:pt x="582520" y="25273"/>
                  </a:lnTo>
                  <a:lnTo>
                    <a:pt x="634144" y="24336"/>
                  </a:lnTo>
                  <a:lnTo>
                    <a:pt x="685186" y="22073"/>
                  </a:lnTo>
                  <a:lnTo>
                    <a:pt x="735266" y="19192"/>
                  </a:lnTo>
                  <a:lnTo>
                    <a:pt x="784005" y="16403"/>
                  </a:lnTo>
                  <a:lnTo>
                    <a:pt x="831023" y="14415"/>
                  </a:lnTo>
                  <a:lnTo>
                    <a:pt x="875942" y="13935"/>
                  </a:lnTo>
                  <a:lnTo>
                    <a:pt x="918381" y="15672"/>
                  </a:lnTo>
                  <a:lnTo>
                    <a:pt x="957961" y="20335"/>
                  </a:lnTo>
                  <a:lnTo>
                    <a:pt x="994672" y="25683"/>
                  </a:lnTo>
                  <a:lnTo>
                    <a:pt x="1035477" y="30120"/>
                  </a:lnTo>
                  <a:lnTo>
                    <a:pt x="1079981" y="33595"/>
                  </a:lnTo>
                  <a:lnTo>
                    <a:pt x="1127786" y="36053"/>
                  </a:lnTo>
                  <a:lnTo>
                    <a:pt x="1178496" y="37442"/>
                  </a:lnTo>
                  <a:lnTo>
                    <a:pt x="1231715" y="37708"/>
                  </a:lnTo>
                  <a:lnTo>
                    <a:pt x="1287048" y="36798"/>
                  </a:lnTo>
                  <a:lnTo>
                    <a:pt x="1344098" y="34659"/>
                  </a:lnTo>
                  <a:lnTo>
                    <a:pt x="1402468" y="31238"/>
                  </a:lnTo>
                  <a:lnTo>
                    <a:pt x="1461763" y="26481"/>
                  </a:lnTo>
                  <a:lnTo>
                    <a:pt x="1521587" y="20335"/>
                  </a:lnTo>
                  <a:lnTo>
                    <a:pt x="1568856" y="15276"/>
                  </a:lnTo>
                  <a:lnTo>
                    <a:pt x="1616401" y="10891"/>
                  </a:lnTo>
                  <a:lnTo>
                    <a:pt x="1664233" y="7208"/>
                  </a:lnTo>
                  <a:lnTo>
                    <a:pt x="1712363" y="4251"/>
                  </a:lnTo>
                  <a:lnTo>
                    <a:pt x="1760804" y="2047"/>
                  </a:lnTo>
                  <a:lnTo>
                    <a:pt x="1809566" y="621"/>
                  </a:lnTo>
                  <a:lnTo>
                    <a:pt x="1858660" y="0"/>
                  </a:lnTo>
                  <a:lnTo>
                    <a:pt x="1908099" y="208"/>
                  </a:lnTo>
                  <a:lnTo>
                    <a:pt x="1957893" y="1272"/>
                  </a:lnTo>
                  <a:lnTo>
                    <a:pt x="2008054" y="3218"/>
                  </a:lnTo>
                  <a:lnTo>
                    <a:pt x="2058593" y="6072"/>
                  </a:lnTo>
                  <a:lnTo>
                    <a:pt x="2109522" y="9858"/>
                  </a:lnTo>
                  <a:lnTo>
                    <a:pt x="2160851" y="14604"/>
                  </a:lnTo>
                  <a:lnTo>
                    <a:pt x="2212594" y="20335"/>
                  </a:lnTo>
                  <a:lnTo>
                    <a:pt x="2281372" y="27272"/>
                  </a:lnTo>
                  <a:lnTo>
                    <a:pt x="2343084" y="31040"/>
                  </a:lnTo>
                  <a:lnTo>
                    <a:pt x="2398992" y="32249"/>
                  </a:lnTo>
                  <a:lnTo>
                    <a:pt x="2450356" y="31509"/>
                  </a:lnTo>
                  <a:lnTo>
                    <a:pt x="2498439" y="29432"/>
                  </a:lnTo>
                  <a:lnTo>
                    <a:pt x="2544502" y="26626"/>
                  </a:lnTo>
                  <a:lnTo>
                    <a:pt x="2589809" y="23704"/>
                  </a:lnTo>
                  <a:lnTo>
                    <a:pt x="2635619" y="21274"/>
                  </a:lnTo>
                  <a:lnTo>
                    <a:pt x="2683196" y="19948"/>
                  </a:lnTo>
                  <a:lnTo>
                    <a:pt x="2733802" y="20335"/>
                  </a:lnTo>
                  <a:lnTo>
                    <a:pt x="2786715" y="21145"/>
                  </a:lnTo>
                  <a:lnTo>
                    <a:pt x="2840129" y="20896"/>
                  </a:lnTo>
                  <a:lnTo>
                    <a:pt x="2893792" y="19919"/>
                  </a:lnTo>
                  <a:lnTo>
                    <a:pt x="2947450" y="18543"/>
                  </a:lnTo>
                  <a:lnTo>
                    <a:pt x="3000851" y="17097"/>
                  </a:lnTo>
                  <a:lnTo>
                    <a:pt x="3053741" y="15910"/>
                  </a:lnTo>
                  <a:lnTo>
                    <a:pt x="3105868" y="15311"/>
                  </a:lnTo>
                  <a:lnTo>
                    <a:pt x="3156978" y="15629"/>
                  </a:lnTo>
                  <a:lnTo>
                    <a:pt x="3206818" y="17194"/>
                  </a:lnTo>
                  <a:lnTo>
                    <a:pt x="3255136" y="20335"/>
                  </a:lnTo>
                  <a:lnTo>
                    <a:pt x="3283390" y="22163"/>
                  </a:lnTo>
                  <a:lnTo>
                    <a:pt x="3317807" y="23436"/>
                  </a:lnTo>
                  <a:lnTo>
                    <a:pt x="3357763" y="24217"/>
                  </a:lnTo>
                  <a:lnTo>
                    <a:pt x="3402638" y="24568"/>
                  </a:lnTo>
                  <a:lnTo>
                    <a:pt x="3451809" y="24550"/>
                  </a:lnTo>
                  <a:lnTo>
                    <a:pt x="3504655" y="24226"/>
                  </a:lnTo>
                  <a:lnTo>
                    <a:pt x="3560554" y="23658"/>
                  </a:lnTo>
                  <a:lnTo>
                    <a:pt x="3618883" y="22907"/>
                  </a:lnTo>
                  <a:lnTo>
                    <a:pt x="3679021" y="22035"/>
                  </a:lnTo>
                  <a:lnTo>
                    <a:pt x="3740346" y="21105"/>
                  </a:lnTo>
                  <a:lnTo>
                    <a:pt x="3802236" y="20179"/>
                  </a:lnTo>
                  <a:lnTo>
                    <a:pt x="3864070" y="19318"/>
                  </a:lnTo>
                  <a:lnTo>
                    <a:pt x="3925224" y="18585"/>
                  </a:lnTo>
                  <a:lnTo>
                    <a:pt x="3985078" y="18041"/>
                  </a:lnTo>
                  <a:lnTo>
                    <a:pt x="4043009" y="17749"/>
                  </a:lnTo>
                  <a:lnTo>
                    <a:pt x="4098396" y="17770"/>
                  </a:lnTo>
                  <a:lnTo>
                    <a:pt x="4150616" y="18167"/>
                  </a:lnTo>
                  <a:lnTo>
                    <a:pt x="4199048" y="19002"/>
                  </a:lnTo>
                  <a:lnTo>
                    <a:pt x="4243070" y="20335"/>
                  </a:lnTo>
                  <a:lnTo>
                    <a:pt x="4243958" y="29352"/>
                  </a:lnTo>
                  <a:lnTo>
                    <a:pt x="4242561" y="29733"/>
                  </a:lnTo>
                  <a:lnTo>
                    <a:pt x="4243070" y="38623"/>
                  </a:lnTo>
                  <a:lnTo>
                    <a:pt x="4200981" y="40923"/>
                  </a:lnTo>
                  <a:lnTo>
                    <a:pt x="4159631" y="41996"/>
                  </a:lnTo>
                  <a:lnTo>
                    <a:pt x="4118463" y="42073"/>
                  </a:lnTo>
                  <a:lnTo>
                    <a:pt x="4076921" y="41383"/>
                  </a:lnTo>
                  <a:lnTo>
                    <a:pt x="4034449" y="40156"/>
                  </a:lnTo>
                  <a:lnTo>
                    <a:pt x="3990491" y="38623"/>
                  </a:lnTo>
                  <a:lnTo>
                    <a:pt x="3944491" y="37014"/>
                  </a:lnTo>
                  <a:lnTo>
                    <a:pt x="3895894" y="35557"/>
                  </a:lnTo>
                  <a:lnTo>
                    <a:pt x="3844143" y="34484"/>
                  </a:lnTo>
                  <a:lnTo>
                    <a:pt x="3788682" y="34024"/>
                  </a:lnTo>
                  <a:lnTo>
                    <a:pt x="3728955" y="34408"/>
                  </a:lnTo>
                  <a:lnTo>
                    <a:pt x="3664407" y="35864"/>
                  </a:lnTo>
                  <a:lnTo>
                    <a:pt x="3594480" y="38623"/>
                  </a:lnTo>
                  <a:lnTo>
                    <a:pt x="3522687" y="41374"/>
                  </a:lnTo>
                  <a:lnTo>
                    <a:pt x="3463489" y="42328"/>
                  </a:lnTo>
                  <a:lnTo>
                    <a:pt x="3414654" y="41874"/>
                  </a:lnTo>
                  <a:lnTo>
                    <a:pt x="3373952" y="40401"/>
                  </a:lnTo>
                  <a:lnTo>
                    <a:pt x="3339150" y="38299"/>
                  </a:lnTo>
                  <a:lnTo>
                    <a:pt x="3308016" y="35956"/>
                  </a:lnTo>
                  <a:lnTo>
                    <a:pt x="3278319" y="33762"/>
                  </a:lnTo>
                  <a:lnTo>
                    <a:pt x="3247827" y="32104"/>
                  </a:lnTo>
                  <a:lnTo>
                    <a:pt x="3214308" y="31372"/>
                  </a:lnTo>
                  <a:lnTo>
                    <a:pt x="3175530" y="31956"/>
                  </a:lnTo>
                  <a:lnTo>
                    <a:pt x="3129263" y="34243"/>
                  </a:lnTo>
                  <a:lnTo>
                    <a:pt x="3073273" y="38623"/>
                  </a:lnTo>
                  <a:lnTo>
                    <a:pt x="3010447" y="43264"/>
                  </a:lnTo>
                  <a:lnTo>
                    <a:pt x="2955331" y="45409"/>
                  </a:lnTo>
                  <a:lnTo>
                    <a:pt x="2906386" y="45583"/>
                  </a:lnTo>
                  <a:lnTo>
                    <a:pt x="2862070" y="44306"/>
                  </a:lnTo>
                  <a:lnTo>
                    <a:pt x="2820842" y="42101"/>
                  </a:lnTo>
                  <a:lnTo>
                    <a:pt x="2781163" y="39491"/>
                  </a:lnTo>
                  <a:lnTo>
                    <a:pt x="2741490" y="36996"/>
                  </a:lnTo>
                  <a:lnTo>
                    <a:pt x="2700285" y="35140"/>
                  </a:lnTo>
                  <a:lnTo>
                    <a:pt x="2656006" y="34445"/>
                  </a:lnTo>
                  <a:lnTo>
                    <a:pt x="2607113" y="35432"/>
                  </a:lnTo>
                  <a:lnTo>
                    <a:pt x="2552065" y="38623"/>
                  </a:lnTo>
                  <a:lnTo>
                    <a:pt x="2503398" y="41866"/>
                  </a:lnTo>
                  <a:lnTo>
                    <a:pt x="2456360" y="44113"/>
                  </a:lnTo>
                  <a:lnTo>
                    <a:pt x="2410451" y="45491"/>
                  </a:lnTo>
                  <a:lnTo>
                    <a:pt x="2365170" y="46121"/>
                  </a:lnTo>
                  <a:lnTo>
                    <a:pt x="2320018" y="46129"/>
                  </a:lnTo>
                  <a:lnTo>
                    <a:pt x="2274496" y="45637"/>
                  </a:lnTo>
                  <a:lnTo>
                    <a:pt x="2228103" y="44771"/>
                  </a:lnTo>
                  <a:lnTo>
                    <a:pt x="2180340" y="43653"/>
                  </a:lnTo>
                  <a:lnTo>
                    <a:pt x="2130706" y="42407"/>
                  </a:lnTo>
                  <a:lnTo>
                    <a:pt x="2078703" y="41157"/>
                  </a:lnTo>
                  <a:lnTo>
                    <a:pt x="2023830" y="40027"/>
                  </a:lnTo>
                  <a:lnTo>
                    <a:pt x="1965587" y="39142"/>
                  </a:lnTo>
                  <a:lnTo>
                    <a:pt x="1903476" y="38623"/>
                  </a:lnTo>
                  <a:lnTo>
                    <a:pt x="1846896" y="38472"/>
                  </a:lnTo>
                  <a:lnTo>
                    <a:pt x="1795698" y="38530"/>
                  </a:lnTo>
                  <a:lnTo>
                    <a:pt x="1748815" y="38752"/>
                  </a:lnTo>
                  <a:lnTo>
                    <a:pt x="1705179" y="39090"/>
                  </a:lnTo>
                  <a:lnTo>
                    <a:pt x="1663721" y="39498"/>
                  </a:lnTo>
                  <a:lnTo>
                    <a:pt x="1623374" y="39930"/>
                  </a:lnTo>
                  <a:lnTo>
                    <a:pt x="1583070" y="40338"/>
                  </a:lnTo>
                  <a:lnTo>
                    <a:pt x="1541742" y="40676"/>
                  </a:lnTo>
                  <a:lnTo>
                    <a:pt x="1498322" y="40898"/>
                  </a:lnTo>
                  <a:lnTo>
                    <a:pt x="1451742" y="40956"/>
                  </a:lnTo>
                  <a:lnTo>
                    <a:pt x="1400935" y="40804"/>
                  </a:lnTo>
                  <a:lnTo>
                    <a:pt x="1344832" y="40396"/>
                  </a:lnTo>
                  <a:lnTo>
                    <a:pt x="1282366" y="39685"/>
                  </a:lnTo>
                  <a:lnTo>
                    <a:pt x="1212469" y="38623"/>
                  </a:lnTo>
                  <a:lnTo>
                    <a:pt x="1118985" y="37132"/>
                  </a:lnTo>
                  <a:lnTo>
                    <a:pt x="1043644" y="36124"/>
                  </a:lnTo>
                  <a:lnTo>
                    <a:pt x="983442" y="35543"/>
                  </a:lnTo>
                  <a:lnTo>
                    <a:pt x="935377" y="35332"/>
                  </a:lnTo>
                  <a:lnTo>
                    <a:pt x="896445" y="35432"/>
                  </a:lnTo>
                  <a:lnTo>
                    <a:pt x="863643" y="35789"/>
                  </a:lnTo>
                  <a:lnTo>
                    <a:pt x="833969" y="36343"/>
                  </a:lnTo>
                  <a:lnTo>
                    <a:pt x="804419" y="37038"/>
                  </a:lnTo>
                  <a:lnTo>
                    <a:pt x="771989" y="37818"/>
                  </a:lnTo>
                  <a:lnTo>
                    <a:pt x="733678" y="38623"/>
                  </a:lnTo>
                  <a:lnTo>
                    <a:pt x="699571" y="39066"/>
                  </a:lnTo>
                  <a:lnTo>
                    <a:pt x="658328" y="39277"/>
                  </a:lnTo>
                  <a:lnTo>
                    <a:pt x="611032" y="39297"/>
                  </a:lnTo>
                  <a:lnTo>
                    <a:pt x="558763" y="39168"/>
                  </a:lnTo>
                  <a:lnTo>
                    <a:pt x="502601" y="38930"/>
                  </a:lnTo>
                  <a:lnTo>
                    <a:pt x="443626" y="38623"/>
                  </a:lnTo>
                  <a:lnTo>
                    <a:pt x="382920" y="38290"/>
                  </a:lnTo>
                  <a:lnTo>
                    <a:pt x="321563" y="37970"/>
                  </a:lnTo>
                  <a:lnTo>
                    <a:pt x="260635" y="37705"/>
                  </a:lnTo>
                  <a:lnTo>
                    <a:pt x="201217" y="37535"/>
                  </a:lnTo>
                  <a:lnTo>
                    <a:pt x="144389" y="37501"/>
                  </a:lnTo>
                  <a:lnTo>
                    <a:pt x="91233" y="37644"/>
                  </a:lnTo>
                  <a:lnTo>
                    <a:pt x="42827" y="38004"/>
                  </a:lnTo>
                  <a:lnTo>
                    <a:pt x="253" y="38623"/>
                  </a:lnTo>
                  <a:lnTo>
                    <a:pt x="0" y="34559"/>
                  </a:lnTo>
                  <a:lnTo>
                    <a:pt x="762" y="26177"/>
                  </a:lnTo>
                  <a:lnTo>
                    <a:pt x="253" y="20335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215">
              <a:lnSpc>
                <a:spcPts val="5015"/>
              </a:lnSpc>
              <a:spcBef>
                <a:spcPts val="105"/>
              </a:spcBef>
            </a:pPr>
            <a:r>
              <a:rPr dirty="0"/>
              <a:t>Our</a:t>
            </a:r>
            <a:r>
              <a:rPr spc="-100" dirty="0"/>
              <a:t> </a:t>
            </a:r>
            <a:r>
              <a:rPr dirty="0"/>
              <a:t>first</a:t>
            </a:r>
            <a:r>
              <a:rPr spc="-120" dirty="0"/>
              <a:t> </a:t>
            </a:r>
            <a:r>
              <a:rPr dirty="0"/>
              <a:t>hw/sw</a:t>
            </a:r>
            <a:r>
              <a:rPr spc="-80" dirty="0"/>
              <a:t> </a:t>
            </a:r>
            <a:r>
              <a:rPr spc="-10" dirty="0"/>
              <a:t>interface:</a:t>
            </a:r>
          </a:p>
          <a:p>
            <a:pPr marL="69215">
              <a:lnSpc>
                <a:spcPts val="5015"/>
              </a:lnSpc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Von</a:t>
            </a:r>
            <a:r>
              <a:rPr spc="-50" dirty="0"/>
              <a:t> </a:t>
            </a:r>
            <a:r>
              <a:rPr dirty="0"/>
              <a:t>Neumann</a:t>
            </a:r>
            <a:r>
              <a:rPr spc="-45" dirty="0"/>
              <a:t> </a:t>
            </a:r>
            <a:r>
              <a:rPr dirty="0"/>
              <a:t>Computing</a:t>
            </a:r>
            <a:r>
              <a:rPr spc="-65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8554" y="5224017"/>
            <a:ext cx="6510020" cy="1337310"/>
            <a:chOff x="368554" y="5224017"/>
            <a:chExt cx="6510020" cy="1337310"/>
          </a:xfrm>
        </p:grpSpPr>
        <p:sp>
          <p:nvSpPr>
            <p:cNvPr id="4" name="object 4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6496812" y="0"/>
                  </a:moveTo>
                  <a:lnTo>
                    <a:pt x="0" y="0"/>
                  </a:lnTo>
                  <a:lnTo>
                    <a:pt x="0" y="1324355"/>
                  </a:lnTo>
                  <a:lnTo>
                    <a:pt x="6496812" y="1324355"/>
                  </a:lnTo>
                  <a:lnTo>
                    <a:pt x="649681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" y="5230367"/>
              <a:ext cx="6497320" cy="1324610"/>
            </a:xfrm>
            <a:custGeom>
              <a:avLst/>
              <a:gdLst/>
              <a:ahLst/>
              <a:cxnLst/>
              <a:rect l="l" t="t" r="r" b="b"/>
              <a:pathLst>
                <a:path w="6497320" h="1324609">
                  <a:moveTo>
                    <a:pt x="0" y="1324355"/>
                  </a:moveTo>
                  <a:lnTo>
                    <a:pt x="6496812" y="1324355"/>
                  </a:lnTo>
                  <a:lnTo>
                    <a:pt x="6496812" y="0"/>
                  </a:lnTo>
                  <a:lnTo>
                    <a:pt x="0" y="0"/>
                  </a:lnTo>
                  <a:lnTo>
                    <a:pt x="0" y="13243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4255" y="5396484"/>
            <a:ext cx="2571115" cy="99377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4595" y="5396484"/>
            <a:ext cx="3531235" cy="992505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6495" y="3759708"/>
            <a:ext cx="76200" cy="1470660"/>
          </a:xfrm>
          <a:custGeom>
            <a:avLst/>
            <a:gdLst/>
            <a:ahLst/>
            <a:cxnLst/>
            <a:rect l="l" t="t" r="r" b="b"/>
            <a:pathLst>
              <a:path w="76200" h="1470660">
                <a:moveTo>
                  <a:pt x="31750" y="1393952"/>
                </a:moveTo>
                <a:lnTo>
                  <a:pt x="0" y="1393952"/>
                </a:lnTo>
                <a:lnTo>
                  <a:pt x="38100" y="1470152"/>
                </a:lnTo>
                <a:lnTo>
                  <a:pt x="69850" y="1406652"/>
                </a:lnTo>
                <a:lnTo>
                  <a:pt x="31750" y="1406652"/>
                </a:lnTo>
                <a:lnTo>
                  <a:pt x="31750" y="1393952"/>
                </a:lnTo>
                <a:close/>
              </a:path>
              <a:path w="76200" h="1470660">
                <a:moveTo>
                  <a:pt x="44450" y="63500"/>
                </a:moveTo>
                <a:lnTo>
                  <a:pt x="31750" y="63500"/>
                </a:lnTo>
                <a:lnTo>
                  <a:pt x="31750" y="1406652"/>
                </a:lnTo>
                <a:lnTo>
                  <a:pt x="44450" y="1406652"/>
                </a:lnTo>
                <a:lnTo>
                  <a:pt x="44450" y="63500"/>
                </a:lnTo>
                <a:close/>
              </a:path>
              <a:path w="76200" h="1470660">
                <a:moveTo>
                  <a:pt x="76200" y="1393952"/>
                </a:moveTo>
                <a:lnTo>
                  <a:pt x="44450" y="1393952"/>
                </a:lnTo>
                <a:lnTo>
                  <a:pt x="44450" y="1406652"/>
                </a:lnTo>
                <a:lnTo>
                  <a:pt x="69850" y="1406652"/>
                </a:lnTo>
                <a:lnTo>
                  <a:pt x="76200" y="1393952"/>
                </a:lnTo>
                <a:close/>
              </a:path>
              <a:path w="76200" h="14706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4706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7611" y="4169664"/>
            <a:ext cx="3255645" cy="528955"/>
          </a:xfrm>
          <a:prstGeom prst="rect">
            <a:avLst/>
          </a:prstGeom>
          <a:solidFill>
            <a:srgbClr val="006FC0"/>
          </a:solidFill>
          <a:ln w="12700">
            <a:solidFill>
              <a:srgbClr val="2E528F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Unified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61261" y="2038857"/>
            <a:ext cx="3268345" cy="1727200"/>
            <a:chOff x="1461261" y="2038857"/>
            <a:chExt cx="3268345" cy="1727200"/>
          </a:xfrm>
        </p:grpSpPr>
        <p:sp>
          <p:nvSpPr>
            <p:cNvPr id="11" name="object 11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3255264" y="0"/>
                  </a:moveTo>
                  <a:lnTo>
                    <a:pt x="0" y="0"/>
                  </a:lnTo>
                  <a:lnTo>
                    <a:pt x="0" y="1714500"/>
                  </a:lnTo>
                  <a:lnTo>
                    <a:pt x="3255264" y="1714500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7611" y="2045207"/>
              <a:ext cx="3255645" cy="1714500"/>
            </a:xfrm>
            <a:custGeom>
              <a:avLst/>
              <a:gdLst/>
              <a:ahLst/>
              <a:cxnLst/>
              <a:rect l="l" t="t" r="r" b="b"/>
              <a:pathLst>
                <a:path w="3255645" h="1714500">
                  <a:moveTo>
                    <a:pt x="0" y="1714500"/>
                  </a:moveTo>
                  <a:lnTo>
                    <a:pt x="3255264" y="1714500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51536" y="4965319"/>
            <a:ext cx="82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8950" y="1774063"/>
            <a:ext cx="412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8196" y="2168651"/>
            <a:ext cx="3037840" cy="62230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42925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44830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Sequencing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(“Control”)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196" y="2851404"/>
            <a:ext cx="3037840" cy="828040"/>
          </a:xfrm>
          <a:prstGeom prst="rect">
            <a:avLst/>
          </a:prstGeom>
          <a:solidFill>
            <a:srgbClr val="BEBEBE"/>
          </a:solidFill>
          <a:ln w="12700">
            <a:solidFill>
              <a:srgbClr val="2E528F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Arithmetic,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Logic,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Manipulation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(“ALU”)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6334" y="2274214"/>
            <a:ext cx="434403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John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Neumann’s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Idea: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latin typeface="Calibri"/>
                <a:cs typeface="Calibri"/>
              </a:rPr>
              <a:t>Programs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data.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518" y="2831592"/>
            <a:ext cx="3800481" cy="3167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3902</Words>
  <Application>Microsoft Office PowerPoint</Application>
  <PresentationFormat>Widescreen</PresentationFormat>
  <Paragraphs>920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Courier New</vt:lpstr>
      <vt:lpstr>Times New Roman</vt:lpstr>
      <vt:lpstr>Office Theme</vt:lpstr>
      <vt:lpstr>CMU 18-344: Computer Systems and the Hardware/Software Interface</vt:lpstr>
      <vt:lpstr>What is the hardware/software boundary?</vt:lpstr>
      <vt:lpstr>The 213 view of the world</vt:lpstr>
      <vt:lpstr>The 240 view of the world</vt:lpstr>
      <vt:lpstr>Relative Mutability/Non-Recurring Eng. (NRE) Cost?</vt:lpstr>
      <vt:lpstr>Relative Observability?</vt:lpstr>
      <vt:lpstr>Relative Optimizability?</vt:lpstr>
      <vt:lpstr>Today: Thinking Like a Computer Architect</vt:lpstr>
      <vt:lpstr>Our first hw/sw interface: The Von Neumann Computing Model</vt:lpstr>
      <vt:lpstr>The Von Neumann / Stored-Program Computing Model</vt:lpstr>
      <vt:lpstr>The Von Neumann / Stored-Program Computing Model</vt:lpstr>
      <vt:lpstr>The Von Neumann / Stored-Program Computing Model</vt:lpstr>
      <vt:lpstr>The Von Neumann / Stored-Program Computing Model</vt:lpstr>
      <vt:lpstr>The Von Neumann / Stored-Program Computing Model</vt:lpstr>
      <vt:lpstr>Alternative to von Neumann: the Harvard Architecture</vt:lpstr>
      <vt:lpstr>Alternative to von Neumann: the Harvard Architecture</vt:lpstr>
      <vt:lpstr>Optimizing our Harvard Architecture</vt:lpstr>
      <vt:lpstr>Optimizing our Harvard Architecture</vt:lpstr>
      <vt:lpstr>Thinking about the costs of HW optimization</vt:lpstr>
      <vt:lpstr>PowerPoint Presentation</vt:lpstr>
      <vt:lpstr>PowerPoint Presentation</vt:lpstr>
      <vt:lpstr>How about optimizing instruction supply?</vt:lpstr>
      <vt:lpstr>How about optimizing instruction supply?</vt:lpstr>
      <vt:lpstr>Is this optimization a good tradeoff?</vt:lpstr>
      <vt:lpstr>Is this optimization a good tradeoff?</vt:lpstr>
      <vt:lpstr>Is this optimization a good tradeoff?</vt:lpstr>
      <vt:lpstr>Is this optimization always a good tradeoff?</vt:lpstr>
      <vt:lpstr>How about changing the code?</vt:lpstr>
      <vt:lpstr>A key Law of the HW/SW Universe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Amdahl’s Law</vt:lpstr>
      <vt:lpstr>Limit Cases for Amdahl’s Law</vt:lpstr>
      <vt:lpstr>Limit Cases for Amdahl’s Law</vt:lpstr>
      <vt:lpstr>Limit Cases for Amdahl’s Law</vt:lpstr>
      <vt:lpstr>Limit Cases for Amdahl’s Law</vt:lpstr>
      <vt:lpstr>Limit Cases for Amdahl’s Law</vt:lpstr>
      <vt:lpstr>Limit Cases for Amdahl’s Law</vt:lpstr>
      <vt:lpstr>Amdahl’s Law Speedup</vt:lpstr>
      <vt:lpstr>Amdahl’s Law is Extremely Versatile</vt:lpstr>
      <vt:lpstr>Using Amdahl’s Law to push the bottleneck around</vt:lpstr>
      <vt:lpstr>Using Amdahl’s Law to push the bottleneck around</vt:lpstr>
      <vt:lpstr>Using Amdahl’s Law to push the bottleneck around</vt:lpstr>
      <vt:lpstr>Using Amdahl’s Law to push the bottleneck around</vt:lpstr>
      <vt:lpstr>Another view of the world: Gustafson’s Law</vt:lpstr>
      <vt:lpstr>Another view of the world: Gustafson’s Law</vt:lpstr>
      <vt:lpstr>Another view of the world: </vt:lpstr>
      <vt:lpstr>Amdahl’s Law vs Gustafson’s Law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Kesden</cp:lastModifiedBy>
  <cp:revision>5</cp:revision>
  <dcterms:created xsi:type="dcterms:W3CDTF">2023-08-31T13:19:28Z</dcterms:created>
  <dcterms:modified xsi:type="dcterms:W3CDTF">2025-09-09T07:21:20Z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2023-08-31T00:00:00Z</vt:filetime>
  </property>
  <property fmtid="{D5CDD505-2E9C-101B-9397-08002B2CF9AE}" pid="5" name="Producer">
    <vt:lpwstr>Microsoft® PowerPoint® for Microsoft 365</vt:lpwstr>
  </property>
</Properties>
</file>