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69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9" r:id="rId20"/>
    <p:sldId id="370" r:id="rId21"/>
    <p:sldId id="371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72" r:id="rId40"/>
    <p:sldId id="317" r:id="rId41"/>
    <p:sldId id="318" r:id="rId4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462" y="2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81530" y="1103503"/>
            <a:ext cx="8028939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08228"/>
            <a:ext cx="10358120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57274"/>
            <a:ext cx="10263505" cy="3472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4.jp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hardware software interface&#10;&#10;Description automatically generated">
            <a:extLst>
              <a:ext uri="{FF2B5EF4-FFF2-40B4-BE49-F238E27FC236}">
                <a16:creationId xmlns:a16="http://schemas.microsoft.com/office/drawing/2014/main" id="{810F7516-70DC-172F-E7EE-CF1944FBE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4" t="16667" r="1609" b="1111"/>
          <a:stretch/>
        </p:blipFill>
        <p:spPr>
          <a:xfrm>
            <a:off x="685800" y="0"/>
            <a:ext cx="11125200" cy="68605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34200" y="152400"/>
            <a:ext cx="366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Fall</a:t>
            </a:r>
            <a:r>
              <a:rPr lang="en-US" sz="2400" spc="-8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2025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B8911A5-C562-978F-F58E-02D144E7CC60}"/>
              </a:ext>
            </a:extLst>
          </p:cNvPr>
          <p:cNvSpPr txBox="1"/>
          <p:nvPr/>
        </p:nvSpPr>
        <p:spPr>
          <a:xfrm>
            <a:off x="3810000" y="3352800"/>
            <a:ext cx="8077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>
                <a:latin typeface="Calibri"/>
                <a:cs typeface="Calibri"/>
              </a:rPr>
              <a:t>Lecture 11: </a:t>
            </a:r>
            <a:r>
              <a:rPr lang="en-US" sz="2400" b="1" dirty="0">
                <a:latin typeface="Calibri"/>
                <a:cs typeface="Calibri"/>
              </a:rPr>
              <a:t>Design Space Exploration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A57C735-C7C9-6336-2F3C-F9046D8F623D}"/>
              </a:ext>
            </a:extLst>
          </p:cNvPr>
          <p:cNvSpPr txBox="1"/>
          <p:nvPr/>
        </p:nvSpPr>
        <p:spPr>
          <a:xfrm>
            <a:off x="6324600" y="6324600"/>
            <a:ext cx="5791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Credit: Brandon Lucia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Can</a:t>
            </a:r>
            <a:r>
              <a:rPr spc="-20" dirty="0"/>
              <a:t> </a:t>
            </a:r>
            <a:r>
              <a:rPr dirty="0"/>
              <a:t>find</a:t>
            </a:r>
            <a:r>
              <a:rPr spc="-1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good</a:t>
            </a:r>
            <a:r>
              <a:rPr spc="15" dirty="0"/>
              <a:t> </a:t>
            </a:r>
            <a:r>
              <a:rPr dirty="0"/>
              <a:t>design</a:t>
            </a:r>
            <a:r>
              <a:rPr spc="-10" dirty="0"/>
              <a:t> </a:t>
            </a:r>
            <a:r>
              <a:rPr dirty="0"/>
              <a:t>by</a:t>
            </a:r>
            <a:r>
              <a:rPr spc="-10" dirty="0"/>
              <a:t> </a:t>
            </a:r>
            <a:r>
              <a:rPr dirty="0"/>
              <a:t>measuring</a:t>
            </a:r>
            <a:r>
              <a:rPr spc="-30" dirty="0"/>
              <a:t> </a:t>
            </a:r>
            <a:r>
              <a:rPr dirty="0"/>
              <a:t>points</a:t>
            </a:r>
            <a:r>
              <a:rPr spc="-5" dirty="0"/>
              <a:t> </a:t>
            </a:r>
            <a:r>
              <a:rPr spc="-25" dirty="0"/>
              <a:t>in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design</a:t>
            </a:r>
            <a:r>
              <a:rPr spc="-5" dirty="0"/>
              <a:t> </a:t>
            </a:r>
            <a:r>
              <a:rPr spc="-10" dirty="0"/>
              <a:t>space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50135" y="2112264"/>
            <a:ext cx="3037205" cy="2650490"/>
            <a:chOff x="1850135" y="2112264"/>
            <a:chExt cx="3037205" cy="2650490"/>
          </a:xfrm>
        </p:grpSpPr>
        <p:sp>
          <p:nvSpPr>
            <p:cNvPr id="4" name="object 4"/>
            <p:cNvSpPr/>
            <p:nvPr/>
          </p:nvSpPr>
          <p:spPr>
            <a:xfrm>
              <a:off x="1856231" y="2112264"/>
              <a:ext cx="3030855" cy="2621280"/>
            </a:xfrm>
            <a:custGeom>
              <a:avLst/>
              <a:gdLst/>
              <a:ahLst/>
              <a:cxnLst/>
              <a:rect l="l" t="t" r="r" b="b"/>
              <a:pathLst>
                <a:path w="3030854" h="2621279">
                  <a:moveTo>
                    <a:pt x="0" y="2621280"/>
                  </a:moveTo>
                  <a:lnTo>
                    <a:pt x="3030601" y="2621280"/>
                  </a:lnTo>
                </a:path>
                <a:path w="3030854" h="2621279">
                  <a:moveTo>
                    <a:pt x="22860" y="2620645"/>
                  </a:moveTo>
                  <a:lnTo>
                    <a:pt x="22860" y="0"/>
                  </a:lnTo>
                </a:path>
              </a:pathLst>
            </a:custGeom>
            <a:ln w="5791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80259" y="3913632"/>
              <a:ext cx="856615" cy="820419"/>
            </a:xfrm>
            <a:custGeom>
              <a:avLst/>
              <a:gdLst/>
              <a:ahLst/>
              <a:cxnLst/>
              <a:rect l="l" t="t" r="r" b="b"/>
              <a:pathLst>
                <a:path w="856614" h="820420">
                  <a:moveTo>
                    <a:pt x="856488" y="0"/>
                  </a:moveTo>
                  <a:lnTo>
                    <a:pt x="0" y="0"/>
                  </a:lnTo>
                  <a:lnTo>
                    <a:pt x="0" y="819912"/>
                  </a:lnTo>
                  <a:lnTo>
                    <a:pt x="856488" y="819912"/>
                  </a:lnTo>
                  <a:lnTo>
                    <a:pt x="8564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80259" y="3913632"/>
              <a:ext cx="856615" cy="820419"/>
            </a:xfrm>
            <a:custGeom>
              <a:avLst/>
              <a:gdLst/>
              <a:ahLst/>
              <a:cxnLst/>
              <a:rect l="l" t="t" r="r" b="b"/>
              <a:pathLst>
                <a:path w="856614" h="820420">
                  <a:moveTo>
                    <a:pt x="0" y="819912"/>
                  </a:moveTo>
                  <a:lnTo>
                    <a:pt x="856488" y="819912"/>
                  </a:lnTo>
                  <a:lnTo>
                    <a:pt x="856488" y="0"/>
                  </a:lnTo>
                  <a:lnTo>
                    <a:pt x="0" y="0"/>
                  </a:lnTo>
                  <a:lnTo>
                    <a:pt x="0" y="81991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38371" y="2887980"/>
              <a:ext cx="858519" cy="1845945"/>
            </a:xfrm>
            <a:custGeom>
              <a:avLst/>
              <a:gdLst/>
              <a:ahLst/>
              <a:cxnLst/>
              <a:rect l="l" t="t" r="r" b="b"/>
              <a:pathLst>
                <a:path w="858520" h="1845945">
                  <a:moveTo>
                    <a:pt x="858012" y="0"/>
                  </a:moveTo>
                  <a:lnTo>
                    <a:pt x="0" y="0"/>
                  </a:lnTo>
                  <a:lnTo>
                    <a:pt x="0" y="1845564"/>
                  </a:lnTo>
                  <a:lnTo>
                    <a:pt x="858012" y="1845564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38371" y="2887980"/>
              <a:ext cx="858519" cy="1845945"/>
            </a:xfrm>
            <a:custGeom>
              <a:avLst/>
              <a:gdLst/>
              <a:ahLst/>
              <a:cxnLst/>
              <a:rect l="l" t="t" r="r" b="b"/>
              <a:pathLst>
                <a:path w="858520" h="1845945">
                  <a:moveTo>
                    <a:pt x="0" y="1845564"/>
                  </a:moveTo>
                  <a:lnTo>
                    <a:pt x="858012" y="1845564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1845564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31035" y="2860931"/>
            <a:ext cx="254000" cy="11982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dirty="0">
                <a:latin typeface="Calibri"/>
                <a:cs typeface="Calibri"/>
              </a:rPr>
              <a:t>Run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Time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(s)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70401" y="2594609"/>
            <a:ext cx="232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7s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55850" y="3644645"/>
            <a:ext cx="232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3s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78914" y="4871465"/>
            <a:ext cx="288290" cy="1711960"/>
          </a:xfrm>
          <a:custGeom>
            <a:avLst/>
            <a:gdLst/>
            <a:ahLst/>
            <a:cxnLst/>
            <a:rect l="l" t="t" r="r" b="b"/>
            <a:pathLst>
              <a:path w="288289" h="1711959">
                <a:moveTo>
                  <a:pt x="283591" y="4571"/>
                </a:moveTo>
                <a:lnTo>
                  <a:pt x="0" y="4571"/>
                </a:lnTo>
              </a:path>
              <a:path w="288289" h="1711959">
                <a:moveTo>
                  <a:pt x="9143" y="1711693"/>
                </a:moveTo>
                <a:lnTo>
                  <a:pt x="9143" y="0"/>
                </a:lnTo>
              </a:path>
              <a:path w="288289" h="1711959">
                <a:moveTo>
                  <a:pt x="288163" y="1706879"/>
                </a:moveTo>
                <a:lnTo>
                  <a:pt x="4572" y="1706879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41854" y="4866894"/>
            <a:ext cx="287020" cy="1711960"/>
          </a:xfrm>
          <a:custGeom>
            <a:avLst/>
            <a:gdLst/>
            <a:ahLst/>
            <a:cxnLst/>
            <a:rect l="l" t="t" r="r" b="b"/>
            <a:pathLst>
              <a:path w="287019" h="1711959">
                <a:moveTo>
                  <a:pt x="3047" y="4571"/>
                </a:moveTo>
                <a:lnTo>
                  <a:pt x="286638" y="4571"/>
                </a:lnTo>
              </a:path>
              <a:path w="287019" h="1711959">
                <a:moveTo>
                  <a:pt x="278891" y="1711693"/>
                </a:moveTo>
                <a:lnTo>
                  <a:pt x="278891" y="0"/>
                </a:lnTo>
              </a:path>
              <a:path w="287019" h="1711959">
                <a:moveTo>
                  <a:pt x="0" y="1706879"/>
                </a:moveTo>
                <a:lnTo>
                  <a:pt x="283590" y="1706879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56789" y="4912867"/>
            <a:ext cx="487680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 marR="119380">
              <a:lnSpc>
                <a:spcPct val="100000"/>
              </a:lnSpc>
            </a:pPr>
            <a:r>
              <a:rPr sz="1400" b="1" spc="-25" dirty="0">
                <a:latin typeface="Calibri"/>
                <a:cs typeface="Calibri"/>
              </a:rPr>
              <a:t>16k </a:t>
            </a:r>
            <a:r>
              <a:rPr sz="1400" b="1" spc="-20" dirty="0">
                <a:latin typeface="Calibri"/>
                <a:cs typeface="Calibri"/>
              </a:rPr>
              <a:t>xor() </a:t>
            </a:r>
            <a:r>
              <a:rPr sz="1400" b="1" spc="-5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Calibri"/>
                <a:cs typeface="Calibri"/>
              </a:rPr>
              <a:t>hash() </a:t>
            </a:r>
            <a:r>
              <a:rPr sz="1400" b="1" spc="-50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97985" y="4862321"/>
            <a:ext cx="287020" cy="1711960"/>
          </a:xfrm>
          <a:custGeom>
            <a:avLst/>
            <a:gdLst/>
            <a:ahLst/>
            <a:cxnLst/>
            <a:rect l="l" t="t" r="r" b="b"/>
            <a:pathLst>
              <a:path w="287020" h="1711959">
                <a:moveTo>
                  <a:pt x="283590" y="4571"/>
                </a:moveTo>
                <a:lnTo>
                  <a:pt x="0" y="4571"/>
                </a:lnTo>
              </a:path>
              <a:path w="287020" h="1711959">
                <a:moveTo>
                  <a:pt x="7619" y="1711693"/>
                </a:moveTo>
                <a:lnTo>
                  <a:pt x="7619" y="0"/>
                </a:lnTo>
              </a:path>
              <a:path w="287020" h="1711959">
                <a:moveTo>
                  <a:pt x="286638" y="1706879"/>
                </a:moveTo>
                <a:lnTo>
                  <a:pt x="3048" y="1706879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59402" y="4857750"/>
            <a:ext cx="288290" cy="1711960"/>
          </a:xfrm>
          <a:custGeom>
            <a:avLst/>
            <a:gdLst/>
            <a:ahLst/>
            <a:cxnLst/>
            <a:rect l="l" t="t" r="r" b="b"/>
            <a:pathLst>
              <a:path w="288289" h="1711959">
                <a:moveTo>
                  <a:pt x="4572" y="4572"/>
                </a:moveTo>
                <a:lnTo>
                  <a:pt x="288163" y="4572"/>
                </a:lnTo>
              </a:path>
              <a:path w="288289" h="1711959">
                <a:moveTo>
                  <a:pt x="280415" y="1711693"/>
                </a:moveTo>
                <a:lnTo>
                  <a:pt x="280415" y="0"/>
                </a:lnTo>
              </a:path>
              <a:path w="288289" h="1711959">
                <a:moveTo>
                  <a:pt x="0" y="1706880"/>
                </a:moveTo>
                <a:lnTo>
                  <a:pt x="283590" y="170688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74972" y="4903723"/>
            <a:ext cx="487680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12700" marR="119380">
              <a:lnSpc>
                <a:spcPct val="100000"/>
              </a:lnSpc>
            </a:pPr>
            <a:r>
              <a:rPr sz="1400" b="1" spc="-25" dirty="0">
                <a:latin typeface="Calibri"/>
                <a:cs typeface="Calibri"/>
              </a:rPr>
              <a:t>1k </a:t>
            </a:r>
            <a:r>
              <a:rPr sz="1400" b="1" spc="-20" dirty="0">
                <a:latin typeface="Calibri"/>
                <a:cs typeface="Calibri"/>
              </a:rPr>
              <a:t>xor() </a:t>
            </a:r>
            <a:r>
              <a:rPr sz="1400" b="1" spc="-5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hash()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-6095" y="5332476"/>
            <a:ext cx="2182495" cy="897890"/>
            <a:chOff x="-6095" y="5332476"/>
            <a:chExt cx="2182495" cy="897890"/>
          </a:xfrm>
        </p:grpSpPr>
        <p:sp>
          <p:nvSpPr>
            <p:cNvPr id="19" name="object 19"/>
            <p:cNvSpPr/>
            <p:nvPr/>
          </p:nvSpPr>
          <p:spPr>
            <a:xfrm>
              <a:off x="0" y="5338572"/>
              <a:ext cx="2170430" cy="885825"/>
            </a:xfrm>
            <a:custGeom>
              <a:avLst/>
              <a:gdLst/>
              <a:ahLst/>
              <a:cxnLst/>
              <a:rect l="l" t="t" r="r" b="b"/>
              <a:pathLst>
                <a:path w="2170430" h="885825">
                  <a:moveTo>
                    <a:pt x="1727454" y="0"/>
                  </a:moveTo>
                  <a:lnTo>
                    <a:pt x="1727454" y="221360"/>
                  </a:lnTo>
                  <a:lnTo>
                    <a:pt x="0" y="221360"/>
                  </a:lnTo>
                  <a:lnTo>
                    <a:pt x="0" y="664082"/>
                  </a:lnTo>
                  <a:lnTo>
                    <a:pt x="1727454" y="664082"/>
                  </a:lnTo>
                  <a:lnTo>
                    <a:pt x="1727454" y="885443"/>
                  </a:lnTo>
                  <a:lnTo>
                    <a:pt x="2170176" y="442721"/>
                  </a:lnTo>
                  <a:lnTo>
                    <a:pt x="172745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5338572"/>
              <a:ext cx="2170430" cy="885825"/>
            </a:xfrm>
            <a:custGeom>
              <a:avLst/>
              <a:gdLst/>
              <a:ahLst/>
              <a:cxnLst/>
              <a:rect l="l" t="t" r="r" b="b"/>
              <a:pathLst>
                <a:path w="2170430" h="885825">
                  <a:moveTo>
                    <a:pt x="0" y="221360"/>
                  </a:moveTo>
                  <a:lnTo>
                    <a:pt x="1727454" y="221360"/>
                  </a:lnTo>
                  <a:lnTo>
                    <a:pt x="1727454" y="0"/>
                  </a:lnTo>
                  <a:lnTo>
                    <a:pt x="2170176" y="442721"/>
                  </a:lnTo>
                  <a:lnTo>
                    <a:pt x="1727454" y="885443"/>
                  </a:lnTo>
                  <a:lnTo>
                    <a:pt x="1727454" y="664082"/>
                  </a:lnTo>
                  <a:lnTo>
                    <a:pt x="0" y="664082"/>
                  </a:lnTo>
                  <a:lnTo>
                    <a:pt x="0" y="221360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4350" y="5617870"/>
            <a:ext cx="1318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Faster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design!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264907" y="2093976"/>
            <a:ext cx="3037205" cy="2650490"/>
            <a:chOff x="7264907" y="2093976"/>
            <a:chExt cx="3037205" cy="2650490"/>
          </a:xfrm>
        </p:grpSpPr>
        <p:sp>
          <p:nvSpPr>
            <p:cNvPr id="23" name="object 23"/>
            <p:cNvSpPr/>
            <p:nvPr/>
          </p:nvSpPr>
          <p:spPr>
            <a:xfrm>
              <a:off x="7271003" y="2093976"/>
              <a:ext cx="3030855" cy="2621280"/>
            </a:xfrm>
            <a:custGeom>
              <a:avLst/>
              <a:gdLst/>
              <a:ahLst/>
              <a:cxnLst/>
              <a:rect l="l" t="t" r="r" b="b"/>
              <a:pathLst>
                <a:path w="3030854" h="2621279">
                  <a:moveTo>
                    <a:pt x="0" y="2621280"/>
                  </a:moveTo>
                  <a:lnTo>
                    <a:pt x="3030601" y="2621280"/>
                  </a:lnTo>
                </a:path>
                <a:path w="3030854" h="2621279">
                  <a:moveTo>
                    <a:pt x="22860" y="2620645"/>
                  </a:moveTo>
                  <a:lnTo>
                    <a:pt x="22860" y="0"/>
                  </a:lnTo>
                </a:path>
              </a:pathLst>
            </a:custGeom>
            <a:ln w="5791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93507" y="2869692"/>
              <a:ext cx="858519" cy="1845945"/>
            </a:xfrm>
            <a:custGeom>
              <a:avLst/>
              <a:gdLst/>
              <a:ahLst/>
              <a:cxnLst/>
              <a:rect l="l" t="t" r="r" b="b"/>
              <a:pathLst>
                <a:path w="858520" h="1845945">
                  <a:moveTo>
                    <a:pt x="858011" y="0"/>
                  </a:moveTo>
                  <a:lnTo>
                    <a:pt x="0" y="0"/>
                  </a:lnTo>
                  <a:lnTo>
                    <a:pt x="0" y="1845563"/>
                  </a:lnTo>
                  <a:lnTo>
                    <a:pt x="858011" y="1845563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93507" y="2869692"/>
              <a:ext cx="858519" cy="1845945"/>
            </a:xfrm>
            <a:custGeom>
              <a:avLst/>
              <a:gdLst/>
              <a:ahLst/>
              <a:cxnLst/>
              <a:rect l="l" t="t" r="r" b="b"/>
              <a:pathLst>
                <a:path w="858520" h="1845945">
                  <a:moveTo>
                    <a:pt x="0" y="1845563"/>
                  </a:moveTo>
                  <a:lnTo>
                    <a:pt x="858011" y="1845563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1845563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51619" y="3794760"/>
              <a:ext cx="858519" cy="920750"/>
            </a:xfrm>
            <a:custGeom>
              <a:avLst/>
              <a:gdLst/>
              <a:ahLst/>
              <a:cxnLst/>
              <a:rect l="l" t="t" r="r" b="b"/>
              <a:pathLst>
                <a:path w="858520" h="920750">
                  <a:moveTo>
                    <a:pt x="858012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858012" y="920495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51619" y="3794760"/>
              <a:ext cx="858519" cy="920750"/>
            </a:xfrm>
            <a:custGeom>
              <a:avLst/>
              <a:gdLst/>
              <a:ahLst/>
              <a:cxnLst/>
              <a:rect l="l" t="t" r="r" b="b"/>
              <a:pathLst>
                <a:path w="858520" h="920750">
                  <a:moveTo>
                    <a:pt x="0" y="920495"/>
                  </a:moveTo>
                  <a:lnTo>
                    <a:pt x="858012" y="920495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92049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845427" y="2669195"/>
            <a:ext cx="254000" cy="13716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dirty="0">
                <a:latin typeface="Calibri"/>
                <a:cs typeface="Calibri"/>
              </a:rPr>
              <a:t>Run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Energy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(J)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69628" y="3512261"/>
            <a:ext cx="2171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2J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96276" y="2592070"/>
            <a:ext cx="217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5J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393685" y="4848605"/>
            <a:ext cx="949960" cy="1716405"/>
          </a:xfrm>
          <a:custGeom>
            <a:avLst/>
            <a:gdLst/>
            <a:ahLst/>
            <a:cxnLst/>
            <a:rect l="l" t="t" r="r" b="b"/>
            <a:pathLst>
              <a:path w="949959" h="1716404">
                <a:moveTo>
                  <a:pt x="283591" y="9144"/>
                </a:moveTo>
                <a:lnTo>
                  <a:pt x="0" y="9144"/>
                </a:lnTo>
              </a:path>
              <a:path w="949959" h="1716404">
                <a:moveTo>
                  <a:pt x="7620" y="1716265"/>
                </a:moveTo>
                <a:lnTo>
                  <a:pt x="7620" y="4572"/>
                </a:lnTo>
              </a:path>
              <a:path w="949959" h="1716404">
                <a:moveTo>
                  <a:pt x="288163" y="1711452"/>
                </a:moveTo>
                <a:lnTo>
                  <a:pt x="4572" y="1711452"/>
                </a:lnTo>
              </a:path>
              <a:path w="949959" h="1716404">
                <a:moveTo>
                  <a:pt x="665988" y="4572"/>
                </a:moveTo>
                <a:lnTo>
                  <a:pt x="949579" y="4572"/>
                </a:lnTo>
              </a:path>
              <a:path w="949959" h="1716404">
                <a:moveTo>
                  <a:pt x="941832" y="1711693"/>
                </a:moveTo>
                <a:lnTo>
                  <a:pt x="941832" y="0"/>
                </a:lnTo>
              </a:path>
              <a:path w="949959" h="1716404">
                <a:moveTo>
                  <a:pt x="661416" y="1706880"/>
                </a:moveTo>
                <a:lnTo>
                  <a:pt x="945007" y="170688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671307" y="4894579"/>
            <a:ext cx="37338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25" dirty="0">
                <a:latin typeface="Calibri"/>
                <a:cs typeface="Calibri"/>
              </a:rPr>
              <a:t>16k </a:t>
            </a:r>
            <a:r>
              <a:rPr sz="1400" b="1" spc="-20" dirty="0">
                <a:latin typeface="Calibri"/>
                <a:cs typeface="Calibri"/>
              </a:rPr>
              <a:t>xor()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71307" y="5748020"/>
            <a:ext cx="4876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hash()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106661" y="4844034"/>
            <a:ext cx="288290" cy="1711960"/>
          </a:xfrm>
          <a:custGeom>
            <a:avLst/>
            <a:gdLst/>
            <a:ahLst/>
            <a:cxnLst/>
            <a:rect l="l" t="t" r="r" b="b"/>
            <a:pathLst>
              <a:path w="288290" h="1711959">
                <a:moveTo>
                  <a:pt x="283591" y="4572"/>
                </a:moveTo>
                <a:lnTo>
                  <a:pt x="0" y="4572"/>
                </a:lnTo>
              </a:path>
              <a:path w="288290" h="1711959">
                <a:moveTo>
                  <a:pt x="7620" y="1711693"/>
                </a:moveTo>
                <a:lnTo>
                  <a:pt x="7620" y="0"/>
                </a:lnTo>
              </a:path>
              <a:path w="288290" h="1711959">
                <a:moveTo>
                  <a:pt x="288163" y="1706880"/>
                </a:moveTo>
                <a:lnTo>
                  <a:pt x="4572" y="170688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768078" y="4839461"/>
            <a:ext cx="288290" cy="1711960"/>
          </a:xfrm>
          <a:custGeom>
            <a:avLst/>
            <a:gdLst/>
            <a:ahLst/>
            <a:cxnLst/>
            <a:rect l="l" t="t" r="r" b="b"/>
            <a:pathLst>
              <a:path w="288290" h="1711959">
                <a:moveTo>
                  <a:pt x="4572" y="4571"/>
                </a:moveTo>
                <a:lnTo>
                  <a:pt x="288163" y="4571"/>
                </a:lnTo>
              </a:path>
              <a:path w="288290" h="1711959">
                <a:moveTo>
                  <a:pt x="280416" y="1711693"/>
                </a:moveTo>
                <a:lnTo>
                  <a:pt x="280416" y="0"/>
                </a:lnTo>
              </a:path>
              <a:path w="288290" h="1711959">
                <a:moveTo>
                  <a:pt x="0" y="1706880"/>
                </a:moveTo>
                <a:lnTo>
                  <a:pt x="283591" y="170688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384918" y="4885435"/>
            <a:ext cx="487680" cy="151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12700" marR="119380">
              <a:lnSpc>
                <a:spcPct val="100000"/>
              </a:lnSpc>
            </a:pPr>
            <a:r>
              <a:rPr sz="1400" b="1" spc="-25" dirty="0">
                <a:latin typeface="Calibri"/>
                <a:cs typeface="Calibri"/>
              </a:rPr>
              <a:t>1k </a:t>
            </a:r>
            <a:r>
              <a:rPr sz="1400" b="1" spc="-20" dirty="0">
                <a:latin typeface="Calibri"/>
                <a:cs typeface="Calibri"/>
              </a:rPr>
              <a:t>xor() </a:t>
            </a:r>
            <a:r>
              <a:rPr sz="1400" b="1" spc="-5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hash() </a:t>
            </a:r>
            <a:r>
              <a:rPr sz="1400" b="1" spc="-50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104888" y="5291328"/>
            <a:ext cx="2182495" cy="897890"/>
            <a:chOff x="7104888" y="5291328"/>
            <a:chExt cx="2182495" cy="897890"/>
          </a:xfrm>
        </p:grpSpPr>
        <p:sp>
          <p:nvSpPr>
            <p:cNvPr id="38" name="object 38"/>
            <p:cNvSpPr/>
            <p:nvPr/>
          </p:nvSpPr>
          <p:spPr>
            <a:xfrm>
              <a:off x="7110984" y="5297424"/>
              <a:ext cx="2170430" cy="885825"/>
            </a:xfrm>
            <a:custGeom>
              <a:avLst/>
              <a:gdLst/>
              <a:ahLst/>
              <a:cxnLst/>
              <a:rect l="l" t="t" r="r" b="b"/>
              <a:pathLst>
                <a:path w="2170429" h="885825">
                  <a:moveTo>
                    <a:pt x="1727454" y="0"/>
                  </a:moveTo>
                  <a:lnTo>
                    <a:pt x="1727454" y="221360"/>
                  </a:lnTo>
                  <a:lnTo>
                    <a:pt x="0" y="221360"/>
                  </a:lnTo>
                  <a:lnTo>
                    <a:pt x="0" y="664082"/>
                  </a:lnTo>
                  <a:lnTo>
                    <a:pt x="1727454" y="664082"/>
                  </a:lnTo>
                  <a:lnTo>
                    <a:pt x="1727454" y="885444"/>
                  </a:lnTo>
                  <a:lnTo>
                    <a:pt x="2170176" y="442722"/>
                  </a:lnTo>
                  <a:lnTo>
                    <a:pt x="172745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110984" y="5297424"/>
              <a:ext cx="2170430" cy="885825"/>
            </a:xfrm>
            <a:custGeom>
              <a:avLst/>
              <a:gdLst/>
              <a:ahLst/>
              <a:cxnLst/>
              <a:rect l="l" t="t" r="r" b="b"/>
              <a:pathLst>
                <a:path w="2170429" h="885825">
                  <a:moveTo>
                    <a:pt x="0" y="221360"/>
                  </a:moveTo>
                  <a:lnTo>
                    <a:pt x="1727454" y="221360"/>
                  </a:lnTo>
                  <a:lnTo>
                    <a:pt x="1727454" y="0"/>
                  </a:lnTo>
                  <a:lnTo>
                    <a:pt x="2170176" y="442722"/>
                  </a:lnTo>
                  <a:lnTo>
                    <a:pt x="1727454" y="885444"/>
                  </a:lnTo>
                  <a:lnTo>
                    <a:pt x="1727454" y="664082"/>
                  </a:lnTo>
                  <a:lnTo>
                    <a:pt x="0" y="664082"/>
                  </a:lnTo>
                  <a:lnTo>
                    <a:pt x="0" y="221360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416418" y="5576722"/>
            <a:ext cx="1339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18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100" b="1" baseline="29761" dirty="0">
                <a:latin typeface="Calibri"/>
                <a:cs typeface="Calibri"/>
              </a:rPr>
              <a:t>2</a:t>
            </a:r>
            <a:r>
              <a:rPr sz="2100" b="1" spc="202" baseline="29761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706993" y="2653360"/>
            <a:ext cx="31597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Side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Q: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Why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might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this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particular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706993" y="2928365"/>
            <a:ext cx="2543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design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have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lower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energy?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Is</a:t>
            </a:r>
            <a:r>
              <a:rPr spc="-20" dirty="0"/>
              <a:t> </a:t>
            </a:r>
            <a:r>
              <a:rPr dirty="0"/>
              <a:t>one</a:t>
            </a:r>
            <a:r>
              <a:rPr spc="-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these</a:t>
            </a:r>
            <a:r>
              <a:rPr spc="-15" dirty="0"/>
              <a:t> </a:t>
            </a:r>
            <a:r>
              <a:rPr spc="-30" dirty="0"/>
              <a:t>better?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50135" y="2112264"/>
            <a:ext cx="3037205" cy="2650490"/>
            <a:chOff x="1850135" y="2112264"/>
            <a:chExt cx="3037205" cy="2650490"/>
          </a:xfrm>
        </p:grpSpPr>
        <p:sp>
          <p:nvSpPr>
            <p:cNvPr id="4" name="object 4"/>
            <p:cNvSpPr/>
            <p:nvPr/>
          </p:nvSpPr>
          <p:spPr>
            <a:xfrm>
              <a:off x="1856231" y="2112264"/>
              <a:ext cx="3030855" cy="2621280"/>
            </a:xfrm>
            <a:custGeom>
              <a:avLst/>
              <a:gdLst/>
              <a:ahLst/>
              <a:cxnLst/>
              <a:rect l="l" t="t" r="r" b="b"/>
              <a:pathLst>
                <a:path w="3030854" h="2621279">
                  <a:moveTo>
                    <a:pt x="0" y="2621280"/>
                  </a:moveTo>
                  <a:lnTo>
                    <a:pt x="3030601" y="2621280"/>
                  </a:lnTo>
                </a:path>
                <a:path w="3030854" h="2621279">
                  <a:moveTo>
                    <a:pt x="22860" y="2620645"/>
                  </a:moveTo>
                  <a:lnTo>
                    <a:pt x="22860" y="0"/>
                  </a:lnTo>
                </a:path>
              </a:pathLst>
            </a:custGeom>
            <a:ln w="5791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80259" y="3913632"/>
              <a:ext cx="856615" cy="820419"/>
            </a:xfrm>
            <a:custGeom>
              <a:avLst/>
              <a:gdLst/>
              <a:ahLst/>
              <a:cxnLst/>
              <a:rect l="l" t="t" r="r" b="b"/>
              <a:pathLst>
                <a:path w="856614" h="820420">
                  <a:moveTo>
                    <a:pt x="856488" y="0"/>
                  </a:moveTo>
                  <a:lnTo>
                    <a:pt x="0" y="0"/>
                  </a:lnTo>
                  <a:lnTo>
                    <a:pt x="0" y="819912"/>
                  </a:lnTo>
                  <a:lnTo>
                    <a:pt x="856488" y="819912"/>
                  </a:lnTo>
                  <a:lnTo>
                    <a:pt x="8564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80259" y="3913632"/>
              <a:ext cx="856615" cy="820419"/>
            </a:xfrm>
            <a:custGeom>
              <a:avLst/>
              <a:gdLst/>
              <a:ahLst/>
              <a:cxnLst/>
              <a:rect l="l" t="t" r="r" b="b"/>
              <a:pathLst>
                <a:path w="856614" h="820420">
                  <a:moveTo>
                    <a:pt x="0" y="819912"/>
                  </a:moveTo>
                  <a:lnTo>
                    <a:pt x="856488" y="819912"/>
                  </a:lnTo>
                  <a:lnTo>
                    <a:pt x="856488" y="0"/>
                  </a:lnTo>
                  <a:lnTo>
                    <a:pt x="0" y="0"/>
                  </a:lnTo>
                  <a:lnTo>
                    <a:pt x="0" y="819912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38371" y="2887980"/>
              <a:ext cx="858519" cy="1845945"/>
            </a:xfrm>
            <a:custGeom>
              <a:avLst/>
              <a:gdLst/>
              <a:ahLst/>
              <a:cxnLst/>
              <a:rect l="l" t="t" r="r" b="b"/>
              <a:pathLst>
                <a:path w="858520" h="1845945">
                  <a:moveTo>
                    <a:pt x="858012" y="0"/>
                  </a:moveTo>
                  <a:lnTo>
                    <a:pt x="0" y="0"/>
                  </a:lnTo>
                  <a:lnTo>
                    <a:pt x="0" y="1845564"/>
                  </a:lnTo>
                  <a:lnTo>
                    <a:pt x="858012" y="1845564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38371" y="2887980"/>
              <a:ext cx="858519" cy="1845945"/>
            </a:xfrm>
            <a:custGeom>
              <a:avLst/>
              <a:gdLst/>
              <a:ahLst/>
              <a:cxnLst/>
              <a:rect l="l" t="t" r="r" b="b"/>
              <a:pathLst>
                <a:path w="858520" h="1845945">
                  <a:moveTo>
                    <a:pt x="0" y="1845564"/>
                  </a:moveTo>
                  <a:lnTo>
                    <a:pt x="858012" y="1845564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1845564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31035" y="2860931"/>
            <a:ext cx="254000" cy="11982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dirty="0">
                <a:latin typeface="Calibri"/>
                <a:cs typeface="Calibri"/>
              </a:rPr>
              <a:t>Run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Time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(s)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70401" y="2594609"/>
            <a:ext cx="232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7s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55850" y="3644645"/>
            <a:ext cx="232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3s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78914" y="4871465"/>
            <a:ext cx="288290" cy="1711960"/>
          </a:xfrm>
          <a:custGeom>
            <a:avLst/>
            <a:gdLst/>
            <a:ahLst/>
            <a:cxnLst/>
            <a:rect l="l" t="t" r="r" b="b"/>
            <a:pathLst>
              <a:path w="288289" h="1711959">
                <a:moveTo>
                  <a:pt x="283591" y="4571"/>
                </a:moveTo>
                <a:lnTo>
                  <a:pt x="0" y="4571"/>
                </a:lnTo>
              </a:path>
              <a:path w="288289" h="1711959">
                <a:moveTo>
                  <a:pt x="9143" y="1711693"/>
                </a:moveTo>
                <a:lnTo>
                  <a:pt x="9143" y="0"/>
                </a:lnTo>
              </a:path>
              <a:path w="288289" h="1711959">
                <a:moveTo>
                  <a:pt x="288163" y="1706879"/>
                </a:moveTo>
                <a:lnTo>
                  <a:pt x="4572" y="1706879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41854" y="4866894"/>
            <a:ext cx="287020" cy="1711960"/>
          </a:xfrm>
          <a:custGeom>
            <a:avLst/>
            <a:gdLst/>
            <a:ahLst/>
            <a:cxnLst/>
            <a:rect l="l" t="t" r="r" b="b"/>
            <a:pathLst>
              <a:path w="287019" h="1711959">
                <a:moveTo>
                  <a:pt x="3047" y="4571"/>
                </a:moveTo>
                <a:lnTo>
                  <a:pt x="286638" y="4571"/>
                </a:lnTo>
              </a:path>
              <a:path w="287019" h="1711959">
                <a:moveTo>
                  <a:pt x="278891" y="1711693"/>
                </a:moveTo>
                <a:lnTo>
                  <a:pt x="278891" y="0"/>
                </a:lnTo>
              </a:path>
              <a:path w="287019" h="1711959">
                <a:moveTo>
                  <a:pt x="0" y="1706879"/>
                </a:moveTo>
                <a:lnTo>
                  <a:pt x="283590" y="1706879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56789" y="4912867"/>
            <a:ext cx="487680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 marR="119380">
              <a:lnSpc>
                <a:spcPct val="100000"/>
              </a:lnSpc>
            </a:pPr>
            <a:r>
              <a:rPr sz="1400" b="1" spc="-25" dirty="0">
                <a:latin typeface="Calibri"/>
                <a:cs typeface="Calibri"/>
              </a:rPr>
              <a:t>16k </a:t>
            </a:r>
            <a:r>
              <a:rPr sz="1400" b="1" spc="-20" dirty="0">
                <a:latin typeface="Calibri"/>
                <a:cs typeface="Calibri"/>
              </a:rPr>
              <a:t>xor() </a:t>
            </a:r>
            <a:r>
              <a:rPr sz="1400" b="1" spc="-5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Calibri"/>
                <a:cs typeface="Calibri"/>
              </a:rPr>
              <a:t>hash() </a:t>
            </a:r>
            <a:r>
              <a:rPr sz="1400" b="1" spc="-50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93414" y="4862321"/>
            <a:ext cx="287020" cy="1711960"/>
          </a:xfrm>
          <a:custGeom>
            <a:avLst/>
            <a:gdLst/>
            <a:ahLst/>
            <a:cxnLst/>
            <a:rect l="l" t="t" r="r" b="b"/>
            <a:pathLst>
              <a:path w="287020" h="1711959">
                <a:moveTo>
                  <a:pt x="283590" y="4571"/>
                </a:moveTo>
                <a:lnTo>
                  <a:pt x="0" y="4571"/>
                </a:lnTo>
              </a:path>
              <a:path w="287020" h="1711959">
                <a:moveTo>
                  <a:pt x="7620" y="1711693"/>
                </a:moveTo>
                <a:lnTo>
                  <a:pt x="7620" y="0"/>
                </a:lnTo>
              </a:path>
              <a:path w="287020" h="1711959">
                <a:moveTo>
                  <a:pt x="286638" y="1706879"/>
                </a:moveTo>
                <a:lnTo>
                  <a:pt x="3048" y="1706879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54829" y="4857750"/>
            <a:ext cx="288290" cy="1711960"/>
          </a:xfrm>
          <a:custGeom>
            <a:avLst/>
            <a:gdLst/>
            <a:ahLst/>
            <a:cxnLst/>
            <a:rect l="l" t="t" r="r" b="b"/>
            <a:pathLst>
              <a:path w="288289" h="1711959">
                <a:moveTo>
                  <a:pt x="4572" y="4572"/>
                </a:moveTo>
                <a:lnTo>
                  <a:pt x="288163" y="4572"/>
                </a:lnTo>
              </a:path>
              <a:path w="288289" h="1711959">
                <a:moveTo>
                  <a:pt x="278892" y="1711693"/>
                </a:moveTo>
                <a:lnTo>
                  <a:pt x="278892" y="0"/>
                </a:lnTo>
              </a:path>
              <a:path w="288289" h="1711959">
                <a:moveTo>
                  <a:pt x="0" y="1706880"/>
                </a:moveTo>
                <a:lnTo>
                  <a:pt x="283591" y="170688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70401" y="4903723"/>
            <a:ext cx="487680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12700" marR="119380">
              <a:lnSpc>
                <a:spcPct val="100000"/>
              </a:lnSpc>
            </a:pPr>
            <a:r>
              <a:rPr sz="1400" b="1" spc="-25" dirty="0">
                <a:latin typeface="Calibri"/>
                <a:cs typeface="Calibri"/>
              </a:rPr>
              <a:t>1k </a:t>
            </a:r>
            <a:r>
              <a:rPr sz="1400" b="1" spc="-20" dirty="0">
                <a:latin typeface="Calibri"/>
                <a:cs typeface="Calibri"/>
              </a:rPr>
              <a:t>xor() </a:t>
            </a:r>
            <a:r>
              <a:rPr sz="1400" b="1" spc="-5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hash()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-6095" y="5332476"/>
            <a:ext cx="2182495" cy="897890"/>
            <a:chOff x="-6095" y="5332476"/>
            <a:chExt cx="2182495" cy="897890"/>
          </a:xfrm>
        </p:grpSpPr>
        <p:sp>
          <p:nvSpPr>
            <p:cNvPr id="19" name="object 19"/>
            <p:cNvSpPr/>
            <p:nvPr/>
          </p:nvSpPr>
          <p:spPr>
            <a:xfrm>
              <a:off x="0" y="5338572"/>
              <a:ext cx="2170430" cy="885825"/>
            </a:xfrm>
            <a:custGeom>
              <a:avLst/>
              <a:gdLst/>
              <a:ahLst/>
              <a:cxnLst/>
              <a:rect l="l" t="t" r="r" b="b"/>
              <a:pathLst>
                <a:path w="2170430" h="885825">
                  <a:moveTo>
                    <a:pt x="1727454" y="0"/>
                  </a:moveTo>
                  <a:lnTo>
                    <a:pt x="1727454" y="221360"/>
                  </a:lnTo>
                  <a:lnTo>
                    <a:pt x="0" y="221360"/>
                  </a:lnTo>
                  <a:lnTo>
                    <a:pt x="0" y="664082"/>
                  </a:lnTo>
                  <a:lnTo>
                    <a:pt x="1727454" y="664082"/>
                  </a:lnTo>
                  <a:lnTo>
                    <a:pt x="1727454" y="885443"/>
                  </a:lnTo>
                  <a:lnTo>
                    <a:pt x="2170176" y="442721"/>
                  </a:lnTo>
                  <a:lnTo>
                    <a:pt x="172745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5338572"/>
              <a:ext cx="2170430" cy="885825"/>
            </a:xfrm>
            <a:custGeom>
              <a:avLst/>
              <a:gdLst/>
              <a:ahLst/>
              <a:cxnLst/>
              <a:rect l="l" t="t" r="r" b="b"/>
              <a:pathLst>
                <a:path w="2170430" h="885825">
                  <a:moveTo>
                    <a:pt x="0" y="221360"/>
                  </a:moveTo>
                  <a:lnTo>
                    <a:pt x="1727454" y="221360"/>
                  </a:lnTo>
                  <a:lnTo>
                    <a:pt x="1727454" y="0"/>
                  </a:lnTo>
                  <a:lnTo>
                    <a:pt x="2170176" y="442721"/>
                  </a:lnTo>
                  <a:lnTo>
                    <a:pt x="1727454" y="885443"/>
                  </a:lnTo>
                  <a:lnTo>
                    <a:pt x="1727454" y="664082"/>
                  </a:lnTo>
                  <a:lnTo>
                    <a:pt x="0" y="664082"/>
                  </a:lnTo>
                  <a:lnTo>
                    <a:pt x="0" y="221360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4350" y="5617870"/>
            <a:ext cx="1318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Faster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design!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264907" y="2093976"/>
            <a:ext cx="3037205" cy="2650490"/>
            <a:chOff x="7264907" y="2093976"/>
            <a:chExt cx="3037205" cy="2650490"/>
          </a:xfrm>
        </p:grpSpPr>
        <p:sp>
          <p:nvSpPr>
            <p:cNvPr id="23" name="object 23"/>
            <p:cNvSpPr/>
            <p:nvPr/>
          </p:nvSpPr>
          <p:spPr>
            <a:xfrm>
              <a:off x="7271003" y="2093976"/>
              <a:ext cx="3030855" cy="2621280"/>
            </a:xfrm>
            <a:custGeom>
              <a:avLst/>
              <a:gdLst/>
              <a:ahLst/>
              <a:cxnLst/>
              <a:rect l="l" t="t" r="r" b="b"/>
              <a:pathLst>
                <a:path w="3030854" h="2621279">
                  <a:moveTo>
                    <a:pt x="0" y="2621280"/>
                  </a:moveTo>
                  <a:lnTo>
                    <a:pt x="3030601" y="2621280"/>
                  </a:lnTo>
                </a:path>
                <a:path w="3030854" h="2621279">
                  <a:moveTo>
                    <a:pt x="22860" y="2620645"/>
                  </a:moveTo>
                  <a:lnTo>
                    <a:pt x="22860" y="0"/>
                  </a:lnTo>
                </a:path>
              </a:pathLst>
            </a:custGeom>
            <a:ln w="5791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93507" y="2869692"/>
              <a:ext cx="858519" cy="1845945"/>
            </a:xfrm>
            <a:custGeom>
              <a:avLst/>
              <a:gdLst/>
              <a:ahLst/>
              <a:cxnLst/>
              <a:rect l="l" t="t" r="r" b="b"/>
              <a:pathLst>
                <a:path w="858520" h="1845945">
                  <a:moveTo>
                    <a:pt x="858011" y="0"/>
                  </a:moveTo>
                  <a:lnTo>
                    <a:pt x="0" y="0"/>
                  </a:lnTo>
                  <a:lnTo>
                    <a:pt x="0" y="1845563"/>
                  </a:lnTo>
                  <a:lnTo>
                    <a:pt x="858011" y="1845563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93507" y="2869692"/>
              <a:ext cx="858519" cy="1845945"/>
            </a:xfrm>
            <a:custGeom>
              <a:avLst/>
              <a:gdLst/>
              <a:ahLst/>
              <a:cxnLst/>
              <a:rect l="l" t="t" r="r" b="b"/>
              <a:pathLst>
                <a:path w="858520" h="1845945">
                  <a:moveTo>
                    <a:pt x="0" y="1845563"/>
                  </a:moveTo>
                  <a:lnTo>
                    <a:pt x="858011" y="1845563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1845563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51619" y="3794760"/>
              <a:ext cx="858519" cy="920750"/>
            </a:xfrm>
            <a:custGeom>
              <a:avLst/>
              <a:gdLst/>
              <a:ahLst/>
              <a:cxnLst/>
              <a:rect l="l" t="t" r="r" b="b"/>
              <a:pathLst>
                <a:path w="858520" h="920750">
                  <a:moveTo>
                    <a:pt x="858012" y="0"/>
                  </a:moveTo>
                  <a:lnTo>
                    <a:pt x="0" y="0"/>
                  </a:lnTo>
                  <a:lnTo>
                    <a:pt x="0" y="920495"/>
                  </a:lnTo>
                  <a:lnTo>
                    <a:pt x="858012" y="920495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51619" y="3794760"/>
              <a:ext cx="858519" cy="920750"/>
            </a:xfrm>
            <a:custGeom>
              <a:avLst/>
              <a:gdLst/>
              <a:ahLst/>
              <a:cxnLst/>
              <a:rect l="l" t="t" r="r" b="b"/>
              <a:pathLst>
                <a:path w="858520" h="920750">
                  <a:moveTo>
                    <a:pt x="0" y="920495"/>
                  </a:moveTo>
                  <a:lnTo>
                    <a:pt x="858012" y="920495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92049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845427" y="2669195"/>
            <a:ext cx="254000" cy="13716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dirty="0">
                <a:latin typeface="Calibri"/>
                <a:cs typeface="Calibri"/>
              </a:rPr>
              <a:t>Run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Energy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(J)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69628" y="3512261"/>
            <a:ext cx="2171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2J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96276" y="2592070"/>
            <a:ext cx="217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5J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393685" y="4848605"/>
            <a:ext cx="949960" cy="1716405"/>
          </a:xfrm>
          <a:custGeom>
            <a:avLst/>
            <a:gdLst/>
            <a:ahLst/>
            <a:cxnLst/>
            <a:rect l="l" t="t" r="r" b="b"/>
            <a:pathLst>
              <a:path w="949959" h="1716404">
                <a:moveTo>
                  <a:pt x="283591" y="9144"/>
                </a:moveTo>
                <a:lnTo>
                  <a:pt x="0" y="9144"/>
                </a:lnTo>
              </a:path>
              <a:path w="949959" h="1716404">
                <a:moveTo>
                  <a:pt x="7620" y="1716265"/>
                </a:moveTo>
                <a:lnTo>
                  <a:pt x="7620" y="4572"/>
                </a:lnTo>
              </a:path>
              <a:path w="949959" h="1716404">
                <a:moveTo>
                  <a:pt x="288163" y="1711452"/>
                </a:moveTo>
                <a:lnTo>
                  <a:pt x="4572" y="1711452"/>
                </a:lnTo>
              </a:path>
              <a:path w="949959" h="1716404">
                <a:moveTo>
                  <a:pt x="665988" y="4572"/>
                </a:moveTo>
                <a:lnTo>
                  <a:pt x="949579" y="4572"/>
                </a:lnTo>
              </a:path>
              <a:path w="949959" h="1716404">
                <a:moveTo>
                  <a:pt x="941832" y="1711693"/>
                </a:moveTo>
                <a:lnTo>
                  <a:pt x="941832" y="0"/>
                </a:lnTo>
              </a:path>
              <a:path w="949959" h="1716404">
                <a:moveTo>
                  <a:pt x="661416" y="1706880"/>
                </a:moveTo>
                <a:lnTo>
                  <a:pt x="945007" y="170688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671307" y="4894579"/>
            <a:ext cx="37338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25" dirty="0">
                <a:latin typeface="Calibri"/>
                <a:cs typeface="Calibri"/>
              </a:rPr>
              <a:t>16k </a:t>
            </a:r>
            <a:r>
              <a:rPr sz="1400" b="1" spc="-20" dirty="0">
                <a:latin typeface="Calibri"/>
                <a:cs typeface="Calibri"/>
              </a:rPr>
              <a:t>xor()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71307" y="5748020"/>
            <a:ext cx="4876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hash()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106661" y="4844034"/>
            <a:ext cx="288290" cy="1711960"/>
          </a:xfrm>
          <a:custGeom>
            <a:avLst/>
            <a:gdLst/>
            <a:ahLst/>
            <a:cxnLst/>
            <a:rect l="l" t="t" r="r" b="b"/>
            <a:pathLst>
              <a:path w="288290" h="1711959">
                <a:moveTo>
                  <a:pt x="283591" y="4572"/>
                </a:moveTo>
                <a:lnTo>
                  <a:pt x="0" y="4572"/>
                </a:lnTo>
              </a:path>
              <a:path w="288290" h="1711959">
                <a:moveTo>
                  <a:pt x="7620" y="1711693"/>
                </a:moveTo>
                <a:lnTo>
                  <a:pt x="7620" y="0"/>
                </a:lnTo>
              </a:path>
              <a:path w="288290" h="1711959">
                <a:moveTo>
                  <a:pt x="288163" y="1706880"/>
                </a:moveTo>
                <a:lnTo>
                  <a:pt x="4572" y="170688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768078" y="4839461"/>
            <a:ext cx="288290" cy="1711960"/>
          </a:xfrm>
          <a:custGeom>
            <a:avLst/>
            <a:gdLst/>
            <a:ahLst/>
            <a:cxnLst/>
            <a:rect l="l" t="t" r="r" b="b"/>
            <a:pathLst>
              <a:path w="288290" h="1711959">
                <a:moveTo>
                  <a:pt x="4572" y="4571"/>
                </a:moveTo>
                <a:lnTo>
                  <a:pt x="288163" y="4571"/>
                </a:lnTo>
              </a:path>
              <a:path w="288290" h="1711959">
                <a:moveTo>
                  <a:pt x="280416" y="1711693"/>
                </a:moveTo>
                <a:lnTo>
                  <a:pt x="280416" y="0"/>
                </a:lnTo>
              </a:path>
              <a:path w="288290" h="1711959">
                <a:moveTo>
                  <a:pt x="0" y="1706880"/>
                </a:moveTo>
                <a:lnTo>
                  <a:pt x="283591" y="170688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384918" y="4885435"/>
            <a:ext cx="487680" cy="151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12700" marR="119380">
              <a:lnSpc>
                <a:spcPct val="100000"/>
              </a:lnSpc>
            </a:pPr>
            <a:r>
              <a:rPr sz="1400" b="1" spc="-25" dirty="0">
                <a:latin typeface="Calibri"/>
                <a:cs typeface="Calibri"/>
              </a:rPr>
              <a:t>1k </a:t>
            </a:r>
            <a:r>
              <a:rPr sz="1400" b="1" spc="-20" dirty="0">
                <a:latin typeface="Calibri"/>
                <a:cs typeface="Calibri"/>
              </a:rPr>
              <a:t>xor() </a:t>
            </a:r>
            <a:r>
              <a:rPr sz="1400" b="1" spc="-5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hash() </a:t>
            </a:r>
            <a:r>
              <a:rPr sz="1400" b="1" spc="-50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104888" y="5291328"/>
            <a:ext cx="2182495" cy="897890"/>
            <a:chOff x="7104888" y="5291328"/>
            <a:chExt cx="2182495" cy="897890"/>
          </a:xfrm>
        </p:grpSpPr>
        <p:sp>
          <p:nvSpPr>
            <p:cNvPr id="38" name="object 38"/>
            <p:cNvSpPr/>
            <p:nvPr/>
          </p:nvSpPr>
          <p:spPr>
            <a:xfrm>
              <a:off x="7110984" y="5297424"/>
              <a:ext cx="2170430" cy="885825"/>
            </a:xfrm>
            <a:custGeom>
              <a:avLst/>
              <a:gdLst/>
              <a:ahLst/>
              <a:cxnLst/>
              <a:rect l="l" t="t" r="r" b="b"/>
              <a:pathLst>
                <a:path w="2170429" h="885825">
                  <a:moveTo>
                    <a:pt x="1727454" y="0"/>
                  </a:moveTo>
                  <a:lnTo>
                    <a:pt x="1727454" y="221360"/>
                  </a:lnTo>
                  <a:lnTo>
                    <a:pt x="0" y="221360"/>
                  </a:lnTo>
                  <a:lnTo>
                    <a:pt x="0" y="664082"/>
                  </a:lnTo>
                  <a:lnTo>
                    <a:pt x="1727454" y="664082"/>
                  </a:lnTo>
                  <a:lnTo>
                    <a:pt x="1727454" y="885444"/>
                  </a:lnTo>
                  <a:lnTo>
                    <a:pt x="2170176" y="442722"/>
                  </a:lnTo>
                  <a:lnTo>
                    <a:pt x="172745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110984" y="5297424"/>
              <a:ext cx="2170430" cy="885825"/>
            </a:xfrm>
            <a:custGeom>
              <a:avLst/>
              <a:gdLst/>
              <a:ahLst/>
              <a:cxnLst/>
              <a:rect l="l" t="t" r="r" b="b"/>
              <a:pathLst>
                <a:path w="2170429" h="885825">
                  <a:moveTo>
                    <a:pt x="0" y="221360"/>
                  </a:moveTo>
                  <a:lnTo>
                    <a:pt x="1727454" y="221360"/>
                  </a:lnTo>
                  <a:lnTo>
                    <a:pt x="1727454" y="0"/>
                  </a:lnTo>
                  <a:lnTo>
                    <a:pt x="2170176" y="442722"/>
                  </a:lnTo>
                  <a:lnTo>
                    <a:pt x="1727454" y="885444"/>
                  </a:lnTo>
                  <a:lnTo>
                    <a:pt x="1727454" y="664082"/>
                  </a:lnTo>
                  <a:lnTo>
                    <a:pt x="0" y="664082"/>
                  </a:lnTo>
                  <a:lnTo>
                    <a:pt x="0" y="221360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416418" y="5576722"/>
            <a:ext cx="1339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18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100" b="1" baseline="29761" dirty="0">
                <a:latin typeface="Calibri"/>
                <a:cs typeface="Calibri"/>
              </a:rPr>
              <a:t>2</a:t>
            </a:r>
            <a:r>
              <a:rPr sz="2100" b="1" spc="202" baseline="29761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dirty="0"/>
              <a:t>Plotting</a:t>
            </a:r>
            <a:r>
              <a:rPr spc="-1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design</a:t>
            </a:r>
            <a:r>
              <a:rPr spc="-10" dirty="0"/>
              <a:t> space:</a:t>
            </a:r>
          </a:p>
          <a:p>
            <a:pPr marL="12700">
              <a:lnSpc>
                <a:spcPts val="5015"/>
              </a:lnSpc>
            </a:pPr>
            <a:r>
              <a:rPr dirty="0"/>
              <a:t>Geometric</a:t>
            </a:r>
            <a:r>
              <a:rPr spc="-35" dirty="0"/>
              <a:t> </a:t>
            </a:r>
            <a:r>
              <a:rPr dirty="0"/>
              <a:t>view</a:t>
            </a:r>
            <a:r>
              <a:rPr spc="-1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design</a:t>
            </a:r>
            <a:r>
              <a:rPr spc="-25" dirty="0"/>
              <a:t> </a:t>
            </a:r>
            <a:r>
              <a:rPr spc="-10" dirty="0"/>
              <a:t>dimensions</a:t>
            </a:r>
          </a:p>
        </p:txBody>
      </p:sp>
      <p:sp>
        <p:nvSpPr>
          <p:cNvPr id="3" name="object 3"/>
          <p:cNvSpPr/>
          <p:nvPr/>
        </p:nvSpPr>
        <p:spPr>
          <a:xfrm>
            <a:off x="1204722" y="1913382"/>
            <a:ext cx="398145" cy="4232275"/>
          </a:xfrm>
          <a:custGeom>
            <a:avLst/>
            <a:gdLst/>
            <a:ahLst/>
            <a:cxnLst/>
            <a:rect l="l" t="t" r="r" b="b"/>
            <a:pathLst>
              <a:path w="398144" h="4232275">
                <a:moveTo>
                  <a:pt x="391922" y="10667"/>
                </a:moveTo>
                <a:lnTo>
                  <a:pt x="0" y="10667"/>
                </a:lnTo>
              </a:path>
              <a:path w="398144" h="4232275">
                <a:moveTo>
                  <a:pt x="12191" y="4232173"/>
                </a:moveTo>
                <a:lnTo>
                  <a:pt x="12191" y="0"/>
                </a:lnTo>
              </a:path>
              <a:path w="398144" h="4232275">
                <a:moveTo>
                  <a:pt x="398018" y="4219956"/>
                </a:moveTo>
                <a:lnTo>
                  <a:pt x="6096" y="4219956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19122" y="1901189"/>
            <a:ext cx="398145" cy="4232275"/>
          </a:xfrm>
          <a:custGeom>
            <a:avLst/>
            <a:gdLst/>
            <a:ahLst/>
            <a:cxnLst/>
            <a:rect l="l" t="t" r="r" b="b"/>
            <a:pathLst>
              <a:path w="398144" h="4232275">
                <a:moveTo>
                  <a:pt x="6095" y="12192"/>
                </a:moveTo>
                <a:lnTo>
                  <a:pt x="398017" y="12192"/>
                </a:lnTo>
              </a:path>
              <a:path w="398144" h="4232275">
                <a:moveTo>
                  <a:pt x="385571" y="4232173"/>
                </a:moveTo>
                <a:lnTo>
                  <a:pt x="385571" y="0"/>
                </a:lnTo>
              </a:path>
              <a:path w="398144" h="4232275">
                <a:moveTo>
                  <a:pt x="0" y="4221480"/>
                </a:moveTo>
                <a:lnTo>
                  <a:pt x="391921" y="422148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57908" y="1966721"/>
            <a:ext cx="56134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latin typeface="Calibri"/>
                <a:cs typeface="Calibri"/>
              </a:rPr>
              <a:t>Sg Nb Hp Sb Hb Nt At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12235" y="3599688"/>
            <a:ext cx="2143125" cy="835660"/>
            <a:chOff x="3412235" y="3599688"/>
            <a:chExt cx="2143125" cy="835660"/>
          </a:xfrm>
        </p:grpSpPr>
        <p:sp>
          <p:nvSpPr>
            <p:cNvPr id="7" name="object 7"/>
            <p:cNvSpPr/>
            <p:nvPr/>
          </p:nvSpPr>
          <p:spPr>
            <a:xfrm>
              <a:off x="3418331" y="3605784"/>
              <a:ext cx="2131060" cy="822960"/>
            </a:xfrm>
            <a:custGeom>
              <a:avLst/>
              <a:gdLst/>
              <a:ahLst/>
              <a:cxnLst/>
              <a:rect l="l" t="t" r="r" b="b"/>
              <a:pathLst>
                <a:path w="2131060" h="822960">
                  <a:moveTo>
                    <a:pt x="1719071" y="0"/>
                  </a:moveTo>
                  <a:lnTo>
                    <a:pt x="1719071" y="205739"/>
                  </a:lnTo>
                  <a:lnTo>
                    <a:pt x="0" y="205739"/>
                  </a:lnTo>
                  <a:lnTo>
                    <a:pt x="0" y="617219"/>
                  </a:lnTo>
                  <a:lnTo>
                    <a:pt x="1719071" y="617219"/>
                  </a:lnTo>
                  <a:lnTo>
                    <a:pt x="1719071" y="822959"/>
                  </a:lnTo>
                  <a:lnTo>
                    <a:pt x="2130552" y="411479"/>
                  </a:lnTo>
                  <a:lnTo>
                    <a:pt x="17190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18331" y="3605784"/>
              <a:ext cx="2131060" cy="822960"/>
            </a:xfrm>
            <a:custGeom>
              <a:avLst/>
              <a:gdLst/>
              <a:ahLst/>
              <a:cxnLst/>
              <a:rect l="l" t="t" r="r" b="b"/>
              <a:pathLst>
                <a:path w="2131060" h="822960">
                  <a:moveTo>
                    <a:pt x="0" y="205739"/>
                  </a:moveTo>
                  <a:lnTo>
                    <a:pt x="1719071" y="205739"/>
                  </a:lnTo>
                  <a:lnTo>
                    <a:pt x="1719071" y="0"/>
                  </a:lnTo>
                  <a:lnTo>
                    <a:pt x="2130552" y="411479"/>
                  </a:lnTo>
                  <a:lnTo>
                    <a:pt x="1719071" y="822959"/>
                  </a:lnTo>
                  <a:lnTo>
                    <a:pt x="1719071" y="617219"/>
                  </a:lnTo>
                  <a:lnTo>
                    <a:pt x="0" y="617219"/>
                  </a:lnTo>
                  <a:lnTo>
                    <a:pt x="0" y="20573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6813804" y="2243327"/>
            <a:ext cx="3778885" cy="3432175"/>
          </a:xfrm>
          <a:custGeom>
            <a:avLst/>
            <a:gdLst/>
            <a:ahLst/>
            <a:cxnLst/>
            <a:rect l="l" t="t" r="r" b="b"/>
            <a:pathLst>
              <a:path w="3778884" h="3432175">
                <a:moveTo>
                  <a:pt x="3778504" y="3345180"/>
                </a:moveTo>
                <a:lnTo>
                  <a:pt x="3720592" y="3316224"/>
                </a:lnTo>
                <a:lnTo>
                  <a:pt x="3604768" y="3258312"/>
                </a:lnTo>
                <a:lnTo>
                  <a:pt x="3604768" y="3316224"/>
                </a:lnTo>
                <a:lnTo>
                  <a:pt x="180708" y="3316224"/>
                </a:lnTo>
                <a:lnTo>
                  <a:pt x="1806346" y="2190750"/>
                </a:lnTo>
                <a:lnTo>
                  <a:pt x="1839341" y="2238375"/>
                </a:lnTo>
                <a:lnTo>
                  <a:pt x="1900593" y="2126615"/>
                </a:lnTo>
                <a:lnTo>
                  <a:pt x="1932686" y="2068068"/>
                </a:lnTo>
                <a:lnTo>
                  <a:pt x="1740408" y="2095500"/>
                </a:lnTo>
                <a:lnTo>
                  <a:pt x="1773364" y="2143099"/>
                </a:lnTo>
                <a:lnTo>
                  <a:pt x="115824" y="3290722"/>
                </a:lnTo>
                <a:lnTo>
                  <a:pt x="115824" y="173736"/>
                </a:lnTo>
                <a:lnTo>
                  <a:pt x="173736" y="173736"/>
                </a:lnTo>
                <a:lnTo>
                  <a:pt x="159258" y="144780"/>
                </a:lnTo>
                <a:lnTo>
                  <a:pt x="86868" y="0"/>
                </a:lnTo>
                <a:lnTo>
                  <a:pt x="0" y="173736"/>
                </a:lnTo>
                <a:lnTo>
                  <a:pt x="57912" y="173736"/>
                </a:lnTo>
                <a:lnTo>
                  <a:pt x="57912" y="3345230"/>
                </a:lnTo>
                <a:lnTo>
                  <a:pt x="86347" y="3345230"/>
                </a:lnTo>
                <a:lnTo>
                  <a:pt x="86868" y="3345980"/>
                </a:lnTo>
                <a:lnTo>
                  <a:pt x="86868" y="3374136"/>
                </a:lnTo>
                <a:lnTo>
                  <a:pt x="3604768" y="3374136"/>
                </a:lnTo>
                <a:lnTo>
                  <a:pt x="3604768" y="3432048"/>
                </a:lnTo>
                <a:lnTo>
                  <a:pt x="3720592" y="3374136"/>
                </a:lnTo>
                <a:lnTo>
                  <a:pt x="3778504" y="334518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95998" y="2010536"/>
            <a:ext cx="238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Sg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68257" y="3988689"/>
            <a:ext cx="293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Nb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30331" y="5582208"/>
            <a:ext cx="250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068050" y="810005"/>
            <a:ext cx="285750" cy="1671955"/>
          </a:xfrm>
          <a:custGeom>
            <a:avLst/>
            <a:gdLst/>
            <a:ahLst/>
            <a:cxnLst/>
            <a:rect l="l" t="t" r="r" b="b"/>
            <a:pathLst>
              <a:path w="285750" h="1671955">
                <a:moveTo>
                  <a:pt x="281177" y="4572"/>
                </a:moveTo>
                <a:lnTo>
                  <a:pt x="0" y="4572"/>
                </a:lnTo>
              </a:path>
              <a:path w="285750" h="1671955">
                <a:moveTo>
                  <a:pt x="7620" y="1671955"/>
                </a:moveTo>
                <a:lnTo>
                  <a:pt x="7620" y="0"/>
                </a:lnTo>
              </a:path>
              <a:path w="285750" h="1671955">
                <a:moveTo>
                  <a:pt x="285750" y="1668780"/>
                </a:moveTo>
                <a:lnTo>
                  <a:pt x="4572" y="166878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24893" y="806958"/>
            <a:ext cx="284480" cy="1671955"/>
          </a:xfrm>
          <a:custGeom>
            <a:avLst/>
            <a:gdLst/>
            <a:ahLst/>
            <a:cxnLst/>
            <a:rect l="l" t="t" r="r" b="b"/>
            <a:pathLst>
              <a:path w="284479" h="1671955">
                <a:moveTo>
                  <a:pt x="3048" y="3047"/>
                </a:moveTo>
                <a:lnTo>
                  <a:pt x="284225" y="3047"/>
                </a:lnTo>
              </a:path>
              <a:path w="284479" h="1671955">
                <a:moveTo>
                  <a:pt x="275844" y="1671954"/>
                </a:moveTo>
                <a:lnTo>
                  <a:pt x="275844" y="0"/>
                </a:lnTo>
              </a:path>
              <a:path w="284479" h="1671955">
                <a:moveTo>
                  <a:pt x="0" y="1667255"/>
                </a:moveTo>
                <a:lnTo>
                  <a:pt x="281177" y="1667255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344782" y="850772"/>
            <a:ext cx="48768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 marR="119380">
              <a:lnSpc>
                <a:spcPct val="100000"/>
              </a:lnSpc>
            </a:pPr>
            <a:r>
              <a:rPr sz="1400" b="1" spc="-25" dirty="0">
                <a:latin typeface="Calibri"/>
                <a:cs typeface="Calibri"/>
              </a:rPr>
              <a:t>16k </a:t>
            </a:r>
            <a:r>
              <a:rPr sz="1400" b="1" spc="-20" dirty="0">
                <a:latin typeface="Calibri"/>
                <a:cs typeface="Calibri"/>
              </a:rPr>
              <a:t>xor() </a:t>
            </a:r>
            <a:r>
              <a:rPr sz="1400" b="1" spc="-5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hash() </a:t>
            </a:r>
            <a:r>
              <a:rPr sz="1400" b="1" spc="-50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051285" y="2576322"/>
            <a:ext cx="288290" cy="1711960"/>
          </a:xfrm>
          <a:custGeom>
            <a:avLst/>
            <a:gdLst/>
            <a:ahLst/>
            <a:cxnLst/>
            <a:rect l="l" t="t" r="r" b="b"/>
            <a:pathLst>
              <a:path w="288290" h="1711960">
                <a:moveTo>
                  <a:pt x="283591" y="4572"/>
                </a:moveTo>
                <a:lnTo>
                  <a:pt x="0" y="4572"/>
                </a:lnTo>
              </a:path>
              <a:path w="288290" h="1711960">
                <a:moveTo>
                  <a:pt x="9144" y="1711705"/>
                </a:moveTo>
                <a:lnTo>
                  <a:pt x="9144" y="0"/>
                </a:lnTo>
              </a:path>
              <a:path w="288290" h="1711960">
                <a:moveTo>
                  <a:pt x="288163" y="1706879"/>
                </a:moveTo>
                <a:lnTo>
                  <a:pt x="4572" y="1706879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14226" y="2571750"/>
            <a:ext cx="287020" cy="1711960"/>
          </a:xfrm>
          <a:custGeom>
            <a:avLst/>
            <a:gdLst/>
            <a:ahLst/>
            <a:cxnLst/>
            <a:rect l="l" t="t" r="r" b="b"/>
            <a:pathLst>
              <a:path w="287020" h="1711960">
                <a:moveTo>
                  <a:pt x="3048" y="4572"/>
                </a:moveTo>
                <a:lnTo>
                  <a:pt x="286639" y="4572"/>
                </a:lnTo>
              </a:path>
              <a:path w="287020" h="1711960">
                <a:moveTo>
                  <a:pt x="278892" y="1711706"/>
                </a:moveTo>
                <a:lnTo>
                  <a:pt x="278892" y="0"/>
                </a:lnTo>
              </a:path>
              <a:path w="287020" h="1711960">
                <a:moveTo>
                  <a:pt x="0" y="1706880"/>
                </a:moveTo>
                <a:lnTo>
                  <a:pt x="283591" y="170688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330178" y="2617088"/>
            <a:ext cx="48768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12700" marR="119380">
              <a:lnSpc>
                <a:spcPct val="100000"/>
              </a:lnSpc>
            </a:pPr>
            <a:r>
              <a:rPr sz="1400" b="1" spc="-25" dirty="0">
                <a:latin typeface="Calibri"/>
                <a:cs typeface="Calibri"/>
              </a:rPr>
              <a:t>1k </a:t>
            </a:r>
            <a:r>
              <a:rPr sz="1400" b="1" spc="-20" dirty="0">
                <a:latin typeface="Calibri"/>
                <a:cs typeface="Calibri"/>
              </a:rPr>
              <a:t>xor() </a:t>
            </a:r>
            <a:r>
              <a:rPr sz="1400" b="1" spc="-5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hash()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099804" y="1675638"/>
            <a:ext cx="1978025" cy="3399790"/>
            <a:chOff x="9099804" y="1675638"/>
            <a:chExt cx="1978025" cy="339979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99804" y="4267200"/>
              <a:ext cx="144780" cy="15544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68384" y="4919472"/>
              <a:ext cx="143256" cy="15544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171432" y="1675637"/>
              <a:ext cx="1906270" cy="3321685"/>
            </a:xfrm>
            <a:custGeom>
              <a:avLst/>
              <a:gdLst/>
              <a:ahLst/>
              <a:cxnLst/>
              <a:rect l="l" t="t" r="r" b="b"/>
              <a:pathLst>
                <a:path w="1906270" h="3321685">
                  <a:moveTo>
                    <a:pt x="1883537" y="1758061"/>
                  </a:moveTo>
                  <a:lnTo>
                    <a:pt x="1875028" y="1748663"/>
                  </a:lnTo>
                  <a:lnTo>
                    <a:pt x="186524" y="3265792"/>
                  </a:lnTo>
                  <a:lnTo>
                    <a:pt x="165354" y="3242183"/>
                  </a:lnTo>
                  <a:lnTo>
                    <a:pt x="134112" y="3321558"/>
                  </a:lnTo>
                  <a:lnTo>
                    <a:pt x="216281" y="3298952"/>
                  </a:lnTo>
                  <a:lnTo>
                    <a:pt x="202717" y="3283839"/>
                  </a:lnTo>
                  <a:lnTo>
                    <a:pt x="195046" y="3275304"/>
                  </a:lnTo>
                  <a:lnTo>
                    <a:pt x="1883537" y="1758061"/>
                  </a:lnTo>
                  <a:close/>
                </a:path>
                <a:path w="1906270" h="3321685">
                  <a:moveTo>
                    <a:pt x="1906270" y="7620"/>
                  </a:moveTo>
                  <a:lnTo>
                    <a:pt x="1896110" y="0"/>
                  </a:lnTo>
                  <a:lnTo>
                    <a:pt x="39941" y="2531986"/>
                  </a:lnTo>
                  <a:lnTo>
                    <a:pt x="14351" y="2513203"/>
                  </a:lnTo>
                  <a:lnTo>
                    <a:pt x="0" y="2597150"/>
                  </a:lnTo>
                  <a:lnTo>
                    <a:pt x="75819" y="2558288"/>
                  </a:lnTo>
                  <a:lnTo>
                    <a:pt x="64211" y="2549779"/>
                  </a:lnTo>
                  <a:lnTo>
                    <a:pt x="50203" y="2539504"/>
                  </a:lnTo>
                  <a:lnTo>
                    <a:pt x="1906270" y="762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dirty="0"/>
              <a:t>Plotting</a:t>
            </a:r>
            <a:r>
              <a:rPr spc="-1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design</a:t>
            </a:r>
            <a:r>
              <a:rPr spc="-10" dirty="0"/>
              <a:t> space:</a:t>
            </a:r>
          </a:p>
          <a:p>
            <a:pPr marL="12700">
              <a:lnSpc>
                <a:spcPts val="5015"/>
              </a:lnSpc>
            </a:pPr>
            <a:r>
              <a:rPr dirty="0"/>
              <a:t>Geometric</a:t>
            </a:r>
            <a:r>
              <a:rPr spc="-35" dirty="0"/>
              <a:t> </a:t>
            </a:r>
            <a:r>
              <a:rPr dirty="0"/>
              <a:t>view</a:t>
            </a:r>
            <a:r>
              <a:rPr spc="-1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design</a:t>
            </a:r>
            <a:r>
              <a:rPr spc="-25" dirty="0"/>
              <a:t> </a:t>
            </a:r>
            <a:r>
              <a:rPr spc="-10" dirty="0"/>
              <a:t>dimensions</a:t>
            </a:r>
          </a:p>
        </p:txBody>
      </p:sp>
      <p:sp>
        <p:nvSpPr>
          <p:cNvPr id="3" name="object 3"/>
          <p:cNvSpPr/>
          <p:nvPr/>
        </p:nvSpPr>
        <p:spPr>
          <a:xfrm>
            <a:off x="1204722" y="1913382"/>
            <a:ext cx="398145" cy="4232275"/>
          </a:xfrm>
          <a:custGeom>
            <a:avLst/>
            <a:gdLst/>
            <a:ahLst/>
            <a:cxnLst/>
            <a:rect l="l" t="t" r="r" b="b"/>
            <a:pathLst>
              <a:path w="398144" h="4232275">
                <a:moveTo>
                  <a:pt x="391922" y="10667"/>
                </a:moveTo>
                <a:lnTo>
                  <a:pt x="0" y="10667"/>
                </a:lnTo>
              </a:path>
              <a:path w="398144" h="4232275">
                <a:moveTo>
                  <a:pt x="12191" y="4232173"/>
                </a:moveTo>
                <a:lnTo>
                  <a:pt x="12191" y="0"/>
                </a:lnTo>
              </a:path>
              <a:path w="398144" h="4232275">
                <a:moveTo>
                  <a:pt x="398018" y="4219956"/>
                </a:moveTo>
                <a:lnTo>
                  <a:pt x="6096" y="4219956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19122" y="1901189"/>
            <a:ext cx="398145" cy="4232275"/>
          </a:xfrm>
          <a:custGeom>
            <a:avLst/>
            <a:gdLst/>
            <a:ahLst/>
            <a:cxnLst/>
            <a:rect l="l" t="t" r="r" b="b"/>
            <a:pathLst>
              <a:path w="398144" h="4232275">
                <a:moveTo>
                  <a:pt x="6095" y="12192"/>
                </a:moveTo>
                <a:lnTo>
                  <a:pt x="398017" y="12192"/>
                </a:lnTo>
              </a:path>
              <a:path w="398144" h="4232275">
                <a:moveTo>
                  <a:pt x="385571" y="4232173"/>
                </a:moveTo>
                <a:lnTo>
                  <a:pt x="385571" y="0"/>
                </a:lnTo>
              </a:path>
              <a:path w="398144" h="4232275">
                <a:moveTo>
                  <a:pt x="0" y="4221480"/>
                </a:moveTo>
                <a:lnTo>
                  <a:pt x="391921" y="422148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57908" y="1966721"/>
            <a:ext cx="56134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latin typeface="Calibri"/>
                <a:cs typeface="Calibri"/>
              </a:rPr>
              <a:t>Sg Nb Hp Sb Hb Nt At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12235" y="3599688"/>
            <a:ext cx="2143125" cy="835660"/>
            <a:chOff x="3412235" y="3599688"/>
            <a:chExt cx="2143125" cy="835660"/>
          </a:xfrm>
        </p:grpSpPr>
        <p:sp>
          <p:nvSpPr>
            <p:cNvPr id="7" name="object 7"/>
            <p:cNvSpPr/>
            <p:nvPr/>
          </p:nvSpPr>
          <p:spPr>
            <a:xfrm>
              <a:off x="3418331" y="3605784"/>
              <a:ext cx="2131060" cy="822960"/>
            </a:xfrm>
            <a:custGeom>
              <a:avLst/>
              <a:gdLst/>
              <a:ahLst/>
              <a:cxnLst/>
              <a:rect l="l" t="t" r="r" b="b"/>
              <a:pathLst>
                <a:path w="2131060" h="822960">
                  <a:moveTo>
                    <a:pt x="1719071" y="0"/>
                  </a:moveTo>
                  <a:lnTo>
                    <a:pt x="1719071" y="205739"/>
                  </a:lnTo>
                  <a:lnTo>
                    <a:pt x="0" y="205739"/>
                  </a:lnTo>
                  <a:lnTo>
                    <a:pt x="0" y="617219"/>
                  </a:lnTo>
                  <a:lnTo>
                    <a:pt x="1719071" y="617219"/>
                  </a:lnTo>
                  <a:lnTo>
                    <a:pt x="1719071" y="822959"/>
                  </a:lnTo>
                  <a:lnTo>
                    <a:pt x="2130552" y="411479"/>
                  </a:lnTo>
                  <a:lnTo>
                    <a:pt x="17190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18331" y="3605784"/>
              <a:ext cx="2131060" cy="822960"/>
            </a:xfrm>
            <a:custGeom>
              <a:avLst/>
              <a:gdLst/>
              <a:ahLst/>
              <a:cxnLst/>
              <a:rect l="l" t="t" r="r" b="b"/>
              <a:pathLst>
                <a:path w="2131060" h="822960">
                  <a:moveTo>
                    <a:pt x="0" y="205739"/>
                  </a:moveTo>
                  <a:lnTo>
                    <a:pt x="1719071" y="205739"/>
                  </a:lnTo>
                  <a:lnTo>
                    <a:pt x="1719071" y="0"/>
                  </a:lnTo>
                  <a:lnTo>
                    <a:pt x="2130552" y="411479"/>
                  </a:lnTo>
                  <a:lnTo>
                    <a:pt x="1719071" y="822959"/>
                  </a:lnTo>
                  <a:lnTo>
                    <a:pt x="1719071" y="617219"/>
                  </a:lnTo>
                  <a:lnTo>
                    <a:pt x="0" y="617219"/>
                  </a:lnTo>
                  <a:lnTo>
                    <a:pt x="0" y="20573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6813804" y="2243327"/>
            <a:ext cx="3778885" cy="3432175"/>
          </a:xfrm>
          <a:custGeom>
            <a:avLst/>
            <a:gdLst/>
            <a:ahLst/>
            <a:cxnLst/>
            <a:rect l="l" t="t" r="r" b="b"/>
            <a:pathLst>
              <a:path w="3778884" h="3432175">
                <a:moveTo>
                  <a:pt x="3778504" y="3345180"/>
                </a:moveTo>
                <a:lnTo>
                  <a:pt x="3720592" y="3316224"/>
                </a:lnTo>
                <a:lnTo>
                  <a:pt x="3604768" y="3258312"/>
                </a:lnTo>
                <a:lnTo>
                  <a:pt x="3604768" y="3316224"/>
                </a:lnTo>
                <a:lnTo>
                  <a:pt x="180708" y="3316224"/>
                </a:lnTo>
                <a:lnTo>
                  <a:pt x="1806346" y="2190750"/>
                </a:lnTo>
                <a:lnTo>
                  <a:pt x="1839341" y="2238375"/>
                </a:lnTo>
                <a:lnTo>
                  <a:pt x="1900593" y="2126615"/>
                </a:lnTo>
                <a:lnTo>
                  <a:pt x="1932686" y="2068068"/>
                </a:lnTo>
                <a:lnTo>
                  <a:pt x="1740408" y="2095500"/>
                </a:lnTo>
                <a:lnTo>
                  <a:pt x="1773364" y="2143099"/>
                </a:lnTo>
                <a:lnTo>
                  <a:pt x="115824" y="3290722"/>
                </a:lnTo>
                <a:lnTo>
                  <a:pt x="115824" y="173736"/>
                </a:lnTo>
                <a:lnTo>
                  <a:pt x="173736" y="173736"/>
                </a:lnTo>
                <a:lnTo>
                  <a:pt x="159258" y="144780"/>
                </a:lnTo>
                <a:lnTo>
                  <a:pt x="86868" y="0"/>
                </a:lnTo>
                <a:lnTo>
                  <a:pt x="0" y="173736"/>
                </a:lnTo>
                <a:lnTo>
                  <a:pt x="57912" y="173736"/>
                </a:lnTo>
                <a:lnTo>
                  <a:pt x="57912" y="3345230"/>
                </a:lnTo>
                <a:lnTo>
                  <a:pt x="86347" y="3345230"/>
                </a:lnTo>
                <a:lnTo>
                  <a:pt x="86868" y="3345980"/>
                </a:lnTo>
                <a:lnTo>
                  <a:pt x="86868" y="3374136"/>
                </a:lnTo>
                <a:lnTo>
                  <a:pt x="3604768" y="3374136"/>
                </a:lnTo>
                <a:lnTo>
                  <a:pt x="3604768" y="3432048"/>
                </a:lnTo>
                <a:lnTo>
                  <a:pt x="3720592" y="3374136"/>
                </a:lnTo>
                <a:lnTo>
                  <a:pt x="3778504" y="334518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95998" y="2010536"/>
            <a:ext cx="238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Sg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68257" y="3988689"/>
            <a:ext cx="293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Nb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30331" y="5582208"/>
            <a:ext cx="250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068050" y="810005"/>
            <a:ext cx="285750" cy="1671955"/>
          </a:xfrm>
          <a:custGeom>
            <a:avLst/>
            <a:gdLst/>
            <a:ahLst/>
            <a:cxnLst/>
            <a:rect l="l" t="t" r="r" b="b"/>
            <a:pathLst>
              <a:path w="285750" h="1671955">
                <a:moveTo>
                  <a:pt x="281177" y="4572"/>
                </a:moveTo>
                <a:lnTo>
                  <a:pt x="0" y="4572"/>
                </a:lnTo>
              </a:path>
              <a:path w="285750" h="1671955">
                <a:moveTo>
                  <a:pt x="7620" y="1671955"/>
                </a:moveTo>
                <a:lnTo>
                  <a:pt x="7620" y="0"/>
                </a:lnTo>
              </a:path>
              <a:path w="285750" h="1671955">
                <a:moveTo>
                  <a:pt x="285750" y="1668780"/>
                </a:moveTo>
                <a:lnTo>
                  <a:pt x="4572" y="166878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24893" y="806958"/>
            <a:ext cx="284480" cy="1671955"/>
          </a:xfrm>
          <a:custGeom>
            <a:avLst/>
            <a:gdLst/>
            <a:ahLst/>
            <a:cxnLst/>
            <a:rect l="l" t="t" r="r" b="b"/>
            <a:pathLst>
              <a:path w="284479" h="1671955">
                <a:moveTo>
                  <a:pt x="3048" y="3047"/>
                </a:moveTo>
                <a:lnTo>
                  <a:pt x="284225" y="3047"/>
                </a:lnTo>
              </a:path>
              <a:path w="284479" h="1671955">
                <a:moveTo>
                  <a:pt x="275844" y="1671954"/>
                </a:moveTo>
                <a:lnTo>
                  <a:pt x="275844" y="0"/>
                </a:lnTo>
              </a:path>
              <a:path w="284479" h="1671955">
                <a:moveTo>
                  <a:pt x="0" y="1667255"/>
                </a:moveTo>
                <a:lnTo>
                  <a:pt x="281177" y="1667255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344782" y="850772"/>
            <a:ext cx="48768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 marR="119380">
              <a:lnSpc>
                <a:spcPct val="100000"/>
              </a:lnSpc>
            </a:pPr>
            <a:r>
              <a:rPr sz="1400" b="1" spc="-25" dirty="0">
                <a:latin typeface="Calibri"/>
                <a:cs typeface="Calibri"/>
              </a:rPr>
              <a:t>16k </a:t>
            </a:r>
            <a:r>
              <a:rPr sz="1400" b="1" spc="-20" dirty="0">
                <a:latin typeface="Calibri"/>
                <a:cs typeface="Calibri"/>
              </a:rPr>
              <a:t>xor() </a:t>
            </a:r>
            <a:r>
              <a:rPr sz="1400" b="1" spc="-5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hash() </a:t>
            </a:r>
            <a:r>
              <a:rPr sz="1400" b="1" spc="-50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051285" y="2576322"/>
            <a:ext cx="288290" cy="1711960"/>
          </a:xfrm>
          <a:custGeom>
            <a:avLst/>
            <a:gdLst/>
            <a:ahLst/>
            <a:cxnLst/>
            <a:rect l="l" t="t" r="r" b="b"/>
            <a:pathLst>
              <a:path w="288290" h="1711960">
                <a:moveTo>
                  <a:pt x="283591" y="4572"/>
                </a:moveTo>
                <a:lnTo>
                  <a:pt x="0" y="4572"/>
                </a:lnTo>
              </a:path>
              <a:path w="288290" h="1711960">
                <a:moveTo>
                  <a:pt x="9144" y="1711705"/>
                </a:moveTo>
                <a:lnTo>
                  <a:pt x="9144" y="0"/>
                </a:lnTo>
              </a:path>
              <a:path w="288290" h="1711960">
                <a:moveTo>
                  <a:pt x="288163" y="1706879"/>
                </a:moveTo>
                <a:lnTo>
                  <a:pt x="4572" y="1706879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14226" y="2571750"/>
            <a:ext cx="287020" cy="1711960"/>
          </a:xfrm>
          <a:custGeom>
            <a:avLst/>
            <a:gdLst/>
            <a:ahLst/>
            <a:cxnLst/>
            <a:rect l="l" t="t" r="r" b="b"/>
            <a:pathLst>
              <a:path w="287020" h="1711960">
                <a:moveTo>
                  <a:pt x="3048" y="4572"/>
                </a:moveTo>
                <a:lnTo>
                  <a:pt x="286639" y="4572"/>
                </a:lnTo>
              </a:path>
              <a:path w="287020" h="1711960">
                <a:moveTo>
                  <a:pt x="278892" y="1711706"/>
                </a:moveTo>
                <a:lnTo>
                  <a:pt x="278892" y="0"/>
                </a:lnTo>
              </a:path>
              <a:path w="287020" h="1711960">
                <a:moveTo>
                  <a:pt x="0" y="1706880"/>
                </a:moveTo>
                <a:lnTo>
                  <a:pt x="283591" y="170688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330178" y="2617088"/>
            <a:ext cx="48768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12700" marR="119380">
              <a:lnSpc>
                <a:spcPct val="100000"/>
              </a:lnSpc>
            </a:pPr>
            <a:r>
              <a:rPr sz="1400" b="1" spc="-25" dirty="0">
                <a:latin typeface="Calibri"/>
                <a:cs typeface="Calibri"/>
              </a:rPr>
              <a:t>1k </a:t>
            </a:r>
            <a:r>
              <a:rPr sz="1400" b="1" spc="-20" dirty="0">
                <a:latin typeface="Calibri"/>
                <a:cs typeface="Calibri"/>
              </a:rPr>
              <a:t>xor() </a:t>
            </a:r>
            <a:r>
              <a:rPr sz="1400" b="1" spc="-5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hash()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099804" y="1675638"/>
            <a:ext cx="1978025" cy="3399790"/>
            <a:chOff x="9099804" y="1675638"/>
            <a:chExt cx="1978025" cy="339979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99804" y="4267200"/>
              <a:ext cx="144780" cy="15544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68384" y="4919472"/>
              <a:ext cx="143256" cy="15544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171432" y="1675637"/>
              <a:ext cx="1906270" cy="3321685"/>
            </a:xfrm>
            <a:custGeom>
              <a:avLst/>
              <a:gdLst/>
              <a:ahLst/>
              <a:cxnLst/>
              <a:rect l="l" t="t" r="r" b="b"/>
              <a:pathLst>
                <a:path w="1906270" h="3321685">
                  <a:moveTo>
                    <a:pt x="1883537" y="1758061"/>
                  </a:moveTo>
                  <a:lnTo>
                    <a:pt x="1875028" y="1748663"/>
                  </a:lnTo>
                  <a:lnTo>
                    <a:pt x="186524" y="3265792"/>
                  </a:lnTo>
                  <a:lnTo>
                    <a:pt x="165354" y="3242183"/>
                  </a:lnTo>
                  <a:lnTo>
                    <a:pt x="134112" y="3321558"/>
                  </a:lnTo>
                  <a:lnTo>
                    <a:pt x="216281" y="3298952"/>
                  </a:lnTo>
                  <a:lnTo>
                    <a:pt x="202717" y="3283839"/>
                  </a:lnTo>
                  <a:lnTo>
                    <a:pt x="195046" y="3275304"/>
                  </a:lnTo>
                  <a:lnTo>
                    <a:pt x="1883537" y="1758061"/>
                  </a:lnTo>
                  <a:close/>
                </a:path>
                <a:path w="1906270" h="3321685">
                  <a:moveTo>
                    <a:pt x="1906270" y="7620"/>
                  </a:moveTo>
                  <a:lnTo>
                    <a:pt x="1896110" y="0"/>
                  </a:lnTo>
                  <a:lnTo>
                    <a:pt x="39941" y="2531986"/>
                  </a:lnTo>
                  <a:lnTo>
                    <a:pt x="14351" y="2513203"/>
                  </a:lnTo>
                  <a:lnTo>
                    <a:pt x="0" y="2597150"/>
                  </a:lnTo>
                  <a:lnTo>
                    <a:pt x="75819" y="2558288"/>
                  </a:lnTo>
                  <a:lnTo>
                    <a:pt x="64211" y="2549779"/>
                  </a:lnTo>
                  <a:lnTo>
                    <a:pt x="50203" y="2539504"/>
                  </a:lnTo>
                  <a:lnTo>
                    <a:pt x="1906270" y="762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228848" y="5804408"/>
            <a:ext cx="54184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Limited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medium: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many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dimensions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render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visually </a:t>
            </a:r>
            <a:r>
              <a:rPr sz="1800" b="1" dirty="0">
                <a:latin typeface="Calibri"/>
                <a:cs typeface="Calibri"/>
              </a:rPr>
              <a:t>Limited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interpretability: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does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position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mean?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Can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helpful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clustering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designs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if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non-</a:t>
            </a:r>
            <a:r>
              <a:rPr sz="1800" b="1" spc="-10" dirty="0">
                <a:latin typeface="Calibri"/>
                <a:cs typeface="Calibri"/>
              </a:rPr>
              <a:t>obvious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60913"/>
            <a:ext cx="772604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Plotting</a:t>
            </a:r>
            <a:r>
              <a:rPr spc="-1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design</a:t>
            </a:r>
            <a:r>
              <a:rPr spc="-10" dirty="0"/>
              <a:t> space: </a:t>
            </a:r>
            <a:r>
              <a:rPr dirty="0"/>
              <a:t>Geometric</a:t>
            </a:r>
            <a:r>
              <a:rPr spc="-30" dirty="0"/>
              <a:t> </a:t>
            </a:r>
            <a:r>
              <a:rPr dirty="0"/>
              <a:t>view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figures</a:t>
            </a:r>
            <a:r>
              <a:rPr spc="-5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10" dirty="0"/>
              <a:t>merit</a:t>
            </a:r>
          </a:p>
        </p:txBody>
      </p:sp>
      <p:sp>
        <p:nvSpPr>
          <p:cNvPr id="3" name="object 3"/>
          <p:cNvSpPr/>
          <p:nvPr/>
        </p:nvSpPr>
        <p:spPr>
          <a:xfrm>
            <a:off x="1295400" y="2438400"/>
            <a:ext cx="396875" cy="902335"/>
          </a:xfrm>
          <a:custGeom>
            <a:avLst/>
            <a:gdLst/>
            <a:ahLst/>
            <a:cxnLst/>
            <a:rect l="l" t="t" r="r" b="b"/>
            <a:pathLst>
              <a:path w="396875" h="902335">
                <a:moveTo>
                  <a:pt x="391922" y="3048"/>
                </a:moveTo>
                <a:lnTo>
                  <a:pt x="0" y="3048"/>
                </a:lnTo>
              </a:path>
              <a:path w="396875" h="902335">
                <a:moveTo>
                  <a:pt x="10668" y="902335"/>
                </a:moveTo>
                <a:lnTo>
                  <a:pt x="10668" y="0"/>
                </a:lnTo>
              </a:path>
              <a:path w="396875" h="902335">
                <a:moveTo>
                  <a:pt x="396494" y="900683"/>
                </a:moveTo>
                <a:lnTo>
                  <a:pt x="4571" y="900683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09800" y="2435353"/>
            <a:ext cx="396875" cy="902335"/>
          </a:xfrm>
          <a:custGeom>
            <a:avLst/>
            <a:gdLst/>
            <a:ahLst/>
            <a:cxnLst/>
            <a:rect l="l" t="t" r="r" b="b"/>
            <a:pathLst>
              <a:path w="396875" h="902335">
                <a:moveTo>
                  <a:pt x="4571" y="3048"/>
                </a:moveTo>
                <a:lnTo>
                  <a:pt x="396494" y="3048"/>
                </a:lnTo>
              </a:path>
              <a:path w="396875" h="902335">
                <a:moveTo>
                  <a:pt x="385571" y="902335"/>
                </a:moveTo>
                <a:lnTo>
                  <a:pt x="385571" y="0"/>
                </a:lnTo>
              </a:path>
              <a:path w="396875" h="902335">
                <a:moveTo>
                  <a:pt x="0" y="900684"/>
                </a:moveTo>
                <a:lnTo>
                  <a:pt x="391921" y="90068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50188" y="2462404"/>
            <a:ext cx="87121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Time </a:t>
            </a:r>
            <a:r>
              <a:rPr sz="2400" spc="-10" dirty="0">
                <a:latin typeface="Calibri"/>
                <a:cs typeface="Calibri"/>
              </a:rPr>
              <a:t>Energy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30930" y="2608327"/>
            <a:ext cx="2143125" cy="835660"/>
            <a:chOff x="3412235" y="3599688"/>
            <a:chExt cx="2143125" cy="835660"/>
          </a:xfrm>
        </p:grpSpPr>
        <p:sp>
          <p:nvSpPr>
            <p:cNvPr id="7" name="object 7"/>
            <p:cNvSpPr/>
            <p:nvPr/>
          </p:nvSpPr>
          <p:spPr>
            <a:xfrm>
              <a:off x="3418331" y="3605784"/>
              <a:ext cx="2131060" cy="822960"/>
            </a:xfrm>
            <a:custGeom>
              <a:avLst/>
              <a:gdLst/>
              <a:ahLst/>
              <a:cxnLst/>
              <a:rect l="l" t="t" r="r" b="b"/>
              <a:pathLst>
                <a:path w="2131060" h="822960">
                  <a:moveTo>
                    <a:pt x="1719071" y="0"/>
                  </a:moveTo>
                  <a:lnTo>
                    <a:pt x="1719071" y="205739"/>
                  </a:lnTo>
                  <a:lnTo>
                    <a:pt x="0" y="205739"/>
                  </a:lnTo>
                  <a:lnTo>
                    <a:pt x="0" y="617219"/>
                  </a:lnTo>
                  <a:lnTo>
                    <a:pt x="1719071" y="617219"/>
                  </a:lnTo>
                  <a:lnTo>
                    <a:pt x="1719071" y="822959"/>
                  </a:lnTo>
                  <a:lnTo>
                    <a:pt x="2130552" y="411479"/>
                  </a:lnTo>
                  <a:lnTo>
                    <a:pt x="17190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18331" y="3605784"/>
              <a:ext cx="2131060" cy="822960"/>
            </a:xfrm>
            <a:custGeom>
              <a:avLst/>
              <a:gdLst/>
              <a:ahLst/>
              <a:cxnLst/>
              <a:rect l="l" t="t" r="r" b="b"/>
              <a:pathLst>
                <a:path w="2131060" h="822960">
                  <a:moveTo>
                    <a:pt x="0" y="205739"/>
                  </a:moveTo>
                  <a:lnTo>
                    <a:pt x="1719071" y="205739"/>
                  </a:lnTo>
                  <a:lnTo>
                    <a:pt x="1719071" y="0"/>
                  </a:lnTo>
                  <a:lnTo>
                    <a:pt x="2130552" y="411479"/>
                  </a:lnTo>
                  <a:lnTo>
                    <a:pt x="1719071" y="822959"/>
                  </a:lnTo>
                  <a:lnTo>
                    <a:pt x="1719071" y="617219"/>
                  </a:lnTo>
                  <a:lnTo>
                    <a:pt x="0" y="617219"/>
                  </a:lnTo>
                  <a:lnTo>
                    <a:pt x="0" y="20573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023978" y="2210548"/>
            <a:ext cx="3778885" cy="3432175"/>
            <a:chOff x="6813804" y="2243327"/>
            <a:chExt cx="3778885" cy="3432175"/>
          </a:xfrm>
        </p:grpSpPr>
        <p:sp>
          <p:nvSpPr>
            <p:cNvPr id="10" name="object 10"/>
            <p:cNvSpPr/>
            <p:nvPr/>
          </p:nvSpPr>
          <p:spPr>
            <a:xfrm>
              <a:off x="6813804" y="2243327"/>
              <a:ext cx="3778885" cy="3432175"/>
            </a:xfrm>
            <a:custGeom>
              <a:avLst/>
              <a:gdLst/>
              <a:ahLst/>
              <a:cxnLst/>
              <a:rect l="l" t="t" r="r" b="b"/>
              <a:pathLst>
                <a:path w="3778884" h="3432175">
                  <a:moveTo>
                    <a:pt x="3778504" y="3345180"/>
                  </a:moveTo>
                  <a:lnTo>
                    <a:pt x="3720592" y="3316224"/>
                  </a:lnTo>
                  <a:lnTo>
                    <a:pt x="3604768" y="3258312"/>
                  </a:lnTo>
                  <a:lnTo>
                    <a:pt x="3604768" y="3316224"/>
                  </a:lnTo>
                  <a:lnTo>
                    <a:pt x="115824" y="3316224"/>
                  </a:lnTo>
                  <a:lnTo>
                    <a:pt x="115824" y="173736"/>
                  </a:lnTo>
                  <a:lnTo>
                    <a:pt x="173736" y="173736"/>
                  </a:lnTo>
                  <a:lnTo>
                    <a:pt x="159258" y="144780"/>
                  </a:lnTo>
                  <a:lnTo>
                    <a:pt x="86868" y="0"/>
                  </a:lnTo>
                  <a:lnTo>
                    <a:pt x="0" y="173736"/>
                  </a:lnTo>
                  <a:lnTo>
                    <a:pt x="57912" y="173736"/>
                  </a:lnTo>
                  <a:lnTo>
                    <a:pt x="57912" y="3345230"/>
                  </a:lnTo>
                  <a:lnTo>
                    <a:pt x="86868" y="3345230"/>
                  </a:lnTo>
                  <a:lnTo>
                    <a:pt x="86868" y="3374136"/>
                  </a:lnTo>
                  <a:lnTo>
                    <a:pt x="3604768" y="3374136"/>
                  </a:lnTo>
                  <a:lnTo>
                    <a:pt x="3604768" y="3432048"/>
                  </a:lnTo>
                  <a:lnTo>
                    <a:pt x="3720592" y="3374136"/>
                  </a:lnTo>
                  <a:lnTo>
                    <a:pt x="3778504" y="334518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1646" y="3766566"/>
              <a:ext cx="285750" cy="1671955"/>
            </a:xfrm>
            <a:custGeom>
              <a:avLst/>
              <a:gdLst/>
              <a:ahLst/>
              <a:cxnLst/>
              <a:rect l="l" t="t" r="r" b="b"/>
              <a:pathLst>
                <a:path w="285750" h="1671954">
                  <a:moveTo>
                    <a:pt x="281177" y="4571"/>
                  </a:moveTo>
                  <a:lnTo>
                    <a:pt x="0" y="4571"/>
                  </a:lnTo>
                </a:path>
                <a:path w="285750" h="1671954">
                  <a:moveTo>
                    <a:pt x="9144" y="1671954"/>
                  </a:moveTo>
                  <a:lnTo>
                    <a:pt x="9144" y="0"/>
                  </a:lnTo>
                </a:path>
                <a:path w="285750" h="1671954">
                  <a:moveTo>
                    <a:pt x="285750" y="1667255"/>
                  </a:moveTo>
                  <a:lnTo>
                    <a:pt x="4572" y="1667255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746889" y="3702802"/>
            <a:ext cx="254635" cy="4857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45616" y="5725299"/>
            <a:ext cx="659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988664" y="3729215"/>
            <a:ext cx="285750" cy="1671955"/>
          </a:xfrm>
          <a:custGeom>
            <a:avLst/>
            <a:gdLst/>
            <a:ahLst/>
            <a:cxnLst/>
            <a:rect l="l" t="t" r="r" b="b"/>
            <a:pathLst>
              <a:path w="285750" h="1671954">
                <a:moveTo>
                  <a:pt x="4571" y="4571"/>
                </a:moveTo>
                <a:lnTo>
                  <a:pt x="285750" y="4571"/>
                </a:lnTo>
              </a:path>
              <a:path w="285750" h="1671954">
                <a:moveTo>
                  <a:pt x="277367" y="1671954"/>
                </a:moveTo>
                <a:lnTo>
                  <a:pt x="277367" y="0"/>
                </a:lnTo>
              </a:path>
              <a:path w="285750" h="1671954">
                <a:moveTo>
                  <a:pt x="0" y="1667255"/>
                </a:moveTo>
                <a:lnTo>
                  <a:pt x="281177" y="1667255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609188" y="3774554"/>
            <a:ext cx="487680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 marR="119380">
              <a:lnSpc>
                <a:spcPct val="100000"/>
              </a:lnSpc>
              <a:spcBef>
                <a:spcPts val="5"/>
              </a:spcBef>
            </a:pPr>
            <a:r>
              <a:rPr sz="1400" b="1" spc="-25" dirty="0">
                <a:latin typeface="Calibri"/>
                <a:cs typeface="Calibri"/>
              </a:rPr>
              <a:t>16k </a:t>
            </a:r>
            <a:r>
              <a:rPr sz="1400" b="1" spc="-20" dirty="0">
                <a:latin typeface="Calibri"/>
                <a:cs typeface="Calibri"/>
              </a:rPr>
              <a:t>xor() </a:t>
            </a:r>
            <a:r>
              <a:rPr sz="1400" b="1" spc="-5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hash() </a:t>
            </a:r>
            <a:r>
              <a:rPr sz="1400" b="1" spc="-50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60831" y="1656575"/>
            <a:ext cx="949960" cy="1716405"/>
          </a:xfrm>
          <a:custGeom>
            <a:avLst/>
            <a:gdLst/>
            <a:ahLst/>
            <a:cxnLst/>
            <a:rect l="l" t="t" r="r" b="b"/>
            <a:pathLst>
              <a:path w="949959" h="1716404">
                <a:moveTo>
                  <a:pt x="283591" y="9144"/>
                </a:moveTo>
                <a:lnTo>
                  <a:pt x="0" y="9144"/>
                </a:lnTo>
              </a:path>
              <a:path w="949959" h="1716404">
                <a:moveTo>
                  <a:pt x="7620" y="1716278"/>
                </a:moveTo>
                <a:lnTo>
                  <a:pt x="7620" y="4572"/>
                </a:lnTo>
              </a:path>
              <a:path w="949959" h="1716404">
                <a:moveTo>
                  <a:pt x="286639" y="1711452"/>
                </a:moveTo>
                <a:lnTo>
                  <a:pt x="3048" y="1711452"/>
                </a:lnTo>
              </a:path>
              <a:path w="949959" h="1716404">
                <a:moveTo>
                  <a:pt x="665988" y="4572"/>
                </a:moveTo>
                <a:lnTo>
                  <a:pt x="949578" y="4572"/>
                </a:lnTo>
              </a:path>
              <a:path w="949959" h="1716404">
                <a:moveTo>
                  <a:pt x="940308" y="1711706"/>
                </a:moveTo>
                <a:lnTo>
                  <a:pt x="940308" y="0"/>
                </a:lnTo>
              </a:path>
              <a:path w="949959" h="1716404">
                <a:moveTo>
                  <a:pt x="661416" y="1706880"/>
                </a:moveTo>
                <a:lnTo>
                  <a:pt x="945007" y="170688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038200" y="1701914"/>
            <a:ext cx="487680" cy="1519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12700" marR="119380">
              <a:lnSpc>
                <a:spcPct val="100000"/>
              </a:lnSpc>
            </a:pPr>
            <a:r>
              <a:rPr sz="1400" b="1" spc="-25" dirty="0">
                <a:latin typeface="Calibri"/>
                <a:cs typeface="Calibri"/>
              </a:rPr>
              <a:t>1k </a:t>
            </a:r>
            <a:r>
              <a:rPr sz="1400" b="1" spc="-20" dirty="0">
                <a:latin typeface="Calibri"/>
                <a:cs typeface="Calibri"/>
              </a:rPr>
              <a:t>xor() </a:t>
            </a:r>
            <a:r>
              <a:rPr sz="1400" b="1" spc="-5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hash() </a:t>
            </a:r>
            <a:r>
              <a:rPr sz="1400" b="1" spc="-50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627481" y="3021316"/>
            <a:ext cx="2735580" cy="2406650"/>
            <a:chOff x="7417307" y="3054095"/>
            <a:chExt cx="2735580" cy="240665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8107" y="5305044"/>
              <a:ext cx="144780" cy="1554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17307" y="3054095"/>
              <a:ext cx="143256" cy="15544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86358" y="4216652"/>
            <a:ext cx="56083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Simple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medium: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easily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render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multiple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FoMs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designs </a:t>
            </a:r>
            <a:r>
              <a:rPr sz="1800" b="1" dirty="0">
                <a:latin typeface="Calibri"/>
                <a:cs typeface="Calibri"/>
              </a:rPr>
              <a:t>Limited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view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designs: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points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show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design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info </a:t>
            </a:r>
            <a:r>
              <a:rPr sz="1800" b="1" dirty="0">
                <a:latin typeface="Calibri"/>
                <a:cs typeface="Calibri"/>
              </a:rPr>
              <a:t>Benefit: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allows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comparing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designs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multiple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dimensions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FD78A0-D5E6-62AD-2D88-D9FC82522D2F}"/>
              </a:ext>
            </a:extLst>
          </p:cNvPr>
          <p:cNvSpPr txBox="1"/>
          <p:nvPr/>
        </p:nvSpPr>
        <p:spPr>
          <a:xfrm>
            <a:off x="816705" y="6025019"/>
            <a:ext cx="6184819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“Feature of Merit”, i.e. an attribute we care about.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Plotting</a:t>
            </a:r>
            <a:r>
              <a:rPr spc="-25" dirty="0"/>
              <a:t> </a:t>
            </a:r>
            <a:r>
              <a:rPr dirty="0"/>
              <a:t>many</a:t>
            </a:r>
            <a:r>
              <a:rPr spc="-40" dirty="0"/>
              <a:t> </a:t>
            </a:r>
            <a:r>
              <a:rPr dirty="0"/>
              <a:t>designs</a:t>
            </a:r>
            <a:r>
              <a:rPr spc="-6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study</a:t>
            </a:r>
            <a:r>
              <a:rPr spc="-40" dirty="0"/>
              <a:t> </a:t>
            </a:r>
            <a:r>
              <a:rPr dirty="0"/>
              <a:t>a</a:t>
            </a:r>
            <a:r>
              <a:rPr spc="-75" dirty="0"/>
              <a:t> </a:t>
            </a:r>
            <a:r>
              <a:rPr spc="-30" dirty="0"/>
              <a:t>tradeoff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90244" y="2627376"/>
            <a:ext cx="9664700" cy="3987165"/>
            <a:chOff x="1190244" y="2627376"/>
            <a:chExt cx="9664700" cy="3987165"/>
          </a:xfrm>
        </p:grpSpPr>
        <p:sp>
          <p:nvSpPr>
            <p:cNvPr id="4" name="object 4"/>
            <p:cNvSpPr/>
            <p:nvPr/>
          </p:nvSpPr>
          <p:spPr>
            <a:xfrm>
              <a:off x="1190244" y="2627375"/>
              <a:ext cx="3778885" cy="3432175"/>
            </a:xfrm>
            <a:custGeom>
              <a:avLst/>
              <a:gdLst/>
              <a:ahLst/>
              <a:cxnLst/>
              <a:rect l="l" t="t" r="r" b="b"/>
              <a:pathLst>
                <a:path w="3778885" h="3432175">
                  <a:moveTo>
                    <a:pt x="3778504" y="3345180"/>
                  </a:moveTo>
                  <a:lnTo>
                    <a:pt x="3720592" y="3316224"/>
                  </a:lnTo>
                  <a:lnTo>
                    <a:pt x="3604768" y="3258312"/>
                  </a:lnTo>
                  <a:lnTo>
                    <a:pt x="3604768" y="3316224"/>
                  </a:lnTo>
                  <a:lnTo>
                    <a:pt x="115824" y="3316224"/>
                  </a:lnTo>
                  <a:lnTo>
                    <a:pt x="115824" y="173736"/>
                  </a:lnTo>
                  <a:lnTo>
                    <a:pt x="173736" y="173736"/>
                  </a:lnTo>
                  <a:lnTo>
                    <a:pt x="159245" y="144780"/>
                  </a:lnTo>
                  <a:lnTo>
                    <a:pt x="86868" y="0"/>
                  </a:lnTo>
                  <a:lnTo>
                    <a:pt x="0" y="173736"/>
                  </a:lnTo>
                  <a:lnTo>
                    <a:pt x="57912" y="173736"/>
                  </a:lnTo>
                  <a:lnTo>
                    <a:pt x="57912" y="3345230"/>
                  </a:lnTo>
                  <a:lnTo>
                    <a:pt x="86868" y="3345230"/>
                  </a:lnTo>
                  <a:lnTo>
                    <a:pt x="86868" y="3374136"/>
                  </a:lnTo>
                  <a:lnTo>
                    <a:pt x="3604768" y="3374136"/>
                  </a:lnTo>
                  <a:lnTo>
                    <a:pt x="3604768" y="3432048"/>
                  </a:lnTo>
                  <a:lnTo>
                    <a:pt x="3720592" y="3374136"/>
                  </a:lnTo>
                  <a:lnTo>
                    <a:pt x="3778504" y="334518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49889" y="4923282"/>
              <a:ext cx="285750" cy="1672589"/>
            </a:xfrm>
            <a:custGeom>
              <a:avLst/>
              <a:gdLst/>
              <a:ahLst/>
              <a:cxnLst/>
              <a:rect l="l" t="t" r="r" b="b"/>
              <a:pathLst>
                <a:path w="285750" h="1672590">
                  <a:moveTo>
                    <a:pt x="281177" y="4572"/>
                  </a:moveTo>
                  <a:lnTo>
                    <a:pt x="0" y="4572"/>
                  </a:lnTo>
                </a:path>
                <a:path w="285750" h="1672590">
                  <a:moveTo>
                    <a:pt x="9143" y="1671980"/>
                  </a:moveTo>
                  <a:lnTo>
                    <a:pt x="9143" y="0"/>
                  </a:lnTo>
                </a:path>
                <a:path w="285750" h="1672590">
                  <a:moveTo>
                    <a:pt x="285750" y="1667256"/>
                  </a:moveTo>
                  <a:lnTo>
                    <a:pt x="4571" y="1667256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12901" y="4119883"/>
            <a:ext cx="254635" cy="4857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1627" y="6142126"/>
            <a:ext cx="6597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206733" y="4918709"/>
            <a:ext cx="285750" cy="1672589"/>
          </a:xfrm>
          <a:custGeom>
            <a:avLst/>
            <a:gdLst/>
            <a:ahLst/>
            <a:cxnLst/>
            <a:rect l="l" t="t" r="r" b="b"/>
            <a:pathLst>
              <a:path w="285750" h="1672590">
                <a:moveTo>
                  <a:pt x="4572" y="4571"/>
                </a:moveTo>
                <a:lnTo>
                  <a:pt x="285750" y="4571"/>
                </a:lnTo>
              </a:path>
              <a:path w="285750" h="1672590">
                <a:moveTo>
                  <a:pt x="277368" y="1671980"/>
                </a:moveTo>
                <a:lnTo>
                  <a:pt x="277368" y="0"/>
                </a:lnTo>
              </a:path>
              <a:path w="285750" h="1672590">
                <a:moveTo>
                  <a:pt x="0" y="1667255"/>
                </a:moveTo>
                <a:lnTo>
                  <a:pt x="281177" y="1667255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827257" y="4964429"/>
            <a:ext cx="487680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 marR="119380">
              <a:lnSpc>
                <a:spcPct val="100000"/>
              </a:lnSpc>
            </a:pPr>
            <a:r>
              <a:rPr sz="1400" b="1" spc="-25" dirty="0">
                <a:latin typeface="Calibri"/>
                <a:cs typeface="Calibri"/>
              </a:rPr>
              <a:t>16k </a:t>
            </a:r>
            <a:r>
              <a:rPr sz="1400" b="1" spc="-20" dirty="0">
                <a:latin typeface="Calibri"/>
                <a:cs typeface="Calibri"/>
              </a:rPr>
              <a:t>xor() </a:t>
            </a:r>
            <a:r>
              <a:rPr sz="1400" b="1" spc="-5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Calibri"/>
                <a:cs typeface="Calibri"/>
              </a:rPr>
              <a:t>hash() </a:t>
            </a:r>
            <a:r>
              <a:rPr sz="1400" b="1" spc="-50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240773" y="3443478"/>
            <a:ext cx="288290" cy="1711960"/>
          </a:xfrm>
          <a:custGeom>
            <a:avLst/>
            <a:gdLst/>
            <a:ahLst/>
            <a:cxnLst/>
            <a:rect l="l" t="t" r="r" b="b"/>
            <a:pathLst>
              <a:path w="288290" h="1711960">
                <a:moveTo>
                  <a:pt x="283591" y="4572"/>
                </a:moveTo>
                <a:lnTo>
                  <a:pt x="0" y="4572"/>
                </a:lnTo>
              </a:path>
              <a:path w="288290" h="1711960">
                <a:moveTo>
                  <a:pt x="9144" y="1711706"/>
                </a:moveTo>
                <a:lnTo>
                  <a:pt x="9144" y="0"/>
                </a:lnTo>
              </a:path>
              <a:path w="288290" h="1711960">
                <a:moveTo>
                  <a:pt x="288162" y="1706880"/>
                </a:moveTo>
                <a:lnTo>
                  <a:pt x="4572" y="170688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2190" y="3438905"/>
            <a:ext cx="288290" cy="1711960"/>
          </a:xfrm>
          <a:custGeom>
            <a:avLst/>
            <a:gdLst/>
            <a:ahLst/>
            <a:cxnLst/>
            <a:rect l="l" t="t" r="r" b="b"/>
            <a:pathLst>
              <a:path w="288290" h="1711960">
                <a:moveTo>
                  <a:pt x="4571" y="4572"/>
                </a:moveTo>
                <a:lnTo>
                  <a:pt x="288162" y="4572"/>
                </a:lnTo>
              </a:path>
              <a:path w="288290" h="1711960">
                <a:moveTo>
                  <a:pt x="280415" y="1711706"/>
                </a:moveTo>
                <a:lnTo>
                  <a:pt x="280415" y="0"/>
                </a:lnTo>
              </a:path>
              <a:path w="288290" h="1711960">
                <a:moveTo>
                  <a:pt x="0" y="1706880"/>
                </a:moveTo>
                <a:lnTo>
                  <a:pt x="283590" y="170688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19031" y="3484245"/>
            <a:ext cx="48768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12700" marR="119380">
              <a:lnSpc>
                <a:spcPct val="100000"/>
              </a:lnSpc>
            </a:pPr>
            <a:r>
              <a:rPr sz="1400" b="1" spc="-25" dirty="0">
                <a:latin typeface="Calibri"/>
                <a:cs typeface="Calibri"/>
              </a:rPr>
              <a:t>1k </a:t>
            </a:r>
            <a:r>
              <a:rPr sz="1400" b="1" spc="-20" dirty="0">
                <a:latin typeface="Calibri"/>
                <a:cs typeface="Calibri"/>
              </a:rPr>
              <a:t>xor() </a:t>
            </a:r>
            <a:r>
              <a:rPr sz="1400" b="1" spc="-5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hash()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40180" y="2785872"/>
            <a:ext cx="9307195" cy="3058795"/>
            <a:chOff x="1440180" y="2785872"/>
            <a:chExt cx="9307195" cy="305879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6072" y="5690616"/>
              <a:ext cx="143256" cy="1539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2392" y="3439668"/>
              <a:ext cx="143255" cy="1554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0180" y="2785872"/>
              <a:ext cx="143256" cy="1554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4204" y="3392423"/>
              <a:ext cx="144779" cy="1554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4163" y="4911851"/>
              <a:ext cx="143255" cy="1554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6580" y="5439155"/>
              <a:ext cx="144780" cy="1554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3280" y="4381500"/>
              <a:ext cx="144780" cy="15544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3012" y="4559807"/>
              <a:ext cx="143256" cy="15544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25980" y="4223004"/>
              <a:ext cx="143255" cy="15544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4163" y="3724655"/>
              <a:ext cx="143255" cy="15544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2152" y="3552444"/>
              <a:ext cx="143256" cy="15544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4219" y="3924300"/>
              <a:ext cx="143256" cy="1554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3215" y="4424172"/>
              <a:ext cx="143256" cy="15544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20540" y="5123688"/>
              <a:ext cx="143256" cy="15544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729740" y="3437000"/>
              <a:ext cx="9017635" cy="2368550"/>
            </a:xfrm>
            <a:custGeom>
              <a:avLst/>
              <a:gdLst/>
              <a:ahLst/>
              <a:cxnLst/>
              <a:rect l="l" t="t" r="r" b="b"/>
              <a:pathLst>
                <a:path w="9017635" h="2368550">
                  <a:moveTo>
                    <a:pt x="7709408" y="818896"/>
                  </a:moveTo>
                  <a:lnTo>
                    <a:pt x="76466" y="31673"/>
                  </a:lnTo>
                  <a:lnTo>
                    <a:pt x="76593" y="30353"/>
                  </a:lnTo>
                  <a:lnTo>
                    <a:pt x="79756" y="0"/>
                  </a:lnTo>
                  <a:lnTo>
                    <a:pt x="0" y="30099"/>
                  </a:lnTo>
                  <a:lnTo>
                    <a:pt x="71882" y="75819"/>
                  </a:lnTo>
                  <a:lnTo>
                    <a:pt x="75158" y="44234"/>
                  </a:lnTo>
                  <a:lnTo>
                    <a:pt x="7708138" y="831469"/>
                  </a:lnTo>
                  <a:lnTo>
                    <a:pt x="7709408" y="818896"/>
                  </a:lnTo>
                  <a:close/>
                </a:path>
                <a:path w="9017635" h="2368550">
                  <a:moveTo>
                    <a:pt x="9017127" y="2280793"/>
                  </a:moveTo>
                  <a:lnTo>
                    <a:pt x="2869641" y="2323642"/>
                  </a:lnTo>
                  <a:lnTo>
                    <a:pt x="2869438" y="2291880"/>
                  </a:lnTo>
                  <a:lnTo>
                    <a:pt x="2793492" y="2330500"/>
                  </a:lnTo>
                  <a:lnTo>
                    <a:pt x="2869946" y="2368080"/>
                  </a:lnTo>
                  <a:lnTo>
                    <a:pt x="2869730" y="2336419"/>
                  </a:lnTo>
                  <a:lnTo>
                    <a:pt x="9017127" y="2293493"/>
                  </a:lnTo>
                  <a:lnTo>
                    <a:pt x="9017127" y="228079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949953" y="2230882"/>
            <a:ext cx="6481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What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can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we</a:t>
            </a:r>
            <a:r>
              <a:rPr sz="3600" b="1" spc="-3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learn</a:t>
            </a:r>
            <a:r>
              <a:rPr sz="3600" b="1" spc="-3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from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this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plot?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Plotting</a:t>
            </a:r>
            <a:r>
              <a:rPr spc="-25" dirty="0"/>
              <a:t> </a:t>
            </a:r>
            <a:r>
              <a:rPr dirty="0"/>
              <a:t>many</a:t>
            </a:r>
            <a:r>
              <a:rPr spc="-40" dirty="0"/>
              <a:t> </a:t>
            </a:r>
            <a:r>
              <a:rPr dirty="0"/>
              <a:t>designs</a:t>
            </a:r>
            <a:r>
              <a:rPr spc="-6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study</a:t>
            </a:r>
            <a:r>
              <a:rPr spc="-40" dirty="0"/>
              <a:t> </a:t>
            </a:r>
            <a:r>
              <a:rPr dirty="0"/>
              <a:t>a</a:t>
            </a:r>
            <a:r>
              <a:rPr spc="-75" dirty="0"/>
              <a:t> </a:t>
            </a:r>
            <a:r>
              <a:rPr spc="-30" dirty="0"/>
              <a:t>tradeoff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69263" y="2354579"/>
            <a:ext cx="3778885" cy="3432175"/>
            <a:chOff x="969263" y="2354579"/>
            <a:chExt cx="3778885" cy="3432175"/>
          </a:xfrm>
        </p:grpSpPr>
        <p:sp>
          <p:nvSpPr>
            <p:cNvPr id="4" name="object 4"/>
            <p:cNvSpPr/>
            <p:nvPr/>
          </p:nvSpPr>
          <p:spPr>
            <a:xfrm>
              <a:off x="969264" y="2354579"/>
              <a:ext cx="3778885" cy="3432175"/>
            </a:xfrm>
            <a:custGeom>
              <a:avLst/>
              <a:gdLst/>
              <a:ahLst/>
              <a:cxnLst/>
              <a:rect l="l" t="t" r="r" b="b"/>
              <a:pathLst>
                <a:path w="3778885" h="3432175">
                  <a:moveTo>
                    <a:pt x="3778504" y="3345180"/>
                  </a:moveTo>
                  <a:lnTo>
                    <a:pt x="3720592" y="3316224"/>
                  </a:lnTo>
                  <a:lnTo>
                    <a:pt x="3604768" y="3258312"/>
                  </a:lnTo>
                  <a:lnTo>
                    <a:pt x="3604768" y="3316224"/>
                  </a:lnTo>
                  <a:lnTo>
                    <a:pt x="115824" y="3316224"/>
                  </a:lnTo>
                  <a:lnTo>
                    <a:pt x="115824" y="173736"/>
                  </a:lnTo>
                  <a:lnTo>
                    <a:pt x="173736" y="173736"/>
                  </a:lnTo>
                  <a:lnTo>
                    <a:pt x="159258" y="144780"/>
                  </a:lnTo>
                  <a:lnTo>
                    <a:pt x="86868" y="0"/>
                  </a:lnTo>
                  <a:lnTo>
                    <a:pt x="0" y="173736"/>
                  </a:lnTo>
                  <a:lnTo>
                    <a:pt x="57912" y="173736"/>
                  </a:lnTo>
                  <a:lnTo>
                    <a:pt x="57912" y="3345230"/>
                  </a:lnTo>
                  <a:lnTo>
                    <a:pt x="86868" y="3345230"/>
                  </a:lnTo>
                  <a:lnTo>
                    <a:pt x="86868" y="3374136"/>
                  </a:lnTo>
                  <a:lnTo>
                    <a:pt x="3604768" y="3374136"/>
                  </a:lnTo>
                  <a:lnTo>
                    <a:pt x="3604768" y="3432048"/>
                  </a:lnTo>
                  <a:lnTo>
                    <a:pt x="3720592" y="3374136"/>
                  </a:lnTo>
                  <a:lnTo>
                    <a:pt x="3778504" y="334518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3568" y="5417819"/>
              <a:ext cx="144780" cy="155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9887" y="3166871"/>
              <a:ext cx="144780" cy="1554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7675" y="2513075"/>
              <a:ext cx="144780" cy="1554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3224" y="3121151"/>
              <a:ext cx="143255" cy="1554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1660" y="4640579"/>
              <a:ext cx="143255" cy="1554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5599" y="5166359"/>
              <a:ext cx="143256" cy="1554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2299" y="4108703"/>
              <a:ext cx="143256" cy="1554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0508" y="4288535"/>
              <a:ext cx="144779" cy="1554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5000" y="3950207"/>
              <a:ext cx="143256" cy="1554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1660" y="3451859"/>
              <a:ext cx="143255" cy="1554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79647" y="3279647"/>
              <a:ext cx="144780" cy="1554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3240" y="3651503"/>
              <a:ext cx="143255" cy="1554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12236" y="4151375"/>
              <a:ext cx="143256" cy="1554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8036" y="4850891"/>
              <a:ext cx="144780" cy="1554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6663" y="4634483"/>
              <a:ext cx="144779" cy="15544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011680" y="4640579"/>
              <a:ext cx="998219" cy="143510"/>
            </a:xfrm>
            <a:custGeom>
              <a:avLst/>
              <a:gdLst/>
              <a:ahLst/>
              <a:cxnLst/>
              <a:rect l="l" t="t" r="r" b="b"/>
              <a:pathLst>
                <a:path w="998219" h="143510">
                  <a:moveTo>
                    <a:pt x="926592" y="0"/>
                  </a:moveTo>
                  <a:lnTo>
                    <a:pt x="926592" y="35814"/>
                  </a:lnTo>
                  <a:lnTo>
                    <a:pt x="0" y="35814"/>
                  </a:lnTo>
                  <a:lnTo>
                    <a:pt x="0" y="107442"/>
                  </a:lnTo>
                  <a:lnTo>
                    <a:pt x="926592" y="107442"/>
                  </a:lnTo>
                  <a:lnTo>
                    <a:pt x="926592" y="143256"/>
                  </a:lnTo>
                  <a:lnTo>
                    <a:pt x="998219" y="71628"/>
                  </a:lnTo>
                  <a:lnTo>
                    <a:pt x="9265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11680" y="4640579"/>
              <a:ext cx="998219" cy="143510"/>
            </a:xfrm>
            <a:custGeom>
              <a:avLst/>
              <a:gdLst/>
              <a:ahLst/>
              <a:cxnLst/>
              <a:rect l="l" t="t" r="r" b="b"/>
              <a:pathLst>
                <a:path w="998219" h="143510">
                  <a:moveTo>
                    <a:pt x="0" y="35814"/>
                  </a:moveTo>
                  <a:lnTo>
                    <a:pt x="926592" y="35814"/>
                  </a:lnTo>
                  <a:lnTo>
                    <a:pt x="926592" y="0"/>
                  </a:lnTo>
                  <a:lnTo>
                    <a:pt x="998219" y="71628"/>
                  </a:lnTo>
                  <a:lnTo>
                    <a:pt x="926592" y="143256"/>
                  </a:lnTo>
                  <a:lnTo>
                    <a:pt x="926592" y="107442"/>
                  </a:lnTo>
                  <a:lnTo>
                    <a:pt x="0" y="107442"/>
                  </a:lnTo>
                  <a:lnTo>
                    <a:pt x="0" y="35814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91845" y="3847471"/>
            <a:ext cx="254000" cy="4851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90013" y="5869940"/>
            <a:ext cx="66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18614" y="4701997"/>
            <a:ext cx="12871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More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energy,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same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188707" y="2392679"/>
            <a:ext cx="3778885" cy="3432175"/>
            <a:chOff x="7188707" y="2392679"/>
            <a:chExt cx="3778885" cy="3432175"/>
          </a:xfrm>
        </p:grpSpPr>
        <p:sp>
          <p:nvSpPr>
            <p:cNvPr id="26" name="object 26"/>
            <p:cNvSpPr/>
            <p:nvPr/>
          </p:nvSpPr>
          <p:spPr>
            <a:xfrm>
              <a:off x="7188708" y="2392679"/>
              <a:ext cx="3778885" cy="3432175"/>
            </a:xfrm>
            <a:custGeom>
              <a:avLst/>
              <a:gdLst/>
              <a:ahLst/>
              <a:cxnLst/>
              <a:rect l="l" t="t" r="r" b="b"/>
              <a:pathLst>
                <a:path w="3778884" h="3432175">
                  <a:moveTo>
                    <a:pt x="3778504" y="3345180"/>
                  </a:moveTo>
                  <a:lnTo>
                    <a:pt x="3720592" y="3316224"/>
                  </a:lnTo>
                  <a:lnTo>
                    <a:pt x="3604768" y="3258312"/>
                  </a:lnTo>
                  <a:lnTo>
                    <a:pt x="3604768" y="3316224"/>
                  </a:lnTo>
                  <a:lnTo>
                    <a:pt x="115824" y="3316224"/>
                  </a:lnTo>
                  <a:lnTo>
                    <a:pt x="115824" y="173736"/>
                  </a:lnTo>
                  <a:lnTo>
                    <a:pt x="173736" y="173736"/>
                  </a:lnTo>
                  <a:lnTo>
                    <a:pt x="159258" y="144780"/>
                  </a:lnTo>
                  <a:lnTo>
                    <a:pt x="86868" y="0"/>
                  </a:lnTo>
                  <a:lnTo>
                    <a:pt x="0" y="173736"/>
                  </a:lnTo>
                  <a:lnTo>
                    <a:pt x="57912" y="173736"/>
                  </a:lnTo>
                  <a:lnTo>
                    <a:pt x="57912" y="3345230"/>
                  </a:lnTo>
                  <a:lnTo>
                    <a:pt x="86868" y="3345230"/>
                  </a:lnTo>
                  <a:lnTo>
                    <a:pt x="86868" y="3374136"/>
                  </a:lnTo>
                  <a:lnTo>
                    <a:pt x="3604768" y="3374136"/>
                  </a:lnTo>
                  <a:lnTo>
                    <a:pt x="3604768" y="3432048"/>
                  </a:lnTo>
                  <a:lnTo>
                    <a:pt x="3720592" y="3374136"/>
                  </a:lnTo>
                  <a:lnTo>
                    <a:pt x="3778504" y="334518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84535" y="5455919"/>
              <a:ext cx="143256" cy="15392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0855" y="3204971"/>
              <a:ext cx="143256" cy="15544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38643" y="2551175"/>
              <a:ext cx="143255" cy="15544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4191" y="3157727"/>
              <a:ext cx="143255" cy="15544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2627" y="4677155"/>
              <a:ext cx="143256" cy="15544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16567" y="5204459"/>
              <a:ext cx="143255" cy="15544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81743" y="4146803"/>
              <a:ext cx="144779" cy="15544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61475" y="4325111"/>
              <a:ext cx="143255" cy="15544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24443" y="3988307"/>
              <a:ext cx="144779" cy="15544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72627" y="3489959"/>
              <a:ext cx="143256" cy="15544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00615" y="3317747"/>
              <a:ext cx="143256" cy="15544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82683" y="3689603"/>
              <a:ext cx="144780" cy="15544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31679" y="4189475"/>
              <a:ext cx="143256" cy="15544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19003" y="4888991"/>
              <a:ext cx="143256" cy="15544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16567" y="4299203"/>
              <a:ext cx="143255" cy="15544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104375" y="4454651"/>
              <a:ext cx="167640" cy="742315"/>
            </a:xfrm>
            <a:custGeom>
              <a:avLst/>
              <a:gdLst/>
              <a:ahLst/>
              <a:cxnLst/>
              <a:rect l="l" t="t" r="r" b="b"/>
              <a:pathLst>
                <a:path w="167640" h="742314">
                  <a:moveTo>
                    <a:pt x="83820" y="0"/>
                  </a:moveTo>
                  <a:lnTo>
                    <a:pt x="0" y="83820"/>
                  </a:lnTo>
                  <a:lnTo>
                    <a:pt x="41909" y="83820"/>
                  </a:lnTo>
                  <a:lnTo>
                    <a:pt x="41909" y="742188"/>
                  </a:lnTo>
                  <a:lnTo>
                    <a:pt x="125729" y="742188"/>
                  </a:lnTo>
                  <a:lnTo>
                    <a:pt x="125729" y="83820"/>
                  </a:lnTo>
                  <a:lnTo>
                    <a:pt x="167640" y="83820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104375" y="4454651"/>
              <a:ext cx="167640" cy="742315"/>
            </a:xfrm>
            <a:custGeom>
              <a:avLst/>
              <a:gdLst/>
              <a:ahLst/>
              <a:cxnLst/>
              <a:rect l="l" t="t" r="r" b="b"/>
              <a:pathLst>
                <a:path w="167640" h="742314">
                  <a:moveTo>
                    <a:pt x="41909" y="742188"/>
                  </a:moveTo>
                  <a:lnTo>
                    <a:pt x="41909" y="83820"/>
                  </a:lnTo>
                  <a:lnTo>
                    <a:pt x="0" y="83820"/>
                  </a:lnTo>
                  <a:lnTo>
                    <a:pt x="83820" y="0"/>
                  </a:lnTo>
                  <a:lnTo>
                    <a:pt x="167640" y="83820"/>
                  </a:lnTo>
                  <a:lnTo>
                    <a:pt x="125729" y="83820"/>
                  </a:lnTo>
                  <a:lnTo>
                    <a:pt x="125729" y="742188"/>
                  </a:lnTo>
                  <a:lnTo>
                    <a:pt x="41909" y="74218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912864" y="3885571"/>
            <a:ext cx="254000" cy="4851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611361" y="5907735"/>
            <a:ext cx="659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006333" y="4973828"/>
            <a:ext cx="1231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More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time,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same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903461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Which</a:t>
            </a:r>
            <a:r>
              <a:rPr spc="-30" dirty="0"/>
              <a:t> </a:t>
            </a:r>
            <a:r>
              <a:rPr dirty="0"/>
              <a:t>points</a:t>
            </a:r>
            <a:r>
              <a:rPr spc="-1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dirty="0"/>
              <a:t>plot</a:t>
            </a:r>
            <a:r>
              <a:rPr spc="-15" dirty="0"/>
              <a:t> </a:t>
            </a:r>
            <a:r>
              <a:rPr dirty="0"/>
              <a:t>are</a:t>
            </a:r>
            <a:r>
              <a:rPr spc="-60" dirty="0"/>
              <a:t> </a:t>
            </a:r>
            <a:r>
              <a:rPr spc="-10" dirty="0"/>
              <a:t>optimal?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69263" y="2354579"/>
            <a:ext cx="3778885" cy="3432175"/>
            <a:chOff x="969263" y="2354579"/>
            <a:chExt cx="3778885" cy="3432175"/>
          </a:xfrm>
        </p:grpSpPr>
        <p:sp>
          <p:nvSpPr>
            <p:cNvPr id="4" name="object 4"/>
            <p:cNvSpPr/>
            <p:nvPr/>
          </p:nvSpPr>
          <p:spPr>
            <a:xfrm>
              <a:off x="969264" y="2354579"/>
              <a:ext cx="3778885" cy="3432175"/>
            </a:xfrm>
            <a:custGeom>
              <a:avLst/>
              <a:gdLst/>
              <a:ahLst/>
              <a:cxnLst/>
              <a:rect l="l" t="t" r="r" b="b"/>
              <a:pathLst>
                <a:path w="3778885" h="3432175">
                  <a:moveTo>
                    <a:pt x="3778504" y="3345180"/>
                  </a:moveTo>
                  <a:lnTo>
                    <a:pt x="3720592" y="3316224"/>
                  </a:lnTo>
                  <a:lnTo>
                    <a:pt x="3604768" y="3258312"/>
                  </a:lnTo>
                  <a:lnTo>
                    <a:pt x="3604768" y="3316224"/>
                  </a:lnTo>
                  <a:lnTo>
                    <a:pt x="115824" y="3316224"/>
                  </a:lnTo>
                  <a:lnTo>
                    <a:pt x="115824" y="173736"/>
                  </a:lnTo>
                  <a:lnTo>
                    <a:pt x="173736" y="173736"/>
                  </a:lnTo>
                  <a:lnTo>
                    <a:pt x="159258" y="144780"/>
                  </a:lnTo>
                  <a:lnTo>
                    <a:pt x="86868" y="0"/>
                  </a:lnTo>
                  <a:lnTo>
                    <a:pt x="0" y="173736"/>
                  </a:lnTo>
                  <a:lnTo>
                    <a:pt x="57912" y="173736"/>
                  </a:lnTo>
                  <a:lnTo>
                    <a:pt x="57912" y="3345230"/>
                  </a:lnTo>
                  <a:lnTo>
                    <a:pt x="86868" y="3345230"/>
                  </a:lnTo>
                  <a:lnTo>
                    <a:pt x="86868" y="3374136"/>
                  </a:lnTo>
                  <a:lnTo>
                    <a:pt x="3604768" y="3374136"/>
                  </a:lnTo>
                  <a:lnTo>
                    <a:pt x="3604768" y="3432048"/>
                  </a:lnTo>
                  <a:lnTo>
                    <a:pt x="3720592" y="3374136"/>
                  </a:lnTo>
                  <a:lnTo>
                    <a:pt x="3778504" y="334518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3568" y="5417819"/>
              <a:ext cx="144780" cy="155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9887" y="3166871"/>
              <a:ext cx="144780" cy="1554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7675" y="2513075"/>
              <a:ext cx="144780" cy="1554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3224" y="3121151"/>
              <a:ext cx="143255" cy="1554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1660" y="4640579"/>
              <a:ext cx="143255" cy="1554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5599" y="5166359"/>
              <a:ext cx="143256" cy="1554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2299" y="4108703"/>
              <a:ext cx="143256" cy="1554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0508" y="4288535"/>
              <a:ext cx="144779" cy="1554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5000" y="3950207"/>
              <a:ext cx="143256" cy="1554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1660" y="3451859"/>
              <a:ext cx="143255" cy="1554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79647" y="3279647"/>
              <a:ext cx="144780" cy="1554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3240" y="3651503"/>
              <a:ext cx="143255" cy="1554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12236" y="4151375"/>
              <a:ext cx="143256" cy="1554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8036" y="4850891"/>
              <a:ext cx="144780" cy="1554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6663" y="4634483"/>
              <a:ext cx="144779" cy="15544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011680" y="4640579"/>
              <a:ext cx="998219" cy="143510"/>
            </a:xfrm>
            <a:custGeom>
              <a:avLst/>
              <a:gdLst/>
              <a:ahLst/>
              <a:cxnLst/>
              <a:rect l="l" t="t" r="r" b="b"/>
              <a:pathLst>
                <a:path w="998219" h="143510">
                  <a:moveTo>
                    <a:pt x="926592" y="0"/>
                  </a:moveTo>
                  <a:lnTo>
                    <a:pt x="926592" y="35814"/>
                  </a:lnTo>
                  <a:lnTo>
                    <a:pt x="0" y="35814"/>
                  </a:lnTo>
                  <a:lnTo>
                    <a:pt x="0" y="107442"/>
                  </a:lnTo>
                  <a:lnTo>
                    <a:pt x="926592" y="107442"/>
                  </a:lnTo>
                  <a:lnTo>
                    <a:pt x="926592" y="143256"/>
                  </a:lnTo>
                  <a:lnTo>
                    <a:pt x="998219" y="71628"/>
                  </a:lnTo>
                  <a:lnTo>
                    <a:pt x="9265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11680" y="4640579"/>
              <a:ext cx="998219" cy="143510"/>
            </a:xfrm>
            <a:custGeom>
              <a:avLst/>
              <a:gdLst/>
              <a:ahLst/>
              <a:cxnLst/>
              <a:rect l="l" t="t" r="r" b="b"/>
              <a:pathLst>
                <a:path w="998219" h="143510">
                  <a:moveTo>
                    <a:pt x="0" y="35814"/>
                  </a:moveTo>
                  <a:lnTo>
                    <a:pt x="926592" y="35814"/>
                  </a:lnTo>
                  <a:lnTo>
                    <a:pt x="926592" y="0"/>
                  </a:lnTo>
                  <a:lnTo>
                    <a:pt x="998219" y="71628"/>
                  </a:lnTo>
                  <a:lnTo>
                    <a:pt x="926592" y="143256"/>
                  </a:lnTo>
                  <a:lnTo>
                    <a:pt x="926592" y="107442"/>
                  </a:lnTo>
                  <a:lnTo>
                    <a:pt x="0" y="107442"/>
                  </a:lnTo>
                  <a:lnTo>
                    <a:pt x="0" y="35814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91845" y="3847471"/>
            <a:ext cx="254000" cy="4851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90013" y="5869940"/>
            <a:ext cx="66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18614" y="4701997"/>
            <a:ext cx="12871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More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energy,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same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188707" y="2392679"/>
            <a:ext cx="3778885" cy="3432175"/>
            <a:chOff x="7188707" y="2392679"/>
            <a:chExt cx="3778885" cy="3432175"/>
          </a:xfrm>
        </p:grpSpPr>
        <p:sp>
          <p:nvSpPr>
            <p:cNvPr id="26" name="object 26"/>
            <p:cNvSpPr/>
            <p:nvPr/>
          </p:nvSpPr>
          <p:spPr>
            <a:xfrm>
              <a:off x="7188708" y="2392679"/>
              <a:ext cx="3778885" cy="3432175"/>
            </a:xfrm>
            <a:custGeom>
              <a:avLst/>
              <a:gdLst/>
              <a:ahLst/>
              <a:cxnLst/>
              <a:rect l="l" t="t" r="r" b="b"/>
              <a:pathLst>
                <a:path w="3778884" h="3432175">
                  <a:moveTo>
                    <a:pt x="3778504" y="3345180"/>
                  </a:moveTo>
                  <a:lnTo>
                    <a:pt x="3720592" y="3316224"/>
                  </a:lnTo>
                  <a:lnTo>
                    <a:pt x="3604768" y="3258312"/>
                  </a:lnTo>
                  <a:lnTo>
                    <a:pt x="3604768" y="3316224"/>
                  </a:lnTo>
                  <a:lnTo>
                    <a:pt x="115824" y="3316224"/>
                  </a:lnTo>
                  <a:lnTo>
                    <a:pt x="115824" y="173736"/>
                  </a:lnTo>
                  <a:lnTo>
                    <a:pt x="173736" y="173736"/>
                  </a:lnTo>
                  <a:lnTo>
                    <a:pt x="159258" y="144780"/>
                  </a:lnTo>
                  <a:lnTo>
                    <a:pt x="86868" y="0"/>
                  </a:lnTo>
                  <a:lnTo>
                    <a:pt x="0" y="173736"/>
                  </a:lnTo>
                  <a:lnTo>
                    <a:pt x="57912" y="173736"/>
                  </a:lnTo>
                  <a:lnTo>
                    <a:pt x="57912" y="3345230"/>
                  </a:lnTo>
                  <a:lnTo>
                    <a:pt x="86868" y="3345230"/>
                  </a:lnTo>
                  <a:lnTo>
                    <a:pt x="86868" y="3374136"/>
                  </a:lnTo>
                  <a:lnTo>
                    <a:pt x="3604768" y="3374136"/>
                  </a:lnTo>
                  <a:lnTo>
                    <a:pt x="3604768" y="3432048"/>
                  </a:lnTo>
                  <a:lnTo>
                    <a:pt x="3720592" y="3374136"/>
                  </a:lnTo>
                  <a:lnTo>
                    <a:pt x="3778504" y="334518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84535" y="5455919"/>
              <a:ext cx="143256" cy="15392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0855" y="3204971"/>
              <a:ext cx="143256" cy="15544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38643" y="2551175"/>
              <a:ext cx="143255" cy="15544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4191" y="3157727"/>
              <a:ext cx="143255" cy="15544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2627" y="4677155"/>
              <a:ext cx="143256" cy="15544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16567" y="5204459"/>
              <a:ext cx="143255" cy="15544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81743" y="4146803"/>
              <a:ext cx="144779" cy="15544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61475" y="4325111"/>
              <a:ext cx="143255" cy="15544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24443" y="3988307"/>
              <a:ext cx="144779" cy="15544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72627" y="3489959"/>
              <a:ext cx="143256" cy="15544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00615" y="3317747"/>
              <a:ext cx="143256" cy="15544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82683" y="3689603"/>
              <a:ext cx="144780" cy="15544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31679" y="4189475"/>
              <a:ext cx="143256" cy="15544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19003" y="4888991"/>
              <a:ext cx="143256" cy="15544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16567" y="4299203"/>
              <a:ext cx="143255" cy="15544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104375" y="4454651"/>
              <a:ext cx="167640" cy="742315"/>
            </a:xfrm>
            <a:custGeom>
              <a:avLst/>
              <a:gdLst/>
              <a:ahLst/>
              <a:cxnLst/>
              <a:rect l="l" t="t" r="r" b="b"/>
              <a:pathLst>
                <a:path w="167640" h="742314">
                  <a:moveTo>
                    <a:pt x="83820" y="0"/>
                  </a:moveTo>
                  <a:lnTo>
                    <a:pt x="0" y="83820"/>
                  </a:lnTo>
                  <a:lnTo>
                    <a:pt x="41909" y="83820"/>
                  </a:lnTo>
                  <a:lnTo>
                    <a:pt x="41909" y="742188"/>
                  </a:lnTo>
                  <a:lnTo>
                    <a:pt x="125729" y="742188"/>
                  </a:lnTo>
                  <a:lnTo>
                    <a:pt x="125729" y="83820"/>
                  </a:lnTo>
                  <a:lnTo>
                    <a:pt x="167640" y="83820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104375" y="4454651"/>
              <a:ext cx="167640" cy="742315"/>
            </a:xfrm>
            <a:custGeom>
              <a:avLst/>
              <a:gdLst/>
              <a:ahLst/>
              <a:cxnLst/>
              <a:rect l="l" t="t" r="r" b="b"/>
              <a:pathLst>
                <a:path w="167640" h="742314">
                  <a:moveTo>
                    <a:pt x="41909" y="742188"/>
                  </a:moveTo>
                  <a:lnTo>
                    <a:pt x="41909" y="83820"/>
                  </a:lnTo>
                  <a:lnTo>
                    <a:pt x="0" y="83820"/>
                  </a:lnTo>
                  <a:lnTo>
                    <a:pt x="83820" y="0"/>
                  </a:lnTo>
                  <a:lnTo>
                    <a:pt x="167640" y="83820"/>
                  </a:lnTo>
                  <a:lnTo>
                    <a:pt x="125729" y="83820"/>
                  </a:lnTo>
                  <a:lnTo>
                    <a:pt x="125729" y="742188"/>
                  </a:lnTo>
                  <a:lnTo>
                    <a:pt x="41909" y="74218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912864" y="3885571"/>
            <a:ext cx="254000" cy="4851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611361" y="5907735"/>
            <a:ext cx="659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006333" y="4973828"/>
            <a:ext cx="1231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More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time,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same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Pareto</a:t>
            </a:r>
            <a:r>
              <a:rPr spc="-75" dirty="0"/>
              <a:t> </a:t>
            </a:r>
            <a:r>
              <a:rPr dirty="0"/>
              <a:t>Optimality</a:t>
            </a:r>
            <a:r>
              <a:rPr spc="-80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Design</a:t>
            </a:r>
            <a:r>
              <a:rPr spc="-55" dirty="0"/>
              <a:t> </a:t>
            </a:r>
            <a:r>
              <a:rPr spc="-10" dirty="0"/>
              <a:t>Alternatives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69263" y="2354579"/>
            <a:ext cx="3778885" cy="3432175"/>
            <a:chOff x="969263" y="2354579"/>
            <a:chExt cx="3778885" cy="3432175"/>
          </a:xfrm>
        </p:grpSpPr>
        <p:sp>
          <p:nvSpPr>
            <p:cNvPr id="4" name="object 4"/>
            <p:cNvSpPr/>
            <p:nvPr/>
          </p:nvSpPr>
          <p:spPr>
            <a:xfrm>
              <a:off x="969264" y="2354579"/>
              <a:ext cx="3778885" cy="3432175"/>
            </a:xfrm>
            <a:custGeom>
              <a:avLst/>
              <a:gdLst/>
              <a:ahLst/>
              <a:cxnLst/>
              <a:rect l="l" t="t" r="r" b="b"/>
              <a:pathLst>
                <a:path w="3778885" h="3432175">
                  <a:moveTo>
                    <a:pt x="3778504" y="3345180"/>
                  </a:moveTo>
                  <a:lnTo>
                    <a:pt x="3720592" y="3316224"/>
                  </a:lnTo>
                  <a:lnTo>
                    <a:pt x="3604768" y="3258312"/>
                  </a:lnTo>
                  <a:lnTo>
                    <a:pt x="3604768" y="3316224"/>
                  </a:lnTo>
                  <a:lnTo>
                    <a:pt x="115824" y="3316224"/>
                  </a:lnTo>
                  <a:lnTo>
                    <a:pt x="115824" y="173736"/>
                  </a:lnTo>
                  <a:lnTo>
                    <a:pt x="173736" y="173736"/>
                  </a:lnTo>
                  <a:lnTo>
                    <a:pt x="159258" y="144780"/>
                  </a:lnTo>
                  <a:lnTo>
                    <a:pt x="86868" y="0"/>
                  </a:lnTo>
                  <a:lnTo>
                    <a:pt x="0" y="173736"/>
                  </a:lnTo>
                  <a:lnTo>
                    <a:pt x="57912" y="173736"/>
                  </a:lnTo>
                  <a:lnTo>
                    <a:pt x="57912" y="3345230"/>
                  </a:lnTo>
                  <a:lnTo>
                    <a:pt x="86868" y="3345230"/>
                  </a:lnTo>
                  <a:lnTo>
                    <a:pt x="86868" y="3374136"/>
                  </a:lnTo>
                  <a:lnTo>
                    <a:pt x="3604768" y="3374136"/>
                  </a:lnTo>
                  <a:lnTo>
                    <a:pt x="3604768" y="3432048"/>
                  </a:lnTo>
                  <a:lnTo>
                    <a:pt x="3720592" y="3374136"/>
                  </a:lnTo>
                  <a:lnTo>
                    <a:pt x="3778504" y="334518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3568" y="5417819"/>
              <a:ext cx="144780" cy="155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9887" y="3166871"/>
              <a:ext cx="144780" cy="1554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7675" y="2513075"/>
              <a:ext cx="144780" cy="1554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3224" y="3121151"/>
              <a:ext cx="143255" cy="1554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1660" y="4640579"/>
              <a:ext cx="143255" cy="1554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5599" y="5166359"/>
              <a:ext cx="143256" cy="1554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2299" y="4108703"/>
              <a:ext cx="143256" cy="1554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0508" y="4288535"/>
              <a:ext cx="144779" cy="1554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5000" y="3950207"/>
              <a:ext cx="143256" cy="1554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1660" y="3451859"/>
              <a:ext cx="143255" cy="1554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79647" y="3279647"/>
              <a:ext cx="144780" cy="1554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3240" y="3651503"/>
              <a:ext cx="143255" cy="1554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12236" y="4151375"/>
              <a:ext cx="143256" cy="1554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8036" y="4850891"/>
              <a:ext cx="144780" cy="1554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6663" y="4634483"/>
              <a:ext cx="144779" cy="15544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91845" y="3847471"/>
            <a:ext cx="254000" cy="4851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90013" y="5869940"/>
            <a:ext cx="66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41764" y="3326891"/>
            <a:ext cx="2650235" cy="3531107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0183748" y="2935604"/>
            <a:ext cx="1421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Vilfredo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Pareto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20158" y="2618943"/>
            <a:ext cx="39604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Pareto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Optimality: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design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optimal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change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leads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to </a:t>
            </a:r>
            <a:r>
              <a:rPr sz="1800" b="1" spc="-10" dirty="0">
                <a:latin typeface="Calibri"/>
                <a:cs typeface="Calibri"/>
              </a:rPr>
              <a:t>improvement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 one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dimension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without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a </a:t>
            </a:r>
            <a:r>
              <a:rPr sz="1800" b="1" dirty="0">
                <a:latin typeface="Calibri"/>
                <a:cs typeface="Calibri"/>
              </a:rPr>
              <a:t>loss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least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other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dimension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228"/>
            <a:ext cx="10358120" cy="989758"/>
          </a:xfrm>
          <a:prstGeom prst="rect">
            <a:avLst/>
          </a:prstGeom>
        </p:spPr>
        <p:txBody>
          <a:bodyPr vert="horz" wrap="square" lIns="0" tIns="30962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Pareto</a:t>
            </a:r>
            <a:r>
              <a:rPr lang="en-US" spc="-75" dirty="0"/>
              <a:t> </a:t>
            </a:r>
            <a:r>
              <a:rPr lang="en-US" dirty="0"/>
              <a:t>Optimality</a:t>
            </a:r>
            <a:r>
              <a:rPr lang="en-US" spc="-80" dirty="0"/>
              <a:t> </a:t>
            </a:r>
            <a:r>
              <a:rPr lang="en-US" dirty="0"/>
              <a:t>of</a:t>
            </a:r>
            <a:r>
              <a:rPr lang="en-US" spc="-60" dirty="0"/>
              <a:t> </a:t>
            </a:r>
            <a:r>
              <a:rPr lang="en-US" dirty="0"/>
              <a:t>Design</a:t>
            </a:r>
            <a:r>
              <a:rPr lang="en-US" spc="-55" dirty="0"/>
              <a:t> </a:t>
            </a:r>
            <a:r>
              <a:rPr lang="en-US" spc="-10" dirty="0"/>
              <a:t>Alternatives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992124" y="2337816"/>
            <a:ext cx="3778885" cy="3432175"/>
            <a:chOff x="992124" y="2337816"/>
            <a:chExt cx="3778885" cy="3432175"/>
          </a:xfrm>
        </p:grpSpPr>
        <p:sp>
          <p:nvSpPr>
            <p:cNvPr id="4" name="object 4"/>
            <p:cNvSpPr/>
            <p:nvPr/>
          </p:nvSpPr>
          <p:spPr>
            <a:xfrm>
              <a:off x="992124" y="2337815"/>
              <a:ext cx="3778885" cy="3432175"/>
            </a:xfrm>
            <a:custGeom>
              <a:avLst/>
              <a:gdLst/>
              <a:ahLst/>
              <a:cxnLst/>
              <a:rect l="l" t="t" r="r" b="b"/>
              <a:pathLst>
                <a:path w="3778885" h="3432175">
                  <a:moveTo>
                    <a:pt x="3778504" y="3345180"/>
                  </a:moveTo>
                  <a:lnTo>
                    <a:pt x="3720592" y="3316224"/>
                  </a:lnTo>
                  <a:lnTo>
                    <a:pt x="3604768" y="3258312"/>
                  </a:lnTo>
                  <a:lnTo>
                    <a:pt x="3604768" y="3316224"/>
                  </a:lnTo>
                  <a:lnTo>
                    <a:pt x="115824" y="3316224"/>
                  </a:lnTo>
                  <a:lnTo>
                    <a:pt x="115824" y="173736"/>
                  </a:lnTo>
                  <a:lnTo>
                    <a:pt x="173736" y="173736"/>
                  </a:lnTo>
                  <a:lnTo>
                    <a:pt x="159258" y="144780"/>
                  </a:lnTo>
                  <a:lnTo>
                    <a:pt x="86868" y="0"/>
                  </a:lnTo>
                  <a:lnTo>
                    <a:pt x="0" y="173736"/>
                  </a:lnTo>
                  <a:lnTo>
                    <a:pt x="57912" y="173736"/>
                  </a:lnTo>
                  <a:lnTo>
                    <a:pt x="57912" y="3345230"/>
                  </a:lnTo>
                  <a:lnTo>
                    <a:pt x="86868" y="3345230"/>
                  </a:lnTo>
                  <a:lnTo>
                    <a:pt x="86868" y="3374136"/>
                  </a:lnTo>
                  <a:lnTo>
                    <a:pt x="3604768" y="3374136"/>
                  </a:lnTo>
                  <a:lnTo>
                    <a:pt x="3604768" y="3432048"/>
                  </a:lnTo>
                  <a:lnTo>
                    <a:pt x="3720592" y="3374136"/>
                  </a:lnTo>
                  <a:lnTo>
                    <a:pt x="3778504" y="334518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6428" y="5399532"/>
              <a:ext cx="144780" cy="155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2748" y="3150108"/>
              <a:ext cx="144780" cy="1554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0536" y="2496312"/>
              <a:ext cx="143256" cy="1554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6084" y="3102864"/>
              <a:ext cx="143255" cy="1554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4520" y="4622292"/>
              <a:ext cx="143255" cy="1554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8459" y="5149595"/>
              <a:ext cx="143255" cy="1554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85159" y="4091939"/>
              <a:ext cx="143256" cy="15392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3368" y="4270248"/>
              <a:ext cx="144779" cy="1554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27860" y="3933444"/>
              <a:ext cx="143255" cy="1554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4520" y="3433572"/>
              <a:ext cx="143255" cy="1554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2508" y="3262883"/>
              <a:ext cx="143256" cy="1554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86100" y="3634740"/>
              <a:ext cx="143256" cy="1554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3572" y="4134611"/>
              <a:ext cx="144780" cy="1554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20896" y="4834127"/>
              <a:ext cx="143256" cy="1554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9524" y="4617720"/>
              <a:ext cx="144779" cy="15544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14400" y="3830707"/>
            <a:ext cx="254000" cy="4851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12873" y="5852871"/>
            <a:ext cx="659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335011" y="2342388"/>
            <a:ext cx="3778885" cy="3432175"/>
            <a:chOff x="7335011" y="2342388"/>
            <a:chExt cx="3778885" cy="3432175"/>
          </a:xfrm>
        </p:grpSpPr>
        <p:sp>
          <p:nvSpPr>
            <p:cNvPr id="24" name="object 24"/>
            <p:cNvSpPr/>
            <p:nvPr/>
          </p:nvSpPr>
          <p:spPr>
            <a:xfrm>
              <a:off x="7335012" y="2342387"/>
              <a:ext cx="3778885" cy="3432175"/>
            </a:xfrm>
            <a:custGeom>
              <a:avLst/>
              <a:gdLst/>
              <a:ahLst/>
              <a:cxnLst/>
              <a:rect l="l" t="t" r="r" b="b"/>
              <a:pathLst>
                <a:path w="3778884" h="3432175">
                  <a:moveTo>
                    <a:pt x="3778504" y="3345180"/>
                  </a:moveTo>
                  <a:lnTo>
                    <a:pt x="3720592" y="3316224"/>
                  </a:lnTo>
                  <a:lnTo>
                    <a:pt x="3604768" y="3258312"/>
                  </a:lnTo>
                  <a:lnTo>
                    <a:pt x="3604768" y="3316224"/>
                  </a:lnTo>
                  <a:lnTo>
                    <a:pt x="115824" y="3316224"/>
                  </a:lnTo>
                  <a:lnTo>
                    <a:pt x="115824" y="173736"/>
                  </a:lnTo>
                  <a:lnTo>
                    <a:pt x="173736" y="173736"/>
                  </a:lnTo>
                  <a:lnTo>
                    <a:pt x="159258" y="144780"/>
                  </a:lnTo>
                  <a:lnTo>
                    <a:pt x="86868" y="0"/>
                  </a:lnTo>
                  <a:lnTo>
                    <a:pt x="0" y="173736"/>
                  </a:lnTo>
                  <a:lnTo>
                    <a:pt x="57912" y="173736"/>
                  </a:lnTo>
                  <a:lnTo>
                    <a:pt x="57912" y="3345230"/>
                  </a:lnTo>
                  <a:lnTo>
                    <a:pt x="86868" y="3345230"/>
                  </a:lnTo>
                  <a:lnTo>
                    <a:pt x="86868" y="3374136"/>
                  </a:lnTo>
                  <a:lnTo>
                    <a:pt x="3604768" y="3374136"/>
                  </a:lnTo>
                  <a:lnTo>
                    <a:pt x="3604768" y="3432048"/>
                  </a:lnTo>
                  <a:lnTo>
                    <a:pt x="3720592" y="3374136"/>
                  </a:lnTo>
                  <a:lnTo>
                    <a:pt x="3778504" y="334518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29316" y="5404104"/>
              <a:ext cx="144780" cy="1554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55635" y="3154680"/>
              <a:ext cx="144780" cy="1554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83423" y="2500884"/>
              <a:ext cx="144779" cy="15392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17408" y="4626864"/>
              <a:ext cx="143256" cy="15544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61347" y="5154167"/>
              <a:ext cx="143255" cy="15544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7058152" y="3834390"/>
            <a:ext cx="254000" cy="4851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56650" y="5856528"/>
            <a:ext cx="659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026152" y="3433571"/>
            <a:ext cx="1568450" cy="1092835"/>
            <a:chOff x="5026152" y="3433571"/>
            <a:chExt cx="1568450" cy="1092835"/>
          </a:xfrm>
        </p:grpSpPr>
        <p:sp>
          <p:nvSpPr>
            <p:cNvPr id="33" name="object 33"/>
            <p:cNvSpPr/>
            <p:nvPr/>
          </p:nvSpPr>
          <p:spPr>
            <a:xfrm>
              <a:off x="5032248" y="3439667"/>
              <a:ext cx="1556385" cy="1080770"/>
            </a:xfrm>
            <a:custGeom>
              <a:avLst/>
              <a:gdLst/>
              <a:ahLst/>
              <a:cxnLst/>
              <a:rect l="l" t="t" r="r" b="b"/>
              <a:pathLst>
                <a:path w="1556384" h="1080770">
                  <a:moveTo>
                    <a:pt x="1015746" y="0"/>
                  </a:moveTo>
                  <a:lnTo>
                    <a:pt x="1015746" y="270129"/>
                  </a:lnTo>
                  <a:lnTo>
                    <a:pt x="0" y="270129"/>
                  </a:lnTo>
                  <a:lnTo>
                    <a:pt x="0" y="810387"/>
                  </a:lnTo>
                  <a:lnTo>
                    <a:pt x="1015746" y="810387"/>
                  </a:lnTo>
                  <a:lnTo>
                    <a:pt x="1015746" y="1080516"/>
                  </a:lnTo>
                  <a:lnTo>
                    <a:pt x="1556003" y="540258"/>
                  </a:lnTo>
                  <a:lnTo>
                    <a:pt x="10157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32248" y="3439667"/>
              <a:ext cx="1556385" cy="1080770"/>
            </a:xfrm>
            <a:custGeom>
              <a:avLst/>
              <a:gdLst/>
              <a:ahLst/>
              <a:cxnLst/>
              <a:rect l="l" t="t" r="r" b="b"/>
              <a:pathLst>
                <a:path w="1556384" h="1080770">
                  <a:moveTo>
                    <a:pt x="0" y="270129"/>
                  </a:moveTo>
                  <a:lnTo>
                    <a:pt x="1015746" y="270129"/>
                  </a:lnTo>
                  <a:lnTo>
                    <a:pt x="1015746" y="0"/>
                  </a:lnTo>
                  <a:lnTo>
                    <a:pt x="1556003" y="540258"/>
                  </a:lnTo>
                  <a:lnTo>
                    <a:pt x="1015746" y="1080516"/>
                  </a:lnTo>
                  <a:lnTo>
                    <a:pt x="1015746" y="810387"/>
                  </a:lnTo>
                  <a:lnTo>
                    <a:pt x="0" y="810387"/>
                  </a:lnTo>
                  <a:lnTo>
                    <a:pt x="0" y="27012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317889" y="2872429"/>
            <a:ext cx="290576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latin typeface="Calibri"/>
                <a:cs typeface="Calibri"/>
              </a:rPr>
              <a:t>All other points offer a level of performance in one dimension which can be had, or more, </a:t>
            </a:r>
            <a:r>
              <a:rPr lang="en-US" b="1" dirty="0">
                <a:latin typeface="Calibri"/>
                <a:cs typeface="Calibri"/>
              </a:rPr>
              <a:t>at a lower cost in the other dimension.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Today:</a:t>
            </a:r>
            <a:r>
              <a:rPr spc="-70" dirty="0"/>
              <a:t> </a:t>
            </a:r>
            <a:r>
              <a:rPr dirty="0"/>
              <a:t>Design</a:t>
            </a:r>
            <a:r>
              <a:rPr spc="-60" dirty="0"/>
              <a:t> </a:t>
            </a:r>
            <a:r>
              <a:rPr dirty="0"/>
              <a:t>Space</a:t>
            </a:r>
            <a:r>
              <a:rPr spc="-55" dirty="0"/>
              <a:t> </a:t>
            </a:r>
            <a:r>
              <a:rPr spc="-10" dirty="0"/>
              <a:t>Exploration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8856345" cy="19570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Defining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space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hardware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software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system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20" dirty="0">
                <a:latin typeface="Calibri"/>
                <a:cs typeface="Calibri"/>
              </a:rPr>
              <a:t>Pareto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Frontiers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optimizing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within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space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Applied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Performance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Evaluation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Finding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best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performing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design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under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constraints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0385" y="186450"/>
            <a:ext cx="10358120" cy="1300480"/>
          </a:xfrm>
          <a:prstGeom prst="rect">
            <a:avLst/>
          </a:prstGeom>
        </p:spPr>
        <p:txBody>
          <a:bodyPr vert="horz" wrap="square" lIns="0" tIns="30962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Design</a:t>
            </a:r>
            <a:r>
              <a:rPr spc="-60" dirty="0"/>
              <a:t> </a:t>
            </a:r>
            <a:r>
              <a:rPr dirty="0"/>
              <a:t>Consequence</a:t>
            </a:r>
            <a:r>
              <a:rPr spc="-6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Pareto</a:t>
            </a:r>
            <a:r>
              <a:rPr spc="-60" dirty="0"/>
              <a:t> </a:t>
            </a:r>
            <a:r>
              <a:rPr spc="-10" dirty="0"/>
              <a:t>Optimality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14046" y="1280268"/>
            <a:ext cx="9805282" cy="995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66215" algn="l"/>
              </a:tabLst>
            </a:pPr>
            <a:r>
              <a:rPr sz="2100" dirty="0">
                <a:latin typeface="Calibri"/>
                <a:cs typeface="Calibri"/>
              </a:rPr>
              <a:t>Never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lang="en-US" sz="2100" spc="-25" dirty="0">
                <a:latin typeface="Calibri"/>
                <a:cs typeface="Calibri"/>
              </a:rPr>
              <a:t>select designs other than at the frontier, at least without </a:t>
            </a:r>
            <a:r>
              <a:rPr sz="2100" spc="-10" dirty="0">
                <a:latin typeface="Calibri"/>
                <a:cs typeface="Calibri"/>
              </a:rPr>
              <a:t>motivation </a:t>
            </a:r>
            <a:r>
              <a:rPr sz="2100" dirty="0">
                <a:latin typeface="Calibri"/>
                <a:cs typeface="Calibri"/>
              </a:rPr>
              <a:t>outside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lang="en-US" sz="2100" spc="-45" dirty="0">
                <a:latin typeface="Calibri"/>
                <a:cs typeface="Calibri"/>
              </a:rPr>
              <a:t>plot.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66215" algn="l"/>
              </a:tabLst>
            </a:pPr>
            <a:r>
              <a:rPr lang="en-US" sz="2100" spc="-45" dirty="0">
                <a:latin typeface="Calibri"/>
                <a:cs typeface="Calibri"/>
              </a:rPr>
              <a:t>Any design anywhere other than at the frontier can achieve the same or better performance at a lower cost </a:t>
            </a:r>
            <a:r>
              <a:rPr lang="en-US" sz="2100" spc="-45" dirty="0" err="1">
                <a:latin typeface="Calibri"/>
                <a:cs typeface="Calibri"/>
              </a:rPr>
              <a:t>w.r.t.</a:t>
            </a:r>
            <a:r>
              <a:rPr lang="en-US" sz="2100" spc="-45" dirty="0">
                <a:latin typeface="Calibri"/>
                <a:cs typeface="Calibri"/>
              </a:rPr>
              <a:t> the plotted dimensions.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63155" y="3472620"/>
            <a:ext cx="331660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latin typeface="Calibri"/>
                <a:cs typeface="Calibri"/>
              </a:rPr>
              <a:t>This level of energy efficiency can be had at a lower cost along the frontier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5" name="object 35">
            <a:extLst>
              <a:ext uri="{FF2B5EF4-FFF2-40B4-BE49-F238E27FC236}">
                <a16:creationId xmlns:a16="http://schemas.microsoft.com/office/drawing/2014/main" id="{388E0B32-60D6-B4C9-BA52-A3B2046FDE5C}"/>
              </a:ext>
            </a:extLst>
          </p:cNvPr>
          <p:cNvSpPr txBox="1"/>
          <p:nvPr/>
        </p:nvSpPr>
        <p:spPr>
          <a:xfrm>
            <a:off x="7044675" y="4857657"/>
            <a:ext cx="331660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latin typeface="Calibri"/>
                <a:cs typeface="Calibri"/>
              </a:rPr>
              <a:t>This point is strictly better, right? 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4B29A59-C317-7321-09C8-02C6A310B866}"/>
              </a:ext>
            </a:extLst>
          </p:cNvPr>
          <p:cNvGrpSpPr/>
          <p:nvPr/>
        </p:nvGrpSpPr>
        <p:grpSpPr>
          <a:xfrm>
            <a:off x="2057400" y="2675201"/>
            <a:ext cx="4419600" cy="3814776"/>
            <a:chOff x="2743200" y="2178050"/>
            <a:chExt cx="4419600" cy="3814776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AEA82BD-BDB8-3776-8169-24EA40CD3640}"/>
                </a:ext>
              </a:extLst>
            </p:cNvPr>
            <p:cNvCxnSpPr>
              <a:cxnSpLocks/>
            </p:cNvCxnSpPr>
            <p:nvPr/>
          </p:nvCxnSpPr>
          <p:spPr>
            <a:xfrm>
              <a:off x="3636263" y="2393117"/>
              <a:ext cx="173737" cy="65628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975930D-1C60-0282-4498-2A8870D0AAB4}"/>
                </a:ext>
              </a:extLst>
            </p:cNvPr>
            <p:cNvCxnSpPr>
              <a:cxnSpLocks/>
              <a:endCxn id="44" idx="4"/>
            </p:cNvCxnSpPr>
            <p:nvPr/>
          </p:nvCxnSpPr>
          <p:spPr>
            <a:xfrm>
              <a:off x="3823469" y="3025178"/>
              <a:ext cx="441080" cy="1588224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213A8B0-2AB0-1DDB-F227-C7AACE7772BF}"/>
                </a:ext>
              </a:extLst>
            </p:cNvPr>
            <p:cNvCxnSpPr>
              <a:cxnSpLocks/>
              <a:endCxn id="48" idx="1"/>
            </p:cNvCxnSpPr>
            <p:nvPr/>
          </p:nvCxnSpPr>
          <p:spPr>
            <a:xfrm>
              <a:off x="4265411" y="4488632"/>
              <a:ext cx="1000542" cy="524436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64DB266-E807-BBAA-6034-DC52DD2E437E}"/>
                </a:ext>
              </a:extLst>
            </p:cNvPr>
            <p:cNvCxnSpPr>
              <a:cxnSpLocks/>
              <a:stCxn id="48" idx="7"/>
            </p:cNvCxnSpPr>
            <p:nvPr/>
          </p:nvCxnSpPr>
          <p:spPr>
            <a:xfrm>
              <a:off x="5367250" y="5013068"/>
              <a:ext cx="1186601" cy="260818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object 3"/>
            <p:cNvGrpSpPr/>
            <p:nvPr/>
          </p:nvGrpSpPr>
          <p:grpSpPr>
            <a:xfrm>
              <a:off x="3307715" y="2178050"/>
              <a:ext cx="3778885" cy="3432175"/>
              <a:chOff x="992124" y="2337815"/>
              <a:chExt cx="3778885" cy="3432175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992124" y="2337815"/>
                <a:ext cx="3778885" cy="3432175"/>
              </a:xfrm>
              <a:custGeom>
                <a:avLst/>
                <a:gdLst/>
                <a:ahLst/>
                <a:cxnLst/>
                <a:rect l="l" t="t" r="r" b="b"/>
                <a:pathLst>
                  <a:path w="3778885" h="3432175">
                    <a:moveTo>
                      <a:pt x="3778504" y="3345180"/>
                    </a:moveTo>
                    <a:lnTo>
                      <a:pt x="3720592" y="3316224"/>
                    </a:lnTo>
                    <a:lnTo>
                      <a:pt x="3604768" y="3258312"/>
                    </a:lnTo>
                    <a:lnTo>
                      <a:pt x="3604768" y="3316224"/>
                    </a:lnTo>
                    <a:lnTo>
                      <a:pt x="115824" y="3316224"/>
                    </a:lnTo>
                    <a:lnTo>
                      <a:pt x="115824" y="173736"/>
                    </a:lnTo>
                    <a:lnTo>
                      <a:pt x="173736" y="173736"/>
                    </a:lnTo>
                    <a:lnTo>
                      <a:pt x="159258" y="144780"/>
                    </a:lnTo>
                    <a:lnTo>
                      <a:pt x="86868" y="0"/>
                    </a:lnTo>
                    <a:lnTo>
                      <a:pt x="0" y="173736"/>
                    </a:lnTo>
                    <a:lnTo>
                      <a:pt x="57912" y="173736"/>
                    </a:lnTo>
                    <a:lnTo>
                      <a:pt x="57912" y="3345230"/>
                    </a:lnTo>
                    <a:lnTo>
                      <a:pt x="86868" y="3345230"/>
                    </a:lnTo>
                    <a:lnTo>
                      <a:pt x="86868" y="3374136"/>
                    </a:lnTo>
                    <a:lnTo>
                      <a:pt x="3604768" y="3374136"/>
                    </a:lnTo>
                    <a:lnTo>
                      <a:pt x="3604768" y="3432048"/>
                    </a:lnTo>
                    <a:lnTo>
                      <a:pt x="3720592" y="3374136"/>
                    </a:lnTo>
                    <a:lnTo>
                      <a:pt x="3778504" y="3345180"/>
                    </a:lnTo>
                    <a:close/>
                  </a:path>
                </a:pathLst>
              </a:custGeom>
              <a:solidFill>
                <a:srgbClr val="4471C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" name="object 5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186428" y="5399532"/>
                <a:ext cx="144780" cy="155448"/>
              </a:xfrm>
              <a:prstGeom prst="rect">
                <a:avLst/>
              </a:prstGeom>
            </p:spPr>
          </p:pic>
          <p:pic>
            <p:nvPicPr>
              <p:cNvPr id="6" name="object 6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12748" y="3150108"/>
                <a:ext cx="144780" cy="155448"/>
              </a:xfrm>
              <a:prstGeom prst="rect">
                <a:avLst/>
              </a:prstGeom>
            </p:spPr>
          </p:pic>
          <p:pic>
            <p:nvPicPr>
              <p:cNvPr id="7" name="object 7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240536" y="2496312"/>
                <a:ext cx="143256" cy="155448"/>
              </a:xfrm>
              <a:prstGeom prst="rect">
                <a:avLst/>
              </a:prstGeom>
            </p:spPr>
          </p:pic>
          <p:pic>
            <p:nvPicPr>
              <p:cNvPr id="8" name="object 8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196084" y="3102864"/>
                <a:ext cx="143255" cy="155448"/>
              </a:xfrm>
              <a:prstGeom prst="rect">
                <a:avLst/>
              </a:prstGeom>
            </p:spPr>
          </p:pic>
          <p:pic>
            <p:nvPicPr>
              <p:cNvPr id="9" name="object 9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74520" y="4622292"/>
                <a:ext cx="143255" cy="155447"/>
              </a:xfrm>
              <a:prstGeom prst="rect">
                <a:avLst/>
              </a:prstGeom>
            </p:spPr>
          </p:pic>
          <p:pic>
            <p:nvPicPr>
              <p:cNvPr id="10" name="object 10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918459" y="5149595"/>
                <a:ext cx="143255" cy="155447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185159" y="4091939"/>
                <a:ext cx="143256" cy="153923"/>
              </a:xfrm>
              <a:prstGeom prst="rect">
                <a:avLst/>
              </a:prstGeom>
            </p:spPr>
          </p:pic>
          <p:pic>
            <p:nvPicPr>
              <p:cNvPr id="12" name="object 12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3368" y="4270248"/>
                <a:ext cx="144779" cy="155447"/>
              </a:xfrm>
              <a:prstGeom prst="rect">
                <a:avLst/>
              </a:prstGeom>
            </p:spPr>
          </p:pic>
          <p:pic>
            <p:nvPicPr>
              <p:cNvPr id="13" name="object 1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927860" y="3933444"/>
                <a:ext cx="143255" cy="155447"/>
              </a:xfrm>
              <a:prstGeom prst="rect">
                <a:avLst/>
              </a:prstGeom>
            </p:spPr>
          </p:pic>
          <p:pic>
            <p:nvPicPr>
              <p:cNvPr id="14" name="object 1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4520" y="3433572"/>
                <a:ext cx="143255" cy="155448"/>
              </a:xfrm>
              <a:prstGeom prst="rect">
                <a:avLst/>
              </a:prstGeom>
            </p:spPr>
          </p:pic>
          <p:pic>
            <p:nvPicPr>
              <p:cNvPr id="15" name="object 1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302508" y="3262883"/>
                <a:ext cx="143256" cy="155448"/>
              </a:xfrm>
              <a:prstGeom prst="rect">
                <a:avLst/>
              </a:prstGeom>
            </p:spPr>
          </p:pic>
          <p:pic>
            <p:nvPicPr>
              <p:cNvPr id="16" name="object 16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086100" y="3634740"/>
                <a:ext cx="143256" cy="155447"/>
              </a:xfrm>
              <a:prstGeom prst="rect">
                <a:avLst/>
              </a:prstGeom>
            </p:spPr>
          </p:pic>
          <p:pic>
            <p:nvPicPr>
              <p:cNvPr id="17" name="object 17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433572" y="4134611"/>
                <a:ext cx="144780" cy="155447"/>
              </a:xfrm>
              <a:prstGeom prst="rect">
                <a:avLst/>
              </a:prstGeom>
            </p:spPr>
          </p:pic>
          <p:pic>
            <p:nvPicPr>
              <p:cNvPr id="18" name="object 1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120896" y="4834127"/>
                <a:ext cx="143256" cy="155447"/>
              </a:xfrm>
              <a:prstGeom prst="rect">
                <a:avLst/>
              </a:prstGeom>
            </p:spPr>
          </p:pic>
          <p:pic>
            <p:nvPicPr>
              <p:cNvPr id="19" name="object 19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049524" y="4617720"/>
                <a:ext cx="144779" cy="155447"/>
              </a:xfrm>
              <a:prstGeom prst="rect">
                <a:avLst/>
              </a:prstGeom>
            </p:spPr>
          </p:pic>
        </p:grpSp>
        <p:sp>
          <p:nvSpPr>
            <p:cNvPr id="20" name="object 20"/>
            <p:cNvSpPr txBox="1"/>
            <p:nvPr/>
          </p:nvSpPr>
          <p:spPr>
            <a:xfrm>
              <a:off x="3029991" y="3670942"/>
              <a:ext cx="254000" cy="48514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>
                <a:lnSpc>
                  <a:spcPts val="1810"/>
                </a:lnSpc>
              </a:pPr>
              <a:r>
                <a:rPr sz="1800" spc="-20" dirty="0">
                  <a:latin typeface="Calibri"/>
                  <a:cs typeface="Calibri"/>
                </a:rPr>
                <a:t>Time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4728464" y="5693106"/>
              <a:ext cx="65976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spc="-10" dirty="0">
                  <a:latin typeface="Calibri"/>
                  <a:cs typeface="Calibri"/>
                </a:rPr>
                <a:t>Energy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7E7E3CD-4FDF-2EB3-E7B6-4E399904F834}"/>
                </a:ext>
              </a:extLst>
            </p:cNvPr>
            <p:cNvSpPr/>
            <p:nvPr/>
          </p:nvSpPr>
          <p:spPr>
            <a:xfrm>
              <a:off x="4190111" y="3273807"/>
              <a:ext cx="143255" cy="1551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680A759-2832-B13F-1061-059C9CA448E2}"/>
                </a:ext>
              </a:extLst>
            </p:cNvPr>
            <p:cNvCxnSpPr/>
            <p:nvPr/>
          </p:nvCxnSpPr>
          <p:spPr>
            <a:xfrm>
              <a:off x="4261738" y="2178050"/>
              <a:ext cx="0" cy="330835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2EEAA0F-6588-604F-5B74-6EEFA79B8BCF}"/>
                </a:ext>
              </a:extLst>
            </p:cNvPr>
            <p:cNvCxnSpPr/>
            <p:nvPr/>
          </p:nvCxnSpPr>
          <p:spPr>
            <a:xfrm>
              <a:off x="2743200" y="3351403"/>
              <a:ext cx="44196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884F4C2-B20D-1F7E-86FF-489D8B7D9DA7}"/>
                </a:ext>
              </a:extLst>
            </p:cNvPr>
            <p:cNvCxnSpPr/>
            <p:nvPr/>
          </p:nvCxnSpPr>
          <p:spPr>
            <a:xfrm>
              <a:off x="2743200" y="4535678"/>
              <a:ext cx="44196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B151772-8E20-303E-432D-9EA9FC37978E}"/>
                </a:ext>
              </a:extLst>
            </p:cNvPr>
            <p:cNvSpPr/>
            <p:nvPr/>
          </p:nvSpPr>
          <p:spPr>
            <a:xfrm>
              <a:off x="4192921" y="4458209"/>
              <a:ext cx="143255" cy="1551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D3445E4-2080-9E14-ACD8-F055A7280F3C}"/>
                </a:ext>
              </a:extLst>
            </p:cNvPr>
            <p:cNvSpPr/>
            <p:nvPr/>
          </p:nvSpPr>
          <p:spPr>
            <a:xfrm>
              <a:off x="3729864" y="2971800"/>
              <a:ext cx="143255" cy="1551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C17D540-5BED-137A-47B7-3DBCB1DDA82B}"/>
                </a:ext>
              </a:extLst>
            </p:cNvPr>
            <p:cNvSpPr/>
            <p:nvPr/>
          </p:nvSpPr>
          <p:spPr>
            <a:xfrm>
              <a:off x="3556127" y="2315520"/>
              <a:ext cx="143255" cy="1551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5D1C6DD-2FEF-3A14-3494-54E9CEA5344B}"/>
                </a:ext>
              </a:extLst>
            </p:cNvPr>
            <p:cNvSpPr/>
            <p:nvPr/>
          </p:nvSpPr>
          <p:spPr>
            <a:xfrm>
              <a:off x="5244974" y="4990341"/>
              <a:ext cx="143255" cy="1551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4B8E9F2-B00A-599E-1AD8-2F07DE6BEBE2}"/>
                </a:ext>
              </a:extLst>
            </p:cNvPr>
            <p:cNvSpPr/>
            <p:nvPr/>
          </p:nvSpPr>
          <p:spPr>
            <a:xfrm>
              <a:off x="6502019" y="5205148"/>
              <a:ext cx="143255" cy="15519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7687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962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Design</a:t>
            </a:r>
            <a:r>
              <a:rPr spc="-60" dirty="0"/>
              <a:t> </a:t>
            </a:r>
            <a:r>
              <a:rPr dirty="0"/>
              <a:t>Consequence</a:t>
            </a:r>
            <a:r>
              <a:rPr spc="-6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Pareto</a:t>
            </a:r>
            <a:r>
              <a:rPr spc="-60" dirty="0"/>
              <a:t> </a:t>
            </a:r>
            <a:r>
              <a:rPr spc="-10" dirty="0"/>
              <a:t>Optimality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92124" y="2337816"/>
            <a:ext cx="3778885" cy="3432175"/>
            <a:chOff x="992124" y="2337816"/>
            <a:chExt cx="3778885" cy="3432175"/>
          </a:xfrm>
        </p:grpSpPr>
        <p:sp>
          <p:nvSpPr>
            <p:cNvPr id="4" name="object 4"/>
            <p:cNvSpPr/>
            <p:nvPr/>
          </p:nvSpPr>
          <p:spPr>
            <a:xfrm>
              <a:off x="992124" y="2337815"/>
              <a:ext cx="3778885" cy="3432175"/>
            </a:xfrm>
            <a:custGeom>
              <a:avLst/>
              <a:gdLst/>
              <a:ahLst/>
              <a:cxnLst/>
              <a:rect l="l" t="t" r="r" b="b"/>
              <a:pathLst>
                <a:path w="3778885" h="3432175">
                  <a:moveTo>
                    <a:pt x="3778504" y="3345180"/>
                  </a:moveTo>
                  <a:lnTo>
                    <a:pt x="3720592" y="3316224"/>
                  </a:lnTo>
                  <a:lnTo>
                    <a:pt x="3604768" y="3258312"/>
                  </a:lnTo>
                  <a:lnTo>
                    <a:pt x="3604768" y="3316224"/>
                  </a:lnTo>
                  <a:lnTo>
                    <a:pt x="115824" y="3316224"/>
                  </a:lnTo>
                  <a:lnTo>
                    <a:pt x="115824" y="173736"/>
                  </a:lnTo>
                  <a:lnTo>
                    <a:pt x="173736" y="173736"/>
                  </a:lnTo>
                  <a:lnTo>
                    <a:pt x="159258" y="144780"/>
                  </a:lnTo>
                  <a:lnTo>
                    <a:pt x="86868" y="0"/>
                  </a:lnTo>
                  <a:lnTo>
                    <a:pt x="0" y="173736"/>
                  </a:lnTo>
                  <a:lnTo>
                    <a:pt x="57912" y="173736"/>
                  </a:lnTo>
                  <a:lnTo>
                    <a:pt x="57912" y="3345230"/>
                  </a:lnTo>
                  <a:lnTo>
                    <a:pt x="86868" y="3345230"/>
                  </a:lnTo>
                  <a:lnTo>
                    <a:pt x="86868" y="3374136"/>
                  </a:lnTo>
                  <a:lnTo>
                    <a:pt x="3604768" y="3374136"/>
                  </a:lnTo>
                  <a:lnTo>
                    <a:pt x="3604768" y="3432048"/>
                  </a:lnTo>
                  <a:lnTo>
                    <a:pt x="3720592" y="3374136"/>
                  </a:lnTo>
                  <a:lnTo>
                    <a:pt x="3778504" y="334518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6428" y="5399532"/>
              <a:ext cx="144780" cy="155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2748" y="3150108"/>
              <a:ext cx="144780" cy="1554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0536" y="2496312"/>
              <a:ext cx="143256" cy="1554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6084" y="3102864"/>
              <a:ext cx="143255" cy="1554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4520" y="4622292"/>
              <a:ext cx="143255" cy="1554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8459" y="5149595"/>
              <a:ext cx="143255" cy="1554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85159" y="4091939"/>
              <a:ext cx="143256" cy="15392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3368" y="4270248"/>
              <a:ext cx="144779" cy="1554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27860" y="3933444"/>
              <a:ext cx="143255" cy="1554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4520" y="3433572"/>
              <a:ext cx="143255" cy="1554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2508" y="3262883"/>
              <a:ext cx="143256" cy="1554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86100" y="3634740"/>
              <a:ext cx="143256" cy="1554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3572" y="4134611"/>
              <a:ext cx="144780" cy="1554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20896" y="4834127"/>
              <a:ext cx="143256" cy="1554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9524" y="4617720"/>
              <a:ext cx="144779" cy="15544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14400" y="3830707"/>
            <a:ext cx="254000" cy="4851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12873" y="5852871"/>
            <a:ext cx="659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335011" y="2342388"/>
            <a:ext cx="3778885" cy="3432175"/>
            <a:chOff x="7335011" y="2342388"/>
            <a:chExt cx="3778885" cy="3432175"/>
          </a:xfrm>
        </p:grpSpPr>
        <p:sp>
          <p:nvSpPr>
            <p:cNvPr id="24" name="object 24"/>
            <p:cNvSpPr/>
            <p:nvPr/>
          </p:nvSpPr>
          <p:spPr>
            <a:xfrm>
              <a:off x="7335012" y="2342387"/>
              <a:ext cx="3778885" cy="3432175"/>
            </a:xfrm>
            <a:custGeom>
              <a:avLst/>
              <a:gdLst/>
              <a:ahLst/>
              <a:cxnLst/>
              <a:rect l="l" t="t" r="r" b="b"/>
              <a:pathLst>
                <a:path w="3778884" h="3432175">
                  <a:moveTo>
                    <a:pt x="3778504" y="3345180"/>
                  </a:moveTo>
                  <a:lnTo>
                    <a:pt x="3720592" y="3316224"/>
                  </a:lnTo>
                  <a:lnTo>
                    <a:pt x="3604768" y="3258312"/>
                  </a:lnTo>
                  <a:lnTo>
                    <a:pt x="3604768" y="3316224"/>
                  </a:lnTo>
                  <a:lnTo>
                    <a:pt x="115824" y="3316224"/>
                  </a:lnTo>
                  <a:lnTo>
                    <a:pt x="115824" y="173736"/>
                  </a:lnTo>
                  <a:lnTo>
                    <a:pt x="173736" y="173736"/>
                  </a:lnTo>
                  <a:lnTo>
                    <a:pt x="159258" y="144780"/>
                  </a:lnTo>
                  <a:lnTo>
                    <a:pt x="86868" y="0"/>
                  </a:lnTo>
                  <a:lnTo>
                    <a:pt x="0" y="173736"/>
                  </a:lnTo>
                  <a:lnTo>
                    <a:pt x="57912" y="173736"/>
                  </a:lnTo>
                  <a:lnTo>
                    <a:pt x="57912" y="3345230"/>
                  </a:lnTo>
                  <a:lnTo>
                    <a:pt x="86868" y="3345230"/>
                  </a:lnTo>
                  <a:lnTo>
                    <a:pt x="86868" y="3374136"/>
                  </a:lnTo>
                  <a:lnTo>
                    <a:pt x="3604768" y="3374136"/>
                  </a:lnTo>
                  <a:lnTo>
                    <a:pt x="3604768" y="3432048"/>
                  </a:lnTo>
                  <a:lnTo>
                    <a:pt x="3720592" y="3374136"/>
                  </a:lnTo>
                  <a:lnTo>
                    <a:pt x="3778504" y="334518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29316" y="5404104"/>
              <a:ext cx="144780" cy="1554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55635" y="3154680"/>
              <a:ext cx="144780" cy="1554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83423" y="2500884"/>
              <a:ext cx="144779" cy="15392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17408" y="4626864"/>
              <a:ext cx="143256" cy="15544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61347" y="5154167"/>
              <a:ext cx="143255" cy="15544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7058152" y="3834390"/>
            <a:ext cx="254000" cy="4851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56650" y="5856528"/>
            <a:ext cx="659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026152" y="3433571"/>
            <a:ext cx="1568450" cy="1092835"/>
            <a:chOff x="5026152" y="3433571"/>
            <a:chExt cx="1568450" cy="1092835"/>
          </a:xfrm>
        </p:grpSpPr>
        <p:sp>
          <p:nvSpPr>
            <p:cNvPr id="33" name="object 33"/>
            <p:cNvSpPr/>
            <p:nvPr/>
          </p:nvSpPr>
          <p:spPr>
            <a:xfrm>
              <a:off x="5032248" y="3439667"/>
              <a:ext cx="1556385" cy="1080770"/>
            </a:xfrm>
            <a:custGeom>
              <a:avLst/>
              <a:gdLst/>
              <a:ahLst/>
              <a:cxnLst/>
              <a:rect l="l" t="t" r="r" b="b"/>
              <a:pathLst>
                <a:path w="1556384" h="1080770">
                  <a:moveTo>
                    <a:pt x="1015746" y="0"/>
                  </a:moveTo>
                  <a:lnTo>
                    <a:pt x="1015746" y="270129"/>
                  </a:lnTo>
                  <a:lnTo>
                    <a:pt x="0" y="270129"/>
                  </a:lnTo>
                  <a:lnTo>
                    <a:pt x="0" y="810387"/>
                  </a:lnTo>
                  <a:lnTo>
                    <a:pt x="1015746" y="810387"/>
                  </a:lnTo>
                  <a:lnTo>
                    <a:pt x="1015746" y="1080516"/>
                  </a:lnTo>
                  <a:lnTo>
                    <a:pt x="1556003" y="540258"/>
                  </a:lnTo>
                  <a:lnTo>
                    <a:pt x="10157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32248" y="3439667"/>
              <a:ext cx="1556385" cy="1080770"/>
            </a:xfrm>
            <a:custGeom>
              <a:avLst/>
              <a:gdLst/>
              <a:ahLst/>
              <a:cxnLst/>
              <a:rect l="l" t="t" r="r" b="b"/>
              <a:pathLst>
                <a:path w="1556384" h="1080770">
                  <a:moveTo>
                    <a:pt x="0" y="270129"/>
                  </a:moveTo>
                  <a:lnTo>
                    <a:pt x="1015746" y="270129"/>
                  </a:lnTo>
                  <a:lnTo>
                    <a:pt x="1015746" y="0"/>
                  </a:lnTo>
                  <a:lnTo>
                    <a:pt x="1556003" y="540258"/>
                  </a:lnTo>
                  <a:lnTo>
                    <a:pt x="1015746" y="1080516"/>
                  </a:lnTo>
                  <a:lnTo>
                    <a:pt x="1015746" y="810387"/>
                  </a:lnTo>
                  <a:lnTo>
                    <a:pt x="0" y="810387"/>
                  </a:lnTo>
                  <a:lnTo>
                    <a:pt x="0" y="27012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186673" y="3286709"/>
            <a:ext cx="3316604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How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choose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from </a:t>
            </a:r>
            <a:r>
              <a:rPr sz="1800" b="1" spc="-10" dirty="0">
                <a:latin typeface="Calibri"/>
                <a:cs typeface="Calibri"/>
              </a:rPr>
              <a:t>between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these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Pareto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Optimal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alternatives?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8563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694" y="357751"/>
            <a:ext cx="11360612" cy="989758"/>
          </a:xfrm>
          <a:prstGeom prst="rect">
            <a:avLst/>
          </a:prstGeom>
        </p:spPr>
        <p:txBody>
          <a:bodyPr vert="horz" wrap="square" lIns="0" tIns="30962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Worthwhile Options Are Along the Pareto Frontier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826008" y="2234183"/>
            <a:ext cx="5271135" cy="3432175"/>
            <a:chOff x="826008" y="2234183"/>
            <a:chExt cx="5271135" cy="3432175"/>
          </a:xfrm>
        </p:grpSpPr>
        <p:sp>
          <p:nvSpPr>
            <p:cNvPr id="4" name="object 4"/>
            <p:cNvSpPr/>
            <p:nvPr/>
          </p:nvSpPr>
          <p:spPr>
            <a:xfrm>
              <a:off x="826008" y="2234183"/>
              <a:ext cx="3778885" cy="3432175"/>
            </a:xfrm>
            <a:custGeom>
              <a:avLst/>
              <a:gdLst/>
              <a:ahLst/>
              <a:cxnLst/>
              <a:rect l="l" t="t" r="r" b="b"/>
              <a:pathLst>
                <a:path w="3778885" h="3432175">
                  <a:moveTo>
                    <a:pt x="3778504" y="3345180"/>
                  </a:moveTo>
                  <a:lnTo>
                    <a:pt x="3720592" y="3316224"/>
                  </a:lnTo>
                  <a:lnTo>
                    <a:pt x="3604768" y="3258312"/>
                  </a:lnTo>
                  <a:lnTo>
                    <a:pt x="3604768" y="3316224"/>
                  </a:lnTo>
                  <a:lnTo>
                    <a:pt x="115824" y="3316224"/>
                  </a:lnTo>
                  <a:lnTo>
                    <a:pt x="115824" y="173736"/>
                  </a:lnTo>
                  <a:lnTo>
                    <a:pt x="173736" y="173736"/>
                  </a:lnTo>
                  <a:lnTo>
                    <a:pt x="159245" y="144780"/>
                  </a:lnTo>
                  <a:lnTo>
                    <a:pt x="86868" y="0"/>
                  </a:lnTo>
                  <a:lnTo>
                    <a:pt x="0" y="173736"/>
                  </a:lnTo>
                  <a:lnTo>
                    <a:pt x="57912" y="173736"/>
                  </a:lnTo>
                  <a:lnTo>
                    <a:pt x="57912" y="3345180"/>
                  </a:lnTo>
                  <a:lnTo>
                    <a:pt x="86868" y="3345180"/>
                  </a:lnTo>
                  <a:lnTo>
                    <a:pt x="86868" y="3374136"/>
                  </a:lnTo>
                  <a:lnTo>
                    <a:pt x="3604768" y="3374136"/>
                  </a:lnTo>
                  <a:lnTo>
                    <a:pt x="3604768" y="3432048"/>
                  </a:lnTo>
                  <a:lnTo>
                    <a:pt x="3720592" y="3374136"/>
                  </a:lnTo>
                  <a:lnTo>
                    <a:pt x="3778504" y="334518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1836" y="5295900"/>
              <a:ext cx="143256" cy="155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8156" y="3046475"/>
              <a:ext cx="143256" cy="1554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4420" y="2392679"/>
              <a:ext cx="144780" cy="1554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8404" y="4518660"/>
              <a:ext cx="144779" cy="1554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2343" y="5045963"/>
              <a:ext cx="144779" cy="15544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93292" y="2363469"/>
              <a:ext cx="4904105" cy="3035935"/>
            </a:xfrm>
            <a:custGeom>
              <a:avLst/>
              <a:gdLst/>
              <a:ahLst/>
              <a:cxnLst/>
              <a:rect l="l" t="t" r="r" b="b"/>
              <a:pathLst>
                <a:path w="4904105" h="3035935">
                  <a:moveTo>
                    <a:pt x="1890636" y="12700"/>
                  </a:moveTo>
                  <a:lnTo>
                    <a:pt x="1890395" y="0"/>
                  </a:lnTo>
                  <a:lnTo>
                    <a:pt x="76022" y="46926"/>
                  </a:lnTo>
                  <a:lnTo>
                    <a:pt x="75184" y="15240"/>
                  </a:lnTo>
                  <a:lnTo>
                    <a:pt x="0" y="55245"/>
                  </a:lnTo>
                  <a:lnTo>
                    <a:pt x="77216" y="91440"/>
                  </a:lnTo>
                  <a:lnTo>
                    <a:pt x="76365" y="59944"/>
                  </a:lnTo>
                  <a:lnTo>
                    <a:pt x="76365" y="59626"/>
                  </a:lnTo>
                  <a:lnTo>
                    <a:pt x="1890636" y="12700"/>
                  </a:lnTo>
                  <a:close/>
                </a:path>
                <a:path w="4904105" h="3035935">
                  <a:moveTo>
                    <a:pt x="4903851" y="2694813"/>
                  </a:moveTo>
                  <a:lnTo>
                    <a:pt x="4901819" y="2682367"/>
                  </a:lnTo>
                  <a:lnTo>
                    <a:pt x="3039846" y="2991561"/>
                  </a:lnTo>
                  <a:lnTo>
                    <a:pt x="3034665" y="2960243"/>
                  </a:lnTo>
                  <a:lnTo>
                    <a:pt x="2965704" y="3010408"/>
                  </a:lnTo>
                  <a:lnTo>
                    <a:pt x="3047111" y="3035427"/>
                  </a:lnTo>
                  <a:lnTo>
                    <a:pt x="3042272" y="3006217"/>
                  </a:lnTo>
                  <a:lnTo>
                    <a:pt x="3041916" y="3004134"/>
                  </a:lnTo>
                  <a:lnTo>
                    <a:pt x="4903851" y="269481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8360" y="3726056"/>
            <a:ext cx="254635" cy="4857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93875" y="2204084"/>
            <a:ext cx="9008110" cy="384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17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Need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low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energy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(battery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powered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maybe?)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Calibri"/>
              <a:cs typeface="Calibri"/>
            </a:endParaRPr>
          </a:p>
          <a:p>
            <a:pPr marL="12700" marR="522668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How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choose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from between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these Pareto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Optimal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alternatives?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800" b="1" dirty="0">
                <a:latin typeface="Calibri"/>
                <a:cs typeface="Calibri"/>
              </a:rPr>
              <a:t>Need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decide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matters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you!</a:t>
            </a:r>
            <a:endParaRPr sz="1800">
              <a:latin typeface="Calibri"/>
              <a:cs typeface="Calibri"/>
            </a:endParaRPr>
          </a:p>
          <a:p>
            <a:pPr marL="4317365">
              <a:lnSpc>
                <a:spcPts val="2080"/>
              </a:lnSpc>
            </a:pPr>
            <a:r>
              <a:rPr sz="1800" dirty="0">
                <a:latin typeface="Calibri"/>
                <a:cs typeface="Calibri"/>
              </a:rPr>
              <a:t>Want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strike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balance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performance</a:t>
            </a:r>
            <a:r>
              <a:rPr sz="1800" spc="-25" dirty="0">
                <a:latin typeface="Calibri"/>
                <a:cs typeface="Calibri"/>
              </a:rPr>
              <a:t> and</a:t>
            </a:r>
            <a:endParaRPr sz="1800">
              <a:latin typeface="Calibri"/>
              <a:cs typeface="Calibri"/>
            </a:endParaRPr>
          </a:p>
          <a:p>
            <a:pPr marL="431736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energy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consumption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(not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make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anyone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mad)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Calibri"/>
              <a:cs typeface="Calibri"/>
            </a:endParaRPr>
          </a:p>
          <a:p>
            <a:pPr marL="43942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Need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high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performance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(for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latency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requirement)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50">
              <a:latin typeface="Calibri"/>
              <a:cs typeface="Calibri"/>
            </a:endParaRPr>
          </a:p>
          <a:p>
            <a:pPr marL="46545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31848" y="4096258"/>
            <a:ext cx="4188460" cy="476250"/>
          </a:xfrm>
          <a:custGeom>
            <a:avLst/>
            <a:gdLst/>
            <a:ahLst/>
            <a:cxnLst/>
            <a:rect l="l" t="t" r="r" b="b"/>
            <a:pathLst>
              <a:path w="4188460" h="476250">
                <a:moveTo>
                  <a:pt x="71754" y="400050"/>
                </a:moveTo>
                <a:lnTo>
                  <a:pt x="0" y="445897"/>
                </a:lnTo>
                <a:lnTo>
                  <a:pt x="79756" y="475869"/>
                </a:lnTo>
                <a:lnTo>
                  <a:pt x="76566" y="445643"/>
                </a:lnTo>
                <a:lnTo>
                  <a:pt x="63753" y="445643"/>
                </a:lnTo>
                <a:lnTo>
                  <a:pt x="62483" y="432943"/>
                </a:lnTo>
                <a:lnTo>
                  <a:pt x="75086" y="431619"/>
                </a:lnTo>
                <a:lnTo>
                  <a:pt x="71754" y="400050"/>
                </a:lnTo>
                <a:close/>
              </a:path>
              <a:path w="4188460" h="476250">
                <a:moveTo>
                  <a:pt x="75086" y="431619"/>
                </a:moveTo>
                <a:lnTo>
                  <a:pt x="62483" y="432943"/>
                </a:lnTo>
                <a:lnTo>
                  <a:pt x="63753" y="445643"/>
                </a:lnTo>
                <a:lnTo>
                  <a:pt x="76425" y="444312"/>
                </a:lnTo>
                <a:lnTo>
                  <a:pt x="75086" y="431619"/>
                </a:lnTo>
                <a:close/>
              </a:path>
              <a:path w="4188460" h="476250">
                <a:moveTo>
                  <a:pt x="76425" y="444312"/>
                </a:moveTo>
                <a:lnTo>
                  <a:pt x="63753" y="445643"/>
                </a:lnTo>
                <a:lnTo>
                  <a:pt x="76566" y="445643"/>
                </a:lnTo>
                <a:lnTo>
                  <a:pt x="76425" y="444312"/>
                </a:lnTo>
                <a:close/>
              </a:path>
              <a:path w="4188460" h="476250">
                <a:moveTo>
                  <a:pt x="4186554" y="0"/>
                </a:moveTo>
                <a:lnTo>
                  <a:pt x="75086" y="431619"/>
                </a:lnTo>
                <a:lnTo>
                  <a:pt x="76425" y="444312"/>
                </a:lnTo>
                <a:lnTo>
                  <a:pt x="4187952" y="12700"/>
                </a:lnTo>
                <a:lnTo>
                  <a:pt x="418655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"/>
            <a:ext cx="12191999" cy="685795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Design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Space</a:t>
            </a:r>
            <a:r>
              <a:rPr spc="-10" dirty="0">
                <a:solidFill>
                  <a:srgbClr val="FFFFFF"/>
                </a:solidFill>
              </a:rPr>
              <a:t> Exploration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b="1" dirty="0">
                <a:latin typeface="Calibri"/>
                <a:cs typeface="Calibri"/>
              </a:rPr>
              <a:t>Applied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spc="-20" dirty="0"/>
              <a:t>Performance</a:t>
            </a:r>
            <a:r>
              <a:rPr spc="-50" dirty="0"/>
              <a:t> </a:t>
            </a:r>
            <a:r>
              <a:rPr spc="-20" dirty="0"/>
              <a:t>Evaluation</a:t>
            </a:r>
            <a:r>
              <a:rPr spc="-85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dirty="0"/>
              <a:t>find</a:t>
            </a:r>
            <a:r>
              <a:rPr spc="-70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best</a:t>
            </a:r>
            <a:r>
              <a:rPr spc="-55" dirty="0"/>
              <a:t> </a:t>
            </a:r>
            <a:r>
              <a:rPr spc="-10" dirty="0"/>
              <a:t>feasible</a:t>
            </a:r>
            <a:r>
              <a:rPr spc="-65" dirty="0"/>
              <a:t> </a:t>
            </a:r>
            <a:r>
              <a:rPr spc="-10" dirty="0"/>
              <a:t>system</a:t>
            </a: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Define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system’s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important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parameters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Define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system’s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figure(s)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merit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Define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set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constraints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feasibility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binding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parameters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Choose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feasible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parameter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setting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measure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merit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Iterate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until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satisfied: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11557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better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last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one,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keep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it.</a:t>
            </a:r>
            <a:r>
              <a:rPr sz="2000" spc="3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worse,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discard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it.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7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Choose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parameter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"/>
            <a:ext cx="12191999" cy="685795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Design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Space</a:t>
            </a:r>
            <a:r>
              <a:rPr spc="-10" dirty="0">
                <a:solidFill>
                  <a:srgbClr val="FFFFFF"/>
                </a:solidFill>
              </a:rPr>
              <a:t> Exploration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b="1" dirty="0">
                <a:latin typeface="Calibri"/>
                <a:cs typeface="Calibri"/>
              </a:rPr>
              <a:t>Applied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spc="-20" dirty="0"/>
              <a:t>Performance</a:t>
            </a:r>
            <a:r>
              <a:rPr spc="-50" dirty="0"/>
              <a:t> </a:t>
            </a:r>
            <a:r>
              <a:rPr spc="-20" dirty="0"/>
              <a:t>Evaluation</a:t>
            </a:r>
            <a:r>
              <a:rPr spc="-85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dirty="0"/>
              <a:t>find</a:t>
            </a:r>
            <a:r>
              <a:rPr spc="-70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best</a:t>
            </a:r>
            <a:r>
              <a:rPr spc="-55" dirty="0"/>
              <a:t> </a:t>
            </a:r>
            <a:r>
              <a:rPr spc="-10" dirty="0"/>
              <a:t>feasible</a:t>
            </a:r>
            <a:r>
              <a:rPr spc="-65" dirty="0"/>
              <a:t> </a:t>
            </a:r>
            <a:r>
              <a:rPr spc="-10" dirty="0"/>
              <a:t>system</a:t>
            </a: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Define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system’s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important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parameters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Define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system’s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figure(s)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merit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Define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set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constraints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feasibility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binding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parameters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Choose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feasible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parameter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setting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measure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merit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Iterate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until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satisfied: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11557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better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last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one,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keep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it.</a:t>
            </a:r>
            <a:r>
              <a:rPr sz="2000" spc="3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worse,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discard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it.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7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Choose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parameter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1355" y="3157727"/>
            <a:ext cx="1397635" cy="187960"/>
            <a:chOff x="181355" y="3157727"/>
            <a:chExt cx="1397635" cy="187960"/>
          </a:xfrm>
        </p:grpSpPr>
        <p:sp>
          <p:nvSpPr>
            <p:cNvPr id="6" name="object 6"/>
            <p:cNvSpPr/>
            <p:nvPr/>
          </p:nvSpPr>
          <p:spPr>
            <a:xfrm>
              <a:off x="187451" y="3163823"/>
              <a:ext cx="1385570" cy="175260"/>
            </a:xfrm>
            <a:custGeom>
              <a:avLst/>
              <a:gdLst/>
              <a:ahLst/>
              <a:cxnLst/>
              <a:rect l="l" t="t" r="r" b="b"/>
              <a:pathLst>
                <a:path w="1385570" h="175260">
                  <a:moveTo>
                    <a:pt x="1297686" y="0"/>
                  </a:moveTo>
                  <a:lnTo>
                    <a:pt x="1297686" y="43814"/>
                  </a:lnTo>
                  <a:lnTo>
                    <a:pt x="0" y="43814"/>
                  </a:lnTo>
                  <a:lnTo>
                    <a:pt x="0" y="131445"/>
                  </a:lnTo>
                  <a:lnTo>
                    <a:pt x="1297686" y="131445"/>
                  </a:lnTo>
                  <a:lnTo>
                    <a:pt x="1297686" y="175260"/>
                  </a:lnTo>
                  <a:lnTo>
                    <a:pt x="1385316" y="87629"/>
                  </a:lnTo>
                  <a:lnTo>
                    <a:pt x="129768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7451" y="3163823"/>
              <a:ext cx="1385570" cy="175260"/>
            </a:xfrm>
            <a:custGeom>
              <a:avLst/>
              <a:gdLst/>
              <a:ahLst/>
              <a:cxnLst/>
              <a:rect l="l" t="t" r="r" b="b"/>
              <a:pathLst>
                <a:path w="1385570" h="175260">
                  <a:moveTo>
                    <a:pt x="0" y="43814"/>
                  </a:moveTo>
                  <a:lnTo>
                    <a:pt x="1297686" y="43814"/>
                  </a:lnTo>
                  <a:lnTo>
                    <a:pt x="1297686" y="0"/>
                  </a:lnTo>
                  <a:lnTo>
                    <a:pt x="1385316" y="87629"/>
                  </a:lnTo>
                  <a:lnTo>
                    <a:pt x="1297686" y="175260"/>
                  </a:lnTo>
                  <a:lnTo>
                    <a:pt x="1297686" y="131445"/>
                  </a:lnTo>
                  <a:lnTo>
                    <a:pt x="0" y="131445"/>
                  </a:lnTo>
                  <a:lnTo>
                    <a:pt x="0" y="43814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78307" y="2371344"/>
            <a:ext cx="1399540" cy="187960"/>
            <a:chOff x="178307" y="2371344"/>
            <a:chExt cx="1399540" cy="187960"/>
          </a:xfrm>
        </p:grpSpPr>
        <p:sp>
          <p:nvSpPr>
            <p:cNvPr id="9" name="object 9"/>
            <p:cNvSpPr/>
            <p:nvPr/>
          </p:nvSpPr>
          <p:spPr>
            <a:xfrm>
              <a:off x="184403" y="2377440"/>
              <a:ext cx="1386840" cy="175260"/>
            </a:xfrm>
            <a:custGeom>
              <a:avLst/>
              <a:gdLst/>
              <a:ahLst/>
              <a:cxnLst/>
              <a:rect l="l" t="t" r="r" b="b"/>
              <a:pathLst>
                <a:path w="1386840" h="175260">
                  <a:moveTo>
                    <a:pt x="1299210" y="0"/>
                  </a:moveTo>
                  <a:lnTo>
                    <a:pt x="1299210" y="43814"/>
                  </a:lnTo>
                  <a:lnTo>
                    <a:pt x="0" y="43814"/>
                  </a:lnTo>
                  <a:lnTo>
                    <a:pt x="0" y="131445"/>
                  </a:lnTo>
                  <a:lnTo>
                    <a:pt x="1299210" y="131445"/>
                  </a:lnTo>
                  <a:lnTo>
                    <a:pt x="1299210" y="175260"/>
                  </a:lnTo>
                  <a:lnTo>
                    <a:pt x="1386840" y="8763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4403" y="2377440"/>
              <a:ext cx="1386840" cy="175260"/>
            </a:xfrm>
            <a:custGeom>
              <a:avLst/>
              <a:gdLst/>
              <a:ahLst/>
              <a:cxnLst/>
              <a:rect l="l" t="t" r="r" b="b"/>
              <a:pathLst>
                <a:path w="1386840" h="175260">
                  <a:moveTo>
                    <a:pt x="0" y="43814"/>
                  </a:moveTo>
                  <a:lnTo>
                    <a:pt x="1299210" y="43814"/>
                  </a:lnTo>
                  <a:lnTo>
                    <a:pt x="1299210" y="0"/>
                  </a:lnTo>
                  <a:lnTo>
                    <a:pt x="1386840" y="87630"/>
                  </a:lnTo>
                  <a:lnTo>
                    <a:pt x="1299210" y="175260"/>
                  </a:lnTo>
                  <a:lnTo>
                    <a:pt x="1299210" y="131445"/>
                  </a:lnTo>
                  <a:lnTo>
                    <a:pt x="0" y="131445"/>
                  </a:lnTo>
                  <a:lnTo>
                    <a:pt x="0" y="43814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78307" y="2764535"/>
            <a:ext cx="1399540" cy="187960"/>
            <a:chOff x="178307" y="2764535"/>
            <a:chExt cx="1399540" cy="187960"/>
          </a:xfrm>
        </p:grpSpPr>
        <p:sp>
          <p:nvSpPr>
            <p:cNvPr id="12" name="object 12"/>
            <p:cNvSpPr/>
            <p:nvPr/>
          </p:nvSpPr>
          <p:spPr>
            <a:xfrm>
              <a:off x="184403" y="2770631"/>
              <a:ext cx="1386840" cy="175260"/>
            </a:xfrm>
            <a:custGeom>
              <a:avLst/>
              <a:gdLst/>
              <a:ahLst/>
              <a:cxnLst/>
              <a:rect l="l" t="t" r="r" b="b"/>
              <a:pathLst>
                <a:path w="1386840" h="175260">
                  <a:moveTo>
                    <a:pt x="1299210" y="0"/>
                  </a:moveTo>
                  <a:lnTo>
                    <a:pt x="1299210" y="43814"/>
                  </a:lnTo>
                  <a:lnTo>
                    <a:pt x="0" y="43814"/>
                  </a:lnTo>
                  <a:lnTo>
                    <a:pt x="0" y="131444"/>
                  </a:lnTo>
                  <a:lnTo>
                    <a:pt x="1299210" y="131444"/>
                  </a:lnTo>
                  <a:lnTo>
                    <a:pt x="1299210" y="175259"/>
                  </a:lnTo>
                  <a:lnTo>
                    <a:pt x="1386840" y="87629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4403" y="2770631"/>
              <a:ext cx="1386840" cy="175260"/>
            </a:xfrm>
            <a:custGeom>
              <a:avLst/>
              <a:gdLst/>
              <a:ahLst/>
              <a:cxnLst/>
              <a:rect l="l" t="t" r="r" b="b"/>
              <a:pathLst>
                <a:path w="1386840" h="175260">
                  <a:moveTo>
                    <a:pt x="0" y="43814"/>
                  </a:moveTo>
                  <a:lnTo>
                    <a:pt x="1299210" y="43814"/>
                  </a:lnTo>
                  <a:lnTo>
                    <a:pt x="1299210" y="0"/>
                  </a:lnTo>
                  <a:lnTo>
                    <a:pt x="1386840" y="87629"/>
                  </a:lnTo>
                  <a:lnTo>
                    <a:pt x="1299210" y="175259"/>
                  </a:lnTo>
                  <a:lnTo>
                    <a:pt x="1299210" y="131444"/>
                  </a:lnTo>
                  <a:lnTo>
                    <a:pt x="0" y="131444"/>
                  </a:lnTo>
                  <a:lnTo>
                    <a:pt x="0" y="43814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0" y="145161"/>
            <a:ext cx="10358120" cy="1300480"/>
          </a:xfrm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Constraining</a:t>
            </a:r>
            <a:r>
              <a:rPr spc="-80" dirty="0"/>
              <a:t> </a:t>
            </a:r>
            <a:r>
              <a:rPr dirty="0"/>
              <a:t>your</a:t>
            </a:r>
            <a:r>
              <a:rPr spc="-60" dirty="0"/>
              <a:t> </a:t>
            </a:r>
            <a:r>
              <a:rPr dirty="0"/>
              <a:t>design</a:t>
            </a:r>
            <a:r>
              <a:rPr spc="-70" dirty="0"/>
              <a:t> </a:t>
            </a:r>
            <a:r>
              <a:rPr spc="-10" dirty="0"/>
              <a:t>space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09280" y="4520120"/>
            <a:ext cx="3124835" cy="1511935"/>
            <a:chOff x="1609280" y="4520120"/>
            <a:chExt cx="3124835" cy="1511935"/>
          </a:xfrm>
        </p:grpSpPr>
        <p:sp>
          <p:nvSpPr>
            <p:cNvPr id="4" name="object 4"/>
            <p:cNvSpPr/>
            <p:nvPr/>
          </p:nvSpPr>
          <p:spPr>
            <a:xfrm>
              <a:off x="3972305" y="4534662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0" y="370331"/>
                  </a:moveTo>
                  <a:lnTo>
                    <a:pt x="748284" y="370331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72305" y="4533138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748284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748284" y="370331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72305" y="4533138"/>
              <a:ext cx="748665" cy="746760"/>
            </a:xfrm>
            <a:custGeom>
              <a:avLst/>
              <a:gdLst/>
              <a:ahLst/>
              <a:cxnLst/>
              <a:rect l="l" t="t" r="r" b="b"/>
              <a:pathLst>
                <a:path w="748664" h="746760">
                  <a:moveTo>
                    <a:pt x="0" y="370331"/>
                  </a:moveTo>
                  <a:lnTo>
                    <a:pt x="748284" y="370331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  <a:path w="748664" h="746760">
                  <a:moveTo>
                    <a:pt x="0" y="746760"/>
                  </a:moveTo>
                  <a:lnTo>
                    <a:pt x="748284" y="746760"/>
                  </a:lnTo>
                  <a:lnTo>
                    <a:pt x="748284" y="377951"/>
                  </a:lnTo>
                  <a:lnTo>
                    <a:pt x="0" y="377951"/>
                  </a:lnTo>
                  <a:lnTo>
                    <a:pt x="0" y="74676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72305" y="5279898"/>
              <a:ext cx="748665" cy="368935"/>
            </a:xfrm>
            <a:custGeom>
              <a:avLst/>
              <a:gdLst/>
              <a:ahLst/>
              <a:cxnLst/>
              <a:rect l="l" t="t" r="r" b="b"/>
              <a:pathLst>
                <a:path w="748664" h="368935">
                  <a:moveTo>
                    <a:pt x="748284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748284" y="368807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2297" y="5103114"/>
              <a:ext cx="3098800" cy="916305"/>
            </a:xfrm>
            <a:custGeom>
              <a:avLst/>
              <a:gdLst/>
              <a:ahLst/>
              <a:cxnLst/>
              <a:rect l="l" t="t" r="r" b="b"/>
              <a:pathLst>
                <a:path w="3098800" h="916304">
                  <a:moveTo>
                    <a:pt x="2350007" y="545592"/>
                  </a:moveTo>
                  <a:lnTo>
                    <a:pt x="3098291" y="545592"/>
                  </a:lnTo>
                  <a:lnTo>
                    <a:pt x="3098291" y="176784"/>
                  </a:lnTo>
                  <a:lnTo>
                    <a:pt x="2350007" y="176784"/>
                  </a:lnTo>
                  <a:lnTo>
                    <a:pt x="2350007" y="545592"/>
                  </a:lnTo>
                  <a:close/>
                </a:path>
                <a:path w="3098800" h="916304">
                  <a:moveTo>
                    <a:pt x="2350007" y="915924"/>
                  </a:moveTo>
                  <a:lnTo>
                    <a:pt x="3098291" y="915924"/>
                  </a:lnTo>
                  <a:lnTo>
                    <a:pt x="3098291" y="545592"/>
                  </a:lnTo>
                  <a:lnTo>
                    <a:pt x="2350007" y="545592"/>
                  </a:lnTo>
                  <a:lnTo>
                    <a:pt x="2350007" y="915924"/>
                  </a:lnTo>
                  <a:close/>
                </a:path>
                <a:path w="3098800" h="916304">
                  <a:moveTo>
                    <a:pt x="0" y="368808"/>
                  </a:moveTo>
                  <a:lnTo>
                    <a:pt x="457200" y="368808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75942" y="4717669"/>
              <a:ext cx="1160780" cy="1118235"/>
            </a:xfrm>
            <a:custGeom>
              <a:avLst/>
              <a:gdLst/>
              <a:ahLst/>
              <a:cxnLst/>
              <a:rect l="l" t="t" r="r" b="b"/>
              <a:pathLst>
                <a:path w="1160780" h="1118235">
                  <a:moveTo>
                    <a:pt x="1160780" y="635"/>
                  </a:moveTo>
                  <a:lnTo>
                    <a:pt x="1075563" y="0"/>
                  </a:lnTo>
                  <a:lnTo>
                    <a:pt x="1089596" y="28575"/>
                  </a:lnTo>
                  <a:lnTo>
                    <a:pt x="339598" y="397052"/>
                  </a:lnTo>
                  <a:lnTo>
                    <a:pt x="339598" y="92075"/>
                  </a:lnTo>
                  <a:lnTo>
                    <a:pt x="216154" y="92075"/>
                  </a:lnTo>
                  <a:lnTo>
                    <a:pt x="216154" y="457695"/>
                  </a:lnTo>
                  <a:lnTo>
                    <a:pt x="216154" y="471843"/>
                  </a:lnTo>
                  <a:lnTo>
                    <a:pt x="216154" y="662838"/>
                  </a:lnTo>
                  <a:lnTo>
                    <a:pt x="44665" y="581888"/>
                  </a:lnTo>
                  <a:lnTo>
                    <a:pt x="216154" y="608164"/>
                  </a:lnTo>
                  <a:lnTo>
                    <a:pt x="216154" y="595388"/>
                  </a:lnTo>
                  <a:lnTo>
                    <a:pt x="43256" y="568909"/>
                  </a:lnTo>
                  <a:lnTo>
                    <a:pt x="216154" y="540232"/>
                  </a:lnTo>
                  <a:lnTo>
                    <a:pt x="216154" y="527304"/>
                  </a:lnTo>
                  <a:lnTo>
                    <a:pt x="45758" y="555574"/>
                  </a:lnTo>
                  <a:lnTo>
                    <a:pt x="216154" y="471843"/>
                  </a:lnTo>
                  <a:lnTo>
                    <a:pt x="216154" y="457695"/>
                  </a:lnTo>
                  <a:lnTo>
                    <a:pt x="2209" y="562800"/>
                  </a:lnTo>
                  <a:lnTo>
                    <a:pt x="1778" y="562864"/>
                  </a:lnTo>
                  <a:lnTo>
                    <a:pt x="1790" y="563003"/>
                  </a:lnTo>
                  <a:lnTo>
                    <a:pt x="0" y="563880"/>
                  </a:lnTo>
                  <a:lnTo>
                    <a:pt x="2654" y="569379"/>
                  </a:lnTo>
                  <a:lnTo>
                    <a:pt x="127" y="574802"/>
                  </a:lnTo>
                  <a:lnTo>
                    <a:pt x="216154" y="676795"/>
                  </a:lnTo>
                  <a:lnTo>
                    <a:pt x="216154" y="1035431"/>
                  </a:lnTo>
                  <a:lnTo>
                    <a:pt x="339598" y="1035431"/>
                  </a:lnTo>
                  <a:lnTo>
                    <a:pt x="339598" y="735076"/>
                  </a:lnTo>
                  <a:lnTo>
                    <a:pt x="1089101" y="1088910"/>
                  </a:lnTo>
                  <a:lnTo>
                    <a:pt x="1075563" y="1117612"/>
                  </a:lnTo>
                  <a:lnTo>
                    <a:pt x="1160780" y="1115695"/>
                  </a:lnTo>
                  <a:lnTo>
                    <a:pt x="1143952" y="1094320"/>
                  </a:lnTo>
                  <a:lnTo>
                    <a:pt x="1108075" y="1048702"/>
                  </a:lnTo>
                  <a:lnTo>
                    <a:pt x="1094524" y="1077417"/>
                  </a:lnTo>
                  <a:lnTo>
                    <a:pt x="339598" y="721106"/>
                  </a:lnTo>
                  <a:lnTo>
                    <a:pt x="339598" y="627075"/>
                  </a:lnTo>
                  <a:lnTo>
                    <a:pt x="1084427" y="741159"/>
                  </a:lnTo>
                  <a:lnTo>
                    <a:pt x="1079627" y="772541"/>
                  </a:lnTo>
                  <a:lnTo>
                    <a:pt x="1160780" y="746379"/>
                  </a:lnTo>
                  <a:lnTo>
                    <a:pt x="1156106" y="743077"/>
                  </a:lnTo>
                  <a:lnTo>
                    <a:pt x="1091184" y="697103"/>
                  </a:lnTo>
                  <a:lnTo>
                    <a:pt x="1086358" y="728586"/>
                  </a:lnTo>
                  <a:lnTo>
                    <a:pt x="339598" y="614273"/>
                  </a:lnTo>
                  <a:lnTo>
                    <a:pt x="339598" y="519747"/>
                  </a:lnTo>
                  <a:lnTo>
                    <a:pt x="1086624" y="395782"/>
                  </a:lnTo>
                  <a:lnTo>
                    <a:pt x="1091819" y="427101"/>
                  </a:lnTo>
                  <a:lnTo>
                    <a:pt x="1155166" y="381127"/>
                  </a:lnTo>
                  <a:lnTo>
                    <a:pt x="1160780" y="377063"/>
                  </a:lnTo>
                  <a:lnTo>
                    <a:pt x="1079373" y="351917"/>
                  </a:lnTo>
                  <a:lnTo>
                    <a:pt x="1084541" y="383197"/>
                  </a:lnTo>
                  <a:lnTo>
                    <a:pt x="339598" y="506818"/>
                  </a:lnTo>
                  <a:lnTo>
                    <a:pt x="339598" y="411187"/>
                  </a:lnTo>
                  <a:lnTo>
                    <a:pt x="1095159" y="39890"/>
                  </a:lnTo>
                  <a:lnTo>
                    <a:pt x="1109218" y="68453"/>
                  </a:lnTo>
                  <a:lnTo>
                    <a:pt x="1143774" y="22987"/>
                  </a:lnTo>
                  <a:lnTo>
                    <a:pt x="1160780" y="63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92095" y="4809744"/>
              <a:ext cx="123825" cy="943610"/>
            </a:xfrm>
            <a:custGeom>
              <a:avLst/>
              <a:gdLst/>
              <a:ahLst/>
              <a:cxnLst/>
              <a:rect l="l" t="t" r="r" b="b"/>
              <a:pathLst>
                <a:path w="123825" h="943610">
                  <a:moveTo>
                    <a:pt x="0" y="943355"/>
                  </a:moveTo>
                  <a:lnTo>
                    <a:pt x="123443" y="943355"/>
                  </a:lnTo>
                  <a:lnTo>
                    <a:pt x="123443" y="0"/>
                  </a:lnTo>
                  <a:lnTo>
                    <a:pt x="0" y="0"/>
                  </a:lnTo>
                  <a:lnTo>
                    <a:pt x="0" y="94335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211448" y="4248734"/>
            <a:ext cx="13163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Target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Buffer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2866" y="4598923"/>
            <a:ext cx="421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hash()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1875" y="5081142"/>
            <a:ext cx="1119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0x1a2100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9024" y="4877816"/>
            <a:ext cx="602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BranchID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85259" y="4559300"/>
            <a:ext cx="722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ourier New"/>
                <a:cs typeface="Courier New"/>
              </a:rPr>
              <a:t>1a2ABC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85259" y="4895850"/>
            <a:ext cx="722630" cy="37084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533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20"/>
              </a:spcBef>
            </a:pPr>
            <a:r>
              <a:rPr sz="1200" spc="-10" dirty="0">
                <a:latin typeface="Courier New"/>
                <a:cs typeface="Courier New"/>
              </a:rPr>
              <a:t>1A210C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0435" y="5317058"/>
            <a:ext cx="7099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Tag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01860" y="4520120"/>
            <a:ext cx="783590" cy="1511935"/>
            <a:chOff x="3201860" y="4520120"/>
            <a:chExt cx="783590" cy="1511935"/>
          </a:xfrm>
        </p:grpSpPr>
        <p:sp>
          <p:nvSpPr>
            <p:cNvPr id="19" name="object 19"/>
            <p:cNvSpPr/>
            <p:nvPr/>
          </p:nvSpPr>
          <p:spPr>
            <a:xfrm>
              <a:off x="3224022" y="4533138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748284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748284" y="370331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24022" y="4533138"/>
              <a:ext cx="748665" cy="744220"/>
            </a:xfrm>
            <a:custGeom>
              <a:avLst/>
              <a:gdLst/>
              <a:ahLst/>
              <a:cxnLst/>
              <a:rect l="l" t="t" r="r" b="b"/>
              <a:pathLst>
                <a:path w="748664" h="744220">
                  <a:moveTo>
                    <a:pt x="0" y="370331"/>
                  </a:moveTo>
                  <a:lnTo>
                    <a:pt x="748284" y="370331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  <a:path w="748664" h="744220">
                  <a:moveTo>
                    <a:pt x="0" y="743712"/>
                  </a:moveTo>
                  <a:lnTo>
                    <a:pt x="748284" y="743712"/>
                  </a:lnTo>
                  <a:lnTo>
                    <a:pt x="748284" y="374904"/>
                  </a:lnTo>
                  <a:lnTo>
                    <a:pt x="0" y="374904"/>
                  </a:lnTo>
                  <a:lnTo>
                    <a:pt x="0" y="74371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24022" y="5281422"/>
              <a:ext cx="748665" cy="368935"/>
            </a:xfrm>
            <a:custGeom>
              <a:avLst/>
              <a:gdLst/>
              <a:ahLst/>
              <a:cxnLst/>
              <a:rect l="l" t="t" r="r" b="b"/>
              <a:pathLst>
                <a:path w="748664" h="368935">
                  <a:moveTo>
                    <a:pt x="748284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748284" y="368807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24022" y="5281422"/>
              <a:ext cx="748665" cy="368935"/>
            </a:xfrm>
            <a:custGeom>
              <a:avLst/>
              <a:gdLst/>
              <a:ahLst/>
              <a:cxnLst/>
              <a:rect l="l" t="t" r="r" b="b"/>
              <a:pathLst>
                <a:path w="748664" h="368935">
                  <a:moveTo>
                    <a:pt x="0" y="368807"/>
                  </a:moveTo>
                  <a:lnTo>
                    <a:pt x="748284" y="368807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14878" y="5648706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748284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748284" y="370332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14878" y="5648706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0" y="370332"/>
                  </a:moveTo>
                  <a:lnTo>
                    <a:pt x="748284" y="370332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426078" y="6043066"/>
            <a:ext cx="2368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Tag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55109" y="6077203"/>
            <a:ext cx="415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85259" y="5391911"/>
            <a:ext cx="722630" cy="24384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0" rIns="0" bIns="0" rtlCol="0">
            <a:spAutoFit/>
          </a:bodyPr>
          <a:lstStyle/>
          <a:p>
            <a:pPr marL="99060">
              <a:lnSpc>
                <a:spcPts val="1165"/>
              </a:lnSpc>
            </a:pPr>
            <a:r>
              <a:rPr sz="1200" spc="-10" dirty="0">
                <a:latin typeface="Courier New"/>
                <a:cs typeface="Courier New"/>
              </a:rPr>
              <a:t>1A22EE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89832" y="5661659"/>
            <a:ext cx="718185" cy="34480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2540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00"/>
              </a:spcBef>
            </a:pPr>
            <a:r>
              <a:rPr sz="1200" spc="-10" dirty="0">
                <a:latin typeface="Courier New"/>
                <a:cs typeface="Courier New"/>
              </a:rPr>
              <a:t>1A2112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36976" y="4895850"/>
            <a:ext cx="722630" cy="36830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34290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270"/>
              </a:spcBef>
            </a:pPr>
            <a:r>
              <a:rPr sz="1800" spc="-25" dirty="0">
                <a:latin typeface="Courier New"/>
                <a:cs typeface="Courier New"/>
              </a:rPr>
              <a:t>1A2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113532" y="4832603"/>
            <a:ext cx="3611245" cy="559435"/>
            <a:chOff x="3113532" y="4832603"/>
            <a:chExt cx="3611245" cy="559435"/>
          </a:xfrm>
        </p:grpSpPr>
        <p:sp>
          <p:nvSpPr>
            <p:cNvPr id="31" name="object 31"/>
            <p:cNvSpPr/>
            <p:nvPr/>
          </p:nvSpPr>
          <p:spPr>
            <a:xfrm>
              <a:off x="3132582" y="4851653"/>
              <a:ext cx="1661160" cy="521334"/>
            </a:xfrm>
            <a:custGeom>
              <a:avLst/>
              <a:gdLst/>
              <a:ahLst/>
              <a:cxnLst/>
              <a:rect l="l" t="t" r="r" b="b"/>
              <a:pathLst>
                <a:path w="1661160" h="521335">
                  <a:moveTo>
                    <a:pt x="0" y="521208"/>
                  </a:moveTo>
                  <a:lnTo>
                    <a:pt x="1661160" y="521208"/>
                  </a:lnTo>
                  <a:lnTo>
                    <a:pt x="1661160" y="0"/>
                  </a:lnTo>
                  <a:lnTo>
                    <a:pt x="0" y="0"/>
                  </a:lnTo>
                  <a:lnTo>
                    <a:pt x="0" y="52120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92980" y="5091302"/>
              <a:ext cx="1932305" cy="76200"/>
            </a:xfrm>
            <a:custGeom>
              <a:avLst/>
              <a:gdLst/>
              <a:ahLst/>
              <a:cxnLst/>
              <a:rect l="l" t="t" r="r" b="b"/>
              <a:pathLst>
                <a:path w="1932304" h="76200">
                  <a:moveTo>
                    <a:pt x="1855977" y="0"/>
                  </a:moveTo>
                  <a:lnTo>
                    <a:pt x="1855660" y="31755"/>
                  </a:lnTo>
                  <a:lnTo>
                    <a:pt x="1868297" y="31877"/>
                  </a:lnTo>
                  <a:lnTo>
                    <a:pt x="1868297" y="44577"/>
                  </a:lnTo>
                  <a:lnTo>
                    <a:pt x="1855532" y="44577"/>
                  </a:lnTo>
                  <a:lnTo>
                    <a:pt x="1855216" y="76200"/>
                  </a:lnTo>
                  <a:lnTo>
                    <a:pt x="1920075" y="44577"/>
                  </a:lnTo>
                  <a:lnTo>
                    <a:pt x="1868297" y="44577"/>
                  </a:lnTo>
                  <a:lnTo>
                    <a:pt x="1920328" y="44453"/>
                  </a:lnTo>
                  <a:lnTo>
                    <a:pt x="1931797" y="38862"/>
                  </a:lnTo>
                  <a:lnTo>
                    <a:pt x="1855977" y="0"/>
                  </a:lnTo>
                  <a:close/>
                </a:path>
                <a:path w="1932304" h="76200">
                  <a:moveTo>
                    <a:pt x="1855660" y="31755"/>
                  </a:moveTo>
                  <a:lnTo>
                    <a:pt x="1855533" y="44453"/>
                  </a:lnTo>
                  <a:lnTo>
                    <a:pt x="1868297" y="44577"/>
                  </a:lnTo>
                  <a:lnTo>
                    <a:pt x="1868297" y="31877"/>
                  </a:lnTo>
                  <a:lnTo>
                    <a:pt x="1855660" y="31755"/>
                  </a:lnTo>
                  <a:close/>
                </a:path>
                <a:path w="1932304" h="76200">
                  <a:moveTo>
                    <a:pt x="0" y="13843"/>
                  </a:moveTo>
                  <a:lnTo>
                    <a:pt x="0" y="26543"/>
                  </a:lnTo>
                  <a:lnTo>
                    <a:pt x="1855533" y="44453"/>
                  </a:lnTo>
                  <a:lnTo>
                    <a:pt x="1855660" y="31755"/>
                  </a:lnTo>
                  <a:lnTo>
                    <a:pt x="0" y="1384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014976" y="4824221"/>
            <a:ext cx="1119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Target: 0x1A210C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91561" y="2061210"/>
            <a:ext cx="749935" cy="746760"/>
          </a:xfrm>
          <a:custGeom>
            <a:avLst/>
            <a:gdLst/>
            <a:ahLst/>
            <a:cxnLst/>
            <a:rect l="l" t="t" r="r" b="b"/>
            <a:pathLst>
              <a:path w="749935" h="746760">
                <a:moveTo>
                  <a:pt x="0" y="371856"/>
                </a:moveTo>
                <a:lnTo>
                  <a:pt x="749808" y="371856"/>
                </a:lnTo>
                <a:lnTo>
                  <a:pt x="749808" y="1524"/>
                </a:lnTo>
                <a:lnTo>
                  <a:pt x="0" y="1524"/>
                </a:lnTo>
                <a:lnTo>
                  <a:pt x="0" y="371856"/>
                </a:lnTo>
                <a:close/>
              </a:path>
              <a:path w="749935" h="746760">
                <a:moveTo>
                  <a:pt x="0" y="370332"/>
                </a:moveTo>
                <a:lnTo>
                  <a:pt x="749808" y="370332"/>
                </a:lnTo>
                <a:lnTo>
                  <a:pt x="749808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  <a:path w="749935" h="746760">
                <a:moveTo>
                  <a:pt x="0" y="746760"/>
                </a:moveTo>
                <a:lnTo>
                  <a:pt x="749808" y="746760"/>
                </a:lnTo>
                <a:lnTo>
                  <a:pt x="749808" y="377952"/>
                </a:lnTo>
                <a:lnTo>
                  <a:pt x="0" y="377952"/>
                </a:lnTo>
                <a:lnTo>
                  <a:pt x="0" y="74676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137410" y="1799590"/>
            <a:ext cx="1710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History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Table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(BHT)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01674" y="3030473"/>
            <a:ext cx="749935" cy="368935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250"/>
              </a:spcBef>
            </a:pPr>
            <a:r>
              <a:rPr sz="1800" spc="-25" dirty="0">
                <a:latin typeface="Calibri"/>
                <a:cs typeface="Calibri"/>
              </a:rPr>
              <a:t>xor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945386" y="2246375"/>
            <a:ext cx="650240" cy="1713230"/>
          </a:xfrm>
          <a:custGeom>
            <a:avLst/>
            <a:gdLst/>
            <a:ahLst/>
            <a:cxnLst/>
            <a:rect l="l" t="t" r="r" b="b"/>
            <a:pathLst>
              <a:path w="650239" h="1713229">
                <a:moveTo>
                  <a:pt x="650113" y="1343545"/>
                </a:moveTo>
                <a:lnTo>
                  <a:pt x="632777" y="1316990"/>
                </a:lnTo>
                <a:lnTo>
                  <a:pt x="603504" y="1272159"/>
                </a:lnTo>
                <a:lnTo>
                  <a:pt x="587476" y="1299692"/>
                </a:lnTo>
                <a:lnTo>
                  <a:pt x="15875" y="966584"/>
                </a:lnTo>
                <a:lnTo>
                  <a:pt x="594956" y="432765"/>
                </a:lnTo>
                <a:lnTo>
                  <a:pt x="616458" y="456057"/>
                </a:lnTo>
                <a:lnTo>
                  <a:pt x="632053" y="414782"/>
                </a:lnTo>
                <a:lnTo>
                  <a:pt x="646557" y="376428"/>
                </a:lnTo>
                <a:lnTo>
                  <a:pt x="564769" y="400050"/>
                </a:lnTo>
                <a:lnTo>
                  <a:pt x="586295" y="423392"/>
                </a:lnTo>
                <a:lnTo>
                  <a:pt x="40487" y="926642"/>
                </a:lnTo>
                <a:lnTo>
                  <a:pt x="609777" y="67056"/>
                </a:lnTo>
                <a:lnTo>
                  <a:pt x="636270" y="84582"/>
                </a:lnTo>
                <a:lnTo>
                  <a:pt x="640537" y="49403"/>
                </a:lnTo>
                <a:lnTo>
                  <a:pt x="646557" y="0"/>
                </a:lnTo>
                <a:lnTo>
                  <a:pt x="572770" y="42545"/>
                </a:lnTo>
                <a:lnTo>
                  <a:pt x="599224" y="60071"/>
                </a:lnTo>
                <a:lnTo>
                  <a:pt x="1206" y="962863"/>
                </a:lnTo>
                <a:lnTo>
                  <a:pt x="1016" y="963041"/>
                </a:lnTo>
                <a:lnTo>
                  <a:pt x="0" y="964692"/>
                </a:lnTo>
                <a:lnTo>
                  <a:pt x="5029" y="968006"/>
                </a:lnTo>
                <a:lnTo>
                  <a:pt x="508" y="971931"/>
                </a:lnTo>
                <a:lnTo>
                  <a:pt x="595439" y="1659305"/>
                </a:lnTo>
                <a:lnTo>
                  <a:pt x="571373" y="1680083"/>
                </a:lnTo>
                <a:lnTo>
                  <a:pt x="650113" y="1712849"/>
                </a:lnTo>
                <a:lnTo>
                  <a:pt x="638886" y="1668907"/>
                </a:lnTo>
                <a:lnTo>
                  <a:pt x="629031" y="1630299"/>
                </a:lnTo>
                <a:lnTo>
                  <a:pt x="605053" y="1651000"/>
                </a:lnTo>
                <a:lnTo>
                  <a:pt x="35140" y="992428"/>
                </a:lnTo>
                <a:lnTo>
                  <a:pt x="581126" y="1310614"/>
                </a:lnTo>
                <a:lnTo>
                  <a:pt x="565150" y="1338072"/>
                </a:lnTo>
                <a:lnTo>
                  <a:pt x="650113" y="134354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201674" y="3701034"/>
            <a:ext cx="749935" cy="370840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1800" spc="-10" dirty="0">
                <a:latin typeface="Courier New"/>
                <a:cs typeface="Courier New"/>
              </a:rPr>
              <a:t>0x100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46124" y="4125214"/>
            <a:ext cx="661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04516" y="2075688"/>
            <a:ext cx="723900" cy="3429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4605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115"/>
              </a:spcBef>
            </a:pPr>
            <a:r>
              <a:rPr sz="1800" spc="-25" dirty="0">
                <a:latin typeface="Courier New"/>
                <a:cs typeface="Courier New"/>
              </a:rPr>
              <a:t>10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04516" y="2452116"/>
            <a:ext cx="723900" cy="3429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5240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120"/>
              </a:spcBef>
            </a:pPr>
            <a:r>
              <a:rPr sz="1800" spc="-25" dirty="0">
                <a:latin typeface="Courier New"/>
                <a:cs typeface="Courier New"/>
              </a:rPr>
              <a:t>00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96133" y="3405378"/>
            <a:ext cx="748665" cy="370840"/>
          </a:xfrm>
          <a:prstGeom prst="rect">
            <a:avLst/>
          </a:prstGeom>
          <a:solidFill>
            <a:srgbClr val="FF0000"/>
          </a:solidFill>
          <a:ln w="25907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315"/>
              </a:spcBef>
            </a:pPr>
            <a:r>
              <a:rPr sz="1800" spc="-25" dirty="0">
                <a:latin typeface="Courier New"/>
                <a:cs typeface="Courier New"/>
              </a:rPr>
              <a:t>00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96133" y="3775709"/>
            <a:ext cx="748665" cy="368935"/>
          </a:xfrm>
          <a:prstGeom prst="rect">
            <a:avLst/>
          </a:prstGeom>
          <a:solidFill>
            <a:srgbClr val="00AF50"/>
          </a:solidFill>
          <a:ln w="25907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295"/>
              </a:spcBef>
            </a:pPr>
            <a:r>
              <a:rPr sz="1800" spc="-25" dirty="0">
                <a:latin typeface="Courier New"/>
                <a:cs typeface="Courier New"/>
              </a:rPr>
              <a:t>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469385" y="2030729"/>
            <a:ext cx="76200" cy="2151380"/>
          </a:xfrm>
          <a:custGeom>
            <a:avLst/>
            <a:gdLst/>
            <a:ahLst/>
            <a:cxnLst/>
            <a:rect l="l" t="t" r="r" b="b"/>
            <a:pathLst>
              <a:path w="76200" h="2151379">
                <a:moveTo>
                  <a:pt x="48006" y="2084959"/>
                </a:moveTo>
                <a:lnTo>
                  <a:pt x="48005" y="2113153"/>
                </a:lnTo>
                <a:lnTo>
                  <a:pt x="0" y="2113153"/>
                </a:lnTo>
                <a:lnTo>
                  <a:pt x="38100" y="2151253"/>
                </a:lnTo>
                <a:lnTo>
                  <a:pt x="76200" y="2113153"/>
                </a:lnTo>
                <a:lnTo>
                  <a:pt x="28193" y="2113153"/>
                </a:lnTo>
                <a:lnTo>
                  <a:pt x="28193" y="2084959"/>
                </a:lnTo>
                <a:lnTo>
                  <a:pt x="48006" y="2084959"/>
                </a:lnTo>
                <a:close/>
              </a:path>
              <a:path w="76200" h="2151379">
                <a:moveTo>
                  <a:pt x="38100" y="2075053"/>
                </a:moveTo>
                <a:lnTo>
                  <a:pt x="28193" y="2084959"/>
                </a:lnTo>
                <a:lnTo>
                  <a:pt x="28193" y="2113153"/>
                </a:lnTo>
                <a:lnTo>
                  <a:pt x="48005" y="2113153"/>
                </a:lnTo>
                <a:lnTo>
                  <a:pt x="48005" y="2084959"/>
                </a:lnTo>
                <a:lnTo>
                  <a:pt x="38100" y="2075053"/>
                </a:lnTo>
                <a:close/>
              </a:path>
              <a:path w="76200" h="2151379">
                <a:moveTo>
                  <a:pt x="28194" y="66294"/>
                </a:moveTo>
                <a:lnTo>
                  <a:pt x="28193" y="2084959"/>
                </a:lnTo>
                <a:lnTo>
                  <a:pt x="38100" y="2075053"/>
                </a:lnTo>
                <a:lnTo>
                  <a:pt x="48005" y="2075053"/>
                </a:lnTo>
                <a:lnTo>
                  <a:pt x="48005" y="76200"/>
                </a:lnTo>
                <a:lnTo>
                  <a:pt x="38100" y="76200"/>
                </a:lnTo>
                <a:lnTo>
                  <a:pt x="28194" y="66294"/>
                </a:lnTo>
                <a:close/>
              </a:path>
              <a:path w="76200" h="2151379">
                <a:moveTo>
                  <a:pt x="48005" y="2075053"/>
                </a:moveTo>
                <a:lnTo>
                  <a:pt x="38100" y="2075053"/>
                </a:lnTo>
                <a:lnTo>
                  <a:pt x="48006" y="2084959"/>
                </a:lnTo>
                <a:lnTo>
                  <a:pt x="48005" y="2075053"/>
                </a:lnTo>
                <a:close/>
              </a:path>
              <a:path w="76200" h="2151379">
                <a:moveTo>
                  <a:pt x="48005" y="38100"/>
                </a:moveTo>
                <a:lnTo>
                  <a:pt x="28193" y="38100"/>
                </a:lnTo>
                <a:lnTo>
                  <a:pt x="28194" y="66294"/>
                </a:lnTo>
                <a:lnTo>
                  <a:pt x="38100" y="76200"/>
                </a:lnTo>
                <a:lnTo>
                  <a:pt x="48005" y="66294"/>
                </a:lnTo>
                <a:lnTo>
                  <a:pt x="48005" y="38100"/>
                </a:lnTo>
                <a:close/>
              </a:path>
              <a:path w="76200" h="2151379">
                <a:moveTo>
                  <a:pt x="48005" y="66294"/>
                </a:moveTo>
                <a:lnTo>
                  <a:pt x="38100" y="76200"/>
                </a:lnTo>
                <a:lnTo>
                  <a:pt x="48005" y="76200"/>
                </a:lnTo>
                <a:lnTo>
                  <a:pt x="48005" y="66294"/>
                </a:lnTo>
                <a:close/>
              </a:path>
              <a:path w="76200" h="2151379">
                <a:moveTo>
                  <a:pt x="38100" y="0"/>
                </a:moveTo>
                <a:lnTo>
                  <a:pt x="0" y="38100"/>
                </a:lnTo>
                <a:lnTo>
                  <a:pt x="28194" y="66294"/>
                </a:lnTo>
                <a:lnTo>
                  <a:pt x="28193" y="38100"/>
                </a:lnTo>
                <a:lnTo>
                  <a:pt x="76200" y="38100"/>
                </a:lnTo>
                <a:lnTo>
                  <a:pt x="38100" y="0"/>
                </a:lnTo>
                <a:close/>
              </a:path>
              <a:path w="76200" h="2151379">
                <a:moveTo>
                  <a:pt x="76200" y="38100"/>
                </a:moveTo>
                <a:lnTo>
                  <a:pt x="48005" y="38100"/>
                </a:lnTo>
                <a:lnTo>
                  <a:pt x="48005" y="66294"/>
                </a:lnTo>
                <a:lnTo>
                  <a:pt x="76200" y="381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498088" y="2569174"/>
            <a:ext cx="254000" cy="10534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16k</a:t>
            </a:r>
            <a:r>
              <a:rPr sz="1800" spc="-10" dirty="0">
                <a:latin typeface="Calibri"/>
                <a:cs typeface="Calibri"/>
              </a:rPr>
              <a:t> Entries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89173" y="2972871"/>
            <a:ext cx="254000" cy="3124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87145" y="2356866"/>
            <a:ext cx="1181100" cy="368935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10010110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66394" y="2127326"/>
            <a:ext cx="12966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Global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History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Table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343405" y="2724785"/>
            <a:ext cx="76200" cy="319405"/>
          </a:xfrm>
          <a:custGeom>
            <a:avLst/>
            <a:gdLst/>
            <a:ahLst/>
            <a:cxnLst/>
            <a:rect l="l" t="t" r="r" b="b"/>
            <a:pathLst>
              <a:path w="76200" h="319405">
                <a:moveTo>
                  <a:pt x="31802" y="243108"/>
                </a:moveTo>
                <a:lnTo>
                  <a:pt x="0" y="243586"/>
                </a:lnTo>
                <a:lnTo>
                  <a:pt x="39369" y="319150"/>
                </a:lnTo>
                <a:lnTo>
                  <a:pt x="69797" y="255777"/>
                </a:lnTo>
                <a:lnTo>
                  <a:pt x="32003" y="255777"/>
                </a:lnTo>
                <a:lnTo>
                  <a:pt x="31802" y="243108"/>
                </a:lnTo>
                <a:close/>
              </a:path>
              <a:path w="76200" h="319405">
                <a:moveTo>
                  <a:pt x="44501" y="242918"/>
                </a:moveTo>
                <a:lnTo>
                  <a:pt x="31802" y="243108"/>
                </a:lnTo>
                <a:lnTo>
                  <a:pt x="32003" y="255777"/>
                </a:lnTo>
                <a:lnTo>
                  <a:pt x="44703" y="255650"/>
                </a:lnTo>
                <a:lnTo>
                  <a:pt x="44501" y="242918"/>
                </a:lnTo>
                <a:close/>
              </a:path>
              <a:path w="76200" h="319405">
                <a:moveTo>
                  <a:pt x="76200" y="242442"/>
                </a:moveTo>
                <a:lnTo>
                  <a:pt x="44501" y="242918"/>
                </a:lnTo>
                <a:lnTo>
                  <a:pt x="44703" y="255650"/>
                </a:lnTo>
                <a:lnTo>
                  <a:pt x="32003" y="255777"/>
                </a:lnTo>
                <a:lnTo>
                  <a:pt x="69797" y="255777"/>
                </a:lnTo>
                <a:lnTo>
                  <a:pt x="76200" y="242442"/>
                </a:lnTo>
                <a:close/>
              </a:path>
              <a:path w="76200" h="319405">
                <a:moveTo>
                  <a:pt x="40640" y="0"/>
                </a:moveTo>
                <a:lnTo>
                  <a:pt x="27940" y="253"/>
                </a:lnTo>
                <a:lnTo>
                  <a:pt x="31802" y="243108"/>
                </a:lnTo>
                <a:lnTo>
                  <a:pt x="44501" y="242918"/>
                </a:lnTo>
                <a:lnTo>
                  <a:pt x="4064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37716" y="3398520"/>
            <a:ext cx="76200" cy="302260"/>
          </a:xfrm>
          <a:custGeom>
            <a:avLst/>
            <a:gdLst/>
            <a:ahLst/>
            <a:cxnLst/>
            <a:rect l="l" t="t" r="r" b="b"/>
            <a:pathLst>
              <a:path w="76200" h="302260">
                <a:moveTo>
                  <a:pt x="44450" y="63500"/>
                </a:moveTo>
                <a:lnTo>
                  <a:pt x="31750" y="63500"/>
                </a:lnTo>
                <a:lnTo>
                  <a:pt x="31750" y="302005"/>
                </a:lnTo>
                <a:lnTo>
                  <a:pt x="44450" y="302005"/>
                </a:lnTo>
                <a:lnTo>
                  <a:pt x="44450" y="63500"/>
                </a:lnTo>
                <a:close/>
              </a:path>
              <a:path w="76200" h="30226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226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55847" y="3930015"/>
            <a:ext cx="1932305" cy="76200"/>
          </a:xfrm>
          <a:custGeom>
            <a:avLst/>
            <a:gdLst/>
            <a:ahLst/>
            <a:cxnLst/>
            <a:rect l="l" t="t" r="r" b="b"/>
            <a:pathLst>
              <a:path w="1932304" h="76200">
                <a:moveTo>
                  <a:pt x="1855977" y="0"/>
                </a:moveTo>
                <a:lnTo>
                  <a:pt x="1855660" y="31753"/>
                </a:lnTo>
                <a:lnTo>
                  <a:pt x="1868424" y="31877"/>
                </a:lnTo>
                <a:lnTo>
                  <a:pt x="1868297" y="44577"/>
                </a:lnTo>
                <a:lnTo>
                  <a:pt x="1855532" y="44577"/>
                </a:lnTo>
                <a:lnTo>
                  <a:pt x="1855215" y="76200"/>
                </a:lnTo>
                <a:lnTo>
                  <a:pt x="1920075" y="44577"/>
                </a:lnTo>
                <a:lnTo>
                  <a:pt x="1868297" y="44577"/>
                </a:lnTo>
                <a:lnTo>
                  <a:pt x="1920328" y="44453"/>
                </a:lnTo>
                <a:lnTo>
                  <a:pt x="1931797" y="38862"/>
                </a:lnTo>
                <a:lnTo>
                  <a:pt x="1855977" y="0"/>
                </a:lnTo>
                <a:close/>
              </a:path>
              <a:path w="1932304" h="76200">
                <a:moveTo>
                  <a:pt x="1855660" y="31753"/>
                </a:moveTo>
                <a:lnTo>
                  <a:pt x="1855533" y="44453"/>
                </a:lnTo>
                <a:lnTo>
                  <a:pt x="1868297" y="44577"/>
                </a:lnTo>
                <a:lnTo>
                  <a:pt x="1868424" y="31877"/>
                </a:lnTo>
                <a:lnTo>
                  <a:pt x="1855660" y="31753"/>
                </a:lnTo>
                <a:close/>
              </a:path>
              <a:path w="1932304" h="76200">
                <a:moveTo>
                  <a:pt x="0" y="13843"/>
                </a:moveTo>
                <a:lnTo>
                  <a:pt x="0" y="26543"/>
                </a:lnTo>
                <a:lnTo>
                  <a:pt x="1855533" y="44453"/>
                </a:lnTo>
                <a:lnTo>
                  <a:pt x="1855660" y="31753"/>
                </a:lnTo>
                <a:lnTo>
                  <a:pt x="0" y="1384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578097" y="3662298"/>
            <a:ext cx="1119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Outcome: </a:t>
            </a:r>
            <a:r>
              <a:rPr sz="1800" b="1" spc="-10" dirty="0">
                <a:solidFill>
                  <a:srgbClr val="00AF50"/>
                </a:solidFill>
                <a:latin typeface="Courier New"/>
                <a:cs typeface="Courier New"/>
              </a:rPr>
              <a:t>Taken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759132" y="1675552"/>
            <a:ext cx="5925185" cy="2254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Physical</a:t>
            </a:r>
            <a:r>
              <a:rPr sz="3600" b="1" spc="-8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design</a:t>
            </a:r>
            <a:r>
              <a:rPr sz="3600" b="1" spc="-6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constraints </a:t>
            </a:r>
            <a:r>
              <a:rPr lang="en-US" sz="3600" dirty="0">
                <a:latin typeface="Calibri"/>
                <a:cs typeface="Calibri"/>
              </a:rPr>
              <a:t>Max</a:t>
            </a:r>
            <a:r>
              <a:rPr lang="en-US" sz="3600" spc="-3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BP</a:t>
            </a:r>
            <a:r>
              <a:rPr lang="en-US" sz="3600" spc="-2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power</a:t>
            </a:r>
            <a:r>
              <a:rPr lang="en-US" sz="3600" spc="-3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=</a:t>
            </a:r>
            <a:r>
              <a:rPr lang="en-US" sz="3600" spc="-25" dirty="0">
                <a:latin typeface="Calibri"/>
                <a:cs typeface="Calibri"/>
              </a:rPr>
              <a:t> 4mW</a:t>
            </a:r>
          </a:p>
          <a:p>
            <a:pPr marL="12700" marR="5080">
              <a:spcBef>
                <a:spcPts val="100"/>
              </a:spcBef>
            </a:pPr>
            <a:r>
              <a:rPr lang="en-US" sz="3600" dirty="0">
                <a:latin typeface="Calibri"/>
                <a:cs typeface="Calibri"/>
              </a:rPr>
              <a:t>Max</a:t>
            </a:r>
            <a:r>
              <a:rPr lang="en-US" sz="3600" spc="-5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BTB</a:t>
            </a:r>
            <a:r>
              <a:rPr lang="en-US" sz="3600" spc="-3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associativity</a:t>
            </a:r>
            <a:r>
              <a:rPr lang="en-US" sz="3600" spc="-5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=</a:t>
            </a:r>
            <a:r>
              <a:rPr lang="en-US" sz="3600" spc="-45" dirty="0">
                <a:latin typeface="Calibri"/>
                <a:cs typeface="Calibri"/>
              </a:rPr>
              <a:t> </a:t>
            </a:r>
            <a:r>
              <a:rPr lang="en-US" sz="3600" spc="-50" dirty="0">
                <a:latin typeface="Calibri"/>
                <a:cs typeface="Calibri"/>
              </a:rPr>
              <a:t>2</a:t>
            </a:r>
            <a:endParaRPr lang="en-US" sz="3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Max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memory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(BTB+BHT)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=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20kB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5CBE5CB-DE9E-EC1F-CC1B-D17C1DF7F972}"/>
              </a:ext>
            </a:extLst>
          </p:cNvPr>
          <p:cNvSpPr txBox="1"/>
          <p:nvPr/>
        </p:nvSpPr>
        <p:spPr>
          <a:xfrm>
            <a:off x="7630340" y="4544352"/>
            <a:ext cx="3739618" cy="17543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Designs candidates are often described as needing to “Make PPA”: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"/>
            <a:ext cx="12191999" cy="685795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Design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Space</a:t>
            </a:r>
            <a:r>
              <a:rPr spc="-10" dirty="0">
                <a:solidFill>
                  <a:srgbClr val="FFFFFF"/>
                </a:solidFill>
              </a:rPr>
              <a:t> Exploration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b="1" dirty="0">
                <a:latin typeface="Calibri"/>
                <a:cs typeface="Calibri"/>
              </a:rPr>
              <a:t>Applied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spc="-20" dirty="0"/>
              <a:t>Performance</a:t>
            </a:r>
            <a:r>
              <a:rPr spc="-50" dirty="0"/>
              <a:t> </a:t>
            </a:r>
            <a:r>
              <a:rPr spc="-20" dirty="0"/>
              <a:t>Evaluation</a:t>
            </a:r>
            <a:r>
              <a:rPr spc="-85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dirty="0"/>
              <a:t>find</a:t>
            </a:r>
            <a:r>
              <a:rPr spc="-70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best</a:t>
            </a:r>
            <a:r>
              <a:rPr spc="-55" dirty="0"/>
              <a:t> </a:t>
            </a:r>
            <a:r>
              <a:rPr spc="-10" dirty="0"/>
              <a:t>feasible</a:t>
            </a:r>
            <a:r>
              <a:rPr spc="-65" dirty="0"/>
              <a:t> </a:t>
            </a:r>
            <a:r>
              <a:rPr spc="-10" dirty="0"/>
              <a:t>system</a:t>
            </a: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Define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system’s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important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parameters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Define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system’s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figure(s)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merit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Define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set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constraints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feasibility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binding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parameters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Choose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feasible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parameter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setting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measure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merit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Iterate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until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satisfied: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11557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better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last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one,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keep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it.</a:t>
            </a:r>
            <a:r>
              <a:rPr sz="2000" spc="3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worse,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discard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it.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7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Choose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parameter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11557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Random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restarts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search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different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sub-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spaces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8307" y="3549396"/>
            <a:ext cx="1399540" cy="187960"/>
            <a:chOff x="178307" y="3549396"/>
            <a:chExt cx="1399540" cy="187960"/>
          </a:xfrm>
        </p:grpSpPr>
        <p:sp>
          <p:nvSpPr>
            <p:cNvPr id="6" name="object 6"/>
            <p:cNvSpPr/>
            <p:nvPr/>
          </p:nvSpPr>
          <p:spPr>
            <a:xfrm>
              <a:off x="184403" y="3555492"/>
              <a:ext cx="1386840" cy="175260"/>
            </a:xfrm>
            <a:custGeom>
              <a:avLst/>
              <a:gdLst/>
              <a:ahLst/>
              <a:cxnLst/>
              <a:rect l="l" t="t" r="r" b="b"/>
              <a:pathLst>
                <a:path w="1386840" h="175260">
                  <a:moveTo>
                    <a:pt x="1299210" y="0"/>
                  </a:moveTo>
                  <a:lnTo>
                    <a:pt x="1299210" y="43815"/>
                  </a:lnTo>
                  <a:lnTo>
                    <a:pt x="0" y="43815"/>
                  </a:lnTo>
                  <a:lnTo>
                    <a:pt x="0" y="131445"/>
                  </a:lnTo>
                  <a:lnTo>
                    <a:pt x="1299210" y="131445"/>
                  </a:lnTo>
                  <a:lnTo>
                    <a:pt x="1299210" y="175260"/>
                  </a:lnTo>
                  <a:lnTo>
                    <a:pt x="1386840" y="8763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4403" y="3555492"/>
              <a:ext cx="1386840" cy="175260"/>
            </a:xfrm>
            <a:custGeom>
              <a:avLst/>
              <a:gdLst/>
              <a:ahLst/>
              <a:cxnLst/>
              <a:rect l="l" t="t" r="r" b="b"/>
              <a:pathLst>
                <a:path w="1386840" h="175260">
                  <a:moveTo>
                    <a:pt x="0" y="43815"/>
                  </a:moveTo>
                  <a:lnTo>
                    <a:pt x="1299210" y="43815"/>
                  </a:lnTo>
                  <a:lnTo>
                    <a:pt x="1299210" y="0"/>
                  </a:lnTo>
                  <a:lnTo>
                    <a:pt x="1386840" y="87630"/>
                  </a:lnTo>
                  <a:lnTo>
                    <a:pt x="1299210" y="175260"/>
                  </a:lnTo>
                  <a:lnTo>
                    <a:pt x="1299210" y="131445"/>
                  </a:lnTo>
                  <a:lnTo>
                    <a:pt x="0" y="131445"/>
                  </a:lnTo>
                  <a:lnTo>
                    <a:pt x="0" y="4381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78307" y="2371344"/>
            <a:ext cx="1399540" cy="187960"/>
            <a:chOff x="178307" y="2371344"/>
            <a:chExt cx="1399540" cy="187960"/>
          </a:xfrm>
        </p:grpSpPr>
        <p:sp>
          <p:nvSpPr>
            <p:cNvPr id="9" name="object 9"/>
            <p:cNvSpPr/>
            <p:nvPr/>
          </p:nvSpPr>
          <p:spPr>
            <a:xfrm>
              <a:off x="184403" y="2377440"/>
              <a:ext cx="1386840" cy="175260"/>
            </a:xfrm>
            <a:custGeom>
              <a:avLst/>
              <a:gdLst/>
              <a:ahLst/>
              <a:cxnLst/>
              <a:rect l="l" t="t" r="r" b="b"/>
              <a:pathLst>
                <a:path w="1386840" h="175260">
                  <a:moveTo>
                    <a:pt x="1299210" y="0"/>
                  </a:moveTo>
                  <a:lnTo>
                    <a:pt x="1299210" y="43814"/>
                  </a:lnTo>
                  <a:lnTo>
                    <a:pt x="0" y="43814"/>
                  </a:lnTo>
                  <a:lnTo>
                    <a:pt x="0" y="131445"/>
                  </a:lnTo>
                  <a:lnTo>
                    <a:pt x="1299210" y="131445"/>
                  </a:lnTo>
                  <a:lnTo>
                    <a:pt x="1299210" y="175260"/>
                  </a:lnTo>
                  <a:lnTo>
                    <a:pt x="1386840" y="8763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4403" y="2377440"/>
              <a:ext cx="1386840" cy="175260"/>
            </a:xfrm>
            <a:custGeom>
              <a:avLst/>
              <a:gdLst/>
              <a:ahLst/>
              <a:cxnLst/>
              <a:rect l="l" t="t" r="r" b="b"/>
              <a:pathLst>
                <a:path w="1386840" h="175260">
                  <a:moveTo>
                    <a:pt x="0" y="43814"/>
                  </a:moveTo>
                  <a:lnTo>
                    <a:pt x="1299210" y="43814"/>
                  </a:lnTo>
                  <a:lnTo>
                    <a:pt x="1299210" y="0"/>
                  </a:lnTo>
                  <a:lnTo>
                    <a:pt x="1386840" y="87630"/>
                  </a:lnTo>
                  <a:lnTo>
                    <a:pt x="1299210" y="175260"/>
                  </a:lnTo>
                  <a:lnTo>
                    <a:pt x="1299210" y="131445"/>
                  </a:lnTo>
                  <a:lnTo>
                    <a:pt x="0" y="131445"/>
                  </a:lnTo>
                  <a:lnTo>
                    <a:pt x="0" y="43814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78307" y="2784348"/>
            <a:ext cx="1399540" cy="187960"/>
            <a:chOff x="178307" y="2784348"/>
            <a:chExt cx="1399540" cy="187960"/>
          </a:xfrm>
        </p:grpSpPr>
        <p:sp>
          <p:nvSpPr>
            <p:cNvPr id="12" name="object 12"/>
            <p:cNvSpPr/>
            <p:nvPr/>
          </p:nvSpPr>
          <p:spPr>
            <a:xfrm>
              <a:off x="184403" y="2790444"/>
              <a:ext cx="1386840" cy="175260"/>
            </a:xfrm>
            <a:custGeom>
              <a:avLst/>
              <a:gdLst/>
              <a:ahLst/>
              <a:cxnLst/>
              <a:rect l="l" t="t" r="r" b="b"/>
              <a:pathLst>
                <a:path w="1386840" h="175260">
                  <a:moveTo>
                    <a:pt x="1299210" y="0"/>
                  </a:moveTo>
                  <a:lnTo>
                    <a:pt x="1299210" y="43814"/>
                  </a:lnTo>
                  <a:lnTo>
                    <a:pt x="0" y="43814"/>
                  </a:lnTo>
                  <a:lnTo>
                    <a:pt x="0" y="131444"/>
                  </a:lnTo>
                  <a:lnTo>
                    <a:pt x="1299210" y="131444"/>
                  </a:lnTo>
                  <a:lnTo>
                    <a:pt x="1299210" y="175259"/>
                  </a:lnTo>
                  <a:lnTo>
                    <a:pt x="1386840" y="87629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4403" y="2790444"/>
              <a:ext cx="1386840" cy="175260"/>
            </a:xfrm>
            <a:custGeom>
              <a:avLst/>
              <a:gdLst/>
              <a:ahLst/>
              <a:cxnLst/>
              <a:rect l="l" t="t" r="r" b="b"/>
              <a:pathLst>
                <a:path w="1386840" h="175260">
                  <a:moveTo>
                    <a:pt x="0" y="43814"/>
                  </a:moveTo>
                  <a:lnTo>
                    <a:pt x="1299210" y="43814"/>
                  </a:lnTo>
                  <a:lnTo>
                    <a:pt x="1299210" y="0"/>
                  </a:lnTo>
                  <a:lnTo>
                    <a:pt x="1386840" y="87629"/>
                  </a:lnTo>
                  <a:lnTo>
                    <a:pt x="1299210" y="175259"/>
                  </a:lnTo>
                  <a:lnTo>
                    <a:pt x="1299210" y="131444"/>
                  </a:lnTo>
                  <a:lnTo>
                    <a:pt x="0" y="131444"/>
                  </a:lnTo>
                  <a:lnTo>
                    <a:pt x="0" y="43814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78307" y="3166872"/>
            <a:ext cx="1399540" cy="187960"/>
            <a:chOff x="178307" y="3166872"/>
            <a:chExt cx="1399540" cy="187960"/>
          </a:xfrm>
        </p:grpSpPr>
        <p:sp>
          <p:nvSpPr>
            <p:cNvPr id="15" name="object 15"/>
            <p:cNvSpPr/>
            <p:nvPr/>
          </p:nvSpPr>
          <p:spPr>
            <a:xfrm>
              <a:off x="184403" y="3172968"/>
              <a:ext cx="1386840" cy="175260"/>
            </a:xfrm>
            <a:custGeom>
              <a:avLst/>
              <a:gdLst/>
              <a:ahLst/>
              <a:cxnLst/>
              <a:rect l="l" t="t" r="r" b="b"/>
              <a:pathLst>
                <a:path w="1386840" h="175260">
                  <a:moveTo>
                    <a:pt x="1299210" y="0"/>
                  </a:moveTo>
                  <a:lnTo>
                    <a:pt x="1299210" y="43815"/>
                  </a:lnTo>
                  <a:lnTo>
                    <a:pt x="0" y="43815"/>
                  </a:lnTo>
                  <a:lnTo>
                    <a:pt x="0" y="131445"/>
                  </a:lnTo>
                  <a:lnTo>
                    <a:pt x="1299210" y="131445"/>
                  </a:lnTo>
                  <a:lnTo>
                    <a:pt x="1299210" y="175260"/>
                  </a:lnTo>
                  <a:lnTo>
                    <a:pt x="1386840" y="8763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4403" y="3172968"/>
              <a:ext cx="1386840" cy="175260"/>
            </a:xfrm>
            <a:custGeom>
              <a:avLst/>
              <a:gdLst/>
              <a:ahLst/>
              <a:cxnLst/>
              <a:rect l="l" t="t" r="r" b="b"/>
              <a:pathLst>
                <a:path w="1386840" h="175260">
                  <a:moveTo>
                    <a:pt x="0" y="43815"/>
                  </a:moveTo>
                  <a:lnTo>
                    <a:pt x="1299210" y="43815"/>
                  </a:lnTo>
                  <a:lnTo>
                    <a:pt x="1299210" y="0"/>
                  </a:lnTo>
                  <a:lnTo>
                    <a:pt x="1386840" y="87630"/>
                  </a:lnTo>
                  <a:lnTo>
                    <a:pt x="1299210" y="175260"/>
                  </a:lnTo>
                  <a:lnTo>
                    <a:pt x="1299210" y="131445"/>
                  </a:lnTo>
                  <a:lnTo>
                    <a:pt x="0" y="131445"/>
                  </a:lnTo>
                  <a:lnTo>
                    <a:pt x="0" y="4381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982" y="32657"/>
            <a:ext cx="88760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Systematically</a:t>
            </a:r>
            <a:r>
              <a:rPr spc="-50" dirty="0"/>
              <a:t> </a:t>
            </a:r>
            <a:r>
              <a:rPr dirty="0"/>
              <a:t>fill</a:t>
            </a:r>
            <a:r>
              <a:rPr spc="-45" dirty="0"/>
              <a:t> </a:t>
            </a:r>
            <a:r>
              <a:rPr dirty="0"/>
              <a:t>out</a:t>
            </a:r>
            <a:r>
              <a:rPr spc="-30" dirty="0"/>
              <a:t> </a:t>
            </a:r>
            <a:r>
              <a:rPr dirty="0"/>
              <a:t>your</a:t>
            </a:r>
            <a:r>
              <a:rPr spc="-50" dirty="0"/>
              <a:t> </a:t>
            </a:r>
            <a:r>
              <a:rPr dirty="0"/>
              <a:t>de</a:t>
            </a:r>
            <a:r>
              <a:rPr u="heavy" dirty="0">
                <a:uFill>
                  <a:solidFill>
                    <a:srgbClr val="4471C4"/>
                  </a:solidFill>
                </a:uFill>
              </a:rPr>
              <a:t>s</a:t>
            </a:r>
            <a:r>
              <a:rPr dirty="0"/>
              <a:t>ign</a:t>
            </a:r>
            <a:r>
              <a:rPr spc="-40" dirty="0"/>
              <a:t> </a:t>
            </a:r>
            <a:r>
              <a:rPr spc="-10" dirty="0"/>
              <a:t>space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24306" y="1782716"/>
            <a:ext cx="10001250" cy="3813810"/>
            <a:chOff x="969263" y="2354579"/>
            <a:chExt cx="10001250" cy="3813810"/>
          </a:xfrm>
        </p:grpSpPr>
        <p:sp>
          <p:nvSpPr>
            <p:cNvPr id="4" name="object 4"/>
            <p:cNvSpPr/>
            <p:nvPr/>
          </p:nvSpPr>
          <p:spPr>
            <a:xfrm>
              <a:off x="969264" y="2354579"/>
              <a:ext cx="3778885" cy="3432175"/>
            </a:xfrm>
            <a:custGeom>
              <a:avLst/>
              <a:gdLst/>
              <a:ahLst/>
              <a:cxnLst/>
              <a:rect l="l" t="t" r="r" b="b"/>
              <a:pathLst>
                <a:path w="3778885" h="3432175">
                  <a:moveTo>
                    <a:pt x="3778504" y="3345180"/>
                  </a:moveTo>
                  <a:lnTo>
                    <a:pt x="3720592" y="3316224"/>
                  </a:lnTo>
                  <a:lnTo>
                    <a:pt x="3604768" y="3258312"/>
                  </a:lnTo>
                  <a:lnTo>
                    <a:pt x="3604768" y="3316224"/>
                  </a:lnTo>
                  <a:lnTo>
                    <a:pt x="115824" y="3316224"/>
                  </a:lnTo>
                  <a:lnTo>
                    <a:pt x="115824" y="173736"/>
                  </a:lnTo>
                  <a:lnTo>
                    <a:pt x="173736" y="173736"/>
                  </a:lnTo>
                  <a:lnTo>
                    <a:pt x="159258" y="144780"/>
                  </a:lnTo>
                  <a:lnTo>
                    <a:pt x="86868" y="0"/>
                  </a:lnTo>
                  <a:lnTo>
                    <a:pt x="0" y="173736"/>
                  </a:lnTo>
                  <a:lnTo>
                    <a:pt x="57912" y="173736"/>
                  </a:lnTo>
                  <a:lnTo>
                    <a:pt x="57912" y="3345230"/>
                  </a:lnTo>
                  <a:lnTo>
                    <a:pt x="86868" y="3345230"/>
                  </a:lnTo>
                  <a:lnTo>
                    <a:pt x="86868" y="3374136"/>
                  </a:lnTo>
                  <a:lnTo>
                    <a:pt x="3604768" y="3374136"/>
                  </a:lnTo>
                  <a:lnTo>
                    <a:pt x="3604768" y="3432048"/>
                  </a:lnTo>
                  <a:lnTo>
                    <a:pt x="3720592" y="3374136"/>
                  </a:lnTo>
                  <a:lnTo>
                    <a:pt x="3778504" y="334518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3568" y="5417819"/>
              <a:ext cx="144780" cy="155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9887" y="3166871"/>
              <a:ext cx="144780" cy="1554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7675" y="2513075"/>
              <a:ext cx="144780" cy="1554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3224" y="3121151"/>
              <a:ext cx="143255" cy="1554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1660" y="4640579"/>
              <a:ext cx="143255" cy="1554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5599" y="5166359"/>
              <a:ext cx="143256" cy="1554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2299" y="4108703"/>
              <a:ext cx="143256" cy="1554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0508" y="4288535"/>
              <a:ext cx="144779" cy="1554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5000" y="3950207"/>
              <a:ext cx="143256" cy="1554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1660" y="3451859"/>
              <a:ext cx="143255" cy="1554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79647" y="3279647"/>
              <a:ext cx="144780" cy="1554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3240" y="3651503"/>
              <a:ext cx="143255" cy="1554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12236" y="4151375"/>
              <a:ext cx="143256" cy="1554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8036" y="4850891"/>
              <a:ext cx="144780" cy="1554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6663" y="4634483"/>
              <a:ext cx="144779" cy="15544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665713" y="4476750"/>
              <a:ext cx="285750" cy="1672589"/>
            </a:xfrm>
            <a:custGeom>
              <a:avLst/>
              <a:gdLst/>
              <a:ahLst/>
              <a:cxnLst/>
              <a:rect l="l" t="t" r="r" b="b"/>
              <a:pathLst>
                <a:path w="285750" h="1672589">
                  <a:moveTo>
                    <a:pt x="281177" y="4572"/>
                  </a:moveTo>
                  <a:lnTo>
                    <a:pt x="0" y="4572"/>
                  </a:lnTo>
                </a:path>
                <a:path w="285750" h="1672589">
                  <a:moveTo>
                    <a:pt x="9143" y="1671980"/>
                  </a:moveTo>
                  <a:lnTo>
                    <a:pt x="9143" y="0"/>
                  </a:lnTo>
                </a:path>
                <a:path w="285750" h="1672589">
                  <a:moveTo>
                    <a:pt x="285750" y="1667256"/>
                  </a:moveTo>
                  <a:lnTo>
                    <a:pt x="4571" y="1667256"/>
                  </a:lnTo>
                </a:path>
                <a:path w="285750" h="1672589">
                  <a:moveTo>
                    <a:pt x="281177" y="4572"/>
                  </a:moveTo>
                  <a:lnTo>
                    <a:pt x="0" y="4572"/>
                  </a:lnTo>
                </a:path>
                <a:path w="285750" h="1672589">
                  <a:moveTo>
                    <a:pt x="9143" y="1671980"/>
                  </a:moveTo>
                  <a:lnTo>
                    <a:pt x="9143" y="0"/>
                  </a:lnTo>
                </a:path>
                <a:path w="285750" h="1672589">
                  <a:moveTo>
                    <a:pt x="285750" y="1667256"/>
                  </a:moveTo>
                  <a:lnTo>
                    <a:pt x="4571" y="1667256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46888" y="3275608"/>
            <a:ext cx="254000" cy="4851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45056" y="5298077"/>
            <a:ext cx="66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277600" y="3900315"/>
            <a:ext cx="284480" cy="1672589"/>
          </a:xfrm>
          <a:custGeom>
            <a:avLst/>
            <a:gdLst/>
            <a:ahLst/>
            <a:cxnLst/>
            <a:rect l="l" t="t" r="r" b="b"/>
            <a:pathLst>
              <a:path w="284479" h="1672589">
                <a:moveTo>
                  <a:pt x="3048" y="4572"/>
                </a:moveTo>
                <a:lnTo>
                  <a:pt x="284225" y="4572"/>
                </a:lnTo>
              </a:path>
              <a:path w="284479" h="1672589">
                <a:moveTo>
                  <a:pt x="277368" y="1671980"/>
                </a:moveTo>
                <a:lnTo>
                  <a:pt x="277368" y="0"/>
                </a:lnTo>
              </a:path>
              <a:path w="284479" h="1672589">
                <a:moveTo>
                  <a:pt x="0" y="1667256"/>
                </a:moveTo>
                <a:lnTo>
                  <a:pt x="281177" y="1667256"/>
                </a:lnTo>
              </a:path>
              <a:path w="284479" h="1672589">
                <a:moveTo>
                  <a:pt x="3048" y="4572"/>
                </a:moveTo>
                <a:lnTo>
                  <a:pt x="284225" y="4572"/>
                </a:lnTo>
              </a:path>
              <a:path w="284479" h="1672589">
                <a:moveTo>
                  <a:pt x="277368" y="1671980"/>
                </a:moveTo>
                <a:lnTo>
                  <a:pt x="277368" y="0"/>
                </a:lnTo>
              </a:path>
              <a:path w="284479" h="1672589">
                <a:moveTo>
                  <a:pt x="0" y="1667256"/>
                </a:moveTo>
                <a:lnTo>
                  <a:pt x="281177" y="1667256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897744" y="3945653"/>
            <a:ext cx="487680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 marR="119380">
              <a:lnSpc>
                <a:spcPct val="100000"/>
              </a:lnSpc>
              <a:spcBef>
                <a:spcPts val="5"/>
              </a:spcBef>
            </a:pPr>
            <a:r>
              <a:rPr sz="1400" b="1" spc="-25" dirty="0">
                <a:latin typeface="Calibri"/>
                <a:cs typeface="Calibri"/>
              </a:rPr>
              <a:t>16k </a:t>
            </a:r>
            <a:r>
              <a:rPr sz="1400" b="1" spc="-20" dirty="0">
                <a:latin typeface="Calibri"/>
                <a:cs typeface="Calibri"/>
              </a:rPr>
              <a:t>xor() </a:t>
            </a:r>
            <a:r>
              <a:rPr sz="1400" b="1" spc="-5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hash()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257295" y="1968644"/>
            <a:ext cx="6561455" cy="2990215"/>
            <a:chOff x="4302252" y="2540507"/>
            <a:chExt cx="6561455" cy="2990215"/>
          </a:xfrm>
        </p:grpSpPr>
        <p:sp>
          <p:nvSpPr>
            <p:cNvPr id="26" name="object 26"/>
            <p:cNvSpPr/>
            <p:nvPr/>
          </p:nvSpPr>
          <p:spPr>
            <a:xfrm>
              <a:off x="4302252" y="5271261"/>
              <a:ext cx="6561455" cy="259715"/>
            </a:xfrm>
            <a:custGeom>
              <a:avLst/>
              <a:gdLst/>
              <a:ahLst/>
              <a:cxnLst/>
              <a:rect l="l" t="t" r="r" b="b"/>
              <a:pathLst>
                <a:path w="6561455" h="259714">
                  <a:moveTo>
                    <a:pt x="74930" y="183260"/>
                  </a:moveTo>
                  <a:lnTo>
                    <a:pt x="0" y="223900"/>
                  </a:lnTo>
                  <a:lnTo>
                    <a:pt x="77470" y="259460"/>
                  </a:lnTo>
                  <a:lnTo>
                    <a:pt x="76428" y="228219"/>
                  </a:lnTo>
                  <a:lnTo>
                    <a:pt x="63753" y="228219"/>
                  </a:lnTo>
                  <a:lnTo>
                    <a:pt x="63246" y="215519"/>
                  </a:lnTo>
                  <a:lnTo>
                    <a:pt x="75991" y="215096"/>
                  </a:lnTo>
                  <a:lnTo>
                    <a:pt x="74930" y="183260"/>
                  </a:lnTo>
                  <a:close/>
                </a:path>
                <a:path w="6561455" h="259714">
                  <a:moveTo>
                    <a:pt x="75991" y="215096"/>
                  </a:moveTo>
                  <a:lnTo>
                    <a:pt x="63246" y="215519"/>
                  </a:lnTo>
                  <a:lnTo>
                    <a:pt x="63753" y="228219"/>
                  </a:lnTo>
                  <a:lnTo>
                    <a:pt x="76414" y="227799"/>
                  </a:lnTo>
                  <a:lnTo>
                    <a:pt x="75991" y="215096"/>
                  </a:lnTo>
                  <a:close/>
                </a:path>
                <a:path w="6561455" h="259714">
                  <a:moveTo>
                    <a:pt x="76414" y="227799"/>
                  </a:moveTo>
                  <a:lnTo>
                    <a:pt x="63753" y="228219"/>
                  </a:lnTo>
                  <a:lnTo>
                    <a:pt x="76428" y="228219"/>
                  </a:lnTo>
                  <a:lnTo>
                    <a:pt x="76414" y="227799"/>
                  </a:lnTo>
                  <a:close/>
                </a:path>
                <a:path w="6561455" h="259714">
                  <a:moveTo>
                    <a:pt x="6560439" y="0"/>
                  </a:moveTo>
                  <a:lnTo>
                    <a:pt x="75991" y="215096"/>
                  </a:lnTo>
                  <a:lnTo>
                    <a:pt x="76414" y="227799"/>
                  </a:lnTo>
                  <a:lnTo>
                    <a:pt x="6560947" y="12700"/>
                  </a:lnTo>
                  <a:lnTo>
                    <a:pt x="656043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542526" y="2559557"/>
              <a:ext cx="942975" cy="1675130"/>
            </a:xfrm>
            <a:custGeom>
              <a:avLst/>
              <a:gdLst/>
              <a:ahLst/>
              <a:cxnLst/>
              <a:rect l="l" t="t" r="r" b="b"/>
              <a:pathLst>
                <a:path w="942975" h="1675129">
                  <a:moveTo>
                    <a:pt x="281177" y="7619"/>
                  </a:moveTo>
                  <a:lnTo>
                    <a:pt x="0" y="7619"/>
                  </a:lnTo>
                </a:path>
                <a:path w="942975" h="1675129">
                  <a:moveTo>
                    <a:pt x="9144" y="1675002"/>
                  </a:moveTo>
                  <a:lnTo>
                    <a:pt x="9144" y="3047"/>
                  </a:lnTo>
                </a:path>
                <a:path w="942975" h="1675129">
                  <a:moveTo>
                    <a:pt x="285750" y="1671827"/>
                  </a:moveTo>
                  <a:lnTo>
                    <a:pt x="4572" y="1671827"/>
                  </a:lnTo>
                </a:path>
                <a:path w="942975" h="1675129">
                  <a:moveTo>
                    <a:pt x="661416" y="3047"/>
                  </a:moveTo>
                  <a:lnTo>
                    <a:pt x="942594" y="3047"/>
                  </a:lnTo>
                </a:path>
                <a:path w="942975" h="1675129">
                  <a:moveTo>
                    <a:pt x="934212" y="1671954"/>
                  </a:moveTo>
                  <a:lnTo>
                    <a:pt x="934212" y="0"/>
                  </a:lnTo>
                </a:path>
                <a:path w="942975" h="1675129">
                  <a:moveTo>
                    <a:pt x="656844" y="1667255"/>
                  </a:moveTo>
                  <a:lnTo>
                    <a:pt x="938022" y="1667255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774556" y="2031891"/>
            <a:ext cx="48768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 marR="118745">
              <a:lnSpc>
                <a:spcPct val="100000"/>
              </a:lnSpc>
            </a:pPr>
            <a:r>
              <a:rPr sz="1400" b="1" spc="-25" dirty="0">
                <a:latin typeface="Calibri"/>
                <a:cs typeface="Calibri"/>
              </a:rPr>
              <a:t>12k </a:t>
            </a:r>
            <a:r>
              <a:rPr sz="1400" b="1" spc="-20" dirty="0">
                <a:latin typeface="Calibri"/>
                <a:cs typeface="Calibri"/>
              </a:rPr>
              <a:t>xor() </a:t>
            </a:r>
            <a:r>
              <a:rPr sz="1400" b="1" spc="-5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hash()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634235" y="1106060"/>
            <a:ext cx="7061834" cy="3582670"/>
            <a:chOff x="2679192" y="1677923"/>
            <a:chExt cx="7061834" cy="3582670"/>
          </a:xfrm>
        </p:grpSpPr>
        <p:sp>
          <p:nvSpPr>
            <p:cNvPr id="30" name="object 30"/>
            <p:cNvSpPr/>
            <p:nvPr/>
          </p:nvSpPr>
          <p:spPr>
            <a:xfrm>
              <a:off x="2679192" y="3128644"/>
              <a:ext cx="7061834" cy="2132330"/>
            </a:xfrm>
            <a:custGeom>
              <a:avLst/>
              <a:gdLst/>
              <a:ahLst/>
              <a:cxnLst/>
              <a:rect l="l" t="t" r="r" b="b"/>
              <a:pathLst>
                <a:path w="7061834" h="2132329">
                  <a:moveTo>
                    <a:pt x="5509006" y="12446"/>
                  </a:moveTo>
                  <a:lnTo>
                    <a:pt x="5506212" y="0"/>
                  </a:lnTo>
                  <a:lnTo>
                    <a:pt x="72948" y="1211745"/>
                  </a:lnTo>
                  <a:lnTo>
                    <a:pt x="66040" y="1180846"/>
                  </a:lnTo>
                  <a:lnTo>
                    <a:pt x="0" y="1234567"/>
                  </a:lnTo>
                  <a:lnTo>
                    <a:pt x="82677" y="1255141"/>
                  </a:lnTo>
                  <a:lnTo>
                    <a:pt x="76352" y="1226947"/>
                  </a:lnTo>
                  <a:lnTo>
                    <a:pt x="75742" y="1224191"/>
                  </a:lnTo>
                  <a:lnTo>
                    <a:pt x="5509006" y="12446"/>
                  </a:lnTo>
                  <a:close/>
                </a:path>
                <a:path w="7061834" h="2132329">
                  <a:moveTo>
                    <a:pt x="7061581" y="259207"/>
                  </a:moveTo>
                  <a:lnTo>
                    <a:pt x="7058152" y="247015"/>
                  </a:lnTo>
                  <a:lnTo>
                    <a:pt x="425272" y="2088921"/>
                  </a:lnTo>
                  <a:lnTo>
                    <a:pt x="416814" y="2058289"/>
                  </a:lnTo>
                  <a:lnTo>
                    <a:pt x="353568" y="2115439"/>
                  </a:lnTo>
                  <a:lnTo>
                    <a:pt x="437134" y="2131822"/>
                  </a:lnTo>
                  <a:lnTo>
                    <a:pt x="429615" y="2104644"/>
                  </a:lnTo>
                  <a:lnTo>
                    <a:pt x="428675" y="2101253"/>
                  </a:lnTo>
                  <a:lnTo>
                    <a:pt x="7061581" y="25920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79486" y="1696973"/>
              <a:ext cx="941069" cy="1677035"/>
            </a:xfrm>
            <a:custGeom>
              <a:avLst/>
              <a:gdLst/>
              <a:ahLst/>
              <a:cxnLst/>
              <a:rect l="l" t="t" r="r" b="b"/>
              <a:pathLst>
                <a:path w="941070" h="1677035">
                  <a:moveTo>
                    <a:pt x="281178" y="9143"/>
                  </a:moveTo>
                  <a:lnTo>
                    <a:pt x="0" y="9143"/>
                  </a:lnTo>
                </a:path>
                <a:path w="941070" h="1677035">
                  <a:moveTo>
                    <a:pt x="7620" y="1676527"/>
                  </a:moveTo>
                  <a:lnTo>
                    <a:pt x="7620" y="4572"/>
                  </a:lnTo>
                </a:path>
                <a:path w="941070" h="1677035">
                  <a:moveTo>
                    <a:pt x="284225" y="1671827"/>
                  </a:moveTo>
                  <a:lnTo>
                    <a:pt x="3048" y="1671827"/>
                  </a:lnTo>
                </a:path>
                <a:path w="941070" h="1677035">
                  <a:moveTo>
                    <a:pt x="659892" y="4572"/>
                  </a:moveTo>
                  <a:lnTo>
                    <a:pt x="941070" y="4572"/>
                  </a:lnTo>
                </a:path>
                <a:path w="941070" h="1677035">
                  <a:moveTo>
                    <a:pt x="932688" y="1671954"/>
                  </a:moveTo>
                  <a:lnTo>
                    <a:pt x="932688" y="0"/>
                  </a:lnTo>
                </a:path>
                <a:path w="941070" h="1677035">
                  <a:moveTo>
                    <a:pt x="655320" y="1667255"/>
                  </a:moveTo>
                  <a:lnTo>
                    <a:pt x="936498" y="1667255"/>
                  </a:lnTo>
                </a:path>
                <a:path w="941070" h="1677035">
                  <a:moveTo>
                    <a:pt x="281178" y="7620"/>
                  </a:moveTo>
                  <a:lnTo>
                    <a:pt x="0" y="7620"/>
                  </a:lnTo>
                </a:path>
                <a:path w="941070" h="1677035">
                  <a:moveTo>
                    <a:pt x="7620" y="1675002"/>
                  </a:moveTo>
                  <a:lnTo>
                    <a:pt x="7620" y="3048"/>
                  </a:lnTo>
                </a:path>
                <a:path w="941070" h="1677035">
                  <a:moveTo>
                    <a:pt x="285750" y="1671827"/>
                  </a:moveTo>
                  <a:lnTo>
                    <a:pt x="4572" y="1671827"/>
                  </a:lnTo>
                </a:path>
                <a:path w="941070" h="1677035">
                  <a:moveTo>
                    <a:pt x="659892" y="3048"/>
                  </a:moveTo>
                  <a:lnTo>
                    <a:pt x="941070" y="3048"/>
                  </a:lnTo>
                </a:path>
                <a:path w="941070" h="1677035">
                  <a:moveTo>
                    <a:pt x="932688" y="1671954"/>
                  </a:moveTo>
                  <a:lnTo>
                    <a:pt x="932688" y="0"/>
                  </a:lnTo>
                </a:path>
                <a:path w="941070" h="1677035">
                  <a:moveTo>
                    <a:pt x="655320" y="1667255"/>
                  </a:moveTo>
                  <a:lnTo>
                    <a:pt x="936498" y="1667255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310373" y="1168925"/>
            <a:ext cx="488315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 marR="119380">
              <a:lnSpc>
                <a:spcPct val="100000"/>
              </a:lnSpc>
              <a:spcBef>
                <a:spcPts val="5"/>
              </a:spcBef>
            </a:pPr>
            <a:r>
              <a:rPr sz="1400" b="1" spc="-740" dirty="0">
                <a:latin typeface="Calibri"/>
                <a:cs typeface="Calibri"/>
              </a:rPr>
              <a:t>8</a:t>
            </a:r>
            <a:r>
              <a:rPr sz="1400" b="1" spc="-40" dirty="0">
                <a:latin typeface="Calibri"/>
                <a:cs typeface="Calibri"/>
              </a:rPr>
              <a:t>8</a:t>
            </a:r>
            <a:r>
              <a:rPr sz="1400" b="1" spc="-705" dirty="0">
                <a:latin typeface="Calibri"/>
                <a:cs typeface="Calibri"/>
              </a:rPr>
              <a:t>k</a:t>
            </a:r>
            <a:r>
              <a:rPr sz="1400" b="1" spc="-35" dirty="0">
                <a:latin typeface="Calibri"/>
                <a:cs typeface="Calibri"/>
              </a:rPr>
              <a:t>k</a:t>
            </a:r>
            <a:r>
              <a:rPr sz="1400" b="1" spc="-20" dirty="0">
                <a:latin typeface="Calibri"/>
                <a:cs typeface="Calibri"/>
              </a:rPr>
              <a:t> xor() </a:t>
            </a:r>
            <a:r>
              <a:rPr sz="1400" b="1" spc="-770" dirty="0">
                <a:latin typeface="Calibri"/>
                <a:cs typeface="Calibri"/>
              </a:rPr>
              <a:t>2</a:t>
            </a:r>
            <a:r>
              <a:rPr sz="1400" b="1" spc="-55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680"/>
              </a:lnSpc>
              <a:spcBef>
                <a:spcPts val="50"/>
              </a:spcBef>
            </a:pPr>
            <a:r>
              <a:rPr sz="1400" b="1" spc="-10" dirty="0">
                <a:latin typeface="Calibri"/>
                <a:cs typeface="Calibri"/>
              </a:rPr>
              <a:t>hash() </a:t>
            </a:r>
            <a:r>
              <a:rPr sz="1400" b="1" spc="-50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25"/>
              </a:lnSpc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577585" y="766970"/>
            <a:ext cx="936625" cy="1677035"/>
          </a:xfrm>
          <a:custGeom>
            <a:avLst/>
            <a:gdLst/>
            <a:ahLst/>
            <a:cxnLst/>
            <a:rect l="l" t="t" r="r" b="b"/>
            <a:pathLst>
              <a:path w="936625" h="1677035">
                <a:moveTo>
                  <a:pt x="281177" y="9143"/>
                </a:moveTo>
                <a:lnTo>
                  <a:pt x="0" y="9143"/>
                </a:lnTo>
              </a:path>
              <a:path w="936625" h="1677035">
                <a:moveTo>
                  <a:pt x="7619" y="1676527"/>
                </a:moveTo>
                <a:lnTo>
                  <a:pt x="7619" y="4571"/>
                </a:lnTo>
              </a:path>
              <a:path w="936625" h="1677035">
                <a:moveTo>
                  <a:pt x="285750" y="1671827"/>
                </a:moveTo>
                <a:lnTo>
                  <a:pt x="4572" y="1671827"/>
                </a:lnTo>
              </a:path>
              <a:path w="936625" h="1677035">
                <a:moveTo>
                  <a:pt x="932687" y="1671954"/>
                </a:moveTo>
                <a:lnTo>
                  <a:pt x="932687" y="0"/>
                </a:lnTo>
              </a:path>
              <a:path w="936625" h="1677035">
                <a:moveTo>
                  <a:pt x="655319" y="1667255"/>
                </a:moveTo>
                <a:lnTo>
                  <a:pt x="936498" y="1667255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853683" y="811116"/>
            <a:ext cx="48768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 marR="119380">
              <a:lnSpc>
                <a:spcPct val="100000"/>
              </a:lnSpc>
            </a:pPr>
            <a:r>
              <a:rPr sz="1400" b="1" spc="-25" dirty="0">
                <a:latin typeface="Calibri"/>
                <a:cs typeface="Calibri"/>
              </a:rPr>
              <a:t>4k </a:t>
            </a:r>
            <a:r>
              <a:rPr sz="1400" b="1" spc="-20" dirty="0">
                <a:latin typeface="Calibri"/>
                <a:cs typeface="Calibri"/>
              </a:rPr>
              <a:t>xor() </a:t>
            </a:r>
            <a:r>
              <a:rPr sz="1400" b="1" spc="-5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hash() </a:t>
            </a:r>
            <a:r>
              <a:rPr sz="1400" b="1" spc="-50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265426" y="2008014"/>
            <a:ext cx="4446270" cy="646430"/>
          </a:xfrm>
          <a:custGeom>
            <a:avLst/>
            <a:gdLst/>
            <a:ahLst/>
            <a:cxnLst/>
            <a:rect l="l" t="t" r="r" b="b"/>
            <a:pathLst>
              <a:path w="4446270" h="646430">
                <a:moveTo>
                  <a:pt x="70231" y="570357"/>
                </a:moveTo>
                <a:lnTo>
                  <a:pt x="0" y="618489"/>
                </a:lnTo>
                <a:lnTo>
                  <a:pt x="80645" y="645922"/>
                </a:lnTo>
                <a:lnTo>
                  <a:pt x="76549" y="616204"/>
                </a:lnTo>
                <a:lnTo>
                  <a:pt x="63754" y="616204"/>
                </a:lnTo>
                <a:lnTo>
                  <a:pt x="62103" y="603631"/>
                </a:lnTo>
                <a:lnTo>
                  <a:pt x="74579" y="601912"/>
                </a:lnTo>
                <a:lnTo>
                  <a:pt x="70231" y="570357"/>
                </a:lnTo>
                <a:close/>
              </a:path>
              <a:path w="4446270" h="646430">
                <a:moveTo>
                  <a:pt x="74579" y="601912"/>
                </a:moveTo>
                <a:lnTo>
                  <a:pt x="62103" y="603631"/>
                </a:lnTo>
                <a:lnTo>
                  <a:pt x="63754" y="616204"/>
                </a:lnTo>
                <a:lnTo>
                  <a:pt x="76311" y="614474"/>
                </a:lnTo>
                <a:lnTo>
                  <a:pt x="74579" y="601912"/>
                </a:lnTo>
                <a:close/>
              </a:path>
              <a:path w="4446270" h="646430">
                <a:moveTo>
                  <a:pt x="76311" y="614474"/>
                </a:moveTo>
                <a:lnTo>
                  <a:pt x="63754" y="616204"/>
                </a:lnTo>
                <a:lnTo>
                  <a:pt x="76549" y="616204"/>
                </a:lnTo>
                <a:lnTo>
                  <a:pt x="76311" y="614474"/>
                </a:lnTo>
                <a:close/>
              </a:path>
              <a:path w="4446270" h="646430">
                <a:moveTo>
                  <a:pt x="4444365" y="0"/>
                </a:moveTo>
                <a:lnTo>
                  <a:pt x="74579" y="601912"/>
                </a:lnTo>
                <a:lnTo>
                  <a:pt x="76311" y="614474"/>
                </a:lnTo>
                <a:lnTo>
                  <a:pt x="4446143" y="12700"/>
                </a:lnTo>
                <a:lnTo>
                  <a:pt x="444436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686176" y="5162440"/>
            <a:ext cx="59797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Choose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dimension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start </a:t>
            </a:r>
            <a:r>
              <a:rPr sz="2400" b="1" spc="-10" dirty="0">
                <a:latin typeface="Calibri"/>
                <a:cs typeface="Calibri"/>
              </a:rPr>
              <a:t>exploring </a:t>
            </a:r>
            <a:r>
              <a:rPr sz="2400" b="1" dirty="0">
                <a:latin typeface="Calibri"/>
                <a:cs typeface="Calibri"/>
              </a:rPr>
              <a:t>Experiments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get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time/energy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(or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other</a:t>
            </a:r>
            <a:r>
              <a:rPr sz="2400" b="1" spc="-20" dirty="0">
                <a:latin typeface="Calibri"/>
                <a:cs typeface="Calibri"/>
              </a:rPr>
              <a:t> FoM) </a:t>
            </a:r>
            <a:r>
              <a:rPr sz="2400" b="1" dirty="0">
                <a:latin typeface="Calibri"/>
                <a:cs typeface="Calibri"/>
              </a:rPr>
              <a:t>Change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dimensions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when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way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off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frontier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264015" y="828439"/>
            <a:ext cx="2753613" cy="196126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9606" y="280417"/>
            <a:ext cx="88760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Systematically</a:t>
            </a:r>
            <a:r>
              <a:rPr spc="-50" dirty="0"/>
              <a:t> </a:t>
            </a:r>
            <a:r>
              <a:rPr dirty="0"/>
              <a:t>fill</a:t>
            </a:r>
            <a:r>
              <a:rPr spc="-45" dirty="0"/>
              <a:t> </a:t>
            </a:r>
            <a:r>
              <a:rPr dirty="0"/>
              <a:t>out</a:t>
            </a:r>
            <a:r>
              <a:rPr spc="-30" dirty="0"/>
              <a:t> </a:t>
            </a:r>
            <a:r>
              <a:rPr dirty="0"/>
              <a:t>your</a:t>
            </a:r>
            <a:r>
              <a:rPr spc="-50" dirty="0"/>
              <a:t> </a:t>
            </a:r>
            <a:r>
              <a:rPr dirty="0"/>
              <a:t>de</a:t>
            </a:r>
            <a:r>
              <a:rPr u="heavy" dirty="0">
                <a:uFill>
                  <a:solidFill>
                    <a:srgbClr val="4471C4"/>
                  </a:solidFill>
                </a:uFill>
              </a:rPr>
              <a:t>s</a:t>
            </a:r>
            <a:r>
              <a:rPr dirty="0"/>
              <a:t>ign</a:t>
            </a:r>
            <a:r>
              <a:rPr spc="-40" dirty="0"/>
              <a:t> </a:t>
            </a:r>
            <a:r>
              <a:rPr spc="-10" dirty="0"/>
              <a:t>space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71930" y="2030476"/>
            <a:ext cx="10001250" cy="3813810"/>
            <a:chOff x="969263" y="2354579"/>
            <a:chExt cx="10001250" cy="3813810"/>
          </a:xfrm>
        </p:grpSpPr>
        <p:sp>
          <p:nvSpPr>
            <p:cNvPr id="4" name="object 4"/>
            <p:cNvSpPr/>
            <p:nvPr/>
          </p:nvSpPr>
          <p:spPr>
            <a:xfrm>
              <a:off x="969264" y="2354579"/>
              <a:ext cx="3778885" cy="3432175"/>
            </a:xfrm>
            <a:custGeom>
              <a:avLst/>
              <a:gdLst/>
              <a:ahLst/>
              <a:cxnLst/>
              <a:rect l="l" t="t" r="r" b="b"/>
              <a:pathLst>
                <a:path w="3778885" h="3432175">
                  <a:moveTo>
                    <a:pt x="3778504" y="3345180"/>
                  </a:moveTo>
                  <a:lnTo>
                    <a:pt x="3720592" y="3316224"/>
                  </a:lnTo>
                  <a:lnTo>
                    <a:pt x="3604768" y="3258312"/>
                  </a:lnTo>
                  <a:lnTo>
                    <a:pt x="3604768" y="3316224"/>
                  </a:lnTo>
                  <a:lnTo>
                    <a:pt x="115824" y="3316224"/>
                  </a:lnTo>
                  <a:lnTo>
                    <a:pt x="115824" y="173736"/>
                  </a:lnTo>
                  <a:lnTo>
                    <a:pt x="173736" y="173736"/>
                  </a:lnTo>
                  <a:lnTo>
                    <a:pt x="159258" y="144780"/>
                  </a:lnTo>
                  <a:lnTo>
                    <a:pt x="86868" y="0"/>
                  </a:lnTo>
                  <a:lnTo>
                    <a:pt x="0" y="173736"/>
                  </a:lnTo>
                  <a:lnTo>
                    <a:pt x="57912" y="173736"/>
                  </a:lnTo>
                  <a:lnTo>
                    <a:pt x="57912" y="3345230"/>
                  </a:lnTo>
                  <a:lnTo>
                    <a:pt x="86868" y="3345230"/>
                  </a:lnTo>
                  <a:lnTo>
                    <a:pt x="86868" y="3374136"/>
                  </a:lnTo>
                  <a:lnTo>
                    <a:pt x="3604768" y="3374136"/>
                  </a:lnTo>
                  <a:lnTo>
                    <a:pt x="3604768" y="3432048"/>
                  </a:lnTo>
                  <a:lnTo>
                    <a:pt x="3720592" y="3374136"/>
                  </a:lnTo>
                  <a:lnTo>
                    <a:pt x="3778504" y="334518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3568" y="5417819"/>
              <a:ext cx="144780" cy="155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9887" y="3166871"/>
              <a:ext cx="144780" cy="1554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7675" y="2513075"/>
              <a:ext cx="144780" cy="1554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3224" y="3121151"/>
              <a:ext cx="143255" cy="1554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1660" y="4640579"/>
              <a:ext cx="143255" cy="1554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5599" y="5166359"/>
              <a:ext cx="143256" cy="1554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2299" y="4108703"/>
              <a:ext cx="143256" cy="1554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0508" y="4288535"/>
              <a:ext cx="144779" cy="1554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5000" y="3950207"/>
              <a:ext cx="143256" cy="1554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1660" y="3451859"/>
              <a:ext cx="143255" cy="1554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79647" y="3279647"/>
              <a:ext cx="144780" cy="1554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3240" y="3651503"/>
              <a:ext cx="143255" cy="1554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12236" y="4151375"/>
              <a:ext cx="143256" cy="1554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8036" y="4850891"/>
              <a:ext cx="144780" cy="1554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6663" y="4634483"/>
              <a:ext cx="144779" cy="15544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665713" y="4476750"/>
              <a:ext cx="285750" cy="1672589"/>
            </a:xfrm>
            <a:custGeom>
              <a:avLst/>
              <a:gdLst/>
              <a:ahLst/>
              <a:cxnLst/>
              <a:rect l="l" t="t" r="r" b="b"/>
              <a:pathLst>
                <a:path w="285750" h="1672589">
                  <a:moveTo>
                    <a:pt x="281177" y="4572"/>
                  </a:moveTo>
                  <a:lnTo>
                    <a:pt x="0" y="4572"/>
                  </a:lnTo>
                </a:path>
                <a:path w="285750" h="1672589">
                  <a:moveTo>
                    <a:pt x="9143" y="1671980"/>
                  </a:moveTo>
                  <a:lnTo>
                    <a:pt x="9143" y="0"/>
                  </a:lnTo>
                </a:path>
                <a:path w="285750" h="1672589">
                  <a:moveTo>
                    <a:pt x="285750" y="1667256"/>
                  </a:moveTo>
                  <a:lnTo>
                    <a:pt x="4571" y="1667256"/>
                  </a:lnTo>
                </a:path>
                <a:path w="285750" h="1672589">
                  <a:moveTo>
                    <a:pt x="281177" y="4572"/>
                  </a:moveTo>
                  <a:lnTo>
                    <a:pt x="0" y="4572"/>
                  </a:lnTo>
                </a:path>
                <a:path w="285750" h="1672589">
                  <a:moveTo>
                    <a:pt x="9143" y="1671980"/>
                  </a:moveTo>
                  <a:lnTo>
                    <a:pt x="9143" y="0"/>
                  </a:lnTo>
                </a:path>
                <a:path w="285750" h="1672589">
                  <a:moveTo>
                    <a:pt x="285750" y="1667256"/>
                  </a:moveTo>
                  <a:lnTo>
                    <a:pt x="4571" y="1667256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94512" y="3523368"/>
            <a:ext cx="254000" cy="4851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0" dirty="0">
                <a:latin typeface="Calibri"/>
                <a:cs typeface="Calibri"/>
              </a:rPr>
              <a:t>Time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92680" y="5545837"/>
            <a:ext cx="66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325224" y="4148075"/>
            <a:ext cx="284480" cy="1672589"/>
          </a:xfrm>
          <a:custGeom>
            <a:avLst/>
            <a:gdLst/>
            <a:ahLst/>
            <a:cxnLst/>
            <a:rect l="l" t="t" r="r" b="b"/>
            <a:pathLst>
              <a:path w="284479" h="1672589">
                <a:moveTo>
                  <a:pt x="3048" y="4572"/>
                </a:moveTo>
                <a:lnTo>
                  <a:pt x="284225" y="4572"/>
                </a:lnTo>
              </a:path>
              <a:path w="284479" h="1672589">
                <a:moveTo>
                  <a:pt x="277368" y="1671980"/>
                </a:moveTo>
                <a:lnTo>
                  <a:pt x="277368" y="0"/>
                </a:lnTo>
              </a:path>
              <a:path w="284479" h="1672589">
                <a:moveTo>
                  <a:pt x="0" y="1667256"/>
                </a:moveTo>
                <a:lnTo>
                  <a:pt x="281177" y="1667256"/>
                </a:lnTo>
              </a:path>
              <a:path w="284479" h="1672589">
                <a:moveTo>
                  <a:pt x="3048" y="4572"/>
                </a:moveTo>
                <a:lnTo>
                  <a:pt x="284225" y="4572"/>
                </a:lnTo>
              </a:path>
              <a:path w="284479" h="1672589">
                <a:moveTo>
                  <a:pt x="277368" y="1671980"/>
                </a:moveTo>
                <a:lnTo>
                  <a:pt x="277368" y="0"/>
                </a:lnTo>
              </a:path>
              <a:path w="284479" h="1672589">
                <a:moveTo>
                  <a:pt x="0" y="1667256"/>
                </a:moveTo>
                <a:lnTo>
                  <a:pt x="281177" y="1667256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945368" y="4193413"/>
            <a:ext cx="487680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 marR="119380">
              <a:lnSpc>
                <a:spcPct val="100000"/>
              </a:lnSpc>
              <a:spcBef>
                <a:spcPts val="5"/>
              </a:spcBef>
            </a:pPr>
            <a:r>
              <a:rPr sz="1400" b="1" spc="-25" dirty="0">
                <a:latin typeface="Calibri"/>
                <a:cs typeface="Calibri"/>
              </a:rPr>
              <a:t>16k </a:t>
            </a:r>
            <a:r>
              <a:rPr sz="1400" b="1" spc="-20" dirty="0">
                <a:latin typeface="Calibri"/>
                <a:cs typeface="Calibri"/>
              </a:rPr>
              <a:t>xor() </a:t>
            </a:r>
            <a:r>
              <a:rPr sz="1400" b="1" spc="-5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hash()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304919" y="2216404"/>
            <a:ext cx="6561455" cy="2990215"/>
            <a:chOff x="4302252" y="2540507"/>
            <a:chExt cx="6561455" cy="2990215"/>
          </a:xfrm>
        </p:grpSpPr>
        <p:sp>
          <p:nvSpPr>
            <p:cNvPr id="26" name="object 26"/>
            <p:cNvSpPr/>
            <p:nvPr/>
          </p:nvSpPr>
          <p:spPr>
            <a:xfrm>
              <a:off x="4302252" y="5271261"/>
              <a:ext cx="6561455" cy="259715"/>
            </a:xfrm>
            <a:custGeom>
              <a:avLst/>
              <a:gdLst/>
              <a:ahLst/>
              <a:cxnLst/>
              <a:rect l="l" t="t" r="r" b="b"/>
              <a:pathLst>
                <a:path w="6561455" h="259714">
                  <a:moveTo>
                    <a:pt x="74930" y="183260"/>
                  </a:moveTo>
                  <a:lnTo>
                    <a:pt x="0" y="223900"/>
                  </a:lnTo>
                  <a:lnTo>
                    <a:pt x="77470" y="259460"/>
                  </a:lnTo>
                  <a:lnTo>
                    <a:pt x="76428" y="228219"/>
                  </a:lnTo>
                  <a:lnTo>
                    <a:pt x="63753" y="228219"/>
                  </a:lnTo>
                  <a:lnTo>
                    <a:pt x="63246" y="215519"/>
                  </a:lnTo>
                  <a:lnTo>
                    <a:pt x="75991" y="215096"/>
                  </a:lnTo>
                  <a:lnTo>
                    <a:pt x="74930" y="183260"/>
                  </a:lnTo>
                  <a:close/>
                </a:path>
                <a:path w="6561455" h="259714">
                  <a:moveTo>
                    <a:pt x="75991" y="215096"/>
                  </a:moveTo>
                  <a:lnTo>
                    <a:pt x="63246" y="215519"/>
                  </a:lnTo>
                  <a:lnTo>
                    <a:pt x="63753" y="228219"/>
                  </a:lnTo>
                  <a:lnTo>
                    <a:pt x="76414" y="227799"/>
                  </a:lnTo>
                  <a:lnTo>
                    <a:pt x="75991" y="215096"/>
                  </a:lnTo>
                  <a:close/>
                </a:path>
                <a:path w="6561455" h="259714">
                  <a:moveTo>
                    <a:pt x="76414" y="227799"/>
                  </a:moveTo>
                  <a:lnTo>
                    <a:pt x="63753" y="228219"/>
                  </a:lnTo>
                  <a:lnTo>
                    <a:pt x="76428" y="228219"/>
                  </a:lnTo>
                  <a:lnTo>
                    <a:pt x="76414" y="227799"/>
                  </a:lnTo>
                  <a:close/>
                </a:path>
                <a:path w="6561455" h="259714">
                  <a:moveTo>
                    <a:pt x="6560439" y="0"/>
                  </a:moveTo>
                  <a:lnTo>
                    <a:pt x="75991" y="215096"/>
                  </a:lnTo>
                  <a:lnTo>
                    <a:pt x="76414" y="227799"/>
                  </a:lnTo>
                  <a:lnTo>
                    <a:pt x="6560947" y="12700"/>
                  </a:lnTo>
                  <a:lnTo>
                    <a:pt x="656043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542526" y="2559557"/>
              <a:ext cx="942975" cy="1675130"/>
            </a:xfrm>
            <a:custGeom>
              <a:avLst/>
              <a:gdLst/>
              <a:ahLst/>
              <a:cxnLst/>
              <a:rect l="l" t="t" r="r" b="b"/>
              <a:pathLst>
                <a:path w="942975" h="1675129">
                  <a:moveTo>
                    <a:pt x="281177" y="7619"/>
                  </a:moveTo>
                  <a:lnTo>
                    <a:pt x="0" y="7619"/>
                  </a:lnTo>
                </a:path>
                <a:path w="942975" h="1675129">
                  <a:moveTo>
                    <a:pt x="9144" y="1675002"/>
                  </a:moveTo>
                  <a:lnTo>
                    <a:pt x="9144" y="3047"/>
                  </a:lnTo>
                </a:path>
                <a:path w="942975" h="1675129">
                  <a:moveTo>
                    <a:pt x="285750" y="1671827"/>
                  </a:moveTo>
                  <a:lnTo>
                    <a:pt x="4572" y="1671827"/>
                  </a:lnTo>
                </a:path>
                <a:path w="942975" h="1675129">
                  <a:moveTo>
                    <a:pt x="661416" y="3047"/>
                  </a:moveTo>
                  <a:lnTo>
                    <a:pt x="942594" y="3047"/>
                  </a:lnTo>
                </a:path>
                <a:path w="942975" h="1675129">
                  <a:moveTo>
                    <a:pt x="934212" y="1671954"/>
                  </a:moveTo>
                  <a:lnTo>
                    <a:pt x="934212" y="0"/>
                  </a:lnTo>
                </a:path>
                <a:path w="942975" h="1675129">
                  <a:moveTo>
                    <a:pt x="656844" y="1667255"/>
                  </a:moveTo>
                  <a:lnTo>
                    <a:pt x="938022" y="1667255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822180" y="2279651"/>
            <a:ext cx="48768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 marR="118745">
              <a:lnSpc>
                <a:spcPct val="100000"/>
              </a:lnSpc>
            </a:pPr>
            <a:r>
              <a:rPr sz="1400" b="1" spc="-25" dirty="0">
                <a:latin typeface="Calibri"/>
                <a:cs typeface="Calibri"/>
              </a:rPr>
              <a:t>12k </a:t>
            </a:r>
            <a:r>
              <a:rPr sz="1400" b="1" spc="-20" dirty="0">
                <a:latin typeface="Calibri"/>
                <a:cs typeface="Calibri"/>
              </a:rPr>
              <a:t>xor() </a:t>
            </a:r>
            <a:r>
              <a:rPr sz="1400" b="1" spc="-5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hash()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681859" y="1353820"/>
            <a:ext cx="7061834" cy="3582670"/>
            <a:chOff x="2679192" y="1677923"/>
            <a:chExt cx="7061834" cy="3582670"/>
          </a:xfrm>
        </p:grpSpPr>
        <p:sp>
          <p:nvSpPr>
            <p:cNvPr id="30" name="object 30"/>
            <p:cNvSpPr/>
            <p:nvPr/>
          </p:nvSpPr>
          <p:spPr>
            <a:xfrm>
              <a:off x="2679192" y="3128644"/>
              <a:ext cx="7061834" cy="2132330"/>
            </a:xfrm>
            <a:custGeom>
              <a:avLst/>
              <a:gdLst/>
              <a:ahLst/>
              <a:cxnLst/>
              <a:rect l="l" t="t" r="r" b="b"/>
              <a:pathLst>
                <a:path w="7061834" h="2132329">
                  <a:moveTo>
                    <a:pt x="5509006" y="12446"/>
                  </a:moveTo>
                  <a:lnTo>
                    <a:pt x="5506212" y="0"/>
                  </a:lnTo>
                  <a:lnTo>
                    <a:pt x="72948" y="1211745"/>
                  </a:lnTo>
                  <a:lnTo>
                    <a:pt x="66040" y="1180846"/>
                  </a:lnTo>
                  <a:lnTo>
                    <a:pt x="0" y="1234567"/>
                  </a:lnTo>
                  <a:lnTo>
                    <a:pt x="82677" y="1255141"/>
                  </a:lnTo>
                  <a:lnTo>
                    <a:pt x="76352" y="1226947"/>
                  </a:lnTo>
                  <a:lnTo>
                    <a:pt x="75742" y="1224191"/>
                  </a:lnTo>
                  <a:lnTo>
                    <a:pt x="5509006" y="12446"/>
                  </a:lnTo>
                  <a:close/>
                </a:path>
                <a:path w="7061834" h="2132329">
                  <a:moveTo>
                    <a:pt x="7061581" y="259207"/>
                  </a:moveTo>
                  <a:lnTo>
                    <a:pt x="7058152" y="247015"/>
                  </a:lnTo>
                  <a:lnTo>
                    <a:pt x="425272" y="2088921"/>
                  </a:lnTo>
                  <a:lnTo>
                    <a:pt x="416814" y="2058289"/>
                  </a:lnTo>
                  <a:lnTo>
                    <a:pt x="353568" y="2115439"/>
                  </a:lnTo>
                  <a:lnTo>
                    <a:pt x="437134" y="2131822"/>
                  </a:lnTo>
                  <a:lnTo>
                    <a:pt x="429615" y="2104644"/>
                  </a:lnTo>
                  <a:lnTo>
                    <a:pt x="428675" y="2101253"/>
                  </a:lnTo>
                  <a:lnTo>
                    <a:pt x="7061581" y="25920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79486" y="1696973"/>
              <a:ext cx="941069" cy="1677035"/>
            </a:xfrm>
            <a:custGeom>
              <a:avLst/>
              <a:gdLst/>
              <a:ahLst/>
              <a:cxnLst/>
              <a:rect l="l" t="t" r="r" b="b"/>
              <a:pathLst>
                <a:path w="941070" h="1677035">
                  <a:moveTo>
                    <a:pt x="281178" y="9143"/>
                  </a:moveTo>
                  <a:lnTo>
                    <a:pt x="0" y="9143"/>
                  </a:lnTo>
                </a:path>
                <a:path w="941070" h="1677035">
                  <a:moveTo>
                    <a:pt x="7620" y="1676527"/>
                  </a:moveTo>
                  <a:lnTo>
                    <a:pt x="7620" y="4572"/>
                  </a:lnTo>
                </a:path>
                <a:path w="941070" h="1677035">
                  <a:moveTo>
                    <a:pt x="284225" y="1671827"/>
                  </a:moveTo>
                  <a:lnTo>
                    <a:pt x="3048" y="1671827"/>
                  </a:lnTo>
                </a:path>
                <a:path w="941070" h="1677035">
                  <a:moveTo>
                    <a:pt x="659892" y="4572"/>
                  </a:moveTo>
                  <a:lnTo>
                    <a:pt x="941070" y="4572"/>
                  </a:lnTo>
                </a:path>
                <a:path w="941070" h="1677035">
                  <a:moveTo>
                    <a:pt x="932688" y="1671954"/>
                  </a:moveTo>
                  <a:lnTo>
                    <a:pt x="932688" y="0"/>
                  </a:lnTo>
                </a:path>
                <a:path w="941070" h="1677035">
                  <a:moveTo>
                    <a:pt x="655320" y="1667255"/>
                  </a:moveTo>
                  <a:lnTo>
                    <a:pt x="936498" y="1667255"/>
                  </a:lnTo>
                </a:path>
                <a:path w="941070" h="1677035">
                  <a:moveTo>
                    <a:pt x="281178" y="7620"/>
                  </a:moveTo>
                  <a:lnTo>
                    <a:pt x="0" y="7620"/>
                  </a:lnTo>
                </a:path>
                <a:path w="941070" h="1677035">
                  <a:moveTo>
                    <a:pt x="7620" y="1675002"/>
                  </a:moveTo>
                  <a:lnTo>
                    <a:pt x="7620" y="3048"/>
                  </a:lnTo>
                </a:path>
                <a:path w="941070" h="1677035">
                  <a:moveTo>
                    <a:pt x="285750" y="1671827"/>
                  </a:moveTo>
                  <a:lnTo>
                    <a:pt x="4572" y="1671827"/>
                  </a:lnTo>
                </a:path>
                <a:path w="941070" h="1677035">
                  <a:moveTo>
                    <a:pt x="659892" y="3048"/>
                  </a:moveTo>
                  <a:lnTo>
                    <a:pt x="941070" y="3048"/>
                  </a:lnTo>
                </a:path>
                <a:path w="941070" h="1677035">
                  <a:moveTo>
                    <a:pt x="932688" y="1671954"/>
                  </a:moveTo>
                  <a:lnTo>
                    <a:pt x="932688" y="0"/>
                  </a:lnTo>
                </a:path>
                <a:path w="941070" h="1677035">
                  <a:moveTo>
                    <a:pt x="655320" y="1667255"/>
                  </a:moveTo>
                  <a:lnTo>
                    <a:pt x="936498" y="1667255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357997" y="1416685"/>
            <a:ext cx="488315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 marR="119380">
              <a:lnSpc>
                <a:spcPct val="100000"/>
              </a:lnSpc>
              <a:spcBef>
                <a:spcPts val="5"/>
              </a:spcBef>
            </a:pPr>
            <a:r>
              <a:rPr sz="1400" b="1" spc="-740" dirty="0">
                <a:latin typeface="Calibri"/>
                <a:cs typeface="Calibri"/>
              </a:rPr>
              <a:t>8</a:t>
            </a:r>
            <a:r>
              <a:rPr sz="1400" b="1" spc="-40" dirty="0">
                <a:latin typeface="Calibri"/>
                <a:cs typeface="Calibri"/>
              </a:rPr>
              <a:t>8</a:t>
            </a:r>
            <a:r>
              <a:rPr sz="1400" b="1" spc="-705" dirty="0">
                <a:latin typeface="Calibri"/>
                <a:cs typeface="Calibri"/>
              </a:rPr>
              <a:t>k</a:t>
            </a:r>
            <a:r>
              <a:rPr sz="1400" b="1" spc="-35" dirty="0">
                <a:latin typeface="Calibri"/>
                <a:cs typeface="Calibri"/>
              </a:rPr>
              <a:t>k</a:t>
            </a:r>
            <a:r>
              <a:rPr sz="1400" b="1" spc="-20" dirty="0">
                <a:latin typeface="Calibri"/>
                <a:cs typeface="Calibri"/>
              </a:rPr>
              <a:t> xor() </a:t>
            </a:r>
            <a:r>
              <a:rPr sz="1400" b="1" spc="-770" dirty="0">
                <a:latin typeface="Calibri"/>
                <a:cs typeface="Calibri"/>
              </a:rPr>
              <a:t>2</a:t>
            </a:r>
            <a:r>
              <a:rPr sz="1400" b="1" spc="-55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680"/>
              </a:lnSpc>
              <a:spcBef>
                <a:spcPts val="50"/>
              </a:spcBef>
            </a:pPr>
            <a:r>
              <a:rPr sz="1400" b="1" spc="-10" dirty="0">
                <a:latin typeface="Calibri"/>
                <a:cs typeface="Calibri"/>
              </a:rPr>
              <a:t>hash() </a:t>
            </a:r>
            <a:r>
              <a:rPr sz="1400" b="1" spc="-50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25"/>
              </a:lnSpc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25209" y="1014730"/>
            <a:ext cx="936625" cy="1677035"/>
          </a:xfrm>
          <a:custGeom>
            <a:avLst/>
            <a:gdLst/>
            <a:ahLst/>
            <a:cxnLst/>
            <a:rect l="l" t="t" r="r" b="b"/>
            <a:pathLst>
              <a:path w="936625" h="1677035">
                <a:moveTo>
                  <a:pt x="281177" y="9143"/>
                </a:moveTo>
                <a:lnTo>
                  <a:pt x="0" y="9143"/>
                </a:lnTo>
              </a:path>
              <a:path w="936625" h="1677035">
                <a:moveTo>
                  <a:pt x="7619" y="1676527"/>
                </a:moveTo>
                <a:lnTo>
                  <a:pt x="7619" y="4571"/>
                </a:lnTo>
              </a:path>
              <a:path w="936625" h="1677035">
                <a:moveTo>
                  <a:pt x="285750" y="1671827"/>
                </a:moveTo>
                <a:lnTo>
                  <a:pt x="4572" y="1671827"/>
                </a:lnTo>
              </a:path>
              <a:path w="936625" h="1677035">
                <a:moveTo>
                  <a:pt x="932687" y="1671954"/>
                </a:moveTo>
                <a:lnTo>
                  <a:pt x="932687" y="0"/>
                </a:lnTo>
              </a:path>
              <a:path w="936625" h="1677035">
                <a:moveTo>
                  <a:pt x="655319" y="1667255"/>
                </a:moveTo>
                <a:lnTo>
                  <a:pt x="936498" y="1667255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901307" y="1058876"/>
            <a:ext cx="48768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 marR="119380">
              <a:lnSpc>
                <a:spcPct val="100000"/>
              </a:lnSpc>
            </a:pPr>
            <a:r>
              <a:rPr sz="1400" b="1" spc="-25" dirty="0">
                <a:latin typeface="Calibri"/>
                <a:cs typeface="Calibri"/>
              </a:rPr>
              <a:t>4k </a:t>
            </a:r>
            <a:r>
              <a:rPr sz="1400" b="1" spc="-20" dirty="0">
                <a:latin typeface="Calibri"/>
                <a:cs typeface="Calibri"/>
              </a:rPr>
              <a:t>xor() </a:t>
            </a:r>
            <a:r>
              <a:rPr sz="1400" b="1" spc="-5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hash() </a:t>
            </a:r>
            <a:r>
              <a:rPr sz="1400" b="1" spc="-50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13050" y="2255774"/>
            <a:ext cx="4446270" cy="646430"/>
          </a:xfrm>
          <a:custGeom>
            <a:avLst/>
            <a:gdLst/>
            <a:ahLst/>
            <a:cxnLst/>
            <a:rect l="l" t="t" r="r" b="b"/>
            <a:pathLst>
              <a:path w="4446270" h="646430">
                <a:moveTo>
                  <a:pt x="70231" y="570357"/>
                </a:moveTo>
                <a:lnTo>
                  <a:pt x="0" y="618489"/>
                </a:lnTo>
                <a:lnTo>
                  <a:pt x="80645" y="645922"/>
                </a:lnTo>
                <a:lnTo>
                  <a:pt x="76549" y="616204"/>
                </a:lnTo>
                <a:lnTo>
                  <a:pt x="63754" y="616204"/>
                </a:lnTo>
                <a:lnTo>
                  <a:pt x="62103" y="603631"/>
                </a:lnTo>
                <a:lnTo>
                  <a:pt x="74579" y="601912"/>
                </a:lnTo>
                <a:lnTo>
                  <a:pt x="70231" y="570357"/>
                </a:lnTo>
                <a:close/>
              </a:path>
              <a:path w="4446270" h="646430">
                <a:moveTo>
                  <a:pt x="74579" y="601912"/>
                </a:moveTo>
                <a:lnTo>
                  <a:pt x="62103" y="603631"/>
                </a:lnTo>
                <a:lnTo>
                  <a:pt x="63754" y="616204"/>
                </a:lnTo>
                <a:lnTo>
                  <a:pt x="76311" y="614474"/>
                </a:lnTo>
                <a:lnTo>
                  <a:pt x="74579" y="601912"/>
                </a:lnTo>
                <a:close/>
              </a:path>
              <a:path w="4446270" h="646430">
                <a:moveTo>
                  <a:pt x="76311" y="614474"/>
                </a:moveTo>
                <a:lnTo>
                  <a:pt x="63754" y="616204"/>
                </a:lnTo>
                <a:lnTo>
                  <a:pt x="76549" y="616204"/>
                </a:lnTo>
                <a:lnTo>
                  <a:pt x="76311" y="614474"/>
                </a:lnTo>
                <a:close/>
              </a:path>
              <a:path w="4446270" h="646430">
                <a:moveTo>
                  <a:pt x="4444365" y="0"/>
                </a:moveTo>
                <a:lnTo>
                  <a:pt x="74579" y="601912"/>
                </a:lnTo>
                <a:lnTo>
                  <a:pt x="76311" y="614474"/>
                </a:lnTo>
                <a:lnTo>
                  <a:pt x="4446143" y="12700"/>
                </a:lnTo>
                <a:lnTo>
                  <a:pt x="444436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733800" y="5410200"/>
            <a:ext cx="64763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start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plotting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designs’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points,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you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discover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dimensions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matter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space </a:t>
            </a:r>
            <a:r>
              <a:rPr sz="2400" b="1" dirty="0">
                <a:latin typeface="Calibri"/>
                <a:cs typeface="Calibri"/>
              </a:rPr>
              <a:t>(What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learn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these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labeled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points?)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dirty="0"/>
              <a:t>Example</a:t>
            </a:r>
            <a:r>
              <a:rPr spc="-3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Design</a:t>
            </a:r>
            <a:r>
              <a:rPr spc="-25" dirty="0"/>
              <a:t> </a:t>
            </a:r>
            <a:r>
              <a:rPr dirty="0"/>
              <a:t>Space</a:t>
            </a:r>
            <a:r>
              <a:rPr spc="-25" dirty="0"/>
              <a:t> </a:t>
            </a:r>
            <a:r>
              <a:rPr spc="-10" dirty="0"/>
              <a:t>Optimization</a:t>
            </a:r>
          </a:p>
          <a:p>
            <a:pPr marL="12700">
              <a:lnSpc>
                <a:spcPts val="5015"/>
              </a:lnSpc>
            </a:pPr>
            <a:r>
              <a:rPr dirty="0"/>
              <a:t>The</a:t>
            </a:r>
            <a:r>
              <a:rPr spc="-70" dirty="0"/>
              <a:t> </a:t>
            </a:r>
            <a:r>
              <a:rPr dirty="0"/>
              <a:t>Q100</a:t>
            </a:r>
            <a:r>
              <a:rPr spc="-80" dirty="0"/>
              <a:t> </a:t>
            </a:r>
            <a:r>
              <a:rPr dirty="0"/>
              <a:t>Database</a:t>
            </a:r>
            <a:r>
              <a:rPr spc="-65" dirty="0"/>
              <a:t> </a:t>
            </a:r>
            <a:r>
              <a:rPr dirty="0"/>
              <a:t>Acceleration</a:t>
            </a:r>
            <a:r>
              <a:rPr spc="-65" dirty="0"/>
              <a:t> </a:t>
            </a:r>
            <a:r>
              <a:rPr spc="-10" dirty="0"/>
              <a:t>Architecture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26" y="2106275"/>
            <a:ext cx="5054960" cy="10712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6859" y="3652988"/>
            <a:ext cx="5201798" cy="273108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99938" y="2310765"/>
            <a:ext cx="652145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Cutting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edge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database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query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hardware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accelerator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“GPU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SQL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Database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operations”</a:t>
            </a:r>
            <a:endParaRPr sz="2400">
              <a:latin typeface="Calibri"/>
              <a:cs typeface="Calibri"/>
            </a:endParaRPr>
          </a:p>
          <a:p>
            <a:pPr marL="299085" marR="62166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Architecture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built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collection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special </a:t>
            </a:r>
            <a:r>
              <a:rPr sz="2400" dirty="0">
                <a:latin typeface="Calibri"/>
                <a:cs typeface="Calibri"/>
              </a:rPr>
              <a:t>computing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tiles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hardware</a:t>
            </a:r>
            <a:endParaRPr sz="2400">
              <a:latin typeface="Calibri"/>
              <a:cs typeface="Calibri"/>
            </a:endParaRPr>
          </a:p>
          <a:p>
            <a:pPr marL="299085" marR="96837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Each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tile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runs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particular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kind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database operation</a:t>
            </a:r>
            <a:endParaRPr sz="2400">
              <a:latin typeface="Calibri"/>
              <a:cs typeface="Calibri"/>
            </a:endParaRPr>
          </a:p>
          <a:p>
            <a:pPr marL="299085" marR="12763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Tiles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connected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configurable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wires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make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circuits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database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query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(Includes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best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design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space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explorations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I’ve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encountered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research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paper)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"/>
            <a:ext cx="12191999" cy="685795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Defining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design</a:t>
            </a:r>
            <a:r>
              <a:rPr spc="-1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space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1707918"/>
            <a:ext cx="10298430" cy="28390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set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possible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incarnations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defined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over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set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parameters</a:t>
            </a:r>
            <a:endParaRPr sz="2800">
              <a:latin typeface="Calibri"/>
              <a:cs typeface="Calibri"/>
            </a:endParaRPr>
          </a:p>
          <a:p>
            <a:pPr marL="241300" marR="695960" indent="-229235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r>
              <a:rPr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concrete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concrete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r>
              <a:rPr sz="2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r>
              <a:rPr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space’s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parameters</a:t>
            </a:r>
            <a:endParaRPr sz="28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r>
              <a:rPr sz="2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spaces</a:t>
            </a:r>
            <a:r>
              <a:rPr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exist</a:t>
            </a:r>
            <a:r>
              <a:rPr sz="2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allow</a:t>
            </a:r>
            <a:r>
              <a:rPr sz="2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systematic</a:t>
            </a:r>
            <a:r>
              <a:rPr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exploration</a:t>
            </a:r>
            <a:r>
              <a:rPr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collection</a:t>
            </a:r>
            <a:r>
              <a:rPr sz="28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possible</a:t>
            </a:r>
            <a:r>
              <a:rPr sz="2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designs,</a:t>
            </a:r>
            <a:r>
              <a:rPr sz="2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like</a:t>
            </a:r>
            <a:r>
              <a:rPr sz="28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architectures.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dirty="0"/>
              <a:t>Design</a:t>
            </a:r>
            <a:r>
              <a:rPr spc="-10" dirty="0"/>
              <a:t> </a:t>
            </a:r>
            <a:r>
              <a:rPr dirty="0"/>
              <a:t>Space</a:t>
            </a:r>
            <a:r>
              <a:rPr spc="5" dirty="0"/>
              <a:t> </a:t>
            </a:r>
            <a:r>
              <a:rPr spc="-10" dirty="0"/>
              <a:t>Constraints</a:t>
            </a:r>
          </a:p>
          <a:p>
            <a:pPr marL="12700">
              <a:lnSpc>
                <a:spcPts val="5015"/>
              </a:lnSpc>
            </a:pPr>
            <a:r>
              <a:rPr dirty="0"/>
              <a:t>The</a:t>
            </a:r>
            <a:r>
              <a:rPr spc="-70" dirty="0"/>
              <a:t> </a:t>
            </a:r>
            <a:r>
              <a:rPr dirty="0"/>
              <a:t>Q100</a:t>
            </a:r>
            <a:r>
              <a:rPr spc="-80" dirty="0"/>
              <a:t> </a:t>
            </a:r>
            <a:r>
              <a:rPr dirty="0"/>
              <a:t>Database</a:t>
            </a:r>
            <a:r>
              <a:rPr spc="-65" dirty="0"/>
              <a:t> </a:t>
            </a:r>
            <a:r>
              <a:rPr dirty="0"/>
              <a:t>Acceleration</a:t>
            </a:r>
            <a:r>
              <a:rPr spc="-65" dirty="0"/>
              <a:t> </a:t>
            </a:r>
            <a:r>
              <a:rPr spc="-10" dirty="0"/>
              <a:t>Architecture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89" y="1886588"/>
            <a:ext cx="12048188" cy="31274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7277" y="5131053"/>
            <a:ext cx="1032827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Design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space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optimization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problem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statement: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Choose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right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mixture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tiles</a:t>
            </a:r>
            <a:r>
              <a:rPr sz="32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have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best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performance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power</a:t>
            </a:r>
            <a:r>
              <a:rPr sz="32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without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using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much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area</a:t>
            </a: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limiting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frequency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dirty="0"/>
              <a:t>Design</a:t>
            </a:r>
            <a:r>
              <a:rPr spc="-10" dirty="0"/>
              <a:t> </a:t>
            </a:r>
            <a:r>
              <a:rPr dirty="0"/>
              <a:t>Space</a:t>
            </a:r>
            <a:r>
              <a:rPr spc="5" dirty="0"/>
              <a:t> </a:t>
            </a:r>
            <a:r>
              <a:rPr spc="-10" dirty="0"/>
              <a:t>Constraints</a:t>
            </a:r>
          </a:p>
          <a:p>
            <a:pPr marL="12700">
              <a:lnSpc>
                <a:spcPts val="5015"/>
              </a:lnSpc>
            </a:pPr>
            <a:r>
              <a:rPr dirty="0"/>
              <a:t>The</a:t>
            </a:r>
            <a:r>
              <a:rPr spc="-70" dirty="0"/>
              <a:t> </a:t>
            </a:r>
            <a:r>
              <a:rPr dirty="0"/>
              <a:t>Q100</a:t>
            </a:r>
            <a:r>
              <a:rPr spc="-80" dirty="0"/>
              <a:t> </a:t>
            </a:r>
            <a:r>
              <a:rPr dirty="0"/>
              <a:t>Database</a:t>
            </a:r>
            <a:r>
              <a:rPr spc="-65" dirty="0"/>
              <a:t> </a:t>
            </a:r>
            <a:r>
              <a:rPr dirty="0"/>
              <a:t>Acceleration</a:t>
            </a:r>
            <a:r>
              <a:rPr spc="-65" dirty="0"/>
              <a:t> </a:t>
            </a:r>
            <a:r>
              <a:rPr spc="-10" dirty="0"/>
              <a:t>Architecture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89" y="1886588"/>
            <a:ext cx="12048188" cy="31274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7277" y="5131053"/>
            <a:ext cx="1032827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Design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space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optimization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problem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statement: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Choose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right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mixture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tiles</a:t>
            </a:r>
            <a:r>
              <a:rPr sz="32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have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best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performance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power</a:t>
            </a:r>
            <a:r>
              <a:rPr sz="32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without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using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much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area</a:t>
            </a: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limiting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frequency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79575" y="1860804"/>
            <a:ext cx="5109210" cy="3992879"/>
            <a:chOff x="1179575" y="1860804"/>
            <a:chExt cx="5109210" cy="3992879"/>
          </a:xfrm>
        </p:grpSpPr>
        <p:sp>
          <p:nvSpPr>
            <p:cNvPr id="6" name="object 6"/>
            <p:cNvSpPr/>
            <p:nvPr/>
          </p:nvSpPr>
          <p:spPr>
            <a:xfrm>
              <a:off x="1194053" y="1875282"/>
              <a:ext cx="1289685" cy="3203575"/>
            </a:xfrm>
            <a:custGeom>
              <a:avLst/>
              <a:gdLst/>
              <a:ahLst/>
              <a:cxnLst/>
              <a:rect l="l" t="t" r="r" b="b"/>
              <a:pathLst>
                <a:path w="1289685" h="3203575">
                  <a:moveTo>
                    <a:pt x="0" y="3203448"/>
                  </a:moveTo>
                  <a:lnTo>
                    <a:pt x="1289304" y="3203448"/>
                  </a:lnTo>
                  <a:lnTo>
                    <a:pt x="1289304" y="0"/>
                  </a:lnTo>
                  <a:lnTo>
                    <a:pt x="0" y="0"/>
                  </a:lnTo>
                  <a:lnTo>
                    <a:pt x="0" y="3203448"/>
                  </a:lnTo>
                  <a:close/>
                </a:path>
              </a:pathLst>
            </a:custGeom>
            <a:ln w="28956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2101" y="5060823"/>
              <a:ext cx="2059939" cy="793115"/>
            </a:xfrm>
            <a:custGeom>
              <a:avLst/>
              <a:gdLst/>
              <a:ahLst/>
              <a:cxnLst/>
              <a:rect l="l" t="t" r="r" b="b"/>
              <a:pathLst>
                <a:path w="2059939" h="793114">
                  <a:moveTo>
                    <a:pt x="1945937" y="757068"/>
                  </a:moveTo>
                  <a:lnTo>
                    <a:pt x="1932686" y="792797"/>
                  </a:lnTo>
                  <a:lnTo>
                    <a:pt x="2059686" y="778929"/>
                  </a:lnTo>
                  <a:lnTo>
                    <a:pt x="2045435" y="763689"/>
                  </a:lnTo>
                  <a:lnTo>
                    <a:pt x="1963801" y="763689"/>
                  </a:lnTo>
                  <a:lnTo>
                    <a:pt x="1945937" y="757068"/>
                  </a:lnTo>
                  <a:close/>
                </a:path>
                <a:path w="2059939" h="793114">
                  <a:moveTo>
                    <a:pt x="1959183" y="721356"/>
                  </a:moveTo>
                  <a:lnTo>
                    <a:pt x="1945937" y="757068"/>
                  </a:lnTo>
                  <a:lnTo>
                    <a:pt x="1963801" y="763689"/>
                  </a:lnTo>
                  <a:lnTo>
                    <a:pt x="1977009" y="727963"/>
                  </a:lnTo>
                  <a:lnTo>
                    <a:pt x="1959183" y="721356"/>
                  </a:lnTo>
                  <a:close/>
                </a:path>
                <a:path w="2059939" h="793114">
                  <a:moveTo>
                    <a:pt x="1972437" y="685622"/>
                  </a:moveTo>
                  <a:lnTo>
                    <a:pt x="1959183" y="721356"/>
                  </a:lnTo>
                  <a:lnTo>
                    <a:pt x="1977009" y="727963"/>
                  </a:lnTo>
                  <a:lnTo>
                    <a:pt x="1963801" y="763689"/>
                  </a:lnTo>
                  <a:lnTo>
                    <a:pt x="2045435" y="763689"/>
                  </a:lnTo>
                  <a:lnTo>
                    <a:pt x="1972437" y="685622"/>
                  </a:lnTo>
                  <a:close/>
                </a:path>
                <a:path w="2059939" h="793114">
                  <a:moveTo>
                    <a:pt x="13208" y="0"/>
                  </a:moveTo>
                  <a:lnTo>
                    <a:pt x="0" y="35813"/>
                  </a:lnTo>
                  <a:lnTo>
                    <a:pt x="1945937" y="757068"/>
                  </a:lnTo>
                  <a:lnTo>
                    <a:pt x="1959183" y="721356"/>
                  </a:lnTo>
                  <a:lnTo>
                    <a:pt x="132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7002" y="1961134"/>
              <a:ext cx="3832860" cy="2580640"/>
            </a:xfrm>
            <a:custGeom>
              <a:avLst/>
              <a:gdLst/>
              <a:ahLst/>
              <a:cxnLst/>
              <a:rect l="l" t="t" r="r" b="b"/>
              <a:pathLst>
                <a:path w="3832860" h="2580640">
                  <a:moveTo>
                    <a:pt x="3503295" y="0"/>
                  </a:moveTo>
                  <a:lnTo>
                    <a:pt x="0" y="575817"/>
                  </a:lnTo>
                  <a:lnTo>
                    <a:pt x="329438" y="2580259"/>
                  </a:lnTo>
                  <a:lnTo>
                    <a:pt x="3832733" y="2004314"/>
                  </a:lnTo>
                  <a:lnTo>
                    <a:pt x="350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37002" y="1961134"/>
              <a:ext cx="3832860" cy="2580640"/>
            </a:xfrm>
            <a:custGeom>
              <a:avLst/>
              <a:gdLst/>
              <a:ahLst/>
              <a:cxnLst/>
              <a:rect l="l" t="t" r="r" b="b"/>
              <a:pathLst>
                <a:path w="3832860" h="2580640">
                  <a:moveTo>
                    <a:pt x="0" y="575817"/>
                  </a:moveTo>
                  <a:lnTo>
                    <a:pt x="3503295" y="0"/>
                  </a:lnTo>
                  <a:lnTo>
                    <a:pt x="3832733" y="2004314"/>
                  </a:lnTo>
                  <a:lnTo>
                    <a:pt x="329438" y="2580259"/>
                  </a:lnTo>
                  <a:lnTo>
                    <a:pt x="0" y="575817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4923" y="2199005"/>
              <a:ext cx="3267551" cy="21964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dirty="0"/>
              <a:t>Design</a:t>
            </a:r>
            <a:r>
              <a:rPr spc="-10" dirty="0"/>
              <a:t> </a:t>
            </a:r>
            <a:r>
              <a:rPr dirty="0"/>
              <a:t>Space</a:t>
            </a:r>
            <a:r>
              <a:rPr spc="5" dirty="0"/>
              <a:t> </a:t>
            </a:r>
            <a:r>
              <a:rPr spc="-10" dirty="0"/>
              <a:t>Constraints</a:t>
            </a:r>
          </a:p>
          <a:p>
            <a:pPr marL="12700">
              <a:lnSpc>
                <a:spcPts val="5015"/>
              </a:lnSpc>
            </a:pPr>
            <a:r>
              <a:rPr dirty="0"/>
              <a:t>The</a:t>
            </a:r>
            <a:r>
              <a:rPr spc="-70" dirty="0"/>
              <a:t> </a:t>
            </a:r>
            <a:r>
              <a:rPr dirty="0"/>
              <a:t>Q100</a:t>
            </a:r>
            <a:r>
              <a:rPr spc="-80" dirty="0"/>
              <a:t> </a:t>
            </a:r>
            <a:r>
              <a:rPr dirty="0"/>
              <a:t>Database</a:t>
            </a:r>
            <a:r>
              <a:rPr spc="-65" dirty="0"/>
              <a:t> </a:t>
            </a:r>
            <a:r>
              <a:rPr dirty="0"/>
              <a:t>Acceleration</a:t>
            </a:r>
            <a:r>
              <a:rPr spc="-65" dirty="0"/>
              <a:t> </a:t>
            </a:r>
            <a:r>
              <a:rPr spc="-10" dirty="0"/>
              <a:t>Architecture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89" y="1886588"/>
            <a:ext cx="12048188" cy="31274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7277" y="5131053"/>
            <a:ext cx="1032827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Design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space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optimization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problem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statement: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Choose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right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mixture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tiles</a:t>
            </a:r>
            <a:r>
              <a:rPr sz="32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have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best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performance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power</a:t>
            </a:r>
            <a:r>
              <a:rPr sz="32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without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using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much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area</a:t>
            </a: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limiting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frequency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79575" y="1860804"/>
            <a:ext cx="5109210" cy="3992879"/>
            <a:chOff x="1179575" y="1860804"/>
            <a:chExt cx="5109210" cy="3992879"/>
          </a:xfrm>
        </p:grpSpPr>
        <p:sp>
          <p:nvSpPr>
            <p:cNvPr id="6" name="object 6"/>
            <p:cNvSpPr/>
            <p:nvPr/>
          </p:nvSpPr>
          <p:spPr>
            <a:xfrm>
              <a:off x="1194053" y="1875282"/>
              <a:ext cx="1289685" cy="3203575"/>
            </a:xfrm>
            <a:custGeom>
              <a:avLst/>
              <a:gdLst/>
              <a:ahLst/>
              <a:cxnLst/>
              <a:rect l="l" t="t" r="r" b="b"/>
              <a:pathLst>
                <a:path w="1289685" h="3203575">
                  <a:moveTo>
                    <a:pt x="0" y="3203448"/>
                  </a:moveTo>
                  <a:lnTo>
                    <a:pt x="1289304" y="3203448"/>
                  </a:lnTo>
                  <a:lnTo>
                    <a:pt x="1289304" y="0"/>
                  </a:lnTo>
                  <a:lnTo>
                    <a:pt x="0" y="0"/>
                  </a:lnTo>
                  <a:lnTo>
                    <a:pt x="0" y="3203448"/>
                  </a:lnTo>
                  <a:close/>
                </a:path>
              </a:pathLst>
            </a:custGeom>
            <a:ln w="28956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2101" y="5060823"/>
              <a:ext cx="2059939" cy="793115"/>
            </a:xfrm>
            <a:custGeom>
              <a:avLst/>
              <a:gdLst/>
              <a:ahLst/>
              <a:cxnLst/>
              <a:rect l="l" t="t" r="r" b="b"/>
              <a:pathLst>
                <a:path w="2059939" h="793114">
                  <a:moveTo>
                    <a:pt x="1945937" y="757068"/>
                  </a:moveTo>
                  <a:lnTo>
                    <a:pt x="1932686" y="792797"/>
                  </a:lnTo>
                  <a:lnTo>
                    <a:pt x="2059686" y="778929"/>
                  </a:lnTo>
                  <a:lnTo>
                    <a:pt x="2045435" y="763689"/>
                  </a:lnTo>
                  <a:lnTo>
                    <a:pt x="1963801" y="763689"/>
                  </a:lnTo>
                  <a:lnTo>
                    <a:pt x="1945937" y="757068"/>
                  </a:lnTo>
                  <a:close/>
                </a:path>
                <a:path w="2059939" h="793114">
                  <a:moveTo>
                    <a:pt x="1959183" y="721356"/>
                  </a:moveTo>
                  <a:lnTo>
                    <a:pt x="1945937" y="757068"/>
                  </a:lnTo>
                  <a:lnTo>
                    <a:pt x="1963801" y="763689"/>
                  </a:lnTo>
                  <a:lnTo>
                    <a:pt x="1977009" y="727963"/>
                  </a:lnTo>
                  <a:lnTo>
                    <a:pt x="1959183" y="721356"/>
                  </a:lnTo>
                  <a:close/>
                </a:path>
                <a:path w="2059939" h="793114">
                  <a:moveTo>
                    <a:pt x="1972437" y="685622"/>
                  </a:moveTo>
                  <a:lnTo>
                    <a:pt x="1959183" y="721356"/>
                  </a:lnTo>
                  <a:lnTo>
                    <a:pt x="1977009" y="727963"/>
                  </a:lnTo>
                  <a:lnTo>
                    <a:pt x="1963801" y="763689"/>
                  </a:lnTo>
                  <a:lnTo>
                    <a:pt x="2045435" y="763689"/>
                  </a:lnTo>
                  <a:lnTo>
                    <a:pt x="1972437" y="685622"/>
                  </a:lnTo>
                  <a:close/>
                </a:path>
                <a:path w="2059939" h="793114">
                  <a:moveTo>
                    <a:pt x="13208" y="0"/>
                  </a:moveTo>
                  <a:lnTo>
                    <a:pt x="0" y="35813"/>
                  </a:lnTo>
                  <a:lnTo>
                    <a:pt x="1945937" y="757068"/>
                  </a:lnTo>
                  <a:lnTo>
                    <a:pt x="1959183" y="721356"/>
                  </a:lnTo>
                  <a:lnTo>
                    <a:pt x="132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7002" y="1961134"/>
              <a:ext cx="3832860" cy="2580640"/>
            </a:xfrm>
            <a:custGeom>
              <a:avLst/>
              <a:gdLst/>
              <a:ahLst/>
              <a:cxnLst/>
              <a:rect l="l" t="t" r="r" b="b"/>
              <a:pathLst>
                <a:path w="3832860" h="2580640">
                  <a:moveTo>
                    <a:pt x="3503295" y="0"/>
                  </a:moveTo>
                  <a:lnTo>
                    <a:pt x="0" y="575817"/>
                  </a:lnTo>
                  <a:lnTo>
                    <a:pt x="329438" y="2580259"/>
                  </a:lnTo>
                  <a:lnTo>
                    <a:pt x="3832733" y="2004314"/>
                  </a:lnTo>
                  <a:lnTo>
                    <a:pt x="3503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37002" y="1961134"/>
              <a:ext cx="3832860" cy="2580640"/>
            </a:xfrm>
            <a:custGeom>
              <a:avLst/>
              <a:gdLst/>
              <a:ahLst/>
              <a:cxnLst/>
              <a:rect l="l" t="t" r="r" b="b"/>
              <a:pathLst>
                <a:path w="3832860" h="2580640">
                  <a:moveTo>
                    <a:pt x="0" y="575817"/>
                  </a:moveTo>
                  <a:lnTo>
                    <a:pt x="3503295" y="0"/>
                  </a:lnTo>
                  <a:lnTo>
                    <a:pt x="3832733" y="2004314"/>
                  </a:lnTo>
                  <a:lnTo>
                    <a:pt x="329438" y="2580259"/>
                  </a:lnTo>
                  <a:lnTo>
                    <a:pt x="0" y="575817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4923" y="2199005"/>
              <a:ext cx="3267551" cy="2196465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437376" y="1743455"/>
            <a:ext cx="4259580" cy="3371215"/>
            <a:chOff x="6437376" y="1743455"/>
            <a:chExt cx="4259580" cy="337121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3576" y="1819655"/>
              <a:ext cx="4107179" cy="321868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475476" y="1781555"/>
              <a:ext cx="4183379" cy="3295015"/>
            </a:xfrm>
            <a:custGeom>
              <a:avLst/>
              <a:gdLst/>
              <a:ahLst/>
              <a:cxnLst/>
              <a:rect l="l" t="t" r="r" b="b"/>
              <a:pathLst>
                <a:path w="4183379" h="3295015">
                  <a:moveTo>
                    <a:pt x="0" y="3294888"/>
                  </a:moveTo>
                  <a:lnTo>
                    <a:pt x="4183379" y="3294888"/>
                  </a:lnTo>
                  <a:lnTo>
                    <a:pt x="4183379" y="0"/>
                  </a:lnTo>
                  <a:lnTo>
                    <a:pt x="0" y="0"/>
                  </a:lnTo>
                  <a:lnTo>
                    <a:pt x="0" y="3294888"/>
                  </a:lnTo>
                  <a:close/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dirty="0"/>
              <a:t>Design</a:t>
            </a:r>
            <a:r>
              <a:rPr spc="-10" dirty="0"/>
              <a:t> </a:t>
            </a:r>
            <a:r>
              <a:rPr dirty="0"/>
              <a:t>Space</a:t>
            </a:r>
            <a:r>
              <a:rPr spc="5" dirty="0"/>
              <a:t> </a:t>
            </a:r>
            <a:r>
              <a:rPr spc="-10" dirty="0"/>
              <a:t>Constraints</a:t>
            </a:r>
          </a:p>
          <a:p>
            <a:pPr marL="12700">
              <a:lnSpc>
                <a:spcPts val="5015"/>
              </a:lnSpc>
            </a:pPr>
            <a:r>
              <a:rPr dirty="0"/>
              <a:t>The</a:t>
            </a:r>
            <a:r>
              <a:rPr spc="-70" dirty="0"/>
              <a:t> </a:t>
            </a:r>
            <a:r>
              <a:rPr dirty="0"/>
              <a:t>Q100</a:t>
            </a:r>
            <a:r>
              <a:rPr spc="-80" dirty="0"/>
              <a:t> </a:t>
            </a:r>
            <a:r>
              <a:rPr dirty="0"/>
              <a:t>Database</a:t>
            </a:r>
            <a:r>
              <a:rPr spc="-65" dirty="0"/>
              <a:t> </a:t>
            </a:r>
            <a:r>
              <a:rPr dirty="0"/>
              <a:t>Acceleration</a:t>
            </a:r>
            <a:r>
              <a:rPr spc="-65" dirty="0"/>
              <a:t> </a:t>
            </a:r>
            <a:r>
              <a:rPr spc="-10" dirty="0"/>
              <a:t>Architecture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89" y="1886588"/>
            <a:ext cx="12048188" cy="31274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7277" y="5131053"/>
            <a:ext cx="1032827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Design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space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optimization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problem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statement: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Choose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right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mixture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tiles</a:t>
            </a:r>
            <a:r>
              <a:rPr sz="32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have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best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performance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power</a:t>
            </a:r>
            <a:r>
              <a:rPr sz="32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without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using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much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area</a:t>
            </a: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limiting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frequency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45842" y="1835657"/>
            <a:ext cx="1583690" cy="3203575"/>
          </a:xfrm>
          <a:custGeom>
            <a:avLst/>
            <a:gdLst/>
            <a:ahLst/>
            <a:cxnLst/>
            <a:rect l="l" t="t" r="r" b="b"/>
            <a:pathLst>
              <a:path w="1583689" h="3203575">
                <a:moveTo>
                  <a:pt x="0" y="3203448"/>
                </a:moveTo>
                <a:lnTo>
                  <a:pt x="1583435" y="3203448"/>
                </a:lnTo>
                <a:lnTo>
                  <a:pt x="1583435" y="0"/>
                </a:lnTo>
                <a:lnTo>
                  <a:pt x="0" y="0"/>
                </a:lnTo>
                <a:lnTo>
                  <a:pt x="0" y="3203448"/>
                </a:lnTo>
                <a:close/>
              </a:path>
            </a:pathLst>
          </a:custGeom>
          <a:ln w="28956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30067" y="5021325"/>
            <a:ext cx="3593465" cy="1388745"/>
          </a:xfrm>
          <a:custGeom>
            <a:avLst/>
            <a:gdLst/>
            <a:ahLst/>
            <a:cxnLst/>
            <a:rect l="l" t="t" r="r" b="b"/>
            <a:pathLst>
              <a:path w="3593465" h="1388745">
                <a:moveTo>
                  <a:pt x="3479705" y="1352563"/>
                </a:moveTo>
                <a:lnTo>
                  <a:pt x="3466211" y="1388173"/>
                </a:lnTo>
                <a:lnTo>
                  <a:pt x="3593338" y="1375181"/>
                </a:lnTo>
                <a:lnTo>
                  <a:pt x="3578673" y="1359281"/>
                </a:lnTo>
                <a:lnTo>
                  <a:pt x="3497453" y="1359281"/>
                </a:lnTo>
                <a:lnTo>
                  <a:pt x="3479705" y="1352563"/>
                </a:lnTo>
                <a:close/>
              </a:path>
              <a:path w="3593465" h="1388745">
                <a:moveTo>
                  <a:pt x="3493220" y="1316900"/>
                </a:moveTo>
                <a:lnTo>
                  <a:pt x="3479705" y="1352563"/>
                </a:lnTo>
                <a:lnTo>
                  <a:pt x="3497453" y="1359281"/>
                </a:lnTo>
                <a:lnTo>
                  <a:pt x="3511041" y="1323644"/>
                </a:lnTo>
                <a:lnTo>
                  <a:pt x="3493220" y="1316900"/>
                </a:lnTo>
                <a:close/>
              </a:path>
              <a:path w="3593465" h="1388745">
                <a:moveTo>
                  <a:pt x="3506724" y="1281264"/>
                </a:moveTo>
                <a:lnTo>
                  <a:pt x="3493220" y="1316900"/>
                </a:lnTo>
                <a:lnTo>
                  <a:pt x="3511041" y="1323644"/>
                </a:lnTo>
                <a:lnTo>
                  <a:pt x="3497453" y="1359281"/>
                </a:lnTo>
                <a:lnTo>
                  <a:pt x="3578673" y="1359281"/>
                </a:lnTo>
                <a:lnTo>
                  <a:pt x="3506724" y="1281264"/>
                </a:lnTo>
                <a:close/>
              </a:path>
              <a:path w="3593465" h="1388745">
                <a:moveTo>
                  <a:pt x="13462" y="0"/>
                </a:moveTo>
                <a:lnTo>
                  <a:pt x="0" y="35560"/>
                </a:lnTo>
                <a:lnTo>
                  <a:pt x="3479705" y="1352563"/>
                </a:lnTo>
                <a:lnTo>
                  <a:pt x="3493220" y="1316900"/>
                </a:lnTo>
                <a:lnTo>
                  <a:pt x="1346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8765" y="2536062"/>
            <a:ext cx="4326890" cy="2129790"/>
          </a:xfrm>
          <a:custGeom>
            <a:avLst/>
            <a:gdLst/>
            <a:ahLst/>
            <a:cxnLst/>
            <a:rect l="l" t="t" r="r" b="b"/>
            <a:pathLst>
              <a:path w="4326890" h="2129790">
                <a:moveTo>
                  <a:pt x="4087114" y="0"/>
                </a:moveTo>
                <a:lnTo>
                  <a:pt x="0" y="671702"/>
                </a:lnTo>
                <a:lnTo>
                  <a:pt x="239522" y="2129536"/>
                </a:lnTo>
                <a:lnTo>
                  <a:pt x="4326763" y="1457706"/>
                </a:lnTo>
                <a:lnTo>
                  <a:pt x="40871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88765" y="2536062"/>
            <a:ext cx="4326890" cy="2129790"/>
          </a:xfrm>
          <a:custGeom>
            <a:avLst/>
            <a:gdLst/>
            <a:ahLst/>
            <a:cxnLst/>
            <a:rect l="l" t="t" r="r" b="b"/>
            <a:pathLst>
              <a:path w="4326890" h="2129790">
                <a:moveTo>
                  <a:pt x="0" y="671702"/>
                </a:moveTo>
                <a:lnTo>
                  <a:pt x="4087114" y="0"/>
                </a:lnTo>
                <a:lnTo>
                  <a:pt x="4326763" y="1457706"/>
                </a:lnTo>
                <a:lnTo>
                  <a:pt x="239522" y="2129536"/>
                </a:lnTo>
                <a:lnTo>
                  <a:pt x="0" y="671702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1E69B1-0575-9BBB-F561-D00B61E40E1F}"/>
              </a:ext>
            </a:extLst>
          </p:cNvPr>
          <p:cNvSpPr txBox="1"/>
          <p:nvPr/>
        </p:nvSpPr>
        <p:spPr>
          <a:xfrm rot="21044077">
            <a:off x="4242683" y="2900766"/>
            <a:ext cx="401905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+mn-lt"/>
              </a:rPr>
              <a:t>Estimate area </a:t>
            </a:r>
            <a:r>
              <a:rPr lang="en-US" sz="1700" b="1" dirty="0" err="1">
                <a:latin typeface="+mn-lt"/>
              </a:rPr>
              <a:t>w.r.t.</a:t>
            </a:r>
            <a:r>
              <a:rPr lang="en-US" sz="1700" b="1" dirty="0">
                <a:latin typeface="+mn-lt"/>
              </a:rPr>
              <a:t> a reasonable baseline.</a:t>
            </a:r>
          </a:p>
          <a:p>
            <a:r>
              <a:rPr lang="en-US" sz="1700" dirty="0">
                <a:latin typeface="+mn-lt"/>
              </a:rPr>
              <a:t>In the original work, they compared to a contemporary server processor, the Intel E5620 Xeon. The comparison included all of the connecting wires, buffers, etc.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dirty="0"/>
              <a:t>Design</a:t>
            </a:r>
            <a:r>
              <a:rPr spc="-10" dirty="0"/>
              <a:t> </a:t>
            </a:r>
            <a:r>
              <a:rPr dirty="0"/>
              <a:t>Space</a:t>
            </a:r>
            <a:r>
              <a:rPr spc="5" dirty="0"/>
              <a:t> </a:t>
            </a:r>
            <a:r>
              <a:rPr spc="-10" dirty="0"/>
              <a:t>Constraints</a:t>
            </a:r>
          </a:p>
          <a:p>
            <a:pPr marL="12700">
              <a:lnSpc>
                <a:spcPts val="5015"/>
              </a:lnSpc>
            </a:pPr>
            <a:r>
              <a:rPr dirty="0"/>
              <a:t>The</a:t>
            </a:r>
            <a:r>
              <a:rPr spc="-70" dirty="0"/>
              <a:t> </a:t>
            </a:r>
            <a:r>
              <a:rPr dirty="0"/>
              <a:t>Q100</a:t>
            </a:r>
            <a:r>
              <a:rPr spc="-80" dirty="0"/>
              <a:t> </a:t>
            </a:r>
            <a:r>
              <a:rPr dirty="0"/>
              <a:t>Database</a:t>
            </a:r>
            <a:r>
              <a:rPr spc="-65" dirty="0"/>
              <a:t> </a:t>
            </a:r>
            <a:r>
              <a:rPr dirty="0"/>
              <a:t>Acceleration</a:t>
            </a:r>
            <a:r>
              <a:rPr spc="-65" dirty="0"/>
              <a:t> </a:t>
            </a:r>
            <a:r>
              <a:rPr spc="-10" dirty="0"/>
              <a:t>Architecture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89" y="1886588"/>
            <a:ext cx="12048188" cy="31274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7277" y="5131053"/>
            <a:ext cx="1032827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Design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space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optimization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problem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statement: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Choose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right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mixture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tiles</a:t>
            </a:r>
            <a:r>
              <a:rPr sz="32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have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best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performance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power</a:t>
            </a:r>
            <a:r>
              <a:rPr sz="32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without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using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much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area</a:t>
            </a: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limiting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frequency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08682" y="1766316"/>
            <a:ext cx="7759065" cy="4527550"/>
            <a:chOff x="2408682" y="1766316"/>
            <a:chExt cx="7759065" cy="4527550"/>
          </a:xfrm>
        </p:grpSpPr>
        <p:sp>
          <p:nvSpPr>
            <p:cNvPr id="6" name="object 6"/>
            <p:cNvSpPr/>
            <p:nvPr/>
          </p:nvSpPr>
          <p:spPr>
            <a:xfrm>
              <a:off x="4237482" y="1780794"/>
              <a:ext cx="1584960" cy="3203575"/>
            </a:xfrm>
            <a:custGeom>
              <a:avLst/>
              <a:gdLst/>
              <a:ahLst/>
              <a:cxnLst/>
              <a:rect l="l" t="t" r="r" b="b"/>
              <a:pathLst>
                <a:path w="1584960" h="3203575">
                  <a:moveTo>
                    <a:pt x="0" y="3203447"/>
                  </a:moveTo>
                  <a:lnTo>
                    <a:pt x="1584960" y="3203447"/>
                  </a:lnTo>
                  <a:lnTo>
                    <a:pt x="1584960" y="0"/>
                  </a:lnTo>
                  <a:lnTo>
                    <a:pt x="0" y="0"/>
                  </a:lnTo>
                  <a:lnTo>
                    <a:pt x="0" y="3203447"/>
                  </a:lnTo>
                  <a:close/>
                </a:path>
              </a:pathLst>
            </a:custGeom>
            <a:ln w="28955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08682" y="4967223"/>
              <a:ext cx="2630170" cy="1326515"/>
            </a:xfrm>
            <a:custGeom>
              <a:avLst/>
              <a:gdLst/>
              <a:ahLst/>
              <a:cxnLst/>
              <a:rect l="l" t="t" r="r" b="b"/>
              <a:pathLst>
                <a:path w="2630170" h="1326514">
                  <a:moveTo>
                    <a:pt x="76707" y="1223975"/>
                  </a:moveTo>
                  <a:lnTo>
                    <a:pt x="0" y="1326172"/>
                  </a:lnTo>
                  <a:lnTo>
                    <a:pt x="127762" y="1326222"/>
                  </a:lnTo>
                  <a:lnTo>
                    <a:pt x="114996" y="1300657"/>
                  </a:lnTo>
                  <a:lnTo>
                    <a:pt x="93725" y="1300657"/>
                  </a:lnTo>
                  <a:lnTo>
                    <a:pt x="76707" y="1266570"/>
                  </a:lnTo>
                  <a:lnTo>
                    <a:pt x="93731" y="1258068"/>
                  </a:lnTo>
                  <a:lnTo>
                    <a:pt x="76707" y="1223975"/>
                  </a:lnTo>
                  <a:close/>
                </a:path>
                <a:path w="2630170" h="1326514">
                  <a:moveTo>
                    <a:pt x="93731" y="1258068"/>
                  </a:moveTo>
                  <a:lnTo>
                    <a:pt x="76707" y="1266570"/>
                  </a:lnTo>
                  <a:lnTo>
                    <a:pt x="93725" y="1300657"/>
                  </a:lnTo>
                  <a:lnTo>
                    <a:pt x="110750" y="1292154"/>
                  </a:lnTo>
                  <a:lnTo>
                    <a:pt x="93731" y="1258068"/>
                  </a:lnTo>
                  <a:close/>
                </a:path>
                <a:path w="2630170" h="1326514">
                  <a:moveTo>
                    <a:pt x="110750" y="1292154"/>
                  </a:moveTo>
                  <a:lnTo>
                    <a:pt x="93725" y="1300657"/>
                  </a:lnTo>
                  <a:lnTo>
                    <a:pt x="114996" y="1300657"/>
                  </a:lnTo>
                  <a:lnTo>
                    <a:pt x="110750" y="1292154"/>
                  </a:lnTo>
                  <a:close/>
                </a:path>
                <a:path w="2630170" h="1326514">
                  <a:moveTo>
                    <a:pt x="2612517" y="0"/>
                  </a:moveTo>
                  <a:lnTo>
                    <a:pt x="93731" y="1258068"/>
                  </a:lnTo>
                  <a:lnTo>
                    <a:pt x="110750" y="1292154"/>
                  </a:lnTo>
                  <a:lnTo>
                    <a:pt x="2629662" y="34036"/>
                  </a:lnTo>
                  <a:lnTo>
                    <a:pt x="261251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21553" y="2087372"/>
              <a:ext cx="4326890" cy="2129790"/>
            </a:xfrm>
            <a:custGeom>
              <a:avLst/>
              <a:gdLst/>
              <a:ahLst/>
              <a:cxnLst/>
              <a:rect l="l" t="t" r="r" b="b"/>
              <a:pathLst>
                <a:path w="4326890" h="2129790">
                  <a:moveTo>
                    <a:pt x="4087114" y="0"/>
                  </a:moveTo>
                  <a:lnTo>
                    <a:pt x="0" y="671702"/>
                  </a:lnTo>
                  <a:lnTo>
                    <a:pt x="239522" y="2129535"/>
                  </a:lnTo>
                  <a:lnTo>
                    <a:pt x="4326636" y="1457705"/>
                  </a:lnTo>
                  <a:lnTo>
                    <a:pt x="4087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21553" y="2087372"/>
              <a:ext cx="4326890" cy="2129790"/>
            </a:xfrm>
            <a:custGeom>
              <a:avLst/>
              <a:gdLst/>
              <a:ahLst/>
              <a:cxnLst/>
              <a:rect l="l" t="t" r="r" b="b"/>
              <a:pathLst>
                <a:path w="4326890" h="2129790">
                  <a:moveTo>
                    <a:pt x="0" y="671702"/>
                  </a:moveTo>
                  <a:lnTo>
                    <a:pt x="4087114" y="0"/>
                  </a:lnTo>
                  <a:lnTo>
                    <a:pt x="4326636" y="1457705"/>
                  </a:lnTo>
                  <a:lnTo>
                    <a:pt x="239522" y="2129535"/>
                  </a:lnTo>
                  <a:lnTo>
                    <a:pt x="0" y="67170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5598" y="2514219"/>
              <a:ext cx="3956939" cy="15646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dirty="0"/>
              <a:t>Design</a:t>
            </a:r>
            <a:r>
              <a:rPr spc="-10" dirty="0"/>
              <a:t> </a:t>
            </a:r>
            <a:r>
              <a:rPr dirty="0"/>
              <a:t>Space</a:t>
            </a:r>
            <a:r>
              <a:rPr spc="5" dirty="0"/>
              <a:t> </a:t>
            </a:r>
            <a:r>
              <a:rPr spc="-10" dirty="0"/>
              <a:t>Constraints</a:t>
            </a:r>
          </a:p>
          <a:p>
            <a:pPr marL="12700">
              <a:lnSpc>
                <a:spcPts val="5015"/>
              </a:lnSpc>
            </a:pPr>
            <a:r>
              <a:rPr dirty="0"/>
              <a:t>The</a:t>
            </a:r>
            <a:r>
              <a:rPr spc="-70" dirty="0"/>
              <a:t> </a:t>
            </a:r>
            <a:r>
              <a:rPr dirty="0"/>
              <a:t>Q100</a:t>
            </a:r>
            <a:r>
              <a:rPr spc="-80" dirty="0"/>
              <a:t> </a:t>
            </a:r>
            <a:r>
              <a:rPr dirty="0"/>
              <a:t>Database</a:t>
            </a:r>
            <a:r>
              <a:rPr spc="-65" dirty="0"/>
              <a:t> </a:t>
            </a:r>
            <a:r>
              <a:rPr dirty="0"/>
              <a:t>Acceleration</a:t>
            </a:r>
            <a:r>
              <a:rPr spc="-65" dirty="0"/>
              <a:t> </a:t>
            </a:r>
            <a:r>
              <a:rPr spc="-10" dirty="0"/>
              <a:t>Architecture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89" y="1886588"/>
            <a:ext cx="12048188" cy="31274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7277" y="5131053"/>
            <a:ext cx="1032827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Design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space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optimization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problem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statement: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Choose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right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mixture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tiles</a:t>
            </a:r>
            <a:r>
              <a:rPr sz="32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have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best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performance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power</a:t>
            </a:r>
            <a:r>
              <a:rPr sz="32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without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using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much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area</a:t>
            </a: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limiting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frequency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17014" y="1766316"/>
            <a:ext cx="7990840" cy="4559300"/>
            <a:chOff x="1517014" y="1766316"/>
            <a:chExt cx="7990840" cy="4559300"/>
          </a:xfrm>
        </p:grpSpPr>
        <p:sp>
          <p:nvSpPr>
            <p:cNvPr id="6" name="object 6"/>
            <p:cNvSpPr/>
            <p:nvPr/>
          </p:nvSpPr>
          <p:spPr>
            <a:xfrm>
              <a:off x="5828537" y="1780794"/>
              <a:ext cx="1583690" cy="3203575"/>
            </a:xfrm>
            <a:custGeom>
              <a:avLst/>
              <a:gdLst/>
              <a:ahLst/>
              <a:cxnLst/>
              <a:rect l="l" t="t" r="r" b="b"/>
              <a:pathLst>
                <a:path w="1583690" h="3203575">
                  <a:moveTo>
                    <a:pt x="0" y="3203447"/>
                  </a:moveTo>
                  <a:lnTo>
                    <a:pt x="1583436" y="3203447"/>
                  </a:lnTo>
                  <a:lnTo>
                    <a:pt x="1583436" y="0"/>
                  </a:lnTo>
                  <a:lnTo>
                    <a:pt x="0" y="0"/>
                  </a:lnTo>
                  <a:lnTo>
                    <a:pt x="0" y="3203447"/>
                  </a:lnTo>
                  <a:close/>
                </a:path>
              </a:pathLst>
            </a:custGeom>
            <a:ln w="28956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11493" y="4966970"/>
              <a:ext cx="2896235" cy="1358900"/>
            </a:xfrm>
            <a:custGeom>
              <a:avLst/>
              <a:gdLst/>
              <a:ahLst/>
              <a:cxnLst/>
              <a:rect l="l" t="t" r="r" b="b"/>
              <a:pathLst>
                <a:path w="2896234" h="1358900">
                  <a:moveTo>
                    <a:pt x="2784345" y="1324077"/>
                  </a:moveTo>
                  <a:lnTo>
                    <a:pt x="2768346" y="1358645"/>
                  </a:lnTo>
                  <a:lnTo>
                    <a:pt x="2895980" y="1354823"/>
                  </a:lnTo>
                  <a:lnTo>
                    <a:pt x="2877850" y="1332077"/>
                  </a:lnTo>
                  <a:lnTo>
                    <a:pt x="2801620" y="1332077"/>
                  </a:lnTo>
                  <a:lnTo>
                    <a:pt x="2784345" y="1324077"/>
                  </a:lnTo>
                  <a:close/>
                </a:path>
                <a:path w="2896234" h="1358900">
                  <a:moveTo>
                    <a:pt x="2800346" y="1289507"/>
                  </a:moveTo>
                  <a:lnTo>
                    <a:pt x="2784345" y="1324077"/>
                  </a:lnTo>
                  <a:lnTo>
                    <a:pt x="2801620" y="1332077"/>
                  </a:lnTo>
                  <a:lnTo>
                    <a:pt x="2817622" y="1297508"/>
                  </a:lnTo>
                  <a:lnTo>
                    <a:pt x="2800346" y="1289507"/>
                  </a:lnTo>
                  <a:close/>
                </a:path>
                <a:path w="2896234" h="1358900">
                  <a:moveTo>
                    <a:pt x="2816352" y="1254925"/>
                  </a:moveTo>
                  <a:lnTo>
                    <a:pt x="2800346" y="1289507"/>
                  </a:lnTo>
                  <a:lnTo>
                    <a:pt x="2817622" y="1297508"/>
                  </a:lnTo>
                  <a:lnTo>
                    <a:pt x="2801620" y="1332077"/>
                  </a:lnTo>
                  <a:lnTo>
                    <a:pt x="2877850" y="1332077"/>
                  </a:lnTo>
                  <a:lnTo>
                    <a:pt x="2816352" y="1254925"/>
                  </a:lnTo>
                  <a:close/>
                </a:path>
                <a:path w="2896234" h="1358900">
                  <a:moveTo>
                    <a:pt x="16001" y="0"/>
                  </a:moveTo>
                  <a:lnTo>
                    <a:pt x="0" y="34543"/>
                  </a:lnTo>
                  <a:lnTo>
                    <a:pt x="2784345" y="1324077"/>
                  </a:lnTo>
                  <a:lnTo>
                    <a:pt x="2800346" y="1289507"/>
                  </a:lnTo>
                  <a:lnTo>
                    <a:pt x="1600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6064" y="2496058"/>
              <a:ext cx="4506595" cy="2425065"/>
            </a:xfrm>
            <a:custGeom>
              <a:avLst/>
              <a:gdLst/>
              <a:ahLst/>
              <a:cxnLst/>
              <a:rect l="l" t="t" r="r" b="b"/>
              <a:pathLst>
                <a:path w="4506595" h="2425065">
                  <a:moveTo>
                    <a:pt x="4221607" y="0"/>
                  </a:moveTo>
                  <a:lnTo>
                    <a:pt x="0" y="693801"/>
                  </a:lnTo>
                  <a:lnTo>
                    <a:pt x="284607" y="2424937"/>
                  </a:lnTo>
                  <a:lnTo>
                    <a:pt x="4506214" y="1731009"/>
                  </a:lnTo>
                  <a:lnTo>
                    <a:pt x="4221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36064" y="2496058"/>
              <a:ext cx="4506595" cy="2425065"/>
            </a:xfrm>
            <a:custGeom>
              <a:avLst/>
              <a:gdLst/>
              <a:ahLst/>
              <a:cxnLst/>
              <a:rect l="l" t="t" r="r" b="b"/>
              <a:pathLst>
                <a:path w="4506595" h="2425065">
                  <a:moveTo>
                    <a:pt x="0" y="693801"/>
                  </a:moveTo>
                  <a:lnTo>
                    <a:pt x="4221607" y="0"/>
                  </a:lnTo>
                  <a:lnTo>
                    <a:pt x="4506214" y="1731009"/>
                  </a:lnTo>
                  <a:lnTo>
                    <a:pt x="284607" y="2424937"/>
                  </a:lnTo>
                  <a:lnTo>
                    <a:pt x="0" y="693801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1413" y="2826766"/>
              <a:ext cx="4141343" cy="19892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dirty="0"/>
              <a:t>Design</a:t>
            </a:r>
            <a:r>
              <a:rPr spc="-10" dirty="0"/>
              <a:t> </a:t>
            </a:r>
            <a:r>
              <a:rPr dirty="0"/>
              <a:t>Space</a:t>
            </a:r>
            <a:r>
              <a:rPr spc="5" dirty="0"/>
              <a:t> </a:t>
            </a:r>
            <a:r>
              <a:rPr spc="-10" dirty="0"/>
              <a:t>Constraints</a:t>
            </a:r>
          </a:p>
          <a:p>
            <a:pPr marL="12700">
              <a:lnSpc>
                <a:spcPts val="5015"/>
              </a:lnSpc>
            </a:pPr>
            <a:r>
              <a:rPr dirty="0"/>
              <a:t>The</a:t>
            </a:r>
            <a:r>
              <a:rPr spc="-70" dirty="0"/>
              <a:t> </a:t>
            </a:r>
            <a:r>
              <a:rPr dirty="0"/>
              <a:t>Q100</a:t>
            </a:r>
            <a:r>
              <a:rPr spc="-80" dirty="0"/>
              <a:t> </a:t>
            </a:r>
            <a:r>
              <a:rPr dirty="0"/>
              <a:t>Database</a:t>
            </a:r>
            <a:r>
              <a:rPr spc="-65" dirty="0"/>
              <a:t> </a:t>
            </a:r>
            <a:r>
              <a:rPr dirty="0"/>
              <a:t>Acceleration</a:t>
            </a:r>
            <a:r>
              <a:rPr spc="-65" dirty="0"/>
              <a:t> </a:t>
            </a:r>
            <a:r>
              <a:rPr spc="-10" dirty="0"/>
              <a:t>Architecture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89" y="1886588"/>
            <a:ext cx="12048188" cy="31274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7277" y="5131053"/>
            <a:ext cx="1032827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Design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space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optimization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problem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statement: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Choose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right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mixture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tiles</a:t>
            </a:r>
            <a:r>
              <a:rPr sz="32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have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best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performance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power</a:t>
            </a:r>
            <a:r>
              <a:rPr sz="32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without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using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much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area</a:t>
            </a: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limiting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frequency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39494" y="2560320"/>
            <a:ext cx="10044430" cy="3689985"/>
            <a:chOff x="1539494" y="2560320"/>
            <a:chExt cx="10044430" cy="3689985"/>
          </a:xfrm>
        </p:grpSpPr>
        <p:sp>
          <p:nvSpPr>
            <p:cNvPr id="6" name="object 6"/>
            <p:cNvSpPr/>
            <p:nvPr/>
          </p:nvSpPr>
          <p:spPr>
            <a:xfrm>
              <a:off x="9053322" y="5628894"/>
              <a:ext cx="2512060" cy="601980"/>
            </a:xfrm>
            <a:custGeom>
              <a:avLst/>
              <a:gdLst/>
              <a:ahLst/>
              <a:cxnLst/>
              <a:rect l="l" t="t" r="r" b="b"/>
              <a:pathLst>
                <a:path w="2512059" h="601979">
                  <a:moveTo>
                    <a:pt x="0" y="300989"/>
                  </a:moveTo>
                  <a:lnTo>
                    <a:pt x="18832" y="248769"/>
                  </a:lnTo>
                  <a:lnTo>
                    <a:pt x="51330" y="215536"/>
                  </a:lnTo>
                  <a:lnTo>
                    <a:pt x="98684" y="183831"/>
                  </a:lnTo>
                  <a:lnTo>
                    <a:pt x="159952" y="153880"/>
                  </a:lnTo>
                  <a:lnTo>
                    <a:pt x="195508" y="139633"/>
                  </a:lnTo>
                  <a:lnTo>
                    <a:pt x="234190" y="125909"/>
                  </a:lnTo>
                  <a:lnTo>
                    <a:pt x="275879" y="112736"/>
                  </a:lnTo>
                  <a:lnTo>
                    <a:pt x="320457" y="100143"/>
                  </a:lnTo>
                  <a:lnTo>
                    <a:pt x="367807" y="88158"/>
                  </a:lnTo>
                  <a:lnTo>
                    <a:pt x="417811" y="76809"/>
                  </a:lnTo>
                  <a:lnTo>
                    <a:pt x="470351" y="66124"/>
                  </a:lnTo>
                  <a:lnTo>
                    <a:pt x="525310" y="56132"/>
                  </a:lnTo>
                  <a:lnTo>
                    <a:pt x="582568" y="46860"/>
                  </a:lnTo>
                  <a:lnTo>
                    <a:pt x="642010" y="38338"/>
                  </a:lnTo>
                  <a:lnTo>
                    <a:pt x="703517" y="30593"/>
                  </a:lnTo>
                  <a:lnTo>
                    <a:pt x="766970" y="23653"/>
                  </a:lnTo>
                  <a:lnTo>
                    <a:pt x="832254" y="17547"/>
                  </a:lnTo>
                  <a:lnTo>
                    <a:pt x="899248" y="12303"/>
                  </a:lnTo>
                  <a:lnTo>
                    <a:pt x="967837" y="7949"/>
                  </a:lnTo>
                  <a:lnTo>
                    <a:pt x="1037902" y="4513"/>
                  </a:lnTo>
                  <a:lnTo>
                    <a:pt x="1109325" y="2025"/>
                  </a:lnTo>
                  <a:lnTo>
                    <a:pt x="1181989" y="510"/>
                  </a:lnTo>
                  <a:lnTo>
                    <a:pt x="1255776" y="0"/>
                  </a:lnTo>
                  <a:lnTo>
                    <a:pt x="1329562" y="510"/>
                  </a:lnTo>
                  <a:lnTo>
                    <a:pt x="1402226" y="2025"/>
                  </a:lnTo>
                  <a:lnTo>
                    <a:pt x="1473649" y="4513"/>
                  </a:lnTo>
                  <a:lnTo>
                    <a:pt x="1543714" y="7949"/>
                  </a:lnTo>
                  <a:lnTo>
                    <a:pt x="1612303" y="12303"/>
                  </a:lnTo>
                  <a:lnTo>
                    <a:pt x="1679297" y="17547"/>
                  </a:lnTo>
                  <a:lnTo>
                    <a:pt x="1744581" y="23653"/>
                  </a:lnTo>
                  <a:lnTo>
                    <a:pt x="1808034" y="30593"/>
                  </a:lnTo>
                  <a:lnTo>
                    <a:pt x="1869541" y="38338"/>
                  </a:lnTo>
                  <a:lnTo>
                    <a:pt x="1928983" y="46860"/>
                  </a:lnTo>
                  <a:lnTo>
                    <a:pt x="1986241" y="56132"/>
                  </a:lnTo>
                  <a:lnTo>
                    <a:pt x="2041200" y="66124"/>
                  </a:lnTo>
                  <a:lnTo>
                    <a:pt x="2093740" y="76809"/>
                  </a:lnTo>
                  <a:lnTo>
                    <a:pt x="2143744" y="88158"/>
                  </a:lnTo>
                  <a:lnTo>
                    <a:pt x="2191094" y="100143"/>
                  </a:lnTo>
                  <a:lnTo>
                    <a:pt x="2235672" y="112736"/>
                  </a:lnTo>
                  <a:lnTo>
                    <a:pt x="2277361" y="125909"/>
                  </a:lnTo>
                  <a:lnTo>
                    <a:pt x="2316043" y="139633"/>
                  </a:lnTo>
                  <a:lnTo>
                    <a:pt x="2351599" y="153880"/>
                  </a:lnTo>
                  <a:lnTo>
                    <a:pt x="2412867" y="183831"/>
                  </a:lnTo>
                  <a:lnTo>
                    <a:pt x="2460221" y="215536"/>
                  </a:lnTo>
                  <a:lnTo>
                    <a:pt x="2492719" y="248769"/>
                  </a:lnTo>
                  <a:lnTo>
                    <a:pt x="2509420" y="283304"/>
                  </a:lnTo>
                  <a:lnTo>
                    <a:pt x="2511552" y="300989"/>
                  </a:lnTo>
                  <a:lnTo>
                    <a:pt x="2509420" y="318675"/>
                  </a:lnTo>
                  <a:lnTo>
                    <a:pt x="2492719" y="353210"/>
                  </a:lnTo>
                  <a:lnTo>
                    <a:pt x="2460221" y="386443"/>
                  </a:lnTo>
                  <a:lnTo>
                    <a:pt x="2412867" y="418148"/>
                  </a:lnTo>
                  <a:lnTo>
                    <a:pt x="2351599" y="448099"/>
                  </a:lnTo>
                  <a:lnTo>
                    <a:pt x="2316043" y="462346"/>
                  </a:lnTo>
                  <a:lnTo>
                    <a:pt x="2277361" y="476070"/>
                  </a:lnTo>
                  <a:lnTo>
                    <a:pt x="2235672" y="489243"/>
                  </a:lnTo>
                  <a:lnTo>
                    <a:pt x="2191094" y="501836"/>
                  </a:lnTo>
                  <a:lnTo>
                    <a:pt x="2143744" y="513821"/>
                  </a:lnTo>
                  <a:lnTo>
                    <a:pt x="2093740" y="525170"/>
                  </a:lnTo>
                  <a:lnTo>
                    <a:pt x="2041200" y="535855"/>
                  </a:lnTo>
                  <a:lnTo>
                    <a:pt x="1986241" y="545847"/>
                  </a:lnTo>
                  <a:lnTo>
                    <a:pt x="1928983" y="555119"/>
                  </a:lnTo>
                  <a:lnTo>
                    <a:pt x="1869541" y="563641"/>
                  </a:lnTo>
                  <a:lnTo>
                    <a:pt x="1808034" y="571386"/>
                  </a:lnTo>
                  <a:lnTo>
                    <a:pt x="1744581" y="578326"/>
                  </a:lnTo>
                  <a:lnTo>
                    <a:pt x="1679297" y="584432"/>
                  </a:lnTo>
                  <a:lnTo>
                    <a:pt x="1612303" y="589676"/>
                  </a:lnTo>
                  <a:lnTo>
                    <a:pt x="1543714" y="594030"/>
                  </a:lnTo>
                  <a:lnTo>
                    <a:pt x="1473649" y="597466"/>
                  </a:lnTo>
                  <a:lnTo>
                    <a:pt x="1402226" y="599954"/>
                  </a:lnTo>
                  <a:lnTo>
                    <a:pt x="1329562" y="601469"/>
                  </a:lnTo>
                  <a:lnTo>
                    <a:pt x="1255776" y="601979"/>
                  </a:lnTo>
                  <a:lnTo>
                    <a:pt x="1181989" y="601469"/>
                  </a:lnTo>
                  <a:lnTo>
                    <a:pt x="1109325" y="599954"/>
                  </a:lnTo>
                  <a:lnTo>
                    <a:pt x="1037902" y="597466"/>
                  </a:lnTo>
                  <a:lnTo>
                    <a:pt x="967837" y="594030"/>
                  </a:lnTo>
                  <a:lnTo>
                    <a:pt x="899248" y="589676"/>
                  </a:lnTo>
                  <a:lnTo>
                    <a:pt x="832254" y="584432"/>
                  </a:lnTo>
                  <a:lnTo>
                    <a:pt x="766970" y="578326"/>
                  </a:lnTo>
                  <a:lnTo>
                    <a:pt x="703517" y="571386"/>
                  </a:lnTo>
                  <a:lnTo>
                    <a:pt x="642010" y="563641"/>
                  </a:lnTo>
                  <a:lnTo>
                    <a:pt x="582568" y="555119"/>
                  </a:lnTo>
                  <a:lnTo>
                    <a:pt x="525310" y="545847"/>
                  </a:lnTo>
                  <a:lnTo>
                    <a:pt x="470351" y="535855"/>
                  </a:lnTo>
                  <a:lnTo>
                    <a:pt x="417811" y="525170"/>
                  </a:lnTo>
                  <a:lnTo>
                    <a:pt x="367807" y="513821"/>
                  </a:lnTo>
                  <a:lnTo>
                    <a:pt x="320457" y="501836"/>
                  </a:lnTo>
                  <a:lnTo>
                    <a:pt x="275879" y="489243"/>
                  </a:lnTo>
                  <a:lnTo>
                    <a:pt x="234190" y="476070"/>
                  </a:lnTo>
                  <a:lnTo>
                    <a:pt x="195508" y="462346"/>
                  </a:lnTo>
                  <a:lnTo>
                    <a:pt x="159952" y="448099"/>
                  </a:lnTo>
                  <a:lnTo>
                    <a:pt x="98684" y="418148"/>
                  </a:lnTo>
                  <a:lnTo>
                    <a:pt x="51330" y="386443"/>
                  </a:lnTo>
                  <a:lnTo>
                    <a:pt x="18832" y="353210"/>
                  </a:lnTo>
                  <a:lnTo>
                    <a:pt x="2131" y="318675"/>
                  </a:lnTo>
                  <a:lnTo>
                    <a:pt x="0" y="300989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58544" y="2579370"/>
              <a:ext cx="4785360" cy="2205355"/>
            </a:xfrm>
            <a:custGeom>
              <a:avLst/>
              <a:gdLst/>
              <a:ahLst/>
              <a:cxnLst/>
              <a:rect l="l" t="t" r="r" b="b"/>
              <a:pathLst>
                <a:path w="4785360" h="2205354">
                  <a:moveTo>
                    <a:pt x="4545710" y="0"/>
                  </a:moveTo>
                  <a:lnTo>
                    <a:pt x="0" y="747267"/>
                  </a:lnTo>
                  <a:lnTo>
                    <a:pt x="239649" y="2204973"/>
                  </a:lnTo>
                  <a:lnTo>
                    <a:pt x="4785359" y="1457832"/>
                  </a:lnTo>
                  <a:lnTo>
                    <a:pt x="45457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58544" y="2579370"/>
              <a:ext cx="4785360" cy="2205355"/>
            </a:xfrm>
            <a:custGeom>
              <a:avLst/>
              <a:gdLst/>
              <a:ahLst/>
              <a:cxnLst/>
              <a:rect l="l" t="t" r="r" b="b"/>
              <a:pathLst>
                <a:path w="4785360" h="2205354">
                  <a:moveTo>
                    <a:pt x="0" y="747267"/>
                  </a:moveTo>
                  <a:lnTo>
                    <a:pt x="4545710" y="0"/>
                  </a:lnTo>
                  <a:lnTo>
                    <a:pt x="4785359" y="1457832"/>
                  </a:lnTo>
                  <a:lnTo>
                    <a:pt x="239649" y="2204973"/>
                  </a:lnTo>
                  <a:lnTo>
                    <a:pt x="0" y="74726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1988" y="2757297"/>
              <a:ext cx="4313682" cy="188988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000750" y="4201795"/>
              <a:ext cx="3750945" cy="1435100"/>
            </a:xfrm>
            <a:custGeom>
              <a:avLst/>
              <a:gdLst/>
              <a:ahLst/>
              <a:cxnLst/>
              <a:rect l="l" t="t" r="r" b="b"/>
              <a:pathLst>
                <a:path w="3750945" h="1435100">
                  <a:moveTo>
                    <a:pt x="3677246" y="1404805"/>
                  </a:moveTo>
                  <a:lnTo>
                    <a:pt x="3665981" y="1434477"/>
                  </a:lnTo>
                  <a:lnTo>
                    <a:pt x="3750818" y="1425841"/>
                  </a:lnTo>
                  <a:lnTo>
                    <a:pt x="3735548" y="1409293"/>
                  </a:lnTo>
                  <a:lnTo>
                    <a:pt x="3689096" y="1409293"/>
                  </a:lnTo>
                  <a:lnTo>
                    <a:pt x="3677246" y="1404805"/>
                  </a:lnTo>
                  <a:close/>
                </a:path>
                <a:path w="3750945" h="1435100">
                  <a:moveTo>
                    <a:pt x="3681761" y="1392909"/>
                  </a:moveTo>
                  <a:lnTo>
                    <a:pt x="3677246" y="1404805"/>
                  </a:lnTo>
                  <a:lnTo>
                    <a:pt x="3689096" y="1409293"/>
                  </a:lnTo>
                  <a:lnTo>
                    <a:pt x="3693668" y="1397419"/>
                  </a:lnTo>
                  <a:lnTo>
                    <a:pt x="3681761" y="1392909"/>
                  </a:lnTo>
                  <a:close/>
                </a:path>
                <a:path w="3750945" h="1435100">
                  <a:moveTo>
                    <a:pt x="3693032" y="1363217"/>
                  </a:moveTo>
                  <a:lnTo>
                    <a:pt x="3681761" y="1392909"/>
                  </a:lnTo>
                  <a:lnTo>
                    <a:pt x="3693668" y="1397419"/>
                  </a:lnTo>
                  <a:lnTo>
                    <a:pt x="3689096" y="1409293"/>
                  </a:lnTo>
                  <a:lnTo>
                    <a:pt x="3735548" y="1409293"/>
                  </a:lnTo>
                  <a:lnTo>
                    <a:pt x="3693032" y="1363217"/>
                  </a:lnTo>
                  <a:close/>
                </a:path>
                <a:path w="3750945" h="1435100">
                  <a:moveTo>
                    <a:pt x="4572" y="0"/>
                  </a:moveTo>
                  <a:lnTo>
                    <a:pt x="0" y="11937"/>
                  </a:lnTo>
                  <a:lnTo>
                    <a:pt x="3677246" y="1404805"/>
                  </a:lnTo>
                  <a:lnTo>
                    <a:pt x="3681761" y="1392909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40" y="71120"/>
            <a:ext cx="10358120" cy="1300480"/>
          </a:xfrm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Q100</a:t>
            </a:r>
            <a:r>
              <a:rPr spc="-155" dirty="0"/>
              <a:t> </a:t>
            </a:r>
            <a:r>
              <a:rPr dirty="0"/>
              <a:t>Pareto</a:t>
            </a:r>
            <a:r>
              <a:rPr spc="-120" dirty="0"/>
              <a:t> </a:t>
            </a:r>
            <a:r>
              <a:rPr spc="-10" dirty="0"/>
              <a:t>Frontier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850" y="1676400"/>
            <a:ext cx="5209454" cy="42567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67400" y="1524000"/>
            <a:ext cx="6127750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Calibri"/>
                <a:cs typeface="Calibri"/>
              </a:rPr>
              <a:t>Pareto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plot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research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paper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Q100 </a:t>
            </a:r>
            <a:r>
              <a:rPr sz="2400" dirty="0">
                <a:latin typeface="Calibri"/>
                <a:cs typeface="Calibri"/>
              </a:rPr>
              <a:t>Database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accelerator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ASPLOS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2014</a:t>
            </a:r>
            <a:endParaRPr sz="24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select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magenta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points?</a:t>
            </a:r>
            <a:endParaRPr sz="24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points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might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selected?</a:t>
            </a:r>
            <a:endParaRPr sz="24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value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seeing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points?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6CA760-7148-5E4E-68C8-25A950DFCE1F}"/>
              </a:ext>
            </a:extLst>
          </p:cNvPr>
          <p:cNvSpPr txBox="1"/>
          <p:nvPr/>
        </p:nvSpPr>
        <p:spPr>
          <a:xfrm>
            <a:off x="6019800" y="4191000"/>
            <a:ext cx="5778080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“Pareto Design” as used in the paper means the design that maximizes (runtime) performance per watt.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Although there were designs with nominally better runtime, the goal of the paper was to select three options for further study. The two options with a nominally better runtime were only negligibly better but at a much higher cost in terms of energy, rendering them less interesting to the authors.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Results</a:t>
            </a:r>
            <a:r>
              <a:rPr spc="-3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Design</a:t>
            </a:r>
            <a:r>
              <a:rPr spc="-30" dirty="0"/>
              <a:t> </a:t>
            </a:r>
            <a:r>
              <a:rPr dirty="0"/>
              <a:t>Space</a:t>
            </a:r>
            <a:r>
              <a:rPr spc="-30" dirty="0"/>
              <a:t> </a:t>
            </a:r>
            <a:r>
              <a:rPr spc="-10" dirty="0"/>
              <a:t>Exploration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79" y="1569598"/>
            <a:ext cx="11522601" cy="24578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70905" y="4184058"/>
            <a:ext cx="8193405" cy="2566035"/>
            <a:chOff x="270905" y="4184058"/>
            <a:chExt cx="8193405" cy="25660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905" y="4184058"/>
              <a:ext cx="6631446" cy="256590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42660" y="4664963"/>
              <a:ext cx="2421890" cy="1207770"/>
            </a:xfrm>
            <a:custGeom>
              <a:avLst/>
              <a:gdLst/>
              <a:ahLst/>
              <a:cxnLst/>
              <a:rect l="l" t="t" r="r" b="b"/>
              <a:pathLst>
                <a:path w="2421890" h="1207770">
                  <a:moveTo>
                    <a:pt x="2421382" y="725424"/>
                  </a:moveTo>
                  <a:lnTo>
                    <a:pt x="2419616" y="718947"/>
                  </a:lnTo>
                  <a:lnTo>
                    <a:pt x="2421255" y="713359"/>
                  </a:lnTo>
                  <a:lnTo>
                    <a:pt x="2420099" y="713028"/>
                  </a:lnTo>
                  <a:lnTo>
                    <a:pt x="2419832" y="712952"/>
                  </a:lnTo>
                  <a:lnTo>
                    <a:pt x="74930" y="30480"/>
                  </a:lnTo>
                  <a:lnTo>
                    <a:pt x="75958" y="26924"/>
                  </a:lnTo>
                  <a:lnTo>
                    <a:pt x="83820" y="0"/>
                  </a:lnTo>
                  <a:lnTo>
                    <a:pt x="0" y="15240"/>
                  </a:lnTo>
                  <a:lnTo>
                    <a:pt x="62484" y="73152"/>
                  </a:lnTo>
                  <a:lnTo>
                    <a:pt x="71374" y="42672"/>
                  </a:lnTo>
                  <a:lnTo>
                    <a:pt x="2346629" y="704875"/>
                  </a:lnTo>
                  <a:lnTo>
                    <a:pt x="990790" y="555244"/>
                  </a:lnTo>
                  <a:lnTo>
                    <a:pt x="990942" y="553847"/>
                  </a:lnTo>
                  <a:lnTo>
                    <a:pt x="994283" y="523748"/>
                  </a:lnTo>
                  <a:lnTo>
                    <a:pt x="914400" y="553212"/>
                  </a:lnTo>
                  <a:lnTo>
                    <a:pt x="985901" y="599440"/>
                  </a:lnTo>
                  <a:lnTo>
                    <a:pt x="989380" y="567931"/>
                  </a:lnTo>
                  <a:lnTo>
                    <a:pt x="2386330" y="721995"/>
                  </a:lnTo>
                  <a:lnTo>
                    <a:pt x="781964" y="1164399"/>
                  </a:lnTo>
                  <a:lnTo>
                    <a:pt x="773557" y="1133779"/>
                  </a:lnTo>
                  <a:lnTo>
                    <a:pt x="710184" y="1190764"/>
                  </a:lnTo>
                  <a:lnTo>
                    <a:pt x="793750" y="1207236"/>
                  </a:lnTo>
                  <a:lnTo>
                    <a:pt x="786257" y="1180007"/>
                  </a:lnTo>
                  <a:lnTo>
                    <a:pt x="785329" y="1176629"/>
                  </a:lnTo>
                  <a:lnTo>
                    <a:pt x="2421382" y="72542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542401" y="4664202"/>
            <a:ext cx="320992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Final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results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show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idealized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design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results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include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costs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related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on-</a:t>
            </a:r>
            <a:r>
              <a:rPr sz="1800" spc="-20" dirty="0">
                <a:latin typeface="Calibri"/>
                <a:cs typeface="Calibri"/>
              </a:rPr>
              <a:t>chip </a:t>
            </a:r>
            <a:r>
              <a:rPr sz="1800" dirty="0">
                <a:latin typeface="Calibri"/>
                <a:cs typeface="Calibri"/>
              </a:rPr>
              <a:t>network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 bandwidth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EFE1-2424-A0F1-69B8-BF7400D2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40" y="155828"/>
            <a:ext cx="10358120" cy="677108"/>
          </a:xfrm>
        </p:spPr>
        <p:txBody>
          <a:bodyPr/>
          <a:lstStyle/>
          <a:p>
            <a:r>
              <a:rPr lang="en-US" dirty="0"/>
              <a:t>Heat Plots Can Be Used to Explore 2D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5C2B9-EFE9-011A-2638-4BFF7E534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13" y="5638800"/>
            <a:ext cx="9867973" cy="738664"/>
          </a:xfrm>
          <a:ln>
            <a:solidFill>
              <a:schemeClr val="tx1"/>
            </a:solidFill>
          </a:ln>
        </p:spPr>
        <p:txBody>
          <a:bodyPr/>
          <a:lstStyle/>
          <a:p>
            <a:pPr marL="274320"/>
            <a:r>
              <a:rPr lang="en-US" sz="2400" dirty="0">
                <a:solidFill>
                  <a:schemeClr val="tx1"/>
                </a:solidFill>
              </a:rPr>
              <a:t>Here heat plots are used to show the communication bandwidth needed between tiles and which design elements exceed a reference threshold.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BC4E8-8687-2ECE-9FE0-9B4392DA8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14" y="1142969"/>
            <a:ext cx="9867972" cy="419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1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110" dirty="0"/>
              <a:t> </a:t>
            </a:r>
            <a:r>
              <a:rPr dirty="0"/>
              <a:t>Branch</a:t>
            </a:r>
            <a:r>
              <a:rPr spc="-85" dirty="0"/>
              <a:t> </a:t>
            </a:r>
            <a:r>
              <a:rPr dirty="0"/>
              <a:t>Predictor</a:t>
            </a:r>
            <a:r>
              <a:rPr spc="-80" dirty="0"/>
              <a:t> </a:t>
            </a:r>
            <a:r>
              <a:rPr dirty="0"/>
              <a:t>Design</a:t>
            </a:r>
            <a:r>
              <a:rPr spc="-85" dirty="0"/>
              <a:t> </a:t>
            </a:r>
            <a:r>
              <a:rPr spc="-10" dirty="0"/>
              <a:t>Space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09280" y="4520120"/>
            <a:ext cx="3124835" cy="1511935"/>
            <a:chOff x="1609280" y="4520120"/>
            <a:chExt cx="3124835" cy="1511935"/>
          </a:xfrm>
        </p:grpSpPr>
        <p:sp>
          <p:nvSpPr>
            <p:cNvPr id="4" name="object 4"/>
            <p:cNvSpPr/>
            <p:nvPr/>
          </p:nvSpPr>
          <p:spPr>
            <a:xfrm>
              <a:off x="3972305" y="4534662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0" y="370331"/>
                  </a:moveTo>
                  <a:lnTo>
                    <a:pt x="748284" y="370331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72305" y="4533138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748284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748284" y="370331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72305" y="4533138"/>
              <a:ext cx="748665" cy="746760"/>
            </a:xfrm>
            <a:custGeom>
              <a:avLst/>
              <a:gdLst/>
              <a:ahLst/>
              <a:cxnLst/>
              <a:rect l="l" t="t" r="r" b="b"/>
              <a:pathLst>
                <a:path w="748664" h="746760">
                  <a:moveTo>
                    <a:pt x="0" y="370331"/>
                  </a:moveTo>
                  <a:lnTo>
                    <a:pt x="748284" y="370331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  <a:path w="748664" h="746760">
                  <a:moveTo>
                    <a:pt x="0" y="746760"/>
                  </a:moveTo>
                  <a:lnTo>
                    <a:pt x="748284" y="746760"/>
                  </a:lnTo>
                  <a:lnTo>
                    <a:pt x="748284" y="377951"/>
                  </a:lnTo>
                  <a:lnTo>
                    <a:pt x="0" y="377951"/>
                  </a:lnTo>
                  <a:lnTo>
                    <a:pt x="0" y="74676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72305" y="5279898"/>
              <a:ext cx="748665" cy="368935"/>
            </a:xfrm>
            <a:custGeom>
              <a:avLst/>
              <a:gdLst/>
              <a:ahLst/>
              <a:cxnLst/>
              <a:rect l="l" t="t" r="r" b="b"/>
              <a:pathLst>
                <a:path w="748664" h="368935">
                  <a:moveTo>
                    <a:pt x="748284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748284" y="368807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2297" y="5103114"/>
              <a:ext cx="3098800" cy="916305"/>
            </a:xfrm>
            <a:custGeom>
              <a:avLst/>
              <a:gdLst/>
              <a:ahLst/>
              <a:cxnLst/>
              <a:rect l="l" t="t" r="r" b="b"/>
              <a:pathLst>
                <a:path w="3098800" h="916304">
                  <a:moveTo>
                    <a:pt x="2350007" y="545592"/>
                  </a:moveTo>
                  <a:lnTo>
                    <a:pt x="3098291" y="545592"/>
                  </a:lnTo>
                  <a:lnTo>
                    <a:pt x="3098291" y="176784"/>
                  </a:lnTo>
                  <a:lnTo>
                    <a:pt x="2350007" y="176784"/>
                  </a:lnTo>
                  <a:lnTo>
                    <a:pt x="2350007" y="545592"/>
                  </a:lnTo>
                  <a:close/>
                </a:path>
                <a:path w="3098800" h="916304">
                  <a:moveTo>
                    <a:pt x="2350007" y="915924"/>
                  </a:moveTo>
                  <a:lnTo>
                    <a:pt x="3098291" y="915924"/>
                  </a:lnTo>
                  <a:lnTo>
                    <a:pt x="3098291" y="545592"/>
                  </a:lnTo>
                  <a:lnTo>
                    <a:pt x="2350007" y="545592"/>
                  </a:lnTo>
                  <a:lnTo>
                    <a:pt x="2350007" y="915924"/>
                  </a:lnTo>
                  <a:close/>
                </a:path>
                <a:path w="3098800" h="916304">
                  <a:moveTo>
                    <a:pt x="0" y="368808"/>
                  </a:moveTo>
                  <a:lnTo>
                    <a:pt x="457200" y="368808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75942" y="4717669"/>
              <a:ext cx="1160780" cy="1118235"/>
            </a:xfrm>
            <a:custGeom>
              <a:avLst/>
              <a:gdLst/>
              <a:ahLst/>
              <a:cxnLst/>
              <a:rect l="l" t="t" r="r" b="b"/>
              <a:pathLst>
                <a:path w="1160780" h="1118235">
                  <a:moveTo>
                    <a:pt x="1160780" y="635"/>
                  </a:moveTo>
                  <a:lnTo>
                    <a:pt x="1075563" y="0"/>
                  </a:lnTo>
                  <a:lnTo>
                    <a:pt x="1089596" y="28575"/>
                  </a:lnTo>
                  <a:lnTo>
                    <a:pt x="339598" y="397052"/>
                  </a:lnTo>
                  <a:lnTo>
                    <a:pt x="339598" y="92075"/>
                  </a:lnTo>
                  <a:lnTo>
                    <a:pt x="216154" y="92075"/>
                  </a:lnTo>
                  <a:lnTo>
                    <a:pt x="216154" y="457695"/>
                  </a:lnTo>
                  <a:lnTo>
                    <a:pt x="216154" y="471843"/>
                  </a:lnTo>
                  <a:lnTo>
                    <a:pt x="216154" y="662838"/>
                  </a:lnTo>
                  <a:lnTo>
                    <a:pt x="44665" y="581888"/>
                  </a:lnTo>
                  <a:lnTo>
                    <a:pt x="216154" y="608164"/>
                  </a:lnTo>
                  <a:lnTo>
                    <a:pt x="216154" y="595388"/>
                  </a:lnTo>
                  <a:lnTo>
                    <a:pt x="43256" y="568909"/>
                  </a:lnTo>
                  <a:lnTo>
                    <a:pt x="216154" y="540232"/>
                  </a:lnTo>
                  <a:lnTo>
                    <a:pt x="216154" y="527304"/>
                  </a:lnTo>
                  <a:lnTo>
                    <a:pt x="45758" y="555574"/>
                  </a:lnTo>
                  <a:lnTo>
                    <a:pt x="216154" y="471843"/>
                  </a:lnTo>
                  <a:lnTo>
                    <a:pt x="216154" y="457695"/>
                  </a:lnTo>
                  <a:lnTo>
                    <a:pt x="2209" y="562800"/>
                  </a:lnTo>
                  <a:lnTo>
                    <a:pt x="1778" y="562864"/>
                  </a:lnTo>
                  <a:lnTo>
                    <a:pt x="1790" y="563003"/>
                  </a:lnTo>
                  <a:lnTo>
                    <a:pt x="0" y="563880"/>
                  </a:lnTo>
                  <a:lnTo>
                    <a:pt x="2654" y="569379"/>
                  </a:lnTo>
                  <a:lnTo>
                    <a:pt x="127" y="574802"/>
                  </a:lnTo>
                  <a:lnTo>
                    <a:pt x="216154" y="676795"/>
                  </a:lnTo>
                  <a:lnTo>
                    <a:pt x="216154" y="1035431"/>
                  </a:lnTo>
                  <a:lnTo>
                    <a:pt x="339598" y="1035431"/>
                  </a:lnTo>
                  <a:lnTo>
                    <a:pt x="339598" y="735076"/>
                  </a:lnTo>
                  <a:lnTo>
                    <a:pt x="1089101" y="1088910"/>
                  </a:lnTo>
                  <a:lnTo>
                    <a:pt x="1075563" y="1117612"/>
                  </a:lnTo>
                  <a:lnTo>
                    <a:pt x="1160780" y="1115695"/>
                  </a:lnTo>
                  <a:lnTo>
                    <a:pt x="1143952" y="1094320"/>
                  </a:lnTo>
                  <a:lnTo>
                    <a:pt x="1108075" y="1048702"/>
                  </a:lnTo>
                  <a:lnTo>
                    <a:pt x="1094524" y="1077417"/>
                  </a:lnTo>
                  <a:lnTo>
                    <a:pt x="339598" y="721106"/>
                  </a:lnTo>
                  <a:lnTo>
                    <a:pt x="339598" y="627075"/>
                  </a:lnTo>
                  <a:lnTo>
                    <a:pt x="1084427" y="741159"/>
                  </a:lnTo>
                  <a:lnTo>
                    <a:pt x="1079627" y="772541"/>
                  </a:lnTo>
                  <a:lnTo>
                    <a:pt x="1160780" y="746379"/>
                  </a:lnTo>
                  <a:lnTo>
                    <a:pt x="1156106" y="743077"/>
                  </a:lnTo>
                  <a:lnTo>
                    <a:pt x="1091184" y="697103"/>
                  </a:lnTo>
                  <a:lnTo>
                    <a:pt x="1086358" y="728586"/>
                  </a:lnTo>
                  <a:lnTo>
                    <a:pt x="339598" y="614273"/>
                  </a:lnTo>
                  <a:lnTo>
                    <a:pt x="339598" y="519747"/>
                  </a:lnTo>
                  <a:lnTo>
                    <a:pt x="1086624" y="395782"/>
                  </a:lnTo>
                  <a:lnTo>
                    <a:pt x="1091819" y="427101"/>
                  </a:lnTo>
                  <a:lnTo>
                    <a:pt x="1155166" y="381127"/>
                  </a:lnTo>
                  <a:lnTo>
                    <a:pt x="1160780" y="377063"/>
                  </a:lnTo>
                  <a:lnTo>
                    <a:pt x="1079373" y="351917"/>
                  </a:lnTo>
                  <a:lnTo>
                    <a:pt x="1084541" y="383197"/>
                  </a:lnTo>
                  <a:lnTo>
                    <a:pt x="339598" y="506818"/>
                  </a:lnTo>
                  <a:lnTo>
                    <a:pt x="339598" y="411187"/>
                  </a:lnTo>
                  <a:lnTo>
                    <a:pt x="1095159" y="39890"/>
                  </a:lnTo>
                  <a:lnTo>
                    <a:pt x="1109218" y="68453"/>
                  </a:lnTo>
                  <a:lnTo>
                    <a:pt x="1143774" y="22987"/>
                  </a:lnTo>
                  <a:lnTo>
                    <a:pt x="1160780" y="63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92095" y="4809744"/>
              <a:ext cx="123825" cy="943610"/>
            </a:xfrm>
            <a:custGeom>
              <a:avLst/>
              <a:gdLst/>
              <a:ahLst/>
              <a:cxnLst/>
              <a:rect l="l" t="t" r="r" b="b"/>
              <a:pathLst>
                <a:path w="123825" h="943610">
                  <a:moveTo>
                    <a:pt x="0" y="943355"/>
                  </a:moveTo>
                  <a:lnTo>
                    <a:pt x="123443" y="943355"/>
                  </a:lnTo>
                  <a:lnTo>
                    <a:pt x="123443" y="0"/>
                  </a:lnTo>
                  <a:lnTo>
                    <a:pt x="0" y="0"/>
                  </a:lnTo>
                  <a:lnTo>
                    <a:pt x="0" y="94335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211448" y="4248734"/>
            <a:ext cx="13163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Target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Buffer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2866" y="4598923"/>
            <a:ext cx="421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hash()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1875" y="5081142"/>
            <a:ext cx="1119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0x1a2100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9024" y="4877816"/>
            <a:ext cx="602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BranchID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85259" y="4559300"/>
            <a:ext cx="722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ourier New"/>
                <a:cs typeface="Courier New"/>
              </a:rPr>
              <a:t>1a2ABC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85259" y="4895850"/>
            <a:ext cx="722630" cy="37084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533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20"/>
              </a:spcBef>
            </a:pPr>
            <a:r>
              <a:rPr sz="1200" spc="-10" dirty="0">
                <a:latin typeface="Courier New"/>
                <a:cs typeface="Courier New"/>
              </a:rPr>
              <a:t>1A210C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0435" y="5317058"/>
            <a:ext cx="7099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Tag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01860" y="4520120"/>
            <a:ext cx="783590" cy="1511935"/>
            <a:chOff x="3201860" y="4520120"/>
            <a:chExt cx="783590" cy="1511935"/>
          </a:xfrm>
        </p:grpSpPr>
        <p:sp>
          <p:nvSpPr>
            <p:cNvPr id="19" name="object 19"/>
            <p:cNvSpPr/>
            <p:nvPr/>
          </p:nvSpPr>
          <p:spPr>
            <a:xfrm>
              <a:off x="3224022" y="4533138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748284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748284" y="370331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24022" y="4533138"/>
              <a:ext cx="748665" cy="744220"/>
            </a:xfrm>
            <a:custGeom>
              <a:avLst/>
              <a:gdLst/>
              <a:ahLst/>
              <a:cxnLst/>
              <a:rect l="l" t="t" r="r" b="b"/>
              <a:pathLst>
                <a:path w="748664" h="744220">
                  <a:moveTo>
                    <a:pt x="0" y="370331"/>
                  </a:moveTo>
                  <a:lnTo>
                    <a:pt x="748284" y="370331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  <a:path w="748664" h="744220">
                  <a:moveTo>
                    <a:pt x="0" y="743712"/>
                  </a:moveTo>
                  <a:lnTo>
                    <a:pt x="748284" y="743712"/>
                  </a:lnTo>
                  <a:lnTo>
                    <a:pt x="748284" y="374904"/>
                  </a:lnTo>
                  <a:lnTo>
                    <a:pt x="0" y="374904"/>
                  </a:lnTo>
                  <a:lnTo>
                    <a:pt x="0" y="74371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24022" y="5281422"/>
              <a:ext cx="748665" cy="368935"/>
            </a:xfrm>
            <a:custGeom>
              <a:avLst/>
              <a:gdLst/>
              <a:ahLst/>
              <a:cxnLst/>
              <a:rect l="l" t="t" r="r" b="b"/>
              <a:pathLst>
                <a:path w="748664" h="368935">
                  <a:moveTo>
                    <a:pt x="748284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748284" y="368807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24022" y="5281422"/>
              <a:ext cx="748665" cy="368935"/>
            </a:xfrm>
            <a:custGeom>
              <a:avLst/>
              <a:gdLst/>
              <a:ahLst/>
              <a:cxnLst/>
              <a:rect l="l" t="t" r="r" b="b"/>
              <a:pathLst>
                <a:path w="748664" h="368935">
                  <a:moveTo>
                    <a:pt x="0" y="368807"/>
                  </a:moveTo>
                  <a:lnTo>
                    <a:pt x="748284" y="368807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14878" y="5648706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748284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748284" y="370332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14878" y="5648706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0" y="370332"/>
                  </a:moveTo>
                  <a:lnTo>
                    <a:pt x="748284" y="370332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426078" y="6043066"/>
            <a:ext cx="2368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Tag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55109" y="6077203"/>
            <a:ext cx="415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85259" y="5391911"/>
            <a:ext cx="722630" cy="24384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0" rIns="0" bIns="0" rtlCol="0">
            <a:spAutoFit/>
          </a:bodyPr>
          <a:lstStyle/>
          <a:p>
            <a:pPr marL="99060">
              <a:lnSpc>
                <a:spcPts val="1165"/>
              </a:lnSpc>
            </a:pPr>
            <a:r>
              <a:rPr sz="1200" spc="-10" dirty="0">
                <a:latin typeface="Courier New"/>
                <a:cs typeface="Courier New"/>
              </a:rPr>
              <a:t>1A22EE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89832" y="5661659"/>
            <a:ext cx="718185" cy="34480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2540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00"/>
              </a:spcBef>
            </a:pPr>
            <a:r>
              <a:rPr sz="1200" spc="-10" dirty="0">
                <a:latin typeface="Courier New"/>
                <a:cs typeface="Courier New"/>
              </a:rPr>
              <a:t>1A2112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36976" y="4895850"/>
            <a:ext cx="722630" cy="36830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34290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270"/>
              </a:spcBef>
            </a:pPr>
            <a:r>
              <a:rPr sz="1800" spc="-25" dirty="0">
                <a:latin typeface="Courier New"/>
                <a:cs typeface="Courier New"/>
              </a:rPr>
              <a:t>1A2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113532" y="4832603"/>
            <a:ext cx="3611245" cy="559435"/>
            <a:chOff x="3113532" y="4832603"/>
            <a:chExt cx="3611245" cy="559435"/>
          </a:xfrm>
        </p:grpSpPr>
        <p:sp>
          <p:nvSpPr>
            <p:cNvPr id="31" name="object 31"/>
            <p:cNvSpPr/>
            <p:nvPr/>
          </p:nvSpPr>
          <p:spPr>
            <a:xfrm>
              <a:off x="3132582" y="4851653"/>
              <a:ext cx="1661160" cy="521334"/>
            </a:xfrm>
            <a:custGeom>
              <a:avLst/>
              <a:gdLst/>
              <a:ahLst/>
              <a:cxnLst/>
              <a:rect l="l" t="t" r="r" b="b"/>
              <a:pathLst>
                <a:path w="1661160" h="521335">
                  <a:moveTo>
                    <a:pt x="0" y="521208"/>
                  </a:moveTo>
                  <a:lnTo>
                    <a:pt x="1661160" y="521208"/>
                  </a:lnTo>
                  <a:lnTo>
                    <a:pt x="1661160" y="0"/>
                  </a:lnTo>
                  <a:lnTo>
                    <a:pt x="0" y="0"/>
                  </a:lnTo>
                  <a:lnTo>
                    <a:pt x="0" y="52120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92980" y="5091302"/>
              <a:ext cx="1932305" cy="76200"/>
            </a:xfrm>
            <a:custGeom>
              <a:avLst/>
              <a:gdLst/>
              <a:ahLst/>
              <a:cxnLst/>
              <a:rect l="l" t="t" r="r" b="b"/>
              <a:pathLst>
                <a:path w="1932304" h="76200">
                  <a:moveTo>
                    <a:pt x="1855977" y="0"/>
                  </a:moveTo>
                  <a:lnTo>
                    <a:pt x="1855660" y="31755"/>
                  </a:lnTo>
                  <a:lnTo>
                    <a:pt x="1868297" y="31877"/>
                  </a:lnTo>
                  <a:lnTo>
                    <a:pt x="1868297" y="44577"/>
                  </a:lnTo>
                  <a:lnTo>
                    <a:pt x="1855532" y="44577"/>
                  </a:lnTo>
                  <a:lnTo>
                    <a:pt x="1855216" y="76200"/>
                  </a:lnTo>
                  <a:lnTo>
                    <a:pt x="1920075" y="44577"/>
                  </a:lnTo>
                  <a:lnTo>
                    <a:pt x="1868297" y="44577"/>
                  </a:lnTo>
                  <a:lnTo>
                    <a:pt x="1920328" y="44453"/>
                  </a:lnTo>
                  <a:lnTo>
                    <a:pt x="1931797" y="38862"/>
                  </a:lnTo>
                  <a:lnTo>
                    <a:pt x="1855977" y="0"/>
                  </a:lnTo>
                  <a:close/>
                </a:path>
                <a:path w="1932304" h="76200">
                  <a:moveTo>
                    <a:pt x="1855660" y="31755"/>
                  </a:moveTo>
                  <a:lnTo>
                    <a:pt x="1855533" y="44453"/>
                  </a:lnTo>
                  <a:lnTo>
                    <a:pt x="1868297" y="44577"/>
                  </a:lnTo>
                  <a:lnTo>
                    <a:pt x="1868297" y="31877"/>
                  </a:lnTo>
                  <a:lnTo>
                    <a:pt x="1855660" y="31755"/>
                  </a:lnTo>
                  <a:close/>
                </a:path>
                <a:path w="1932304" h="76200">
                  <a:moveTo>
                    <a:pt x="0" y="13843"/>
                  </a:moveTo>
                  <a:lnTo>
                    <a:pt x="0" y="26543"/>
                  </a:lnTo>
                  <a:lnTo>
                    <a:pt x="1855533" y="44453"/>
                  </a:lnTo>
                  <a:lnTo>
                    <a:pt x="1855660" y="31755"/>
                  </a:lnTo>
                  <a:lnTo>
                    <a:pt x="0" y="1384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014976" y="4824221"/>
            <a:ext cx="1119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Target: 0x1A210C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91561" y="2061210"/>
            <a:ext cx="749935" cy="746760"/>
          </a:xfrm>
          <a:custGeom>
            <a:avLst/>
            <a:gdLst/>
            <a:ahLst/>
            <a:cxnLst/>
            <a:rect l="l" t="t" r="r" b="b"/>
            <a:pathLst>
              <a:path w="749935" h="746760">
                <a:moveTo>
                  <a:pt x="0" y="371856"/>
                </a:moveTo>
                <a:lnTo>
                  <a:pt x="749808" y="371856"/>
                </a:lnTo>
                <a:lnTo>
                  <a:pt x="749808" y="1524"/>
                </a:lnTo>
                <a:lnTo>
                  <a:pt x="0" y="1524"/>
                </a:lnTo>
                <a:lnTo>
                  <a:pt x="0" y="371856"/>
                </a:lnTo>
                <a:close/>
              </a:path>
              <a:path w="749935" h="746760">
                <a:moveTo>
                  <a:pt x="0" y="370332"/>
                </a:moveTo>
                <a:lnTo>
                  <a:pt x="749808" y="370332"/>
                </a:lnTo>
                <a:lnTo>
                  <a:pt x="749808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  <a:path w="749935" h="746760">
                <a:moveTo>
                  <a:pt x="0" y="746760"/>
                </a:moveTo>
                <a:lnTo>
                  <a:pt x="749808" y="746760"/>
                </a:lnTo>
                <a:lnTo>
                  <a:pt x="749808" y="377952"/>
                </a:lnTo>
                <a:lnTo>
                  <a:pt x="0" y="377952"/>
                </a:lnTo>
                <a:lnTo>
                  <a:pt x="0" y="74676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137410" y="1799590"/>
            <a:ext cx="1710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History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Table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(BHT)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01674" y="3030473"/>
            <a:ext cx="749935" cy="368935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250"/>
              </a:spcBef>
            </a:pPr>
            <a:r>
              <a:rPr sz="1800" spc="-25" dirty="0">
                <a:latin typeface="Calibri"/>
                <a:cs typeface="Calibri"/>
              </a:rPr>
              <a:t>xor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945386" y="2246375"/>
            <a:ext cx="650240" cy="1713230"/>
          </a:xfrm>
          <a:custGeom>
            <a:avLst/>
            <a:gdLst/>
            <a:ahLst/>
            <a:cxnLst/>
            <a:rect l="l" t="t" r="r" b="b"/>
            <a:pathLst>
              <a:path w="650239" h="1713229">
                <a:moveTo>
                  <a:pt x="650113" y="1343545"/>
                </a:moveTo>
                <a:lnTo>
                  <a:pt x="632777" y="1316990"/>
                </a:lnTo>
                <a:lnTo>
                  <a:pt x="603504" y="1272159"/>
                </a:lnTo>
                <a:lnTo>
                  <a:pt x="587476" y="1299692"/>
                </a:lnTo>
                <a:lnTo>
                  <a:pt x="15875" y="966584"/>
                </a:lnTo>
                <a:lnTo>
                  <a:pt x="594956" y="432765"/>
                </a:lnTo>
                <a:lnTo>
                  <a:pt x="616458" y="456057"/>
                </a:lnTo>
                <a:lnTo>
                  <a:pt x="632053" y="414782"/>
                </a:lnTo>
                <a:lnTo>
                  <a:pt x="646557" y="376428"/>
                </a:lnTo>
                <a:lnTo>
                  <a:pt x="564769" y="400050"/>
                </a:lnTo>
                <a:lnTo>
                  <a:pt x="586295" y="423392"/>
                </a:lnTo>
                <a:lnTo>
                  <a:pt x="40487" y="926642"/>
                </a:lnTo>
                <a:lnTo>
                  <a:pt x="609777" y="67056"/>
                </a:lnTo>
                <a:lnTo>
                  <a:pt x="636270" y="84582"/>
                </a:lnTo>
                <a:lnTo>
                  <a:pt x="640537" y="49403"/>
                </a:lnTo>
                <a:lnTo>
                  <a:pt x="646557" y="0"/>
                </a:lnTo>
                <a:lnTo>
                  <a:pt x="572770" y="42545"/>
                </a:lnTo>
                <a:lnTo>
                  <a:pt x="599224" y="60071"/>
                </a:lnTo>
                <a:lnTo>
                  <a:pt x="1206" y="962863"/>
                </a:lnTo>
                <a:lnTo>
                  <a:pt x="1016" y="963041"/>
                </a:lnTo>
                <a:lnTo>
                  <a:pt x="0" y="964692"/>
                </a:lnTo>
                <a:lnTo>
                  <a:pt x="5029" y="968006"/>
                </a:lnTo>
                <a:lnTo>
                  <a:pt x="508" y="971931"/>
                </a:lnTo>
                <a:lnTo>
                  <a:pt x="595439" y="1659305"/>
                </a:lnTo>
                <a:lnTo>
                  <a:pt x="571373" y="1680083"/>
                </a:lnTo>
                <a:lnTo>
                  <a:pt x="650113" y="1712849"/>
                </a:lnTo>
                <a:lnTo>
                  <a:pt x="638886" y="1668907"/>
                </a:lnTo>
                <a:lnTo>
                  <a:pt x="629031" y="1630299"/>
                </a:lnTo>
                <a:lnTo>
                  <a:pt x="605053" y="1651000"/>
                </a:lnTo>
                <a:lnTo>
                  <a:pt x="35140" y="992428"/>
                </a:lnTo>
                <a:lnTo>
                  <a:pt x="581126" y="1310614"/>
                </a:lnTo>
                <a:lnTo>
                  <a:pt x="565150" y="1338072"/>
                </a:lnTo>
                <a:lnTo>
                  <a:pt x="650113" y="134354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201674" y="3701034"/>
            <a:ext cx="749935" cy="370840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1800" spc="-10" dirty="0">
                <a:latin typeface="Courier New"/>
                <a:cs typeface="Courier New"/>
              </a:rPr>
              <a:t>0x100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46124" y="4125214"/>
            <a:ext cx="661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04516" y="2075688"/>
            <a:ext cx="723900" cy="3429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4605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115"/>
              </a:spcBef>
            </a:pPr>
            <a:r>
              <a:rPr sz="1800" spc="-25" dirty="0">
                <a:latin typeface="Courier New"/>
                <a:cs typeface="Courier New"/>
              </a:rPr>
              <a:t>10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04516" y="2452116"/>
            <a:ext cx="723900" cy="3429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5240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120"/>
              </a:spcBef>
            </a:pPr>
            <a:r>
              <a:rPr sz="1800" spc="-25" dirty="0">
                <a:latin typeface="Courier New"/>
                <a:cs typeface="Courier New"/>
              </a:rPr>
              <a:t>00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96133" y="3405378"/>
            <a:ext cx="748665" cy="370840"/>
          </a:xfrm>
          <a:prstGeom prst="rect">
            <a:avLst/>
          </a:prstGeom>
          <a:solidFill>
            <a:srgbClr val="FF0000"/>
          </a:solidFill>
          <a:ln w="25907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315"/>
              </a:spcBef>
            </a:pPr>
            <a:r>
              <a:rPr sz="1800" spc="-25" dirty="0">
                <a:latin typeface="Courier New"/>
                <a:cs typeface="Courier New"/>
              </a:rPr>
              <a:t>00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96133" y="3775709"/>
            <a:ext cx="748665" cy="368935"/>
          </a:xfrm>
          <a:prstGeom prst="rect">
            <a:avLst/>
          </a:prstGeom>
          <a:solidFill>
            <a:srgbClr val="00AF50"/>
          </a:solidFill>
          <a:ln w="25907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295"/>
              </a:spcBef>
            </a:pPr>
            <a:r>
              <a:rPr sz="1800" spc="-25" dirty="0">
                <a:latin typeface="Courier New"/>
                <a:cs typeface="Courier New"/>
              </a:rPr>
              <a:t>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469385" y="2030729"/>
            <a:ext cx="76200" cy="2151380"/>
          </a:xfrm>
          <a:custGeom>
            <a:avLst/>
            <a:gdLst/>
            <a:ahLst/>
            <a:cxnLst/>
            <a:rect l="l" t="t" r="r" b="b"/>
            <a:pathLst>
              <a:path w="76200" h="2151379">
                <a:moveTo>
                  <a:pt x="48006" y="2084959"/>
                </a:moveTo>
                <a:lnTo>
                  <a:pt x="48005" y="2113153"/>
                </a:lnTo>
                <a:lnTo>
                  <a:pt x="0" y="2113153"/>
                </a:lnTo>
                <a:lnTo>
                  <a:pt x="38100" y="2151253"/>
                </a:lnTo>
                <a:lnTo>
                  <a:pt x="76200" y="2113153"/>
                </a:lnTo>
                <a:lnTo>
                  <a:pt x="28193" y="2113153"/>
                </a:lnTo>
                <a:lnTo>
                  <a:pt x="28193" y="2084959"/>
                </a:lnTo>
                <a:lnTo>
                  <a:pt x="48006" y="2084959"/>
                </a:lnTo>
                <a:close/>
              </a:path>
              <a:path w="76200" h="2151379">
                <a:moveTo>
                  <a:pt x="38100" y="2075053"/>
                </a:moveTo>
                <a:lnTo>
                  <a:pt x="28193" y="2084959"/>
                </a:lnTo>
                <a:lnTo>
                  <a:pt x="28193" y="2113153"/>
                </a:lnTo>
                <a:lnTo>
                  <a:pt x="48005" y="2113153"/>
                </a:lnTo>
                <a:lnTo>
                  <a:pt x="48005" y="2084959"/>
                </a:lnTo>
                <a:lnTo>
                  <a:pt x="38100" y="2075053"/>
                </a:lnTo>
                <a:close/>
              </a:path>
              <a:path w="76200" h="2151379">
                <a:moveTo>
                  <a:pt x="28194" y="66294"/>
                </a:moveTo>
                <a:lnTo>
                  <a:pt x="28193" y="2084959"/>
                </a:lnTo>
                <a:lnTo>
                  <a:pt x="38100" y="2075053"/>
                </a:lnTo>
                <a:lnTo>
                  <a:pt x="48005" y="2075053"/>
                </a:lnTo>
                <a:lnTo>
                  <a:pt x="48005" y="76200"/>
                </a:lnTo>
                <a:lnTo>
                  <a:pt x="38100" y="76200"/>
                </a:lnTo>
                <a:lnTo>
                  <a:pt x="28194" y="66294"/>
                </a:lnTo>
                <a:close/>
              </a:path>
              <a:path w="76200" h="2151379">
                <a:moveTo>
                  <a:pt x="48005" y="2075053"/>
                </a:moveTo>
                <a:lnTo>
                  <a:pt x="38100" y="2075053"/>
                </a:lnTo>
                <a:lnTo>
                  <a:pt x="48006" y="2084959"/>
                </a:lnTo>
                <a:lnTo>
                  <a:pt x="48005" y="2075053"/>
                </a:lnTo>
                <a:close/>
              </a:path>
              <a:path w="76200" h="2151379">
                <a:moveTo>
                  <a:pt x="48005" y="38100"/>
                </a:moveTo>
                <a:lnTo>
                  <a:pt x="28193" y="38100"/>
                </a:lnTo>
                <a:lnTo>
                  <a:pt x="28194" y="66294"/>
                </a:lnTo>
                <a:lnTo>
                  <a:pt x="38100" y="76200"/>
                </a:lnTo>
                <a:lnTo>
                  <a:pt x="48005" y="66294"/>
                </a:lnTo>
                <a:lnTo>
                  <a:pt x="48005" y="38100"/>
                </a:lnTo>
                <a:close/>
              </a:path>
              <a:path w="76200" h="2151379">
                <a:moveTo>
                  <a:pt x="48005" y="66294"/>
                </a:moveTo>
                <a:lnTo>
                  <a:pt x="38100" y="76200"/>
                </a:lnTo>
                <a:lnTo>
                  <a:pt x="48005" y="76200"/>
                </a:lnTo>
                <a:lnTo>
                  <a:pt x="48005" y="66294"/>
                </a:lnTo>
                <a:close/>
              </a:path>
              <a:path w="76200" h="2151379">
                <a:moveTo>
                  <a:pt x="38100" y="0"/>
                </a:moveTo>
                <a:lnTo>
                  <a:pt x="0" y="38100"/>
                </a:lnTo>
                <a:lnTo>
                  <a:pt x="28194" y="66294"/>
                </a:lnTo>
                <a:lnTo>
                  <a:pt x="28193" y="38100"/>
                </a:lnTo>
                <a:lnTo>
                  <a:pt x="76200" y="38100"/>
                </a:lnTo>
                <a:lnTo>
                  <a:pt x="38100" y="0"/>
                </a:lnTo>
                <a:close/>
              </a:path>
              <a:path w="76200" h="2151379">
                <a:moveTo>
                  <a:pt x="76200" y="38100"/>
                </a:moveTo>
                <a:lnTo>
                  <a:pt x="48005" y="38100"/>
                </a:lnTo>
                <a:lnTo>
                  <a:pt x="48005" y="66294"/>
                </a:lnTo>
                <a:lnTo>
                  <a:pt x="76200" y="381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498088" y="2569174"/>
            <a:ext cx="254000" cy="10534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16k</a:t>
            </a:r>
            <a:r>
              <a:rPr sz="1800" spc="-10" dirty="0">
                <a:latin typeface="Calibri"/>
                <a:cs typeface="Calibri"/>
              </a:rPr>
              <a:t> Entries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89173" y="2972871"/>
            <a:ext cx="254000" cy="3124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87145" y="2356866"/>
            <a:ext cx="1181100" cy="368935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10010110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66394" y="2127326"/>
            <a:ext cx="12966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Global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History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Table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343405" y="2724785"/>
            <a:ext cx="76200" cy="319405"/>
          </a:xfrm>
          <a:custGeom>
            <a:avLst/>
            <a:gdLst/>
            <a:ahLst/>
            <a:cxnLst/>
            <a:rect l="l" t="t" r="r" b="b"/>
            <a:pathLst>
              <a:path w="76200" h="319405">
                <a:moveTo>
                  <a:pt x="31802" y="243108"/>
                </a:moveTo>
                <a:lnTo>
                  <a:pt x="0" y="243586"/>
                </a:lnTo>
                <a:lnTo>
                  <a:pt x="39369" y="319150"/>
                </a:lnTo>
                <a:lnTo>
                  <a:pt x="69797" y="255777"/>
                </a:lnTo>
                <a:lnTo>
                  <a:pt x="32003" y="255777"/>
                </a:lnTo>
                <a:lnTo>
                  <a:pt x="31802" y="243108"/>
                </a:lnTo>
                <a:close/>
              </a:path>
              <a:path w="76200" h="319405">
                <a:moveTo>
                  <a:pt x="44501" y="242918"/>
                </a:moveTo>
                <a:lnTo>
                  <a:pt x="31802" y="243108"/>
                </a:lnTo>
                <a:lnTo>
                  <a:pt x="32003" y="255777"/>
                </a:lnTo>
                <a:lnTo>
                  <a:pt x="44703" y="255650"/>
                </a:lnTo>
                <a:lnTo>
                  <a:pt x="44501" y="242918"/>
                </a:lnTo>
                <a:close/>
              </a:path>
              <a:path w="76200" h="319405">
                <a:moveTo>
                  <a:pt x="76200" y="242442"/>
                </a:moveTo>
                <a:lnTo>
                  <a:pt x="44501" y="242918"/>
                </a:lnTo>
                <a:lnTo>
                  <a:pt x="44703" y="255650"/>
                </a:lnTo>
                <a:lnTo>
                  <a:pt x="32003" y="255777"/>
                </a:lnTo>
                <a:lnTo>
                  <a:pt x="69797" y="255777"/>
                </a:lnTo>
                <a:lnTo>
                  <a:pt x="76200" y="242442"/>
                </a:lnTo>
                <a:close/>
              </a:path>
              <a:path w="76200" h="319405">
                <a:moveTo>
                  <a:pt x="40640" y="0"/>
                </a:moveTo>
                <a:lnTo>
                  <a:pt x="27940" y="253"/>
                </a:lnTo>
                <a:lnTo>
                  <a:pt x="31802" y="243108"/>
                </a:lnTo>
                <a:lnTo>
                  <a:pt x="44501" y="242918"/>
                </a:lnTo>
                <a:lnTo>
                  <a:pt x="4064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37716" y="3398520"/>
            <a:ext cx="76200" cy="302260"/>
          </a:xfrm>
          <a:custGeom>
            <a:avLst/>
            <a:gdLst/>
            <a:ahLst/>
            <a:cxnLst/>
            <a:rect l="l" t="t" r="r" b="b"/>
            <a:pathLst>
              <a:path w="76200" h="302260">
                <a:moveTo>
                  <a:pt x="44450" y="63500"/>
                </a:moveTo>
                <a:lnTo>
                  <a:pt x="31750" y="63500"/>
                </a:lnTo>
                <a:lnTo>
                  <a:pt x="31750" y="302005"/>
                </a:lnTo>
                <a:lnTo>
                  <a:pt x="44450" y="302005"/>
                </a:lnTo>
                <a:lnTo>
                  <a:pt x="44450" y="63500"/>
                </a:lnTo>
                <a:close/>
              </a:path>
              <a:path w="76200" h="30226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226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55847" y="3930015"/>
            <a:ext cx="1932305" cy="76200"/>
          </a:xfrm>
          <a:custGeom>
            <a:avLst/>
            <a:gdLst/>
            <a:ahLst/>
            <a:cxnLst/>
            <a:rect l="l" t="t" r="r" b="b"/>
            <a:pathLst>
              <a:path w="1932304" h="76200">
                <a:moveTo>
                  <a:pt x="1855977" y="0"/>
                </a:moveTo>
                <a:lnTo>
                  <a:pt x="1855660" y="31753"/>
                </a:lnTo>
                <a:lnTo>
                  <a:pt x="1868424" y="31877"/>
                </a:lnTo>
                <a:lnTo>
                  <a:pt x="1868297" y="44577"/>
                </a:lnTo>
                <a:lnTo>
                  <a:pt x="1855532" y="44577"/>
                </a:lnTo>
                <a:lnTo>
                  <a:pt x="1855215" y="76200"/>
                </a:lnTo>
                <a:lnTo>
                  <a:pt x="1920075" y="44577"/>
                </a:lnTo>
                <a:lnTo>
                  <a:pt x="1868297" y="44577"/>
                </a:lnTo>
                <a:lnTo>
                  <a:pt x="1920328" y="44453"/>
                </a:lnTo>
                <a:lnTo>
                  <a:pt x="1931797" y="38862"/>
                </a:lnTo>
                <a:lnTo>
                  <a:pt x="1855977" y="0"/>
                </a:lnTo>
                <a:close/>
              </a:path>
              <a:path w="1932304" h="76200">
                <a:moveTo>
                  <a:pt x="1855660" y="31753"/>
                </a:moveTo>
                <a:lnTo>
                  <a:pt x="1855533" y="44453"/>
                </a:lnTo>
                <a:lnTo>
                  <a:pt x="1868297" y="44577"/>
                </a:lnTo>
                <a:lnTo>
                  <a:pt x="1868424" y="31877"/>
                </a:lnTo>
                <a:lnTo>
                  <a:pt x="1855660" y="31753"/>
                </a:lnTo>
                <a:close/>
              </a:path>
              <a:path w="1932304" h="76200">
                <a:moveTo>
                  <a:pt x="0" y="13843"/>
                </a:moveTo>
                <a:lnTo>
                  <a:pt x="0" y="26543"/>
                </a:lnTo>
                <a:lnTo>
                  <a:pt x="1855533" y="44453"/>
                </a:lnTo>
                <a:lnTo>
                  <a:pt x="1855660" y="31753"/>
                </a:lnTo>
                <a:lnTo>
                  <a:pt x="0" y="1384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578097" y="3662298"/>
            <a:ext cx="1119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Outcome: </a:t>
            </a:r>
            <a:r>
              <a:rPr sz="1800" b="1" spc="-10" dirty="0">
                <a:solidFill>
                  <a:srgbClr val="00AF50"/>
                </a:solidFill>
                <a:latin typeface="Courier New"/>
                <a:cs typeface="Courier New"/>
              </a:rPr>
              <a:t>Taken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551546" y="2162047"/>
            <a:ext cx="24663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What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are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the </a:t>
            </a:r>
            <a:r>
              <a:rPr sz="3600" spc="-10" dirty="0">
                <a:latin typeface="Calibri"/>
                <a:cs typeface="Calibri"/>
              </a:rPr>
              <a:t>parameters</a:t>
            </a:r>
            <a:r>
              <a:rPr sz="3600" spc="-135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/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551546" y="3259582"/>
            <a:ext cx="340741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dimensions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of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this </a:t>
            </a:r>
            <a:r>
              <a:rPr sz="3600" dirty="0">
                <a:latin typeface="Calibri"/>
                <a:cs typeface="Calibri"/>
              </a:rPr>
              <a:t>branch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predictor’s </a:t>
            </a:r>
            <a:r>
              <a:rPr sz="3600" spc="-10" dirty="0">
                <a:latin typeface="Calibri"/>
                <a:cs typeface="Calibri"/>
              </a:rPr>
              <a:t>design?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Q100</a:t>
            </a:r>
            <a:r>
              <a:rPr spc="-80" dirty="0"/>
              <a:t> </a:t>
            </a:r>
            <a:r>
              <a:rPr spc="-60" dirty="0"/>
              <a:t>Takeaways</a:t>
            </a:r>
            <a:r>
              <a:rPr spc="-45" dirty="0"/>
              <a:t> </a:t>
            </a:r>
            <a:r>
              <a:rPr dirty="0"/>
              <a:t>/</a:t>
            </a:r>
            <a:r>
              <a:rPr spc="-45" dirty="0"/>
              <a:t> </a:t>
            </a:r>
            <a:r>
              <a:rPr dirty="0"/>
              <a:t>What</a:t>
            </a:r>
            <a:r>
              <a:rPr spc="-45" dirty="0"/>
              <a:t> </a:t>
            </a:r>
            <a:r>
              <a:rPr dirty="0"/>
              <a:t>did</a:t>
            </a:r>
            <a:r>
              <a:rPr spc="-45" dirty="0"/>
              <a:t> </a:t>
            </a:r>
            <a:r>
              <a:rPr dirty="0"/>
              <a:t>we</a:t>
            </a:r>
            <a:r>
              <a:rPr spc="-45" dirty="0"/>
              <a:t> </a:t>
            </a:r>
            <a:r>
              <a:rPr dirty="0"/>
              <a:t>just</a:t>
            </a:r>
            <a:r>
              <a:rPr spc="-40" dirty="0"/>
              <a:t> </a:t>
            </a:r>
            <a:r>
              <a:rPr spc="-10" dirty="0"/>
              <a:t>learn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10078085" cy="38620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Practical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application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space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exploration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Defined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space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tiles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connections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between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tiles</a:t>
            </a:r>
            <a:endParaRPr sz="2800">
              <a:latin typeface="Calibri"/>
              <a:cs typeface="Calibri"/>
            </a:endParaRPr>
          </a:p>
          <a:p>
            <a:pPr marL="241300" marR="422275" indent="-229235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Defined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constraints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optimization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goals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power,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area, frequency</a:t>
            </a:r>
            <a:endParaRPr sz="2800">
              <a:latin typeface="Calibri"/>
              <a:cs typeface="Calibri"/>
            </a:endParaRPr>
          </a:p>
          <a:p>
            <a:pPr marL="241300" marR="32384" indent="-229235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Runs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experiments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produce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Pareto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Frontier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performance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power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main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dimension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Final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Pareto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Frontier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fast,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balanced,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low-</a:t>
            </a:r>
            <a:r>
              <a:rPr sz="2800" spc="-10" dirty="0">
                <a:latin typeface="Calibri"/>
                <a:cs typeface="Calibri"/>
              </a:rPr>
              <a:t>power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Compare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characteristics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known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baseline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(Xeon)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think</a:t>
            </a:r>
            <a:r>
              <a:rPr spc="-20" dirty="0"/>
              <a:t> </a:t>
            </a:r>
            <a:r>
              <a:rPr dirty="0"/>
              <a:t>about</a:t>
            </a:r>
            <a:r>
              <a:rPr spc="-15" dirty="0"/>
              <a:t> </a:t>
            </a:r>
            <a:r>
              <a:rPr spc="-10" dirty="0"/>
              <a:t>next?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7274"/>
            <a:ext cx="9662160" cy="206311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Miscellaneous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(micro)architectural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tricks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optimizations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(future)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10" dirty="0">
                <a:latin typeface="Calibri"/>
                <a:cs typeface="Calibri"/>
              </a:rPr>
              <a:t>Super-</a:t>
            </a:r>
            <a:r>
              <a:rPr sz="2400" dirty="0">
                <a:latin typeface="Calibri"/>
                <a:cs typeface="Calibri"/>
              </a:rPr>
              <a:t>scalar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Out-of-</a:t>
            </a:r>
            <a:r>
              <a:rPr sz="2400" spc="-20" dirty="0">
                <a:latin typeface="Calibri"/>
                <a:cs typeface="Calibri"/>
              </a:rPr>
              <a:t>Order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20" dirty="0">
                <a:latin typeface="Calibri"/>
                <a:cs typeface="Calibri"/>
              </a:rPr>
              <a:t>VLIW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10" dirty="0">
                <a:latin typeface="Calibri"/>
                <a:cs typeface="Calibri"/>
              </a:rPr>
              <a:t>Vector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processors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SIMD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10" dirty="0">
                <a:latin typeface="Calibri"/>
                <a:cs typeface="Calibri"/>
              </a:rPr>
              <a:t>SIMT/GPU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110" dirty="0"/>
              <a:t> </a:t>
            </a:r>
            <a:r>
              <a:rPr dirty="0"/>
              <a:t>Branch</a:t>
            </a:r>
            <a:r>
              <a:rPr spc="-85" dirty="0"/>
              <a:t> </a:t>
            </a:r>
            <a:r>
              <a:rPr dirty="0"/>
              <a:t>Predictor</a:t>
            </a:r>
            <a:r>
              <a:rPr spc="-80" dirty="0"/>
              <a:t> </a:t>
            </a:r>
            <a:r>
              <a:rPr dirty="0"/>
              <a:t>Design</a:t>
            </a:r>
            <a:r>
              <a:rPr spc="-85" dirty="0"/>
              <a:t> </a:t>
            </a:r>
            <a:r>
              <a:rPr spc="-10" dirty="0"/>
              <a:t>Space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09280" y="4520120"/>
            <a:ext cx="3124835" cy="1511935"/>
            <a:chOff x="1609280" y="4520120"/>
            <a:chExt cx="3124835" cy="1511935"/>
          </a:xfrm>
        </p:grpSpPr>
        <p:sp>
          <p:nvSpPr>
            <p:cNvPr id="4" name="object 4"/>
            <p:cNvSpPr/>
            <p:nvPr/>
          </p:nvSpPr>
          <p:spPr>
            <a:xfrm>
              <a:off x="3972305" y="4534662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0" y="370331"/>
                  </a:moveTo>
                  <a:lnTo>
                    <a:pt x="748284" y="370331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72305" y="4533138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748284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748284" y="370331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72305" y="4533138"/>
              <a:ext cx="748665" cy="746760"/>
            </a:xfrm>
            <a:custGeom>
              <a:avLst/>
              <a:gdLst/>
              <a:ahLst/>
              <a:cxnLst/>
              <a:rect l="l" t="t" r="r" b="b"/>
              <a:pathLst>
                <a:path w="748664" h="746760">
                  <a:moveTo>
                    <a:pt x="0" y="370331"/>
                  </a:moveTo>
                  <a:lnTo>
                    <a:pt x="748284" y="370331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  <a:path w="748664" h="746760">
                  <a:moveTo>
                    <a:pt x="0" y="746760"/>
                  </a:moveTo>
                  <a:lnTo>
                    <a:pt x="748284" y="746760"/>
                  </a:lnTo>
                  <a:lnTo>
                    <a:pt x="748284" y="377951"/>
                  </a:lnTo>
                  <a:lnTo>
                    <a:pt x="0" y="377951"/>
                  </a:lnTo>
                  <a:lnTo>
                    <a:pt x="0" y="74676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72305" y="5279898"/>
              <a:ext cx="748665" cy="368935"/>
            </a:xfrm>
            <a:custGeom>
              <a:avLst/>
              <a:gdLst/>
              <a:ahLst/>
              <a:cxnLst/>
              <a:rect l="l" t="t" r="r" b="b"/>
              <a:pathLst>
                <a:path w="748664" h="368935">
                  <a:moveTo>
                    <a:pt x="748284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748284" y="368807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2297" y="5103114"/>
              <a:ext cx="3098800" cy="916305"/>
            </a:xfrm>
            <a:custGeom>
              <a:avLst/>
              <a:gdLst/>
              <a:ahLst/>
              <a:cxnLst/>
              <a:rect l="l" t="t" r="r" b="b"/>
              <a:pathLst>
                <a:path w="3098800" h="916304">
                  <a:moveTo>
                    <a:pt x="2350007" y="545592"/>
                  </a:moveTo>
                  <a:lnTo>
                    <a:pt x="3098291" y="545592"/>
                  </a:lnTo>
                  <a:lnTo>
                    <a:pt x="3098291" y="176784"/>
                  </a:lnTo>
                  <a:lnTo>
                    <a:pt x="2350007" y="176784"/>
                  </a:lnTo>
                  <a:lnTo>
                    <a:pt x="2350007" y="545592"/>
                  </a:lnTo>
                  <a:close/>
                </a:path>
                <a:path w="3098800" h="916304">
                  <a:moveTo>
                    <a:pt x="2350007" y="915924"/>
                  </a:moveTo>
                  <a:lnTo>
                    <a:pt x="3098291" y="915924"/>
                  </a:lnTo>
                  <a:lnTo>
                    <a:pt x="3098291" y="545592"/>
                  </a:lnTo>
                  <a:lnTo>
                    <a:pt x="2350007" y="545592"/>
                  </a:lnTo>
                  <a:lnTo>
                    <a:pt x="2350007" y="915924"/>
                  </a:lnTo>
                  <a:close/>
                </a:path>
                <a:path w="3098800" h="916304">
                  <a:moveTo>
                    <a:pt x="0" y="368808"/>
                  </a:moveTo>
                  <a:lnTo>
                    <a:pt x="457200" y="368808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75942" y="4717669"/>
              <a:ext cx="1160780" cy="1118235"/>
            </a:xfrm>
            <a:custGeom>
              <a:avLst/>
              <a:gdLst/>
              <a:ahLst/>
              <a:cxnLst/>
              <a:rect l="l" t="t" r="r" b="b"/>
              <a:pathLst>
                <a:path w="1160780" h="1118235">
                  <a:moveTo>
                    <a:pt x="1160780" y="635"/>
                  </a:moveTo>
                  <a:lnTo>
                    <a:pt x="1075563" y="0"/>
                  </a:lnTo>
                  <a:lnTo>
                    <a:pt x="1089596" y="28575"/>
                  </a:lnTo>
                  <a:lnTo>
                    <a:pt x="339598" y="397052"/>
                  </a:lnTo>
                  <a:lnTo>
                    <a:pt x="339598" y="92075"/>
                  </a:lnTo>
                  <a:lnTo>
                    <a:pt x="216154" y="92075"/>
                  </a:lnTo>
                  <a:lnTo>
                    <a:pt x="216154" y="457695"/>
                  </a:lnTo>
                  <a:lnTo>
                    <a:pt x="216154" y="471843"/>
                  </a:lnTo>
                  <a:lnTo>
                    <a:pt x="216154" y="662838"/>
                  </a:lnTo>
                  <a:lnTo>
                    <a:pt x="44665" y="581888"/>
                  </a:lnTo>
                  <a:lnTo>
                    <a:pt x="216154" y="608164"/>
                  </a:lnTo>
                  <a:lnTo>
                    <a:pt x="216154" y="595388"/>
                  </a:lnTo>
                  <a:lnTo>
                    <a:pt x="43256" y="568909"/>
                  </a:lnTo>
                  <a:lnTo>
                    <a:pt x="216154" y="540232"/>
                  </a:lnTo>
                  <a:lnTo>
                    <a:pt x="216154" y="527304"/>
                  </a:lnTo>
                  <a:lnTo>
                    <a:pt x="45758" y="555574"/>
                  </a:lnTo>
                  <a:lnTo>
                    <a:pt x="216154" y="471843"/>
                  </a:lnTo>
                  <a:lnTo>
                    <a:pt x="216154" y="457695"/>
                  </a:lnTo>
                  <a:lnTo>
                    <a:pt x="2209" y="562800"/>
                  </a:lnTo>
                  <a:lnTo>
                    <a:pt x="1778" y="562864"/>
                  </a:lnTo>
                  <a:lnTo>
                    <a:pt x="1790" y="563003"/>
                  </a:lnTo>
                  <a:lnTo>
                    <a:pt x="0" y="563880"/>
                  </a:lnTo>
                  <a:lnTo>
                    <a:pt x="2654" y="569379"/>
                  </a:lnTo>
                  <a:lnTo>
                    <a:pt x="127" y="574802"/>
                  </a:lnTo>
                  <a:lnTo>
                    <a:pt x="216154" y="676795"/>
                  </a:lnTo>
                  <a:lnTo>
                    <a:pt x="216154" y="1035431"/>
                  </a:lnTo>
                  <a:lnTo>
                    <a:pt x="339598" y="1035431"/>
                  </a:lnTo>
                  <a:lnTo>
                    <a:pt x="339598" y="735076"/>
                  </a:lnTo>
                  <a:lnTo>
                    <a:pt x="1089101" y="1088910"/>
                  </a:lnTo>
                  <a:lnTo>
                    <a:pt x="1075563" y="1117612"/>
                  </a:lnTo>
                  <a:lnTo>
                    <a:pt x="1160780" y="1115695"/>
                  </a:lnTo>
                  <a:lnTo>
                    <a:pt x="1143952" y="1094320"/>
                  </a:lnTo>
                  <a:lnTo>
                    <a:pt x="1108075" y="1048702"/>
                  </a:lnTo>
                  <a:lnTo>
                    <a:pt x="1094524" y="1077417"/>
                  </a:lnTo>
                  <a:lnTo>
                    <a:pt x="339598" y="721106"/>
                  </a:lnTo>
                  <a:lnTo>
                    <a:pt x="339598" y="627075"/>
                  </a:lnTo>
                  <a:lnTo>
                    <a:pt x="1084427" y="741159"/>
                  </a:lnTo>
                  <a:lnTo>
                    <a:pt x="1079627" y="772541"/>
                  </a:lnTo>
                  <a:lnTo>
                    <a:pt x="1160780" y="746379"/>
                  </a:lnTo>
                  <a:lnTo>
                    <a:pt x="1156106" y="743077"/>
                  </a:lnTo>
                  <a:lnTo>
                    <a:pt x="1091184" y="697103"/>
                  </a:lnTo>
                  <a:lnTo>
                    <a:pt x="1086358" y="728586"/>
                  </a:lnTo>
                  <a:lnTo>
                    <a:pt x="339598" y="614273"/>
                  </a:lnTo>
                  <a:lnTo>
                    <a:pt x="339598" y="519747"/>
                  </a:lnTo>
                  <a:lnTo>
                    <a:pt x="1086624" y="395782"/>
                  </a:lnTo>
                  <a:lnTo>
                    <a:pt x="1091819" y="427101"/>
                  </a:lnTo>
                  <a:lnTo>
                    <a:pt x="1155166" y="381127"/>
                  </a:lnTo>
                  <a:lnTo>
                    <a:pt x="1160780" y="377063"/>
                  </a:lnTo>
                  <a:lnTo>
                    <a:pt x="1079373" y="351917"/>
                  </a:lnTo>
                  <a:lnTo>
                    <a:pt x="1084541" y="383197"/>
                  </a:lnTo>
                  <a:lnTo>
                    <a:pt x="339598" y="506818"/>
                  </a:lnTo>
                  <a:lnTo>
                    <a:pt x="339598" y="411187"/>
                  </a:lnTo>
                  <a:lnTo>
                    <a:pt x="1095159" y="39890"/>
                  </a:lnTo>
                  <a:lnTo>
                    <a:pt x="1109218" y="68453"/>
                  </a:lnTo>
                  <a:lnTo>
                    <a:pt x="1143774" y="22987"/>
                  </a:lnTo>
                  <a:lnTo>
                    <a:pt x="1160780" y="63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92095" y="4809744"/>
              <a:ext cx="123825" cy="943610"/>
            </a:xfrm>
            <a:custGeom>
              <a:avLst/>
              <a:gdLst/>
              <a:ahLst/>
              <a:cxnLst/>
              <a:rect l="l" t="t" r="r" b="b"/>
              <a:pathLst>
                <a:path w="123825" h="943610">
                  <a:moveTo>
                    <a:pt x="0" y="943355"/>
                  </a:moveTo>
                  <a:lnTo>
                    <a:pt x="123443" y="943355"/>
                  </a:lnTo>
                  <a:lnTo>
                    <a:pt x="123443" y="0"/>
                  </a:lnTo>
                  <a:lnTo>
                    <a:pt x="0" y="0"/>
                  </a:lnTo>
                  <a:lnTo>
                    <a:pt x="0" y="94335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211448" y="4248734"/>
            <a:ext cx="13163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Target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Buffer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2866" y="4598923"/>
            <a:ext cx="421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hash()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1875" y="5081142"/>
            <a:ext cx="1119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0x1a2100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9024" y="4877816"/>
            <a:ext cx="602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BranchID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85259" y="4559300"/>
            <a:ext cx="722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ourier New"/>
                <a:cs typeface="Courier New"/>
              </a:rPr>
              <a:t>1a2ABC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85259" y="4895850"/>
            <a:ext cx="722630" cy="37084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533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20"/>
              </a:spcBef>
            </a:pPr>
            <a:r>
              <a:rPr sz="1200" spc="-10" dirty="0">
                <a:latin typeface="Courier New"/>
                <a:cs typeface="Courier New"/>
              </a:rPr>
              <a:t>1A210C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0435" y="5317058"/>
            <a:ext cx="7099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Tag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01860" y="4520120"/>
            <a:ext cx="783590" cy="1511935"/>
            <a:chOff x="3201860" y="4520120"/>
            <a:chExt cx="783590" cy="1511935"/>
          </a:xfrm>
        </p:grpSpPr>
        <p:sp>
          <p:nvSpPr>
            <p:cNvPr id="19" name="object 19"/>
            <p:cNvSpPr/>
            <p:nvPr/>
          </p:nvSpPr>
          <p:spPr>
            <a:xfrm>
              <a:off x="3224022" y="4533138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748284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748284" y="370331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24022" y="4533138"/>
              <a:ext cx="748665" cy="744220"/>
            </a:xfrm>
            <a:custGeom>
              <a:avLst/>
              <a:gdLst/>
              <a:ahLst/>
              <a:cxnLst/>
              <a:rect l="l" t="t" r="r" b="b"/>
              <a:pathLst>
                <a:path w="748664" h="744220">
                  <a:moveTo>
                    <a:pt x="0" y="370331"/>
                  </a:moveTo>
                  <a:lnTo>
                    <a:pt x="748284" y="370331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  <a:path w="748664" h="744220">
                  <a:moveTo>
                    <a:pt x="0" y="743712"/>
                  </a:moveTo>
                  <a:lnTo>
                    <a:pt x="748284" y="743712"/>
                  </a:lnTo>
                  <a:lnTo>
                    <a:pt x="748284" y="374904"/>
                  </a:lnTo>
                  <a:lnTo>
                    <a:pt x="0" y="374904"/>
                  </a:lnTo>
                  <a:lnTo>
                    <a:pt x="0" y="74371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24022" y="5281422"/>
              <a:ext cx="748665" cy="368935"/>
            </a:xfrm>
            <a:custGeom>
              <a:avLst/>
              <a:gdLst/>
              <a:ahLst/>
              <a:cxnLst/>
              <a:rect l="l" t="t" r="r" b="b"/>
              <a:pathLst>
                <a:path w="748664" h="368935">
                  <a:moveTo>
                    <a:pt x="748284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748284" y="368807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24022" y="5281422"/>
              <a:ext cx="748665" cy="368935"/>
            </a:xfrm>
            <a:custGeom>
              <a:avLst/>
              <a:gdLst/>
              <a:ahLst/>
              <a:cxnLst/>
              <a:rect l="l" t="t" r="r" b="b"/>
              <a:pathLst>
                <a:path w="748664" h="368935">
                  <a:moveTo>
                    <a:pt x="0" y="368807"/>
                  </a:moveTo>
                  <a:lnTo>
                    <a:pt x="748284" y="368807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14878" y="5648706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748284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748284" y="370332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14878" y="5648706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0" y="370332"/>
                  </a:moveTo>
                  <a:lnTo>
                    <a:pt x="748284" y="370332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426078" y="6043066"/>
            <a:ext cx="2368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Tag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55109" y="6077203"/>
            <a:ext cx="415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85259" y="5391911"/>
            <a:ext cx="722630" cy="24384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0" rIns="0" bIns="0" rtlCol="0">
            <a:spAutoFit/>
          </a:bodyPr>
          <a:lstStyle/>
          <a:p>
            <a:pPr marL="99060">
              <a:lnSpc>
                <a:spcPts val="1165"/>
              </a:lnSpc>
            </a:pPr>
            <a:r>
              <a:rPr sz="1200" spc="-10" dirty="0">
                <a:latin typeface="Courier New"/>
                <a:cs typeface="Courier New"/>
              </a:rPr>
              <a:t>1A22EE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89832" y="5661659"/>
            <a:ext cx="718185" cy="34480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2540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00"/>
              </a:spcBef>
            </a:pPr>
            <a:r>
              <a:rPr sz="1200" spc="-10" dirty="0">
                <a:latin typeface="Courier New"/>
                <a:cs typeface="Courier New"/>
              </a:rPr>
              <a:t>1A2112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36976" y="4895850"/>
            <a:ext cx="722630" cy="36830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34290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270"/>
              </a:spcBef>
            </a:pPr>
            <a:r>
              <a:rPr sz="1800" spc="-25" dirty="0">
                <a:latin typeface="Courier New"/>
                <a:cs typeface="Courier New"/>
              </a:rPr>
              <a:t>1A2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113532" y="4832603"/>
            <a:ext cx="3611245" cy="559435"/>
            <a:chOff x="3113532" y="4832603"/>
            <a:chExt cx="3611245" cy="559435"/>
          </a:xfrm>
        </p:grpSpPr>
        <p:sp>
          <p:nvSpPr>
            <p:cNvPr id="31" name="object 31"/>
            <p:cNvSpPr/>
            <p:nvPr/>
          </p:nvSpPr>
          <p:spPr>
            <a:xfrm>
              <a:off x="3132582" y="4851653"/>
              <a:ext cx="1661160" cy="521334"/>
            </a:xfrm>
            <a:custGeom>
              <a:avLst/>
              <a:gdLst/>
              <a:ahLst/>
              <a:cxnLst/>
              <a:rect l="l" t="t" r="r" b="b"/>
              <a:pathLst>
                <a:path w="1661160" h="521335">
                  <a:moveTo>
                    <a:pt x="0" y="521208"/>
                  </a:moveTo>
                  <a:lnTo>
                    <a:pt x="1661160" y="521208"/>
                  </a:lnTo>
                  <a:lnTo>
                    <a:pt x="1661160" y="0"/>
                  </a:lnTo>
                  <a:lnTo>
                    <a:pt x="0" y="0"/>
                  </a:lnTo>
                  <a:lnTo>
                    <a:pt x="0" y="52120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92980" y="5091302"/>
              <a:ext cx="1932305" cy="76200"/>
            </a:xfrm>
            <a:custGeom>
              <a:avLst/>
              <a:gdLst/>
              <a:ahLst/>
              <a:cxnLst/>
              <a:rect l="l" t="t" r="r" b="b"/>
              <a:pathLst>
                <a:path w="1932304" h="76200">
                  <a:moveTo>
                    <a:pt x="1855977" y="0"/>
                  </a:moveTo>
                  <a:lnTo>
                    <a:pt x="1855660" y="31755"/>
                  </a:lnTo>
                  <a:lnTo>
                    <a:pt x="1868297" y="31877"/>
                  </a:lnTo>
                  <a:lnTo>
                    <a:pt x="1868297" y="44577"/>
                  </a:lnTo>
                  <a:lnTo>
                    <a:pt x="1855532" y="44577"/>
                  </a:lnTo>
                  <a:lnTo>
                    <a:pt x="1855216" y="76200"/>
                  </a:lnTo>
                  <a:lnTo>
                    <a:pt x="1920075" y="44577"/>
                  </a:lnTo>
                  <a:lnTo>
                    <a:pt x="1868297" y="44577"/>
                  </a:lnTo>
                  <a:lnTo>
                    <a:pt x="1920328" y="44453"/>
                  </a:lnTo>
                  <a:lnTo>
                    <a:pt x="1931797" y="38862"/>
                  </a:lnTo>
                  <a:lnTo>
                    <a:pt x="1855977" y="0"/>
                  </a:lnTo>
                  <a:close/>
                </a:path>
                <a:path w="1932304" h="76200">
                  <a:moveTo>
                    <a:pt x="1855660" y="31755"/>
                  </a:moveTo>
                  <a:lnTo>
                    <a:pt x="1855533" y="44453"/>
                  </a:lnTo>
                  <a:lnTo>
                    <a:pt x="1868297" y="44577"/>
                  </a:lnTo>
                  <a:lnTo>
                    <a:pt x="1868297" y="31877"/>
                  </a:lnTo>
                  <a:lnTo>
                    <a:pt x="1855660" y="31755"/>
                  </a:lnTo>
                  <a:close/>
                </a:path>
                <a:path w="1932304" h="76200">
                  <a:moveTo>
                    <a:pt x="0" y="13843"/>
                  </a:moveTo>
                  <a:lnTo>
                    <a:pt x="0" y="26543"/>
                  </a:lnTo>
                  <a:lnTo>
                    <a:pt x="1855533" y="44453"/>
                  </a:lnTo>
                  <a:lnTo>
                    <a:pt x="1855660" y="31755"/>
                  </a:lnTo>
                  <a:lnTo>
                    <a:pt x="0" y="1384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014976" y="4824221"/>
            <a:ext cx="1119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Target: 0x1A210C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91561" y="2061210"/>
            <a:ext cx="749935" cy="746760"/>
          </a:xfrm>
          <a:custGeom>
            <a:avLst/>
            <a:gdLst/>
            <a:ahLst/>
            <a:cxnLst/>
            <a:rect l="l" t="t" r="r" b="b"/>
            <a:pathLst>
              <a:path w="749935" h="746760">
                <a:moveTo>
                  <a:pt x="0" y="371856"/>
                </a:moveTo>
                <a:lnTo>
                  <a:pt x="749808" y="371856"/>
                </a:lnTo>
                <a:lnTo>
                  <a:pt x="749808" y="1524"/>
                </a:lnTo>
                <a:lnTo>
                  <a:pt x="0" y="1524"/>
                </a:lnTo>
                <a:lnTo>
                  <a:pt x="0" y="371856"/>
                </a:lnTo>
                <a:close/>
              </a:path>
              <a:path w="749935" h="746760">
                <a:moveTo>
                  <a:pt x="0" y="370332"/>
                </a:moveTo>
                <a:lnTo>
                  <a:pt x="749808" y="370332"/>
                </a:lnTo>
                <a:lnTo>
                  <a:pt x="749808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  <a:path w="749935" h="746760">
                <a:moveTo>
                  <a:pt x="0" y="746760"/>
                </a:moveTo>
                <a:lnTo>
                  <a:pt x="749808" y="746760"/>
                </a:lnTo>
                <a:lnTo>
                  <a:pt x="749808" y="377952"/>
                </a:lnTo>
                <a:lnTo>
                  <a:pt x="0" y="377952"/>
                </a:lnTo>
                <a:lnTo>
                  <a:pt x="0" y="74676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137410" y="1799590"/>
            <a:ext cx="1710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History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Table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(BHT)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01674" y="3030473"/>
            <a:ext cx="749935" cy="368935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250"/>
              </a:spcBef>
            </a:pPr>
            <a:r>
              <a:rPr sz="1800" spc="-25" dirty="0">
                <a:latin typeface="Calibri"/>
                <a:cs typeface="Calibri"/>
              </a:rPr>
              <a:t>xor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945386" y="2246375"/>
            <a:ext cx="650240" cy="1713230"/>
          </a:xfrm>
          <a:custGeom>
            <a:avLst/>
            <a:gdLst/>
            <a:ahLst/>
            <a:cxnLst/>
            <a:rect l="l" t="t" r="r" b="b"/>
            <a:pathLst>
              <a:path w="650239" h="1713229">
                <a:moveTo>
                  <a:pt x="650113" y="1343545"/>
                </a:moveTo>
                <a:lnTo>
                  <a:pt x="632777" y="1316990"/>
                </a:lnTo>
                <a:lnTo>
                  <a:pt x="603504" y="1272159"/>
                </a:lnTo>
                <a:lnTo>
                  <a:pt x="587476" y="1299692"/>
                </a:lnTo>
                <a:lnTo>
                  <a:pt x="15875" y="966584"/>
                </a:lnTo>
                <a:lnTo>
                  <a:pt x="594956" y="432765"/>
                </a:lnTo>
                <a:lnTo>
                  <a:pt x="616458" y="456057"/>
                </a:lnTo>
                <a:lnTo>
                  <a:pt x="632053" y="414782"/>
                </a:lnTo>
                <a:lnTo>
                  <a:pt x="646557" y="376428"/>
                </a:lnTo>
                <a:lnTo>
                  <a:pt x="564769" y="400050"/>
                </a:lnTo>
                <a:lnTo>
                  <a:pt x="586295" y="423392"/>
                </a:lnTo>
                <a:lnTo>
                  <a:pt x="40487" y="926642"/>
                </a:lnTo>
                <a:lnTo>
                  <a:pt x="609777" y="67056"/>
                </a:lnTo>
                <a:lnTo>
                  <a:pt x="636270" y="84582"/>
                </a:lnTo>
                <a:lnTo>
                  <a:pt x="640537" y="49403"/>
                </a:lnTo>
                <a:lnTo>
                  <a:pt x="646557" y="0"/>
                </a:lnTo>
                <a:lnTo>
                  <a:pt x="572770" y="42545"/>
                </a:lnTo>
                <a:lnTo>
                  <a:pt x="599224" y="60071"/>
                </a:lnTo>
                <a:lnTo>
                  <a:pt x="1206" y="962863"/>
                </a:lnTo>
                <a:lnTo>
                  <a:pt x="1016" y="963041"/>
                </a:lnTo>
                <a:lnTo>
                  <a:pt x="0" y="964692"/>
                </a:lnTo>
                <a:lnTo>
                  <a:pt x="5029" y="968006"/>
                </a:lnTo>
                <a:lnTo>
                  <a:pt x="508" y="971931"/>
                </a:lnTo>
                <a:lnTo>
                  <a:pt x="595439" y="1659305"/>
                </a:lnTo>
                <a:lnTo>
                  <a:pt x="571373" y="1680083"/>
                </a:lnTo>
                <a:lnTo>
                  <a:pt x="650113" y="1712849"/>
                </a:lnTo>
                <a:lnTo>
                  <a:pt x="638886" y="1668907"/>
                </a:lnTo>
                <a:lnTo>
                  <a:pt x="629031" y="1630299"/>
                </a:lnTo>
                <a:lnTo>
                  <a:pt x="605053" y="1651000"/>
                </a:lnTo>
                <a:lnTo>
                  <a:pt x="35140" y="992428"/>
                </a:lnTo>
                <a:lnTo>
                  <a:pt x="581126" y="1310614"/>
                </a:lnTo>
                <a:lnTo>
                  <a:pt x="565150" y="1338072"/>
                </a:lnTo>
                <a:lnTo>
                  <a:pt x="650113" y="134354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201674" y="3701034"/>
            <a:ext cx="749935" cy="370840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1800" spc="-10" dirty="0">
                <a:latin typeface="Courier New"/>
                <a:cs typeface="Courier New"/>
              </a:rPr>
              <a:t>0x100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46124" y="4125214"/>
            <a:ext cx="661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04516" y="2075688"/>
            <a:ext cx="723900" cy="3429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4605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115"/>
              </a:spcBef>
            </a:pPr>
            <a:r>
              <a:rPr sz="1800" spc="-25" dirty="0">
                <a:latin typeface="Courier New"/>
                <a:cs typeface="Courier New"/>
              </a:rPr>
              <a:t>10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04516" y="2452116"/>
            <a:ext cx="723900" cy="3429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5240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120"/>
              </a:spcBef>
            </a:pPr>
            <a:r>
              <a:rPr sz="1800" spc="-25" dirty="0">
                <a:latin typeface="Courier New"/>
                <a:cs typeface="Courier New"/>
              </a:rPr>
              <a:t>00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96133" y="3405378"/>
            <a:ext cx="748665" cy="370840"/>
          </a:xfrm>
          <a:prstGeom prst="rect">
            <a:avLst/>
          </a:prstGeom>
          <a:solidFill>
            <a:srgbClr val="FF0000"/>
          </a:solidFill>
          <a:ln w="25907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315"/>
              </a:spcBef>
            </a:pPr>
            <a:r>
              <a:rPr sz="1800" spc="-25" dirty="0">
                <a:latin typeface="Courier New"/>
                <a:cs typeface="Courier New"/>
              </a:rPr>
              <a:t>00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96133" y="3775709"/>
            <a:ext cx="748665" cy="368935"/>
          </a:xfrm>
          <a:prstGeom prst="rect">
            <a:avLst/>
          </a:prstGeom>
          <a:solidFill>
            <a:srgbClr val="00AF50"/>
          </a:solidFill>
          <a:ln w="25907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295"/>
              </a:spcBef>
            </a:pPr>
            <a:r>
              <a:rPr sz="1800" spc="-25" dirty="0">
                <a:latin typeface="Courier New"/>
                <a:cs typeface="Courier New"/>
              </a:rPr>
              <a:t>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469385" y="2030729"/>
            <a:ext cx="76200" cy="2151380"/>
          </a:xfrm>
          <a:custGeom>
            <a:avLst/>
            <a:gdLst/>
            <a:ahLst/>
            <a:cxnLst/>
            <a:rect l="l" t="t" r="r" b="b"/>
            <a:pathLst>
              <a:path w="76200" h="2151379">
                <a:moveTo>
                  <a:pt x="48006" y="2084959"/>
                </a:moveTo>
                <a:lnTo>
                  <a:pt x="48005" y="2113153"/>
                </a:lnTo>
                <a:lnTo>
                  <a:pt x="0" y="2113153"/>
                </a:lnTo>
                <a:lnTo>
                  <a:pt x="38100" y="2151253"/>
                </a:lnTo>
                <a:lnTo>
                  <a:pt x="76200" y="2113153"/>
                </a:lnTo>
                <a:lnTo>
                  <a:pt x="28193" y="2113153"/>
                </a:lnTo>
                <a:lnTo>
                  <a:pt x="28193" y="2084959"/>
                </a:lnTo>
                <a:lnTo>
                  <a:pt x="48006" y="2084959"/>
                </a:lnTo>
                <a:close/>
              </a:path>
              <a:path w="76200" h="2151379">
                <a:moveTo>
                  <a:pt x="38100" y="2075053"/>
                </a:moveTo>
                <a:lnTo>
                  <a:pt x="28193" y="2084959"/>
                </a:lnTo>
                <a:lnTo>
                  <a:pt x="28193" y="2113153"/>
                </a:lnTo>
                <a:lnTo>
                  <a:pt x="48005" y="2113153"/>
                </a:lnTo>
                <a:lnTo>
                  <a:pt x="48005" y="2084959"/>
                </a:lnTo>
                <a:lnTo>
                  <a:pt x="38100" y="2075053"/>
                </a:lnTo>
                <a:close/>
              </a:path>
              <a:path w="76200" h="2151379">
                <a:moveTo>
                  <a:pt x="28194" y="66294"/>
                </a:moveTo>
                <a:lnTo>
                  <a:pt x="28193" y="2084959"/>
                </a:lnTo>
                <a:lnTo>
                  <a:pt x="38100" y="2075053"/>
                </a:lnTo>
                <a:lnTo>
                  <a:pt x="48005" y="2075053"/>
                </a:lnTo>
                <a:lnTo>
                  <a:pt x="48005" y="76200"/>
                </a:lnTo>
                <a:lnTo>
                  <a:pt x="38100" y="76200"/>
                </a:lnTo>
                <a:lnTo>
                  <a:pt x="28194" y="66294"/>
                </a:lnTo>
                <a:close/>
              </a:path>
              <a:path w="76200" h="2151379">
                <a:moveTo>
                  <a:pt x="48005" y="2075053"/>
                </a:moveTo>
                <a:lnTo>
                  <a:pt x="38100" y="2075053"/>
                </a:lnTo>
                <a:lnTo>
                  <a:pt x="48006" y="2084959"/>
                </a:lnTo>
                <a:lnTo>
                  <a:pt x="48005" y="2075053"/>
                </a:lnTo>
                <a:close/>
              </a:path>
              <a:path w="76200" h="2151379">
                <a:moveTo>
                  <a:pt x="48005" y="38100"/>
                </a:moveTo>
                <a:lnTo>
                  <a:pt x="28193" y="38100"/>
                </a:lnTo>
                <a:lnTo>
                  <a:pt x="28194" y="66294"/>
                </a:lnTo>
                <a:lnTo>
                  <a:pt x="38100" y="76200"/>
                </a:lnTo>
                <a:lnTo>
                  <a:pt x="48005" y="66294"/>
                </a:lnTo>
                <a:lnTo>
                  <a:pt x="48005" y="38100"/>
                </a:lnTo>
                <a:close/>
              </a:path>
              <a:path w="76200" h="2151379">
                <a:moveTo>
                  <a:pt x="48005" y="66294"/>
                </a:moveTo>
                <a:lnTo>
                  <a:pt x="38100" y="76200"/>
                </a:lnTo>
                <a:lnTo>
                  <a:pt x="48005" y="76200"/>
                </a:lnTo>
                <a:lnTo>
                  <a:pt x="48005" y="66294"/>
                </a:lnTo>
                <a:close/>
              </a:path>
              <a:path w="76200" h="2151379">
                <a:moveTo>
                  <a:pt x="38100" y="0"/>
                </a:moveTo>
                <a:lnTo>
                  <a:pt x="0" y="38100"/>
                </a:lnTo>
                <a:lnTo>
                  <a:pt x="28194" y="66294"/>
                </a:lnTo>
                <a:lnTo>
                  <a:pt x="28193" y="38100"/>
                </a:lnTo>
                <a:lnTo>
                  <a:pt x="76200" y="38100"/>
                </a:lnTo>
                <a:lnTo>
                  <a:pt x="38100" y="0"/>
                </a:lnTo>
                <a:close/>
              </a:path>
              <a:path w="76200" h="2151379">
                <a:moveTo>
                  <a:pt x="76200" y="38100"/>
                </a:moveTo>
                <a:lnTo>
                  <a:pt x="48005" y="38100"/>
                </a:lnTo>
                <a:lnTo>
                  <a:pt x="48005" y="66294"/>
                </a:lnTo>
                <a:lnTo>
                  <a:pt x="76200" y="381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498088" y="2569174"/>
            <a:ext cx="254000" cy="10534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16k</a:t>
            </a:r>
            <a:r>
              <a:rPr sz="1800" spc="-10" dirty="0">
                <a:latin typeface="Calibri"/>
                <a:cs typeface="Calibri"/>
              </a:rPr>
              <a:t> Entries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89173" y="2972871"/>
            <a:ext cx="254000" cy="3124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87145" y="2356866"/>
            <a:ext cx="1181100" cy="368935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10010110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66394" y="2127326"/>
            <a:ext cx="12966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Global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History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Table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343405" y="2724785"/>
            <a:ext cx="76200" cy="319405"/>
          </a:xfrm>
          <a:custGeom>
            <a:avLst/>
            <a:gdLst/>
            <a:ahLst/>
            <a:cxnLst/>
            <a:rect l="l" t="t" r="r" b="b"/>
            <a:pathLst>
              <a:path w="76200" h="319405">
                <a:moveTo>
                  <a:pt x="31802" y="243108"/>
                </a:moveTo>
                <a:lnTo>
                  <a:pt x="0" y="243586"/>
                </a:lnTo>
                <a:lnTo>
                  <a:pt x="39369" y="319150"/>
                </a:lnTo>
                <a:lnTo>
                  <a:pt x="69797" y="255777"/>
                </a:lnTo>
                <a:lnTo>
                  <a:pt x="32003" y="255777"/>
                </a:lnTo>
                <a:lnTo>
                  <a:pt x="31802" y="243108"/>
                </a:lnTo>
                <a:close/>
              </a:path>
              <a:path w="76200" h="319405">
                <a:moveTo>
                  <a:pt x="44501" y="242918"/>
                </a:moveTo>
                <a:lnTo>
                  <a:pt x="31802" y="243108"/>
                </a:lnTo>
                <a:lnTo>
                  <a:pt x="32003" y="255777"/>
                </a:lnTo>
                <a:lnTo>
                  <a:pt x="44703" y="255650"/>
                </a:lnTo>
                <a:lnTo>
                  <a:pt x="44501" y="242918"/>
                </a:lnTo>
                <a:close/>
              </a:path>
              <a:path w="76200" h="319405">
                <a:moveTo>
                  <a:pt x="76200" y="242442"/>
                </a:moveTo>
                <a:lnTo>
                  <a:pt x="44501" y="242918"/>
                </a:lnTo>
                <a:lnTo>
                  <a:pt x="44703" y="255650"/>
                </a:lnTo>
                <a:lnTo>
                  <a:pt x="32003" y="255777"/>
                </a:lnTo>
                <a:lnTo>
                  <a:pt x="69797" y="255777"/>
                </a:lnTo>
                <a:lnTo>
                  <a:pt x="76200" y="242442"/>
                </a:lnTo>
                <a:close/>
              </a:path>
              <a:path w="76200" h="319405">
                <a:moveTo>
                  <a:pt x="40640" y="0"/>
                </a:moveTo>
                <a:lnTo>
                  <a:pt x="27940" y="253"/>
                </a:lnTo>
                <a:lnTo>
                  <a:pt x="31802" y="243108"/>
                </a:lnTo>
                <a:lnTo>
                  <a:pt x="44501" y="242918"/>
                </a:lnTo>
                <a:lnTo>
                  <a:pt x="4064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37716" y="3398520"/>
            <a:ext cx="76200" cy="302260"/>
          </a:xfrm>
          <a:custGeom>
            <a:avLst/>
            <a:gdLst/>
            <a:ahLst/>
            <a:cxnLst/>
            <a:rect l="l" t="t" r="r" b="b"/>
            <a:pathLst>
              <a:path w="76200" h="302260">
                <a:moveTo>
                  <a:pt x="44450" y="63500"/>
                </a:moveTo>
                <a:lnTo>
                  <a:pt x="31750" y="63500"/>
                </a:lnTo>
                <a:lnTo>
                  <a:pt x="31750" y="302005"/>
                </a:lnTo>
                <a:lnTo>
                  <a:pt x="44450" y="302005"/>
                </a:lnTo>
                <a:lnTo>
                  <a:pt x="44450" y="63500"/>
                </a:lnTo>
                <a:close/>
              </a:path>
              <a:path w="76200" h="30226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226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55847" y="3930015"/>
            <a:ext cx="1932305" cy="76200"/>
          </a:xfrm>
          <a:custGeom>
            <a:avLst/>
            <a:gdLst/>
            <a:ahLst/>
            <a:cxnLst/>
            <a:rect l="l" t="t" r="r" b="b"/>
            <a:pathLst>
              <a:path w="1932304" h="76200">
                <a:moveTo>
                  <a:pt x="1855977" y="0"/>
                </a:moveTo>
                <a:lnTo>
                  <a:pt x="1855660" y="31753"/>
                </a:lnTo>
                <a:lnTo>
                  <a:pt x="1868424" y="31877"/>
                </a:lnTo>
                <a:lnTo>
                  <a:pt x="1868297" y="44577"/>
                </a:lnTo>
                <a:lnTo>
                  <a:pt x="1855532" y="44577"/>
                </a:lnTo>
                <a:lnTo>
                  <a:pt x="1855215" y="76200"/>
                </a:lnTo>
                <a:lnTo>
                  <a:pt x="1920075" y="44577"/>
                </a:lnTo>
                <a:lnTo>
                  <a:pt x="1868297" y="44577"/>
                </a:lnTo>
                <a:lnTo>
                  <a:pt x="1920328" y="44453"/>
                </a:lnTo>
                <a:lnTo>
                  <a:pt x="1931797" y="38862"/>
                </a:lnTo>
                <a:lnTo>
                  <a:pt x="1855977" y="0"/>
                </a:lnTo>
                <a:close/>
              </a:path>
              <a:path w="1932304" h="76200">
                <a:moveTo>
                  <a:pt x="1855660" y="31753"/>
                </a:moveTo>
                <a:lnTo>
                  <a:pt x="1855533" y="44453"/>
                </a:lnTo>
                <a:lnTo>
                  <a:pt x="1868297" y="44577"/>
                </a:lnTo>
                <a:lnTo>
                  <a:pt x="1868424" y="31877"/>
                </a:lnTo>
                <a:lnTo>
                  <a:pt x="1855660" y="31753"/>
                </a:lnTo>
                <a:close/>
              </a:path>
              <a:path w="1932304" h="76200">
                <a:moveTo>
                  <a:pt x="0" y="13843"/>
                </a:moveTo>
                <a:lnTo>
                  <a:pt x="0" y="26543"/>
                </a:lnTo>
                <a:lnTo>
                  <a:pt x="1855533" y="44453"/>
                </a:lnTo>
                <a:lnTo>
                  <a:pt x="1855660" y="31753"/>
                </a:lnTo>
                <a:lnTo>
                  <a:pt x="0" y="1384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578097" y="3662298"/>
            <a:ext cx="1119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Outcome: </a:t>
            </a:r>
            <a:r>
              <a:rPr sz="1800" b="1" spc="-10" dirty="0">
                <a:solidFill>
                  <a:srgbClr val="00AF50"/>
                </a:solidFill>
                <a:latin typeface="Courier New"/>
                <a:cs typeface="Courier New"/>
              </a:rPr>
              <a:t>Taken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284466" y="1740789"/>
            <a:ext cx="335597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GHT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size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BHT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#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entries GHT/PC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hash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func </a:t>
            </a:r>
            <a:r>
              <a:rPr sz="3600" dirty="0">
                <a:latin typeface="Calibri"/>
                <a:cs typeface="Calibri"/>
              </a:rPr>
              <a:t>BHT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entry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size </a:t>
            </a:r>
            <a:r>
              <a:rPr sz="3600" dirty="0">
                <a:latin typeface="Calibri"/>
                <a:cs typeface="Calibri"/>
              </a:rPr>
              <a:t>BranchID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hash </a:t>
            </a:r>
            <a:r>
              <a:rPr sz="3600" dirty="0">
                <a:latin typeface="Calibri"/>
                <a:cs typeface="Calibri"/>
              </a:rPr>
              <a:t>BTB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#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entries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latin typeface="Calibri"/>
                <a:cs typeface="Calibri"/>
              </a:rPr>
              <a:t>BTB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assoc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These</a:t>
            </a:r>
            <a:r>
              <a:rPr spc="-50" dirty="0"/>
              <a:t> </a:t>
            </a:r>
            <a:r>
              <a:rPr spc="-10" dirty="0"/>
              <a:t>parameters</a:t>
            </a:r>
            <a:r>
              <a:rPr spc="-75" dirty="0"/>
              <a:t> </a:t>
            </a:r>
            <a:r>
              <a:rPr dirty="0"/>
              <a:t>are</a:t>
            </a:r>
            <a:r>
              <a:rPr spc="-50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spc="-30" dirty="0"/>
              <a:t>dimensions</a:t>
            </a:r>
            <a:r>
              <a:rPr spc="-1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50" dirty="0"/>
              <a:t>a </a:t>
            </a:r>
            <a:r>
              <a:rPr spc="-10" dirty="0"/>
              <a:t>design</a:t>
            </a:r>
            <a:r>
              <a:rPr spc="-215" dirty="0"/>
              <a:t> </a:t>
            </a:r>
            <a:r>
              <a:rPr dirty="0"/>
              <a:t>space</a:t>
            </a:r>
            <a:r>
              <a:rPr spc="-220" dirty="0"/>
              <a:t> </a:t>
            </a:r>
            <a:r>
              <a:rPr spc="-10" dirty="0"/>
              <a:t>vector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3458" y="1911222"/>
            <a:ext cx="335597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GHT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size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BHT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#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entries GHT/PC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hash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func </a:t>
            </a:r>
            <a:r>
              <a:rPr sz="3600" dirty="0">
                <a:latin typeface="Calibri"/>
                <a:cs typeface="Calibri"/>
              </a:rPr>
              <a:t>BHT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entry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size </a:t>
            </a:r>
            <a:r>
              <a:rPr sz="3600" dirty="0">
                <a:latin typeface="Calibri"/>
                <a:cs typeface="Calibri"/>
              </a:rPr>
              <a:t>BranchID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hash </a:t>
            </a:r>
            <a:r>
              <a:rPr sz="3600" dirty="0">
                <a:latin typeface="Calibri"/>
                <a:cs typeface="Calibri"/>
              </a:rPr>
              <a:t>BTB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#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entries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latin typeface="Calibri"/>
                <a:cs typeface="Calibri"/>
              </a:rPr>
              <a:t>BTB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assoc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71866" y="1917954"/>
            <a:ext cx="396875" cy="4232275"/>
          </a:xfrm>
          <a:custGeom>
            <a:avLst/>
            <a:gdLst/>
            <a:ahLst/>
            <a:cxnLst/>
            <a:rect l="l" t="t" r="r" b="b"/>
            <a:pathLst>
              <a:path w="396875" h="4232275">
                <a:moveTo>
                  <a:pt x="391922" y="12192"/>
                </a:moveTo>
                <a:lnTo>
                  <a:pt x="0" y="12192"/>
                </a:lnTo>
              </a:path>
              <a:path w="396875" h="4232275">
                <a:moveTo>
                  <a:pt x="10667" y="4232173"/>
                </a:moveTo>
                <a:lnTo>
                  <a:pt x="10667" y="0"/>
                </a:lnTo>
              </a:path>
              <a:path w="396875" h="4232275">
                <a:moveTo>
                  <a:pt x="396493" y="4221480"/>
                </a:moveTo>
                <a:lnTo>
                  <a:pt x="4572" y="422148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86266" y="1907285"/>
            <a:ext cx="396875" cy="4232275"/>
          </a:xfrm>
          <a:custGeom>
            <a:avLst/>
            <a:gdLst/>
            <a:ahLst/>
            <a:cxnLst/>
            <a:rect l="l" t="t" r="r" b="b"/>
            <a:pathLst>
              <a:path w="396875" h="4232275">
                <a:moveTo>
                  <a:pt x="4572" y="10667"/>
                </a:moveTo>
                <a:lnTo>
                  <a:pt x="396493" y="10667"/>
                </a:lnTo>
              </a:path>
              <a:path w="396875" h="4232275">
                <a:moveTo>
                  <a:pt x="385572" y="4232173"/>
                </a:moveTo>
                <a:lnTo>
                  <a:pt x="385572" y="0"/>
                </a:lnTo>
              </a:path>
              <a:path w="396875" h="4232275">
                <a:moveTo>
                  <a:pt x="0" y="4221480"/>
                </a:moveTo>
                <a:lnTo>
                  <a:pt x="391922" y="422148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25433" y="1972436"/>
            <a:ext cx="56134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latin typeface="Calibri"/>
                <a:cs typeface="Calibri"/>
              </a:rPr>
              <a:t>Sg Nb Hp Sb Hb Nt At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110" dirty="0"/>
              <a:t> </a:t>
            </a:r>
            <a:r>
              <a:rPr dirty="0"/>
              <a:t>Branch</a:t>
            </a:r>
            <a:r>
              <a:rPr spc="-85" dirty="0"/>
              <a:t> </a:t>
            </a:r>
            <a:r>
              <a:rPr dirty="0"/>
              <a:t>Predictor</a:t>
            </a:r>
            <a:r>
              <a:rPr spc="-80" dirty="0"/>
              <a:t> </a:t>
            </a:r>
            <a:r>
              <a:rPr dirty="0"/>
              <a:t>Design</a:t>
            </a:r>
            <a:r>
              <a:rPr spc="-85" dirty="0"/>
              <a:t> </a:t>
            </a:r>
            <a:r>
              <a:rPr spc="-10" dirty="0"/>
              <a:t>Space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09280" y="4520120"/>
            <a:ext cx="3124835" cy="1511935"/>
            <a:chOff x="1609280" y="4520120"/>
            <a:chExt cx="3124835" cy="1511935"/>
          </a:xfrm>
        </p:grpSpPr>
        <p:sp>
          <p:nvSpPr>
            <p:cNvPr id="4" name="object 4"/>
            <p:cNvSpPr/>
            <p:nvPr/>
          </p:nvSpPr>
          <p:spPr>
            <a:xfrm>
              <a:off x="3972305" y="4534662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0" y="370331"/>
                  </a:moveTo>
                  <a:lnTo>
                    <a:pt x="748284" y="370331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72305" y="4533138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748284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748284" y="370331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72305" y="4533138"/>
              <a:ext cx="748665" cy="746760"/>
            </a:xfrm>
            <a:custGeom>
              <a:avLst/>
              <a:gdLst/>
              <a:ahLst/>
              <a:cxnLst/>
              <a:rect l="l" t="t" r="r" b="b"/>
              <a:pathLst>
                <a:path w="748664" h="746760">
                  <a:moveTo>
                    <a:pt x="0" y="370331"/>
                  </a:moveTo>
                  <a:lnTo>
                    <a:pt x="748284" y="370331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  <a:path w="748664" h="746760">
                  <a:moveTo>
                    <a:pt x="0" y="746760"/>
                  </a:moveTo>
                  <a:lnTo>
                    <a:pt x="748284" y="746760"/>
                  </a:lnTo>
                  <a:lnTo>
                    <a:pt x="748284" y="377951"/>
                  </a:lnTo>
                  <a:lnTo>
                    <a:pt x="0" y="377951"/>
                  </a:lnTo>
                  <a:lnTo>
                    <a:pt x="0" y="74676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72305" y="5279898"/>
              <a:ext cx="748665" cy="368935"/>
            </a:xfrm>
            <a:custGeom>
              <a:avLst/>
              <a:gdLst/>
              <a:ahLst/>
              <a:cxnLst/>
              <a:rect l="l" t="t" r="r" b="b"/>
              <a:pathLst>
                <a:path w="748664" h="368935">
                  <a:moveTo>
                    <a:pt x="748284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748284" y="368807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2297" y="5103114"/>
              <a:ext cx="3098800" cy="916305"/>
            </a:xfrm>
            <a:custGeom>
              <a:avLst/>
              <a:gdLst/>
              <a:ahLst/>
              <a:cxnLst/>
              <a:rect l="l" t="t" r="r" b="b"/>
              <a:pathLst>
                <a:path w="3098800" h="916304">
                  <a:moveTo>
                    <a:pt x="2350007" y="545592"/>
                  </a:moveTo>
                  <a:lnTo>
                    <a:pt x="3098291" y="545592"/>
                  </a:lnTo>
                  <a:lnTo>
                    <a:pt x="3098291" y="176784"/>
                  </a:lnTo>
                  <a:lnTo>
                    <a:pt x="2350007" y="176784"/>
                  </a:lnTo>
                  <a:lnTo>
                    <a:pt x="2350007" y="545592"/>
                  </a:lnTo>
                  <a:close/>
                </a:path>
                <a:path w="3098800" h="916304">
                  <a:moveTo>
                    <a:pt x="2350007" y="915924"/>
                  </a:moveTo>
                  <a:lnTo>
                    <a:pt x="3098291" y="915924"/>
                  </a:lnTo>
                  <a:lnTo>
                    <a:pt x="3098291" y="545592"/>
                  </a:lnTo>
                  <a:lnTo>
                    <a:pt x="2350007" y="545592"/>
                  </a:lnTo>
                  <a:lnTo>
                    <a:pt x="2350007" y="915924"/>
                  </a:lnTo>
                  <a:close/>
                </a:path>
                <a:path w="3098800" h="916304">
                  <a:moveTo>
                    <a:pt x="0" y="368808"/>
                  </a:moveTo>
                  <a:lnTo>
                    <a:pt x="457200" y="368808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75942" y="4717669"/>
              <a:ext cx="1160780" cy="1118235"/>
            </a:xfrm>
            <a:custGeom>
              <a:avLst/>
              <a:gdLst/>
              <a:ahLst/>
              <a:cxnLst/>
              <a:rect l="l" t="t" r="r" b="b"/>
              <a:pathLst>
                <a:path w="1160780" h="1118235">
                  <a:moveTo>
                    <a:pt x="1160780" y="635"/>
                  </a:moveTo>
                  <a:lnTo>
                    <a:pt x="1075563" y="0"/>
                  </a:lnTo>
                  <a:lnTo>
                    <a:pt x="1089596" y="28575"/>
                  </a:lnTo>
                  <a:lnTo>
                    <a:pt x="339598" y="397052"/>
                  </a:lnTo>
                  <a:lnTo>
                    <a:pt x="339598" y="92075"/>
                  </a:lnTo>
                  <a:lnTo>
                    <a:pt x="216154" y="92075"/>
                  </a:lnTo>
                  <a:lnTo>
                    <a:pt x="216154" y="457695"/>
                  </a:lnTo>
                  <a:lnTo>
                    <a:pt x="216154" y="471843"/>
                  </a:lnTo>
                  <a:lnTo>
                    <a:pt x="216154" y="662838"/>
                  </a:lnTo>
                  <a:lnTo>
                    <a:pt x="44665" y="581888"/>
                  </a:lnTo>
                  <a:lnTo>
                    <a:pt x="216154" y="608164"/>
                  </a:lnTo>
                  <a:lnTo>
                    <a:pt x="216154" y="595388"/>
                  </a:lnTo>
                  <a:lnTo>
                    <a:pt x="43256" y="568909"/>
                  </a:lnTo>
                  <a:lnTo>
                    <a:pt x="216154" y="540232"/>
                  </a:lnTo>
                  <a:lnTo>
                    <a:pt x="216154" y="527304"/>
                  </a:lnTo>
                  <a:lnTo>
                    <a:pt x="45758" y="555574"/>
                  </a:lnTo>
                  <a:lnTo>
                    <a:pt x="216154" y="471843"/>
                  </a:lnTo>
                  <a:lnTo>
                    <a:pt x="216154" y="457695"/>
                  </a:lnTo>
                  <a:lnTo>
                    <a:pt x="2209" y="562800"/>
                  </a:lnTo>
                  <a:lnTo>
                    <a:pt x="1778" y="562864"/>
                  </a:lnTo>
                  <a:lnTo>
                    <a:pt x="1790" y="563003"/>
                  </a:lnTo>
                  <a:lnTo>
                    <a:pt x="0" y="563880"/>
                  </a:lnTo>
                  <a:lnTo>
                    <a:pt x="2654" y="569379"/>
                  </a:lnTo>
                  <a:lnTo>
                    <a:pt x="127" y="574802"/>
                  </a:lnTo>
                  <a:lnTo>
                    <a:pt x="216154" y="676795"/>
                  </a:lnTo>
                  <a:lnTo>
                    <a:pt x="216154" y="1035431"/>
                  </a:lnTo>
                  <a:lnTo>
                    <a:pt x="339598" y="1035431"/>
                  </a:lnTo>
                  <a:lnTo>
                    <a:pt x="339598" y="735076"/>
                  </a:lnTo>
                  <a:lnTo>
                    <a:pt x="1089101" y="1088910"/>
                  </a:lnTo>
                  <a:lnTo>
                    <a:pt x="1075563" y="1117612"/>
                  </a:lnTo>
                  <a:lnTo>
                    <a:pt x="1160780" y="1115695"/>
                  </a:lnTo>
                  <a:lnTo>
                    <a:pt x="1143952" y="1094320"/>
                  </a:lnTo>
                  <a:lnTo>
                    <a:pt x="1108075" y="1048702"/>
                  </a:lnTo>
                  <a:lnTo>
                    <a:pt x="1094524" y="1077417"/>
                  </a:lnTo>
                  <a:lnTo>
                    <a:pt x="339598" y="721106"/>
                  </a:lnTo>
                  <a:lnTo>
                    <a:pt x="339598" y="627075"/>
                  </a:lnTo>
                  <a:lnTo>
                    <a:pt x="1084427" y="741159"/>
                  </a:lnTo>
                  <a:lnTo>
                    <a:pt x="1079627" y="772541"/>
                  </a:lnTo>
                  <a:lnTo>
                    <a:pt x="1160780" y="746379"/>
                  </a:lnTo>
                  <a:lnTo>
                    <a:pt x="1156106" y="743077"/>
                  </a:lnTo>
                  <a:lnTo>
                    <a:pt x="1091184" y="697103"/>
                  </a:lnTo>
                  <a:lnTo>
                    <a:pt x="1086358" y="728586"/>
                  </a:lnTo>
                  <a:lnTo>
                    <a:pt x="339598" y="614273"/>
                  </a:lnTo>
                  <a:lnTo>
                    <a:pt x="339598" y="519747"/>
                  </a:lnTo>
                  <a:lnTo>
                    <a:pt x="1086624" y="395782"/>
                  </a:lnTo>
                  <a:lnTo>
                    <a:pt x="1091819" y="427101"/>
                  </a:lnTo>
                  <a:lnTo>
                    <a:pt x="1155166" y="381127"/>
                  </a:lnTo>
                  <a:lnTo>
                    <a:pt x="1160780" y="377063"/>
                  </a:lnTo>
                  <a:lnTo>
                    <a:pt x="1079373" y="351917"/>
                  </a:lnTo>
                  <a:lnTo>
                    <a:pt x="1084541" y="383197"/>
                  </a:lnTo>
                  <a:lnTo>
                    <a:pt x="339598" y="506818"/>
                  </a:lnTo>
                  <a:lnTo>
                    <a:pt x="339598" y="411187"/>
                  </a:lnTo>
                  <a:lnTo>
                    <a:pt x="1095159" y="39890"/>
                  </a:lnTo>
                  <a:lnTo>
                    <a:pt x="1109218" y="68453"/>
                  </a:lnTo>
                  <a:lnTo>
                    <a:pt x="1143774" y="22987"/>
                  </a:lnTo>
                  <a:lnTo>
                    <a:pt x="1160780" y="63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92095" y="4809744"/>
              <a:ext cx="123825" cy="943610"/>
            </a:xfrm>
            <a:custGeom>
              <a:avLst/>
              <a:gdLst/>
              <a:ahLst/>
              <a:cxnLst/>
              <a:rect l="l" t="t" r="r" b="b"/>
              <a:pathLst>
                <a:path w="123825" h="943610">
                  <a:moveTo>
                    <a:pt x="0" y="943355"/>
                  </a:moveTo>
                  <a:lnTo>
                    <a:pt x="123443" y="943355"/>
                  </a:lnTo>
                  <a:lnTo>
                    <a:pt x="123443" y="0"/>
                  </a:lnTo>
                  <a:lnTo>
                    <a:pt x="0" y="0"/>
                  </a:lnTo>
                  <a:lnTo>
                    <a:pt x="0" y="94335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211448" y="4248734"/>
            <a:ext cx="13163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Target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Buffer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2866" y="4598923"/>
            <a:ext cx="421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hash()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1875" y="5081142"/>
            <a:ext cx="1119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0x1a2100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9024" y="4877816"/>
            <a:ext cx="602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BranchID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85259" y="4559300"/>
            <a:ext cx="722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ourier New"/>
                <a:cs typeface="Courier New"/>
              </a:rPr>
              <a:t>1a2ABC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85259" y="4895850"/>
            <a:ext cx="722630" cy="37084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533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20"/>
              </a:spcBef>
            </a:pPr>
            <a:r>
              <a:rPr sz="1200" spc="-10" dirty="0">
                <a:latin typeface="Courier New"/>
                <a:cs typeface="Courier New"/>
              </a:rPr>
              <a:t>1A210C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0435" y="5317058"/>
            <a:ext cx="7099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Tag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01860" y="4520120"/>
            <a:ext cx="783590" cy="1511935"/>
            <a:chOff x="3201860" y="4520120"/>
            <a:chExt cx="783590" cy="1511935"/>
          </a:xfrm>
        </p:grpSpPr>
        <p:sp>
          <p:nvSpPr>
            <p:cNvPr id="19" name="object 19"/>
            <p:cNvSpPr/>
            <p:nvPr/>
          </p:nvSpPr>
          <p:spPr>
            <a:xfrm>
              <a:off x="3224022" y="4533138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748284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748284" y="370331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24022" y="4533138"/>
              <a:ext cx="748665" cy="744220"/>
            </a:xfrm>
            <a:custGeom>
              <a:avLst/>
              <a:gdLst/>
              <a:ahLst/>
              <a:cxnLst/>
              <a:rect l="l" t="t" r="r" b="b"/>
              <a:pathLst>
                <a:path w="748664" h="744220">
                  <a:moveTo>
                    <a:pt x="0" y="370331"/>
                  </a:moveTo>
                  <a:lnTo>
                    <a:pt x="748284" y="370331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  <a:path w="748664" h="744220">
                  <a:moveTo>
                    <a:pt x="0" y="743712"/>
                  </a:moveTo>
                  <a:lnTo>
                    <a:pt x="748284" y="743712"/>
                  </a:lnTo>
                  <a:lnTo>
                    <a:pt x="748284" y="374904"/>
                  </a:lnTo>
                  <a:lnTo>
                    <a:pt x="0" y="374904"/>
                  </a:lnTo>
                  <a:lnTo>
                    <a:pt x="0" y="74371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24022" y="5281422"/>
              <a:ext cx="748665" cy="368935"/>
            </a:xfrm>
            <a:custGeom>
              <a:avLst/>
              <a:gdLst/>
              <a:ahLst/>
              <a:cxnLst/>
              <a:rect l="l" t="t" r="r" b="b"/>
              <a:pathLst>
                <a:path w="748664" h="368935">
                  <a:moveTo>
                    <a:pt x="748284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748284" y="368807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24022" y="5281422"/>
              <a:ext cx="748665" cy="368935"/>
            </a:xfrm>
            <a:custGeom>
              <a:avLst/>
              <a:gdLst/>
              <a:ahLst/>
              <a:cxnLst/>
              <a:rect l="l" t="t" r="r" b="b"/>
              <a:pathLst>
                <a:path w="748664" h="368935">
                  <a:moveTo>
                    <a:pt x="0" y="368807"/>
                  </a:moveTo>
                  <a:lnTo>
                    <a:pt x="748284" y="368807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14878" y="5648706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748284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748284" y="370332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14878" y="5648706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0" y="370332"/>
                  </a:moveTo>
                  <a:lnTo>
                    <a:pt x="748284" y="370332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426078" y="6043066"/>
            <a:ext cx="2368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Tag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55109" y="6077203"/>
            <a:ext cx="415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85259" y="5391911"/>
            <a:ext cx="722630" cy="24384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0" rIns="0" bIns="0" rtlCol="0">
            <a:spAutoFit/>
          </a:bodyPr>
          <a:lstStyle/>
          <a:p>
            <a:pPr marL="99060">
              <a:lnSpc>
                <a:spcPts val="1165"/>
              </a:lnSpc>
            </a:pPr>
            <a:r>
              <a:rPr sz="1200" spc="-10" dirty="0">
                <a:latin typeface="Courier New"/>
                <a:cs typeface="Courier New"/>
              </a:rPr>
              <a:t>1A22EE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89832" y="5661659"/>
            <a:ext cx="718185" cy="34480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2540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00"/>
              </a:spcBef>
            </a:pPr>
            <a:r>
              <a:rPr sz="1200" spc="-10" dirty="0">
                <a:latin typeface="Courier New"/>
                <a:cs typeface="Courier New"/>
              </a:rPr>
              <a:t>1A2112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36976" y="4895850"/>
            <a:ext cx="722630" cy="36830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34290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270"/>
              </a:spcBef>
            </a:pPr>
            <a:r>
              <a:rPr sz="1800" spc="-25" dirty="0">
                <a:latin typeface="Courier New"/>
                <a:cs typeface="Courier New"/>
              </a:rPr>
              <a:t>1A2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113532" y="4832603"/>
            <a:ext cx="3611245" cy="559435"/>
            <a:chOff x="3113532" y="4832603"/>
            <a:chExt cx="3611245" cy="559435"/>
          </a:xfrm>
        </p:grpSpPr>
        <p:sp>
          <p:nvSpPr>
            <p:cNvPr id="31" name="object 31"/>
            <p:cNvSpPr/>
            <p:nvPr/>
          </p:nvSpPr>
          <p:spPr>
            <a:xfrm>
              <a:off x="3132582" y="4851653"/>
              <a:ext cx="1661160" cy="521334"/>
            </a:xfrm>
            <a:custGeom>
              <a:avLst/>
              <a:gdLst/>
              <a:ahLst/>
              <a:cxnLst/>
              <a:rect l="l" t="t" r="r" b="b"/>
              <a:pathLst>
                <a:path w="1661160" h="521335">
                  <a:moveTo>
                    <a:pt x="0" y="521208"/>
                  </a:moveTo>
                  <a:lnTo>
                    <a:pt x="1661160" y="521208"/>
                  </a:lnTo>
                  <a:lnTo>
                    <a:pt x="1661160" y="0"/>
                  </a:lnTo>
                  <a:lnTo>
                    <a:pt x="0" y="0"/>
                  </a:lnTo>
                  <a:lnTo>
                    <a:pt x="0" y="521208"/>
                  </a:lnTo>
                  <a:close/>
                </a:path>
              </a:pathLst>
            </a:custGeom>
            <a:ln w="381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92980" y="5091302"/>
              <a:ext cx="1932305" cy="76200"/>
            </a:xfrm>
            <a:custGeom>
              <a:avLst/>
              <a:gdLst/>
              <a:ahLst/>
              <a:cxnLst/>
              <a:rect l="l" t="t" r="r" b="b"/>
              <a:pathLst>
                <a:path w="1932304" h="76200">
                  <a:moveTo>
                    <a:pt x="1855977" y="0"/>
                  </a:moveTo>
                  <a:lnTo>
                    <a:pt x="1855660" y="31755"/>
                  </a:lnTo>
                  <a:lnTo>
                    <a:pt x="1868297" y="31877"/>
                  </a:lnTo>
                  <a:lnTo>
                    <a:pt x="1868297" y="44577"/>
                  </a:lnTo>
                  <a:lnTo>
                    <a:pt x="1855532" y="44577"/>
                  </a:lnTo>
                  <a:lnTo>
                    <a:pt x="1855216" y="76200"/>
                  </a:lnTo>
                  <a:lnTo>
                    <a:pt x="1920075" y="44577"/>
                  </a:lnTo>
                  <a:lnTo>
                    <a:pt x="1868297" y="44577"/>
                  </a:lnTo>
                  <a:lnTo>
                    <a:pt x="1920328" y="44453"/>
                  </a:lnTo>
                  <a:lnTo>
                    <a:pt x="1931797" y="38862"/>
                  </a:lnTo>
                  <a:lnTo>
                    <a:pt x="1855977" y="0"/>
                  </a:lnTo>
                  <a:close/>
                </a:path>
                <a:path w="1932304" h="76200">
                  <a:moveTo>
                    <a:pt x="1855660" y="31755"/>
                  </a:moveTo>
                  <a:lnTo>
                    <a:pt x="1855533" y="44453"/>
                  </a:lnTo>
                  <a:lnTo>
                    <a:pt x="1868297" y="44577"/>
                  </a:lnTo>
                  <a:lnTo>
                    <a:pt x="1868297" y="31877"/>
                  </a:lnTo>
                  <a:lnTo>
                    <a:pt x="1855660" y="31755"/>
                  </a:lnTo>
                  <a:close/>
                </a:path>
                <a:path w="1932304" h="76200">
                  <a:moveTo>
                    <a:pt x="0" y="13843"/>
                  </a:moveTo>
                  <a:lnTo>
                    <a:pt x="0" y="26543"/>
                  </a:lnTo>
                  <a:lnTo>
                    <a:pt x="1855533" y="44453"/>
                  </a:lnTo>
                  <a:lnTo>
                    <a:pt x="1855660" y="31755"/>
                  </a:lnTo>
                  <a:lnTo>
                    <a:pt x="0" y="1384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014976" y="4824221"/>
            <a:ext cx="1119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Target: 0x1A210C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91561" y="2061210"/>
            <a:ext cx="749935" cy="746760"/>
          </a:xfrm>
          <a:custGeom>
            <a:avLst/>
            <a:gdLst/>
            <a:ahLst/>
            <a:cxnLst/>
            <a:rect l="l" t="t" r="r" b="b"/>
            <a:pathLst>
              <a:path w="749935" h="746760">
                <a:moveTo>
                  <a:pt x="0" y="371856"/>
                </a:moveTo>
                <a:lnTo>
                  <a:pt x="749808" y="371856"/>
                </a:lnTo>
                <a:lnTo>
                  <a:pt x="749808" y="1524"/>
                </a:lnTo>
                <a:lnTo>
                  <a:pt x="0" y="1524"/>
                </a:lnTo>
                <a:lnTo>
                  <a:pt x="0" y="371856"/>
                </a:lnTo>
                <a:close/>
              </a:path>
              <a:path w="749935" h="746760">
                <a:moveTo>
                  <a:pt x="0" y="370332"/>
                </a:moveTo>
                <a:lnTo>
                  <a:pt x="749808" y="370332"/>
                </a:lnTo>
                <a:lnTo>
                  <a:pt x="749808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  <a:path w="749935" h="746760">
                <a:moveTo>
                  <a:pt x="0" y="746760"/>
                </a:moveTo>
                <a:lnTo>
                  <a:pt x="749808" y="746760"/>
                </a:lnTo>
                <a:lnTo>
                  <a:pt x="749808" y="377952"/>
                </a:lnTo>
                <a:lnTo>
                  <a:pt x="0" y="377952"/>
                </a:lnTo>
                <a:lnTo>
                  <a:pt x="0" y="74676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137410" y="1799590"/>
            <a:ext cx="1710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History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Table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(BHT)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01674" y="3030473"/>
            <a:ext cx="749935" cy="368935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250"/>
              </a:spcBef>
            </a:pPr>
            <a:r>
              <a:rPr sz="1800" spc="-25" dirty="0">
                <a:latin typeface="Calibri"/>
                <a:cs typeface="Calibri"/>
              </a:rPr>
              <a:t>xor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945386" y="2246375"/>
            <a:ext cx="650240" cy="1713230"/>
          </a:xfrm>
          <a:custGeom>
            <a:avLst/>
            <a:gdLst/>
            <a:ahLst/>
            <a:cxnLst/>
            <a:rect l="l" t="t" r="r" b="b"/>
            <a:pathLst>
              <a:path w="650239" h="1713229">
                <a:moveTo>
                  <a:pt x="650113" y="1343545"/>
                </a:moveTo>
                <a:lnTo>
                  <a:pt x="632777" y="1316990"/>
                </a:lnTo>
                <a:lnTo>
                  <a:pt x="603504" y="1272159"/>
                </a:lnTo>
                <a:lnTo>
                  <a:pt x="587476" y="1299692"/>
                </a:lnTo>
                <a:lnTo>
                  <a:pt x="15875" y="966584"/>
                </a:lnTo>
                <a:lnTo>
                  <a:pt x="594956" y="432765"/>
                </a:lnTo>
                <a:lnTo>
                  <a:pt x="616458" y="456057"/>
                </a:lnTo>
                <a:lnTo>
                  <a:pt x="632053" y="414782"/>
                </a:lnTo>
                <a:lnTo>
                  <a:pt x="646557" y="376428"/>
                </a:lnTo>
                <a:lnTo>
                  <a:pt x="564769" y="400050"/>
                </a:lnTo>
                <a:lnTo>
                  <a:pt x="586295" y="423392"/>
                </a:lnTo>
                <a:lnTo>
                  <a:pt x="40487" y="926642"/>
                </a:lnTo>
                <a:lnTo>
                  <a:pt x="609777" y="67056"/>
                </a:lnTo>
                <a:lnTo>
                  <a:pt x="636270" y="84582"/>
                </a:lnTo>
                <a:lnTo>
                  <a:pt x="640537" y="49403"/>
                </a:lnTo>
                <a:lnTo>
                  <a:pt x="646557" y="0"/>
                </a:lnTo>
                <a:lnTo>
                  <a:pt x="572770" y="42545"/>
                </a:lnTo>
                <a:lnTo>
                  <a:pt x="599224" y="60071"/>
                </a:lnTo>
                <a:lnTo>
                  <a:pt x="1206" y="962863"/>
                </a:lnTo>
                <a:lnTo>
                  <a:pt x="1016" y="963041"/>
                </a:lnTo>
                <a:lnTo>
                  <a:pt x="0" y="964692"/>
                </a:lnTo>
                <a:lnTo>
                  <a:pt x="5029" y="968006"/>
                </a:lnTo>
                <a:lnTo>
                  <a:pt x="508" y="971931"/>
                </a:lnTo>
                <a:lnTo>
                  <a:pt x="595439" y="1659305"/>
                </a:lnTo>
                <a:lnTo>
                  <a:pt x="571373" y="1680083"/>
                </a:lnTo>
                <a:lnTo>
                  <a:pt x="650113" y="1712849"/>
                </a:lnTo>
                <a:lnTo>
                  <a:pt x="638886" y="1668907"/>
                </a:lnTo>
                <a:lnTo>
                  <a:pt x="629031" y="1630299"/>
                </a:lnTo>
                <a:lnTo>
                  <a:pt x="605053" y="1651000"/>
                </a:lnTo>
                <a:lnTo>
                  <a:pt x="35140" y="992428"/>
                </a:lnTo>
                <a:lnTo>
                  <a:pt x="581126" y="1310614"/>
                </a:lnTo>
                <a:lnTo>
                  <a:pt x="565150" y="1338072"/>
                </a:lnTo>
                <a:lnTo>
                  <a:pt x="650113" y="134354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201674" y="3701034"/>
            <a:ext cx="749935" cy="370840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1800" spc="-10" dirty="0">
                <a:latin typeface="Courier New"/>
                <a:cs typeface="Courier New"/>
              </a:rPr>
              <a:t>0x100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46124" y="4125214"/>
            <a:ext cx="661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04516" y="2075688"/>
            <a:ext cx="723900" cy="3429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4605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115"/>
              </a:spcBef>
            </a:pPr>
            <a:r>
              <a:rPr sz="1800" spc="-25" dirty="0">
                <a:latin typeface="Courier New"/>
                <a:cs typeface="Courier New"/>
              </a:rPr>
              <a:t>10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04516" y="2452116"/>
            <a:ext cx="723900" cy="3429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5240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120"/>
              </a:spcBef>
            </a:pPr>
            <a:r>
              <a:rPr sz="1800" spc="-25" dirty="0">
                <a:latin typeface="Courier New"/>
                <a:cs typeface="Courier New"/>
              </a:rPr>
              <a:t>00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96133" y="3405378"/>
            <a:ext cx="748665" cy="370840"/>
          </a:xfrm>
          <a:prstGeom prst="rect">
            <a:avLst/>
          </a:prstGeom>
          <a:solidFill>
            <a:srgbClr val="FF0000"/>
          </a:solidFill>
          <a:ln w="25907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315"/>
              </a:spcBef>
            </a:pPr>
            <a:r>
              <a:rPr sz="1800" spc="-25" dirty="0">
                <a:latin typeface="Courier New"/>
                <a:cs typeface="Courier New"/>
              </a:rPr>
              <a:t>00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96133" y="3775709"/>
            <a:ext cx="748665" cy="368935"/>
          </a:xfrm>
          <a:prstGeom prst="rect">
            <a:avLst/>
          </a:prstGeom>
          <a:solidFill>
            <a:srgbClr val="00AF50"/>
          </a:solidFill>
          <a:ln w="25907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295"/>
              </a:spcBef>
            </a:pPr>
            <a:r>
              <a:rPr sz="1800" spc="-25" dirty="0">
                <a:latin typeface="Courier New"/>
                <a:cs typeface="Courier New"/>
              </a:rPr>
              <a:t>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469385" y="2030729"/>
            <a:ext cx="76200" cy="2151380"/>
          </a:xfrm>
          <a:custGeom>
            <a:avLst/>
            <a:gdLst/>
            <a:ahLst/>
            <a:cxnLst/>
            <a:rect l="l" t="t" r="r" b="b"/>
            <a:pathLst>
              <a:path w="76200" h="2151379">
                <a:moveTo>
                  <a:pt x="48006" y="2084959"/>
                </a:moveTo>
                <a:lnTo>
                  <a:pt x="48005" y="2113153"/>
                </a:lnTo>
                <a:lnTo>
                  <a:pt x="0" y="2113153"/>
                </a:lnTo>
                <a:lnTo>
                  <a:pt x="38100" y="2151253"/>
                </a:lnTo>
                <a:lnTo>
                  <a:pt x="76200" y="2113153"/>
                </a:lnTo>
                <a:lnTo>
                  <a:pt x="28193" y="2113153"/>
                </a:lnTo>
                <a:lnTo>
                  <a:pt x="28193" y="2084959"/>
                </a:lnTo>
                <a:lnTo>
                  <a:pt x="48006" y="2084959"/>
                </a:lnTo>
                <a:close/>
              </a:path>
              <a:path w="76200" h="2151379">
                <a:moveTo>
                  <a:pt x="38100" y="2075053"/>
                </a:moveTo>
                <a:lnTo>
                  <a:pt x="28193" y="2084959"/>
                </a:lnTo>
                <a:lnTo>
                  <a:pt x="28193" y="2113153"/>
                </a:lnTo>
                <a:lnTo>
                  <a:pt x="48005" y="2113153"/>
                </a:lnTo>
                <a:lnTo>
                  <a:pt x="48005" y="2084959"/>
                </a:lnTo>
                <a:lnTo>
                  <a:pt x="38100" y="2075053"/>
                </a:lnTo>
                <a:close/>
              </a:path>
              <a:path w="76200" h="2151379">
                <a:moveTo>
                  <a:pt x="28194" y="66294"/>
                </a:moveTo>
                <a:lnTo>
                  <a:pt x="28193" y="2084959"/>
                </a:lnTo>
                <a:lnTo>
                  <a:pt x="38100" y="2075053"/>
                </a:lnTo>
                <a:lnTo>
                  <a:pt x="48005" y="2075053"/>
                </a:lnTo>
                <a:lnTo>
                  <a:pt x="48005" y="76200"/>
                </a:lnTo>
                <a:lnTo>
                  <a:pt x="38100" y="76200"/>
                </a:lnTo>
                <a:lnTo>
                  <a:pt x="28194" y="66294"/>
                </a:lnTo>
                <a:close/>
              </a:path>
              <a:path w="76200" h="2151379">
                <a:moveTo>
                  <a:pt x="48005" y="2075053"/>
                </a:moveTo>
                <a:lnTo>
                  <a:pt x="38100" y="2075053"/>
                </a:lnTo>
                <a:lnTo>
                  <a:pt x="48006" y="2084959"/>
                </a:lnTo>
                <a:lnTo>
                  <a:pt x="48005" y="2075053"/>
                </a:lnTo>
                <a:close/>
              </a:path>
              <a:path w="76200" h="2151379">
                <a:moveTo>
                  <a:pt x="48005" y="38100"/>
                </a:moveTo>
                <a:lnTo>
                  <a:pt x="28193" y="38100"/>
                </a:lnTo>
                <a:lnTo>
                  <a:pt x="28194" y="66294"/>
                </a:lnTo>
                <a:lnTo>
                  <a:pt x="38100" y="76200"/>
                </a:lnTo>
                <a:lnTo>
                  <a:pt x="48005" y="66294"/>
                </a:lnTo>
                <a:lnTo>
                  <a:pt x="48005" y="38100"/>
                </a:lnTo>
                <a:close/>
              </a:path>
              <a:path w="76200" h="2151379">
                <a:moveTo>
                  <a:pt x="48005" y="66294"/>
                </a:moveTo>
                <a:lnTo>
                  <a:pt x="38100" y="76200"/>
                </a:lnTo>
                <a:lnTo>
                  <a:pt x="48005" y="76200"/>
                </a:lnTo>
                <a:lnTo>
                  <a:pt x="48005" y="66294"/>
                </a:lnTo>
                <a:close/>
              </a:path>
              <a:path w="76200" h="2151379">
                <a:moveTo>
                  <a:pt x="38100" y="0"/>
                </a:moveTo>
                <a:lnTo>
                  <a:pt x="0" y="38100"/>
                </a:lnTo>
                <a:lnTo>
                  <a:pt x="28194" y="66294"/>
                </a:lnTo>
                <a:lnTo>
                  <a:pt x="28193" y="38100"/>
                </a:lnTo>
                <a:lnTo>
                  <a:pt x="76200" y="38100"/>
                </a:lnTo>
                <a:lnTo>
                  <a:pt x="38100" y="0"/>
                </a:lnTo>
                <a:close/>
              </a:path>
              <a:path w="76200" h="2151379">
                <a:moveTo>
                  <a:pt x="76200" y="38100"/>
                </a:moveTo>
                <a:lnTo>
                  <a:pt x="48005" y="38100"/>
                </a:lnTo>
                <a:lnTo>
                  <a:pt x="48005" y="66294"/>
                </a:lnTo>
                <a:lnTo>
                  <a:pt x="76200" y="381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498088" y="2569174"/>
            <a:ext cx="254000" cy="10534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16k</a:t>
            </a:r>
            <a:r>
              <a:rPr sz="1800" spc="-10" dirty="0">
                <a:latin typeface="Calibri"/>
                <a:cs typeface="Calibri"/>
              </a:rPr>
              <a:t> Entries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89173" y="2972871"/>
            <a:ext cx="254000" cy="3124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87145" y="2356866"/>
            <a:ext cx="1181100" cy="368935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10010110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66394" y="2127326"/>
            <a:ext cx="12966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Global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History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Table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343405" y="2724785"/>
            <a:ext cx="76200" cy="319405"/>
          </a:xfrm>
          <a:custGeom>
            <a:avLst/>
            <a:gdLst/>
            <a:ahLst/>
            <a:cxnLst/>
            <a:rect l="l" t="t" r="r" b="b"/>
            <a:pathLst>
              <a:path w="76200" h="319405">
                <a:moveTo>
                  <a:pt x="31802" y="243108"/>
                </a:moveTo>
                <a:lnTo>
                  <a:pt x="0" y="243586"/>
                </a:lnTo>
                <a:lnTo>
                  <a:pt x="39369" y="319150"/>
                </a:lnTo>
                <a:lnTo>
                  <a:pt x="69797" y="255777"/>
                </a:lnTo>
                <a:lnTo>
                  <a:pt x="32003" y="255777"/>
                </a:lnTo>
                <a:lnTo>
                  <a:pt x="31802" y="243108"/>
                </a:lnTo>
                <a:close/>
              </a:path>
              <a:path w="76200" h="319405">
                <a:moveTo>
                  <a:pt x="44501" y="242918"/>
                </a:moveTo>
                <a:lnTo>
                  <a:pt x="31802" y="243108"/>
                </a:lnTo>
                <a:lnTo>
                  <a:pt x="32003" y="255777"/>
                </a:lnTo>
                <a:lnTo>
                  <a:pt x="44703" y="255650"/>
                </a:lnTo>
                <a:lnTo>
                  <a:pt x="44501" y="242918"/>
                </a:lnTo>
                <a:close/>
              </a:path>
              <a:path w="76200" h="319405">
                <a:moveTo>
                  <a:pt x="76200" y="242442"/>
                </a:moveTo>
                <a:lnTo>
                  <a:pt x="44501" y="242918"/>
                </a:lnTo>
                <a:lnTo>
                  <a:pt x="44703" y="255650"/>
                </a:lnTo>
                <a:lnTo>
                  <a:pt x="32003" y="255777"/>
                </a:lnTo>
                <a:lnTo>
                  <a:pt x="69797" y="255777"/>
                </a:lnTo>
                <a:lnTo>
                  <a:pt x="76200" y="242442"/>
                </a:lnTo>
                <a:close/>
              </a:path>
              <a:path w="76200" h="319405">
                <a:moveTo>
                  <a:pt x="40640" y="0"/>
                </a:moveTo>
                <a:lnTo>
                  <a:pt x="27940" y="253"/>
                </a:lnTo>
                <a:lnTo>
                  <a:pt x="31802" y="243108"/>
                </a:lnTo>
                <a:lnTo>
                  <a:pt x="44501" y="242918"/>
                </a:lnTo>
                <a:lnTo>
                  <a:pt x="4064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37716" y="3398520"/>
            <a:ext cx="76200" cy="302260"/>
          </a:xfrm>
          <a:custGeom>
            <a:avLst/>
            <a:gdLst/>
            <a:ahLst/>
            <a:cxnLst/>
            <a:rect l="l" t="t" r="r" b="b"/>
            <a:pathLst>
              <a:path w="76200" h="302260">
                <a:moveTo>
                  <a:pt x="44450" y="63500"/>
                </a:moveTo>
                <a:lnTo>
                  <a:pt x="31750" y="63500"/>
                </a:lnTo>
                <a:lnTo>
                  <a:pt x="31750" y="302005"/>
                </a:lnTo>
                <a:lnTo>
                  <a:pt x="44450" y="302005"/>
                </a:lnTo>
                <a:lnTo>
                  <a:pt x="44450" y="63500"/>
                </a:lnTo>
                <a:close/>
              </a:path>
              <a:path w="76200" h="30226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226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55847" y="3930015"/>
            <a:ext cx="1932305" cy="76200"/>
          </a:xfrm>
          <a:custGeom>
            <a:avLst/>
            <a:gdLst/>
            <a:ahLst/>
            <a:cxnLst/>
            <a:rect l="l" t="t" r="r" b="b"/>
            <a:pathLst>
              <a:path w="1932304" h="76200">
                <a:moveTo>
                  <a:pt x="1855977" y="0"/>
                </a:moveTo>
                <a:lnTo>
                  <a:pt x="1855660" y="31753"/>
                </a:lnTo>
                <a:lnTo>
                  <a:pt x="1868424" y="31877"/>
                </a:lnTo>
                <a:lnTo>
                  <a:pt x="1868297" y="44577"/>
                </a:lnTo>
                <a:lnTo>
                  <a:pt x="1855532" y="44577"/>
                </a:lnTo>
                <a:lnTo>
                  <a:pt x="1855215" y="76200"/>
                </a:lnTo>
                <a:lnTo>
                  <a:pt x="1920075" y="44577"/>
                </a:lnTo>
                <a:lnTo>
                  <a:pt x="1868297" y="44577"/>
                </a:lnTo>
                <a:lnTo>
                  <a:pt x="1920328" y="44453"/>
                </a:lnTo>
                <a:lnTo>
                  <a:pt x="1931797" y="38862"/>
                </a:lnTo>
                <a:lnTo>
                  <a:pt x="1855977" y="0"/>
                </a:lnTo>
                <a:close/>
              </a:path>
              <a:path w="1932304" h="76200">
                <a:moveTo>
                  <a:pt x="1855660" y="31753"/>
                </a:moveTo>
                <a:lnTo>
                  <a:pt x="1855533" y="44453"/>
                </a:lnTo>
                <a:lnTo>
                  <a:pt x="1868297" y="44577"/>
                </a:lnTo>
                <a:lnTo>
                  <a:pt x="1868424" y="31877"/>
                </a:lnTo>
                <a:lnTo>
                  <a:pt x="1855660" y="31753"/>
                </a:lnTo>
                <a:close/>
              </a:path>
              <a:path w="1932304" h="76200">
                <a:moveTo>
                  <a:pt x="0" y="13843"/>
                </a:moveTo>
                <a:lnTo>
                  <a:pt x="0" y="26543"/>
                </a:lnTo>
                <a:lnTo>
                  <a:pt x="1855533" y="44453"/>
                </a:lnTo>
                <a:lnTo>
                  <a:pt x="1855660" y="31753"/>
                </a:lnTo>
                <a:lnTo>
                  <a:pt x="0" y="1384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578097" y="3662298"/>
            <a:ext cx="1119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Outcome: </a:t>
            </a:r>
            <a:r>
              <a:rPr sz="1800" b="1" spc="-10" dirty="0">
                <a:solidFill>
                  <a:srgbClr val="00AF50"/>
                </a:solidFill>
                <a:latin typeface="Courier New"/>
                <a:cs typeface="Courier New"/>
              </a:rPr>
              <a:t>Taken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0370057" y="1925573"/>
            <a:ext cx="396875" cy="4232275"/>
          </a:xfrm>
          <a:custGeom>
            <a:avLst/>
            <a:gdLst/>
            <a:ahLst/>
            <a:cxnLst/>
            <a:rect l="l" t="t" r="r" b="b"/>
            <a:pathLst>
              <a:path w="396875" h="4232275">
                <a:moveTo>
                  <a:pt x="391922" y="10667"/>
                </a:moveTo>
                <a:lnTo>
                  <a:pt x="0" y="10667"/>
                </a:lnTo>
              </a:path>
              <a:path w="396875" h="4232275">
                <a:moveTo>
                  <a:pt x="10668" y="4232173"/>
                </a:moveTo>
                <a:lnTo>
                  <a:pt x="10668" y="0"/>
                </a:lnTo>
              </a:path>
              <a:path w="396875" h="4232275">
                <a:moveTo>
                  <a:pt x="396494" y="4219956"/>
                </a:moveTo>
                <a:lnTo>
                  <a:pt x="4572" y="4219956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284457" y="1913382"/>
            <a:ext cx="396875" cy="4232275"/>
          </a:xfrm>
          <a:custGeom>
            <a:avLst/>
            <a:gdLst/>
            <a:ahLst/>
            <a:cxnLst/>
            <a:rect l="l" t="t" r="r" b="b"/>
            <a:pathLst>
              <a:path w="396875" h="4232275">
                <a:moveTo>
                  <a:pt x="4572" y="12191"/>
                </a:moveTo>
                <a:lnTo>
                  <a:pt x="396494" y="12191"/>
                </a:lnTo>
              </a:path>
              <a:path w="396875" h="4232275">
                <a:moveTo>
                  <a:pt x="385572" y="4232173"/>
                </a:moveTo>
                <a:lnTo>
                  <a:pt x="385572" y="0"/>
                </a:lnTo>
              </a:path>
              <a:path w="396875" h="4232275">
                <a:moveTo>
                  <a:pt x="0" y="4221480"/>
                </a:moveTo>
                <a:lnTo>
                  <a:pt x="391922" y="422148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0723880" y="1978914"/>
            <a:ext cx="56134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latin typeface="Calibri"/>
                <a:cs typeface="Calibri"/>
              </a:rPr>
              <a:t>Sg Nb Hp Sb Hb Nt At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021830" y="1936242"/>
            <a:ext cx="398145" cy="4232275"/>
          </a:xfrm>
          <a:custGeom>
            <a:avLst/>
            <a:gdLst/>
            <a:ahLst/>
            <a:cxnLst/>
            <a:rect l="l" t="t" r="r" b="b"/>
            <a:pathLst>
              <a:path w="398145" h="4232275">
                <a:moveTo>
                  <a:pt x="391922" y="12192"/>
                </a:moveTo>
                <a:lnTo>
                  <a:pt x="0" y="12192"/>
                </a:lnTo>
              </a:path>
              <a:path w="398145" h="4232275">
                <a:moveTo>
                  <a:pt x="10668" y="4232173"/>
                </a:moveTo>
                <a:lnTo>
                  <a:pt x="10668" y="0"/>
                </a:lnTo>
              </a:path>
              <a:path w="398145" h="4232275">
                <a:moveTo>
                  <a:pt x="398018" y="4221480"/>
                </a:moveTo>
                <a:lnTo>
                  <a:pt x="6096" y="422148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36230" y="1925573"/>
            <a:ext cx="398145" cy="4232275"/>
          </a:xfrm>
          <a:custGeom>
            <a:avLst/>
            <a:gdLst/>
            <a:ahLst/>
            <a:cxnLst/>
            <a:rect l="l" t="t" r="r" b="b"/>
            <a:pathLst>
              <a:path w="398145" h="4232275">
                <a:moveTo>
                  <a:pt x="6096" y="10667"/>
                </a:moveTo>
                <a:lnTo>
                  <a:pt x="398018" y="10667"/>
                </a:lnTo>
              </a:path>
              <a:path w="398145" h="4232275">
                <a:moveTo>
                  <a:pt x="385572" y="4232173"/>
                </a:moveTo>
                <a:lnTo>
                  <a:pt x="385572" y="0"/>
                </a:lnTo>
              </a:path>
              <a:path w="398145" h="4232275">
                <a:moveTo>
                  <a:pt x="0" y="4219956"/>
                </a:moveTo>
                <a:lnTo>
                  <a:pt x="391922" y="4219956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375652" y="1990090"/>
            <a:ext cx="730885" cy="3470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8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spc="-25" dirty="0">
                <a:latin typeface="Calibri"/>
                <a:cs typeface="Calibri"/>
              </a:rPr>
              <a:t>16k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2845"/>
              </a:lnSpc>
              <a:spcBef>
                <a:spcPts val="70"/>
              </a:spcBef>
            </a:pPr>
            <a:r>
              <a:rPr sz="2400" spc="-10" dirty="0">
                <a:latin typeface="Calibri"/>
                <a:cs typeface="Calibri"/>
              </a:rPr>
              <a:t>xor()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4285"/>
              </a:lnSpc>
            </a:pPr>
            <a:r>
              <a:rPr sz="3600" dirty="0"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2595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hash()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4275"/>
              </a:lnSpc>
            </a:pPr>
            <a:r>
              <a:rPr sz="3600" dirty="0">
                <a:latin typeface="Calibri"/>
                <a:cs typeface="Calibri"/>
              </a:rPr>
              <a:t>4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34867" y="4443984"/>
            <a:ext cx="1629410" cy="1658620"/>
            <a:chOff x="3134867" y="4443984"/>
            <a:chExt cx="1629410" cy="1658620"/>
          </a:xfrm>
        </p:grpSpPr>
        <p:sp>
          <p:nvSpPr>
            <p:cNvPr id="3" name="object 3"/>
            <p:cNvSpPr/>
            <p:nvPr/>
          </p:nvSpPr>
          <p:spPr>
            <a:xfrm>
              <a:off x="3140963" y="4450080"/>
              <a:ext cx="1617345" cy="1645920"/>
            </a:xfrm>
            <a:custGeom>
              <a:avLst/>
              <a:gdLst/>
              <a:ahLst/>
              <a:cxnLst/>
              <a:rect l="l" t="t" r="r" b="b"/>
              <a:pathLst>
                <a:path w="1617345" h="1645920">
                  <a:moveTo>
                    <a:pt x="1616964" y="0"/>
                  </a:moveTo>
                  <a:lnTo>
                    <a:pt x="0" y="0"/>
                  </a:lnTo>
                  <a:lnTo>
                    <a:pt x="0" y="1645920"/>
                  </a:lnTo>
                  <a:lnTo>
                    <a:pt x="1616964" y="1645920"/>
                  </a:lnTo>
                  <a:lnTo>
                    <a:pt x="161696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40963" y="4450080"/>
              <a:ext cx="1617345" cy="1645920"/>
            </a:xfrm>
            <a:custGeom>
              <a:avLst/>
              <a:gdLst/>
              <a:ahLst/>
              <a:cxnLst/>
              <a:rect l="l" t="t" r="r" b="b"/>
              <a:pathLst>
                <a:path w="1617345" h="1645920">
                  <a:moveTo>
                    <a:pt x="0" y="1645920"/>
                  </a:moveTo>
                  <a:lnTo>
                    <a:pt x="1616964" y="1645920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164592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839970" y="4445253"/>
            <a:ext cx="3582670" cy="1657350"/>
            <a:chOff x="4839970" y="4445253"/>
            <a:chExt cx="3582670" cy="1657350"/>
          </a:xfrm>
        </p:grpSpPr>
        <p:sp>
          <p:nvSpPr>
            <p:cNvPr id="6" name="object 6"/>
            <p:cNvSpPr/>
            <p:nvPr/>
          </p:nvSpPr>
          <p:spPr>
            <a:xfrm>
              <a:off x="4846320" y="4451603"/>
              <a:ext cx="1617345" cy="1644650"/>
            </a:xfrm>
            <a:custGeom>
              <a:avLst/>
              <a:gdLst/>
              <a:ahLst/>
              <a:cxnLst/>
              <a:rect l="l" t="t" r="r" b="b"/>
              <a:pathLst>
                <a:path w="1617345" h="1644650">
                  <a:moveTo>
                    <a:pt x="1616964" y="0"/>
                  </a:moveTo>
                  <a:lnTo>
                    <a:pt x="0" y="0"/>
                  </a:lnTo>
                  <a:lnTo>
                    <a:pt x="0" y="1644396"/>
                  </a:lnTo>
                  <a:lnTo>
                    <a:pt x="1616964" y="1644396"/>
                  </a:lnTo>
                  <a:lnTo>
                    <a:pt x="161696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46320" y="4451603"/>
              <a:ext cx="1617345" cy="1644650"/>
            </a:xfrm>
            <a:custGeom>
              <a:avLst/>
              <a:gdLst/>
              <a:ahLst/>
              <a:cxnLst/>
              <a:rect l="l" t="t" r="r" b="b"/>
              <a:pathLst>
                <a:path w="1617345" h="1644650">
                  <a:moveTo>
                    <a:pt x="0" y="1644396"/>
                  </a:moveTo>
                  <a:lnTo>
                    <a:pt x="1616964" y="1644396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164439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90716" y="5217794"/>
              <a:ext cx="1932305" cy="76200"/>
            </a:xfrm>
            <a:custGeom>
              <a:avLst/>
              <a:gdLst/>
              <a:ahLst/>
              <a:cxnLst/>
              <a:rect l="l" t="t" r="r" b="b"/>
              <a:pathLst>
                <a:path w="1932304" h="76200">
                  <a:moveTo>
                    <a:pt x="1855978" y="0"/>
                  </a:moveTo>
                  <a:lnTo>
                    <a:pt x="1855660" y="31755"/>
                  </a:lnTo>
                  <a:lnTo>
                    <a:pt x="1868297" y="31876"/>
                  </a:lnTo>
                  <a:lnTo>
                    <a:pt x="1868297" y="44576"/>
                  </a:lnTo>
                  <a:lnTo>
                    <a:pt x="1855532" y="44576"/>
                  </a:lnTo>
                  <a:lnTo>
                    <a:pt x="1855215" y="76199"/>
                  </a:lnTo>
                  <a:lnTo>
                    <a:pt x="1920075" y="44576"/>
                  </a:lnTo>
                  <a:lnTo>
                    <a:pt x="1868297" y="44576"/>
                  </a:lnTo>
                  <a:lnTo>
                    <a:pt x="1920328" y="44453"/>
                  </a:lnTo>
                  <a:lnTo>
                    <a:pt x="1931797" y="38861"/>
                  </a:lnTo>
                  <a:lnTo>
                    <a:pt x="1855978" y="0"/>
                  </a:lnTo>
                  <a:close/>
                </a:path>
                <a:path w="1932304" h="76200">
                  <a:moveTo>
                    <a:pt x="1855660" y="31755"/>
                  </a:moveTo>
                  <a:lnTo>
                    <a:pt x="1855533" y="44453"/>
                  </a:lnTo>
                  <a:lnTo>
                    <a:pt x="1868297" y="44576"/>
                  </a:lnTo>
                  <a:lnTo>
                    <a:pt x="1868297" y="31876"/>
                  </a:lnTo>
                  <a:lnTo>
                    <a:pt x="1855660" y="31755"/>
                  </a:lnTo>
                  <a:close/>
                </a:path>
                <a:path w="1932304" h="76200">
                  <a:moveTo>
                    <a:pt x="0" y="13842"/>
                  </a:moveTo>
                  <a:lnTo>
                    <a:pt x="0" y="26542"/>
                  </a:lnTo>
                  <a:lnTo>
                    <a:pt x="1855533" y="44453"/>
                  </a:lnTo>
                  <a:lnTo>
                    <a:pt x="1855660" y="31755"/>
                  </a:lnTo>
                  <a:lnTo>
                    <a:pt x="0" y="1384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7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110" dirty="0"/>
              <a:t> </a:t>
            </a:r>
            <a:r>
              <a:rPr dirty="0"/>
              <a:t>Branch</a:t>
            </a:r>
            <a:r>
              <a:rPr spc="-85" dirty="0"/>
              <a:t> </a:t>
            </a:r>
            <a:r>
              <a:rPr dirty="0"/>
              <a:t>Predictor</a:t>
            </a:r>
            <a:r>
              <a:rPr spc="-80" dirty="0"/>
              <a:t> </a:t>
            </a:r>
            <a:r>
              <a:rPr dirty="0"/>
              <a:t>Design</a:t>
            </a:r>
            <a:r>
              <a:rPr spc="-85" dirty="0"/>
              <a:t> </a:t>
            </a:r>
            <a:r>
              <a:rPr spc="-10" dirty="0"/>
              <a:t>Space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609280" y="4520120"/>
            <a:ext cx="3124835" cy="1511935"/>
            <a:chOff x="1609280" y="4520120"/>
            <a:chExt cx="3124835" cy="1511935"/>
          </a:xfrm>
        </p:grpSpPr>
        <p:sp>
          <p:nvSpPr>
            <p:cNvPr id="11" name="object 11"/>
            <p:cNvSpPr/>
            <p:nvPr/>
          </p:nvSpPr>
          <p:spPr>
            <a:xfrm>
              <a:off x="1622297" y="4533138"/>
              <a:ext cx="3098800" cy="1485900"/>
            </a:xfrm>
            <a:custGeom>
              <a:avLst/>
              <a:gdLst/>
              <a:ahLst/>
              <a:cxnLst/>
              <a:rect l="l" t="t" r="r" b="b"/>
              <a:pathLst>
                <a:path w="3098800" h="1485900">
                  <a:moveTo>
                    <a:pt x="2350007" y="371856"/>
                  </a:moveTo>
                  <a:lnTo>
                    <a:pt x="3098291" y="371856"/>
                  </a:lnTo>
                  <a:lnTo>
                    <a:pt x="3098291" y="1524"/>
                  </a:lnTo>
                  <a:lnTo>
                    <a:pt x="2350007" y="1524"/>
                  </a:lnTo>
                  <a:lnTo>
                    <a:pt x="2350007" y="371856"/>
                  </a:lnTo>
                  <a:close/>
                </a:path>
                <a:path w="3098800" h="1485900">
                  <a:moveTo>
                    <a:pt x="2350007" y="370331"/>
                  </a:moveTo>
                  <a:lnTo>
                    <a:pt x="3098291" y="370331"/>
                  </a:lnTo>
                  <a:lnTo>
                    <a:pt x="3098291" y="0"/>
                  </a:lnTo>
                  <a:lnTo>
                    <a:pt x="2350007" y="0"/>
                  </a:lnTo>
                  <a:lnTo>
                    <a:pt x="2350007" y="370331"/>
                  </a:lnTo>
                  <a:close/>
                </a:path>
                <a:path w="3098800" h="1485900">
                  <a:moveTo>
                    <a:pt x="2350007" y="746760"/>
                  </a:moveTo>
                  <a:lnTo>
                    <a:pt x="3098291" y="746760"/>
                  </a:lnTo>
                  <a:lnTo>
                    <a:pt x="3098291" y="377951"/>
                  </a:lnTo>
                  <a:lnTo>
                    <a:pt x="2350007" y="377951"/>
                  </a:lnTo>
                  <a:lnTo>
                    <a:pt x="2350007" y="746760"/>
                  </a:lnTo>
                  <a:close/>
                </a:path>
                <a:path w="3098800" h="1485900">
                  <a:moveTo>
                    <a:pt x="2350007" y="1115568"/>
                  </a:moveTo>
                  <a:lnTo>
                    <a:pt x="3098291" y="1115568"/>
                  </a:lnTo>
                  <a:lnTo>
                    <a:pt x="3098291" y="746760"/>
                  </a:lnTo>
                  <a:lnTo>
                    <a:pt x="2350007" y="746760"/>
                  </a:lnTo>
                  <a:lnTo>
                    <a:pt x="2350007" y="1115568"/>
                  </a:lnTo>
                  <a:close/>
                </a:path>
                <a:path w="3098800" h="1485900">
                  <a:moveTo>
                    <a:pt x="2350007" y="1485900"/>
                  </a:moveTo>
                  <a:lnTo>
                    <a:pt x="3098291" y="1485900"/>
                  </a:lnTo>
                  <a:lnTo>
                    <a:pt x="3098291" y="1115568"/>
                  </a:lnTo>
                  <a:lnTo>
                    <a:pt x="2350007" y="1115568"/>
                  </a:lnTo>
                  <a:lnTo>
                    <a:pt x="2350007" y="1485900"/>
                  </a:lnTo>
                  <a:close/>
                </a:path>
                <a:path w="3098800" h="1485900">
                  <a:moveTo>
                    <a:pt x="0" y="938784"/>
                  </a:moveTo>
                  <a:lnTo>
                    <a:pt x="457200" y="938784"/>
                  </a:lnTo>
                  <a:lnTo>
                    <a:pt x="457200" y="569976"/>
                  </a:lnTo>
                  <a:lnTo>
                    <a:pt x="0" y="569976"/>
                  </a:lnTo>
                  <a:lnTo>
                    <a:pt x="0" y="93878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75942" y="4717669"/>
              <a:ext cx="1160780" cy="1118235"/>
            </a:xfrm>
            <a:custGeom>
              <a:avLst/>
              <a:gdLst/>
              <a:ahLst/>
              <a:cxnLst/>
              <a:rect l="l" t="t" r="r" b="b"/>
              <a:pathLst>
                <a:path w="1160780" h="1118235">
                  <a:moveTo>
                    <a:pt x="1160780" y="635"/>
                  </a:moveTo>
                  <a:lnTo>
                    <a:pt x="1075563" y="0"/>
                  </a:lnTo>
                  <a:lnTo>
                    <a:pt x="1089596" y="28575"/>
                  </a:lnTo>
                  <a:lnTo>
                    <a:pt x="339598" y="397052"/>
                  </a:lnTo>
                  <a:lnTo>
                    <a:pt x="339598" y="92075"/>
                  </a:lnTo>
                  <a:lnTo>
                    <a:pt x="216154" y="92075"/>
                  </a:lnTo>
                  <a:lnTo>
                    <a:pt x="216154" y="457695"/>
                  </a:lnTo>
                  <a:lnTo>
                    <a:pt x="216154" y="471843"/>
                  </a:lnTo>
                  <a:lnTo>
                    <a:pt x="216154" y="662838"/>
                  </a:lnTo>
                  <a:lnTo>
                    <a:pt x="44665" y="581888"/>
                  </a:lnTo>
                  <a:lnTo>
                    <a:pt x="216154" y="608164"/>
                  </a:lnTo>
                  <a:lnTo>
                    <a:pt x="216154" y="595388"/>
                  </a:lnTo>
                  <a:lnTo>
                    <a:pt x="43256" y="568909"/>
                  </a:lnTo>
                  <a:lnTo>
                    <a:pt x="216154" y="540232"/>
                  </a:lnTo>
                  <a:lnTo>
                    <a:pt x="216154" y="527304"/>
                  </a:lnTo>
                  <a:lnTo>
                    <a:pt x="45758" y="555574"/>
                  </a:lnTo>
                  <a:lnTo>
                    <a:pt x="216154" y="471843"/>
                  </a:lnTo>
                  <a:lnTo>
                    <a:pt x="216154" y="457695"/>
                  </a:lnTo>
                  <a:lnTo>
                    <a:pt x="2209" y="562800"/>
                  </a:lnTo>
                  <a:lnTo>
                    <a:pt x="1778" y="562864"/>
                  </a:lnTo>
                  <a:lnTo>
                    <a:pt x="1790" y="563003"/>
                  </a:lnTo>
                  <a:lnTo>
                    <a:pt x="0" y="563880"/>
                  </a:lnTo>
                  <a:lnTo>
                    <a:pt x="2654" y="569379"/>
                  </a:lnTo>
                  <a:lnTo>
                    <a:pt x="127" y="574802"/>
                  </a:lnTo>
                  <a:lnTo>
                    <a:pt x="216154" y="676795"/>
                  </a:lnTo>
                  <a:lnTo>
                    <a:pt x="216154" y="1035431"/>
                  </a:lnTo>
                  <a:lnTo>
                    <a:pt x="339598" y="1035431"/>
                  </a:lnTo>
                  <a:lnTo>
                    <a:pt x="339598" y="735076"/>
                  </a:lnTo>
                  <a:lnTo>
                    <a:pt x="1089101" y="1088910"/>
                  </a:lnTo>
                  <a:lnTo>
                    <a:pt x="1075563" y="1117612"/>
                  </a:lnTo>
                  <a:lnTo>
                    <a:pt x="1160780" y="1115695"/>
                  </a:lnTo>
                  <a:lnTo>
                    <a:pt x="1143952" y="1094320"/>
                  </a:lnTo>
                  <a:lnTo>
                    <a:pt x="1108075" y="1048702"/>
                  </a:lnTo>
                  <a:lnTo>
                    <a:pt x="1094524" y="1077417"/>
                  </a:lnTo>
                  <a:lnTo>
                    <a:pt x="339598" y="721106"/>
                  </a:lnTo>
                  <a:lnTo>
                    <a:pt x="339598" y="627075"/>
                  </a:lnTo>
                  <a:lnTo>
                    <a:pt x="1084427" y="741159"/>
                  </a:lnTo>
                  <a:lnTo>
                    <a:pt x="1079627" y="772541"/>
                  </a:lnTo>
                  <a:lnTo>
                    <a:pt x="1160780" y="746379"/>
                  </a:lnTo>
                  <a:lnTo>
                    <a:pt x="1156106" y="743077"/>
                  </a:lnTo>
                  <a:lnTo>
                    <a:pt x="1091184" y="697103"/>
                  </a:lnTo>
                  <a:lnTo>
                    <a:pt x="1086358" y="728586"/>
                  </a:lnTo>
                  <a:lnTo>
                    <a:pt x="339598" y="614273"/>
                  </a:lnTo>
                  <a:lnTo>
                    <a:pt x="339598" y="519747"/>
                  </a:lnTo>
                  <a:lnTo>
                    <a:pt x="1086624" y="395782"/>
                  </a:lnTo>
                  <a:lnTo>
                    <a:pt x="1091819" y="427101"/>
                  </a:lnTo>
                  <a:lnTo>
                    <a:pt x="1155166" y="381127"/>
                  </a:lnTo>
                  <a:lnTo>
                    <a:pt x="1160780" y="377063"/>
                  </a:lnTo>
                  <a:lnTo>
                    <a:pt x="1079373" y="351917"/>
                  </a:lnTo>
                  <a:lnTo>
                    <a:pt x="1084541" y="383197"/>
                  </a:lnTo>
                  <a:lnTo>
                    <a:pt x="339598" y="506818"/>
                  </a:lnTo>
                  <a:lnTo>
                    <a:pt x="339598" y="411187"/>
                  </a:lnTo>
                  <a:lnTo>
                    <a:pt x="1095159" y="39890"/>
                  </a:lnTo>
                  <a:lnTo>
                    <a:pt x="1109218" y="68453"/>
                  </a:lnTo>
                  <a:lnTo>
                    <a:pt x="1143774" y="22987"/>
                  </a:lnTo>
                  <a:lnTo>
                    <a:pt x="1160780" y="63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92095" y="4809744"/>
              <a:ext cx="123825" cy="943610"/>
            </a:xfrm>
            <a:custGeom>
              <a:avLst/>
              <a:gdLst/>
              <a:ahLst/>
              <a:cxnLst/>
              <a:rect l="l" t="t" r="r" b="b"/>
              <a:pathLst>
                <a:path w="123825" h="943610">
                  <a:moveTo>
                    <a:pt x="0" y="943355"/>
                  </a:moveTo>
                  <a:lnTo>
                    <a:pt x="123443" y="943355"/>
                  </a:lnTo>
                  <a:lnTo>
                    <a:pt x="123443" y="0"/>
                  </a:lnTo>
                  <a:lnTo>
                    <a:pt x="0" y="0"/>
                  </a:lnTo>
                  <a:lnTo>
                    <a:pt x="0" y="943355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11448" y="4248734"/>
            <a:ext cx="13163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Target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Buffer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02866" y="4598923"/>
            <a:ext cx="421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hash()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1875" y="5081142"/>
            <a:ext cx="1119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urier New"/>
                <a:cs typeface="Courier New"/>
              </a:rPr>
              <a:t>0x1a2100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89024" y="4877816"/>
            <a:ext cx="602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BranchID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85259" y="4546091"/>
            <a:ext cx="737870" cy="34480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254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00"/>
              </a:spcBef>
            </a:pPr>
            <a:r>
              <a:rPr sz="1200" spc="-10" dirty="0">
                <a:latin typeface="Courier New"/>
                <a:cs typeface="Courier New"/>
              </a:rPr>
              <a:t>1a2ABC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85259" y="4924044"/>
            <a:ext cx="737870" cy="34226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247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95"/>
              </a:spcBef>
            </a:pPr>
            <a:r>
              <a:rPr sz="1200" spc="-10" dirty="0">
                <a:latin typeface="Courier New"/>
                <a:cs typeface="Courier New"/>
              </a:rPr>
              <a:t>1A210C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0435" y="5317058"/>
            <a:ext cx="7099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Tag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201923" y="4520184"/>
            <a:ext cx="783590" cy="1511935"/>
            <a:chOff x="3201923" y="4520184"/>
            <a:chExt cx="783590" cy="1511935"/>
          </a:xfrm>
        </p:grpSpPr>
        <p:sp>
          <p:nvSpPr>
            <p:cNvPr id="22" name="object 22"/>
            <p:cNvSpPr/>
            <p:nvPr/>
          </p:nvSpPr>
          <p:spPr>
            <a:xfrm>
              <a:off x="3224021" y="4533138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748284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748284" y="370331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24021" y="4533138"/>
              <a:ext cx="748665" cy="744220"/>
            </a:xfrm>
            <a:custGeom>
              <a:avLst/>
              <a:gdLst/>
              <a:ahLst/>
              <a:cxnLst/>
              <a:rect l="l" t="t" r="r" b="b"/>
              <a:pathLst>
                <a:path w="748664" h="744220">
                  <a:moveTo>
                    <a:pt x="0" y="370331"/>
                  </a:moveTo>
                  <a:lnTo>
                    <a:pt x="748284" y="370331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  <a:path w="748664" h="744220">
                  <a:moveTo>
                    <a:pt x="0" y="743712"/>
                  </a:moveTo>
                  <a:lnTo>
                    <a:pt x="748284" y="743712"/>
                  </a:lnTo>
                  <a:lnTo>
                    <a:pt x="748284" y="374904"/>
                  </a:lnTo>
                  <a:lnTo>
                    <a:pt x="0" y="374904"/>
                  </a:lnTo>
                  <a:lnTo>
                    <a:pt x="0" y="74371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24021" y="5281422"/>
              <a:ext cx="748665" cy="368935"/>
            </a:xfrm>
            <a:custGeom>
              <a:avLst/>
              <a:gdLst/>
              <a:ahLst/>
              <a:cxnLst/>
              <a:rect l="l" t="t" r="r" b="b"/>
              <a:pathLst>
                <a:path w="748664" h="368935">
                  <a:moveTo>
                    <a:pt x="748284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748284" y="368807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24021" y="5281422"/>
              <a:ext cx="748665" cy="368935"/>
            </a:xfrm>
            <a:custGeom>
              <a:avLst/>
              <a:gdLst/>
              <a:ahLst/>
              <a:cxnLst/>
              <a:rect l="l" t="t" r="r" b="b"/>
              <a:pathLst>
                <a:path w="748664" h="368935">
                  <a:moveTo>
                    <a:pt x="0" y="368807"/>
                  </a:moveTo>
                  <a:lnTo>
                    <a:pt x="748284" y="368807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14877" y="5648706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748284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748284" y="370332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14877" y="5648706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0" y="370332"/>
                  </a:moveTo>
                  <a:lnTo>
                    <a:pt x="748284" y="370332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985259" y="5292090"/>
            <a:ext cx="737870" cy="34417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64769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509"/>
              </a:spcBef>
            </a:pPr>
            <a:r>
              <a:rPr sz="1200" spc="-10" dirty="0">
                <a:latin typeface="Courier New"/>
                <a:cs typeface="Courier New"/>
              </a:rPr>
              <a:t>1A22EE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89832" y="5661659"/>
            <a:ext cx="733425" cy="34480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2540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00"/>
              </a:spcBef>
            </a:pPr>
            <a:r>
              <a:rPr sz="1200" spc="-10" dirty="0">
                <a:latin typeface="Courier New"/>
                <a:cs typeface="Courier New"/>
              </a:rPr>
              <a:t>1A2112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36976" y="4922520"/>
            <a:ext cx="722630" cy="34163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7620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60"/>
              </a:spcBef>
            </a:pPr>
            <a:r>
              <a:rPr sz="1800" spc="-25" dirty="0">
                <a:latin typeface="Courier New"/>
                <a:cs typeface="Courier New"/>
              </a:rPr>
              <a:t>1A2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12966" y="4951221"/>
            <a:ext cx="1119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Target: 0x1A210C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591561" y="2061210"/>
            <a:ext cx="749935" cy="746760"/>
          </a:xfrm>
          <a:custGeom>
            <a:avLst/>
            <a:gdLst/>
            <a:ahLst/>
            <a:cxnLst/>
            <a:rect l="l" t="t" r="r" b="b"/>
            <a:pathLst>
              <a:path w="749935" h="746760">
                <a:moveTo>
                  <a:pt x="0" y="371856"/>
                </a:moveTo>
                <a:lnTo>
                  <a:pt x="749808" y="371856"/>
                </a:lnTo>
                <a:lnTo>
                  <a:pt x="749808" y="1524"/>
                </a:lnTo>
                <a:lnTo>
                  <a:pt x="0" y="1524"/>
                </a:lnTo>
                <a:lnTo>
                  <a:pt x="0" y="371856"/>
                </a:lnTo>
                <a:close/>
              </a:path>
              <a:path w="749935" h="746760">
                <a:moveTo>
                  <a:pt x="0" y="370332"/>
                </a:moveTo>
                <a:lnTo>
                  <a:pt x="749808" y="370332"/>
                </a:lnTo>
                <a:lnTo>
                  <a:pt x="749808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  <a:path w="749935" h="746760">
                <a:moveTo>
                  <a:pt x="0" y="746760"/>
                </a:moveTo>
                <a:lnTo>
                  <a:pt x="749808" y="746760"/>
                </a:lnTo>
                <a:lnTo>
                  <a:pt x="749808" y="377952"/>
                </a:lnTo>
                <a:lnTo>
                  <a:pt x="0" y="377952"/>
                </a:lnTo>
                <a:lnTo>
                  <a:pt x="0" y="74676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137410" y="1799590"/>
            <a:ext cx="1710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History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Table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(BHT)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01674" y="3030473"/>
            <a:ext cx="749935" cy="368935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250"/>
              </a:spcBef>
            </a:pPr>
            <a:r>
              <a:rPr sz="1800" spc="-25" dirty="0">
                <a:latin typeface="Calibri"/>
                <a:cs typeface="Calibri"/>
              </a:rPr>
              <a:t>xor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45386" y="2246375"/>
            <a:ext cx="650240" cy="1713230"/>
          </a:xfrm>
          <a:custGeom>
            <a:avLst/>
            <a:gdLst/>
            <a:ahLst/>
            <a:cxnLst/>
            <a:rect l="l" t="t" r="r" b="b"/>
            <a:pathLst>
              <a:path w="650239" h="1713229">
                <a:moveTo>
                  <a:pt x="650113" y="1343545"/>
                </a:moveTo>
                <a:lnTo>
                  <a:pt x="632777" y="1316990"/>
                </a:lnTo>
                <a:lnTo>
                  <a:pt x="603504" y="1272159"/>
                </a:lnTo>
                <a:lnTo>
                  <a:pt x="587476" y="1299692"/>
                </a:lnTo>
                <a:lnTo>
                  <a:pt x="15875" y="966584"/>
                </a:lnTo>
                <a:lnTo>
                  <a:pt x="594956" y="432765"/>
                </a:lnTo>
                <a:lnTo>
                  <a:pt x="616458" y="456057"/>
                </a:lnTo>
                <a:lnTo>
                  <a:pt x="632053" y="414782"/>
                </a:lnTo>
                <a:lnTo>
                  <a:pt x="646557" y="376428"/>
                </a:lnTo>
                <a:lnTo>
                  <a:pt x="564769" y="400050"/>
                </a:lnTo>
                <a:lnTo>
                  <a:pt x="586295" y="423392"/>
                </a:lnTo>
                <a:lnTo>
                  <a:pt x="40487" y="926642"/>
                </a:lnTo>
                <a:lnTo>
                  <a:pt x="609777" y="67056"/>
                </a:lnTo>
                <a:lnTo>
                  <a:pt x="636270" y="84582"/>
                </a:lnTo>
                <a:lnTo>
                  <a:pt x="640537" y="49403"/>
                </a:lnTo>
                <a:lnTo>
                  <a:pt x="646557" y="0"/>
                </a:lnTo>
                <a:lnTo>
                  <a:pt x="572770" y="42545"/>
                </a:lnTo>
                <a:lnTo>
                  <a:pt x="599224" y="60071"/>
                </a:lnTo>
                <a:lnTo>
                  <a:pt x="1206" y="962863"/>
                </a:lnTo>
                <a:lnTo>
                  <a:pt x="1016" y="963041"/>
                </a:lnTo>
                <a:lnTo>
                  <a:pt x="0" y="964692"/>
                </a:lnTo>
                <a:lnTo>
                  <a:pt x="5029" y="968006"/>
                </a:lnTo>
                <a:lnTo>
                  <a:pt x="508" y="971931"/>
                </a:lnTo>
                <a:lnTo>
                  <a:pt x="595439" y="1659305"/>
                </a:lnTo>
                <a:lnTo>
                  <a:pt x="571373" y="1680083"/>
                </a:lnTo>
                <a:lnTo>
                  <a:pt x="650113" y="1712849"/>
                </a:lnTo>
                <a:lnTo>
                  <a:pt x="638886" y="1668907"/>
                </a:lnTo>
                <a:lnTo>
                  <a:pt x="629031" y="1630299"/>
                </a:lnTo>
                <a:lnTo>
                  <a:pt x="605053" y="1651000"/>
                </a:lnTo>
                <a:lnTo>
                  <a:pt x="35140" y="992428"/>
                </a:lnTo>
                <a:lnTo>
                  <a:pt x="581126" y="1310614"/>
                </a:lnTo>
                <a:lnTo>
                  <a:pt x="565150" y="1338072"/>
                </a:lnTo>
                <a:lnTo>
                  <a:pt x="650113" y="134354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201674" y="3701034"/>
            <a:ext cx="749935" cy="370840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1800" spc="-10" dirty="0">
                <a:latin typeface="Courier New"/>
                <a:cs typeface="Courier New"/>
              </a:rPr>
              <a:t>0x100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46124" y="4125214"/>
            <a:ext cx="661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PC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04516" y="2075688"/>
            <a:ext cx="723900" cy="3429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4605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115"/>
              </a:spcBef>
            </a:pPr>
            <a:r>
              <a:rPr sz="1800" spc="-25" dirty="0">
                <a:latin typeface="Courier New"/>
                <a:cs typeface="Courier New"/>
              </a:rPr>
              <a:t>10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04516" y="2452116"/>
            <a:ext cx="723900" cy="34290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5240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120"/>
              </a:spcBef>
            </a:pPr>
            <a:r>
              <a:rPr sz="1800" spc="-25" dirty="0">
                <a:latin typeface="Courier New"/>
                <a:cs typeface="Courier New"/>
              </a:rPr>
              <a:t>00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96133" y="3405378"/>
            <a:ext cx="748665" cy="370840"/>
          </a:xfrm>
          <a:prstGeom prst="rect">
            <a:avLst/>
          </a:prstGeom>
          <a:solidFill>
            <a:srgbClr val="FF0000"/>
          </a:solidFill>
          <a:ln w="25907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315"/>
              </a:spcBef>
            </a:pPr>
            <a:r>
              <a:rPr sz="1800" spc="-25" dirty="0">
                <a:latin typeface="Courier New"/>
                <a:cs typeface="Courier New"/>
              </a:rPr>
              <a:t>00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96133" y="3775709"/>
            <a:ext cx="748665" cy="368935"/>
          </a:xfrm>
          <a:prstGeom prst="rect">
            <a:avLst/>
          </a:prstGeom>
          <a:solidFill>
            <a:srgbClr val="00AF50"/>
          </a:solidFill>
          <a:ln w="25907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295"/>
              </a:spcBef>
            </a:pPr>
            <a:r>
              <a:rPr sz="1800" spc="-25" dirty="0">
                <a:latin typeface="Courier New"/>
                <a:cs typeface="Courier New"/>
              </a:rPr>
              <a:t>11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469385" y="2030729"/>
            <a:ext cx="76200" cy="2151380"/>
          </a:xfrm>
          <a:custGeom>
            <a:avLst/>
            <a:gdLst/>
            <a:ahLst/>
            <a:cxnLst/>
            <a:rect l="l" t="t" r="r" b="b"/>
            <a:pathLst>
              <a:path w="76200" h="2151379">
                <a:moveTo>
                  <a:pt x="48006" y="2084959"/>
                </a:moveTo>
                <a:lnTo>
                  <a:pt x="48005" y="2113153"/>
                </a:lnTo>
                <a:lnTo>
                  <a:pt x="0" y="2113153"/>
                </a:lnTo>
                <a:lnTo>
                  <a:pt x="38100" y="2151253"/>
                </a:lnTo>
                <a:lnTo>
                  <a:pt x="76200" y="2113153"/>
                </a:lnTo>
                <a:lnTo>
                  <a:pt x="28193" y="2113153"/>
                </a:lnTo>
                <a:lnTo>
                  <a:pt x="28193" y="2084959"/>
                </a:lnTo>
                <a:lnTo>
                  <a:pt x="48006" y="2084959"/>
                </a:lnTo>
                <a:close/>
              </a:path>
              <a:path w="76200" h="2151379">
                <a:moveTo>
                  <a:pt x="38100" y="2075053"/>
                </a:moveTo>
                <a:lnTo>
                  <a:pt x="28193" y="2084959"/>
                </a:lnTo>
                <a:lnTo>
                  <a:pt x="28193" y="2113153"/>
                </a:lnTo>
                <a:lnTo>
                  <a:pt x="48005" y="2113153"/>
                </a:lnTo>
                <a:lnTo>
                  <a:pt x="48005" y="2084959"/>
                </a:lnTo>
                <a:lnTo>
                  <a:pt x="38100" y="2075053"/>
                </a:lnTo>
                <a:close/>
              </a:path>
              <a:path w="76200" h="2151379">
                <a:moveTo>
                  <a:pt x="28194" y="66294"/>
                </a:moveTo>
                <a:lnTo>
                  <a:pt x="28193" y="2084959"/>
                </a:lnTo>
                <a:lnTo>
                  <a:pt x="38100" y="2075053"/>
                </a:lnTo>
                <a:lnTo>
                  <a:pt x="48005" y="2075053"/>
                </a:lnTo>
                <a:lnTo>
                  <a:pt x="48005" y="76200"/>
                </a:lnTo>
                <a:lnTo>
                  <a:pt x="38100" y="76200"/>
                </a:lnTo>
                <a:lnTo>
                  <a:pt x="28194" y="66294"/>
                </a:lnTo>
                <a:close/>
              </a:path>
              <a:path w="76200" h="2151379">
                <a:moveTo>
                  <a:pt x="48005" y="2075053"/>
                </a:moveTo>
                <a:lnTo>
                  <a:pt x="38100" y="2075053"/>
                </a:lnTo>
                <a:lnTo>
                  <a:pt x="48006" y="2084959"/>
                </a:lnTo>
                <a:lnTo>
                  <a:pt x="48005" y="2075053"/>
                </a:lnTo>
                <a:close/>
              </a:path>
              <a:path w="76200" h="2151379">
                <a:moveTo>
                  <a:pt x="48005" y="38100"/>
                </a:moveTo>
                <a:lnTo>
                  <a:pt x="28193" y="38100"/>
                </a:lnTo>
                <a:lnTo>
                  <a:pt x="28194" y="66294"/>
                </a:lnTo>
                <a:lnTo>
                  <a:pt x="38100" y="76200"/>
                </a:lnTo>
                <a:lnTo>
                  <a:pt x="48005" y="66294"/>
                </a:lnTo>
                <a:lnTo>
                  <a:pt x="48005" y="38100"/>
                </a:lnTo>
                <a:close/>
              </a:path>
              <a:path w="76200" h="2151379">
                <a:moveTo>
                  <a:pt x="48005" y="66294"/>
                </a:moveTo>
                <a:lnTo>
                  <a:pt x="38100" y="76200"/>
                </a:lnTo>
                <a:lnTo>
                  <a:pt x="48005" y="76200"/>
                </a:lnTo>
                <a:lnTo>
                  <a:pt x="48005" y="66294"/>
                </a:lnTo>
                <a:close/>
              </a:path>
              <a:path w="76200" h="2151379">
                <a:moveTo>
                  <a:pt x="38100" y="0"/>
                </a:moveTo>
                <a:lnTo>
                  <a:pt x="0" y="38100"/>
                </a:lnTo>
                <a:lnTo>
                  <a:pt x="28194" y="66294"/>
                </a:lnTo>
                <a:lnTo>
                  <a:pt x="28193" y="38100"/>
                </a:lnTo>
                <a:lnTo>
                  <a:pt x="76200" y="38100"/>
                </a:lnTo>
                <a:lnTo>
                  <a:pt x="38100" y="0"/>
                </a:lnTo>
                <a:close/>
              </a:path>
              <a:path w="76200" h="2151379">
                <a:moveTo>
                  <a:pt x="76200" y="38100"/>
                </a:moveTo>
                <a:lnTo>
                  <a:pt x="48005" y="38100"/>
                </a:lnTo>
                <a:lnTo>
                  <a:pt x="48005" y="66294"/>
                </a:lnTo>
                <a:lnTo>
                  <a:pt x="76200" y="381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498088" y="2685156"/>
            <a:ext cx="254000" cy="937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1k</a:t>
            </a:r>
            <a:r>
              <a:rPr sz="1800" spc="-10" dirty="0">
                <a:latin typeface="Calibri"/>
                <a:cs typeface="Calibri"/>
              </a:rPr>
              <a:t> Entries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89173" y="2972871"/>
            <a:ext cx="254000" cy="3124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.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438" y="2356866"/>
            <a:ext cx="2131060" cy="368935"/>
          </a:xfrm>
          <a:prstGeom prst="rect">
            <a:avLst/>
          </a:prstGeom>
          <a:ln w="25908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1001011001000111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66394" y="2127326"/>
            <a:ext cx="12966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Global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History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Table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134897" y="2721101"/>
            <a:ext cx="247650" cy="323215"/>
          </a:xfrm>
          <a:custGeom>
            <a:avLst/>
            <a:gdLst/>
            <a:ahLst/>
            <a:cxnLst/>
            <a:rect l="l" t="t" r="r" b="b"/>
            <a:pathLst>
              <a:path w="247650" h="323214">
                <a:moveTo>
                  <a:pt x="196060" y="266051"/>
                </a:moveTo>
                <a:lnTo>
                  <a:pt x="170789" y="285242"/>
                </a:lnTo>
                <a:lnTo>
                  <a:pt x="247116" y="322834"/>
                </a:lnTo>
                <a:lnTo>
                  <a:pt x="238393" y="276098"/>
                </a:lnTo>
                <a:lnTo>
                  <a:pt x="203682" y="276098"/>
                </a:lnTo>
                <a:lnTo>
                  <a:pt x="196060" y="266051"/>
                </a:lnTo>
                <a:close/>
              </a:path>
              <a:path w="247650" h="323214">
                <a:moveTo>
                  <a:pt x="206173" y="258371"/>
                </a:moveTo>
                <a:lnTo>
                  <a:pt x="196060" y="266051"/>
                </a:lnTo>
                <a:lnTo>
                  <a:pt x="203682" y="276098"/>
                </a:lnTo>
                <a:lnTo>
                  <a:pt x="213842" y="268477"/>
                </a:lnTo>
                <a:lnTo>
                  <a:pt x="206173" y="258371"/>
                </a:lnTo>
                <a:close/>
              </a:path>
              <a:path w="247650" h="323214">
                <a:moveTo>
                  <a:pt x="231495" y="239140"/>
                </a:moveTo>
                <a:lnTo>
                  <a:pt x="206173" y="258371"/>
                </a:lnTo>
                <a:lnTo>
                  <a:pt x="213842" y="268477"/>
                </a:lnTo>
                <a:lnTo>
                  <a:pt x="203682" y="276098"/>
                </a:lnTo>
                <a:lnTo>
                  <a:pt x="238393" y="276098"/>
                </a:lnTo>
                <a:lnTo>
                  <a:pt x="231495" y="239140"/>
                </a:lnTo>
                <a:close/>
              </a:path>
              <a:path w="247650" h="323214">
                <a:moveTo>
                  <a:pt x="10109" y="0"/>
                </a:moveTo>
                <a:lnTo>
                  <a:pt x="0" y="7620"/>
                </a:lnTo>
                <a:lnTo>
                  <a:pt x="196060" y="266051"/>
                </a:lnTo>
                <a:lnTo>
                  <a:pt x="206173" y="258371"/>
                </a:lnTo>
                <a:lnTo>
                  <a:pt x="1010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37716" y="3398520"/>
            <a:ext cx="76200" cy="302260"/>
          </a:xfrm>
          <a:custGeom>
            <a:avLst/>
            <a:gdLst/>
            <a:ahLst/>
            <a:cxnLst/>
            <a:rect l="l" t="t" r="r" b="b"/>
            <a:pathLst>
              <a:path w="76200" h="302260">
                <a:moveTo>
                  <a:pt x="44450" y="63500"/>
                </a:moveTo>
                <a:lnTo>
                  <a:pt x="31750" y="63500"/>
                </a:lnTo>
                <a:lnTo>
                  <a:pt x="31750" y="302005"/>
                </a:lnTo>
                <a:lnTo>
                  <a:pt x="44450" y="302005"/>
                </a:lnTo>
                <a:lnTo>
                  <a:pt x="44450" y="63500"/>
                </a:lnTo>
                <a:close/>
              </a:path>
              <a:path w="76200" h="30226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226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55847" y="3930015"/>
            <a:ext cx="1932305" cy="76200"/>
          </a:xfrm>
          <a:custGeom>
            <a:avLst/>
            <a:gdLst/>
            <a:ahLst/>
            <a:cxnLst/>
            <a:rect l="l" t="t" r="r" b="b"/>
            <a:pathLst>
              <a:path w="1932304" h="76200">
                <a:moveTo>
                  <a:pt x="1855977" y="0"/>
                </a:moveTo>
                <a:lnTo>
                  <a:pt x="1855660" y="31753"/>
                </a:lnTo>
                <a:lnTo>
                  <a:pt x="1868424" y="31877"/>
                </a:lnTo>
                <a:lnTo>
                  <a:pt x="1868297" y="44577"/>
                </a:lnTo>
                <a:lnTo>
                  <a:pt x="1855532" y="44577"/>
                </a:lnTo>
                <a:lnTo>
                  <a:pt x="1855215" y="76200"/>
                </a:lnTo>
                <a:lnTo>
                  <a:pt x="1920075" y="44577"/>
                </a:lnTo>
                <a:lnTo>
                  <a:pt x="1868297" y="44577"/>
                </a:lnTo>
                <a:lnTo>
                  <a:pt x="1920328" y="44453"/>
                </a:lnTo>
                <a:lnTo>
                  <a:pt x="1931797" y="38862"/>
                </a:lnTo>
                <a:lnTo>
                  <a:pt x="1855977" y="0"/>
                </a:lnTo>
                <a:close/>
              </a:path>
              <a:path w="1932304" h="76200">
                <a:moveTo>
                  <a:pt x="1855660" y="31753"/>
                </a:moveTo>
                <a:lnTo>
                  <a:pt x="1855533" y="44453"/>
                </a:lnTo>
                <a:lnTo>
                  <a:pt x="1868297" y="44577"/>
                </a:lnTo>
                <a:lnTo>
                  <a:pt x="1868424" y="31877"/>
                </a:lnTo>
                <a:lnTo>
                  <a:pt x="1855660" y="31753"/>
                </a:lnTo>
                <a:close/>
              </a:path>
              <a:path w="1932304" h="76200">
                <a:moveTo>
                  <a:pt x="0" y="13843"/>
                </a:moveTo>
                <a:lnTo>
                  <a:pt x="0" y="26543"/>
                </a:lnTo>
                <a:lnTo>
                  <a:pt x="1855533" y="44453"/>
                </a:lnTo>
                <a:lnTo>
                  <a:pt x="1855660" y="31753"/>
                </a:lnTo>
                <a:lnTo>
                  <a:pt x="0" y="1384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578097" y="3662298"/>
            <a:ext cx="1119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ourier New"/>
                <a:cs typeface="Courier New"/>
              </a:rPr>
              <a:t>Outcome: </a:t>
            </a:r>
            <a:r>
              <a:rPr sz="1800" b="1" spc="-10" dirty="0">
                <a:solidFill>
                  <a:srgbClr val="00AF50"/>
                </a:solidFill>
                <a:latin typeface="Courier New"/>
                <a:cs typeface="Courier New"/>
              </a:rPr>
              <a:t>Taken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0370057" y="1925573"/>
            <a:ext cx="396875" cy="4232275"/>
          </a:xfrm>
          <a:custGeom>
            <a:avLst/>
            <a:gdLst/>
            <a:ahLst/>
            <a:cxnLst/>
            <a:rect l="l" t="t" r="r" b="b"/>
            <a:pathLst>
              <a:path w="396875" h="4232275">
                <a:moveTo>
                  <a:pt x="391922" y="10667"/>
                </a:moveTo>
                <a:lnTo>
                  <a:pt x="0" y="10667"/>
                </a:lnTo>
              </a:path>
              <a:path w="396875" h="4232275">
                <a:moveTo>
                  <a:pt x="10668" y="4232173"/>
                </a:moveTo>
                <a:lnTo>
                  <a:pt x="10668" y="0"/>
                </a:lnTo>
              </a:path>
              <a:path w="396875" h="4232275">
                <a:moveTo>
                  <a:pt x="396494" y="4219956"/>
                </a:moveTo>
                <a:lnTo>
                  <a:pt x="4572" y="4219956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284457" y="1913382"/>
            <a:ext cx="396875" cy="4232275"/>
          </a:xfrm>
          <a:custGeom>
            <a:avLst/>
            <a:gdLst/>
            <a:ahLst/>
            <a:cxnLst/>
            <a:rect l="l" t="t" r="r" b="b"/>
            <a:pathLst>
              <a:path w="396875" h="4232275">
                <a:moveTo>
                  <a:pt x="4572" y="12191"/>
                </a:moveTo>
                <a:lnTo>
                  <a:pt x="396494" y="12191"/>
                </a:lnTo>
              </a:path>
              <a:path w="396875" h="4232275">
                <a:moveTo>
                  <a:pt x="385572" y="4232173"/>
                </a:moveTo>
                <a:lnTo>
                  <a:pt x="385572" y="0"/>
                </a:lnTo>
              </a:path>
              <a:path w="396875" h="4232275">
                <a:moveTo>
                  <a:pt x="0" y="4221480"/>
                </a:moveTo>
                <a:lnTo>
                  <a:pt x="391922" y="422148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0723880" y="1978914"/>
            <a:ext cx="56134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latin typeface="Calibri"/>
                <a:cs typeface="Calibri"/>
              </a:rPr>
              <a:t>Sg Nb Hp Sb Hb Nt At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670797" y="1940814"/>
            <a:ext cx="396875" cy="4232275"/>
          </a:xfrm>
          <a:custGeom>
            <a:avLst/>
            <a:gdLst/>
            <a:ahLst/>
            <a:cxnLst/>
            <a:rect l="l" t="t" r="r" b="b"/>
            <a:pathLst>
              <a:path w="396875" h="4232275">
                <a:moveTo>
                  <a:pt x="391922" y="10668"/>
                </a:moveTo>
                <a:lnTo>
                  <a:pt x="0" y="10668"/>
                </a:lnTo>
              </a:path>
              <a:path w="396875" h="4232275">
                <a:moveTo>
                  <a:pt x="10668" y="4232173"/>
                </a:moveTo>
                <a:lnTo>
                  <a:pt x="10668" y="0"/>
                </a:lnTo>
              </a:path>
              <a:path w="396875" h="4232275">
                <a:moveTo>
                  <a:pt x="396494" y="4221480"/>
                </a:moveTo>
                <a:lnTo>
                  <a:pt x="4572" y="4221480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585197" y="1930145"/>
            <a:ext cx="396875" cy="4232275"/>
          </a:xfrm>
          <a:custGeom>
            <a:avLst/>
            <a:gdLst/>
            <a:ahLst/>
            <a:cxnLst/>
            <a:rect l="l" t="t" r="r" b="b"/>
            <a:pathLst>
              <a:path w="396875" h="4232275">
                <a:moveTo>
                  <a:pt x="4572" y="10667"/>
                </a:moveTo>
                <a:lnTo>
                  <a:pt x="396494" y="10667"/>
                </a:lnTo>
              </a:path>
              <a:path w="396875" h="4232275">
                <a:moveTo>
                  <a:pt x="385572" y="4232173"/>
                </a:moveTo>
                <a:lnTo>
                  <a:pt x="385572" y="0"/>
                </a:lnTo>
              </a:path>
              <a:path w="396875" h="4232275">
                <a:moveTo>
                  <a:pt x="0" y="4219956"/>
                </a:moveTo>
                <a:lnTo>
                  <a:pt x="391922" y="4219956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023984" y="1994103"/>
            <a:ext cx="730885" cy="347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latin typeface="Calibri"/>
                <a:cs typeface="Calibri"/>
              </a:rPr>
              <a:t>16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spc="-25" dirty="0">
                <a:latin typeface="Calibri"/>
                <a:cs typeface="Calibri"/>
              </a:rPr>
              <a:t>1k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2845"/>
              </a:lnSpc>
              <a:spcBef>
                <a:spcPts val="70"/>
              </a:spcBef>
            </a:pPr>
            <a:r>
              <a:rPr sz="2400" spc="-10" dirty="0">
                <a:latin typeface="Calibri"/>
                <a:cs typeface="Calibri"/>
              </a:rPr>
              <a:t>xor()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4285"/>
              </a:lnSpc>
            </a:pPr>
            <a:r>
              <a:rPr sz="3600" dirty="0"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2595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hash()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4275"/>
              </a:lnSpc>
            </a:pPr>
            <a:r>
              <a:rPr sz="3600" dirty="0">
                <a:latin typeface="Calibri"/>
                <a:cs typeface="Calibri"/>
              </a:rPr>
              <a:t>8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4861559" y="4520184"/>
            <a:ext cx="1531620" cy="1495425"/>
            <a:chOff x="4861559" y="4520184"/>
            <a:chExt cx="1531620" cy="1495425"/>
          </a:xfrm>
        </p:grpSpPr>
        <p:sp>
          <p:nvSpPr>
            <p:cNvPr id="58" name="object 58"/>
            <p:cNvSpPr/>
            <p:nvPr/>
          </p:nvSpPr>
          <p:spPr>
            <a:xfrm>
              <a:off x="5631941" y="4533138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748284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748284" y="370331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31941" y="4533138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0" y="370331"/>
                  </a:moveTo>
                  <a:lnTo>
                    <a:pt x="748284" y="370331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874513" y="4533138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748284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748284" y="370331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874513" y="4533138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0" y="370331"/>
                  </a:moveTo>
                  <a:lnTo>
                    <a:pt x="748284" y="370331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631941" y="4901946"/>
              <a:ext cx="748665" cy="368935"/>
            </a:xfrm>
            <a:custGeom>
              <a:avLst/>
              <a:gdLst/>
              <a:ahLst/>
              <a:cxnLst/>
              <a:rect l="l" t="t" r="r" b="b"/>
              <a:pathLst>
                <a:path w="748664" h="368935">
                  <a:moveTo>
                    <a:pt x="748284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748284" y="368807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631941" y="4901946"/>
              <a:ext cx="748665" cy="368935"/>
            </a:xfrm>
            <a:custGeom>
              <a:avLst/>
              <a:gdLst/>
              <a:ahLst/>
              <a:cxnLst/>
              <a:rect l="l" t="t" r="r" b="b"/>
              <a:pathLst>
                <a:path w="748664" h="368935">
                  <a:moveTo>
                    <a:pt x="0" y="368807"/>
                  </a:moveTo>
                  <a:lnTo>
                    <a:pt x="748284" y="368807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874513" y="4901946"/>
              <a:ext cx="748665" cy="368935"/>
            </a:xfrm>
            <a:custGeom>
              <a:avLst/>
              <a:gdLst/>
              <a:ahLst/>
              <a:cxnLst/>
              <a:rect l="l" t="t" r="r" b="b"/>
              <a:pathLst>
                <a:path w="748664" h="368935">
                  <a:moveTo>
                    <a:pt x="748284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748284" y="368807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874513" y="4901946"/>
              <a:ext cx="748665" cy="368935"/>
            </a:xfrm>
            <a:custGeom>
              <a:avLst/>
              <a:gdLst/>
              <a:ahLst/>
              <a:cxnLst/>
              <a:rect l="l" t="t" r="r" b="b"/>
              <a:pathLst>
                <a:path w="748664" h="368935">
                  <a:moveTo>
                    <a:pt x="0" y="368807"/>
                  </a:moveTo>
                  <a:lnTo>
                    <a:pt x="748284" y="368807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631941" y="5264658"/>
              <a:ext cx="748665" cy="368935"/>
            </a:xfrm>
            <a:custGeom>
              <a:avLst/>
              <a:gdLst/>
              <a:ahLst/>
              <a:cxnLst/>
              <a:rect l="l" t="t" r="r" b="b"/>
              <a:pathLst>
                <a:path w="748664" h="368935">
                  <a:moveTo>
                    <a:pt x="748284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748284" y="368808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631941" y="5264658"/>
              <a:ext cx="748665" cy="368935"/>
            </a:xfrm>
            <a:custGeom>
              <a:avLst/>
              <a:gdLst/>
              <a:ahLst/>
              <a:cxnLst/>
              <a:rect l="l" t="t" r="r" b="b"/>
              <a:pathLst>
                <a:path w="748664" h="368935">
                  <a:moveTo>
                    <a:pt x="0" y="368808"/>
                  </a:moveTo>
                  <a:lnTo>
                    <a:pt x="748284" y="368808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874513" y="5264658"/>
              <a:ext cx="748665" cy="368935"/>
            </a:xfrm>
            <a:custGeom>
              <a:avLst/>
              <a:gdLst/>
              <a:ahLst/>
              <a:cxnLst/>
              <a:rect l="l" t="t" r="r" b="b"/>
              <a:pathLst>
                <a:path w="748664" h="368935">
                  <a:moveTo>
                    <a:pt x="748284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748284" y="368808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874513" y="5264658"/>
              <a:ext cx="748665" cy="368935"/>
            </a:xfrm>
            <a:custGeom>
              <a:avLst/>
              <a:gdLst/>
              <a:ahLst/>
              <a:cxnLst/>
              <a:rect l="l" t="t" r="r" b="b"/>
              <a:pathLst>
                <a:path w="748664" h="368935">
                  <a:moveTo>
                    <a:pt x="0" y="368808"/>
                  </a:moveTo>
                  <a:lnTo>
                    <a:pt x="748284" y="368808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631941" y="5631942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748284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748284" y="370331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631941" y="5631942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0" y="370331"/>
                  </a:moveTo>
                  <a:lnTo>
                    <a:pt x="748284" y="370331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874513" y="5631942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748284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748284" y="370331"/>
                  </a:lnTo>
                  <a:lnTo>
                    <a:pt x="74828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874513" y="5631942"/>
              <a:ext cx="748665" cy="370840"/>
            </a:xfrm>
            <a:custGeom>
              <a:avLst/>
              <a:gdLst/>
              <a:ahLst/>
              <a:cxnLst/>
              <a:rect l="l" t="t" r="r" b="b"/>
              <a:pathLst>
                <a:path w="748664" h="370839">
                  <a:moveTo>
                    <a:pt x="0" y="370331"/>
                  </a:moveTo>
                  <a:lnTo>
                    <a:pt x="748284" y="370331"/>
                  </a:lnTo>
                  <a:lnTo>
                    <a:pt x="748284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3435477" y="6152794"/>
            <a:ext cx="2368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Tag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092702" y="6180835"/>
            <a:ext cx="415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132323" y="6151575"/>
            <a:ext cx="2368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Tag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789803" y="6179616"/>
            <a:ext cx="415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Target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Can</a:t>
            </a:r>
            <a:r>
              <a:rPr spc="-20" dirty="0"/>
              <a:t> </a:t>
            </a:r>
            <a:r>
              <a:rPr dirty="0"/>
              <a:t>find</a:t>
            </a:r>
            <a:r>
              <a:rPr spc="-1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good</a:t>
            </a:r>
            <a:r>
              <a:rPr spc="15" dirty="0"/>
              <a:t> </a:t>
            </a:r>
            <a:r>
              <a:rPr dirty="0"/>
              <a:t>design</a:t>
            </a:r>
            <a:r>
              <a:rPr spc="-10" dirty="0"/>
              <a:t> </a:t>
            </a:r>
            <a:r>
              <a:rPr dirty="0"/>
              <a:t>by</a:t>
            </a:r>
            <a:r>
              <a:rPr spc="-10" dirty="0"/>
              <a:t> </a:t>
            </a:r>
            <a:r>
              <a:rPr dirty="0"/>
              <a:t>measuring</a:t>
            </a:r>
            <a:r>
              <a:rPr spc="-30" dirty="0"/>
              <a:t> </a:t>
            </a:r>
            <a:r>
              <a:rPr dirty="0"/>
              <a:t>points</a:t>
            </a:r>
            <a:r>
              <a:rPr spc="-5" dirty="0"/>
              <a:t> </a:t>
            </a:r>
            <a:r>
              <a:rPr spc="-25" dirty="0"/>
              <a:t>in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design</a:t>
            </a:r>
            <a:r>
              <a:rPr spc="-5" dirty="0"/>
              <a:t> </a:t>
            </a:r>
            <a:r>
              <a:rPr spc="-10" dirty="0"/>
              <a:t>space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47615" y="2209800"/>
            <a:ext cx="3037205" cy="2649220"/>
            <a:chOff x="4547615" y="2209800"/>
            <a:chExt cx="3037205" cy="2649220"/>
          </a:xfrm>
        </p:grpSpPr>
        <p:sp>
          <p:nvSpPr>
            <p:cNvPr id="4" name="object 4"/>
            <p:cNvSpPr/>
            <p:nvPr/>
          </p:nvSpPr>
          <p:spPr>
            <a:xfrm>
              <a:off x="4553711" y="2209800"/>
              <a:ext cx="3030855" cy="2620645"/>
            </a:xfrm>
            <a:custGeom>
              <a:avLst/>
              <a:gdLst/>
              <a:ahLst/>
              <a:cxnLst/>
              <a:rect l="l" t="t" r="r" b="b"/>
              <a:pathLst>
                <a:path w="3030854" h="2620645">
                  <a:moveTo>
                    <a:pt x="0" y="2619756"/>
                  </a:moveTo>
                  <a:lnTo>
                    <a:pt x="3030601" y="2619756"/>
                  </a:lnTo>
                </a:path>
                <a:path w="3030854" h="2620645">
                  <a:moveTo>
                    <a:pt x="22860" y="2620645"/>
                  </a:moveTo>
                  <a:lnTo>
                    <a:pt x="22860" y="0"/>
                  </a:lnTo>
                </a:path>
              </a:pathLst>
            </a:custGeom>
            <a:ln w="5791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77739" y="4009644"/>
              <a:ext cx="858519" cy="820419"/>
            </a:xfrm>
            <a:custGeom>
              <a:avLst/>
              <a:gdLst/>
              <a:ahLst/>
              <a:cxnLst/>
              <a:rect l="l" t="t" r="r" b="b"/>
              <a:pathLst>
                <a:path w="858520" h="820420">
                  <a:moveTo>
                    <a:pt x="858012" y="0"/>
                  </a:moveTo>
                  <a:lnTo>
                    <a:pt x="0" y="0"/>
                  </a:lnTo>
                  <a:lnTo>
                    <a:pt x="0" y="819911"/>
                  </a:lnTo>
                  <a:lnTo>
                    <a:pt x="858012" y="819911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77739" y="4009644"/>
              <a:ext cx="858519" cy="820419"/>
            </a:xfrm>
            <a:custGeom>
              <a:avLst/>
              <a:gdLst/>
              <a:ahLst/>
              <a:cxnLst/>
              <a:rect l="l" t="t" r="r" b="b"/>
              <a:pathLst>
                <a:path w="858520" h="820420">
                  <a:moveTo>
                    <a:pt x="0" y="819911"/>
                  </a:moveTo>
                  <a:lnTo>
                    <a:pt x="858012" y="819911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819911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35851" y="2985516"/>
              <a:ext cx="858519" cy="1844039"/>
            </a:xfrm>
            <a:custGeom>
              <a:avLst/>
              <a:gdLst/>
              <a:ahLst/>
              <a:cxnLst/>
              <a:rect l="l" t="t" r="r" b="b"/>
              <a:pathLst>
                <a:path w="858520" h="1844039">
                  <a:moveTo>
                    <a:pt x="858011" y="0"/>
                  </a:moveTo>
                  <a:lnTo>
                    <a:pt x="0" y="0"/>
                  </a:lnTo>
                  <a:lnTo>
                    <a:pt x="0" y="1844039"/>
                  </a:lnTo>
                  <a:lnTo>
                    <a:pt x="858011" y="1844039"/>
                  </a:lnTo>
                  <a:lnTo>
                    <a:pt x="8580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5851" y="2985516"/>
              <a:ext cx="858519" cy="1844039"/>
            </a:xfrm>
            <a:custGeom>
              <a:avLst/>
              <a:gdLst/>
              <a:ahLst/>
              <a:cxnLst/>
              <a:rect l="l" t="t" r="r" b="b"/>
              <a:pathLst>
                <a:path w="858520" h="1844039">
                  <a:moveTo>
                    <a:pt x="0" y="1844039"/>
                  </a:moveTo>
                  <a:lnTo>
                    <a:pt x="858011" y="1844039"/>
                  </a:lnTo>
                  <a:lnTo>
                    <a:pt x="858011" y="0"/>
                  </a:lnTo>
                  <a:lnTo>
                    <a:pt x="0" y="0"/>
                  </a:lnTo>
                  <a:lnTo>
                    <a:pt x="0" y="184403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129023" y="2957451"/>
            <a:ext cx="254000" cy="11982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i="1" dirty="0">
                <a:latin typeface="Calibri"/>
                <a:cs typeface="Calibri"/>
              </a:rPr>
              <a:t>Run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Time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(s)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68516" y="2691129"/>
            <a:ext cx="232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7s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53965" y="3741166"/>
            <a:ext cx="232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3s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77917" y="4967478"/>
            <a:ext cx="287020" cy="1711960"/>
          </a:xfrm>
          <a:custGeom>
            <a:avLst/>
            <a:gdLst/>
            <a:ahLst/>
            <a:cxnLst/>
            <a:rect l="l" t="t" r="r" b="b"/>
            <a:pathLst>
              <a:path w="287020" h="1711959">
                <a:moveTo>
                  <a:pt x="283591" y="4572"/>
                </a:moveTo>
                <a:lnTo>
                  <a:pt x="0" y="4572"/>
                </a:lnTo>
              </a:path>
              <a:path w="287020" h="1711959">
                <a:moveTo>
                  <a:pt x="7620" y="1711693"/>
                </a:moveTo>
                <a:lnTo>
                  <a:pt x="7620" y="0"/>
                </a:lnTo>
              </a:path>
              <a:path w="287020" h="1711959">
                <a:moveTo>
                  <a:pt x="286639" y="1708404"/>
                </a:moveTo>
                <a:lnTo>
                  <a:pt x="3048" y="170840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39334" y="4962905"/>
            <a:ext cx="288290" cy="1711960"/>
          </a:xfrm>
          <a:custGeom>
            <a:avLst/>
            <a:gdLst/>
            <a:ahLst/>
            <a:cxnLst/>
            <a:rect l="l" t="t" r="r" b="b"/>
            <a:pathLst>
              <a:path w="288289" h="1711959">
                <a:moveTo>
                  <a:pt x="4571" y="4572"/>
                </a:moveTo>
                <a:lnTo>
                  <a:pt x="288163" y="4572"/>
                </a:lnTo>
              </a:path>
              <a:path w="288289" h="1711959">
                <a:moveTo>
                  <a:pt x="278891" y="1711693"/>
                </a:moveTo>
                <a:lnTo>
                  <a:pt x="278891" y="0"/>
                </a:lnTo>
              </a:path>
              <a:path w="288289" h="1711959">
                <a:moveTo>
                  <a:pt x="0" y="1708404"/>
                </a:moveTo>
                <a:lnTo>
                  <a:pt x="283590" y="170840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54904" y="5009515"/>
            <a:ext cx="487680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 marR="119380">
              <a:lnSpc>
                <a:spcPct val="100000"/>
              </a:lnSpc>
            </a:pPr>
            <a:r>
              <a:rPr sz="1400" b="1" spc="-25" dirty="0">
                <a:latin typeface="Calibri"/>
                <a:cs typeface="Calibri"/>
              </a:rPr>
              <a:t>16k </a:t>
            </a:r>
            <a:r>
              <a:rPr sz="1400" b="1" spc="-20" dirty="0">
                <a:latin typeface="Calibri"/>
                <a:cs typeface="Calibri"/>
              </a:rPr>
              <a:t>xor() </a:t>
            </a:r>
            <a:r>
              <a:rPr sz="1400" b="1" spc="-5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hash()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90894" y="4958334"/>
            <a:ext cx="288290" cy="1711960"/>
          </a:xfrm>
          <a:custGeom>
            <a:avLst/>
            <a:gdLst/>
            <a:ahLst/>
            <a:cxnLst/>
            <a:rect l="l" t="t" r="r" b="b"/>
            <a:pathLst>
              <a:path w="288290" h="1711959">
                <a:moveTo>
                  <a:pt x="283590" y="4572"/>
                </a:moveTo>
                <a:lnTo>
                  <a:pt x="0" y="4572"/>
                </a:lnTo>
              </a:path>
              <a:path w="288290" h="1711959">
                <a:moveTo>
                  <a:pt x="7619" y="1711693"/>
                </a:moveTo>
                <a:lnTo>
                  <a:pt x="7619" y="0"/>
                </a:lnTo>
              </a:path>
              <a:path w="288290" h="1711959">
                <a:moveTo>
                  <a:pt x="288162" y="1708404"/>
                </a:moveTo>
                <a:lnTo>
                  <a:pt x="4571" y="170840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52309" y="4953761"/>
            <a:ext cx="288290" cy="1711960"/>
          </a:xfrm>
          <a:custGeom>
            <a:avLst/>
            <a:gdLst/>
            <a:ahLst/>
            <a:cxnLst/>
            <a:rect l="l" t="t" r="r" b="b"/>
            <a:pathLst>
              <a:path w="288290" h="1711959">
                <a:moveTo>
                  <a:pt x="4572" y="4571"/>
                </a:moveTo>
                <a:lnTo>
                  <a:pt x="288163" y="4571"/>
                </a:lnTo>
              </a:path>
              <a:path w="288290" h="1711959">
                <a:moveTo>
                  <a:pt x="280416" y="1711693"/>
                </a:moveTo>
                <a:lnTo>
                  <a:pt x="280416" y="0"/>
                </a:lnTo>
              </a:path>
              <a:path w="288290" h="1711959">
                <a:moveTo>
                  <a:pt x="0" y="1708404"/>
                </a:moveTo>
                <a:lnTo>
                  <a:pt x="283591" y="1708404"/>
                </a:lnTo>
              </a:path>
            </a:pathLst>
          </a:custGeom>
          <a:ln w="381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668516" y="5000371"/>
            <a:ext cx="487680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12700" marR="119380">
              <a:lnSpc>
                <a:spcPct val="100000"/>
              </a:lnSpc>
            </a:pPr>
            <a:r>
              <a:rPr sz="1400" b="1" spc="-25" dirty="0">
                <a:latin typeface="Calibri"/>
                <a:cs typeface="Calibri"/>
              </a:rPr>
              <a:t>1k </a:t>
            </a:r>
            <a:r>
              <a:rPr sz="1400" b="1" spc="-20" dirty="0">
                <a:latin typeface="Calibri"/>
                <a:cs typeface="Calibri"/>
              </a:rPr>
              <a:t>xor() </a:t>
            </a:r>
            <a:r>
              <a:rPr sz="1400" b="1" spc="-5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hash() </a:t>
            </a:r>
            <a:r>
              <a:rPr sz="1400" b="1" spc="-50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691383" y="5428488"/>
            <a:ext cx="2182495" cy="899160"/>
            <a:chOff x="2691383" y="5428488"/>
            <a:chExt cx="2182495" cy="899160"/>
          </a:xfrm>
        </p:grpSpPr>
        <p:sp>
          <p:nvSpPr>
            <p:cNvPr id="19" name="object 19"/>
            <p:cNvSpPr/>
            <p:nvPr/>
          </p:nvSpPr>
          <p:spPr>
            <a:xfrm>
              <a:off x="2697479" y="5434584"/>
              <a:ext cx="2170430" cy="887094"/>
            </a:xfrm>
            <a:custGeom>
              <a:avLst/>
              <a:gdLst/>
              <a:ahLst/>
              <a:cxnLst/>
              <a:rect l="l" t="t" r="r" b="b"/>
              <a:pathLst>
                <a:path w="2170429" h="887095">
                  <a:moveTo>
                    <a:pt x="1726692" y="0"/>
                  </a:moveTo>
                  <a:lnTo>
                    <a:pt x="1726692" y="221741"/>
                  </a:lnTo>
                  <a:lnTo>
                    <a:pt x="0" y="221741"/>
                  </a:lnTo>
                  <a:lnTo>
                    <a:pt x="0" y="665225"/>
                  </a:lnTo>
                  <a:lnTo>
                    <a:pt x="1726692" y="665225"/>
                  </a:lnTo>
                  <a:lnTo>
                    <a:pt x="1726692" y="886967"/>
                  </a:lnTo>
                  <a:lnTo>
                    <a:pt x="2170175" y="443483"/>
                  </a:lnTo>
                  <a:lnTo>
                    <a:pt x="17266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97479" y="5434584"/>
              <a:ext cx="2170430" cy="887094"/>
            </a:xfrm>
            <a:custGeom>
              <a:avLst/>
              <a:gdLst/>
              <a:ahLst/>
              <a:cxnLst/>
              <a:rect l="l" t="t" r="r" b="b"/>
              <a:pathLst>
                <a:path w="2170429" h="887095">
                  <a:moveTo>
                    <a:pt x="0" y="221741"/>
                  </a:moveTo>
                  <a:lnTo>
                    <a:pt x="1726692" y="221741"/>
                  </a:lnTo>
                  <a:lnTo>
                    <a:pt x="1726692" y="0"/>
                  </a:lnTo>
                  <a:lnTo>
                    <a:pt x="2170175" y="443483"/>
                  </a:lnTo>
                  <a:lnTo>
                    <a:pt x="1726692" y="886967"/>
                  </a:lnTo>
                  <a:lnTo>
                    <a:pt x="1726692" y="665225"/>
                  </a:lnTo>
                  <a:lnTo>
                    <a:pt x="0" y="665225"/>
                  </a:lnTo>
                  <a:lnTo>
                    <a:pt x="0" y="221741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012439" y="5714491"/>
            <a:ext cx="1318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Faster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design!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2194</Words>
  <Application>Microsoft Office PowerPoint</Application>
  <PresentationFormat>Widescreen</PresentationFormat>
  <Paragraphs>507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Courier New</vt:lpstr>
      <vt:lpstr>Office Theme</vt:lpstr>
      <vt:lpstr>PowerPoint Presentation</vt:lpstr>
      <vt:lpstr>Today: Design Space Exploration</vt:lpstr>
      <vt:lpstr>Defining a design space</vt:lpstr>
      <vt:lpstr>Example: Branch Predictor Design Space</vt:lpstr>
      <vt:lpstr>Example: Branch Predictor Design Space</vt:lpstr>
      <vt:lpstr>These parameters are the dimensions of a design space vector</vt:lpstr>
      <vt:lpstr>Example: Branch Predictor Design Space</vt:lpstr>
      <vt:lpstr>Example: Branch Predictor Design Space</vt:lpstr>
      <vt:lpstr>Can find a good design by measuring points in the design space</vt:lpstr>
      <vt:lpstr>Can find a good design by measuring points in the design space</vt:lpstr>
      <vt:lpstr>Is one of these better?</vt:lpstr>
      <vt:lpstr>Plotting the design space: Geometric view of design dimensions</vt:lpstr>
      <vt:lpstr>Plotting the design space: Geometric view of design dimensions</vt:lpstr>
      <vt:lpstr>Plotting the design space: Geometric view of figures of merit</vt:lpstr>
      <vt:lpstr>Plotting many designs to study a tradeoff</vt:lpstr>
      <vt:lpstr>Plotting many designs to study a tradeoff</vt:lpstr>
      <vt:lpstr>Which points in this plot are optimal?</vt:lpstr>
      <vt:lpstr>Pareto Optimality of Design Alternatives</vt:lpstr>
      <vt:lpstr>Pareto Optimality of Design Alternatives</vt:lpstr>
      <vt:lpstr>Design Consequence of Pareto Optimality</vt:lpstr>
      <vt:lpstr>Design Consequence of Pareto Optimality</vt:lpstr>
      <vt:lpstr>Worthwhile Options Are Along the Pareto Frontier</vt:lpstr>
      <vt:lpstr>Design Space Exploration</vt:lpstr>
      <vt:lpstr>Design Space Exploration</vt:lpstr>
      <vt:lpstr>Constraining your design space</vt:lpstr>
      <vt:lpstr>Design Space Exploration</vt:lpstr>
      <vt:lpstr>Systematically fill out your design space</vt:lpstr>
      <vt:lpstr>Systematically fill out your design space</vt:lpstr>
      <vt:lpstr>Example of Design Space Optimization The Q100 Database Acceleration Architecture</vt:lpstr>
      <vt:lpstr>Design Space Constraints The Q100 Database Acceleration Architecture</vt:lpstr>
      <vt:lpstr>Design Space Constraints The Q100 Database Acceleration Architecture</vt:lpstr>
      <vt:lpstr>Design Space Constraints The Q100 Database Acceleration Architecture</vt:lpstr>
      <vt:lpstr>Design Space Constraints The Q100 Database Acceleration Architecture</vt:lpstr>
      <vt:lpstr>Design Space Constraints The Q100 Database Acceleration Architecture</vt:lpstr>
      <vt:lpstr>Design Space Constraints The Q100 Database Acceleration Architecture</vt:lpstr>
      <vt:lpstr>Design Space Constraints The Q100 Database Acceleration Architecture</vt:lpstr>
      <vt:lpstr>Q100 Pareto Frontier</vt:lpstr>
      <vt:lpstr>Results of Design Space Exploration</vt:lpstr>
      <vt:lpstr>Heat Plots Can Be Used to Explore 2D Space</vt:lpstr>
      <vt:lpstr>Q100 Takeaways / What did we just learn</vt:lpstr>
      <vt:lpstr>What to think about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18-344: Computer Systems and the Hardware/Software Interface</dc:title>
  <cp:lastModifiedBy>Gregory Kesden</cp:lastModifiedBy>
  <cp:revision>12</cp:revision>
  <dcterms:created xsi:type="dcterms:W3CDTF">2023-09-28T02:42:54Z</dcterms:created>
  <dcterms:modified xsi:type="dcterms:W3CDTF">2025-10-06T19:19:32Z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2023-09-28T00:00:00Z</vt:filetime>
  </property>
  <property fmtid="{D5CDD505-2E9C-101B-9397-08002B2CF9AE}" pid="5" name="Producer">
    <vt:lpwstr>Microsoft® PowerPoint® 2016</vt:lpwstr>
  </property>
</Properties>
</file>