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9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312" r:id="rId28"/>
    <p:sldId id="313" r:id="rId29"/>
    <p:sldId id="370" r:id="rId30"/>
    <p:sldId id="371" r:id="rId31"/>
    <p:sldId id="372" r:id="rId32"/>
    <p:sldId id="314" r:id="rId33"/>
    <p:sldId id="315" r:id="rId34"/>
    <p:sldId id="316" r:id="rId35"/>
    <p:sldId id="317" r:id="rId36"/>
    <p:sldId id="320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73" r:id="rId50"/>
    <p:sldId id="334" r:id="rId5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62" y="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198" y="609676"/>
            <a:ext cx="1170960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388" y="2596134"/>
            <a:ext cx="515366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2025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3810000" y="3352800"/>
            <a:ext cx="8077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latin typeface="Calibri"/>
                <a:cs typeface="Calibri"/>
              </a:rPr>
              <a:t>Lecture 10: </a:t>
            </a:r>
            <a:r>
              <a:rPr lang="en-US" sz="2400" b="1" dirty="0">
                <a:latin typeface="Calibri"/>
                <a:cs typeface="Calibri"/>
              </a:rPr>
              <a:t>Introduction to Performance Evaluation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6644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</a:t>
            </a:r>
            <a:r>
              <a:rPr spc="-85" dirty="0"/>
              <a:t> </a:t>
            </a:r>
            <a:r>
              <a:rPr dirty="0"/>
              <a:t>Processor</a:t>
            </a:r>
            <a:r>
              <a:rPr spc="-65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000" y="4243323"/>
            <a:ext cx="1057655" cy="979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3505" y="4243323"/>
            <a:ext cx="1120140" cy="979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9488" y="4249420"/>
            <a:ext cx="858012" cy="973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20594" y="1161542"/>
            <a:ext cx="6519545" cy="2915285"/>
            <a:chOff x="2841117" y="1538986"/>
            <a:chExt cx="6519545" cy="2915285"/>
          </a:xfrm>
        </p:grpSpPr>
        <p:sp>
          <p:nvSpPr>
            <p:cNvPr id="7" name="object 7"/>
            <p:cNvSpPr/>
            <p:nvPr/>
          </p:nvSpPr>
          <p:spPr>
            <a:xfrm>
              <a:off x="2846832" y="1805940"/>
              <a:ext cx="6513830" cy="2620645"/>
            </a:xfrm>
            <a:custGeom>
              <a:avLst/>
              <a:gdLst/>
              <a:ahLst/>
              <a:cxnLst/>
              <a:rect l="l" t="t" r="r" b="b"/>
              <a:pathLst>
                <a:path w="6513830" h="2620645">
                  <a:moveTo>
                    <a:pt x="0" y="2619756"/>
                  </a:moveTo>
                  <a:lnTo>
                    <a:pt x="6513449" y="2619756"/>
                  </a:lnTo>
                </a:path>
                <a:path w="6513830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3811524"/>
              <a:ext cx="858519" cy="614680"/>
            </a:xfrm>
            <a:custGeom>
              <a:avLst/>
              <a:gdLst/>
              <a:ahLst/>
              <a:cxnLst/>
              <a:rect l="l" t="t" r="r" b="b"/>
              <a:pathLst>
                <a:path w="858520" h="614679">
                  <a:moveTo>
                    <a:pt x="858012" y="0"/>
                  </a:moveTo>
                  <a:lnTo>
                    <a:pt x="0" y="0"/>
                  </a:lnTo>
                  <a:lnTo>
                    <a:pt x="0" y="614171"/>
                  </a:lnTo>
                  <a:lnTo>
                    <a:pt x="858012" y="614171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148" y="3811524"/>
              <a:ext cx="858519" cy="614680"/>
            </a:xfrm>
            <a:custGeom>
              <a:avLst/>
              <a:gdLst/>
              <a:ahLst/>
              <a:cxnLst/>
              <a:rect l="l" t="t" r="r" b="b"/>
              <a:pathLst>
                <a:path w="858520" h="614679">
                  <a:moveTo>
                    <a:pt x="0" y="614171"/>
                  </a:moveTo>
                  <a:lnTo>
                    <a:pt x="858012" y="614171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6141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2" y="1545336"/>
              <a:ext cx="858519" cy="2880360"/>
            </a:xfrm>
            <a:custGeom>
              <a:avLst/>
              <a:gdLst/>
              <a:ahLst/>
              <a:cxnLst/>
              <a:rect l="l" t="t" r="r" b="b"/>
              <a:pathLst>
                <a:path w="858520" h="2880360">
                  <a:moveTo>
                    <a:pt x="858012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858012" y="288036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2" y="1545336"/>
              <a:ext cx="858519" cy="2880360"/>
            </a:xfrm>
            <a:custGeom>
              <a:avLst/>
              <a:gdLst/>
              <a:ahLst/>
              <a:cxnLst/>
              <a:rect l="l" t="t" r="r" b="b"/>
              <a:pathLst>
                <a:path w="858520" h="2880360">
                  <a:moveTo>
                    <a:pt x="0" y="2880360"/>
                  </a:moveTo>
                  <a:lnTo>
                    <a:pt x="858012" y="288036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092" y="3558540"/>
              <a:ext cx="858519" cy="867410"/>
            </a:xfrm>
            <a:custGeom>
              <a:avLst/>
              <a:gdLst/>
              <a:ahLst/>
              <a:cxnLst/>
              <a:rect l="l" t="t" r="r" b="b"/>
              <a:pathLst>
                <a:path w="858520" h="867410">
                  <a:moveTo>
                    <a:pt x="858011" y="0"/>
                  </a:moveTo>
                  <a:lnTo>
                    <a:pt x="0" y="0"/>
                  </a:lnTo>
                  <a:lnTo>
                    <a:pt x="0" y="867156"/>
                  </a:lnTo>
                  <a:lnTo>
                    <a:pt x="858011" y="867156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5092" y="3558540"/>
              <a:ext cx="858519" cy="867410"/>
            </a:xfrm>
            <a:custGeom>
              <a:avLst/>
              <a:gdLst/>
              <a:ahLst/>
              <a:cxnLst/>
              <a:rect l="l" t="t" r="r" b="b"/>
              <a:pathLst>
                <a:path w="858520" h="867410">
                  <a:moveTo>
                    <a:pt x="0" y="867156"/>
                  </a:moveTo>
                  <a:lnTo>
                    <a:pt x="858011" y="867156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8671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5659" y="2332663"/>
            <a:ext cx="528320" cy="770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0" dirty="0">
                <a:latin typeface="Calibri"/>
                <a:cs typeface="Calibri"/>
              </a:rPr>
              <a:t>Area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(mm^2)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0181" y="881760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1225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0594" y="2785617"/>
            <a:ext cx="6519545" cy="6629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328920">
              <a:lnSpc>
                <a:spcPct val="100000"/>
              </a:lnSpc>
              <a:spcBef>
                <a:spcPts val="450"/>
              </a:spcBef>
            </a:pPr>
            <a:r>
              <a:rPr sz="1800" b="1" spc="-25" dirty="0">
                <a:latin typeface="Calibri"/>
                <a:cs typeface="Calibri"/>
              </a:rPr>
              <a:t>257</a:t>
            </a:r>
            <a:endParaRPr sz="1800">
              <a:latin typeface="Calibri"/>
              <a:cs typeface="Calibri"/>
            </a:endParaRPr>
          </a:p>
          <a:p>
            <a:pPr marL="483234">
              <a:lnSpc>
                <a:spcPct val="100000"/>
              </a:lnSpc>
              <a:spcBef>
                <a:spcPts val="350"/>
              </a:spcBef>
            </a:pPr>
            <a:r>
              <a:rPr sz="1800" b="1" spc="-25" dirty="0">
                <a:latin typeface="Calibri"/>
                <a:cs typeface="Calibri"/>
              </a:rPr>
              <a:t>194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4504" y="5943091"/>
            <a:ext cx="8442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What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do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we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learn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from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this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comparison?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2FCA2F12-9D02-DB0E-B1C8-1A570A469344}"/>
              </a:ext>
            </a:extLst>
          </p:cNvPr>
          <p:cNvSpPr txBox="1"/>
          <p:nvPr/>
        </p:nvSpPr>
        <p:spPr>
          <a:xfrm>
            <a:off x="2820594" y="2770759"/>
            <a:ext cx="6519545" cy="6629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328920">
              <a:lnSpc>
                <a:spcPct val="100000"/>
              </a:lnSpc>
              <a:spcBef>
                <a:spcPts val="450"/>
              </a:spcBef>
            </a:pPr>
            <a:r>
              <a:rPr sz="1800" b="1" spc="-25" dirty="0">
                <a:latin typeface="Calibri"/>
                <a:cs typeface="Calibri"/>
              </a:rPr>
              <a:t>257</a:t>
            </a:r>
            <a:endParaRPr sz="1800">
              <a:latin typeface="Calibri"/>
              <a:cs typeface="Calibri"/>
            </a:endParaRPr>
          </a:p>
          <a:p>
            <a:pPr marL="483234">
              <a:lnSpc>
                <a:spcPct val="100000"/>
              </a:lnSpc>
              <a:spcBef>
                <a:spcPts val="350"/>
              </a:spcBef>
            </a:pPr>
            <a:r>
              <a:rPr sz="1800" b="1" spc="-25" dirty="0">
                <a:latin typeface="Calibri"/>
                <a:cs typeface="Calibri"/>
              </a:rPr>
              <a:t>194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4BFA8-E701-B58F-94F4-90B17A1ECF2F}"/>
              </a:ext>
            </a:extLst>
          </p:cNvPr>
          <p:cNvSpPr txBox="1"/>
          <p:nvPr/>
        </p:nvSpPr>
        <p:spPr>
          <a:xfrm>
            <a:off x="2667000" y="5257800"/>
            <a:ext cx="178536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194.8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  <a:r>
              <a:rPr lang="en-US" sz="1600" spc="-20" dirty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280nm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1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0.3GHz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4EF81-F038-490E-1950-382D1A0D3266}"/>
              </a:ext>
            </a:extLst>
          </p:cNvPr>
          <p:cNvSpPr txBox="1"/>
          <p:nvPr/>
        </p:nvSpPr>
        <p:spPr>
          <a:xfrm>
            <a:off x="4909565" y="5278729"/>
            <a:ext cx="17828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1225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180nm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5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1.8GHz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46FD44-CDCA-5AA6-B5C4-379F6429A60F}"/>
              </a:ext>
            </a:extLst>
          </p:cNvPr>
          <p:cNvSpPr txBox="1"/>
          <p:nvPr/>
        </p:nvSpPr>
        <p:spPr>
          <a:xfrm>
            <a:off x="7555221" y="5291552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Calibri"/>
                <a:cs typeface="Calibri"/>
              </a:rPr>
              <a:t>Area:</a:t>
            </a:r>
            <a:r>
              <a:rPr lang="en-US" sz="1600" spc="-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257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mm</a:t>
            </a:r>
            <a:r>
              <a:rPr lang="en-US" sz="1600" spc="-20" baseline="30000" dirty="0">
                <a:latin typeface="Calibri"/>
                <a:cs typeface="Calibri"/>
              </a:rPr>
              <a:t>2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22nm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process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tech. 3.6GHz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6644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</a:t>
            </a:r>
            <a:r>
              <a:rPr spc="-85" dirty="0"/>
              <a:t> </a:t>
            </a:r>
            <a:r>
              <a:rPr dirty="0"/>
              <a:t>Processor</a:t>
            </a:r>
            <a:r>
              <a:rPr spc="-65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1057655" cy="979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705" y="4038600"/>
            <a:ext cx="1120140" cy="979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4688" y="4044697"/>
            <a:ext cx="858012" cy="973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915794" y="1223772"/>
            <a:ext cx="6519545" cy="2648585"/>
            <a:chOff x="2841117" y="1805939"/>
            <a:chExt cx="6519545" cy="2648585"/>
          </a:xfrm>
        </p:grpSpPr>
        <p:sp>
          <p:nvSpPr>
            <p:cNvPr id="7" name="object 7"/>
            <p:cNvSpPr/>
            <p:nvPr/>
          </p:nvSpPr>
          <p:spPr>
            <a:xfrm>
              <a:off x="2846832" y="1805939"/>
              <a:ext cx="6513830" cy="2620645"/>
            </a:xfrm>
            <a:custGeom>
              <a:avLst/>
              <a:gdLst/>
              <a:ahLst/>
              <a:cxnLst/>
              <a:rect l="l" t="t" r="r" b="b"/>
              <a:pathLst>
                <a:path w="6513830" h="2620645">
                  <a:moveTo>
                    <a:pt x="0" y="2619756"/>
                  </a:moveTo>
                  <a:lnTo>
                    <a:pt x="6513449" y="2619756"/>
                  </a:lnTo>
                </a:path>
                <a:path w="6513830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858012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858012" y="51816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0" y="51816"/>
                  </a:moveTo>
                  <a:lnTo>
                    <a:pt x="858012" y="51816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51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2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858012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858012" y="2971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2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0" y="297180"/>
                  </a:moveTo>
                  <a:lnTo>
                    <a:pt x="858012" y="2971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092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858011" y="0"/>
                  </a:moveTo>
                  <a:lnTo>
                    <a:pt x="0" y="0"/>
                  </a:lnTo>
                  <a:lnTo>
                    <a:pt x="0" y="2080260"/>
                  </a:lnTo>
                  <a:lnTo>
                    <a:pt x="858011" y="2080260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5092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0" y="2080260"/>
                  </a:moveTo>
                  <a:lnTo>
                    <a:pt x="858011" y="2080260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0802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44574" y="1999813"/>
            <a:ext cx="802640" cy="1265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Normalized </a:t>
            </a:r>
            <a:r>
              <a:rPr sz="1800" b="1" dirty="0">
                <a:latin typeface="Calibri"/>
                <a:cs typeface="Calibri"/>
              </a:rPr>
              <a:t>Area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(mm^2)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3337" y="3493771"/>
            <a:ext cx="43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5880" y="3208783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19.14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2141" y="1466469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257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1084" y="5992469"/>
            <a:ext cx="9474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Now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what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do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we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learn?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What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did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we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change?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23337" y="1315670"/>
            <a:ext cx="3026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normalization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example: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180nm 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22nm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~8x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3337" y="1864868"/>
            <a:ext cx="3830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35mm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4.375</a:t>
            </a:r>
            <a:r>
              <a:rPr lang="en-US" sz="1800" spc="-10" dirty="0">
                <a:latin typeface="Calibri"/>
                <a:cs typeface="Calibri"/>
              </a:rPr>
              <a:t>       // 1225 = 35*35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4.375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 4.375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19.14 </a:t>
            </a:r>
            <a:r>
              <a:rPr sz="1800" b="1" spc="-10" dirty="0">
                <a:latin typeface="Calibri"/>
                <a:cs typeface="Calibri"/>
              </a:rPr>
              <a:t>//half-</a:t>
            </a:r>
            <a:r>
              <a:rPr sz="1800" b="1" dirty="0">
                <a:latin typeface="Calibri"/>
                <a:cs typeface="Calibri"/>
              </a:rPr>
              <a:t>square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dim.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4EB229-56EC-D106-64DD-8CC28F5A4F5D}"/>
              </a:ext>
            </a:extLst>
          </p:cNvPr>
          <p:cNvSpPr txBox="1"/>
          <p:nvPr/>
        </p:nvSpPr>
        <p:spPr>
          <a:xfrm>
            <a:off x="2862835" y="5114007"/>
            <a:ext cx="178536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194.8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  <a:r>
              <a:rPr lang="en-US" sz="1600" spc="-20" dirty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280nm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1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0.3GHz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4F20D7-C0F9-3C6F-FF39-ECEA92A68C1C}"/>
              </a:ext>
            </a:extLst>
          </p:cNvPr>
          <p:cNvSpPr txBox="1"/>
          <p:nvPr/>
        </p:nvSpPr>
        <p:spPr>
          <a:xfrm>
            <a:off x="5105400" y="5134936"/>
            <a:ext cx="17828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1225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180nm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5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1.8GHz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1BBE78-AF83-3CDC-BF83-4FC788335B80}"/>
              </a:ext>
            </a:extLst>
          </p:cNvPr>
          <p:cNvSpPr txBox="1"/>
          <p:nvPr/>
        </p:nvSpPr>
        <p:spPr>
          <a:xfrm>
            <a:off x="7751056" y="5147759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Calibri"/>
                <a:cs typeface="Calibri"/>
              </a:rPr>
              <a:t>Area:</a:t>
            </a:r>
            <a:r>
              <a:rPr lang="en-US" sz="1600" spc="-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257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mm</a:t>
            </a:r>
            <a:r>
              <a:rPr lang="en-US" sz="1600" spc="-20" baseline="30000" dirty="0">
                <a:latin typeface="Calibri"/>
                <a:cs typeface="Calibri"/>
              </a:rPr>
              <a:t>2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22nm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process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tech. 3.6GHz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34544"/>
            <a:ext cx="6644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</a:t>
            </a:r>
            <a:r>
              <a:rPr spc="-85" dirty="0"/>
              <a:t> </a:t>
            </a:r>
            <a:r>
              <a:rPr dirty="0"/>
              <a:t>Processor</a:t>
            </a:r>
            <a:r>
              <a:rPr spc="-65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523" y="4125467"/>
            <a:ext cx="1057655" cy="979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4028" y="4125467"/>
            <a:ext cx="1120140" cy="979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0011" y="4131564"/>
            <a:ext cx="858012" cy="973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41117" y="1310639"/>
            <a:ext cx="6519545" cy="2648585"/>
            <a:chOff x="2841117" y="1805939"/>
            <a:chExt cx="6519545" cy="2648585"/>
          </a:xfrm>
        </p:grpSpPr>
        <p:sp>
          <p:nvSpPr>
            <p:cNvPr id="7" name="object 7"/>
            <p:cNvSpPr/>
            <p:nvPr/>
          </p:nvSpPr>
          <p:spPr>
            <a:xfrm>
              <a:off x="2846832" y="1805939"/>
              <a:ext cx="6513830" cy="2620645"/>
            </a:xfrm>
            <a:custGeom>
              <a:avLst/>
              <a:gdLst/>
              <a:ahLst/>
              <a:cxnLst/>
              <a:rect l="l" t="t" r="r" b="b"/>
              <a:pathLst>
                <a:path w="6513830" h="2620645">
                  <a:moveTo>
                    <a:pt x="0" y="2619756"/>
                  </a:moveTo>
                  <a:lnTo>
                    <a:pt x="6513449" y="2619756"/>
                  </a:lnTo>
                </a:path>
                <a:path w="6513830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858012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858012" y="51816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0" y="51816"/>
                  </a:moveTo>
                  <a:lnTo>
                    <a:pt x="858012" y="51816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51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2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858012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858012" y="2971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2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0" y="297180"/>
                  </a:moveTo>
                  <a:lnTo>
                    <a:pt x="858012" y="2971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092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858011" y="0"/>
                  </a:moveTo>
                  <a:lnTo>
                    <a:pt x="0" y="0"/>
                  </a:lnTo>
                  <a:lnTo>
                    <a:pt x="0" y="2080260"/>
                  </a:lnTo>
                  <a:lnTo>
                    <a:pt x="858011" y="2080260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5092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0" y="2080260"/>
                  </a:moveTo>
                  <a:lnTo>
                    <a:pt x="858011" y="2080260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0802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69897" y="2086680"/>
            <a:ext cx="802640" cy="1265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Normalized </a:t>
            </a:r>
            <a:r>
              <a:rPr sz="1800" b="1" dirty="0">
                <a:latin typeface="Calibri"/>
                <a:cs typeface="Calibri"/>
              </a:rPr>
              <a:t>Area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(mm^2)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8660" y="3580638"/>
            <a:ext cx="43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1203" y="3295650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19.14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7464" y="1553336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257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8660" y="1402537"/>
            <a:ext cx="3026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Process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normalization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example: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180nm 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22nm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~8x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48660" y="1951735"/>
            <a:ext cx="3830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35mm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4.375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4.375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 4.375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19.14 </a:t>
            </a:r>
            <a:r>
              <a:rPr sz="1800" b="1" spc="-10" dirty="0">
                <a:latin typeface="Calibri"/>
                <a:cs typeface="Calibri"/>
              </a:rPr>
              <a:t>//half-</a:t>
            </a:r>
            <a:r>
              <a:rPr sz="1800" b="1" dirty="0">
                <a:latin typeface="Calibri"/>
                <a:cs typeface="Calibri"/>
              </a:rPr>
              <a:t>square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dim.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1084" y="5992469"/>
            <a:ext cx="9671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The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metric</a:t>
            </a:r>
            <a:r>
              <a:rPr sz="4000" b="1" spc="-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you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use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should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suit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the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comparison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9CD94-34CF-0391-2FD4-A7F367032121}"/>
              </a:ext>
            </a:extLst>
          </p:cNvPr>
          <p:cNvSpPr txBox="1"/>
          <p:nvPr/>
        </p:nvSpPr>
        <p:spPr>
          <a:xfrm>
            <a:off x="2667000" y="5114007"/>
            <a:ext cx="178536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194.8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  <a:r>
              <a:rPr lang="en-US" sz="1600" spc="-20" dirty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280nm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1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0.3GHz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F3C56F-9CA5-9808-7EAB-85F0A53A344B}"/>
              </a:ext>
            </a:extLst>
          </p:cNvPr>
          <p:cNvSpPr txBox="1"/>
          <p:nvPr/>
        </p:nvSpPr>
        <p:spPr>
          <a:xfrm>
            <a:off x="4909565" y="5134936"/>
            <a:ext cx="17828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1225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180nm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5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1.8GHz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43DDC-1032-65F6-F97F-8C898BE0E81D}"/>
              </a:ext>
            </a:extLst>
          </p:cNvPr>
          <p:cNvSpPr txBox="1"/>
          <p:nvPr/>
        </p:nvSpPr>
        <p:spPr>
          <a:xfrm>
            <a:off x="7555221" y="5147759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Calibri"/>
                <a:cs typeface="Calibri"/>
              </a:rPr>
              <a:t>Area:</a:t>
            </a:r>
            <a:r>
              <a:rPr lang="en-US" sz="1600" spc="-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257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mm</a:t>
            </a:r>
            <a:r>
              <a:rPr lang="en-US" sz="1600" spc="-20" baseline="30000" dirty="0">
                <a:latin typeface="Calibri"/>
                <a:cs typeface="Calibri"/>
              </a:rPr>
              <a:t>2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22nm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process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tech. 3.6GHz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0"/>
            <a:ext cx="6644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Comparing</a:t>
            </a:r>
            <a:r>
              <a:rPr spc="-85" dirty="0"/>
              <a:t> </a:t>
            </a:r>
            <a:r>
              <a:rPr dirty="0"/>
              <a:t>Processor</a:t>
            </a:r>
            <a:r>
              <a:rPr spc="-65" dirty="0"/>
              <a:t> </a:t>
            </a:r>
            <a:r>
              <a:rPr spc="-10" dirty="0"/>
              <a:t>Designs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4450" y="4351519"/>
            <a:ext cx="1057655" cy="979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8955" y="4351519"/>
            <a:ext cx="1120140" cy="979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4938" y="4357616"/>
            <a:ext cx="858012" cy="973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353184" y="1223855"/>
            <a:ext cx="6570980" cy="2677795"/>
            <a:chOff x="2818257" y="1777364"/>
            <a:chExt cx="6570980" cy="2677795"/>
          </a:xfrm>
        </p:grpSpPr>
        <p:sp>
          <p:nvSpPr>
            <p:cNvPr id="7" name="object 7"/>
            <p:cNvSpPr/>
            <p:nvPr/>
          </p:nvSpPr>
          <p:spPr>
            <a:xfrm>
              <a:off x="2846832" y="1805939"/>
              <a:ext cx="6513830" cy="2620645"/>
            </a:xfrm>
            <a:custGeom>
              <a:avLst/>
              <a:gdLst/>
              <a:ahLst/>
              <a:cxnLst/>
              <a:rect l="l" t="t" r="r" b="b"/>
              <a:pathLst>
                <a:path w="6513830" h="2620645">
                  <a:moveTo>
                    <a:pt x="0" y="2619756"/>
                  </a:moveTo>
                  <a:lnTo>
                    <a:pt x="6513449" y="2619756"/>
                  </a:lnTo>
                </a:path>
                <a:path w="6513830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858012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858012" y="51816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148" y="4373879"/>
              <a:ext cx="858519" cy="52069"/>
            </a:xfrm>
            <a:custGeom>
              <a:avLst/>
              <a:gdLst/>
              <a:ahLst/>
              <a:cxnLst/>
              <a:rect l="l" t="t" r="r" b="b"/>
              <a:pathLst>
                <a:path w="858520" h="52070">
                  <a:moveTo>
                    <a:pt x="0" y="51816"/>
                  </a:moveTo>
                  <a:lnTo>
                    <a:pt x="858012" y="51816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5181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1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858012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858012" y="2971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0011" y="4128516"/>
              <a:ext cx="858519" cy="297180"/>
            </a:xfrm>
            <a:custGeom>
              <a:avLst/>
              <a:gdLst/>
              <a:ahLst/>
              <a:cxnLst/>
              <a:rect l="l" t="t" r="r" b="b"/>
              <a:pathLst>
                <a:path w="858520" h="297179">
                  <a:moveTo>
                    <a:pt x="0" y="297180"/>
                  </a:moveTo>
                  <a:lnTo>
                    <a:pt x="858012" y="2971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091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858011" y="0"/>
                  </a:moveTo>
                  <a:lnTo>
                    <a:pt x="0" y="0"/>
                  </a:lnTo>
                  <a:lnTo>
                    <a:pt x="0" y="2080260"/>
                  </a:lnTo>
                  <a:lnTo>
                    <a:pt x="858011" y="2080260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5091" y="2345435"/>
              <a:ext cx="858519" cy="2080260"/>
            </a:xfrm>
            <a:custGeom>
              <a:avLst/>
              <a:gdLst/>
              <a:ahLst/>
              <a:cxnLst/>
              <a:rect l="l" t="t" r="r" b="b"/>
              <a:pathLst>
                <a:path w="858520" h="2080260">
                  <a:moveTo>
                    <a:pt x="0" y="2080260"/>
                  </a:moveTo>
                  <a:lnTo>
                    <a:pt x="858011" y="2080260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0802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9200" y="2066317"/>
            <a:ext cx="1076960" cy="1265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10" dirty="0">
                <a:latin typeface="Calibri"/>
                <a:cs typeface="Calibri"/>
              </a:rPr>
              <a:t>Normalized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Process- Normalized </a:t>
            </a:r>
            <a:r>
              <a:rPr sz="1800" b="1" dirty="0">
                <a:latin typeface="Calibri"/>
                <a:cs typeface="Calibri"/>
              </a:rPr>
              <a:t>Area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(mm^2)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3587" y="3522429"/>
            <a:ext cx="4229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1.0x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50988" y="1487507"/>
            <a:ext cx="65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212.4x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8806" y="2582705"/>
            <a:ext cx="3846829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Normalize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results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logical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option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25" dirty="0">
                <a:latin typeface="Calibri"/>
                <a:cs typeface="Calibri"/>
              </a:rPr>
              <a:t> set</a:t>
            </a:r>
            <a:endParaRPr sz="1800">
              <a:latin typeface="Calibri"/>
              <a:cs typeface="Calibri"/>
            </a:endParaRPr>
          </a:p>
          <a:p>
            <a:pPr marL="2430780">
              <a:lnSpc>
                <a:spcPct val="100000"/>
              </a:lnSpc>
              <a:spcBef>
                <a:spcPts val="810"/>
              </a:spcBef>
            </a:pPr>
            <a:r>
              <a:rPr sz="1800" b="1" spc="-10" dirty="0">
                <a:latin typeface="Calibri"/>
                <a:cs typeface="Calibri"/>
              </a:rPr>
              <a:t>15.8x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723" y="6126810"/>
            <a:ext cx="10748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The</a:t>
            </a:r>
            <a:r>
              <a:rPr sz="4000" spc="-1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relative</a:t>
            </a:r>
            <a:r>
              <a:rPr sz="4000" b="1" spc="-1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value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is</a:t>
            </a:r>
            <a:r>
              <a:rPr sz="4000" spc="-1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most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important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in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comparisons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08250" y="3920998"/>
            <a:ext cx="3777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4255" algn="l"/>
              </a:tabLst>
            </a:pPr>
            <a:r>
              <a:rPr sz="1800" dirty="0">
                <a:latin typeface="Calibri"/>
                <a:cs typeface="Calibri"/>
              </a:rPr>
              <a:t>7.5M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Transistors</a:t>
            </a:r>
            <a:r>
              <a:rPr sz="1800" dirty="0">
                <a:latin typeface="Calibri"/>
                <a:cs typeface="Calibri"/>
              </a:rPr>
              <a:t>	42M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Transistors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82760" y="3928106"/>
            <a:ext cx="148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1.9B</a:t>
            </a:r>
            <a:r>
              <a:rPr sz="1800" spc="-20" dirty="0">
                <a:latin typeface="Calibri"/>
                <a:cs typeface="Calibri"/>
              </a:rPr>
              <a:t> Transistors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15742" y="3152858"/>
            <a:ext cx="76200" cy="457834"/>
          </a:xfrm>
          <a:custGeom>
            <a:avLst/>
            <a:gdLst/>
            <a:ahLst/>
            <a:cxnLst/>
            <a:rect l="l" t="t" r="r" b="b"/>
            <a:pathLst>
              <a:path w="76200" h="457835">
                <a:moveTo>
                  <a:pt x="31750" y="381126"/>
                </a:moveTo>
                <a:lnTo>
                  <a:pt x="0" y="381126"/>
                </a:lnTo>
                <a:lnTo>
                  <a:pt x="38100" y="457326"/>
                </a:lnTo>
                <a:lnTo>
                  <a:pt x="69850" y="393826"/>
                </a:lnTo>
                <a:lnTo>
                  <a:pt x="31750" y="393826"/>
                </a:lnTo>
                <a:lnTo>
                  <a:pt x="31750" y="381126"/>
                </a:lnTo>
                <a:close/>
              </a:path>
              <a:path w="76200" h="457835">
                <a:moveTo>
                  <a:pt x="44450" y="0"/>
                </a:moveTo>
                <a:lnTo>
                  <a:pt x="31750" y="0"/>
                </a:lnTo>
                <a:lnTo>
                  <a:pt x="31750" y="393826"/>
                </a:lnTo>
                <a:lnTo>
                  <a:pt x="44450" y="393826"/>
                </a:lnTo>
                <a:lnTo>
                  <a:pt x="44450" y="0"/>
                </a:lnTo>
                <a:close/>
              </a:path>
              <a:path w="76200" h="457835">
                <a:moveTo>
                  <a:pt x="76200" y="381126"/>
                </a:moveTo>
                <a:lnTo>
                  <a:pt x="44450" y="381126"/>
                </a:lnTo>
                <a:lnTo>
                  <a:pt x="44450" y="393826"/>
                </a:lnTo>
                <a:lnTo>
                  <a:pt x="69850" y="393826"/>
                </a:lnTo>
                <a:lnTo>
                  <a:pt x="76200" y="38112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662035" y="2700688"/>
            <a:ext cx="2920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Wow!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212.4x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complexity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Pentium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Pro!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455EBD-F5B0-56F6-03A6-28FA43EA9774}"/>
              </a:ext>
            </a:extLst>
          </p:cNvPr>
          <p:cNvSpPr txBox="1"/>
          <p:nvPr/>
        </p:nvSpPr>
        <p:spPr>
          <a:xfrm>
            <a:off x="2294539" y="5294626"/>
            <a:ext cx="178536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194.8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  <a:r>
              <a:rPr lang="en-US" sz="1600" spc="-20" dirty="0"/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280nm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1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0.3GHz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6718F1-4839-34BB-9EE4-492FA47C8712}"/>
              </a:ext>
            </a:extLst>
          </p:cNvPr>
          <p:cNvSpPr txBox="1"/>
          <p:nvPr/>
        </p:nvSpPr>
        <p:spPr>
          <a:xfrm>
            <a:off x="4537104" y="5315555"/>
            <a:ext cx="1782826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Area:</a:t>
            </a:r>
            <a:r>
              <a:rPr lang="en-US" sz="1600" spc="-35" dirty="0"/>
              <a:t> </a:t>
            </a:r>
            <a:r>
              <a:rPr lang="en-US" sz="1600" dirty="0"/>
              <a:t>1225</a:t>
            </a:r>
            <a:r>
              <a:rPr lang="en-US" sz="1600" spc="-30" dirty="0"/>
              <a:t> </a:t>
            </a:r>
            <a:r>
              <a:rPr lang="en-US" sz="1600" spc="-20" dirty="0"/>
              <a:t>mm</a:t>
            </a:r>
            <a:r>
              <a:rPr lang="en-US" sz="1600" spc="-20" baseline="30000" dirty="0"/>
              <a:t>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/>
              <a:t>180nm</a:t>
            </a:r>
            <a:r>
              <a:rPr lang="en-US" sz="1600" spc="-50" dirty="0"/>
              <a:t> </a:t>
            </a:r>
            <a:r>
              <a:rPr lang="en-US" sz="1600" dirty="0"/>
              <a:t>tech</a:t>
            </a:r>
            <a:endParaRPr lang="en-US" sz="1600" spc="-5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/>
              <a:t>1.8GHz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637D0-E147-264E-33E5-59167E7E4B62}"/>
              </a:ext>
            </a:extLst>
          </p:cNvPr>
          <p:cNvSpPr txBox="1"/>
          <p:nvPr/>
        </p:nvSpPr>
        <p:spPr>
          <a:xfrm>
            <a:off x="7182760" y="5328378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Calibri"/>
                <a:cs typeface="Calibri"/>
              </a:rPr>
              <a:t>Area:</a:t>
            </a:r>
            <a:r>
              <a:rPr lang="en-US" sz="1600" spc="-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257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spc="-20" dirty="0">
                <a:latin typeface="Calibri"/>
                <a:cs typeface="Calibri"/>
              </a:rPr>
              <a:t>mm</a:t>
            </a:r>
            <a:r>
              <a:rPr lang="en-US" sz="1600" spc="-20" baseline="30000" dirty="0">
                <a:latin typeface="Calibri"/>
                <a:cs typeface="Calibri"/>
              </a:rPr>
              <a:t>2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22nm</a:t>
            </a:r>
            <a:r>
              <a:rPr lang="en-US" sz="1600" spc="-5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process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tech. 3.6GHz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304800"/>
            <a:ext cx="1170960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There</a:t>
            </a:r>
            <a:r>
              <a:rPr spc="-200" dirty="0"/>
              <a:t> </a:t>
            </a:r>
            <a:r>
              <a:rPr dirty="0"/>
              <a:t>are</a:t>
            </a:r>
            <a:r>
              <a:rPr spc="-160" dirty="0"/>
              <a:t> </a:t>
            </a:r>
            <a:r>
              <a:rPr dirty="0"/>
              <a:t>lots</a:t>
            </a:r>
            <a:r>
              <a:rPr spc="-16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20" dirty="0"/>
              <a:t>metrics</a:t>
            </a:r>
            <a:r>
              <a:rPr spc="-175" dirty="0"/>
              <a:t> </a:t>
            </a:r>
            <a:r>
              <a:rPr dirty="0"/>
              <a:t>to</a:t>
            </a:r>
            <a:r>
              <a:rPr spc="-150" dirty="0"/>
              <a:t> </a:t>
            </a:r>
            <a:r>
              <a:rPr spc="-10" dirty="0"/>
              <a:t>choose</a:t>
            </a:r>
            <a:r>
              <a:rPr spc="-175" dirty="0"/>
              <a:t> </a:t>
            </a:r>
            <a:r>
              <a:rPr spc="-20" dirty="0"/>
              <a:t>from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15" y="1295400"/>
            <a:ext cx="976058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Performance: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Run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“latency”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(seconds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Throughput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(results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second)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Instructions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(IPC)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(CPI)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Energy: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spc="-30" dirty="0">
                <a:latin typeface="Calibri"/>
                <a:cs typeface="Calibri"/>
              </a:rPr>
              <a:t>Total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energy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Power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(avg.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peak)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[we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one….]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Area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(absolute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normalized)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Efficiency: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Performance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power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(GigaOperations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Watt: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GOPS/W)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Operations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Joule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lang="en-US" sz="2400" dirty="0">
                <a:latin typeface="Calibri"/>
                <a:cs typeface="Calibri"/>
              </a:rPr>
              <a:t>1W = 1J/s, so multiply by J/s, then by 1s)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Throughput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(results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mm</a:t>
            </a:r>
            <a:r>
              <a:rPr lang="en-US" sz="2400" spc="-10" baseline="3000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There</a:t>
            </a:r>
            <a:r>
              <a:rPr spc="-200" dirty="0"/>
              <a:t> </a:t>
            </a:r>
            <a:r>
              <a:rPr dirty="0"/>
              <a:t>are</a:t>
            </a:r>
            <a:r>
              <a:rPr spc="-160" dirty="0"/>
              <a:t> </a:t>
            </a:r>
            <a:r>
              <a:rPr dirty="0"/>
              <a:t>lots</a:t>
            </a:r>
            <a:r>
              <a:rPr spc="-16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20" dirty="0"/>
              <a:t>metrics</a:t>
            </a:r>
            <a:r>
              <a:rPr spc="-175" dirty="0"/>
              <a:t> </a:t>
            </a:r>
            <a:r>
              <a:rPr dirty="0"/>
              <a:t>to</a:t>
            </a:r>
            <a:r>
              <a:rPr spc="-150" dirty="0"/>
              <a:t> </a:t>
            </a:r>
            <a:r>
              <a:rPr spc="-10" dirty="0"/>
              <a:t>choose</a:t>
            </a:r>
            <a:r>
              <a:rPr spc="-175" dirty="0"/>
              <a:t> </a:t>
            </a:r>
            <a:r>
              <a:rPr spc="-20" dirty="0"/>
              <a:t>from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456" y="1422272"/>
            <a:ext cx="634746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spc="-10" dirty="0">
                <a:latin typeface="Calibri"/>
                <a:cs typeface="Calibri"/>
              </a:rPr>
              <a:t>Cache-specific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Misses per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Kilo-Instruction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Misses per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Kilo-</a:t>
            </a:r>
            <a:r>
              <a:rPr sz="2400" dirty="0">
                <a:latin typeface="Calibri"/>
                <a:cs typeface="Calibri"/>
              </a:rPr>
              <a:t>Memory-</a:t>
            </a:r>
            <a:r>
              <a:rPr sz="2400" spc="-10" dirty="0">
                <a:latin typeface="Calibri"/>
                <a:cs typeface="Calibri"/>
              </a:rPr>
              <a:t>Instruction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spc="-10" dirty="0">
                <a:latin typeface="Calibri"/>
                <a:cs typeface="Calibri"/>
              </a:rPr>
              <a:t>Average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Access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spc="-10" dirty="0">
                <a:latin typeface="Calibri"/>
                <a:cs typeface="Calibri"/>
              </a:rPr>
              <a:t>Control-specific: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prediction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accuracy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Branch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Mispredictions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Kilo-Instruction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Memory-</a:t>
            </a:r>
            <a:r>
              <a:rPr sz="2400" b="1" spc="-10" dirty="0">
                <a:latin typeface="Calibri"/>
                <a:cs typeface="Calibri"/>
              </a:rPr>
              <a:t>specific: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Data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throughput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(GB/s)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Latency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(seconds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byte)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9133" y="1813560"/>
            <a:ext cx="1053973" cy="53301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69635" y="1985136"/>
            <a:ext cx="6472555" cy="3707129"/>
            <a:chOff x="5469635" y="1985136"/>
            <a:chExt cx="6472555" cy="3707129"/>
          </a:xfrm>
        </p:grpSpPr>
        <p:sp>
          <p:nvSpPr>
            <p:cNvPr id="6" name="object 6"/>
            <p:cNvSpPr/>
            <p:nvPr/>
          </p:nvSpPr>
          <p:spPr>
            <a:xfrm>
              <a:off x="5469636" y="1985136"/>
              <a:ext cx="3204845" cy="822960"/>
            </a:xfrm>
            <a:custGeom>
              <a:avLst/>
              <a:gdLst/>
              <a:ahLst/>
              <a:cxnLst/>
              <a:rect l="l" t="t" r="r" b="b"/>
              <a:pathLst>
                <a:path w="3204845" h="822960">
                  <a:moveTo>
                    <a:pt x="3204718" y="297942"/>
                  </a:moveTo>
                  <a:lnTo>
                    <a:pt x="3203359" y="289687"/>
                  </a:lnTo>
                  <a:lnTo>
                    <a:pt x="3203702" y="286004"/>
                  </a:lnTo>
                  <a:lnTo>
                    <a:pt x="3202749" y="285927"/>
                  </a:lnTo>
                  <a:lnTo>
                    <a:pt x="3202686" y="285496"/>
                  </a:lnTo>
                  <a:lnTo>
                    <a:pt x="3201936" y="285623"/>
                  </a:lnTo>
                  <a:lnTo>
                    <a:pt x="3201924" y="285369"/>
                  </a:lnTo>
                  <a:lnTo>
                    <a:pt x="3198723" y="285559"/>
                  </a:lnTo>
                  <a:lnTo>
                    <a:pt x="365988" y="31623"/>
                  </a:lnTo>
                  <a:lnTo>
                    <a:pt x="366090" y="30480"/>
                  </a:lnTo>
                  <a:lnTo>
                    <a:pt x="368808" y="0"/>
                  </a:lnTo>
                  <a:lnTo>
                    <a:pt x="289560" y="31115"/>
                  </a:lnTo>
                  <a:lnTo>
                    <a:pt x="362077" y="75819"/>
                  </a:lnTo>
                  <a:lnTo>
                    <a:pt x="364883" y="44196"/>
                  </a:lnTo>
                  <a:lnTo>
                    <a:pt x="3112719" y="290652"/>
                  </a:lnTo>
                  <a:lnTo>
                    <a:pt x="1454899" y="388759"/>
                  </a:lnTo>
                  <a:lnTo>
                    <a:pt x="1453007" y="357124"/>
                  </a:lnTo>
                  <a:lnTo>
                    <a:pt x="1379220" y="399669"/>
                  </a:lnTo>
                  <a:lnTo>
                    <a:pt x="1457579" y="433197"/>
                  </a:lnTo>
                  <a:lnTo>
                    <a:pt x="1455712" y="402209"/>
                  </a:lnTo>
                  <a:lnTo>
                    <a:pt x="1455661" y="401459"/>
                  </a:lnTo>
                  <a:lnTo>
                    <a:pt x="3075063" y="305638"/>
                  </a:lnTo>
                  <a:lnTo>
                    <a:pt x="74269" y="779081"/>
                  </a:lnTo>
                  <a:lnTo>
                    <a:pt x="69342" y="747649"/>
                  </a:lnTo>
                  <a:lnTo>
                    <a:pt x="0" y="797179"/>
                  </a:lnTo>
                  <a:lnTo>
                    <a:pt x="81153" y="822960"/>
                  </a:lnTo>
                  <a:lnTo>
                    <a:pt x="76542" y="793623"/>
                  </a:lnTo>
                  <a:lnTo>
                    <a:pt x="76238" y="791654"/>
                  </a:lnTo>
                  <a:lnTo>
                    <a:pt x="3200831" y="298564"/>
                  </a:lnTo>
                  <a:lnTo>
                    <a:pt x="3202559" y="298704"/>
                  </a:lnTo>
                  <a:lnTo>
                    <a:pt x="3202584" y="298284"/>
                  </a:lnTo>
                  <a:lnTo>
                    <a:pt x="3204718" y="29794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519" y="2598419"/>
              <a:ext cx="4352544" cy="3093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Measuring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40" dirty="0"/>
              <a:t>System’s</a:t>
            </a:r>
            <a:r>
              <a:rPr spc="-85" dirty="0"/>
              <a:t> </a:t>
            </a:r>
            <a:r>
              <a:rPr spc="-10" dirty="0"/>
              <a:t>Performance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4739640"/>
            <a:ext cx="2097024" cy="1943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16707" y="2001773"/>
            <a:ext cx="6754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Get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measure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up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isolate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everything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world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9507" y="2935223"/>
            <a:ext cx="2220468" cy="21747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88157" y="3655263"/>
            <a:ext cx="6567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Find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workload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meaningful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727" y="1456944"/>
            <a:ext cx="2165604" cy="18928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00933" y="5309412"/>
            <a:ext cx="68465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Choose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appropriate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baseline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compare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merit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450847"/>
            <a:ext cx="12198350" cy="4347210"/>
            <a:chOff x="-6350" y="1450847"/>
            <a:chExt cx="12198350" cy="4347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50847"/>
              <a:ext cx="12191999" cy="3956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28871"/>
              <a:ext cx="2879090" cy="1862455"/>
            </a:xfrm>
            <a:custGeom>
              <a:avLst/>
              <a:gdLst/>
              <a:ahLst/>
              <a:cxnLst/>
              <a:rect l="l" t="t" r="r" b="b"/>
              <a:pathLst>
                <a:path w="2879090" h="1862454">
                  <a:moveTo>
                    <a:pt x="0" y="417302"/>
                  </a:moveTo>
                  <a:lnTo>
                    <a:pt x="35651" y="386640"/>
                  </a:lnTo>
                  <a:lnTo>
                    <a:pt x="69335" y="359983"/>
                  </a:lnTo>
                  <a:lnTo>
                    <a:pt x="104567" y="334076"/>
                  </a:lnTo>
                  <a:lnTo>
                    <a:pt x="141308" y="308943"/>
                  </a:lnTo>
                  <a:lnTo>
                    <a:pt x="179516" y="284608"/>
                  </a:lnTo>
                  <a:lnTo>
                    <a:pt x="219151" y="261096"/>
                  </a:lnTo>
                  <a:lnTo>
                    <a:pt x="260173" y="238430"/>
                  </a:lnTo>
                  <a:lnTo>
                    <a:pt x="302540" y="216634"/>
                  </a:lnTo>
                  <a:lnTo>
                    <a:pt x="346212" y="195733"/>
                  </a:lnTo>
                  <a:lnTo>
                    <a:pt x="391148" y="175751"/>
                  </a:lnTo>
                  <a:lnTo>
                    <a:pt x="437308" y="156712"/>
                  </a:lnTo>
                  <a:lnTo>
                    <a:pt x="484651" y="138640"/>
                  </a:lnTo>
                  <a:lnTo>
                    <a:pt x="533136" y="121559"/>
                  </a:lnTo>
                  <a:lnTo>
                    <a:pt x="582723" y="105493"/>
                  </a:lnTo>
                  <a:lnTo>
                    <a:pt x="633371" y="90466"/>
                  </a:lnTo>
                  <a:lnTo>
                    <a:pt x="685040" y="76503"/>
                  </a:lnTo>
                  <a:lnTo>
                    <a:pt x="737688" y="63628"/>
                  </a:lnTo>
                  <a:lnTo>
                    <a:pt x="791276" y="51864"/>
                  </a:lnTo>
                  <a:lnTo>
                    <a:pt x="845762" y="41236"/>
                  </a:lnTo>
                  <a:lnTo>
                    <a:pt x="901105" y="31768"/>
                  </a:lnTo>
                  <a:lnTo>
                    <a:pt x="957266" y="23485"/>
                  </a:lnTo>
                  <a:lnTo>
                    <a:pt x="1014204" y="16409"/>
                  </a:lnTo>
                  <a:lnTo>
                    <a:pt x="1071877" y="10566"/>
                  </a:lnTo>
                  <a:lnTo>
                    <a:pt x="1130245" y="5979"/>
                  </a:lnTo>
                  <a:lnTo>
                    <a:pt x="1189268" y="2673"/>
                  </a:lnTo>
                  <a:lnTo>
                    <a:pt x="1248905" y="672"/>
                  </a:lnTo>
                  <a:lnTo>
                    <a:pt x="1309116" y="0"/>
                  </a:lnTo>
                  <a:lnTo>
                    <a:pt x="1369324" y="672"/>
                  </a:lnTo>
                  <a:lnTo>
                    <a:pt x="1428959" y="2673"/>
                  </a:lnTo>
                  <a:lnTo>
                    <a:pt x="1487981" y="5979"/>
                  </a:lnTo>
                  <a:lnTo>
                    <a:pt x="1546348" y="10566"/>
                  </a:lnTo>
                  <a:lnTo>
                    <a:pt x="1604021" y="16409"/>
                  </a:lnTo>
                  <a:lnTo>
                    <a:pt x="1660957" y="23485"/>
                  </a:lnTo>
                  <a:lnTo>
                    <a:pt x="1717117" y="31768"/>
                  </a:lnTo>
                  <a:lnTo>
                    <a:pt x="1772460" y="41236"/>
                  </a:lnTo>
                  <a:lnTo>
                    <a:pt x="1826945" y="51864"/>
                  </a:lnTo>
                  <a:lnTo>
                    <a:pt x="1880532" y="63628"/>
                  </a:lnTo>
                  <a:lnTo>
                    <a:pt x="1933180" y="76503"/>
                  </a:lnTo>
                  <a:lnTo>
                    <a:pt x="1984849" y="90466"/>
                  </a:lnTo>
                  <a:lnTo>
                    <a:pt x="2035497" y="105493"/>
                  </a:lnTo>
                  <a:lnTo>
                    <a:pt x="2085084" y="121559"/>
                  </a:lnTo>
                  <a:lnTo>
                    <a:pt x="2133569" y="138640"/>
                  </a:lnTo>
                  <a:lnTo>
                    <a:pt x="2180912" y="156712"/>
                  </a:lnTo>
                  <a:lnTo>
                    <a:pt x="2227072" y="175751"/>
                  </a:lnTo>
                  <a:lnTo>
                    <a:pt x="2272009" y="195733"/>
                  </a:lnTo>
                  <a:lnTo>
                    <a:pt x="2315681" y="216634"/>
                  </a:lnTo>
                  <a:lnTo>
                    <a:pt x="2358048" y="238430"/>
                  </a:lnTo>
                  <a:lnTo>
                    <a:pt x="2399070" y="261096"/>
                  </a:lnTo>
                  <a:lnTo>
                    <a:pt x="2438706" y="284608"/>
                  </a:lnTo>
                  <a:lnTo>
                    <a:pt x="2476914" y="308943"/>
                  </a:lnTo>
                  <a:lnTo>
                    <a:pt x="2513656" y="334076"/>
                  </a:lnTo>
                  <a:lnTo>
                    <a:pt x="2548889" y="359983"/>
                  </a:lnTo>
                  <a:lnTo>
                    <a:pt x="2582573" y="386640"/>
                  </a:lnTo>
                  <a:lnTo>
                    <a:pt x="2614667" y="414022"/>
                  </a:lnTo>
                  <a:lnTo>
                    <a:pt x="2645132" y="442106"/>
                  </a:lnTo>
                  <a:lnTo>
                    <a:pt x="2673926" y="470868"/>
                  </a:lnTo>
                  <a:lnTo>
                    <a:pt x="2701008" y="500283"/>
                  </a:lnTo>
                  <a:lnTo>
                    <a:pt x="2726338" y="530328"/>
                  </a:lnTo>
                  <a:lnTo>
                    <a:pt x="2749875" y="560977"/>
                  </a:lnTo>
                  <a:lnTo>
                    <a:pt x="2791409" y="623995"/>
                  </a:lnTo>
                  <a:lnTo>
                    <a:pt x="2825284" y="689145"/>
                  </a:lnTo>
                  <a:lnTo>
                    <a:pt x="2851174" y="756232"/>
                  </a:lnTo>
                  <a:lnTo>
                    <a:pt x="2868756" y="825065"/>
                  </a:lnTo>
                  <a:lnTo>
                    <a:pt x="2877702" y="895449"/>
                  </a:lnTo>
                  <a:lnTo>
                    <a:pt x="2878836" y="931163"/>
                  </a:lnTo>
                  <a:lnTo>
                    <a:pt x="2877702" y="966878"/>
                  </a:lnTo>
                  <a:lnTo>
                    <a:pt x="2868756" y="1037262"/>
                  </a:lnTo>
                  <a:lnTo>
                    <a:pt x="2851174" y="1106095"/>
                  </a:lnTo>
                  <a:lnTo>
                    <a:pt x="2825284" y="1173182"/>
                  </a:lnTo>
                  <a:lnTo>
                    <a:pt x="2791409" y="1238332"/>
                  </a:lnTo>
                  <a:lnTo>
                    <a:pt x="2749875" y="1301350"/>
                  </a:lnTo>
                  <a:lnTo>
                    <a:pt x="2726338" y="1331999"/>
                  </a:lnTo>
                  <a:lnTo>
                    <a:pt x="2701008" y="1362044"/>
                  </a:lnTo>
                  <a:lnTo>
                    <a:pt x="2673926" y="1391459"/>
                  </a:lnTo>
                  <a:lnTo>
                    <a:pt x="2645132" y="1420221"/>
                  </a:lnTo>
                  <a:lnTo>
                    <a:pt x="2614667" y="1448305"/>
                  </a:lnTo>
                  <a:lnTo>
                    <a:pt x="2582573" y="1475687"/>
                  </a:lnTo>
                  <a:lnTo>
                    <a:pt x="2548889" y="1502344"/>
                  </a:lnTo>
                  <a:lnTo>
                    <a:pt x="2513656" y="1528251"/>
                  </a:lnTo>
                  <a:lnTo>
                    <a:pt x="2476914" y="1553384"/>
                  </a:lnTo>
                  <a:lnTo>
                    <a:pt x="2438706" y="1577719"/>
                  </a:lnTo>
                  <a:lnTo>
                    <a:pt x="2399070" y="1601231"/>
                  </a:lnTo>
                  <a:lnTo>
                    <a:pt x="2358048" y="1623897"/>
                  </a:lnTo>
                  <a:lnTo>
                    <a:pt x="2315681" y="1645693"/>
                  </a:lnTo>
                  <a:lnTo>
                    <a:pt x="2272009" y="1666594"/>
                  </a:lnTo>
                  <a:lnTo>
                    <a:pt x="2227072" y="1686576"/>
                  </a:lnTo>
                  <a:lnTo>
                    <a:pt x="2180912" y="1705615"/>
                  </a:lnTo>
                  <a:lnTo>
                    <a:pt x="2133569" y="1723687"/>
                  </a:lnTo>
                  <a:lnTo>
                    <a:pt x="2085084" y="1740768"/>
                  </a:lnTo>
                  <a:lnTo>
                    <a:pt x="2035497" y="1756834"/>
                  </a:lnTo>
                  <a:lnTo>
                    <a:pt x="1984849" y="1771861"/>
                  </a:lnTo>
                  <a:lnTo>
                    <a:pt x="1933180" y="1785824"/>
                  </a:lnTo>
                  <a:lnTo>
                    <a:pt x="1880532" y="1798699"/>
                  </a:lnTo>
                  <a:lnTo>
                    <a:pt x="1826945" y="1810463"/>
                  </a:lnTo>
                  <a:lnTo>
                    <a:pt x="1772460" y="1821091"/>
                  </a:lnTo>
                  <a:lnTo>
                    <a:pt x="1717117" y="1830559"/>
                  </a:lnTo>
                  <a:lnTo>
                    <a:pt x="1660957" y="1838842"/>
                  </a:lnTo>
                  <a:lnTo>
                    <a:pt x="1604021" y="1845918"/>
                  </a:lnTo>
                  <a:lnTo>
                    <a:pt x="1546348" y="1851761"/>
                  </a:lnTo>
                  <a:lnTo>
                    <a:pt x="1487981" y="1856348"/>
                  </a:lnTo>
                  <a:lnTo>
                    <a:pt x="1428959" y="1859654"/>
                  </a:lnTo>
                  <a:lnTo>
                    <a:pt x="1369324" y="1861655"/>
                  </a:lnTo>
                  <a:lnTo>
                    <a:pt x="1309116" y="1862327"/>
                  </a:lnTo>
                  <a:lnTo>
                    <a:pt x="1248905" y="1861655"/>
                  </a:lnTo>
                  <a:lnTo>
                    <a:pt x="1189268" y="1859654"/>
                  </a:lnTo>
                  <a:lnTo>
                    <a:pt x="1130245" y="1856348"/>
                  </a:lnTo>
                  <a:lnTo>
                    <a:pt x="1071877" y="1851761"/>
                  </a:lnTo>
                  <a:lnTo>
                    <a:pt x="1014204" y="1845918"/>
                  </a:lnTo>
                  <a:lnTo>
                    <a:pt x="957266" y="1838842"/>
                  </a:lnTo>
                  <a:lnTo>
                    <a:pt x="901105" y="1830559"/>
                  </a:lnTo>
                  <a:lnTo>
                    <a:pt x="845762" y="1821091"/>
                  </a:lnTo>
                  <a:lnTo>
                    <a:pt x="791276" y="1810463"/>
                  </a:lnTo>
                  <a:lnTo>
                    <a:pt x="737688" y="1798699"/>
                  </a:lnTo>
                  <a:lnTo>
                    <a:pt x="685040" y="1785824"/>
                  </a:lnTo>
                  <a:lnTo>
                    <a:pt x="633371" y="1771861"/>
                  </a:lnTo>
                  <a:lnTo>
                    <a:pt x="582723" y="1756834"/>
                  </a:lnTo>
                  <a:lnTo>
                    <a:pt x="533136" y="1740768"/>
                  </a:lnTo>
                  <a:lnTo>
                    <a:pt x="484651" y="1723687"/>
                  </a:lnTo>
                  <a:lnTo>
                    <a:pt x="437308" y="1705615"/>
                  </a:lnTo>
                  <a:lnTo>
                    <a:pt x="391148" y="1686576"/>
                  </a:lnTo>
                  <a:lnTo>
                    <a:pt x="346212" y="1666594"/>
                  </a:lnTo>
                  <a:lnTo>
                    <a:pt x="302540" y="1645693"/>
                  </a:lnTo>
                  <a:lnTo>
                    <a:pt x="260173" y="1623897"/>
                  </a:lnTo>
                  <a:lnTo>
                    <a:pt x="219151" y="1601231"/>
                  </a:lnTo>
                  <a:lnTo>
                    <a:pt x="179516" y="1577719"/>
                  </a:lnTo>
                  <a:lnTo>
                    <a:pt x="141308" y="1553384"/>
                  </a:lnTo>
                  <a:lnTo>
                    <a:pt x="104567" y="1528251"/>
                  </a:lnTo>
                  <a:lnTo>
                    <a:pt x="69335" y="1502344"/>
                  </a:lnTo>
                  <a:lnTo>
                    <a:pt x="35651" y="1475687"/>
                  </a:lnTo>
                  <a:lnTo>
                    <a:pt x="3557" y="1448305"/>
                  </a:lnTo>
                  <a:lnTo>
                    <a:pt x="0" y="14450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Measure</a:t>
            </a:r>
            <a:r>
              <a:rPr spc="-85" dirty="0"/>
              <a:t> </a:t>
            </a:r>
            <a:r>
              <a:rPr dirty="0"/>
              <a:t>your</a:t>
            </a:r>
            <a:r>
              <a:rPr spc="-50" dirty="0"/>
              <a:t> </a:t>
            </a:r>
            <a:r>
              <a:rPr spc="-10" dirty="0"/>
              <a:t>baseline…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475232"/>
            <a:ext cx="12198350" cy="4188460"/>
            <a:chOff x="-6350" y="1475232"/>
            <a:chExt cx="12198350" cy="4188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75232"/>
              <a:ext cx="12191999" cy="39075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28872"/>
              <a:ext cx="2879090" cy="1728470"/>
            </a:xfrm>
            <a:custGeom>
              <a:avLst/>
              <a:gdLst/>
              <a:ahLst/>
              <a:cxnLst/>
              <a:rect l="l" t="t" r="r" b="b"/>
              <a:pathLst>
                <a:path w="2879090" h="1728470">
                  <a:moveTo>
                    <a:pt x="0" y="387377"/>
                  </a:moveTo>
                  <a:lnTo>
                    <a:pt x="49096" y="348670"/>
                  </a:lnTo>
                  <a:lnTo>
                    <a:pt x="84247" y="323638"/>
                  </a:lnTo>
                  <a:lnTo>
                    <a:pt x="121003" y="299347"/>
                  </a:lnTo>
                  <a:lnTo>
                    <a:pt x="159322" y="275819"/>
                  </a:lnTo>
                  <a:lnTo>
                    <a:pt x="199158" y="253079"/>
                  </a:lnTo>
                  <a:lnTo>
                    <a:pt x="240468" y="231150"/>
                  </a:lnTo>
                  <a:lnTo>
                    <a:pt x="283209" y="210057"/>
                  </a:lnTo>
                  <a:lnTo>
                    <a:pt x="327338" y="189824"/>
                  </a:lnTo>
                  <a:lnTo>
                    <a:pt x="372810" y="170475"/>
                  </a:lnTo>
                  <a:lnTo>
                    <a:pt x="419581" y="152033"/>
                  </a:lnTo>
                  <a:lnTo>
                    <a:pt x="467609" y="134523"/>
                  </a:lnTo>
                  <a:lnTo>
                    <a:pt x="516850" y="117968"/>
                  </a:lnTo>
                  <a:lnTo>
                    <a:pt x="567260" y="102394"/>
                  </a:lnTo>
                  <a:lnTo>
                    <a:pt x="618795" y="87823"/>
                  </a:lnTo>
                  <a:lnTo>
                    <a:pt x="671411" y="74280"/>
                  </a:lnTo>
                  <a:lnTo>
                    <a:pt x="725066" y="61788"/>
                  </a:lnTo>
                  <a:lnTo>
                    <a:pt x="779716" y="50372"/>
                  </a:lnTo>
                  <a:lnTo>
                    <a:pt x="835316" y="40056"/>
                  </a:lnTo>
                  <a:lnTo>
                    <a:pt x="891823" y="30864"/>
                  </a:lnTo>
                  <a:lnTo>
                    <a:pt x="949195" y="22820"/>
                  </a:lnTo>
                  <a:lnTo>
                    <a:pt x="1007386" y="15947"/>
                  </a:lnTo>
                  <a:lnTo>
                    <a:pt x="1066354" y="10270"/>
                  </a:lnTo>
                  <a:lnTo>
                    <a:pt x="1126054" y="5813"/>
                  </a:lnTo>
                  <a:lnTo>
                    <a:pt x="1186443" y="2599"/>
                  </a:lnTo>
                  <a:lnTo>
                    <a:pt x="1247479" y="653"/>
                  </a:lnTo>
                  <a:lnTo>
                    <a:pt x="1309116" y="0"/>
                  </a:lnTo>
                  <a:lnTo>
                    <a:pt x="1370751" y="653"/>
                  </a:lnTo>
                  <a:lnTo>
                    <a:pt x="1431784" y="2599"/>
                  </a:lnTo>
                  <a:lnTo>
                    <a:pt x="1492172" y="5813"/>
                  </a:lnTo>
                  <a:lnTo>
                    <a:pt x="1551872" y="10270"/>
                  </a:lnTo>
                  <a:lnTo>
                    <a:pt x="1610838" y="15947"/>
                  </a:lnTo>
                  <a:lnTo>
                    <a:pt x="1669028" y="22820"/>
                  </a:lnTo>
                  <a:lnTo>
                    <a:pt x="1726399" y="30864"/>
                  </a:lnTo>
                  <a:lnTo>
                    <a:pt x="1782906" y="40056"/>
                  </a:lnTo>
                  <a:lnTo>
                    <a:pt x="1838505" y="50372"/>
                  </a:lnTo>
                  <a:lnTo>
                    <a:pt x="1893154" y="61788"/>
                  </a:lnTo>
                  <a:lnTo>
                    <a:pt x="1946809" y="74280"/>
                  </a:lnTo>
                  <a:lnTo>
                    <a:pt x="1999425" y="87823"/>
                  </a:lnTo>
                  <a:lnTo>
                    <a:pt x="2050960" y="102394"/>
                  </a:lnTo>
                  <a:lnTo>
                    <a:pt x="2101370" y="117968"/>
                  </a:lnTo>
                  <a:lnTo>
                    <a:pt x="2150610" y="134523"/>
                  </a:lnTo>
                  <a:lnTo>
                    <a:pt x="2198638" y="152033"/>
                  </a:lnTo>
                  <a:lnTo>
                    <a:pt x="2245410" y="170475"/>
                  </a:lnTo>
                  <a:lnTo>
                    <a:pt x="2290883" y="189824"/>
                  </a:lnTo>
                  <a:lnTo>
                    <a:pt x="2335011" y="210057"/>
                  </a:lnTo>
                  <a:lnTo>
                    <a:pt x="2377753" y="231150"/>
                  </a:lnTo>
                  <a:lnTo>
                    <a:pt x="2419064" y="253079"/>
                  </a:lnTo>
                  <a:lnTo>
                    <a:pt x="2458900" y="275819"/>
                  </a:lnTo>
                  <a:lnTo>
                    <a:pt x="2497219" y="299347"/>
                  </a:lnTo>
                  <a:lnTo>
                    <a:pt x="2533976" y="323638"/>
                  </a:lnTo>
                  <a:lnTo>
                    <a:pt x="2569128" y="348670"/>
                  </a:lnTo>
                  <a:lnTo>
                    <a:pt x="2602631" y="374417"/>
                  </a:lnTo>
                  <a:lnTo>
                    <a:pt x="2634441" y="400855"/>
                  </a:lnTo>
                  <a:lnTo>
                    <a:pt x="2664516" y="427961"/>
                  </a:lnTo>
                  <a:lnTo>
                    <a:pt x="2692811" y="455711"/>
                  </a:lnTo>
                  <a:lnTo>
                    <a:pt x="2719282" y="484081"/>
                  </a:lnTo>
                  <a:lnTo>
                    <a:pt x="2766580" y="542582"/>
                  </a:lnTo>
                  <a:lnTo>
                    <a:pt x="2806061" y="603275"/>
                  </a:lnTo>
                  <a:lnTo>
                    <a:pt x="2837376" y="665965"/>
                  </a:lnTo>
                  <a:lnTo>
                    <a:pt x="2860177" y="730462"/>
                  </a:lnTo>
                  <a:lnTo>
                    <a:pt x="2874113" y="796574"/>
                  </a:lnTo>
                  <a:lnTo>
                    <a:pt x="2878836" y="864107"/>
                  </a:lnTo>
                  <a:lnTo>
                    <a:pt x="2877648" y="898040"/>
                  </a:lnTo>
                  <a:lnTo>
                    <a:pt x="2868274" y="964887"/>
                  </a:lnTo>
                  <a:lnTo>
                    <a:pt x="2849863" y="1030215"/>
                  </a:lnTo>
                  <a:lnTo>
                    <a:pt x="2822761" y="1093833"/>
                  </a:lnTo>
                  <a:lnTo>
                    <a:pt x="2787320" y="1155548"/>
                  </a:lnTo>
                  <a:lnTo>
                    <a:pt x="2743886" y="1215169"/>
                  </a:lnTo>
                  <a:lnTo>
                    <a:pt x="2692811" y="1272504"/>
                  </a:lnTo>
                  <a:lnTo>
                    <a:pt x="2664516" y="1300254"/>
                  </a:lnTo>
                  <a:lnTo>
                    <a:pt x="2634441" y="1327360"/>
                  </a:lnTo>
                  <a:lnTo>
                    <a:pt x="2602631" y="1353798"/>
                  </a:lnTo>
                  <a:lnTo>
                    <a:pt x="2569128" y="1379545"/>
                  </a:lnTo>
                  <a:lnTo>
                    <a:pt x="2533976" y="1404577"/>
                  </a:lnTo>
                  <a:lnTo>
                    <a:pt x="2497219" y="1428868"/>
                  </a:lnTo>
                  <a:lnTo>
                    <a:pt x="2458900" y="1452396"/>
                  </a:lnTo>
                  <a:lnTo>
                    <a:pt x="2419064" y="1475136"/>
                  </a:lnTo>
                  <a:lnTo>
                    <a:pt x="2377753" y="1497065"/>
                  </a:lnTo>
                  <a:lnTo>
                    <a:pt x="2335011" y="1518158"/>
                  </a:lnTo>
                  <a:lnTo>
                    <a:pt x="2290883" y="1538391"/>
                  </a:lnTo>
                  <a:lnTo>
                    <a:pt x="2245410" y="1557740"/>
                  </a:lnTo>
                  <a:lnTo>
                    <a:pt x="2198638" y="1576182"/>
                  </a:lnTo>
                  <a:lnTo>
                    <a:pt x="2150610" y="1593692"/>
                  </a:lnTo>
                  <a:lnTo>
                    <a:pt x="2101370" y="1610247"/>
                  </a:lnTo>
                  <a:lnTo>
                    <a:pt x="2050960" y="1625821"/>
                  </a:lnTo>
                  <a:lnTo>
                    <a:pt x="1999425" y="1640392"/>
                  </a:lnTo>
                  <a:lnTo>
                    <a:pt x="1946809" y="1653935"/>
                  </a:lnTo>
                  <a:lnTo>
                    <a:pt x="1893154" y="1666427"/>
                  </a:lnTo>
                  <a:lnTo>
                    <a:pt x="1838505" y="1677843"/>
                  </a:lnTo>
                  <a:lnTo>
                    <a:pt x="1782906" y="1688159"/>
                  </a:lnTo>
                  <a:lnTo>
                    <a:pt x="1726399" y="1697351"/>
                  </a:lnTo>
                  <a:lnTo>
                    <a:pt x="1669028" y="1705395"/>
                  </a:lnTo>
                  <a:lnTo>
                    <a:pt x="1610838" y="1712268"/>
                  </a:lnTo>
                  <a:lnTo>
                    <a:pt x="1551872" y="1717945"/>
                  </a:lnTo>
                  <a:lnTo>
                    <a:pt x="1492172" y="1722402"/>
                  </a:lnTo>
                  <a:lnTo>
                    <a:pt x="1431784" y="1725616"/>
                  </a:lnTo>
                  <a:lnTo>
                    <a:pt x="1370751" y="1727562"/>
                  </a:lnTo>
                  <a:lnTo>
                    <a:pt x="1309116" y="1728215"/>
                  </a:lnTo>
                  <a:lnTo>
                    <a:pt x="1247479" y="1727562"/>
                  </a:lnTo>
                  <a:lnTo>
                    <a:pt x="1186443" y="1725616"/>
                  </a:lnTo>
                  <a:lnTo>
                    <a:pt x="1126054" y="1722402"/>
                  </a:lnTo>
                  <a:lnTo>
                    <a:pt x="1066354" y="1717945"/>
                  </a:lnTo>
                  <a:lnTo>
                    <a:pt x="1007386" y="1712268"/>
                  </a:lnTo>
                  <a:lnTo>
                    <a:pt x="949195" y="1705395"/>
                  </a:lnTo>
                  <a:lnTo>
                    <a:pt x="891823" y="1697351"/>
                  </a:lnTo>
                  <a:lnTo>
                    <a:pt x="835316" y="1688159"/>
                  </a:lnTo>
                  <a:lnTo>
                    <a:pt x="779716" y="1677843"/>
                  </a:lnTo>
                  <a:lnTo>
                    <a:pt x="725066" y="1666427"/>
                  </a:lnTo>
                  <a:lnTo>
                    <a:pt x="671411" y="1653935"/>
                  </a:lnTo>
                  <a:lnTo>
                    <a:pt x="618795" y="1640392"/>
                  </a:lnTo>
                  <a:lnTo>
                    <a:pt x="567260" y="1625821"/>
                  </a:lnTo>
                  <a:lnTo>
                    <a:pt x="516850" y="1610247"/>
                  </a:lnTo>
                  <a:lnTo>
                    <a:pt x="467609" y="1593692"/>
                  </a:lnTo>
                  <a:lnTo>
                    <a:pt x="419581" y="1576182"/>
                  </a:lnTo>
                  <a:lnTo>
                    <a:pt x="372810" y="1557740"/>
                  </a:lnTo>
                  <a:lnTo>
                    <a:pt x="327338" y="1538391"/>
                  </a:lnTo>
                  <a:lnTo>
                    <a:pt x="283209" y="1518158"/>
                  </a:lnTo>
                  <a:lnTo>
                    <a:pt x="240468" y="1497065"/>
                  </a:lnTo>
                  <a:lnTo>
                    <a:pt x="199158" y="1475136"/>
                  </a:lnTo>
                  <a:lnTo>
                    <a:pt x="159322" y="1452396"/>
                  </a:lnTo>
                  <a:lnTo>
                    <a:pt x="121003" y="1428868"/>
                  </a:lnTo>
                  <a:lnTo>
                    <a:pt x="84247" y="1404577"/>
                  </a:lnTo>
                  <a:lnTo>
                    <a:pt x="49096" y="1379545"/>
                  </a:lnTo>
                  <a:lnTo>
                    <a:pt x="15593" y="1353798"/>
                  </a:lnTo>
                  <a:lnTo>
                    <a:pt x="0" y="134083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558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…measure</a:t>
            </a:r>
            <a:r>
              <a:rPr spc="-85" dirty="0"/>
              <a:t> </a:t>
            </a:r>
            <a:r>
              <a:rPr dirty="0"/>
              <a:t>your</a:t>
            </a:r>
            <a:r>
              <a:rPr spc="-55" dirty="0"/>
              <a:t> </a:t>
            </a:r>
            <a:r>
              <a:rPr spc="-20" dirty="0"/>
              <a:t>system…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…and</a:t>
            </a:r>
            <a:r>
              <a:rPr spc="-50" dirty="0"/>
              <a:t> </a:t>
            </a:r>
            <a:r>
              <a:rPr dirty="0"/>
              <a:t>compare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71669" y="2205227"/>
            <a:ext cx="3036570" cy="2649855"/>
            <a:chOff x="4971669" y="2205227"/>
            <a:chExt cx="3036570" cy="2649855"/>
          </a:xfrm>
        </p:grpSpPr>
        <p:sp>
          <p:nvSpPr>
            <p:cNvPr id="4" name="object 4"/>
            <p:cNvSpPr/>
            <p:nvPr/>
          </p:nvSpPr>
          <p:spPr>
            <a:xfrm>
              <a:off x="4977384" y="2205227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0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99888" y="3429000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858012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8012" y="1397508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99888" y="3429000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0" y="1397508"/>
                  </a:moveTo>
                  <a:lnTo>
                    <a:pt x="858012" y="139750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0" y="3733800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858011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8011" y="1092708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00" y="3733800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0" y="1092708"/>
                  </a:moveTo>
                  <a:lnTo>
                    <a:pt x="858011" y="1092708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58867" y="2638308"/>
            <a:ext cx="254000" cy="2054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Normalized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2552" y="3154756"/>
            <a:ext cx="4229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1.0x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0371" y="3447669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0.74x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688" y="4926838"/>
            <a:ext cx="11793855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885">
              <a:lnSpc>
                <a:spcPct val="100000"/>
              </a:lnSpc>
              <a:spcBef>
                <a:spcPts val="100"/>
              </a:spcBef>
              <a:tabLst>
                <a:tab pos="2656840" algn="l"/>
                <a:tab pos="4919345" algn="l"/>
                <a:tab pos="6845300" algn="l"/>
                <a:tab pos="9255125" algn="l"/>
                <a:tab pos="10685780" algn="l"/>
              </a:tabLst>
            </a:pPr>
            <a:r>
              <a:rPr sz="1800" spc="-10" dirty="0">
                <a:latin typeface="Calibri"/>
                <a:cs typeface="Calibri"/>
              </a:rPr>
              <a:t>baseline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ref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baseline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2700" spc="-37" baseline="1543" dirty="0">
                <a:latin typeface="Calibri"/>
                <a:cs typeface="Calibri"/>
              </a:rPr>
              <a:t>ref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2700" spc="-37" baseline="1543" dirty="0">
                <a:latin typeface="Calibri"/>
                <a:cs typeface="Calibri"/>
              </a:rPr>
              <a:t>ref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baseline</a:t>
            </a:r>
            <a:endParaRPr sz="2700" baseline="1543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dirty="0">
                <a:latin typeface="Calibri"/>
                <a:cs typeface="Calibri"/>
              </a:rPr>
              <a:t>These</a:t>
            </a:r>
            <a:r>
              <a:rPr sz="4000" spc="-13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are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equivalent</a:t>
            </a:r>
            <a:r>
              <a:rPr sz="4000" spc="-14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results,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with</a:t>
            </a:r>
            <a:r>
              <a:rPr sz="4000" spc="-14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different</a:t>
            </a:r>
            <a:r>
              <a:rPr sz="4000" spc="-15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presentations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27032" y="2205227"/>
            <a:ext cx="3036570" cy="2649855"/>
            <a:chOff x="9027032" y="2205227"/>
            <a:chExt cx="3036570" cy="2649855"/>
          </a:xfrm>
        </p:grpSpPr>
        <p:sp>
          <p:nvSpPr>
            <p:cNvPr id="14" name="object 14"/>
            <p:cNvSpPr/>
            <p:nvPr/>
          </p:nvSpPr>
          <p:spPr>
            <a:xfrm>
              <a:off x="9032747" y="2205227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59" y="2620645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56775" y="3429000"/>
              <a:ext cx="856615" cy="1397635"/>
            </a:xfrm>
            <a:custGeom>
              <a:avLst/>
              <a:gdLst/>
              <a:ahLst/>
              <a:cxnLst/>
              <a:rect l="l" t="t" r="r" b="b"/>
              <a:pathLst>
                <a:path w="856615" h="1397635">
                  <a:moveTo>
                    <a:pt x="856487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6487" y="1397508"/>
                  </a:lnTo>
                  <a:lnTo>
                    <a:pt x="8564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56775" y="3429000"/>
              <a:ext cx="856615" cy="1397635"/>
            </a:xfrm>
            <a:custGeom>
              <a:avLst/>
              <a:gdLst/>
              <a:ahLst/>
              <a:cxnLst/>
              <a:rect l="l" t="t" r="r" b="b"/>
              <a:pathLst>
                <a:path w="856615" h="1397635">
                  <a:moveTo>
                    <a:pt x="0" y="1397508"/>
                  </a:moveTo>
                  <a:lnTo>
                    <a:pt x="856487" y="1397508"/>
                  </a:lnTo>
                  <a:lnTo>
                    <a:pt x="856487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14887" y="3733800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858011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8011" y="1092708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14887" y="3733800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0" y="1092708"/>
                  </a:moveTo>
                  <a:lnTo>
                    <a:pt x="858011" y="1092708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11692" y="3214616"/>
            <a:ext cx="254000" cy="840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10" dirty="0">
                <a:latin typeface="Calibri"/>
                <a:cs typeface="Calibri"/>
              </a:rPr>
              <a:t>Speedup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89440" y="3154756"/>
            <a:ext cx="538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1.36x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7259" y="3447669"/>
            <a:ext cx="4229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1.0x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3716" y="2209800"/>
            <a:ext cx="3036570" cy="2649855"/>
            <a:chOff x="783716" y="2209800"/>
            <a:chExt cx="3036570" cy="2649855"/>
          </a:xfrm>
        </p:grpSpPr>
        <p:sp>
          <p:nvSpPr>
            <p:cNvPr id="23" name="object 23"/>
            <p:cNvSpPr/>
            <p:nvPr/>
          </p:nvSpPr>
          <p:spPr>
            <a:xfrm>
              <a:off x="789431" y="2209800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1935" y="3433572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19" h="1397635">
                  <a:moveTo>
                    <a:pt x="858012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8012" y="1397508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1935" y="3433572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19" h="1397635">
                  <a:moveTo>
                    <a:pt x="0" y="1397508"/>
                  </a:moveTo>
                  <a:lnTo>
                    <a:pt x="858012" y="139750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71571" y="3738372"/>
              <a:ext cx="856615" cy="1092835"/>
            </a:xfrm>
            <a:custGeom>
              <a:avLst/>
              <a:gdLst/>
              <a:ahLst/>
              <a:cxnLst/>
              <a:rect l="l" t="t" r="r" b="b"/>
              <a:pathLst>
                <a:path w="856614" h="1092835">
                  <a:moveTo>
                    <a:pt x="856488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6488" y="1092708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71571" y="3738372"/>
              <a:ext cx="856615" cy="1092835"/>
            </a:xfrm>
            <a:custGeom>
              <a:avLst/>
              <a:gdLst/>
              <a:ahLst/>
              <a:cxnLst/>
              <a:rect l="l" t="t" r="r" b="b"/>
              <a:pathLst>
                <a:path w="856614" h="1092835">
                  <a:moveTo>
                    <a:pt x="0" y="1092708"/>
                  </a:moveTo>
                  <a:lnTo>
                    <a:pt x="856488" y="1092708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69950" y="3161515"/>
            <a:ext cx="254000" cy="1198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4600" y="3159328"/>
            <a:ext cx="409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8.2s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52420" y="3452241"/>
            <a:ext cx="409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6.0s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Today:</a:t>
            </a:r>
            <a:r>
              <a:rPr spc="-170" dirty="0"/>
              <a:t> </a:t>
            </a:r>
            <a:r>
              <a:rPr spc="-10" dirty="0"/>
              <a:t>Performance</a:t>
            </a:r>
            <a:r>
              <a:rPr spc="-190" dirty="0"/>
              <a:t> </a:t>
            </a:r>
            <a:r>
              <a:rPr spc="-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102215" cy="41179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evaluation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basics: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metrics,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measurement,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comparisons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Benchmarks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benchmarking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curse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averages: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means,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variance,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distributions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Selecting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metric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Defining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Pareto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Frontiers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Pareto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Optimality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design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exploration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iteration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3001137"/>
            <a:ext cx="8708390" cy="130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Choosing</a:t>
            </a:r>
            <a:r>
              <a:rPr spc="-70" dirty="0"/>
              <a:t> </a:t>
            </a:r>
            <a:r>
              <a:rPr dirty="0"/>
              <a:t>your</a:t>
            </a:r>
            <a:r>
              <a:rPr spc="-75" dirty="0"/>
              <a:t> </a:t>
            </a:r>
            <a:r>
              <a:rPr dirty="0"/>
              <a:t>measurement</a:t>
            </a:r>
            <a:r>
              <a:rPr spc="-70" dirty="0"/>
              <a:t> </a:t>
            </a:r>
            <a:r>
              <a:rPr spc="-10" dirty="0"/>
              <a:t>workload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165" dirty="0"/>
              <a:t> </a:t>
            </a:r>
            <a:r>
              <a:rPr spc="-35" dirty="0"/>
              <a:t>“Benchmark</a:t>
            </a:r>
            <a:r>
              <a:rPr spc="-160" dirty="0"/>
              <a:t> </a:t>
            </a:r>
            <a:r>
              <a:rPr spc="-10" dirty="0"/>
              <a:t>Problem”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963" y="1915667"/>
            <a:ext cx="4137660" cy="3613785"/>
            <a:chOff x="473963" y="1915667"/>
            <a:chExt cx="4137660" cy="361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963" y="1915667"/>
              <a:ext cx="4137660" cy="36134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2729483"/>
              <a:ext cx="2218944" cy="21793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71973" y="2310129"/>
            <a:ext cx="637921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looking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benchmark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spc="-10" dirty="0">
                <a:latin typeface="Calibri"/>
                <a:cs typeface="Calibri"/>
              </a:rPr>
              <a:t>Representative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typical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workloads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Runs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enough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measure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precisely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Runs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reasonable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repeated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trials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Runs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deterministic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metric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Runs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excessively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large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inputs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I/O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Runs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human</a:t>
            </a:r>
            <a:r>
              <a:rPr sz="2400" b="1" spc="-10" dirty="0">
                <a:latin typeface="Calibri"/>
                <a:cs typeface="Calibri"/>
              </a:rPr>
              <a:t> intervention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304800"/>
            <a:ext cx="1170960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Benchmark</a:t>
            </a:r>
            <a:r>
              <a:rPr spc="-20" dirty="0"/>
              <a:t> </a:t>
            </a:r>
            <a:r>
              <a:rPr spc="-10" dirty="0"/>
              <a:t>Suites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1787652"/>
            <a:ext cx="2723963" cy="37749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9000" y="1548180"/>
            <a:ext cx="7562850" cy="4739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7744">
              <a:lnSpc>
                <a:spcPct val="100000"/>
              </a:lnSpc>
              <a:spcBef>
                <a:spcPts val="100"/>
              </a:spcBef>
              <a:tabLst>
                <a:tab pos="2805430" algn="l"/>
              </a:tabLst>
            </a:pPr>
            <a:r>
              <a:rPr sz="4800" dirty="0">
                <a:latin typeface="Times New Roman"/>
                <a:cs typeface="Times New Roman"/>
              </a:rPr>
              <a:t>The</a:t>
            </a:r>
            <a:r>
              <a:rPr sz="4800" spc="-1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Standard </a:t>
            </a:r>
            <a:r>
              <a:rPr sz="4800" spc="-10" dirty="0">
                <a:latin typeface="Times New Roman"/>
                <a:cs typeface="Times New Roman"/>
              </a:rPr>
              <a:t>Performance Evaluation</a:t>
            </a:r>
            <a:r>
              <a:rPr sz="4800" dirty="0">
                <a:latin typeface="Times New Roman"/>
                <a:cs typeface="Times New Roman"/>
              </a:rPr>
              <a:t>	</a:t>
            </a:r>
            <a:r>
              <a:rPr sz="4800" spc="-10" dirty="0">
                <a:latin typeface="Times New Roman"/>
                <a:cs typeface="Times New Roman"/>
              </a:rPr>
              <a:t>Corporation</a:t>
            </a:r>
            <a:endParaRPr sz="4800" dirty="0">
              <a:latin typeface="Times New Roman"/>
              <a:cs typeface="Times New Roman"/>
            </a:endParaRPr>
          </a:p>
          <a:p>
            <a:pPr marL="542925" indent="-286385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542925" algn="l"/>
              </a:tabLst>
            </a:pPr>
            <a:r>
              <a:rPr sz="1800" dirty="0">
                <a:latin typeface="Calibri"/>
                <a:cs typeface="Calibri"/>
              </a:rPr>
              <a:t>Founded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1988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workstation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computer</a:t>
            </a:r>
            <a:r>
              <a:rPr sz="1800" spc="-10" dirty="0">
                <a:latin typeface="Calibri"/>
                <a:cs typeface="Calibri"/>
              </a:rPr>
              <a:t> manufacturers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542925" indent="-286385">
              <a:lnSpc>
                <a:spcPct val="100000"/>
              </a:lnSpc>
              <a:buFont typeface="Arial"/>
              <a:buChar char="•"/>
              <a:tabLst>
                <a:tab pos="542925" algn="l"/>
              </a:tabLst>
            </a:pPr>
            <a:r>
              <a:rPr sz="1800" dirty="0">
                <a:latin typeface="Calibri"/>
                <a:cs typeface="Calibri"/>
              </a:rPr>
              <a:t>Goal: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hype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misinformation,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replace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hype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data,</a:t>
            </a:r>
            <a:endParaRPr sz="1800" dirty="0">
              <a:latin typeface="Calibri"/>
              <a:cs typeface="Calibri"/>
            </a:endParaRPr>
          </a:p>
          <a:p>
            <a:pPr marL="5429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eliminate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“apples-</a:t>
            </a:r>
            <a:r>
              <a:rPr sz="1800" b="1" spc="-20" dirty="0">
                <a:latin typeface="Calibri"/>
                <a:cs typeface="Calibri"/>
              </a:rPr>
              <a:t>to-</a:t>
            </a:r>
            <a:r>
              <a:rPr sz="1800" b="1" spc="-10" dirty="0">
                <a:latin typeface="Calibri"/>
                <a:cs typeface="Calibri"/>
              </a:rPr>
              <a:t>oranges”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comparison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computer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542925" marR="5080" indent="-287020">
              <a:lnSpc>
                <a:spcPct val="100000"/>
              </a:lnSpc>
              <a:buFont typeface="Arial"/>
              <a:buChar char="•"/>
              <a:tabLst>
                <a:tab pos="542925" algn="l"/>
              </a:tabLst>
            </a:pPr>
            <a:r>
              <a:rPr sz="1800" dirty="0">
                <a:latin typeface="Calibri"/>
                <a:cs typeface="Calibri"/>
              </a:rPr>
              <a:t>Methodology: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</a:t>
            </a:r>
            <a:r>
              <a:rPr sz="1800" spc="-10" dirty="0">
                <a:latin typeface="Calibri"/>
                <a:cs typeface="Calibri"/>
              </a:rPr>
              <a:t> standardized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source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benchmarker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compile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system,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results,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official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benchmark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performance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comparable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others.</a:t>
            </a:r>
            <a:endParaRPr lang="en-US" sz="1800" spc="-10" dirty="0">
              <a:latin typeface="Calibri"/>
              <a:cs typeface="Calibri"/>
            </a:endParaRPr>
          </a:p>
          <a:p>
            <a:pPr marL="542925" marR="5080" indent="-287020">
              <a:lnSpc>
                <a:spcPct val="100000"/>
              </a:lnSpc>
              <a:buFont typeface="Arial"/>
              <a:buChar char="•"/>
              <a:tabLst>
                <a:tab pos="542925" algn="l"/>
              </a:tabLst>
            </a:pPr>
            <a:endParaRPr lang="en-US" sz="1800" spc="-10" dirty="0">
              <a:latin typeface="Calibri"/>
              <a:cs typeface="Calibri"/>
            </a:endParaRPr>
          </a:p>
          <a:p>
            <a:pPr marL="542925" marR="5080" indent="-287020">
              <a:lnSpc>
                <a:spcPct val="100000"/>
              </a:lnSpc>
              <a:buFont typeface="Arial"/>
              <a:buChar char="•"/>
              <a:tabLst>
                <a:tab pos="542925" algn="l"/>
              </a:tabLst>
            </a:pPr>
            <a:r>
              <a:rPr lang="en-US" spc="-10" dirty="0">
                <a:latin typeface="Calibri"/>
                <a:cs typeface="Calibri"/>
              </a:rPr>
              <a:t>Updates benchmark suite periodically to keep it in line with the market, i.e. the workloads driving the sales. 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these</a:t>
            </a:r>
            <a:r>
              <a:rPr spc="-30" dirty="0"/>
              <a:t> </a:t>
            </a:r>
            <a:r>
              <a:rPr dirty="0"/>
              <a:t>benchmark</a:t>
            </a:r>
            <a:r>
              <a:rPr spc="-30" dirty="0"/>
              <a:t> </a:t>
            </a:r>
            <a:r>
              <a:rPr spc="-10" dirty="0"/>
              <a:t>programs?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7821"/>
            <a:ext cx="12185230" cy="40623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MLPerf</a:t>
            </a:r>
            <a:r>
              <a:rPr spc="-125" dirty="0"/>
              <a:t> </a:t>
            </a:r>
            <a:r>
              <a:rPr dirty="0"/>
              <a:t>(“MLCommons”)</a:t>
            </a:r>
            <a:r>
              <a:rPr spc="-125" dirty="0"/>
              <a:t> </a:t>
            </a:r>
            <a:r>
              <a:rPr spc="-10" dirty="0"/>
              <a:t>Benchmarks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15" y="1829730"/>
            <a:ext cx="12101134" cy="44140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these</a:t>
            </a:r>
            <a:r>
              <a:rPr spc="-30" dirty="0"/>
              <a:t> </a:t>
            </a:r>
            <a:r>
              <a:rPr dirty="0"/>
              <a:t>benchmark</a:t>
            </a:r>
            <a:r>
              <a:rPr spc="-30" dirty="0"/>
              <a:t> </a:t>
            </a:r>
            <a:r>
              <a:rPr spc="-10" dirty="0"/>
              <a:t>programs?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7821"/>
            <a:ext cx="12185230" cy="40623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2654554"/>
            <a:ext cx="482219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Allows</a:t>
            </a:r>
            <a:r>
              <a:rPr spc="-30" dirty="0"/>
              <a:t> </a:t>
            </a:r>
            <a:r>
              <a:rPr dirty="0"/>
              <a:t>us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compare different</a:t>
            </a:r>
            <a:r>
              <a:rPr spc="-229" dirty="0"/>
              <a:t> </a:t>
            </a:r>
            <a:r>
              <a:rPr spc="-10" dirty="0"/>
              <a:t>machines?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6610" y="0"/>
            <a:ext cx="11375390" cy="6858000"/>
            <a:chOff x="816610" y="0"/>
            <a:chExt cx="1137539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1388" y="0"/>
              <a:ext cx="6420612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2960" y="6208776"/>
              <a:ext cx="6148070" cy="483234"/>
            </a:xfrm>
            <a:custGeom>
              <a:avLst/>
              <a:gdLst/>
              <a:ahLst/>
              <a:cxnLst/>
              <a:rect l="l" t="t" r="r" b="b"/>
              <a:pathLst>
                <a:path w="6148070" h="483234">
                  <a:moveTo>
                    <a:pt x="5906262" y="0"/>
                  </a:moveTo>
                  <a:lnTo>
                    <a:pt x="5906262" y="120777"/>
                  </a:lnTo>
                  <a:lnTo>
                    <a:pt x="0" y="120777"/>
                  </a:lnTo>
                  <a:lnTo>
                    <a:pt x="0" y="362331"/>
                  </a:lnTo>
                  <a:lnTo>
                    <a:pt x="5906262" y="362331"/>
                  </a:lnTo>
                  <a:lnTo>
                    <a:pt x="5906262" y="483108"/>
                  </a:lnTo>
                  <a:lnTo>
                    <a:pt x="6147816" y="241554"/>
                  </a:lnTo>
                  <a:lnTo>
                    <a:pt x="59062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960" y="6208776"/>
              <a:ext cx="6148070" cy="483234"/>
            </a:xfrm>
            <a:custGeom>
              <a:avLst/>
              <a:gdLst/>
              <a:ahLst/>
              <a:cxnLst/>
              <a:rect l="l" t="t" r="r" b="b"/>
              <a:pathLst>
                <a:path w="6148070" h="483234">
                  <a:moveTo>
                    <a:pt x="0" y="120777"/>
                  </a:moveTo>
                  <a:lnTo>
                    <a:pt x="5906262" y="120777"/>
                  </a:lnTo>
                  <a:lnTo>
                    <a:pt x="5906262" y="0"/>
                  </a:lnTo>
                  <a:lnTo>
                    <a:pt x="6147816" y="241554"/>
                  </a:lnTo>
                  <a:lnTo>
                    <a:pt x="5906262" y="483108"/>
                  </a:lnTo>
                  <a:lnTo>
                    <a:pt x="5906262" y="362331"/>
                  </a:lnTo>
                  <a:lnTo>
                    <a:pt x="0" y="362331"/>
                  </a:lnTo>
                  <a:lnTo>
                    <a:pt x="0" y="12077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11627" y="6286601"/>
            <a:ext cx="2447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axis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showing?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SPEC</a:t>
            </a:r>
            <a:r>
              <a:rPr spc="-65" dirty="0"/>
              <a:t> </a:t>
            </a:r>
            <a:r>
              <a:rPr dirty="0"/>
              <a:t>Baselines</a:t>
            </a:r>
            <a:r>
              <a:rPr spc="-5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20" dirty="0"/>
              <a:t>Reference</a:t>
            </a:r>
            <a:r>
              <a:rPr spc="-50" dirty="0"/>
              <a:t> </a:t>
            </a:r>
            <a:r>
              <a:rPr spc="-10" dirty="0"/>
              <a:t>Machine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9152" y="2372867"/>
            <a:ext cx="5379720" cy="31790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9234" y="3006978"/>
            <a:ext cx="9274175" cy="349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Oracle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V490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Competitive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2000s-</a:t>
            </a:r>
            <a:r>
              <a:rPr sz="2400" dirty="0">
                <a:latin typeface="Calibri"/>
                <a:cs typeface="Calibri"/>
              </a:rPr>
              <a:t>era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server</a:t>
            </a:r>
            <a:endParaRPr sz="2400" dirty="0">
              <a:latin typeface="Calibri"/>
              <a:cs typeface="Calibri"/>
            </a:endParaRPr>
          </a:p>
          <a:p>
            <a:pPr marL="12700" marR="484822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4-</a:t>
            </a:r>
            <a:r>
              <a:rPr sz="2400" dirty="0">
                <a:latin typeface="Calibri"/>
                <a:cs typeface="Calibri"/>
              </a:rPr>
              <a:t>Socket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UltraSPARC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architecture </a:t>
            </a:r>
            <a:r>
              <a:rPr sz="2400" dirty="0">
                <a:latin typeface="Calibri"/>
                <a:cs typeface="Calibri"/>
              </a:rPr>
              <a:t>64GB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10" dirty="0">
                <a:latin typeface="Calibri"/>
                <a:cs typeface="Calibri"/>
              </a:rPr>
              <a:t> Capacity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Last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shipped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April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2009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 dirty="0">
              <a:latin typeface="Calibri"/>
              <a:cs typeface="Calibri"/>
            </a:endParaRPr>
          </a:p>
          <a:p>
            <a:pPr marL="880744" marR="508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For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SPEC2017,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this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machine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represents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1.0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SPECMarks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Why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compare</a:t>
            </a:r>
            <a:r>
              <a:rPr sz="3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some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random</a:t>
            </a:r>
            <a:r>
              <a:rPr sz="3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machine</a:t>
            </a:r>
            <a:r>
              <a:rPr sz="3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2001?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781159"/>
            <a:ext cx="482219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Allows</a:t>
            </a:r>
            <a:r>
              <a:rPr spc="-30" dirty="0"/>
              <a:t> </a:t>
            </a:r>
            <a:r>
              <a:rPr dirty="0"/>
              <a:t>us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compare </a:t>
            </a:r>
            <a:r>
              <a:rPr dirty="0"/>
              <a:t>arbitrary</a:t>
            </a:r>
            <a:r>
              <a:rPr spc="-95" dirty="0"/>
              <a:t> </a:t>
            </a:r>
            <a:r>
              <a:rPr spc="-10" dirty="0"/>
              <a:t>machines!</a:t>
            </a:r>
            <a:endParaRPr sz="22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28600" y="0"/>
            <a:ext cx="11963400" cy="6858000"/>
            <a:chOff x="816610" y="0"/>
            <a:chExt cx="1137539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1388" y="0"/>
              <a:ext cx="6420612" cy="6857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2960" y="6208776"/>
              <a:ext cx="6148070" cy="483234"/>
            </a:xfrm>
            <a:custGeom>
              <a:avLst/>
              <a:gdLst/>
              <a:ahLst/>
              <a:cxnLst/>
              <a:rect l="l" t="t" r="r" b="b"/>
              <a:pathLst>
                <a:path w="6148070" h="483234">
                  <a:moveTo>
                    <a:pt x="5906262" y="0"/>
                  </a:moveTo>
                  <a:lnTo>
                    <a:pt x="5906262" y="120777"/>
                  </a:lnTo>
                  <a:lnTo>
                    <a:pt x="0" y="120777"/>
                  </a:lnTo>
                  <a:lnTo>
                    <a:pt x="0" y="362331"/>
                  </a:lnTo>
                  <a:lnTo>
                    <a:pt x="5906262" y="362331"/>
                  </a:lnTo>
                  <a:lnTo>
                    <a:pt x="5906262" y="483108"/>
                  </a:lnTo>
                  <a:lnTo>
                    <a:pt x="6147816" y="241554"/>
                  </a:lnTo>
                  <a:lnTo>
                    <a:pt x="59062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960" y="6208776"/>
              <a:ext cx="6148070" cy="483234"/>
            </a:xfrm>
            <a:custGeom>
              <a:avLst/>
              <a:gdLst/>
              <a:ahLst/>
              <a:cxnLst/>
              <a:rect l="l" t="t" r="r" b="b"/>
              <a:pathLst>
                <a:path w="6148070" h="483234">
                  <a:moveTo>
                    <a:pt x="0" y="120777"/>
                  </a:moveTo>
                  <a:lnTo>
                    <a:pt x="5906262" y="120777"/>
                  </a:lnTo>
                  <a:lnTo>
                    <a:pt x="5906262" y="0"/>
                  </a:lnTo>
                  <a:lnTo>
                    <a:pt x="6147816" y="241554"/>
                  </a:lnTo>
                  <a:lnTo>
                    <a:pt x="5906262" y="483108"/>
                  </a:lnTo>
                  <a:lnTo>
                    <a:pt x="5906262" y="362331"/>
                  </a:lnTo>
                  <a:lnTo>
                    <a:pt x="0" y="362331"/>
                  </a:lnTo>
                  <a:lnTo>
                    <a:pt x="0" y="12077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7200" y="6286601"/>
            <a:ext cx="58131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SPECMarks: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Normalized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throughput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relative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spc="-60" dirty="0">
                <a:solidFill>
                  <a:srgbClr val="FFFFFF"/>
                </a:solidFill>
                <a:latin typeface="Calibri"/>
                <a:cs typeface="Calibri"/>
              </a:rPr>
              <a:t>Sun Fire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V490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2C272276-432D-536F-8D73-D08255543B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5066305"/>
            <a:ext cx="1905000" cy="1125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D9E130-D11D-8601-D319-3AB1DF251F66}"/>
              </a:ext>
            </a:extLst>
          </p:cNvPr>
          <p:cNvSpPr txBox="1"/>
          <p:nvPr/>
        </p:nvSpPr>
        <p:spPr>
          <a:xfrm>
            <a:off x="3047464" y="21271433"/>
            <a:ext cx="2972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latin typeface="Calibri"/>
                <a:cs typeface="Calibri"/>
              </a:rPr>
              <a:t>Oracle</a:t>
            </a:r>
            <a:r>
              <a:rPr lang="en-US" sz="1800" b="1" spc="-50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Sun</a:t>
            </a:r>
            <a:r>
              <a:rPr lang="en-US" sz="1800" b="1" spc="-30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Fire</a:t>
            </a:r>
            <a:r>
              <a:rPr lang="en-US" sz="1800" b="1" spc="-40" dirty="0">
                <a:latin typeface="Calibri"/>
                <a:cs typeface="Calibri"/>
              </a:rPr>
              <a:t> </a:t>
            </a:r>
            <a:r>
              <a:rPr lang="en-US" sz="1800" b="1" spc="-20" dirty="0">
                <a:latin typeface="Calibri"/>
                <a:cs typeface="Calibri"/>
              </a:rPr>
              <a:t>V490</a:t>
            </a: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Competitive</a:t>
            </a:r>
            <a:r>
              <a:rPr lang="en-US" sz="1800" spc="-5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2000s-</a:t>
            </a:r>
            <a:r>
              <a:rPr lang="en-US" sz="1800" dirty="0">
                <a:latin typeface="Calibri"/>
                <a:cs typeface="Calibri"/>
              </a:rPr>
              <a:t>era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server</a:t>
            </a:r>
            <a:endParaRPr lang="en-US" sz="1800" dirty="0">
              <a:latin typeface="Calibri"/>
              <a:cs typeface="Calibri"/>
            </a:endParaRPr>
          </a:p>
          <a:p>
            <a:pPr marL="12700" marR="4848225">
              <a:lnSpc>
                <a:spcPct val="100000"/>
              </a:lnSpc>
            </a:pPr>
            <a:r>
              <a:rPr lang="en-US" sz="1800" spc="-10" dirty="0">
                <a:latin typeface="Calibri"/>
                <a:cs typeface="Calibri"/>
              </a:rPr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1" y="304800"/>
            <a:ext cx="1170960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The SPEC Reference Machine Challenge</a:t>
            </a:r>
            <a:endParaRPr spc="-10" dirty="0"/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708BCF39-162D-7470-ADC7-BAA4EB90EEBE}"/>
              </a:ext>
            </a:extLst>
          </p:cNvPr>
          <p:cNvSpPr txBox="1"/>
          <p:nvPr/>
        </p:nvSpPr>
        <p:spPr>
          <a:xfrm>
            <a:off x="1371600" y="1219200"/>
            <a:ext cx="922020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current competitor won’t fly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It is an industry benchmark. 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Do you want your machine to be the slow 1.0?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Do you want everyone talking about a competitor’s product as if it is the current gold standard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 unfamiliar machine is an unintuitive 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 imaginary machine is worse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 older machine may be poorly suited for current workloads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It isn’t just ops/sec. 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200" dirty="0"/>
              <a:t>Consider a modern large working set workload run on an older machine with a smaller cache. How does one compare?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recent “venerable workhorse” may be the best option</a:t>
            </a:r>
          </a:p>
        </p:txBody>
      </p:sp>
    </p:spTree>
    <p:extLst>
      <p:ext uri="{BB962C8B-B14F-4D97-AF65-F5344CB8AC3E}">
        <p14:creationId xmlns:p14="http://schemas.microsoft.com/office/powerpoint/2010/main" val="282509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11" y="138430"/>
            <a:ext cx="6843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good is</a:t>
            </a:r>
            <a:r>
              <a:rPr spc="-15" dirty="0"/>
              <a:t> </a:t>
            </a:r>
            <a:r>
              <a:rPr dirty="0"/>
              <a:t>this</a:t>
            </a:r>
            <a:r>
              <a:rPr spc="-10" dirty="0"/>
              <a:t> architecture?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9050" y="1708403"/>
            <a:ext cx="6355080" cy="5168900"/>
            <a:chOff x="-19050" y="1708403"/>
            <a:chExt cx="6355080" cy="5168900"/>
          </a:xfrm>
        </p:grpSpPr>
        <p:sp>
          <p:nvSpPr>
            <p:cNvPr id="4" name="object 4"/>
            <p:cNvSpPr/>
            <p:nvPr/>
          </p:nvSpPr>
          <p:spPr>
            <a:xfrm>
              <a:off x="0" y="1727453"/>
              <a:ext cx="1990089" cy="5130800"/>
            </a:xfrm>
            <a:custGeom>
              <a:avLst/>
              <a:gdLst/>
              <a:ahLst/>
              <a:cxnLst/>
              <a:rect l="l" t="t" r="r" b="b"/>
              <a:pathLst>
                <a:path w="1990089" h="5130800">
                  <a:moveTo>
                    <a:pt x="1989582" y="5130544"/>
                  </a:moveTo>
                  <a:lnTo>
                    <a:pt x="198958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1324" y="3031235"/>
            <a:ext cx="4010025" cy="2659380"/>
          </a:xfrm>
          <a:custGeom>
            <a:avLst/>
            <a:gdLst/>
            <a:ahLst/>
            <a:cxnLst/>
            <a:rect l="l" t="t" r="r" b="b"/>
            <a:pathLst>
              <a:path w="4010025" h="2659379">
                <a:moveTo>
                  <a:pt x="76073" y="1059815"/>
                </a:moveTo>
                <a:lnTo>
                  <a:pt x="44437" y="1058557"/>
                </a:lnTo>
                <a:lnTo>
                  <a:pt x="57150" y="736346"/>
                </a:lnTo>
                <a:lnTo>
                  <a:pt x="44450" y="735838"/>
                </a:lnTo>
                <a:lnTo>
                  <a:pt x="31737" y="1058049"/>
                </a:lnTo>
                <a:lnTo>
                  <a:pt x="0" y="1056767"/>
                </a:lnTo>
                <a:lnTo>
                  <a:pt x="35052" y="1134491"/>
                </a:lnTo>
                <a:lnTo>
                  <a:pt x="69786" y="1071245"/>
                </a:lnTo>
                <a:lnTo>
                  <a:pt x="76073" y="1059815"/>
                </a:lnTo>
                <a:close/>
              </a:path>
              <a:path w="4010025" h="2659379">
                <a:moveTo>
                  <a:pt x="3076575" y="2381123"/>
                </a:moveTo>
                <a:lnTo>
                  <a:pt x="3070225" y="2368423"/>
                </a:lnTo>
                <a:lnTo>
                  <a:pt x="3038475" y="2304923"/>
                </a:lnTo>
                <a:lnTo>
                  <a:pt x="3000375" y="2381123"/>
                </a:lnTo>
                <a:lnTo>
                  <a:pt x="3032125" y="2381123"/>
                </a:lnTo>
                <a:lnTo>
                  <a:pt x="3032125" y="2646413"/>
                </a:lnTo>
                <a:lnTo>
                  <a:pt x="602234" y="2646413"/>
                </a:lnTo>
                <a:lnTo>
                  <a:pt x="602234" y="2284476"/>
                </a:lnTo>
                <a:lnTo>
                  <a:pt x="589534" y="2284476"/>
                </a:lnTo>
                <a:lnTo>
                  <a:pt x="589534" y="2659113"/>
                </a:lnTo>
                <a:lnTo>
                  <a:pt x="3044825" y="2659113"/>
                </a:lnTo>
                <a:lnTo>
                  <a:pt x="3044825" y="2652763"/>
                </a:lnTo>
                <a:lnTo>
                  <a:pt x="3044825" y="2646413"/>
                </a:lnTo>
                <a:lnTo>
                  <a:pt x="3044825" y="2381123"/>
                </a:lnTo>
                <a:lnTo>
                  <a:pt x="3076575" y="2381123"/>
                </a:lnTo>
                <a:close/>
              </a:path>
              <a:path w="4010025" h="2659379">
                <a:moveTo>
                  <a:pt x="4009644" y="366649"/>
                </a:moveTo>
                <a:lnTo>
                  <a:pt x="3977894" y="366649"/>
                </a:lnTo>
                <a:lnTo>
                  <a:pt x="3977894" y="0"/>
                </a:lnTo>
                <a:lnTo>
                  <a:pt x="3965194" y="0"/>
                </a:lnTo>
                <a:lnTo>
                  <a:pt x="3965194" y="366649"/>
                </a:lnTo>
                <a:lnTo>
                  <a:pt x="3933444" y="366649"/>
                </a:lnTo>
                <a:lnTo>
                  <a:pt x="3971544" y="442849"/>
                </a:lnTo>
                <a:lnTo>
                  <a:pt x="4003294" y="379349"/>
                </a:lnTo>
                <a:lnTo>
                  <a:pt x="4009644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2782" y="3570478"/>
            <a:ext cx="700405" cy="197485"/>
            <a:chOff x="2192782" y="3570478"/>
            <a:chExt cx="700405" cy="197485"/>
          </a:xfrm>
        </p:grpSpPr>
        <p:sp>
          <p:nvSpPr>
            <p:cNvPr id="14" name="object 14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6873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687324" y="184404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0" y="184404"/>
                  </a:moveTo>
                  <a:lnTo>
                    <a:pt x="687324" y="184404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1504" y="4046220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0645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91539" y="1316989"/>
            <a:ext cx="10937875" cy="4039870"/>
            <a:chOff x="891539" y="1316989"/>
            <a:chExt cx="10937875" cy="4039870"/>
          </a:xfrm>
        </p:grpSpPr>
        <p:sp>
          <p:nvSpPr>
            <p:cNvPr id="29" name="object 29"/>
            <p:cNvSpPr/>
            <p:nvPr/>
          </p:nvSpPr>
          <p:spPr>
            <a:xfrm>
              <a:off x="2059686" y="1727453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539" y="1316989"/>
              <a:ext cx="2561590" cy="450215"/>
            </a:xfrm>
            <a:custGeom>
              <a:avLst/>
              <a:gdLst/>
              <a:ahLst/>
              <a:cxnLst/>
              <a:rect l="l" t="t" r="r" b="b"/>
              <a:pathLst>
                <a:path w="2561590" h="450214">
                  <a:moveTo>
                    <a:pt x="31750" y="373507"/>
                  </a:moveTo>
                  <a:lnTo>
                    <a:pt x="0" y="373507"/>
                  </a:lnTo>
                  <a:lnTo>
                    <a:pt x="38100" y="449707"/>
                  </a:lnTo>
                  <a:lnTo>
                    <a:pt x="69850" y="386207"/>
                  </a:lnTo>
                  <a:lnTo>
                    <a:pt x="31750" y="386207"/>
                  </a:lnTo>
                  <a:lnTo>
                    <a:pt x="31750" y="373507"/>
                  </a:lnTo>
                  <a:close/>
                </a:path>
                <a:path w="2561590" h="450214">
                  <a:moveTo>
                    <a:pt x="2561590" y="6350"/>
                  </a:moveTo>
                  <a:lnTo>
                    <a:pt x="2548890" y="6350"/>
                  </a:lnTo>
                  <a:lnTo>
                    <a:pt x="2555240" y="12700"/>
                  </a:lnTo>
                  <a:lnTo>
                    <a:pt x="2548891" y="12700"/>
                  </a:lnTo>
                  <a:lnTo>
                    <a:pt x="2549017" y="441706"/>
                  </a:lnTo>
                  <a:lnTo>
                    <a:pt x="2561590" y="441706"/>
                  </a:lnTo>
                  <a:lnTo>
                    <a:pt x="2561590" y="12700"/>
                  </a:lnTo>
                  <a:lnTo>
                    <a:pt x="2555240" y="12700"/>
                  </a:lnTo>
                  <a:lnTo>
                    <a:pt x="2548890" y="6350"/>
                  </a:lnTo>
                  <a:lnTo>
                    <a:pt x="2561590" y="6350"/>
                  </a:lnTo>
                  <a:close/>
                </a:path>
                <a:path w="2561590" h="450214">
                  <a:moveTo>
                    <a:pt x="2561590" y="0"/>
                  </a:moveTo>
                  <a:lnTo>
                    <a:pt x="31750" y="0"/>
                  </a:lnTo>
                  <a:lnTo>
                    <a:pt x="31750" y="386207"/>
                  </a:lnTo>
                  <a:lnTo>
                    <a:pt x="44450" y="386207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2561590" y="6350"/>
                  </a:lnTo>
                  <a:lnTo>
                    <a:pt x="2561590" y="0"/>
                  </a:lnTo>
                  <a:close/>
                </a:path>
                <a:path w="2561590" h="450214">
                  <a:moveTo>
                    <a:pt x="76200" y="373507"/>
                  </a:moveTo>
                  <a:lnTo>
                    <a:pt x="44450" y="373507"/>
                  </a:lnTo>
                  <a:lnTo>
                    <a:pt x="44450" y="386207"/>
                  </a:lnTo>
                  <a:lnTo>
                    <a:pt x="69850" y="386207"/>
                  </a:lnTo>
                  <a:lnTo>
                    <a:pt x="76200" y="373507"/>
                  </a:lnTo>
                  <a:close/>
                </a:path>
                <a:path w="2561590" h="4502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2561590" h="450214">
                  <a:moveTo>
                    <a:pt x="254889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2548891" y="12700"/>
                  </a:lnTo>
                  <a:lnTo>
                    <a:pt x="254889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3906" y="1713737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9851" y="2715259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9140" y="1500758"/>
            <a:ext cx="2562225" cy="267970"/>
          </a:xfrm>
          <a:custGeom>
            <a:avLst/>
            <a:gdLst/>
            <a:ahLst/>
            <a:cxnLst/>
            <a:rect l="l" t="t" r="r" b="b"/>
            <a:pathLst>
              <a:path w="2562225" h="267969">
                <a:moveTo>
                  <a:pt x="31750" y="191262"/>
                </a:moveTo>
                <a:lnTo>
                  <a:pt x="0" y="191262"/>
                </a:lnTo>
                <a:lnTo>
                  <a:pt x="38100" y="267462"/>
                </a:lnTo>
                <a:lnTo>
                  <a:pt x="69850" y="203962"/>
                </a:lnTo>
                <a:lnTo>
                  <a:pt x="31750" y="203962"/>
                </a:lnTo>
                <a:lnTo>
                  <a:pt x="31750" y="191262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2549017" y="259461"/>
                </a:lnTo>
                <a:lnTo>
                  <a:pt x="2561717" y="259461"/>
                </a:lnTo>
                <a:lnTo>
                  <a:pt x="2561596" y="12700"/>
                </a:lnTo>
                <a:lnTo>
                  <a:pt x="255536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0" y="0"/>
                </a:moveTo>
                <a:lnTo>
                  <a:pt x="31750" y="0"/>
                </a:lnTo>
                <a:lnTo>
                  <a:pt x="31750" y="203962"/>
                </a:lnTo>
                <a:lnTo>
                  <a:pt x="44450" y="203962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2561593" y="6350"/>
                </a:lnTo>
                <a:lnTo>
                  <a:pt x="2561590" y="0"/>
                </a:lnTo>
                <a:close/>
              </a:path>
              <a:path w="2562225" h="267969">
                <a:moveTo>
                  <a:pt x="76200" y="191262"/>
                </a:moveTo>
                <a:lnTo>
                  <a:pt x="44450" y="191262"/>
                </a:lnTo>
                <a:lnTo>
                  <a:pt x="44450" y="203962"/>
                </a:lnTo>
                <a:lnTo>
                  <a:pt x="69850" y="203962"/>
                </a:lnTo>
                <a:lnTo>
                  <a:pt x="76200" y="191262"/>
                </a:lnTo>
                <a:close/>
              </a:path>
              <a:path w="2562225" h="26796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254901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3" y="6350"/>
                </a:moveTo>
                <a:lnTo>
                  <a:pt x="2549017" y="6350"/>
                </a:lnTo>
                <a:lnTo>
                  <a:pt x="2555367" y="12700"/>
                </a:lnTo>
                <a:lnTo>
                  <a:pt x="2561596" y="12700"/>
                </a:lnTo>
                <a:lnTo>
                  <a:pt x="256159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272032"/>
            <a:ext cx="225171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259329" y="3722878"/>
            <a:ext cx="419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Signals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1545" y="3236721"/>
            <a:ext cx="537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20923" y="3663441"/>
            <a:ext cx="300990" cy="318135"/>
          </a:xfrm>
          <a:custGeom>
            <a:avLst/>
            <a:gdLst/>
            <a:ahLst/>
            <a:cxnLst/>
            <a:rect l="l" t="t" r="r" b="b"/>
            <a:pathLst>
              <a:path w="300989" h="318135">
                <a:moveTo>
                  <a:pt x="31750" y="241934"/>
                </a:moveTo>
                <a:lnTo>
                  <a:pt x="0" y="241934"/>
                </a:lnTo>
                <a:lnTo>
                  <a:pt x="38100" y="318134"/>
                </a:lnTo>
                <a:lnTo>
                  <a:pt x="69850" y="254634"/>
                </a:lnTo>
                <a:lnTo>
                  <a:pt x="31750" y="254634"/>
                </a:lnTo>
                <a:lnTo>
                  <a:pt x="31750" y="241934"/>
                </a:lnTo>
                <a:close/>
              </a:path>
              <a:path w="300989" h="318135">
                <a:moveTo>
                  <a:pt x="287908" y="202056"/>
                </a:moveTo>
                <a:lnTo>
                  <a:pt x="31750" y="202056"/>
                </a:lnTo>
                <a:lnTo>
                  <a:pt x="31750" y="254634"/>
                </a:lnTo>
                <a:lnTo>
                  <a:pt x="44450" y="254634"/>
                </a:lnTo>
                <a:lnTo>
                  <a:pt x="44450" y="214756"/>
                </a:lnTo>
                <a:lnTo>
                  <a:pt x="38100" y="214756"/>
                </a:lnTo>
                <a:lnTo>
                  <a:pt x="44450" y="208406"/>
                </a:lnTo>
                <a:lnTo>
                  <a:pt x="287908" y="208406"/>
                </a:lnTo>
                <a:lnTo>
                  <a:pt x="287908" y="202056"/>
                </a:lnTo>
                <a:close/>
              </a:path>
              <a:path w="300989" h="318135">
                <a:moveTo>
                  <a:pt x="76200" y="241934"/>
                </a:moveTo>
                <a:lnTo>
                  <a:pt x="44450" y="241934"/>
                </a:lnTo>
                <a:lnTo>
                  <a:pt x="44450" y="254634"/>
                </a:lnTo>
                <a:lnTo>
                  <a:pt x="69850" y="254634"/>
                </a:lnTo>
                <a:lnTo>
                  <a:pt x="76200" y="241934"/>
                </a:lnTo>
                <a:close/>
              </a:path>
              <a:path w="300989" h="318135">
                <a:moveTo>
                  <a:pt x="44450" y="208406"/>
                </a:moveTo>
                <a:lnTo>
                  <a:pt x="38100" y="214756"/>
                </a:lnTo>
                <a:lnTo>
                  <a:pt x="44450" y="214756"/>
                </a:lnTo>
                <a:lnTo>
                  <a:pt x="44450" y="208406"/>
                </a:lnTo>
                <a:close/>
              </a:path>
              <a:path w="300989" h="318135">
                <a:moveTo>
                  <a:pt x="300608" y="202056"/>
                </a:moveTo>
                <a:lnTo>
                  <a:pt x="294258" y="202056"/>
                </a:lnTo>
                <a:lnTo>
                  <a:pt x="287908" y="208406"/>
                </a:lnTo>
                <a:lnTo>
                  <a:pt x="44450" y="208406"/>
                </a:lnTo>
                <a:lnTo>
                  <a:pt x="44450" y="214756"/>
                </a:lnTo>
                <a:lnTo>
                  <a:pt x="300608" y="214756"/>
                </a:lnTo>
                <a:lnTo>
                  <a:pt x="300608" y="202056"/>
                </a:lnTo>
                <a:close/>
              </a:path>
              <a:path w="300989" h="318135">
                <a:moveTo>
                  <a:pt x="287908" y="6349"/>
                </a:moveTo>
                <a:lnTo>
                  <a:pt x="287908" y="208406"/>
                </a:lnTo>
                <a:lnTo>
                  <a:pt x="294258" y="202056"/>
                </a:lnTo>
                <a:lnTo>
                  <a:pt x="300608" y="202056"/>
                </a:lnTo>
                <a:lnTo>
                  <a:pt x="300608" y="12699"/>
                </a:lnTo>
                <a:lnTo>
                  <a:pt x="294258" y="12699"/>
                </a:lnTo>
                <a:lnTo>
                  <a:pt x="287908" y="6349"/>
                </a:lnTo>
                <a:close/>
              </a:path>
              <a:path w="300989" h="318135">
                <a:moveTo>
                  <a:pt x="300608" y="0"/>
                </a:moveTo>
                <a:lnTo>
                  <a:pt x="65658" y="0"/>
                </a:lnTo>
                <a:lnTo>
                  <a:pt x="65658" y="12699"/>
                </a:lnTo>
                <a:lnTo>
                  <a:pt x="287908" y="12699"/>
                </a:lnTo>
                <a:lnTo>
                  <a:pt x="287908" y="6349"/>
                </a:lnTo>
                <a:lnTo>
                  <a:pt x="300608" y="6349"/>
                </a:lnTo>
                <a:lnTo>
                  <a:pt x="300608" y="0"/>
                </a:lnTo>
                <a:close/>
              </a:path>
              <a:path w="300989" h="318135">
                <a:moveTo>
                  <a:pt x="300608" y="6349"/>
                </a:moveTo>
                <a:lnTo>
                  <a:pt x="287908" y="6349"/>
                </a:lnTo>
                <a:lnTo>
                  <a:pt x="294258" y="12699"/>
                </a:lnTo>
                <a:lnTo>
                  <a:pt x="300608" y="12699"/>
                </a:lnTo>
                <a:lnTo>
                  <a:pt x="300608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457825" y="6287820"/>
            <a:ext cx="1092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82726" y="1491741"/>
            <a:ext cx="10010775" cy="4269105"/>
          </a:xfrm>
          <a:custGeom>
            <a:avLst/>
            <a:gdLst/>
            <a:ahLst/>
            <a:cxnLst/>
            <a:rect l="l" t="t" r="r" b="b"/>
            <a:pathLst>
              <a:path w="10010775" h="4269105">
                <a:moveTo>
                  <a:pt x="4269359" y="255651"/>
                </a:moveTo>
                <a:lnTo>
                  <a:pt x="4256659" y="249301"/>
                </a:lnTo>
                <a:lnTo>
                  <a:pt x="4193159" y="217551"/>
                </a:lnTo>
                <a:lnTo>
                  <a:pt x="4193159" y="249301"/>
                </a:lnTo>
                <a:lnTo>
                  <a:pt x="2644521" y="249301"/>
                </a:lnTo>
                <a:lnTo>
                  <a:pt x="2644521" y="12700"/>
                </a:lnTo>
                <a:lnTo>
                  <a:pt x="2644521" y="6350"/>
                </a:lnTo>
                <a:lnTo>
                  <a:pt x="2644521" y="0"/>
                </a:ln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2631821" y="12700"/>
                </a:lnTo>
                <a:lnTo>
                  <a:pt x="2631821" y="262001"/>
                </a:lnTo>
                <a:lnTo>
                  <a:pt x="4193159" y="262001"/>
                </a:lnTo>
                <a:lnTo>
                  <a:pt x="4193159" y="293751"/>
                </a:lnTo>
                <a:lnTo>
                  <a:pt x="4256659" y="262001"/>
                </a:lnTo>
                <a:lnTo>
                  <a:pt x="4269359" y="255651"/>
                </a:lnTo>
                <a:close/>
              </a:path>
              <a:path w="10010775" h="4269105">
                <a:moveTo>
                  <a:pt x="4645406" y="3146679"/>
                </a:moveTo>
                <a:lnTo>
                  <a:pt x="4613656" y="3146679"/>
                </a:lnTo>
                <a:lnTo>
                  <a:pt x="4613656" y="2780030"/>
                </a:lnTo>
                <a:lnTo>
                  <a:pt x="4600956" y="2780030"/>
                </a:lnTo>
                <a:lnTo>
                  <a:pt x="4600956" y="3146679"/>
                </a:lnTo>
                <a:lnTo>
                  <a:pt x="4569206" y="3146679"/>
                </a:lnTo>
                <a:lnTo>
                  <a:pt x="4607306" y="3222879"/>
                </a:lnTo>
                <a:lnTo>
                  <a:pt x="4639056" y="3159379"/>
                </a:lnTo>
                <a:lnTo>
                  <a:pt x="4645406" y="3146679"/>
                </a:lnTo>
                <a:close/>
              </a:path>
              <a:path w="10010775" h="4269105">
                <a:moveTo>
                  <a:pt x="7036308" y="3906012"/>
                </a:moveTo>
                <a:lnTo>
                  <a:pt x="7029958" y="3893312"/>
                </a:lnTo>
                <a:lnTo>
                  <a:pt x="6998208" y="3829812"/>
                </a:lnTo>
                <a:lnTo>
                  <a:pt x="6960108" y="3906012"/>
                </a:lnTo>
                <a:lnTo>
                  <a:pt x="6991858" y="3906012"/>
                </a:lnTo>
                <a:lnTo>
                  <a:pt x="6991858" y="4187812"/>
                </a:lnTo>
                <a:lnTo>
                  <a:pt x="1830832" y="4187812"/>
                </a:lnTo>
                <a:lnTo>
                  <a:pt x="1830832" y="3823970"/>
                </a:lnTo>
                <a:lnTo>
                  <a:pt x="1818132" y="3823970"/>
                </a:lnTo>
                <a:lnTo>
                  <a:pt x="1818132" y="4200512"/>
                </a:lnTo>
                <a:lnTo>
                  <a:pt x="7004558" y="4200512"/>
                </a:lnTo>
                <a:lnTo>
                  <a:pt x="7004558" y="4194162"/>
                </a:lnTo>
                <a:lnTo>
                  <a:pt x="7004558" y="4187812"/>
                </a:lnTo>
                <a:lnTo>
                  <a:pt x="7004558" y="3906012"/>
                </a:lnTo>
                <a:lnTo>
                  <a:pt x="7036308" y="3906012"/>
                </a:lnTo>
                <a:close/>
              </a:path>
              <a:path w="10010775" h="4269105">
                <a:moveTo>
                  <a:pt x="7901940" y="2155190"/>
                </a:moveTo>
                <a:lnTo>
                  <a:pt x="7889240" y="2148840"/>
                </a:lnTo>
                <a:lnTo>
                  <a:pt x="7825740" y="2117090"/>
                </a:lnTo>
                <a:lnTo>
                  <a:pt x="7825740" y="2148840"/>
                </a:lnTo>
                <a:lnTo>
                  <a:pt x="7534910" y="2148840"/>
                </a:lnTo>
                <a:lnTo>
                  <a:pt x="7534910" y="2161540"/>
                </a:lnTo>
                <a:lnTo>
                  <a:pt x="7825740" y="2161540"/>
                </a:lnTo>
                <a:lnTo>
                  <a:pt x="7825740" y="2193290"/>
                </a:lnTo>
                <a:lnTo>
                  <a:pt x="7889240" y="2161540"/>
                </a:lnTo>
                <a:lnTo>
                  <a:pt x="7901940" y="2155190"/>
                </a:lnTo>
                <a:close/>
              </a:path>
              <a:path w="10010775" h="4269105">
                <a:moveTo>
                  <a:pt x="10010521" y="3897122"/>
                </a:moveTo>
                <a:lnTo>
                  <a:pt x="10004171" y="3884422"/>
                </a:lnTo>
                <a:lnTo>
                  <a:pt x="9972421" y="3820922"/>
                </a:lnTo>
                <a:lnTo>
                  <a:pt x="9934321" y="3897122"/>
                </a:lnTo>
                <a:lnTo>
                  <a:pt x="9966071" y="3897122"/>
                </a:lnTo>
                <a:lnTo>
                  <a:pt x="9966071" y="4255821"/>
                </a:lnTo>
                <a:lnTo>
                  <a:pt x="7478776" y="4255821"/>
                </a:lnTo>
                <a:lnTo>
                  <a:pt x="7478776" y="3826256"/>
                </a:lnTo>
                <a:lnTo>
                  <a:pt x="7466076" y="3826256"/>
                </a:lnTo>
                <a:lnTo>
                  <a:pt x="7466076" y="4268521"/>
                </a:lnTo>
                <a:lnTo>
                  <a:pt x="9978771" y="4268521"/>
                </a:lnTo>
                <a:lnTo>
                  <a:pt x="9978771" y="4262171"/>
                </a:lnTo>
                <a:lnTo>
                  <a:pt x="9978771" y="4255821"/>
                </a:lnTo>
                <a:lnTo>
                  <a:pt x="9978771" y="3897122"/>
                </a:lnTo>
                <a:lnTo>
                  <a:pt x="10010521" y="38971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749790" y="3519042"/>
            <a:ext cx="38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37958" y="4095064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218" y="6535623"/>
            <a:ext cx="161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98370" y="5053660"/>
            <a:ext cx="232029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515620" marR="299085" indent="131445">
              <a:lnSpc>
                <a:spcPct val="143700"/>
              </a:lnSpc>
              <a:spcBef>
                <a:spcPts val="465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 </a:t>
            </a: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385445">
              <a:lnSpc>
                <a:spcPct val="100000"/>
              </a:lnSpc>
              <a:spcBef>
                <a:spcPts val="31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81" name="object 81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Exec/Exec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8392414" y="1409064"/>
            <a:ext cx="715645" cy="723265"/>
            <a:chOff x="8392414" y="1409064"/>
            <a:chExt cx="715645" cy="723265"/>
          </a:xfrm>
        </p:grpSpPr>
        <p:sp>
          <p:nvSpPr>
            <p:cNvPr id="86" name="object 86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07908" y="1409064"/>
              <a:ext cx="699770" cy="664845"/>
            </a:xfrm>
            <a:custGeom>
              <a:avLst/>
              <a:gdLst/>
              <a:ahLst/>
              <a:cxnLst/>
              <a:rect l="l" t="t" r="r" b="b"/>
              <a:pathLst>
                <a:path w="699770" h="664844">
                  <a:moveTo>
                    <a:pt x="686943" y="651763"/>
                  </a:moveTo>
                  <a:lnTo>
                    <a:pt x="602869" y="651763"/>
                  </a:lnTo>
                  <a:lnTo>
                    <a:pt x="602869" y="664463"/>
                  </a:lnTo>
                  <a:lnTo>
                    <a:pt x="699643" y="664463"/>
                  </a:lnTo>
                  <a:lnTo>
                    <a:pt x="699643" y="658113"/>
                  </a:lnTo>
                  <a:lnTo>
                    <a:pt x="686943" y="658113"/>
                  </a:lnTo>
                  <a:lnTo>
                    <a:pt x="686943" y="651763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686943" y="658113"/>
                  </a:lnTo>
                  <a:lnTo>
                    <a:pt x="693293" y="651763"/>
                  </a:lnTo>
                  <a:lnTo>
                    <a:pt x="699643" y="651763"/>
                  </a:lnTo>
                  <a:lnTo>
                    <a:pt x="699643" y="12700"/>
                  </a:lnTo>
                  <a:lnTo>
                    <a:pt x="69329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51763"/>
                  </a:moveTo>
                  <a:lnTo>
                    <a:pt x="693293" y="651763"/>
                  </a:lnTo>
                  <a:lnTo>
                    <a:pt x="686943" y="658113"/>
                  </a:lnTo>
                  <a:lnTo>
                    <a:pt x="699643" y="658113"/>
                  </a:lnTo>
                  <a:lnTo>
                    <a:pt x="699643" y="651763"/>
                  </a:lnTo>
                  <a:close/>
                </a:path>
                <a:path w="699770" h="664844">
                  <a:moveTo>
                    <a:pt x="31750" y="270383"/>
                  </a:moveTo>
                  <a:lnTo>
                    <a:pt x="0" y="270383"/>
                  </a:lnTo>
                  <a:lnTo>
                    <a:pt x="38100" y="346583"/>
                  </a:lnTo>
                  <a:lnTo>
                    <a:pt x="69850" y="283083"/>
                  </a:lnTo>
                  <a:lnTo>
                    <a:pt x="31750" y="283083"/>
                  </a:lnTo>
                  <a:lnTo>
                    <a:pt x="31750" y="270383"/>
                  </a:lnTo>
                  <a:close/>
                </a:path>
                <a:path w="699770" h="664844">
                  <a:moveTo>
                    <a:pt x="699643" y="0"/>
                  </a:moveTo>
                  <a:lnTo>
                    <a:pt x="31750" y="0"/>
                  </a:lnTo>
                  <a:lnTo>
                    <a:pt x="31750" y="283083"/>
                  </a:lnTo>
                  <a:lnTo>
                    <a:pt x="44450" y="28308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99643" y="6350"/>
                  </a:lnTo>
                  <a:lnTo>
                    <a:pt x="699643" y="0"/>
                  </a:lnTo>
                  <a:close/>
                </a:path>
                <a:path w="699770" h="664844">
                  <a:moveTo>
                    <a:pt x="76200" y="270383"/>
                  </a:moveTo>
                  <a:lnTo>
                    <a:pt x="44450" y="270383"/>
                  </a:lnTo>
                  <a:lnTo>
                    <a:pt x="44450" y="283083"/>
                  </a:lnTo>
                  <a:lnTo>
                    <a:pt x="69850" y="283083"/>
                  </a:lnTo>
                  <a:lnTo>
                    <a:pt x="76200" y="270383"/>
                  </a:lnTo>
                  <a:close/>
                </a:path>
                <a:path w="699770" h="66484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8694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350"/>
                  </a:moveTo>
                  <a:lnTo>
                    <a:pt x="686943" y="6350"/>
                  </a:lnTo>
                  <a:lnTo>
                    <a:pt x="693293" y="12700"/>
                  </a:lnTo>
                  <a:lnTo>
                    <a:pt x="699643" y="12700"/>
                  </a:lnTo>
                  <a:lnTo>
                    <a:pt x="69964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446769" y="1368679"/>
            <a:ext cx="6381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Mem/Mem 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940297" y="1270888"/>
            <a:ext cx="3166110" cy="802640"/>
            <a:chOff x="5940297" y="1270888"/>
            <a:chExt cx="3166110" cy="802640"/>
          </a:xfrm>
        </p:grpSpPr>
        <p:sp>
          <p:nvSpPr>
            <p:cNvPr id="93" name="object 93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5666232" y="1056766"/>
            <a:ext cx="6408420" cy="908050"/>
            <a:chOff x="5666232" y="1056766"/>
            <a:chExt cx="6408420" cy="908050"/>
          </a:xfrm>
        </p:grpSpPr>
        <p:sp>
          <p:nvSpPr>
            <p:cNvPr id="98" name="object 98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66232" y="1056766"/>
              <a:ext cx="6408420" cy="848360"/>
            </a:xfrm>
            <a:custGeom>
              <a:avLst/>
              <a:gdLst/>
              <a:ahLst/>
              <a:cxnLst/>
              <a:rect l="l" t="t" r="r" b="b"/>
              <a:pathLst>
                <a:path w="6408420" h="848360">
                  <a:moveTo>
                    <a:pt x="6395212" y="835660"/>
                  </a:moveTo>
                  <a:lnTo>
                    <a:pt x="6172962" y="835660"/>
                  </a:lnTo>
                  <a:lnTo>
                    <a:pt x="6172962" y="848360"/>
                  </a:lnTo>
                  <a:lnTo>
                    <a:pt x="6407912" y="848360"/>
                  </a:lnTo>
                  <a:lnTo>
                    <a:pt x="6407912" y="842010"/>
                  </a:lnTo>
                  <a:lnTo>
                    <a:pt x="6395212" y="842010"/>
                  </a:lnTo>
                  <a:lnTo>
                    <a:pt x="6395212" y="83566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6395212" y="842010"/>
                  </a:lnTo>
                  <a:lnTo>
                    <a:pt x="6401562" y="835660"/>
                  </a:lnTo>
                  <a:lnTo>
                    <a:pt x="6407912" y="835660"/>
                  </a:lnTo>
                  <a:lnTo>
                    <a:pt x="6407912" y="12700"/>
                  </a:lnTo>
                  <a:lnTo>
                    <a:pt x="640156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835660"/>
                  </a:moveTo>
                  <a:lnTo>
                    <a:pt x="6401562" y="835660"/>
                  </a:lnTo>
                  <a:lnTo>
                    <a:pt x="6395212" y="842010"/>
                  </a:lnTo>
                  <a:lnTo>
                    <a:pt x="6407912" y="842010"/>
                  </a:lnTo>
                  <a:lnTo>
                    <a:pt x="6407912" y="835660"/>
                  </a:lnTo>
                  <a:close/>
                </a:path>
                <a:path w="6408420" h="848360">
                  <a:moveTo>
                    <a:pt x="31750" y="642493"/>
                  </a:moveTo>
                  <a:lnTo>
                    <a:pt x="0" y="642493"/>
                  </a:lnTo>
                  <a:lnTo>
                    <a:pt x="38100" y="718693"/>
                  </a:lnTo>
                  <a:lnTo>
                    <a:pt x="69850" y="655193"/>
                  </a:lnTo>
                  <a:lnTo>
                    <a:pt x="31750" y="655193"/>
                  </a:lnTo>
                  <a:lnTo>
                    <a:pt x="31750" y="642493"/>
                  </a:lnTo>
                  <a:close/>
                </a:path>
                <a:path w="6408420" h="848360">
                  <a:moveTo>
                    <a:pt x="6407912" y="0"/>
                  </a:moveTo>
                  <a:lnTo>
                    <a:pt x="31750" y="0"/>
                  </a:lnTo>
                  <a:lnTo>
                    <a:pt x="31750" y="655193"/>
                  </a:lnTo>
                  <a:lnTo>
                    <a:pt x="44450" y="65519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407912" y="6350"/>
                  </a:lnTo>
                  <a:lnTo>
                    <a:pt x="6407912" y="0"/>
                  </a:lnTo>
                  <a:close/>
                </a:path>
                <a:path w="6408420" h="848360">
                  <a:moveTo>
                    <a:pt x="76200" y="642493"/>
                  </a:moveTo>
                  <a:lnTo>
                    <a:pt x="44450" y="642493"/>
                  </a:lnTo>
                  <a:lnTo>
                    <a:pt x="44450" y="655193"/>
                  </a:lnTo>
                  <a:lnTo>
                    <a:pt x="69850" y="655193"/>
                  </a:lnTo>
                  <a:lnTo>
                    <a:pt x="76200" y="642493"/>
                  </a:lnTo>
                  <a:close/>
                </a:path>
                <a:path w="6408420" h="848360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39521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6350"/>
                  </a:moveTo>
                  <a:lnTo>
                    <a:pt x="6395212" y="6350"/>
                  </a:lnTo>
                  <a:lnTo>
                    <a:pt x="6401562" y="12700"/>
                  </a:lnTo>
                  <a:lnTo>
                    <a:pt x="6407912" y="12700"/>
                  </a:lnTo>
                  <a:lnTo>
                    <a:pt x="640791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043432" y="917829"/>
            <a:ext cx="5628640" cy="34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5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WB/Exec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666232" y="1055242"/>
            <a:ext cx="6483350" cy="849630"/>
          </a:xfrm>
          <a:custGeom>
            <a:avLst/>
            <a:gdLst/>
            <a:ahLst/>
            <a:cxnLst/>
            <a:rect l="l" t="t" r="r" b="b"/>
            <a:pathLst>
              <a:path w="6483350" h="849630">
                <a:moveTo>
                  <a:pt x="6482969" y="267208"/>
                </a:moveTo>
                <a:lnTo>
                  <a:pt x="6470269" y="267208"/>
                </a:lnTo>
                <a:lnTo>
                  <a:pt x="6470269" y="279908"/>
                </a:lnTo>
                <a:lnTo>
                  <a:pt x="6470269" y="836930"/>
                </a:lnTo>
                <a:lnTo>
                  <a:pt x="6407912" y="836930"/>
                </a:lnTo>
                <a:lnTo>
                  <a:pt x="6407912" y="835660"/>
                </a:lnTo>
                <a:lnTo>
                  <a:pt x="6407912" y="279908"/>
                </a:lnTo>
                <a:lnTo>
                  <a:pt x="6470269" y="279908"/>
                </a:lnTo>
                <a:lnTo>
                  <a:pt x="6470269" y="267208"/>
                </a:lnTo>
                <a:lnTo>
                  <a:pt x="6407912" y="267208"/>
                </a:lnTo>
                <a:lnTo>
                  <a:pt x="6407912" y="12700"/>
                </a:lnTo>
                <a:lnTo>
                  <a:pt x="6407912" y="6350"/>
                </a:lnTo>
                <a:lnTo>
                  <a:pt x="6407912" y="0"/>
                </a:lnTo>
                <a:lnTo>
                  <a:pt x="31750" y="0"/>
                </a:lnTo>
                <a:lnTo>
                  <a:pt x="31750" y="642493"/>
                </a:lnTo>
                <a:lnTo>
                  <a:pt x="0" y="642493"/>
                </a:lnTo>
                <a:lnTo>
                  <a:pt x="38100" y="718693"/>
                </a:lnTo>
                <a:lnTo>
                  <a:pt x="69850" y="655193"/>
                </a:lnTo>
                <a:lnTo>
                  <a:pt x="76200" y="642493"/>
                </a:lnTo>
                <a:lnTo>
                  <a:pt x="44450" y="642493"/>
                </a:lnTo>
                <a:lnTo>
                  <a:pt x="44450" y="12700"/>
                </a:lnTo>
                <a:lnTo>
                  <a:pt x="6395212" y="12700"/>
                </a:lnTo>
                <a:lnTo>
                  <a:pt x="6395212" y="267208"/>
                </a:lnTo>
                <a:lnTo>
                  <a:pt x="2293366" y="267208"/>
                </a:lnTo>
                <a:lnTo>
                  <a:pt x="2293366" y="612013"/>
                </a:lnTo>
                <a:lnTo>
                  <a:pt x="2261616" y="612013"/>
                </a:lnTo>
                <a:lnTo>
                  <a:pt x="2299716" y="688213"/>
                </a:lnTo>
                <a:lnTo>
                  <a:pt x="2331466" y="624713"/>
                </a:lnTo>
                <a:lnTo>
                  <a:pt x="2337816" y="612013"/>
                </a:lnTo>
                <a:lnTo>
                  <a:pt x="2306066" y="612013"/>
                </a:lnTo>
                <a:lnTo>
                  <a:pt x="2306066" y="279908"/>
                </a:lnTo>
                <a:lnTo>
                  <a:pt x="6395212" y="279908"/>
                </a:lnTo>
                <a:lnTo>
                  <a:pt x="6395212" y="835660"/>
                </a:lnTo>
                <a:lnTo>
                  <a:pt x="6172962" y="835660"/>
                </a:lnTo>
                <a:lnTo>
                  <a:pt x="6172962" y="836930"/>
                </a:lnTo>
                <a:lnTo>
                  <a:pt x="6172581" y="836930"/>
                </a:lnTo>
                <a:lnTo>
                  <a:pt x="6172581" y="849630"/>
                </a:lnTo>
                <a:lnTo>
                  <a:pt x="6482969" y="849630"/>
                </a:lnTo>
                <a:lnTo>
                  <a:pt x="6482969" y="843280"/>
                </a:lnTo>
                <a:lnTo>
                  <a:pt x="6482969" y="836930"/>
                </a:lnTo>
                <a:lnTo>
                  <a:pt x="6482969" y="279908"/>
                </a:lnTo>
                <a:lnTo>
                  <a:pt x="6482969" y="273558"/>
                </a:lnTo>
                <a:lnTo>
                  <a:pt x="6482969" y="2672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1037569" y="1189481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WB/Mem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3" name="object 113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6" name="object 116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8" name="object 118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8" name="object 128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30" name="object 130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2" name="object 132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4" name="object 134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2455036" y="2004060"/>
            <a:ext cx="316865" cy="441959"/>
            <a:chOff x="2455036" y="2004060"/>
            <a:chExt cx="316865" cy="441959"/>
          </a:xfrm>
        </p:grpSpPr>
        <p:sp>
          <p:nvSpPr>
            <p:cNvPr id="136" name="object 136"/>
            <p:cNvSpPr/>
            <p:nvPr/>
          </p:nvSpPr>
          <p:spPr>
            <a:xfrm>
              <a:off x="2455036" y="2004060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5" y="2369820"/>
              <a:ext cx="159638" cy="76200"/>
            </a:xfrm>
            <a:prstGeom prst="rect">
              <a:avLst/>
            </a:prstGeom>
          </p:spPr>
        </p:pic>
      </p:grpSp>
      <p:sp>
        <p:nvSpPr>
          <p:cNvPr id="138" name="object 138"/>
          <p:cNvSpPr txBox="1"/>
          <p:nvPr/>
        </p:nvSpPr>
        <p:spPr>
          <a:xfrm>
            <a:off x="2101088" y="176829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2764282" y="1924557"/>
            <a:ext cx="255270" cy="587375"/>
            <a:chOff x="2764282" y="1924557"/>
            <a:chExt cx="255270" cy="587375"/>
          </a:xfrm>
        </p:grpSpPr>
        <p:sp>
          <p:nvSpPr>
            <p:cNvPr id="140" name="object 140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0"/>
                  </a:moveTo>
                  <a:lnTo>
                    <a:pt x="0" y="574547"/>
                  </a:lnTo>
                  <a:lnTo>
                    <a:pt x="242316" y="459613"/>
                  </a:lnTo>
                  <a:lnTo>
                    <a:pt x="242316" y="11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574547"/>
                  </a:moveTo>
                  <a:lnTo>
                    <a:pt x="0" y="0"/>
                  </a:lnTo>
                  <a:lnTo>
                    <a:pt x="242316" y="114934"/>
                  </a:lnTo>
                  <a:lnTo>
                    <a:pt x="242316" y="459613"/>
                  </a:lnTo>
                  <a:lnTo>
                    <a:pt x="0" y="5745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282" y="2144013"/>
              <a:ext cx="98043" cy="152908"/>
            </a:xfrm>
            <a:prstGeom prst="rect">
              <a:avLst/>
            </a:prstGeom>
          </p:spPr>
        </p:pic>
      </p:grpSp>
      <p:sp>
        <p:nvSpPr>
          <p:cNvPr id="143" name="object 143"/>
          <p:cNvSpPr txBox="1"/>
          <p:nvPr/>
        </p:nvSpPr>
        <p:spPr>
          <a:xfrm>
            <a:off x="2883789" y="215569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4" name="object 1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2174748"/>
            <a:ext cx="159638" cy="76200"/>
          </a:xfrm>
          <a:prstGeom prst="rect">
            <a:avLst/>
          </a:prstGeom>
        </p:spPr>
      </p:pic>
      <p:sp>
        <p:nvSpPr>
          <p:cNvPr id="145" name="object 145"/>
          <p:cNvSpPr txBox="1"/>
          <p:nvPr/>
        </p:nvSpPr>
        <p:spPr>
          <a:xfrm>
            <a:off x="2101088" y="2040788"/>
            <a:ext cx="602615" cy="5473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latin typeface="Calibri"/>
                <a:cs typeface="Calibri"/>
              </a:rPr>
              <a:t>Offset</a:t>
            </a:r>
            <a:endParaRPr sz="1000">
              <a:latin typeface="Calibri"/>
              <a:cs typeface="Calibri"/>
            </a:endParaRPr>
          </a:p>
          <a:p>
            <a:pPr marL="14604" marR="5080">
              <a:lnSpc>
                <a:spcPct val="100000"/>
              </a:lnSpc>
              <a:spcBef>
                <a:spcPts val="250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157473" y="2061413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157473" y="2214498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3241294" y="1752345"/>
            <a:ext cx="258445" cy="134620"/>
            <a:chOff x="3241294" y="1752345"/>
            <a:chExt cx="258445" cy="134620"/>
          </a:xfrm>
        </p:grpSpPr>
        <p:sp>
          <p:nvSpPr>
            <p:cNvPr id="149" name="object 149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2560320" y="2726435"/>
            <a:ext cx="518159" cy="3810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800">
              <a:latin typeface="Calibri"/>
              <a:cs typeface="Calibri"/>
            </a:endParaRPr>
          </a:p>
          <a:p>
            <a:pPr marL="81915" marR="36830">
              <a:lnSpc>
                <a:spcPct val="1000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sz="8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Logic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113023" y="2582672"/>
            <a:ext cx="3848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Calibri"/>
                <a:cs typeface="Calibri"/>
              </a:rPr>
              <a:t>PC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227961" y="2784347"/>
            <a:ext cx="1144905" cy="160020"/>
          </a:xfrm>
          <a:custGeom>
            <a:avLst/>
            <a:gdLst/>
            <a:ahLst/>
            <a:cxnLst/>
            <a:rect l="l" t="t" r="r" b="b"/>
            <a:pathLst>
              <a:path w="1144904" h="160019">
                <a:moveTo>
                  <a:pt x="304279" y="44704"/>
                </a:moveTo>
                <a:lnTo>
                  <a:pt x="252349" y="44704"/>
                </a:lnTo>
                <a:lnTo>
                  <a:pt x="239560" y="44704"/>
                </a:lnTo>
                <a:lnTo>
                  <a:pt x="239141" y="76200"/>
                </a:lnTo>
                <a:lnTo>
                  <a:pt x="304279" y="44704"/>
                </a:lnTo>
                <a:close/>
              </a:path>
              <a:path w="1144904" h="160019">
                <a:moveTo>
                  <a:pt x="315849" y="39116"/>
                </a:moveTo>
                <a:lnTo>
                  <a:pt x="240157" y="0"/>
                </a:lnTo>
                <a:lnTo>
                  <a:pt x="239725" y="31838"/>
                </a:lnTo>
                <a:lnTo>
                  <a:pt x="254" y="28702"/>
                </a:lnTo>
                <a:lnTo>
                  <a:pt x="0" y="41402"/>
                </a:lnTo>
                <a:lnTo>
                  <a:pt x="239560" y="44538"/>
                </a:lnTo>
                <a:lnTo>
                  <a:pt x="252349" y="44538"/>
                </a:lnTo>
                <a:lnTo>
                  <a:pt x="304634" y="44538"/>
                </a:lnTo>
                <a:lnTo>
                  <a:pt x="315849" y="39116"/>
                </a:lnTo>
                <a:close/>
              </a:path>
              <a:path w="1144904" h="160019">
                <a:moveTo>
                  <a:pt x="1133335" y="128524"/>
                </a:moveTo>
                <a:lnTo>
                  <a:pt x="1081392" y="128524"/>
                </a:lnTo>
                <a:lnTo>
                  <a:pt x="1068616" y="128524"/>
                </a:lnTo>
                <a:lnTo>
                  <a:pt x="1068197" y="160020"/>
                </a:lnTo>
                <a:lnTo>
                  <a:pt x="1133335" y="128524"/>
                </a:lnTo>
                <a:close/>
              </a:path>
              <a:path w="1144904" h="160019">
                <a:moveTo>
                  <a:pt x="1144905" y="122936"/>
                </a:moveTo>
                <a:lnTo>
                  <a:pt x="1069213" y="83820"/>
                </a:lnTo>
                <a:lnTo>
                  <a:pt x="1068781" y="115658"/>
                </a:lnTo>
                <a:lnTo>
                  <a:pt x="829310" y="112522"/>
                </a:lnTo>
                <a:lnTo>
                  <a:pt x="829056" y="125222"/>
                </a:lnTo>
                <a:lnTo>
                  <a:pt x="1068616" y="128358"/>
                </a:lnTo>
                <a:lnTo>
                  <a:pt x="1081392" y="128358"/>
                </a:lnTo>
                <a:lnTo>
                  <a:pt x="1133690" y="128358"/>
                </a:lnTo>
                <a:lnTo>
                  <a:pt x="1144905" y="12293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2099817" y="2589428"/>
            <a:ext cx="32829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362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 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260858" y="2990088"/>
            <a:ext cx="2281555" cy="3368040"/>
            <a:chOff x="260858" y="2990088"/>
            <a:chExt cx="2281555" cy="3368040"/>
          </a:xfrm>
        </p:grpSpPr>
        <p:sp>
          <p:nvSpPr>
            <p:cNvPr id="158" name="object 158"/>
            <p:cNvSpPr/>
            <p:nvPr/>
          </p:nvSpPr>
          <p:spPr>
            <a:xfrm>
              <a:off x="2226437" y="2990088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5" y="80771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5" y="80771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74598" y="6262878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80238" y="6142482"/>
              <a:ext cx="783590" cy="203200"/>
            </a:xfrm>
            <a:custGeom>
              <a:avLst/>
              <a:gdLst/>
              <a:ahLst/>
              <a:cxnLst/>
              <a:rect l="l" t="t" r="r" b="b"/>
              <a:pathLst>
                <a:path w="783590" h="203200">
                  <a:moveTo>
                    <a:pt x="594360" y="202691"/>
                  </a:moveTo>
                  <a:lnTo>
                    <a:pt x="783335" y="202691"/>
                  </a:lnTo>
                  <a:lnTo>
                    <a:pt x="783335" y="120395"/>
                  </a:lnTo>
                  <a:lnTo>
                    <a:pt x="594360" y="120395"/>
                  </a:lnTo>
                  <a:lnTo>
                    <a:pt x="594360" y="202691"/>
                  </a:lnTo>
                  <a:close/>
                </a:path>
                <a:path w="783590" h="203200">
                  <a:moveTo>
                    <a:pt x="0" y="80771"/>
                  </a:moveTo>
                  <a:lnTo>
                    <a:pt x="115824" y="80771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92798" y="6051448"/>
              <a:ext cx="295910" cy="257175"/>
            </a:xfrm>
            <a:custGeom>
              <a:avLst/>
              <a:gdLst/>
              <a:ahLst/>
              <a:cxnLst/>
              <a:rect l="l" t="t" r="r" b="b"/>
              <a:pathLst>
                <a:path w="295909" h="257175">
                  <a:moveTo>
                    <a:pt x="295656" y="4927"/>
                  </a:moveTo>
                  <a:lnTo>
                    <a:pt x="240182" y="1714"/>
                  </a:lnTo>
                  <a:lnTo>
                    <a:pt x="240182" y="68872"/>
                  </a:lnTo>
                  <a:lnTo>
                    <a:pt x="224409" y="63652"/>
                  </a:lnTo>
                  <a:lnTo>
                    <a:pt x="224409" y="126961"/>
                  </a:lnTo>
                  <a:lnTo>
                    <a:pt x="220967" y="152742"/>
                  </a:lnTo>
                  <a:lnTo>
                    <a:pt x="87845" y="134924"/>
                  </a:lnTo>
                  <a:lnTo>
                    <a:pt x="87845" y="123786"/>
                  </a:lnTo>
                  <a:lnTo>
                    <a:pt x="221145" y="104444"/>
                  </a:lnTo>
                  <a:lnTo>
                    <a:pt x="224409" y="126961"/>
                  </a:lnTo>
                  <a:lnTo>
                    <a:pt x="224409" y="63652"/>
                  </a:lnTo>
                  <a:lnTo>
                    <a:pt x="214769" y="60452"/>
                  </a:lnTo>
                  <a:lnTo>
                    <a:pt x="219329" y="91884"/>
                  </a:lnTo>
                  <a:lnTo>
                    <a:pt x="87845" y="110947"/>
                  </a:lnTo>
                  <a:lnTo>
                    <a:pt x="87845" y="101104"/>
                  </a:lnTo>
                  <a:lnTo>
                    <a:pt x="228142" y="40843"/>
                  </a:lnTo>
                  <a:lnTo>
                    <a:pt x="240182" y="68872"/>
                  </a:lnTo>
                  <a:lnTo>
                    <a:pt x="240182" y="1714"/>
                  </a:lnTo>
                  <a:lnTo>
                    <a:pt x="210604" y="0"/>
                  </a:lnTo>
                  <a:lnTo>
                    <a:pt x="223126" y="29171"/>
                  </a:lnTo>
                  <a:lnTo>
                    <a:pt x="87845" y="87299"/>
                  </a:lnTo>
                  <a:lnTo>
                    <a:pt x="87845" y="24739"/>
                  </a:lnTo>
                  <a:lnTo>
                    <a:pt x="55841" y="24739"/>
                  </a:lnTo>
                  <a:lnTo>
                    <a:pt x="55841" y="101041"/>
                  </a:lnTo>
                  <a:lnTo>
                    <a:pt x="55841" y="114858"/>
                  </a:lnTo>
                  <a:lnTo>
                    <a:pt x="55841" y="145059"/>
                  </a:lnTo>
                  <a:lnTo>
                    <a:pt x="50101" y="142684"/>
                  </a:lnTo>
                  <a:lnTo>
                    <a:pt x="55841" y="143459"/>
                  </a:lnTo>
                  <a:lnTo>
                    <a:pt x="55841" y="130644"/>
                  </a:lnTo>
                  <a:lnTo>
                    <a:pt x="47904" y="129578"/>
                  </a:lnTo>
                  <a:lnTo>
                    <a:pt x="55841" y="128435"/>
                  </a:lnTo>
                  <a:lnTo>
                    <a:pt x="55841" y="115582"/>
                  </a:lnTo>
                  <a:lnTo>
                    <a:pt x="53276" y="115951"/>
                  </a:lnTo>
                  <a:lnTo>
                    <a:pt x="55841" y="114858"/>
                  </a:lnTo>
                  <a:lnTo>
                    <a:pt x="55841" y="101041"/>
                  </a:lnTo>
                  <a:lnTo>
                    <a:pt x="4724" y="122999"/>
                  </a:lnTo>
                  <a:lnTo>
                    <a:pt x="1587" y="123444"/>
                  </a:lnTo>
                  <a:lnTo>
                    <a:pt x="1701" y="124294"/>
                  </a:lnTo>
                  <a:lnTo>
                    <a:pt x="0" y="125018"/>
                  </a:lnTo>
                  <a:lnTo>
                    <a:pt x="2286" y="130403"/>
                  </a:lnTo>
                  <a:lnTo>
                    <a:pt x="76" y="135763"/>
                  </a:lnTo>
                  <a:lnTo>
                    <a:pt x="55841" y="158788"/>
                  </a:lnTo>
                  <a:lnTo>
                    <a:pt x="55841" y="233527"/>
                  </a:lnTo>
                  <a:lnTo>
                    <a:pt x="87845" y="233527"/>
                  </a:lnTo>
                  <a:lnTo>
                    <a:pt x="87845" y="171996"/>
                  </a:lnTo>
                  <a:lnTo>
                    <a:pt x="222783" y="227685"/>
                  </a:lnTo>
                  <a:lnTo>
                    <a:pt x="210680" y="257022"/>
                  </a:lnTo>
                  <a:lnTo>
                    <a:pt x="295656" y="250875"/>
                  </a:lnTo>
                  <a:lnTo>
                    <a:pt x="279692" y="232524"/>
                  </a:lnTo>
                  <a:lnTo>
                    <a:pt x="240906" y="187921"/>
                  </a:lnTo>
                  <a:lnTo>
                    <a:pt x="295656" y="169125"/>
                  </a:lnTo>
                  <a:lnTo>
                    <a:pt x="292531" y="167005"/>
                  </a:lnTo>
                  <a:lnTo>
                    <a:pt x="238912" y="130606"/>
                  </a:lnTo>
                  <a:lnTo>
                    <a:pt x="238912" y="188607"/>
                  </a:lnTo>
                  <a:lnTo>
                    <a:pt x="227634" y="215950"/>
                  </a:lnTo>
                  <a:lnTo>
                    <a:pt x="87845" y="158267"/>
                  </a:lnTo>
                  <a:lnTo>
                    <a:pt x="87845" y="147739"/>
                  </a:lnTo>
                  <a:lnTo>
                    <a:pt x="219278" y="165328"/>
                  </a:lnTo>
                  <a:lnTo>
                    <a:pt x="215074" y="196786"/>
                  </a:lnTo>
                  <a:lnTo>
                    <a:pt x="238912" y="188607"/>
                  </a:lnTo>
                  <a:lnTo>
                    <a:pt x="238912" y="130606"/>
                  </a:lnTo>
                  <a:lnTo>
                    <a:pt x="236067" y="128663"/>
                  </a:lnTo>
                  <a:lnTo>
                    <a:pt x="291579" y="90055"/>
                  </a:lnTo>
                  <a:lnTo>
                    <a:pt x="295656" y="87223"/>
                  </a:lnTo>
                  <a:lnTo>
                    <a:pt x="241325" y="69253"/>
                  </a:lnTo>
                  <a:lnTo>
                    <a:pt x="279412" y="24155"/>
                  </a:lnTo>
                  <a:lnTo>
                    <a:pt x="295656" y="49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8640" y="6076188"/>
              <a:ext cx="32384" cy="208915"/>
            </a:xfrm>
            <a:custGeom>
              <a:avLst/>
              <a:gdLst/>
              <a:ahLst/>
              <a:cxnLst/>
              <a:rect l="l" t="t" r="r" b="b"/>
              <a:pathLst>
                <a:path w="32384" h="208914">
                  <a:moveTo>
                    <a:pt x="0" y="208788"/>
                  </a:moveTo>
                  <a:lnTo>
                    <a:pt x="32004" y="208788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874" y="6003289"/>
              <a:ext cx="217423" cy="354583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762762" y="6086094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0" y="115823"/>
                  </a:moveTo>
                  <a:lnTo>
                    <a:pt x="419100" y="115823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115823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81049" y="6108623"/>
              <a:ext cx="489584" cy="76200"/>
            </a:xfrm>
            <a:custGeom>
              <a:avLst/>
              <a:gdLst/>
              <a:ahLst/>
              <a:cxnLst/>
              <a:rect l="l" t="t" r="r" b="b"/>
              <a:pathLst>
                <a:path w="489585" h="76200">
                  <a:moveTo>
                    <a:pt x="413181" y="0"/>
                  </a:moveTo>
                  <a:lnTo>
                    <a:pt x="412917" y="31744"/>
                  </a:lnTo>
                  <a:lnTo>
                    <a:pt x="425627" y="31851"/>
                  </a:lnTo>
                  <a:lnTo>
                    <a:pt x="425500" y="44551"/>
                  </a:lnTo>
                  <a:lnTo>
                    <a:pt x="412810" y="44551"/>
                  </a:lnTo>
                  <a:lnTo>
                    <a:pt x="412546" y="76199"/>
                  </a:lnTo>
                  <a:lnTo>
                    <a:pt x="477238" y="44551"/>
                  </a:lnTo>
                  <a:lnTo>
                    <a:pt x="425500" y="44551"/>
                  </a:lnTo>
                  <a:lnTo>
                    <a:pt x="477456" y="44444"/>
                  </a:lnTo>
                  <a:lnTo>
                    <a:pt x="489127" y="38734"/>
                  </a:lnTo>
                  <a:lnTo>
                    <a:pt x="413181" y="0"/>
                  </a:lnTo>
                  <a:close/>
                </a:path>
                <a:path w="489585" h="76200">
                  <a:moveTo>
                    <a:pt x="412917" y="31744"/>
                  </a:moveTo>
                  <a:lnTo>
                    <a:pt x="412811" y="44444"/>
                  </a:lnTo>
                  <a:lnTo>
                    <a:pt x="425500" y="44551"/>
                  </a:lnTo>
                  <a:lnTo>
                    <a:pt x="425627" y="31851"/>
                  </a:lnTo>
                  <a:lnTo>
                    <a:pt x="412917" y="31744"/>
                  </a:lnTo>
                  <a:close/>
                </a:path>
                <a:path w="489585" h="76200">
                  <a:moveTo>
                    <a:pt x="101" y="28270"/>
                  </a:moveTo>
                  <a:lnTo>
                    <a:pt x="0" y="40970"/>
                  </a:lnTo>
                  <a:lnTo>
                    <a:pt x="412811" y="44444"/>
                  </a:lnTo>
                  <a:lnTo>
                    <a:pt x="412917" y="31744"/>
                  </a:lnTo>
                  <a:lnTo>
                    <a:pt x="101" y="282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88976" y="82295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6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6" y="8077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1904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0499" y="82296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0" y="82296"/>
                  </a:moveTo>
                  <a:lnTo>
                    <a:pt x="190499" y="82296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25602" y="5848350"/>
              <a:ext cx="190500" cy="81280"/>
            </a:xfrm>
            <a:custGeom>
              <a:avLst/>
              <a:gdLst/>
              <a:ahLst/>
              <a:cxnLst/>
              <a:rect l="l" t="t" r="r" b="b"/>
              <a:pathLst>
                <a:path w="190500" h="81279">
                  <a:moveTo>
                    <a:pt x="19049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90499" y="80772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73558" y="5683758"/>
              <a:ext cx="542925" cy="245745"/>
            </a:xfrm>
            <a:custGeom>
              <a:avLst/>
              <a:gdLst/>
              <a:ahLst/>
              <a:cxnLst/>
              <a:rect l="l" t="t" r="r" b="b"/>
              <a:pathLst>
                <a:path w="542925" h="245745">
                  <a:moveTo>
                    <a:pt x="352044" y="245363"/>
                  </a:moveTo>
                  <a:lnTo>
                    <a:pt x="542543" y="245363"/>
                  </a:lnTo>
                  <a:lnTo>
                    <a:pt x="542543" y="164591"/>
                  </a:lnTo>
                  <a:lnTo>
                    <a:pt x="352044" y="164591"/>
                  </a:lnTo>
                  <a:lnTo>
                    <a:pt x="352044" y="245363"/>
                  </a:lnTo>
                  <a:close/>
                </a:path>
                <a:path w="542925" h="245745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56704" y="5432297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168300" y="373481"/>
                  </a:moveTo>
                  <a:lnTo>
                    <a:pt x="151193" y="350316"/>
                  </a:lnTo>
                  <a:lnTo>
                    <a:pt x="117703" y="304952"/>
                  </a:lnTo>
                  <a:lnTo>
                    <a:pt x="103289" y="333248"/>
                  </a:lnTo>
                  <a:lnTo>
                    <a:pt x="97523" y="330314"/>
                  </a:lnTo>
                  <a:lnTo>
                    <a:pt x="97523" y="344563"/>
                  </a:lnTo>
                  <a:lnTo>
                    <a:pt x="87376" y="364477"/>
                  </a:lnTo>
                  <a:lnTo>
                    <a:pt x="37299" y="313880"/>
                  </a:lnTo>
                  <a:lnTo>
                    <a:pt x="97523" y="344563"/>
                  </a:lnTo>
                  <a:lnTo>
                    <a:pt x="97523" y="330314"/>
                  </a:lnTo>
                  <a:lnTo>
                    <a:pt x="16535" y="289039"/>
                  </a:lnTo>
                  <a:lnTo>
                    <a:pt x="112064" y="212026"/>
                  </a:lnTo>
                  <a:lnTo>
                    <a:pt x="132003" y="236740"/>
                  </a:lnTo>
                  <a:lnTo>
                    <a:pt x="151447" y="194170"/>
                  </a:lnTo>
                  <a:lnTo>
                    <a:pt x="167411" y="159258"/>
                  </a:lnTo>
                  <a:lnTo>
                    <a:pt x="104101" y="173075"/>
                  </a:lnTo>
                  <a:lnTo>
                    <a:pt x="104101" y="202145"/>
                  </a:lnTo>
                  <a:lnTo>
                    <a:pt x="43599" y="250913"/>
                  </a:lnTo>
                  <a:lnTo>
                    <a:pt x="91960" y="187096"/>
                  </a:lnTo>
                  <a:lnTo>
                    <a:pt x="104101" y="202145"/>
                  </a:lnTo>
                  <a:lnTo>
                    <a:pt x="104101" y="173075"/>
                  </a:lnTo>
                  <a:lnTo>
                    <a:pt x="102273" y="173469"/>
                  </a:lnTo>
                  <a:lnTo>
                    <a:pt x="126466" y="141554"/>
                  </a:lnTo>
                  <a:lnTo>
                    <a:pt x="151765" y="160705"/>
                  </a:lnTo>
                  <a:lnTo>
                    <a:pt x="158673" y="123698"/>
                  </a:lnTo>
                  <a:lnTo>
                    <a:pt x="167411" y="76962"/>
                  </a:lnTo>
                  <a:lnTo>
                    <a:pt x="91020" y="114681"/>
                  </a:lnTo>
                  <a:lnTo>
                    <a:pt x="116306" y="133858"/>
                  </a:lnTo>
                  <a:lnTo>
                    <a:pt x="2628" y="283946"/>
                  </a:lnTo>
                  <a:lnTo>
                    <a:pt x="1079" y="285191"/>
                  </a:lnTo>
                  <a:lnTo>
                    <a:pt x="1384" y="285584"/>
                  </a:lnTo>
                  <a:lnTo>
                    <a:pt x="0" y="287413"/>
                  </a:lnTo>
                  <a:lnTo>
                    <a:pt x="4521" y="290868"/>
                  </a:lnTo>
                  <a:lnTo>
                    <a:pt x="558" y="294792"/>
                  </a:lnTo>
                  <a:lnTo>
                    <a:pt x="110172" y="405549"/>
                  </a:lnTo>
                  <a:lnTo>
                    <a:pt x="87617" y="427875"/>
                  </a:lnTo>
                  <a:lnTo>
                    <a:pt x="168300" y="455231"/>
                  </a:lnTo>
                  <a:lnTo>
                    <a:pt x="154965" y="414566"/>
                  </a:lnTo>
                  <a:lnTo>
                    <a:pt x="141770" y="374281"/>
                  </a:lnTo>
                  <a:lnTo>
                    <a:pt x="119202" y="396621"/>
                  </a:lnTo>
                  <a:lnTo>
                    <a:pt x="95758" y="372948"/>
                  </a:lnTo>
                  <a:lnTo>
                    <a:pt x="168300" y="373481"/>
                  </a:lnTo>
                  <a:close/>
                </a:path>
                <a:path w="438784" h="535939">
                  <a:moveTo>
                    <a:pt x="438645" y="497382"/>
                  </a:moveTo>
                  <a:lnTo>
                    <a:pt x="410070" y="497382"/>
                  </a:lnTo>
                  <a:lnTo>
                    <a:pt x="391020" y="497382"/>
                  </a:lnTo>
                  <a:lnTo>
                    <a:pt x="362445" y="497382"/>
                  </a:lnTo>
                  <a:lnTo>
                    <a:pt x="400545" y="535482"/>
                  </a:lnTo>
                  <a:lnTo>
                    <a:pt x="438645" y="497382"/>
                  </a:lnTo>
                  <a:close/>
                </a:path>
                <a:path w="438784" h="535939">
                  <a:moveTo>
                    <a:pt x="438645" y="38100"/>
                  </a:moveTo>
                  <a:lnTo>
                    <a:pt x="400545" y="0"/>
                  </a:lnTo>
                  <a:lnTo>
                    <a:pt x="362445" y="38100"/>
                  </a:lnTo>
                  <a:lnTo>
                    <a:pt x="391020" y="66675"/>
                  </a:lnTo>
                  <a:lnTo>
                    <a:pt x="391020" y="468807"/>
                  </a:lnTo>
                  <a:lnTo>
                    <a:pt x="410070" y="468807"/>
                  </a:lnTo>
                  <a:lnTo>
                    <a:pt x="410070" y="459282"/>
                  </a:lnTo>
                  <a:lnTo>
                    <a:pt x="410070" y="76200"/>
                  </a:lnTo>
                  <a:lnTo>
                    <a:pt x="410070" y="66675"/>
                  </a:lnTo>
                  <a:lnTo>
                    <a:pt x="43864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585165" y="5666306"/>
            <a:ext cx="241935" cy="42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155702" y="5521705"/>
            <a:ext cx="1151890" cy="405765"/>
            <a:chOff x="155702" y="5521705"/>
            <a:chExt cx="1151890" cy="405765"/>
          </a:xfrm>
        </p:grpSpPr>
        <p:sp>
          <p:nvSpPr>
            <p:cNvPr id="184" name="object 184"/>
            <p:cNvSpPr/>
            <p:nvPr/>
          </p:nvSpPr>
          <p:spPr>
            <a:xfrm>
              <a:off x="168402" y="5534405"/>
              <a:ext cx="299085" cy="379730"/>
            </a:xfrm>
            <a:custGeom>
              <a:avLst/>
              <a:gdLst/>
              <a:ahLst/>
              <a:cxnLst/>
              <a:rect l="l" t="t" r="r" b="b"/>
              <a:pathLst>
                <a:path w="299084" h="379729">
                  <a:moveTo>
                    <a:pt x="105155" y="379476"/>
                  </a:moveTo>
                  <a:lnTo>
                    <a:pt x="294132" y="379476"/>
                  </a:lnTo>
                  <a:lnTo>
                    <a:pt x="294132" y="297180"/>
                  </a:lnTo>
                  <a:lnTo>
                    <a:pt x="105155" y="297180"/>
                  </a:lnTo>
                  <a:lnTo>
                    <a:pt x="105155" y="379476"/>
                  </a:lnTo>
                  <a:close/>
                </a:path>
                <a:path w="299084" h="379729">
                  <a:moveTo>
                    <a:pt x="0" y="80772"/>
                  </a:moveTo>
                  <a:lnTo>
                    <a:pt x="298704" y="80772"/>
                  </a:lnTo>
                  <a:lnTo>
                    <a:pt x="298704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78803" y="5608167"/>
              <a:ext cx="1028700" cy="319405"/>
            </a:xfrm>
            <a:custGeom>
              <a:avLst/>
              <a:gdLst/>
              <a:ahLst/>
              <a:cxnLst/>
              <a:rect l="l" t="t" r="r" b="b"/>
              <a:pathLst>
                <a:path w="1028700" h="319404">
                  <a:moveTo>
                    <a:pt x="76187" y="0"/>
                  </a:moveTo>
                  <a:lnTo>
                    <a:pt x="0" y="1371"/>
                  </a:lnTo>
                  <a:lnTo>
                    <a:pt x="39458" y="76873"/>
                  </a:lnTo>
                  <a:lnTo>
                    <a:pt x="76187" y="0"/>
                  </a:lnTo>
                  <a:close/>
                </a:path>
                <a:path w="1028700" h="319404">
                  <a:moveTo>
                    <a:pt x="126580" y="231800"/>
                  </a:moveTo>
                  <a:lnTo>
                    <a:pt x="88480" y="155600"/>
                  </a:lnTo>
                  <a:lnTo>
                    <a:pt x="50380" y="231800"/>
                  </a:lnTo>
                  <a:lnTo>
                    <a:pt x="126580" y="231800"/>
                  </a:lnTo>
                  <a:close/>
                </a:path>
                <a:path w="1028700" h="319404">
                  <a:moveTo>
                    <a:pt x="1016774" y="287451"/>
                  </a:moveTo>
                  <a:lnTo>
                    <a:pt x="965085" y="287451"/>
                  </a:lnTo>
                  <a:lnTo>
                    <a:pt x="952373" y="287451"/>
                  </a:lnTo>
                  <a:lnTo>
                    <a:pt x="952119" y="319100"/>
                  </a:lnTo>
                  <a:lnTo>
                    <a:pt x="1016774" y="287451"/>
                  </a:lnTo>
                  <a:close/>
                </a:path>
                <a:path w="1028700" h="319404">
                  <a:moveTo>
                    <a:pt x="1028661" y="281635"/>
                  </a:moveTo>
                  <a:lnTo>
                    <a:pt x="952754" y="242900"/>
                  </a:lnTo>
                  <a:lnTo>
                    <a:pt x="952487" y="274650"/>
                  </a:lnTo>
                  <a:lnTo>
                    <a:pt x="539635" y="271170"/>
                  </a:lnTo>
                  <a:lnTo>
                    <a:pt x="539534" y="283870"/>
                  </a:lnTo>
                  <a:lnTo>
                    <a:pt x="952373" y="287350"/>
                  </a:lnTo>
                  <a:lnTo>
                    <a:pt x="965085" y="287451"/>
                  </a:lnTo>
                  <a:lnTo>
                    <a:pt x="1016990" y="287350"/>
                  </a:lnTo>
                  <a:lnTo>
                    <a:pt x="1028661" y="281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66293" y="5170170"/>
            <a:ext cx="1859280" cy="137922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Predictor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844"/>
              </a:spcBef>
            </a:pPr>
            <a:r>
              <a:rPr sz="1000" b="1" spc="-10" dirty="0">
                <a:latin typeface="Calibri"/>
                <a:cs typeface="Calibri"/>
              </a:rPr>
              <a:t>Outcome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115189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7E08-84F7-52A3-5587-1B81501D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98" y="304800"/>
            <a:ext cx="11709603" cy="697230"/>
          </a:xfrm>
        </p:spPr>
        <p:txBody>
          <a:bodyPr/>
          <a:lstStyle/>
          <a:p>
            <a:r>
              <a:rPr lang="en-US" dirty="0"/>
              <a:t>A Few Other Presently Relevant Benchmarks</a:t>
            </a:r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7A581806-E9FB-E8A2-32A4-4345FCB888E0}"/>
              </a:ext>
            </a:extLst>
          </p:cNvPr>
          <p:cNvSpPr txBox="1"/>
          <p:nvPr/>
        </p:nvSpPr>
        <p:spPr>
          <a:xfrm>
            <a:off x="533400" y="1295400"/>
            <a:ext cx="10591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 err="1">
                <a:latin typeface="Calibri"/>
                <a:cs typeface="Calibri"/>
              </a:rPr>
              <a:t>Cloudsuite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Data center works (may be a little less relevant than a few years ago)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F4477-7011-3D18-4630-21161DC903F6}"/>
              </a:ext>
            </a:extLst>
          </p:cNvPr>
          <p:cNvSpPr txBox="1"/>
          <p:nvPr/>
        </p:nvSpPr>
        <p:spPr>
          <a:xfrm>
            <a:off x="457200" y="2209800"/>
            <a:ext cx="10896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 err="1">
                <a:latin typeface="Calibri"/>
                <a:cs typeface="Calibri"/>
              </a:rPr>
              <a:t>MLPerf</a:t>
            </a:r>
            <a:endParaRPr lang="en-US"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Cloud-based training and inference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7BB12-5489-9C99-95EF-5A97EB68D9C8}"/>
              </a:ext>
            </a:extLst>
          </p:cNvPr>
          <p:cNvSpPr txBox="1"/>
          <p:nvPr/>
        </p:nvSpPr>
        <p:spPr>
          <a:xfrm>
            <a:off x="467710" y="3200400"/>
            <a:ext cx="6145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GAP Code (Berkeley)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Data center works (may be a little less relevant than a few years ago)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17725-B468-3965-964C-B662C5860925}"/>
              </a:ext>
            </a:extLst>
          </p:cNvPr>
          <p:cNvSpPr txBox="1"/>
          <p:nvPr/>
        </p:nvSpPr>
        <p:spPr>
          <a:xfrm>
            <a:off x="1066800" y="5029200"/>
            <a:ext cx="96012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It is </a:t>
            </a:r>
            <a:r>
              <a:rPr lang="en-US" dirty="0"/>
              <a:t>sometimes appropriate to propose a new benchmark tuned to emerging concerns, but results are typically also reported for well-accepted benchmark(s) until the research </a:t>
            </a:r>
            <a:r>
              <a:rPr lang="en-US"/>
              <a:t>community understands </a:t>
            </a:r>
            <a:r>
              <a:rPr lang="en-US" dirty="0"/>
              <a:t>the proposed benchmark, observes a critical mass of research data based upon it, and accepts its relevance. </a:t>
            </a:r>
          </a:p>
        </p:txBody>
      </p:sp>
    </p:spTree>
    <p:extLst>
      <p:ext uri="{BB962C8B-B14F-4D97-AF65-F5344CB8AC3E}">
        <p14:creationId xmlns:p14="http://schemas.microsoft.com/office/powerpoint/2010/main" val="836968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7E08-84F7-52A3-5587-1B81501D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7980"/>
            <a:ext cx="11709603" cy="697230"/>
          </a:xfrm>
        </p:spPr>
        <p:txBody>
          <a:bodyPr/>
          <a:lstStyle/>
          <a:p>
            <a:r>
              <a:rPr lang="en-US" dirty="0"/>
              <a:t>Lies, Damned Lies, and Statistics (Twain/Disraeli)</a:t>
            </a:r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7A581806-E9FB-E8A2-32A4-4345FCB888E0}"/>
              </a:ext>
            </a:extLst>
          </p:cNvPr>
          <p:cNvSpPr txBox="1"/>
          <p:nvPr/>
        </p:nvSpPr>
        <p:spPr>
          <a:xfrm>
            <a:off x="533400" y="1066800"/>
            <a:ext cx="10591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Comparing to the wrong thing can make anything look good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Comparing an improvement of a feature to the absence of a feature, e.g. a new branch predictor to none at all vs comparing it to a well-accepted best-of-class</a:t>
            </a: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486C65EE-2762-6689-5663-98C47C27D2F4}"/>
              </a:ext>
            </a:extLst>
          </p:cNvPr>
          <p:cNvSpPr txBox="1"/>
          <p:nvPr/>
        </p:nvSpPr>
        <p:spPr>
          <a:xfrm>
            <a:off x="533400" y="2394465"/>
            <a:ext cx="10591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Comparing in a nonsensical environment can make anything look good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Workload too large for cache on reference machine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Comparing single core to multicore and letting bus traffic interfere</a:t>
            </a: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A6E88938-8639-EE9C-036F-05C6029F971A}"/>
              </a:ext>
            </a:extLst>
          </p:cNvPr>
          <p:cNvSpPr txBox="1"/>
          <p:nvPr/>
        </p:nvSpPr>
        <p:spPr>
          <a:xfrm>
            <a:off x="528145" y="3797166"/>
            <a:ext cx="11049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Choosing a benchmark not relevant to the audience or problem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E.g., just a SPEC benchmark, when the use case is a novel workload for which the chosen benchmark, though well accepted for other purposes, is not relevant.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E0BD664-F61D-0270-F221-61887B4BC1D7}"/>
              </a:ext>
            </a:extLst>
          </p:cNvPr>
          <p:cNvSpPr txBox="1"/>
          <p:nvPr/>
        </p:nvSpPr>
        <p:spPr>
          <a:xfrm>
            <a:off x="528145" y="5122077"/>
            <a:ext cx="10591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400" dirty="0">
                <a:latin typeface="Calibri"/>
                <a:cs typeface="Calibri"/>
              </a:rPr>
              <a:t>Managing the data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Cherry-picking runs (when there is environmental interference)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Not excluding outliers (when there is environmental interference)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lang="en-US" sz="2400" dirty="0">
                <a:latin typeface="Calibri"/>
                <a:cs typeface="Calibri"/>
              </a:rPr>
              <a:t>Averaging or otherwise summarizing inappropriately</a:t>
            </a:r>
          </a:p>
        </p:txBody>
      </p:sp>
    </p:spTree>
    <p:extLst>
      <p:ext uri="{BB962C8B-B14F-4D97-AF65-F5344CB8AC3E}">
        <p14:creationId xmlns:p14="http://schemas.microsoft.com/office/powerpoint/2010/main" val="407208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7630159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Practical</a:t>
            </a:r>
            <a:r>
              <a:rPr spc="-155" dirty="0"/>
              <a:t> </a:t>
            </a:r>
            <a:r>
              <a:rPr dirty="0"/>
              <a:t>Normalized</a:t>
            </a:r>
            <a:r>
              <a:rPr spc="-160" dirty="0"/>
              <a:t> </a:t>
            </a:r>
            <a:r>
              <a:rPr spc="-10" dirty="0"/>
              <a:t>Performance Measurement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58733" y="3788587"/>
            <a:ext cx="3036570" cy="2648585"/>
            <a:chOff x="9042272" y="3791711"/>
            <a:chExt cx="3036570" cy="2648585"/>
          </a:xfrm>
        </p:grpSpPr>
        <p:sp>
          <p:nvSpPr>
            <p:cNvPr id="4" name="object 4"/>
            <p:cNvSpPr/>
            <p:nvPr/>
          </p:nvSpPr>
          <p:spPr>
            <a:xfrm>
              <a:off x="9047987" y="3791711"/>
              <a:ext cx="3030855" cy="2620645"/>
            </a:xfrm>
            <a:custGeom>
              <a:avLst/>
              <a:gdLst/>
              <a:ahLst/>
              <a:cxnLst/>
              <a:rect l="l" t="t" r="r" b="b"/>
              <a:pathLst>
                <a:path w="3030854" h="2620645">
                  <a:moveTo>
                    <a:pt x="0" y="2619756"/>
                  </a:moveTo>
                  <a:lnTo>
                    <a:pt x="3030601" y="2619756"/>
                  </a:lnTo>
                </a:path>
                <a:path w="3030854" h="2620645">
                  <a:moveTo>
                    <a:pt x="22859" y="2620594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70491" y="5013959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858011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8011" y="1397508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0491" y="5013959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0" y="1397508"/>
                  </a:moveTo>
                  <a:lnTo>
                    <a:pt x="858011" y="1397508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28603" y="5318759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858011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8011" y="1092708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28603" y="5318759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0" y="1092708"/>
                  </a:moveTo>
                  <a:lnTo>
                    <a:pt x="858011" y="1092708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42250" y="4797367"/>
            <a:ext cx="254000" cy="840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10" dirty="0">
                <a:latin typeface="Calibri"/>
                <a:cs typeface="Calibri"/>
              </a:rPr>
              <a:t>Speedup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9870" y="4737481"/>
            <a:ext cx="538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1.36x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27691" y="5030393"/>
            <a:ext cx="4229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1.0x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1875" y="6505067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2656" y="6505067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baseline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54162" y="582092"/>
            <a:ext cx="3036570" cy="2649855"/>
            <a:chOff x="9037701" y="585216"/>
            <a:chExt cx="3036570" cy="2649855"/>
          </a:xfrm>
        </p:grpSpPr>
        <p:sp>
          <p:nvSpPr>
            <p:cNvPr id="15" name="object 15"/>
            <p:cNvSpPr/>
            <p:nvPr/>
          </p:nvSpPr>
          <p:spPr>
            <a:xfrm>
              <a:off x="9043416" y="5852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80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80">
                  <a:moveTo>
                    <a:pt x="22859" y="2620645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65920" y="1808988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858012" y="0"/>
                  </a:moveTo>
                  <a:lnTo>
                    <a:pt x="0" y="0"/>
                  </a:lnTo>
                  <a:lnTo>
                    <a:pt x="0" y="1397508"/>
                  </a:lnTo>
                  <a:lnTo>
                    <a:pt x="858012" y="1397508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65920" y="1808988"/>
              <a:ext cx="858519" cy="1397635"/>
            </a:xfrm>
            <a:custGeom>
              <a:avLst/>
              <a:gdLst/>
              <a:ahLst/>
              <a:cxnLst/>
              <a:rect l="l" t="t" r="r" b="b"/>
              <a:pathLst>
                <a:path w="858520" h="1397635">
                  <a:moveTo>
                    <a:pt x="0" y="1397508"/>
                  </a:moveTo>
                  <a:lnTo>
                    <a:pt x="858012" y="139750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397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25555" y="2113788"/>
              <a:ext cx="856615" cy="1092835"/>
            </a:xfrm>
            <a:custGeom>
              <a:avLst/>
              <a:gdLst/>
              <a:ahLst/>
              <a:cxnLst/>
              <a:rect l="l" t="t" r="r" b="b"/>
              <a:pathLst>
                <a:path w="856615" h="1092835">
                  <a:moveTo>
                    <a:pt x="856488" y="0"/>
                  </a:moveTo>
                  <a:lnTo>
                    <a:pt x="0" y="0"/>
                  </a:lnTo>
                  <a:lnTo>
                    <a:pt x="0" y="1092708"/>
                  </a:lnTo>
                  <a:lnTo>
                    <a:pt x="856488" y="1092708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25555" y="2113788"/>
              <a:ext cx="856615" cy="1092835"/>
            </a:xfrm>
            <a:custGeom>
              <a:avLst/>
              <a:gdLst/>
              <a:ahLst/>
              <a:cxnLst/>
              <a:rect l="l" t="t" r="r" b="b"/>
              <a:pathLst>
                <a:path w="856615" h="1092835">
                  <a:moveTo>
                    <a:pt x="0" y="1092708"/>
                  </a:moveTo>
                  <a:lnTo>
                    <a:pt x="856488" y="1092708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10927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42250" y="850801"/>
            <a:ext cx="254000" cy="2219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Userspace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15933" y="1513890"/>
            <a:ext cx="2017395" cy="6102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20" dirty="0">
                <a:latin typeface="Calibri"/>
                <a:cs typeface="Calibri"/>
              </a:rPr>
              <a:t>8.2s</a:t>
            </a:r>
            <a:endParaRPr sz="1800">
              <a:latin typeface="Calibri"/>
              <a:cs typeface="Calibri"/>
            </a:endParaRPr>
          </a:p>
          <a:p>
            <a:pPr marL="1620520">
              <a:lnSpc>
                <a:spcPct val="100000"/>
              </a:lnSpc>
              <a:spcBef>
                <a:spcPts val="145"/>
              </a:spcBef>
            </a:pPr>
            <a:r>
              <a:rPr sz="1800" b="1" spc="-20" dirty="0">
                <a:latin typeface="Calibri"/>
                <a:cs typeface="Calibri"/>
              </a:rPr>
              <a:t>6.0s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68792" y="3298876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baseline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94746" y="3298876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400" y="2532304"/>
            <a:ext cx="712850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Choose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appropriate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baseline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Not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Oracle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V490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unless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you’re</a:t>
            </a:r>
            <a:endParaRPr sz="240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submitting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SPEC</a:t>
            </a:r>
            <a:endParaRPr lang="en-US" sz="2400" spc="-2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optimized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baseline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Avoid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“Straw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Man”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comparisons</a:t>
            </a:r>
            <a:endParaRPr lang="en-US" sz="2400" spc="-1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comparable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baseline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Avoid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“apples-</a:t>
            </a:r>
            <a:r>
              <a:rPr sz="2400" spc="-20" dirty="0">
                <a:latin typeface="Calibri"/>
                <a:cs typeface="Calibri"/>
              </a:rPr>
              <a:t>to-</a:t>
            </a:r>
            <a:r>
              <a:rPr sz="2400" dirty="0">
                <a:latin typeface="Calibri"/>
                <a:cs typeface="Calibri"/>
              </a:rPr>
              <a:t>oranges”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comparisons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Single</a:t>
            </a:r>
            <a:r>
              <a:rPr spc="-55" dirty="0"/>
              <a:t> </a:t>
            </a:r>
            <a:r>
              <a:rPr dirty="0"/>
              <a:t>Number</a:t>
            </a:r>
            <a:r>
              <a:rPr spc="-55" dirty="0"/>
              <a:t> </a:t>
            </a:r>
            <a:r>
              <a:rPr spc="-10" dirty="0"/>
              <a:t>Performance</a:t>
            </a:r>
            <a:r>
              <a:rPr spc="-55" dirty="0"/>
              <a:t> </a:t>
            </a:r>
            <a:r>
              <a:rPr spc="-10" dirty="0"/>
              <a:t>Summaries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6556" y="2740151"/>
            <a:ext cx="11410950" cy="2649855"/>
            <a:chOff x="646556" y="2740151"/>
            <a:chExt cx="11410950" cy="2649855"/>
          </a:xfrm>
        </p:grpSpPr>
        <p:sp>
          <p:nvSpPr>
            <p:cNvPr id="4" name="object 4"/>
            <p:cNvSpPr/>
            <p:nvPr/>
          </p:nvSpPr>
          <p:spPr>
            <a:xfrm>
              <a:off x="664463" y="2740151"/>
              <a:ext cx="11393170" cy="2621280"/>
            </a:xfrm>
            <a:custGeom>
              <a:avLst/>
              <a:gdLst/>
              <a:ahLst/>
              <a:cxnLst/>
              <a:rect l="l" t="t" r="r" b="b"/>
              <a:pathLst>
                <a:path w="11393170" h="2621279">
                  <a:moveTo>
                    <a:pt x="0" y="2621280"/>
                  </a:moveTo>
                  <a:lnTo>
                    <a:pt x="11393042" y="2621280"/>
                  </a:lnTo>
                </a:path>
                <a:path w="11393170" h="2621279">
                  <a:moveTo>
                    <a:pt x="10667" y="2620645"/>
                  </a:moveTo>
                  <a:lnTo>
                    <a:pt x="10667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300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19" h="2545079">
                  <a:moveTo>
                    <a:pt x="858012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858012" y="25450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6300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19" h="2545079">
                  <a:moveTo>
                    <a:pt x="0" y="2545080"/>
                  </a:moveTo>
                  <a:lnTo>
                    <a:pt x="858012" y="25450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545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05228" y="4748783"/>
              <a:ext cx="858519" cy="612775"/>
            </a:xfrm>
            <a:custGeom>
              <a:avLst/>
              <a:gdLst/>
              <a:ahLst/>
              <a:cxnLst/>
              <a:rect l="l" t="t" r="r" b="b"/>
              <a:pathLst>
                <a:path w="858519" h="612775">
                  <a:moveTo>
                    <a:pt x="858012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858012" y="612648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5228" y="4748783"/>
              <a:ext cx="858519" cy="612775"/>
            </a:xfrm>
            <a:custGeom>
              <a:avLst/>
              <a:gdLst/>
              <a:ahLst/>
              <a:cxnLst/>
              <a:rect l="l" t="t" r="r" b="b"/>
              <a:pathLst>
                <a:path w="858519" h="612775">
                  <a:moveTo>
                    <a:pt x="0" y="612648"/>
                  </a:moveTo>
                  <a:lnTo>
                    <a:pt x="858012" y="612648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6126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4155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20" h="2545079">
                  <a:moveTo>
                    <a:pt x="858012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858012" y="2545080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4155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20" h="2545079">
                  <a:moveTo>
                    <a:pt x="0" y="2545080"/>
                  </a:moveTo>
                  <a:lnTo>
                    <a:pt x="858012" y="2545080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545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63084" y="4963667"/>
              <a:ext cx="858519" cy="398145"/>
            </a:xfrm>
            <a:custGeom>
              <a:avLst/>
              <a:gdLst/>
              <a:ahLst/>
              <a:cxnLst/>
              <a:rect l="l" t="t" r="r" b="b"/>
              <a:pathLst>
                <a:path w="858520" h="398145">
                  <a:moveTo>
                    <a:pt x="858012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858012" y="397763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3084" y="4963667"/>
              <a:ext cx="858519" cy="398145"/>
            </a:xfrm>
            <a:custGeom>
              <a:avLst/>
              <a:gdLst/>
              <a:ahLst/>
              <a:cxnLst/>
              <a:rect l="l" t="t" r="r" b="b"/>
              <a:pathLst>
                <a:path w="858520" h="398145">
                  <a:moveTo>
                    <a:pt x="0" y="397763"/>
                  </a:moveTo>
                  <a:lnTo>
                    <a:pt x="858012" y="397763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05143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20" h="2545079">
                  <a:moveTo>
                    <a:pt x="858011" y="0"/>
                  </a:moveTo>
                  <a:lnTo>
                    <a:pt x="0" y="0"/>
                  </a:lnTo>
                  <a:lnTo>
                    <a:pt x="0" y="2545080"/>
                  </a:lnTo>
                  <a:lnTo>
                    <a:pt x="858011" y="2545080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5143" y="2816351"/>
              <a:ext cx="858519" cy="2545080"/>
            </a:xfrm>
            <a:custGeom>
              <a:avLst/>
              <a:gdLst/>
              <a:ahLst/>
              <a:cxnLst/>
              <a:rect l="l" t="t" r="r" b="b"/>
              <a:pathLst>
                <a:path w="858520" h="2545079">
                  <a:moveTo>
                    <a:pt x="0" y="2545080"/>
                  </a:moveTo>
                  <a:lnTo>
                    <a:pt x="858011" y="2545080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5450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48727" y="4594859"/>
              <a:ext cx="856615" cy="745490"/>
            </a:xfrm>
            <a:custGeom>
              <a:avLst/>
              <a:gdLst/>
              <a:ahLst/>
              <a:cxnLst/>
              <a:rect l="l" t="t" r="r" b="b"/>
              <a:pathLst>
                <a:path w="856615" h="745489">
                  <a:moveTo>
                    <a:pt x="856487" y="0"/>
                  </a:moveTo>
                  <a:lnTo>
                    <a:pt x="0" y="0"/>
                  </a:lnTo>
                  <a:lnTo>
                    <a:pt x="0" y="745235"/>
                  </a:lnTo>
                  <a:lnTo>
                    <a:pt x="856487" y="745235"/>
                  </a:lnTo>
                  <a:lnTo>
                    <a:pt x="8564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8727" y="4594859"/>
              <a:ext cx="856615" cy="745490"/>
            </a:xfrm>
            <a:custGeom>
              <a:avLst/>
              <a:gdLst/>
              <a:ahLst/>
              <a:cxnLst/>
              <a:rect l="l" t="t" r="r" b="b"/>
              <a:pathLst>
                <a:path w="856615" h="745489">
                  <a:moveTo>
                    <a:pt x="0" y="745235"/>
                  </a:moveTo>
                  <a:lnTo>
                    <a:pt x="856487" y="745235"/>
                  </a:lnTo>
                  <a:lnTo>
                    <a:pt x="856487" y="0"/>
                  </a:lnTo>
                  <a:lnTo>
                    <a:pt x="0" y="0"/>
                  </a:lnTo>
                  <a:lnTo>
                    <a:pt x="0" y="7452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90788" y="3913631"/>
              <a:ext cx="856615" cy="1432560"/>
            </a:xfrm>
            <a:custGeom>
              <a:avLst/>
              <a:gdLst/>
              <a:ahLst/>
              <a:cxnLst/>
              <a:rect l="l" t="t" r="r" b="b"/>
              <a:pathLst>
                <a:path w="856615" h="1432560">
                  <a:moveTo>
                    <a:pt x="85648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856488" y="1432560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90788" y="3913631"/>
              <a:ext cx="856615" cy="1432560"/>
            </a:xfrm>
            <a:custGeom>
              <a:avLst/>
              <a:gdLst/>
              <a:ahLst/>
              <a:cxnLst/>
              <a:rect l="l" t="t" r="r" b="b"/>
              <a:pathLst>
                <a:path w="856615" h="1432560">
                  <a:moveTo>
                    <a:pt x="0" y="1432560"/>
                  </a:moveTo>
                  <a:lnTo>
                    <a:pt x="856488" y="1432560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40467" y="4235195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858012" y="0"/>
                  </a:moveTo>
                  <a:lnTo>
                    <a:pt x="0" y="0"/>
                  </a:lnTo>
                  <a:lnTo>
                    <a:pt x="0" y="1092707"/>
                  </a:lnTo>
                  <a:lnTo>
                    <a:pt x="858012" y="1092707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40467" y="4235195"/>
              <a:ext cx="858519" cy="1092835"/>
            </a:xfrm>
            <a:custGeom>
              <a:avLst/>
              <a:gdLst/>
              <a:ahLst/>
              <a:cxnLst/>
              <a:rect l="l" t="t" r="r" b="b"/>
              <a:pathLst>
                <a:path w="858520" h="1092835">
                  <a:moveTo>
                    <a:pt x="0" y="1092707"/>
                  </a:moveTo>
                  <a:lnTo>
                    <a:pt x="858012" y="1092707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09270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93196" y="4094987"/>
              <a:ext cx="856615" cy="1233170"/>
            </a:xfrm>
            <a:custGeom>
              <a:avLst/>
              <a:gdLst/>
              <a:ahLst/>
              <a:cxnLst/>
              <a:rect l="l" t="t" r="r" b="b"/>
              <a:pathLst>
                <a:path w="856615" h="1233170">
                  <a:moveTo>
                    <a:pt x="856488" y="0"/>
                  </a:moveTo>
                  <a:lnTo>
                    <a:pt x="0" y="0"/>
                  </a:lnTo>
                  <a:lnTo>
                    <a:pt x="0" y="1232916"/>
                  </a:lnTo>
                  <a:lnTo>
                    <a:pt x="856488" y="1232916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93196" y="4094987"/>
              <a:ext cx="856615" cy="1233170"/>
            </a:xfrm>
            <a:custGeom>
              <a:avLst/>
              <a:gdLst/>
              <a:ahLst/>
              <a:cxnLst/>
              <a:rect l="l" t="t" r="r" b="b"/>
              <a:pathLst>
                <a:path w="856615" h="1233170">
                  <a:moveTo>
                    <a:pt x="0" y="1232916"/>
                  </a:moveTo>
                  <a:lnTo>
                    <a:pt x="856488" y="1232916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12329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33760" y="2763011"/>
              <a:ext cx="962025" cy="1169035"/>
            </a:xfrm>
            <a:custGeom>
              <a:avLst/>
              <a:gdLst/>
              <a:ahLst/>
              <a:cxnLst/>
              <a:rect l="l" t="t" r="r" b="b"/>
              <a:pathLst>
                <a:path w="962025" h="1169035">
                  <a:moveTo>
                    <a:pt x="721233" y="0"/>
                  </a:moveTo>
                  <a:lnTo>
                    <a:pt x="240411" y="0"/>
                  </a:lnTo>
                  <a:lnTo>
                    <a:pt x="240411" y="688086"/>
                  </a:lnTo>
                  <a:lnTo>
                    <a:pt x="0" y="688086"/>
                  </a:lnTo>
                  <a:lnTo>
                    <a:pt x="480822" y="1168908"/>
                  </a:lnTo>
                  <a:lnTo>
                    <a:pt x="961644" y="688086"/>
                  </a:lnTo>
                  <a:lnTo>
                    <a:pt x="721233" y="688086"/>
                  </a:lnTo>
                  <a:lnTo>
                    <a:pt x="7212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33760" y="2763011"/>
              <a:ext cx="962025" cy="1169035"/>
            </a:xfrm>
            <a:custGeom>
              <a:avLst/>
              <a:gdLst/>
              <a:ahLst/>
              <a:cxnLst/>
              <a:rect l="l" t="t" r="r" b="b"/>
              <a:pathLst>
                <a:path w="962025" h="1169035">
                  <a:moveTo>
                    <a:pt x="0" y="688086"/>
                  </a:moveTo>
                  <a:lnTo>
                    <a:pt x="240411" y="688086"/>
                  </a:lnTo>
                  <a:lnTo>
                    <a:pt x="240411" y="0"/>
                  </a:lnTo>
                  <a:lnTo>
                    <a:pt x="721233" y="0"/>
                  </a:lnTo>
                  <a:lnTo>
                    <a:pt x="721233" y="688086"/>
                  </a:lnTo>
                  <a:lnTo>
                    <a:pt x="961644" y="688086"/>
                  </a:lnTo>
                  <a:lnTo>
                    <a:pt x="480822" y="1168908"/>
                  </a:lnTo>
                  <a:lnTo>
                    <a:pt x="0" y="6880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0657" y="3749540"/>
            <a:ext cx="254000" cy="840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spc="-10" dirty="0">
                <a:latin typeface="Calibri"/>
                <a:cs typeface="Calibri"/>
              </a:rPr>
              <a:t>Speedup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1161" y="5479796"/>
            <a:ext cx="96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perlbench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74214" y="5477052"/>
            <a:ext cx="325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gcc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03701" y="5479796"/>
            <a:ext cx="37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mcf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67450" y="5477052"/>
            <a:ext cx="511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xalan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48859" y="5477052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omnetpp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76184" y="5488330"/>
            <a:ext cx="47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x264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75929" y="5488330"/>
            <a:ext cx="97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deepsjeng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68814" y="5477052"/>
            <a:ext cx="4673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leela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17122" y="5477052"/>
            <a:ext cx="948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SPEC2017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Average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87890" y="2102611"/>
            <a:ext cx="2052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meaning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over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here?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On</a:t>
            </a:r>
            <a:r>
              <a:rPr spc="-65" dirty="0"/>
              <a:t> </a:t>
            </a:r>
            <a:r>
              <a:rPr dirty="0"/>
              <a:t>Computing</a:t>
            </a:r>
            <a:r>
              <a:rPr spc="-50" dirty="0"/>
              <a:t> </a:t>
            </a:r>
            <a:r>
              <a:rPr spc="-10" dirty="0"/>
              <a:t>Averages:</a:t>
            </a:r>
            <a:r>
              <a:rPr spc="-65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9721" y="1976143"/>
            <a:ext cx="5374933" cy="12450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6453" y="3721608"/>
            <a:ext cx="5474319" cy="952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2845" y="5188253"/>
            <a:ext cx="5505646" cy="13008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Amean</a:t>
            </a:r>
            <a:r>
              <a:rPr spc="-9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Good</a:t>
            </a:r>
            <a:r>
              <a:rPr spc="-6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averaging</a:t>
            </a:r>
            <a:r>
              <a:rPr spc="-80" dirty="0"/>
              <a:t> </a:t>
            </a:r>
            <a:r>
              <a:rPr spc="-20" dirty="0"/>
              <a:t>times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873" y="1587101"/>
            <a:ext cx="7811584" cy="1824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FB12D2-8155-7582-BED5-69E2B8EF63CC}"/>
              </a:ext>
            </a:extLst>
          </p:cNvPr>
          <p:cNvSpPr txBox="1"/>
          <p:nvPr/>
        </p:nvSpPr>
        <p:spPr>
          <a:xfrm>
            <a:off x="927873" y="45720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Averages all data points equally. Sums them up and divides by number </a:t>
            </a:r>
            <a:r>
              <a:rPr lang="en-US">
                <a:latin typeface="Calibri"/>
                <a:cs typeface="Calibri"/>
              </a:rPr>
              <a:t>of data </a:t>
            </a:r>
            <a:r>
              <a:rPr lang="en-US" dirty="0">
                <a:latin typeface="Calibri"/>
                <a:cs typeface="Calibri"/>
              </a:rPr>
              <a:t>points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Good for times.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Geometric</a:t>
            </a:r>
            <a:r>
              <a:rPr spc="-35" dirty="0"/>
              <a:t> </a:t>
            </a:r>
            <a:r>
              <a:rPr dirty="0"/>
              <a:t>Mean</a:t>
            </a:r>
            <a:r>
              <a:rPr spc="-6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good</a:t>
            </a:r>
            <a:r>
              <a:rPr spc="-40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spc="-10" dirty="0"/>
              <a:t>speedups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277" y="1836303"/>
            <a:ext cx="9488622" cy="16501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2277" y="3512770"/>
            <a:ext cx="5772785" cy="249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029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Program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0.5x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speedup </a:t>
            </a:r>
            <a:r>
              <a:rPr sz="1800" b="1" dirty="0">
                <a:latin typeface="Calibri"/>
                <a:cs typeface="Calibri"/>
              </a:rPr>
              <a:t>Program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2.0x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speedup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Average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speedup: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1.0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half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 fast,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twice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fast)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 err="1">
                <a:latin typeface="Calibri"/>
                <a:cs typeface="Calibri"/>
              </a:rPr>
              <a:t>Amean</a:t>
            </a:r>
            <a:r>
              <a:rPr sz="1800" dirty="0">
                <a:latin typeface="Calibri"/>
                <a:cs typeface="Calibri"/>
              </a:rPr>
              <a:t>(0.5,2.0)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(0</a:t>
            </a:r>
            <a:r>
              <a:rPr lang="en-US" sz="1800" dirty="0">
                <a:latin typeface="Calibri"/>
                <a:cs typeface="Calibri"/>
              </a:rPr>
              <a:t>.5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lang="en-US" sz="1800" dirty="0">
                <a:latin typeface="Calibri"/>
                <a:cs typeface="Calibri"/>
              </a:rPr>
              <a:t>2.0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2.5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1.25x</a:t>
            </a:r>
            <a:endParaRPr lang="en-US" sz="18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z="1800" spc="-10" dirty="0">
              <a:latin typeface="Calibri"/>
              <a:cs typeface="Calibri"/>
            </a:endParaRPr>
          </a:p>
          <a:p>
            <a:pPr marL="12700"/>
            <a:r>
              <a:rPr lang="en-US" sz="1800" b="1" dirty="0" err="1">
                <a:latin typeface="Calibri"/>
                <a:cs typeface="Calibri"/>
              </a:rPr>
              <a:t>Gmean</a:t>
            </a:r>
            <a:r>
              <a:rPr lang="en-US" sz="1800" b="1" dirty="0">
                <a:latin typeface="Calibri"/>
                <a:cs typeface="Calibri"/>
              </a:rPr>
              <a:t>(0.5,2.0)</a:t>
            </a:r>
            <a:r>
              <a:rPr lang="en-US" sz="1800" b="1" spc="-10" dirty="0">
                <a:latin typeface="Calibri"/>
                <a:cs typeface="Calibri"/>
              </a:rPr>
              <a:t> </a:t>
            </a:r>
            <a:r>
              <a:rPr lang="en-US" sz="1800" b="1" spc="-50" dirty="0">
                <a:latin typeface="Calibri"/>
                <a:cs typeface="Calibri"/>
              </a:rPr>
              <a:t>= </a:t>
            </a:r>
            <a:r>
              <a:rPr lang="en-US" sz="1800" b="1" dirty="0">
                <a:latin typeface="Calibri"/>
                <a:cs typeface="Calibri"/>
              </a:rPr>
              <a:t>sqrt(0.5</a:t>
            </a:r>
            <a:r>
              <a:rPr lang="en-US" sz="1800" b="1" spc="-1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*</a:t>
            </a:r>
            <a:r>
              <a:rPr lang="en-US" sz="1800" b="1" spc="-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2.0)</a:t>
            </a:r>
            <a:r>
              <a:rPr lang="en-US" sz="1800" b="1" spc="5" dirty="0">
                <a:latin typeface="Calibri"/>
                <a:cs typeface="Calibri"/>
              </a:rPr>
              <a:t> </a:t>
            </a:r>
            <a:r>
              <a:rPr lang="en-US" sz="1800" b="1" spc="-50" dirty="0">
                <a:latin typeface="Calibri"/>
                <a:cs typeface="Calibri"/>
              </a:rPr>
              <a:t>= </a:t>
            </a:r>
            <a:r>
              <a:rPr lang="en-US" sz="1800" b="1" dirty="0">
                <a:latin typeface="Calibri"/>
                <a:cs typeface="Calibri"/>
              </a:rPr>
              <a:t>Sqrt(1.0)</a:t>
            </a:r>
            <a:r>
              <a:rPr lang="en-US" sz="1800" b="1" spc="-15" dirty="0">
                <a:latin typeface="Calibri"/>
                <a:cs typeface="Calibri"/>
              </a:rPr>
              <a:t> </a:t>
            </a:r>
            <a:r>
              <a:rPr lang="en-US" sz="1800" b="1" dirty="0">
                <a:latin typeface="Calibri"/>
                <a:cs typeface="Calibri"/>
              </a:rPr>
              <a:t>= </a:t>
            </a:r>
            <a:r>
              <a:rPr lang="en-US" sz="1800" b="1" spc="-25" dirty="0">
                <a:latin typeface="Calibri"/>
                <a:cs typeface="Calibri"/>
              </a:rPr>
              <a:t>1.0</a:t>
            </a: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CD122FF-72F6-9296-9831-D4672FB1FE5D}"/>
              </a:ext>
            </a:extLst>
          </p:cNvPr>
          <p:cNvSpPr/>
          <p:nvPr/>
        </p:nvSpPr>
        <p:spPr>
          <a:xfrm rot="12348118" flipV="1">
            <a:off x="5606051" y="5031875"/>
            <a:ext cx="2293443" cy="7249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the problem?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1117620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5"/>
              </a:spcBef>
            </a:pPr>
            <a:r>
              <a:rPr dirty="0"/>
              <a:t>Harmonic</a:t>
            </a:r>
            <a:r>
              <a:rPr spc="-45" dirty="0"/>
              <a:t> </a:t>
            </a:r>
            <a:r>
              <a:rPr dirty="0"/>
              <a:t>Mean</a:t>
            </a:r>
            <a:r>
              <a:rPr spc="-4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Good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rates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7566155" cy="18408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0" y="2895600"/>
            <a:ext cx="11664290" cy="3590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F() has 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instructions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 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60GOPS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20GOPS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Total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N/60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 N/20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N/15;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N=60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-&gt;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4s.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800" dirty="0" err="1">
                <a:latin typeface="Calibri"/>
                <a:cs typeface="Calibri"/>
              </a:rPr>
              <a:t>Amean</a:t>
            </a:r>
            <a:r>
              <a:rPr lang="en-US" sz="1800" dirty="0">
                <a:latin typeface="Calibri"/>
                <a:cs typeface="Calibri"/>
              </a:rPr>
              <a:t>: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(60GOPS</a:t>
            </a:r>
            <a:r>
              <a:rPr lang="en-US" sz="1800" spc="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+</a:t>
            </a:r>
            <a:r>
              <a:rPr lang="en-US" sz="1800" spc="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20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GOPS) /</a:t>
            </a:r>
            <a:r>
              <a:rPr lang="en-US" sz="1800" spc="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2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= </a:t>
            </a:r>
            <a:r>
              <a:rPr lang="en-US" sz="1800" spc="-10" dirty="0">
                <a:latin typeface="Calibri"/>
                <a:cs typeface="Calibri"/>
              </a:rPr>
              <a:t>40GOPS</a:t>
            </a: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800" spc="-25" dirty="0">
                <a:latin typeface="Calibri"/>
                <a:cs typeface="Calibri"/>
              </a:rPr>
              <a:t>Total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time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using </a:t>
            </a:r>
            <a:r>
              <a:rPr lang="en-US" sz="1800" dirty="0" err="1">
                <a:latin typeface="Calibri"/>
                <a:cs typeface="Calibri"/>
              </a:rPr>
              <a:t>Amean</a:t>
            </a:r>
            <a:r>
              <a:rPr lang="en-US" sz="1800" dirty="0">
                <a:latin typeface="Calibri"/>
                <a:cs typeface="Calibri"/>
              </a:rPr>
              <a:t>: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2N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/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40;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=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60</a:t>
            </a:r>
            <a:r>
              <a:rPr lang="en-US" sz="1800" spc="1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-&gt;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120/40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=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spc="-25" dirty="0">
                <a:latin typeface="Calibri"/>
                <a:cs typeface="Calibri"/>
              </a:rPr>
              <a:t>3s </a:t>
            </a:r>
            <a:r>
              <a:rPr lang="en-US" sz="1800" spc="-10" dirty="0">
                <a:latin typeface="Calibri"/>
                <a:cs typeface="Calibri"/>
              </a:rPr>
              <a:t>(incorrect)</a:t>
            </a:r>
            <a:endParaRPr lang="en-US"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US"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 err="1">
                <a:latin typeface="Calibri"/>
                <a:cs typeface="Calibri"/>
              </a:rPr>
              <a:t>Hmean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GOPS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Total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per-call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= </a:t>
            </a:r>
            <a:endParaRPr lang="en-US" sz="1800" spc="-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(N/60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N/20)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(1/60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1/20)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15) 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20" dirty="0">
                <a:latin typeface="Calibri"/>
                <a:cs typeface="Calibri"/>
              </a:rPr>
              <a:t>GOPS</a:t>
            </a:r>
            <a:endParaRPr sz="1800" dirty="0">
              <a:latin typeface="Calibri"/>
              <a:cs typeface="Calibri"/>
            </a:endParaRPr>
          </a:p>
          <a:p>
            <a:pPr marL="12700" marR="74358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Total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using Hmean: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30; 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60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-&gt;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120/30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4s </a:t>
            </a:r>
            <a:r>
              <a:rPr sz="1800" spc="-10" dirty="0">
                <a:latin typeface="Calibri"/>
                <a:cs typeface="Calibri"/>
              </a:rPr>
              <a:t>(correct)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20039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45" dirty="0"/>
              <a:t> </a:t>
            </a:r>
            <a:r>
              <a:rPr dirty="0"/>
              <a:t>problem</a:t>
            </a:r>
            <a:r>
              <a:rPr spc="-35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spc="-10" dirty="0"/>
              <a:t>single-number </a:t>
            </a:r>
            <a:r>
              <a:rPr dirty="0"/>
              <a:t>performance</a:t>
            </a:r>
            <a:r>
              <a:rPr spc="-65" dirty="0"/>
              <a:t> </a:t>
            </a:r>
            <a:r>
              <a:rPr dirty="0"/>
              <a:t>summaries</a:t>
            </a:r>
            <a:r>
              <a:rPr spc="-70" dirty="0"/>
              <a:t> </a:t>
            </a:r>
            <a:r>
              <a:rPr dirty="0"/>
              <a:t>by</a:t>
            </a:r>
            <a:r>
              <a:rPr spc="-50" dirty="0"/>
              <a:t> </a:t>
            </a:r>
            <a:r>
              <a:rPr spc="-2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9200" y="2590800"/>
            <a:ext cx="3036570" cy="2649855"/>
            <a:chOff x="1311021" y="2109216"/>
            <a:chExt cx="3036570" cy="2649855"/>
          </a:xfrm>
        </p:grpSpPr>
        <p:sp>
          <p:nvSpPr>
            <p:cNvPr id="4" name="object 4"/>
            <p:cNvSpPr/>
            <p:nvPr/>
          </p:nvSpPr>
          <p:spPr>
            <a:xfrm>
              <a:off x="1316736" y="21092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59" y="2620645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0764" y="24124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19" h="2318385">
                  <a:moveTo>
                    <a:pt x="858012" y="0"/>
                  </a:moveTo>
                  <a:lnTo>
                    <a:pt x="0" y="0"/>
                  </a:lnTo>
                  <a:lnTo>
                    <a:pt x="0" y="2318004"/>
                  </a:lnTo>
                  <a:lnTo>
                    <a:pt x="858012" y="2318004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0764" y="24124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19" h="2318385">
                  <a:moveTo>
                    <a:pt x="0" y="2318004"/>
                  </a:moveTo>
                  <a:lnTo>
                    <a:pt x="858012" y="2318004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98875" y="40553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858012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858012" y="675132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98875" y="40553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0" y="675132"/>
                  </a:moveTo>
                  <a:lnTo>
                    <a:pt x="858012" y="675132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1347" y="2771998"/>
            <a:ext cx="528320" cy="2401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Benchmark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#1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Userspace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5323" y="2610357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12s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9784" y="4257293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3s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3448" y="5307838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baseline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9784" y="530783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43444" y="2590800"/>
            <a:ext cx="3036570" cy="2649855"/>
            <a:chOff x="7835265" y="2109216"/>
            <a:chExt cx="3036570" cy="2649855"/>
          </a:xfrm>
        </p:grpSpPr>
        <p:sp>
          <p:nvSpPr>
            <p:cNvPr id="15" name="object 15"/>
            <p:cNvSpPr/>
            <p:nvPr/>
          </p:nvSpPr>
          <p:spPr>
            <a:xfrm>
              <a:off x="7840980" y="21092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5008" y="2412492"/>
              <a:ext cx="856615" cy="2318385"/>
            </a:xfrm>
            <a:custGeom>
              <a:avLst/>
              <a:gdLst/>
              <a:ahLst/>
              <a:cxnLst/>
              <a:rect l="l" t="t" r="r" b="b"/>
              <a:pathLst>
                <a:path w="856615" h="2318385">
                  <a:moveTo>
                    <a:pt x="856488" y="0"/>
                  </a:moveTo>
                  <a:lnTo>
                    <a:pt x="0" y="0"/>
                  </a:lnTo>
                  <a:lnTo>
                    <a:pt x="0" y="2318004"/>
                  </a:lnTo>
                  <a:lnTo>
                    <a:pt x="856488" y="2318004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65008" y="2412492"/>
              <a:ext cx="856615" cy="2318385"/>
            </a:xfrm>
            <a:custGeom>
              <a:avLst/>
              <a:gdLst/>
              <a:ahLst/>
              <a:cxnLst/>
              <a:rect l="l" t="t" r="r" b="b"/>
              <a:pathLst>
                <a:path w="856615" h="2318385">
                  <a:moveTo>
                    <a:pt x="0" y="2318004"/>
                  </a:moveTo>
                  <a:lnTo>
                    <a:pt x="856488" y="2318004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23120" y="40553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858012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858012" y="675132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23120" y="40553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0" y="675132"/>
                  </a:moveTo>
                  <a:lnTo>
                    <a:pt x="858012" y="675132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95718" y="2771422"/>
            <a:ext cx="528955" cy="2401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Benchmark #2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Userspace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19821" y="2610357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600s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84410" y="4257293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300s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58327" y="5307838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baseline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84410" y="530783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38500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 in </a:t>
            </a:r>
            <a:r>
              <a:rPr spc="-10" dirty="0"/>
              <a:t>ratios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52094" y="1042340"/>
            <a:ext cx="3036570" cy="2649855"/>
            <a:chOff x="1330833" y="1575816"/>
            <a:chExt cx="3036570" cy="2649855"/>
          </a:xfrm>
        </p:grpSpPr>
        <p:sp>
          <p:nvSpPr>
            <p:cNvPr id="4" name="object 4"/>
            <p:cNvSpPr/>
            <p:nvPr/>
          </p:nvSpPr>
          <p:spPr>
            <a:xfrm>
              <a:off x="1336548" y="15758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9052" y="18790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19" h="2318385">
                  <a:moveTo>
                    <a:pt x="858011" y="0"/>
                  </a:moveTo>
                  <a:lnTo>
                    <a:pt x="0" y="0"/>
                  </a:lnTo>
                  <a:lnTo>
                    <a:pt x="0" y="2318004"/>
                  </a:lnTo>
                  <a:lnTo>
                    <a:pt x="858011" y="2318004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9052" y="18790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19" h="2318385">
                  <a:moveTo>
                    <a:pt x="0" y="2318004"/>
                  </a:moveTo>
                  <a:lnTo>
                    <a:pt x="858011" y="2318004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8687" y="3521964"/>
              <a:ext cx="856615" cy="675640"/>
            </a:xfrm>
            <a:custGeom>
              <a:avLst/>
              <a:gdLst/>
              <a:ahLst/>
              <a:cxnLst/>
              <a:rect l="l" t="t" r="r" b="b"/>
              <a:pathLst>
                <a:path w="856614" h="675639">
                  <a:moveTo>
                    <a:pt x="856488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856488" y="675132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8687" y="3521964"/>
              <a:ext cx="856615" cy="675640"/>
            </a:xfrm>
            <a:custGeom>
              <a:avLst/>
              <a:gdLst/>
              <a:ahLst/>
              <a:cxnLst/>
              <a:rect l="l" t="t" r="r" b="b"/>
              <a:pathLst>
                <a:path w="856614" h="675639">
                  <a:moveTo>
                    <a:pt x="0" y="675132"/>
                  </a:moveTo>
                  <a:lnTo>
                    <a:pt x="856488" y="675132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3631" y="1223157"/>
            <a:ext cx="528320" cy="2401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Benchmark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#1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Userspace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581" y="1061644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12s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1789" y="2708452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3s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6549" y="3664254"/>
            <a:ext cx="2339340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844"/>
              </a:spcBef>
              <a:tabLst>
                <a:tab pos="2067560" algn="l"/>
              </a:tabLst>
            </a:pPr>
            <a:r>
              <a:rPr sz="1800" spc="-10" dirty="0">
                <a:latin typeface="Calibri"/>
                <a:cs typeface="Calibri"/>
              </a:rPr>
              <a:t>baseline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b="1" dirty="0">
                <a:latin typeface="Calibri"/>
                <a:cs typeface="Calibri"/>
              </a:rPr>
              <a:t>Speedup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12s / 3s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 </a:t>
            </a:r>
            <a:r>
              <a:rPr sz="1800" b="1" spc="-25" dirty="0">
                <a:latin typeface="Calibri"/>
                <a:cs typeface="Calibri"/>
              </a:rPr>
              <a:t>4x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76338" y="1042340"/>
            <a:ext cx="3036570" cy="2649855"/>
            <a:chOff x="7855077" y="1575816"/>
            <a:chExt cx="3036570" cy="2649855"/>
          </a:xfrm>
        </p:grpSpPr>
        <p:sp>
          <p:nvSpPr>
            <p:cNvPr id="14" name="object 14"/>
            <p:cNvSpPr/>
            <p:nvPr/>
          </p:nvSpPr>
          <p:spPr>
            <a:xfrm>
              <a:off x="7860792" y="157581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59" y="2620645"/>
                  </a:moveTo>
                  <a:lnTo>
                    <a:pt x="22859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83296" y="18790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20" h="2318385">
                  <a:moveTo>
                    <a:pt x="858011" y="0"/>
                  </a:moveTo>
                  <a:lnTo>
                    <a:pt x="0" y="0"/>
                  </a:lnTo>
                  <a:lnTo>
                    <a:pt x="0" y="2318004"/>
                  </a:lnTo>
                  <a:lnTo>
                    <a:pt x="858011" y="2318004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83296" y="1879092"/>
              <a:ext cx="858519" cy="2318385"/>
            </a:xfrm>
            <a:custGeom>
              <a:avLst/>
              <a:gdLst/>
              <a:ahLst/>
              <a:cxnLst/>
              <a:rect l="l" t="t" r="r" b="b"/>
              <a:pathLst>
                <a:path w="858520" h="2318385">
                  <a:moveTo>
                    <a:pt x="0" y="2318004"/>
                  </a:moveTo>
                  <a:lnTo>
                    <a:pt x="858011" y="2318004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41408" y="35219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858011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858011" y="675132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41408" y="3521964"/>
              <a:ext cx="858519" cy="675640"/>
            </a:xfrm>
            <a:custGeom>
              <a:avLst/>
              <a:gdLst/>
              <a:ahLst/>
              <a:cxnLst/>
              <a:rect l="l" t="t" r="r" b="b"/>
              <a:pathLst>
                <a:path w="858520" h="675639">
                  <a:moveTo>
                    <a:pt x="0" y="675132"/>
                  </a:moveTo>
                  <a:lnTo>
                    <a:pt x="858011" y="675132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28205" y="1223157"/>
            <a:ext cx="528320" cy="2401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Benchmark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#2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Userspace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52206" y="1061644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600s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16415" y="2708452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300s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0332" y="3664254"/>
            <a:ext cx="2668905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  <a:tabLst>
                <a:tab pos="1938655" algn="l"/>
              </a:tabLst>
            </a:pPr>
            <a:r>
              <a:rPr sz="1800" spc="-10" dirty="0">
                <a:latin typeface="Calibri"/>
                <a:cs typeface="Calibri"/>
              </a:rPr>
              <a:t>baseline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ref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750"/>
              </a:spcBef>
            </a:pPr>
            <a:r>
              <a:rPr sz="1800" b="1" dirty="0">
                <a:latin typeface="Calibri"/>
                <a:cs typeface="Calibri"/>
              </a:rPr>
              <a:t>Speedup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600s / 300s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600" y="4724400"/>
            <a:ext cx="1151509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Unweighted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Average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Speedup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(gmean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speedups)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sqrt(4x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2x)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 2.82x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(No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benchmark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important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prevalent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despite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differences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during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tests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unweighted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average.)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Time-weighted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Average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Speedup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(amean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times)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612s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/ 303s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2.02x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(Runtime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indicates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its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prevalence/importance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wild.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Tests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run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longer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count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weighted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average.</a:t>
            </a:r>
            <a:r>
              <a:rPr lang="en-US" sz="1800" b="1" spc="-10" dirty="0">
                <a:latin typeface="Calibri"/>
                <a:cs typeface="Calibri"/>
              </a:rPr>
              <a:t> This only makes sense if workloads balance out in this proportion in the wild. Otherwise can weight by prevalence, etc. </a:t>
            </a:r>
            <a:r>
              <a:rPr sz="1800" b="1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11" y="138430"/>
            <a:ext cx="6843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good is</a:t>
            </a:r>
            <a:r>
              <a:rPr spc="-15" dirty="0"/>
              <a:t> </a:t>
            </a:r>
            <a:r>
              <a:rPr dirty="0"/>
              <a:t>this</a:t>
            </a:r>
            <a:r>
              <a:rPr spc="-10" dirty="0"/>
              <a:t> architecture?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9050" y="1708403"/>
            <a:ext cx="6355080" cy="5168900"/>
            <a:chOff x="-19050" y="1708403"/>
            <a:chExt cx="6355080" cy="5168900"/>
          </a:xfrm>
        </p:grpSpPr>
        <p:sp>
          <p:nvSpPr>
            <p:cNvPr id="4" name="object 4"/>
            <p:cNvSpPr/>
            <p:nvPr/>
          </p:nvSpPr>
          <p:spPr>
            <a:xfrm>
              <a:off x="0" y="1727453"/>
              <a:ext cx="1990089" cy="5130800"/>
            </a:xfrm>
            <a:custGeom>
              <a:avLst/>
              <a:gdLst/>
              <a:ahLst/>
              <a:cxnLst/>
              <a:rect l="l" t="t" r="r" b="b"/>
              <a:pathLst>
                <a:path w="1990089" h="5130800">
                  <a:moveTo>
                    <a:pt x="1989582" y="5130544"/>
                  </a:moveTo>
                  <a:lnTo>
                    <a:pt x="198958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7655" y="3899916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771" y="3899916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2108" y="4125849"/>
              <a:ext cx="1116965" cy="76200"/>
            </a:xfrm>
            <a:custGeom>
              <a:avLst/>
              <a:gdLst/>
              <a:ahLst/>
              <a:cxnLst/>
              <a:rect l="l" t="t" r="r" b="b"/>
              <a:pathLst>
                <a:path w="1116964" h="76200">
                  <a:moveTo>
                    <a:pt x="1104248" y="31623"/>
                  </a:moveTo>
                  <a:lnTo>
                    <a:pt x="1053083" y="31623"/>
                  </a:lnTo>
                  <a:lnTo>
                    <a:pt x="1053211" y="44323"/>
                  </a:lnTo>
                  <a:lnTo>
                    <a:pt x="1040478" y="44384"/>
                  </a:lnTo>
                  <a:lnTo>
                    <a:pt x="1040638" y="76200"/>
                  </a:lnTo>
                  <a:lnTo>
                    <a:pt x="1116583" y="37718"/>
                  </a:lnTo>
                  <a:lnTo>
                    <a:pt x="1104248" y="31623"/>
                  </a:lnTo>
                  <a:close/>
                </a:path>
                <a:path w="1116964" h="76200">
                  <a:moveTo>
                    <a:pt x="1040415" y="31684"/>
                  </a:moveTo>
                  <a:lnTo>
                    <a:pt x="0" y="36702"/>
                  </a:lnTo>
                  <a:lnTo>
                    <a:pt x="0" y="49402"/>
                  </a:lnTo>
                  <a:lnTo>
                    <a:pt x="1040478" y="44384"/>
                  </a:lnTo>
                  <a:lnTo>
                    <a:pt x="1040415" y="31684"/>
                  </a:lnTo>
                  <a:close/>
                </a:path>
                <a:path w="1116964" h="76200">
                  <a:moveTo>
                    <a:pt x="1053083" y="31623"/>
                  </a:moveTo>
                  <a:lnTo>
                    <a:pt x="1040415" y="31684"/>
                  </a:lnTo>
                  <a:lnTo>
                    <a:pt x="1040478" y="44384"/>
                  </a:lnTo>
                  <a:lnTo>
                    <a:pt x="1053211" y="44323"/>
                  </a:lnTo>
                  <a:lnTo>
                    <a:pt x="1053083" y="31623"/>
                  </a:lnTo>
                  <a:close/>
                </a:path>
                <a:path w="1116964" h="76200">
                  <a:moveTo>
                    <a:pt x="1040256" y="0"/>
                  </a:moveTo>
                  <a:lnTo>
                    <a:pt x="1040415" y="31684"/>
                  </a:lnTo>
                  <a:lnTo>
                    <a:pt x="1104248" y="31623"/>
                  </a:lnTo>
                  <a:lnTo>
                    <a:pt x="1040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2039" y="4019804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1324" y="3031235"/>
            <a:ext cx="4010025" cy="2659380"/>
          </a:xfrm>
          <a:custGeom>
            <a:avLst/>
            <a:gdLst/>
            <a:ahLst/>
            <a:cxnLst/>
            <a:rect l="l" t="t" r="r" b="b"/>
            <a:pathLst>
              <a:path w="4010025" h="2659379">
                <a:moveTo>
                  <a:pt x="76073" y="1059815"/>
                </a:moveTo>
                <a:lnTo>
                  <a:pt x="44437" y="1058557"/>
                </a:lnTo>
                <a:lnTo>
                  <a:pt x="57150" y="736346"/>
                </a:lnTo>
                <a:lnTo>
                  <a:pt x="44450" y="735838"/>
                </a:lnTo>
                <a:lnTo>
                  <a:pt x="31737" y="1058049"/>
                </a:lnTo>
                <a:lnTo>
                  <a:pt x="0" y="1056767"/>
                </a:lnTo>
                <a:lnTo>
                  <a:pt x="35052" y="1134491"/>
                </a:lnTo>
                <a:lnTo>
                  <a:pt x="69786" y="1071245"/>
                </a:lnTo>
                <a:lnTo>
                  <a:pt x="76073" y="1059815"/>
                </a:lnTo>
                <a:close/>
              </a:path>
              <a:path w="4010025" h="2659379">
                <a:moveTo>
                  <a:pt x="3076575" y="2381123"/>
                </a:moveTo>
                <a:lnTo>
                  <a:pt x="3070225" y="2368423"/>
                </a:lnTo>
                <a:lnTo>
                  <a:pt x="3038475" y="2304923"/>
                </a:lnTo>
                <a:lnTo>
                  <a:pt x="3000375" y="2381123"/>
                </a:lnTo>
                <a:lnTo>
                  <a:pt x="3032125" y="2381123"/>
                </a:lnTo>
                <a:lnTo>
                  <a:pt x="3032125" y="2646413"/>
                </a:lnTo>
                <a:lnTo>
                  <a:pt x="602234" y="2646413"/>
                </a:lnTo>
                <a:lnTo>
                  <a:pt x="602234" y="2284476"/>
                </a:lnTo>
                <a:lnTo>
                  <a:pt x="589534" y="2284476"/>
                </a:lnTo>
                <a:lnTo>
                  <a:pt x="589534" y="2659113"/>
                </a:lnTo>
                <a:lnTo>
                  <a:pt x="3044825" y="2659113"/>
                </a:lnTo>
                <a:lnTo>
                  <a:pt x="3044825" y="2652763"/>
                </a:lnTo>
                <a:lnTo>
                  <a:pt x="3044825" y="2646413"/>
                </a:lnTo>
                <a:lnTo>
                  <a:pt x="3044825" y="2381123"/>
                </a:lnTo>
                <a:lnTo>
                  <a:pt x="3076575" y="2381123"/>
                </a:lnTo>
                <a:close/>
              </a:path>
              <a:path w="4010025" h="2659379">
                <a:moveTo>
                  <a:pt x="4009644" y="366649"/>
                </a:moveTo>
                <a:lnTo>
                  <a:pt x="3977894" y="366649"/>
                </a:lnTo>
                <a:lnTo>
                  <a:pt x="3977894" y="0"/>
                </a:lnTo>
                <a:lnTo>
                  <a:pt x="3965194" y="0"/>
                </a:lnTo>
                <a:lnTo>
                  <a:pt x="3965194" y="366649"/>
                </a:lnTo>
                <a:lnTo>
                  <a:pt x="3933444" y="366649"/>
                </a:lnTo>
                <a:lnTo>
                  <a:pt x="3971544" y="442849"/>
                </a:lnTo>
                <a:lnTo>
                  <a:pt x="4003294" y="379349"/>
                </a:lnTo>
                <a:lnTo>
                  <a:pt x="4009644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946" y="4697095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 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92782" y="3570478"/>
            <a:ext cx="700405" cy="197485"/>
            <a:chOff x="2192782" y="3570478"/>
            <a:chExt cx="700405" cy="197485"/>
          </a:xfrm>
        </p:grpSpPr>
        <p:sp>
          <p:nvSpPr>
            <p:cNvPr id="14" name="object 14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6873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687324" y="184404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99132" y="3576828"/>
              <a:ext cx="687705" cy="184785"/>
            </a:xfrm>
            <a:custGeom>
              <a:avLst/>
              <a:gdLst/>
              <a:ahLst/>
              <a:cxnLst/>
              <a:rect l="l" t="t" r="r" b="b"/>
              <a:pathLst>
                <a:path w="687705" h="184785">
                  <a:moveTo>
                    <a:pt x="0" y="184404"/>
                  </a:moveTo>
                  <a:lnTo>
                    <a:pt x="687324" y="184404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008" y="4187952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924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1705" y="3090417"/>
            <a:ext cx="1052195" cy="854075"/>
            <a:chOff x="441705" y="3090417"/>
            <a:chExt cx="1052195" cy="854075"/>
          </a:xfrm>
        </p:grpSpPr>
        <p:sp>
          <p:nvSpPr>
            <p:cNvPr id="18" name="object 18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1039368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9368" y="84124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8055" y="3096767"/>
              <a:ext cx="1039494" cy="841375"/>
            </a:xfrm>
            <a:custGeom>
              <a:avLst/>
              <a:gdLst/>
              <a:ahLst/>
              <a:cxnLst/>
              <a:rect l="l" t="t" r="r" b="b"/>
              <a:pathLst>
                <a:path w="1039494" h="841375">
                  <a:moveTo>
                    <a:pt x="0" y="841247"/>
                  </a:moveTo>
                  <a:lnTo>
                    <a:pt x="1039368" y="841247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263" y="3192017"/>
            <a:ext cx="103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 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3947159"/>
            <a:ext cx="76200" cy="2409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49751" y="3960114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Control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380232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1504" y="4046220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80645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583" y="3893820"/>
            <a:ext cx="76200" cy="1791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5195" y="3893820"/>
            <a:ext cx="76200" cy="17919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980681" y="1719833"/>
            <a:ext cx="2004060" cy="3602990"/>
          </a:xfrm>
          <a:custGeom>
            <a:avLst/>
            <a:gdLst/>
            <a:ahLst/>
            <a:cxnLst/>
            <a:rect l="l" t="t" r="r" b="b"/>
            <a:pathLst>
              <a:path w="2004059" h="3602990">
                <a:moveTo>
                  <a:pt x="0" y="3602736"/>
                </a:moveTo>
                <a:lnTo>
                  <a:pt x="2004060" y="3602736"/>
                </a:lnTo>
                <a:lnTo>
                  <a:pt x="2004060" y="0"/>
                </a:lnTo>
                <a:lnTo>
                  <a:pt x="0" y="0"/>
                </a:lnTo>
                <a:lnTo>
                  <a:pt x="0" y="3602736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91539" y="1316989"/>
            <a:ext cx="10937875" cy="4039870"/>
            <a:chOff x="891539" y="1316989"/>
            <a:chExt cx="10937875" cy="4039870"/>
          </a:xfrm>
        </p:grpSpPr>
        <p:sp>
          <p:nvSpPr>
            <p:cNvPr id="29" name="object 29"/>
            <p:cNvSpPr/>
            <p:nvPr/>
          </p:nvSpPr>
          <p:spPr>
            <a:xfrm>
              <a:off x="2059686" y="1727453"/>
              <a:ext cx="4697095" cy="3610610"/>
            </a:xfrm>
            <a:custGeom>
              <a:avLst/>
              <a:gdLst/>
              <a:ahLst/>
              <a:cxnLst/>
              <a:rect l="l" t="t" r="r" b="b"/>
              <a:pathLst>
                <a:path w="4697095" h="3610610">
                  <a:moveTo>
                    <a:pt x="0" y="3589020"/>
                  </a:moveTo>
                  <a:lnTo>
                    <a:pt x="1498091" y="3589020"/>
                  </a:lnTo>
                  <a:lnTo>
                    <a:pt x="149809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  <a:path w="4697095" h="3610610">
                  <a:moveTo>
                    <a:pt x="1685543" y="3610356"/>
                  </a:moveTo>
                  <a:lnTo>
                    <a:pt x="4696968" y="3610356"/>
                  </a:lnTo>
                  <a:lnTo>
                    <a:pt x="4696968" y="19812"/>
                  </a:lnTo>
                  <a:lnTo>
                    <a:pt x="1685543" y="19812"/>
                  </a:lnTo>
                  <a:lnTo>
                    <a:pt x="1685543" y="361035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539" y="1316989"/>
              <a:ext cx="2561590" cy="450215"/>
            </a:xfrm>
            <a:custGeom>
              <a:avLst/>
              <a:gdLst/>
              <a:ahLst/>
              <a:cxnLst/>
              <a:rect l="l" t="t" r="r" b="b"/>
              <a:pathLst>
                <a:path w="2561590" h="450214">
                  <a:moveTo>
                    <a:pt x="31750" y="373507"/>
                  </a:moveTo>
                  <a:lnTo>
                    <a:pt x="0" y="373507"/>
                  </a:lnTo>
                  <a:lnTo>
                    <a:pt x="38100" y="449707"/>
                  </a:lnTo>
                  <a:lnTo>
                    <a:pt x="69850" y="386207"/>
                  </a:lnTo>
                  <a:lnTo>
                    <a:pt x="31750" y="386207"/>
                  </a:lnTo>
                  <a:lnTo>
                    <a:pt x="31750" y="373507"/>
                  </a:lnTo>
                  <a:close/>
                </a:path>
                <a:path w="2561590" h="450214">
                  <a:moveTo>
                    <a:pt x="2561590" y="6350"/>
                  </a:moveTo>
                  <a:lnTo>
                    <a:pt x="2548890" y="6350"/>
                  </a:lnTo>
                  <a:lnTo>
                    <a:pt x="2555240" y="12700"/>
                  </a:lnTo>
                  <a:lnTo>
                    <a:pt x="2548891" y="12700"/>
                  </a:lnTo>
                  <a:lnTo>
                    <a:pt x="2549017" y="441706"/>
                  </a:lnTo>
                  <a:lnTo>
                    <a:pt x="2561590" y="441706"/>
                  </a:lnTo>
                  <a:lnTo>
                    <a:pt x="2561590" y="12700"/>
                  </a:lnTo>
                  <a:lnTo>
                    <a:pt x="2555240" y="12700"/>
                  </a:lnTo>
                  <a:lnTo>
                    <a:pt x="2548890" y="6350"/>
                  </a:lnTo>
                  <a:lnTo>
                    <a:pt x="2561590" y="6350"/>
                  </a:lnTo>
                  <a:close/>
                </a:path>
                <a:path w="2561590" h="450214">
                  <a:moveTo>
                    <a:pt x="2561590" y="0"/>
                  </a:moveTo>
                  <a:lnTo>
                    <a:pt x="31750" y="0"/>
                  </a:lnTo>
                  <a:lnTo>
                    <a:pt x="31750" y="386207"/>
                  </a:lnTo>
                  <a:lnTo>
                    <a:pt x="44450" y="386207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2561590" y="6350"/>
                  </a:lnTo>
                  <a:lnTo>
                    <a:pt x="2561590" y="0"/>
                  </a:lnTo>
                  <a:close/>
                </a:path>
                <a:path w="2561590" h="450214">
                  <a:moveTo>
                    <a:pt x="76200" y="373507"/>
                  </a:moveTo>
                  <a:lnTo>
                    <a:pt x="44450" y="373507"/>
                  </a:lnTo>
                  <a:lnTo>
                    <a:pt x="44450" y="386207"/>
                  </a:lnTo>
                  <a:lnTo>
                    <a:pt x="69850" y="386207"/>
                  </a:lnTo>
                  <a:lnTo>
                    <a:pt x="76200" y="373507"/>
                  </a:lnTo>
                  <a:close/>
                </a:path>
                <a:path w="2561590" h="4502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2561590" h="450214">
                  <a:moveTo>
                    <a:pt x="254889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2548891" y="12700"/>
                  </a:lnTo>
                  <a:lnTo>
                    <a:pt x="254889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3906" y="1713737"/>
              <a:ext cx="2656840" cy="3589020"/>
            </a:xfrm>
            <a:custGeom>
              <a:avLst/>
              <a:gdLst/>
              <a:ahLst/>
              <a:cxnLst/>
              <a:rect l="l" t="t" r="r" b="b"/>
              <a:pathLst>
                <a:path w="2656840" h="3589020">
                  <a:moveTo>
                    <a:pt x="0" y="3589020"/>
                  </a:moveTo>
                  <a:lnTo>
                    <a:pt x="2656331" y="3589020"/>
                  </a:lnTo>
                  <a:lnTo>
                    <a:pt x="2656331" y="0"/>
                  </a:lnTo>
                  <a:lnTo>
                    <a:pt x="0" y="0"/>
                  </a:lnTo>
                  <a:lnTo>
                    <a:pt x="0" y="358902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4799" y="201396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8638" y="2191257"/>
            <a:ext cx="587375" cy="255270"/>
            <a:chOff x="278638" y="2191257"/>
            <a:chExt cx="587375" cy="255270"/>
          </a:xfrm>
        </p:grpSpPr>
        <p:sp>
          <p:nvSpPr>
            <p:cNvPr id="34" name="object 34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574548" y="0"/>
                  </a:moveTo>
                  <a:lnTo>
                    <a:pt x="0" y="0"/>
                  </a:lnTo>
                  <a:lnTo>
                    <a:pt x="114909" y="242315"/>
                  </a:lnTo>
                  <a:lnTo>
                    <a:pt x="459638" y="242315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4988" y="2197607"/>
              <a:ext cx="574675" cy="242570"/>
            </a:xfrm>
            <a:custGeom>
              <a:avLst/>
              <a:gdLst/>
              <a:ahLst/>
              <a:cxnLst/>
              <a:rect l="l" t="t" r="r" b="b"/>
              <a:pathLst>
                <a:path w="574675" h="242569">
                  <a:moveTo>
                    <a:pt x="0" y="0"/>
                  </a:moveTo>
                  <a:lnTo>
                    <a:pt x="574548" y="0"/>
                  </a:lnTo>
                  <a:lnTo>
                    <a:pt x="459638" y="242315"/>
                  </a:lnTo>
                  <a:lnTo>
                    <a:pt x="114909" y="2423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522" y="2191257"/>
              <a:ext cx="152908" cy="9804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9811" y="2310764"/>
            <a:ext cx="177800" cy="101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245" y="2435351"/>
            <a:ext cx="502284" cy="538480"/>
            <a:chOff x="571245" y="2435351"/>
            <a:chExt cx="502284" cy="538480"/>
          </a:xfrm>
        </p:grpSpPr>
        <p:sp>
          <p:nvSpPr>
            <p:cNvPr id="39" name="object 39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320040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320040" y="275844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6759" y="2691383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40" h="276225">
                  <a:moveTo>
                    <a:pt x="0" y="275844"/>
                  </a:moveTo>
                  <a:lnTo>
                    <a:pt x="320040" y="275844"/>
                  </a:lnTo>
                  <a:lnTo>
                    <a:pt x="320040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245" y="2435351"/>
              <a:ext cx="176530" cy="431800"/>
            </a:xfrm>
            <a:custGeom>
              <a:avLst/>
              <a:gdLst/>
              <a:ahLst/>
              <a:cxnLst/>
              <a:rect l="l" t="t" r="r" b="b"/>
              <a:pathLst>
                <a:path w="176529" h="431800">
                  <a:moveTo>
                    <a:pt x="100241" y="355346"/>
                  </a:moveTo>
                  <a:lnTo>
                    <a:pt x="100241" y="431546"/>
                  </a:lnTo>
                  <a:lnTo>
                    <a:pt x="163741" y="399796"/>
                  </a:lnTo>
                  <a:lnTo>
                    <a:pt x="112941" y="399796"/>
                  </a:lnTo>
                  <a:lnTo>
                    <a:pt x="112941" y="387096"/>
                  </a:lnTo>
                  <a:lnTo>
                    <a:pt x="163741" y="387096"/>
                  </a:lnTo>
                  <a:lnTo>
                    <a:pt x="100241" y="355346"/>
                  </a:lnTo>
                  <a:close/>
                </a:path>
                <a:path w="176529" h="431800">
                  <a:moveTo>
                    <a:pt x="12700" y="0"/>
                  </a:moveTo>
                  <a:lnTo>
                    <a:pt x="0" y="0"/>
                  </a:lnTo>
                  <a:lnTo>
                    <a:pt x="0" y="399796"/>
                  </a:lnTo>
                  <a:lnTo>
                    <a:pt x="100241" y="399796"/>
                  </a:lnTo>
                  <a:lnTo>
                    <a:pt x="100241" y="393446"/>
                  </a:lnTo>
                  <a:lnTo>
                    <a:pt x="12700" y="393446"/>
                  </a:lnTo>
                  <a:lnTo>
                    <a:pt x="6350" y="387096"/>
                  </a:lnTo>
                  <a:lnTo>
                    <a:pt x="12700" y="387096"/>
                  </a:lnTo>
                  <a:lnTo>
                    <a:pt x="12700" y="0"/>
                  </a:lnTo>
                  <a:close/>
                </a:path>
                <a:path w="176529" h="431800">
                  <a:moveTo>
                    <a:pt x="163741" y="387096"/>
                  </a:moveTo>
                  <a:lnTo>
                    <a:pt x="112941" y="387096"/>
                  </a:lnTo>
                  <a:lnTo>
                    <a:pt x="112941" y="399796"/>
                  </a:lnTo>
                  <a:lnTo>
                    <a:pt x="163741" y="399796"/>
                  </a:lnTo>
                  <a:lnTo>
                    <a:pt x="176441" y="393446"/>
                  </a:lnTo>
                  <a:lnTo>
                    <a:pt x="163741" y="387096"/>
                  </a:lnTo>
                  <a:close/>
                </a:path>
                <a:path w="176529" h="431800">
                  <a:moveTo>
                    <a:pt x="12700" y="387096"/>
                  </a:moveTo>
                  <a:lnTo>
                    <a:pt x="6350" y="387096"/>
                  </a:lnTo>
                  <a:lnTo>
                    <a:pt x="12700" y="393446"/>
                  </a:lnTo>
                  <a:lnTo>
                    <a:pt x="12700" y="387096"/>
                  </a:lnTo>
                  <a:close/>
                </a:path>
                <a:path w="176529" h="431800">
                  <a:moveTo>
                    <a:pt x="100241" y="387096"/>
                  </a:moveTo>
                  <a:lnTo>
                    <a:pt x="12700" y="387096"/>
                  </a:lnTo>
                  <a:lnTo>
                    <a:pt x="12700" y="393446"/>
                  </a:lnTo>
                  <a:lnTo>
                    <a:pt x="100241" y="393446"/>
                  </a:lnTo>
                  <a:lnTo>
                    <a:pt x="100241" y="3870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9851" y="2715259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9140" y="1500758"/>
            <a:ext cx="2562225" cy="267970"/>
          </a:xfrm>
          <a:custGeom>
            <a:avLst/>
            <a:gdLst/>
            <a:ahLst/>
            <a:cxnLst/>
            <a:rect l="l" t="t" r="r" b="b"/>
            <a:pathLst>
              <a:path w="2562225" h="267969">
                <a:moveTo>
                  <a:pt x="31750" y="191262"/>
                </a:moveTo>
                <a:lnTo>
                  <a:pt x="0" y="191262"/>
                </a:lnTo>
                <a:lnTo>
                  <a:pt x="38100" y="267462"/>
                </a:lnTo>
                <a:lnTo>
                  <a:pt x="69850" y="203962"/>
                </a:lnTo>
                <a:lnTo>
                  <a:pt x="31750" y="203962"/>
                </a:lnTo>
                <a:lnTo>
                  <a:pt x="31750" y="191262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2549017" y="259461"/>
                </a:lnTo>
                <a:lnTo>
                  <a:pt x="2561717" y="259461"/>
                </a:lnTo>
                <a:lnTo>
                  <a:pt x="2561596" y="12700"/>
                </a:lnTo>
                <a:lnTo>
                  <a:pt x="255536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0" y="0"/>
                </a:moveTo>
                <a:lnTo>
                  <a:pt x="31750" y="0"/>
                </a:lnTo>
                <a:lnTo>
                  <a:pt x="31750" y="203962"/>
                </a:lnTo>
                <a:lnTo>
                  <a:pt x="44450" y="203962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2561593" y="6350"/>
                </a:lnTo>
                <a:lnTo>
                  <a:pt x="2561590" y="0"/>
                </a:lnTo>
                <a:close/>
              </a:path>
              <a:path w="2562225" h="267969">
                <a:moveTo>
                  <a:pt x="76200" y="191262"/>
                </a:moveTo>
                <a:lnTo>
                  <a:pt x="44450" y="191262"/>
                </a:lnTo>
                <a:lnTo>
                  <a:pt x="44450" y="203962"/>
                </a:lnTo>
                <a:lnTo>
                  <a:pt x="69850" y="203962"/>
                </a:lnTo>
                <a:lnTo>
                  <a:pt x="76200" y="191262"/>
                </a:lnTo>
                <a:close/>
              </a:path>
              <a:path w="2562225" h="267969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2562225" h="267969">
                <a:moveTo>
                  <a:pt x="2549017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2549017" y="12700"/>
                </a:lnTo>
                <a:lnTo>
                  <a:pt x="2549017" y="6350"/>
                </a:lnTo>
                <a:close/>
              </a:path>
              <a:path w="2562225" h="267969">
                <a:moveTo>
                  <a:pt x="2561593" y="6350"/>
                </a:moveTo>
                <a:lnTo>
                  <a:pt x="2549017" y="6350"/>
                </a:lnTo>
                <a:lnTo>
                  <a:pt x="2555367" y="12700"/>
                </a:lnTo>
                <a:lnTo>
                  <a:pt x="2561596" y="12700"/>
                </a:lnTo>
                <a:lnTo>
                  <a:pt x="256159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40993" y="1272032"/>
            <a:ext cx="225171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dirty="0">
                <a:latin typeface="Calibri"/>
                <a:cs typeface="Calibri"/>
              </a:rPr>
              <a:t>PC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Source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taken)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47218" y="1790445"/>
            <a:ext cx="278130" cy="267335"/>
            <a:chOff x="347218" y="1790445"/>
            <a:chExt cx="278130" cy="267335"/>
          </a:xfrm>
        </p:grpSpPr>
        <p:sp>
          <p:nvSpPr>
            <p:cNvPr id="46" name="object 46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26517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65176" y="254508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8" y="1796795"/>
              <a:ext cx="265430" cy="254635"/>
            </a:xfrm>
            <a:custGeom>
              <a:avLst/>
              <a:gdLst/>
              <a:ahLst/>
              <a:cxnLst/>
              <a:rect l="l" t="t" r="r" b="b"/>
              <a:pathLst>
                <a:path w="265430" h="254635">
                  <a:moveTo>
                    <a:pt x="0" y="254508"/>
                  </a:moveTo>
                  <a:lnTo>
                    <a:pt x="265176" y="254508"/>
                  </a:lnTo>
                  <a:lnTo>
                    <a:pt x="265176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99389" y="1821560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1375" y="2031492"/>
            <a:ext cx="1261745" cy="894715"/>
            <a:chOff x="341375" y="2031492"/>
            <a:chExt cx="1261745" cy="89471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2031492"/>
              <a:ext cx="76200" cy="1596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6799" y="2849880"/>
              <a:ext cx="536575" cy="76200"/>
            </a:xfrm>
            <a:custGeom>
              <a:avLst/>
              <a:gdLst/>
              <a:ahLst/>
              <a:cxnLst/>
              <a:rect l="l" t="t" r="r" b="b"/>
              <a:pathLst>
                <a:path w="5365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657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6575" h="76200">
                  <a:moveTo>
                    <a:pt x="53632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36321" y="44450"/>
                  </a:lnTo>
                  <a:lnTo>
                    <a:pt x="53632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99489" y="2719577"/>
            <a:ext cx="547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8619" y="1886711"/>
            <a:ext cx="1122045" cy="1316990"/>
            <a:chOff x="118619" y="1886711"/>
            <a:chExt cx="1122045" cy="1316990"/>
          </a:xfrm>
        </p:grpSpPr>
        <p:sp>
          <p:nvSpPr>
            <p:cNvPr id="54" name="object 54"/>
            <p:cNvSpPr/>
            <p:nvPr/>
          </p:nvSpPr>
          <p:spPr>
            <a:xfrm>
              <a:off x="118618" y="1886711"/>
              <a:ext cx="1122045" cy="1316990"/>
            </a:xfrm>
            <a:custGeom>
              <a:avLst/>
              <a:gdLst/>
              <a:ahLst/>
              <a:cxnLst/>
              <a:rect l="l" t="t" r="r" b="b"/>
              <a:pathLst>
                <a:path w="1122045" h="1316989">
                  <a:moveTo>
                    <a:pt x="794118" y="1081532"/>
                  </a:moveTo>
                  <a:lnTo>
                    <a:pt x="781418" y="1081532"/>
                  </a:lnTo>
                  <a:lnTo>
                    <a:pt x="781418" y="1303782"/>
                  </a:lnTo>
                  <a:lnTo>
                    <a:pt x="12700" y="1303782"/>
                  </a:lnTo>
                  <a:lnTo>
                    <a:pt x="12700" y="44450"/>
                  </a:lnTo>
                  <a:lnTo>
                    <a:pt x="158750" y="44450"/>
                  </a:lnTo>
                  <a:lnTo>
                    <a:pt x="158750" y="76200"/>
                  </a:lnTo>
                  <a:lnTo>
                    <a:pt x="222250" y="44450"/>
                  </a:lnTo>
                  <a:lnTo>
                    <a:pt x="234950" y="38100"/>
                  </a:lnTo>
                  <a:lnTo>
                    <a:pt x="222250" y="31750"/>
                  </a:lnTo>
                  <a:lnTo>
                    <a:pt x="158750" y="0"/>
                  </a:lnTo>
                  <a:lnTo>
                    <a:pt x="158750" y="31750"/>
                  </a:lnTo>
                  <a:lnTo>
                    <a:pt x="0" y="31750"/>
                  </a:lnTo>
                  <a:lnTo>
                    <a:pt x="0" y="1316482"/>
                  </a:lnTo>
                  <a:lnTo>
                    <a:pt x="794118" y="1316482"/>
                  </a:lnTo>
                  <a:lnTo>
                    <a:pt x="794118" y="1310132"/>
                  </a:lnTo>
                  <a:lnTo>
                    <a:pt x="794118" y="1303782"/>
                  </a:lnTo>
                  <a:lnTo>
                    <a:pt x="794118" y="1081532"/>
                  </a:lnTo>
                  <a:close/>
                </a:path>
                <a:path w="1122045" h="1316989">
                  <a:moveTo>
                    <a:pt x="1121676" y="542290"/>
                  </a:moveTo>
                  <a:lnTo>
                    <a:pt x="787908" y="542290"/>
                  </a:lnTo>
                  <a:lnTo>
                    <a:pt x="787908" y="727456"/>
                  </a:lnTo>
                  <a:lnTo>
                    <a:pt x="756158" y="727456"/>
                  </a:lnTo>
                  <a:lnTo>
                    <a:pt x="794258" y="803656"/>
                  </a:lnTo>
                  <a:lnTo>
                    <a:pt x="826008" y="740156"/>
                  </a:lnTo>
                  <a:lnTo>
                    <a:pt x="832358" y="727456"/>
                  </a:lnTo>
                  <a:lnTo>
                    <a:pt x="800608" y="727456"/>
                  </a:lnTo>
                  <a:lnTo>
                    <a:pt x="800608" y="554990"/>
                  </a:lnTo>
                  <a:lnTo>
                    <a:pt x="1121676" y="554990"/>
                  </a:lnTo>
                  <a:lnTo>
                    <a:pt x="1121676" y="548640"/>
                  </a:lnTo>
                  <a:lnTo>
                    <a:pt x="1121676" y="5422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951987"/>
              <a:ext cx="76200" cy="159638"/>
            </a:xfrm>
            <a:prstGeom prst="rect">
              <a:avLst/>
            </a:prstGeom>
          </p:spPr>
        </p:pic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285745" y="4027678"/>
          <a:ext cx="990600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199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085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45085">
                        <a:lnSpc>
                          <a:spcPts val="202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259329" y="3722878"/>
            <a:ext cx="419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Control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Signals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1545" y="3236721"/>
            <a:ext cx="537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spc="-10" dirty="0">
                <a:latin typeface="Calibri"/>
                <a:cs typeface="Calibri"/>
              </a:rPr>
              <a:t>Register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20923" y="3663441"/>
            <a:ext cx="300990" cy="318135"/>
          </a:xfrm>
          <a:custGeom>
            <a:avLst/>
            <a:gdLst/>
            <a:ahLst/>
            <a:cxnLst/>
            <a:rect l="l" t="t" r="r" b="b"/>
            <a:pathLst>
              <a:path w="300989" h="318135">
                <a:moveTo>
                  <a:pt x="31750" y="241934"/>
                </a:moveTo>
                <a:lnTo>
                  <a:pt x="0" y="241934"/>
                </a:lnTo>
                <a:lnTo>
                  <a:pt x="38100" y="318134"/>
                </a:lnTo>
                <a:lnTo>
                  <a:pt x="69850" y="254634"/>
                </a:lnTo>
                <a:lnTo>
                  <a:pt x="31750" y="254634"/>
                </a:lnTo>
                <a:lnTo>
                  <a:pt x="31750" y="241934"/>
                </a:lnTo>
                <a:close/>
              </a:path>
              <a:path w="300989" h="318135">
                <a:moveTo>
                  <a:pt x="287908" y="202056"/>
                </a:moveTo>
                <a:lnTo>
                  <a:pt x="31750" y="202056"/>
                </a:lnTo>
                <a:lnTo>
                  <a:pt x="31750" y="254634"/>
                </a:lnTo>
                <a:lnTo>
                  <a:pt x="44450" y="254634"/>
                </a:lnTo>
                <a:lnTo>
                  <a:pt x="44450" y="214756"/>
                </a:lnTo>
                <a:lnTo>
                  <a:pt x="38100" y="214756"/>
                </a:lnTo>
                <a:lnTo>
                  <a:pt x="44450" y="208406"/>
                </a:lnTo>
                <a:lnTo>
                  <a:pt x="287908" y="208406"/>
                </a:lnTo>
                <a:lnTo>
                  <a:pt x="287908" y="202056"/>
                </a:lnTo>
                <a:close/>
              </a:path>
              <a:path w="300989" h="318135">
                <a:moveTo>
                  <a:pt x="76200" y="241934"/>
                </a:moveTo>
                <a:lnTo>
                  <a:pt x="44450" y="241934"/>
                </a:lnTo>
                <a:lnTo>
                  <a:pt x="44450" y="254634"/>
                </a:lnTo>
                <a:lnTo>
                  <a:pt x="69850" y="254634"/>
                </a:lnTo>
                <a:lnTo>
                  <a:pt x="76200" y="241934"/>
                </a:lnTo>
                <a:close/>
              </a:path>
              <a:path w="300989" h="318135">
                <a:moveTo>
                  <a:pt x="44450" y="208406"/>
                </a:moveTo>
                <a:lnTo>
                  <a:pt x="38100" y="214756"/>
                </a:lnTo>
                <a:lnTo>
                  <a:pt x="44450" y="214756"/>
                </a:lnTo>
                <a:lnTo>
                  <a:pt x="44450" y="208406"/>
                </a:lnTo>
                <a:close/>
              </a:path>
              <a:path w="300989" h="318135">
                <a:moveTo>
                  <a:pt x="300608" y="202056"/>
                </a:moveTo>
                <a:lnTo>
                  <a:pt x="294258" y="202056"/>
                </a:lnTo>
                <a:lnTo>
                  <a:pt x="287908" y="208406"/>
                </a:lnTo>
                <a:lnTo>
                  <a:pt x="44450" y="208406"/>
                </a:lnTo>
                <a:lnTo>
                  <a:pt x="44450" y="214756"/>
                </a:lnTo>
                <a:lnTo>
                  <a:pt x="300608" y="214756"/>
                </a:lnTo>
                <a:lnTo>
                  <a:pt x="300608" y="202056"/>
                </a:lnTo>
                <a:close/>
              </a:path>
              <a:path w="300989" h="318135">
                <a:moveTo>
                  <a:pt x="287908" y="6349"/>
                </a:moveTo>
                <a:lnTo>
                  <a:pt x="287908" y="208406"/>
                </a:lnTo>
                <a:lnTo>
                  <a:pt x="294258" y="202056"/>
                </a:lnTo>
                <a:lnTo>
                  <a:pt x="300608" y="202056"/>
                </a:lnTo>
                <a:lnTo>
                  <a:pt x="300608" y="12699"/>
                </a:lnTo>
                <a:lnTo>
                  <a:pt x="294258" y="12699"/>
                </a:lnTo>
                <a:lnTo>
                  <a:pt x="287908" y="6349"/>
                </a:lnTo>
                <a:close/>
              </a:path>
              <a:path w="300989" h="318135">
                <a:moveTo>
                  <a:pt x="300608" y="0"/>
                </a:moveTo>
                <a:lnTo>
                  <a:pt x="65658" y="0"/>
                </a:lnTo>
                <a:lnTo>
                  <a:pt x="65658" y="12699"/>
                </a:lnTo>
                <a:lnTo>
                  <a:pt x="287908" y="12699"/>
                </a:lnTo>
                <a:lnTo>
                  <a:pt x="287908" y="6349"/>
                </a:lnTo>
                <a:lnTo>
                  <a:pt x="300608" y="6349"/>
                </a:lnTo>
                <a:lnTo>
                  <a:pt x="300608" y="0"/>
                </a:lnTo>
                <a:close/>
              </a:path>
              <a:path w="300989" h="318135">
                <a:moveTo>
                  <a:pt x="300608" y="6349"/>
                </a:moveTo>
                <a:lnTo>
                  <a:pt x="287908" y="6349"/>
                </a:lnTo>
                <a:lnTo>
                  <a:pt x="294258" y="12699"/>
                </a:lnTo>
                <a:lnTo>
                  <a:pt x="300608" y="12699"/>
                </a:lnTo>
                <a:lnTo>
                  <a:pt x="300608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179565" y="2847289"/>
            <a:ext cx="370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71369" y="5690412"/>
            <a:ext cx="344170" cy="470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175">
              <a:lnSpc>
                <a:spcPct val="121700"/>
              </a:lnSpc>
              <a:spcBef>
                <a:spcPts val="100"/>
              </a:spcBef>
            </a:pPr>
            <a:r>
              <a:rPr sz="1200" b="1" spc="-40" dirty="0">
                <a:latin typeface="Calibri"/>
                <a:cs typeface="Calibri"/>
              </a:rPr>
              <a:t>Wr </a:t>
            </a:r>
            <a:r>
              <a:rPr sz="1200" b="1" spc="-20" dirty="0">
                <a:latin typeface="Calibri"/>
                <a:cs typeface="Calibri"/>
              </a:rPr>
              <a:t>Writ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2656" y="5780836"/>
            <a:ext cx="3675379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140"/>
              </a:lnSpc>
            </a:pPr>
            <a:r>
              <a:rPr sz="1200" b="1" dirty="0">
                <a:latin typeface="Calibri"/>
                <a:cs typeface="Calibri"/>
              </a:rPr>
              <a:t>ite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Data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Calibri"/>
                <a:cs typeface="Calibri"/>
              </a:rPr>
              <a:t>Write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53640" y="5301995"/>
            <a:ext cx="8230870" cy="1169670"/>
          </a:xfrm>
          <a:custGeom>
            <a:avLst/>
            <a:gdLst/>
            <a:ahLst/>
            <a:cxnLst/>
            <a:rect l="l" t="t" r="r" b="b"/>
            <a:pathLst>
              <a:path w="8230870" h="1169670">
                <a:moveTo>
                  <a:pt x="8230489" y="76212"/>
                </a:moveTo>
                <a:lnTo>
                  <a:pt x="8224139" y="63500"/>
                </a:lnTo>
                <a:lnTo>
                  <a:pt x="8192389" y="0"/>
                </a:lnTo>
                <a:lnTo>
                  <a:pt x="8154289" y="76212"/>
                </a:lnTo>
                <a:lnTo>
                  <a:pt x="8186039" y="76212"/>
                </a:lnTo>
                <a:lnTo>
                  <a:pt x="8186039" y="1156665"/>
                </a:lnTo>
                <a:lnTo>
                  <a:pt x="2967482" y="1156665"/>
                </a:lnTo>
                <a:lnTo>
                  <a:pt x="2967482" y="877722"/>
                </a:lnTo>
                <a:lnTo>
                  <a:pt x="7718171" y="877722"/>
                </a:lnTo>
                <a:lnTo>
                  <a:pt x="7718171" y="871372"/>
                </a:lnTo>
                <a:lnTo>
                  <a:pt x="2967482" y="871372"/>
                </a:lnTo>
                <a:lnTo>
                  <a:pt x="7705471" y="871359"/>
                </a:lnTo>
                <a:lnTo>
                  <a:pt x="7718171" y="871372"/>
                </a:lnTo>
                <a:lnTo>
                  <a:pt x="7718171" y="865022"/>
                </a:lnTo>
                <a:lnTo>
                  <a:pt x="7718171" y="614235"/>
                </a:lnTo>
                <a:lnTo>
                  <a:pt x="7902575" y="614235"/>
                </a:lnTo>
                <a:lnTo>
                  <a:pt x="7902575" y="607885"/>
                </a:lnTo>
                <a:lnTo>
                  <a:pt x="7902575" y="601535"/>
                </a:lnTo>
                <a:lnTo>
                  <a:pt x="7902575" y="13716"/>
                </a:lnTo>
                <a:lnTo>
                  <a:pt x="7889875" y="13716"/>
                </a:lnTo>
                <a:lnTo>
                  <a:pt x="7889875" y="601535"/>
                </a:lnTo>
                <a:lnTo>
                  <a:pt x="7718171" y="601535"/>
                </a:lnTo>
                <a:lnTo>
                  <a:pt x="7718171" y="4572"/>
                </a:lnTo>
                <a:lnTo>
                  <a:pt x="7705471" y="4572"/>
                </a:lnTo>
                <a:lnTo>
                  <a:pt x="7705471" y="601535"/>
                </a:lnTo>
                <a:lnTo>
                  <a:pt x="7705471" y="614235"/>
                </a:lnTo>
                <a:lnTo>
                  <a:pt x="7705471" y="865022"/>
                </a:lnTo>
                <a:lnTo>
                  <a:pt x="2967482" y="865022"/>
                </a:lnTo>
                <a:lnTo>
                  <a:pt x="2967482" y="614235"/>
                </a:lnTo>
                <a:lnTo>
                  <a:pt x="7705471" y="614235"/>
                </a:lnTo>
                <a:lnTo>
                  <a:pt x="7705471" y="601535"/>
                </a:lnTo>
                <a:lnTo>
                  <a:pt x="2967482" y="601535"/>
                </a:lnTo>
                <a:lnTo>
                  <a:pt x="2967482" y="33909"/>
                </a:lnTo>
                <a:lnTo>
                  <a:pt x="2954782" y="33909"/>
                </a:lnTo>
                <a:lnTo>
                  <a:pt x="2954782" y="601535"/>
                </a:lnTo>
                <a:lnTo>
                  <a:pt x="228854" y="601535"/>
                </a:lnTo>
                <a:lnTo>
                  <a:pt x="228854" y="103378"/>
                </a:lnTo>
                <a:lnTo>
                  <a:pt x="260604" y="103378"/>
                </a:lnTo>
                <a:lnTo>
                  <a:pt x="254254" y="90678"/>
                </a:lnTo>
                <a:lnTo>
                  <a:pt x="222504" y="27178"/>
                </a:lnTo>
                <a:lnTo>
                  <a:pt x="184404" y="103378"/>
                </a:lnTo>
                <a:lnTo>
                  <a:pt x="216154" y="103378"/>
                </a:lnTo>
                <a:lnTo>
                  <a:pt x="216154" y="614235"/>
                </a:lnTo>
                <a:lnTo>
                  <a:pt x="2954782" y="614235"/>
                </a:lnTo>
                <a:lnTo>
                  <a:pt x="2954782" y="865022"/>
                </a:lnTo>
                <a:lnTo>
                  <a:pt x="2954782" y="871359"/>
                </a:lnTo>
                <a:lnTo>
                  <a:pt x="44450" y="871359"/>
                </a:lnTo>
                <a:lnTo>
                  <a:pt x="2954782" y="871359"/>
                </a:lnTo>
                <a:lnTo>
                  <a:pt x="2954782" y="865022"/>
                </a:lnTo>
                <a:lnTo>
                  <a:pt x="44450" y="865022"/>
                </a:lnTo>
                <a:lnTo>
                  <a:pt x="44450" y="94234"/>
                </a:lnTo>
                <a:lnTo>
                  <a:pt x="76200" y="94234"/>
                </a:lnTo>
                <a:lnTo>
                  <a:pt x="69850" y="81534"/>
                </a:lnTo>
                <a:lnTo>
                  <a:pt x="38100" y="18034"/>
                </a:lnTo>
                <a:lnTo>
                  <a:pt x="0" y="94234"/>
                </a:lnTo>
                <a:lnTo>
                  <a:pt x="31750" y="94234"/>
                </a:lnTo>
                <a:lnTo>
                  <a:pt x="31750" y="877709"/>
                </a:lnTo>
                <a:lnTo>
                  <a:pt x="2954782" y="877722"/>
                </a:lnTo>
                <a:lnTo>
                  <a:pt x="2954782" y="1169352"/>
                </a:lnTo>
                <a:lnTo>
                  <a:pt x="8198739" y="1169352"/>
                </a:lnTo>
                <a:lnTo>
                  <a:pt x="8198739" y="1163002"/>
                </a:lnTo>
                <a:lnTo>
                  <a:pt x="8198739" y="1156665"/>
                </a:lnTo>
                <a:lnTo>
                  <a:pt x="8198739" y="76212"/>
                </a:lnTo>
                <a:lnTo>
                  <a:pt x="8230489" y="76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2726" y="1491741"/>
            <a:ext cx="10010775" cy="4269105"/>
          </a:xfrm>
          <a:custGeom>
            <a:avLst/>
            <a:gdLst/>
            <a:ahLst/>
            <a:cxnLst/>
            <a:rect l="l" t="t" r="r" b="b"/>
            <a:pathLst>
              <a:path w="10010775" h="4269105">
                <a:moveTo>
                  <a:pt x="4269359" y="255651"/>
                </a:moveTo>
                <a:lnTo>
                  <a:pt x="4256659" y="249301"/>
                </a:lnTo>
                <a:lnTo>
                  <a:pt x="4193159" y="217551"/>
                </a:lnTo>
                <a:lnTo>
                  <a:pt x="4193159" y="249301"/>
                </a:lnTo>
                <a:lnTo>
                  <a:pt x="2644521" y="249301"/>
                </a:lnTo>
                <a:lnTo>
                  <a:pt x="2644521" y="12700"/>
                </a:lnTo>
                <a:lnTo>
                  <a:pt x="2644521" y="6350"/>
                </a:lnTo>
                <a:lnTo>
                  <a:pt x="2644521" y="0"/>
                </a:lnTo>
                <a:lnTo>
                  <a:pt x="0" y="0"/>
                </a:lnTo>
                <a:lnTo>
                  <a:pt x="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2631821" y="12700"/>
                </a:lnTo>
                <a:lnTo>
                  <a:pt x="2631821" y="262001"/>
                </a:lnTo>
                <a:lnTo>
                  <a:pt x="4193159" y="262001"/>
                </a:lnTo>
                <a:lnTo>
                  <a:pt x="4193159" y="293751"/>
                </a:lnTo>
                <a:lnTo>
                  <a:pt x="4256659" y="262001"/>
                </a:lnTo>
                <a:lnTo>
                  <a:pt x="4269359" y="255651"/>
                </a:lnTo>
                <a:close/>
              </a:path>
              <a:path w="10010775" h="4269105">
                <a:moveTo>
                  <a:pt x="4645406" y="3146679"/>
                </a:moveTo>
                <a:lnTo>
                  <a:pt x="4613656" y="3146679"/>
                </a:lnTo>
                <a:lnTo>
                  <a:pt x="4613656" y="2780030"/>
                </a:lnTo>
                <a:lnTo>
                  <a:pt x="4600956" y="2780030"/>
                </a:lnTo>
                <a:lnTo>
                  <a:pt x="4600956" y="3146679"/>
                </a:lnTo>
                <a:lnTo>
                  <a:pt x="4569206" y="3146679"/>
                </a:lnTo>
                <a:lnTo>
                  <a:pt x="4607306" y="3222879"/>
                </a:lnTo>
                <a:lnTo>
                  <a:pt x="4639056" y="3159379"/>
                </a:lnTo>
                <a:lnTo>
                  <a:pt x="4645406" y="3146679"/>
                </a:lnTo>
                <a:close/>
              </a:path>
              <a:path w="10010775" h="4269105">
                <a:moveTo>
                  <a:pt x="7036308" y="3906012"/>
                </a:moveTo>
                <a:lnTo>
                  <a:pt x="7029958" y="3893312"/>
                </a:lnTo>
                <a:lnTo>
                  <a:pt x="6998208" y="3829812"/>
                </a:lnTo>
                <a:lnTo>
                  <a:pt x="6960108" y="3906012"/>
                </a:lnTo>
                <a:lnTo>
                  <a:pt x="6991858" y="3906012"/>
                </a:lnTo>
                <a:lnTo>
                  <a:pt x="6991858" y="4187812"/>
                </a:lnTo>
                <a:lnTo>
                  <a:pt x="1830832" y="4187812"/>
                </a:lnTo>
                <a:lnTo>
                  <a:pt x="1830832" y="3823970"/>
                </a:lnTo>
                <a:lnTo>
                  <a:pt x="1818132" y="3823970"/>
                </a:lnTo>
                <a:lnTo>
                  <a:pt x="1818132" y="4200512"/>
                </a:lnTo>
                <a:lnTo>
                  <a:pt x="7004558" y="4200512"/>
                </a:lnTo>
                <a:lnTo>
                  <a:pt x="7004558" y="4194162"/>
                </a:lnTo>
                <a:lnTo>
                  <a:pt x="7004558" y="4187812"/>
                </a:lnTo>
                <a:lnTo>
                  <a:pt x="7004558" y="3906012"/>
                </a:lnTo>
                <a:lnTo>
                  <a:pt x="7036308" y="3906012"/>
                </a:lnTo>
                <a:close/>
              </a:path>
              <a:path w="10010775" h="4269105">
                <a:moveTo>
                  <a:pt x="7901940" y="2155190"/>
                </a:moveTo>
                <a:lnTo>
                  <a:pt x="7889240" y="2148840"/>
                </a:lnTo>
                <a:lnTo>
                  <a:pt x="7825740" y="2117090"/>
                </a:lnTo>
                <a:lnTo>
                  <a:pt x="7825740" y="2148840"/>
                </a:lnTo>
                <a:lnTo>
                  <a:pt x="7534910" y="2148840"/>
                </a:lnTo>
                <a:lnTo>
                  <a:pt x="7534910" y="2161540"/>
                </a:lnTo>
                <a:lnTo>
                  <a:pt x="7825740" y="2161540"/>
                </a:lnTo>
                <a:lnTo>
                  <a:pt x="7825740" y="2193290"/>
                </a:lnTo>
                <a:lnTo>
                  <a:pt x="7889240" y="2161540"/>
                </a:lnTo>
                <a:lnTo>
                  <a:pt x="7901940" y="2155190"/>
                </a:lnTo>
                <a:close/>
              </a:path>
              <a:path w="10010775" h="4269105">
                <a:moveTo>
                  <a:pt x="10010521" y="3897122"/>
                </a:moveTo>
                <a:lnTo>
                  <a:pt x="10004171" y="3884422"/>
                </a:lnTo>
                <a:lnTo>
                  <a:pt x="9972421" y="3820922"/>
                </a:lnTo>
                <a:lnTo>
                  <a:pt x="9934321" y="3897122"/>
                </a:lnTo>
                <a:lnTo>
                  <a:pt x="9966071" y="3897122"/>
                </a:lnTo>
                <a:lnTo>
                  <a:pt x="9966071" y="4255821"/>
                </a:lnTo>
                <a:lnTo>
                  <a:pt x="7478776" y="4255821"/>
                </a:lnTo>
                <a:lnTo>
                  <a:pt x="7478776" y="3826256"/>
                </a:lnTo>
                <a:lnTo>
                  <a:pt x="7466076" y="3826256"/>
                </a:lnTo>
                <a:lnTo>
                  <a:pt x="7466076" y="4268521"/>
                </a:lnTo>
                <a:lnTo>
                  <a:pt x="9978771" y="4268521"/>
                </a:lnTo>
                <a:lnTo>
                  <a:pt x="9978771" y="4262171"/>
                </a:lnTo>
                <a:lnTo>
                  <a:pt x="9978771" y="4255821"/>
                </a:lnTo>
                <a:lnTo>
                  <a:pt x="9978771" y="3897122"/>
                </a:lnTo>
                <a:lnTo>
                  <a:pt x="10010521" y="38971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34008" y="2279142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 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16493" y="3236721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950702" y="5588000"/>
            <a:ext cx="1065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 (Ld)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933431" y="2578607"/>
            <a:ext cx="1120140" cy="72580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090658" y="219582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69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69">
                <a:moveTo>
                  <a:pt x="733044" y="294259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72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382506" y="1956561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510266" y="1946528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Output/Read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157714" y="3293109"/>
            <a:ext cx="733425" cy="394970"/>
          </a:xfrm>
          <a:custGeom>
            <a:avLst/>
            <a:gdLst/>
            <a:ahLst/>
            <a:cxnLst/>
            <a:rect l="l" t="t" r="r" b="b"/>
            <a:pathLst>
              <a:path w="733425" h="394970">
                <a:moveTo>
                  <a:pt x="76200" y="317119"/>
                </a:moveTo>
                <a:lnTo>
                  <a:pt x="44424" y="318135"/>
                </a:lnTo>
                <a:lnTo>
                  <a:pt x="35052" y="22860"/>
                </a:lnTo>
                <a:lnTo>
                  <a:pt x="22352" y="23368"/>
                </a:lnTo>
                <a:lnTo>
                  <a:pt x="31724" y="318528"/>
                </a:lnTo>
                <a:lnTo>
                  <a:pt x="0" y="319532"/>
                </a:lnTo>
                <a:lnTo>
                  <a:pt x="40513" y="394589"/>
                </a:lnTo>
                <a:lnTo>
                  <a:pt x="69697" y="331216"/>
                </a:lnTo>
                <a:lnTo>
                  <a:pt x="76200" y="317119"/>
                </a:lnTo>
                <a:close/>
              </a:path>
              <a:path w="733425" h="394970">
                <a:moveTo>
                  <a:pt x="733044" y="294271"/>
                </a:moveTo>
                <a:lnTo>
                  <a:pt x="701268" y="295275"/>
                </a:lnTo>
                <a:lnTo>
                  <a:pt x="691896" y="0"/>
                </a:lnTo>
                <a:lnTo>
                  <a:pt x="679196" y="508"/>
                </a:lnTo>
                <a:lnTo>
                  <a:pt x="688568" y="295668"/>
                </a:lnTo>
                <a:lnTo>
                  <a:pt x="656844" y="296684"/>
                </a:lnTo>
                <a:lnTo>
                  <a:pt x="697357" y="371729"/>
                </a:lnTo>
                <a:lnTo>
                  <a:pt x="726541" y="308356"/>
                </a:lnTo>
                <a:lnTo>
                  <a:pt x="733044" y="29427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9749790" y="3519042"/>
            <a:ext cx="38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914380" y="3534917"/>
            <a:ext cx="40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Write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 </a:t>
            </a:r>
            <a:r>
              <a:rPr sz="1200" b="1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37958" y="3363848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37958" y="4095064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218" y="6535623"/>
            <a:ext cx="161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98370" y="5053660"/>
            <a:ext cx="2320290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sz="1800" b="1" spc="-25" dirty="0">
                <a:latin typeface="Calibri"/>
                <a:cs typeface="Calibri"/>
              </a:rPr>
              <a:t>Instr.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Decode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647065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Calibri"/>
                <a:cs typeface="Calibri"/>
              </a:rPr>
              <a:t>Read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 B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16622" y="5038725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202928" y="499541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332220" y="1549653"/>
            <a:ext cx="718820" cy="1374140"/>
            <a:chOff x="6332220" y="1549653"/>
            <a:chExt cx="718820" cy="1374140"/>
          </a:xfrm>
        </p:grpSpPr>
        <p:sp>
          <p:nvSpPr>
            <p:cNvPr id="82" name="object 82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20840" y="279653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32220" y="1549653"/>
              <a:ext cx="718820" cy="1313815"/>
            </a:xfrm>
            <a:custGeom>
              <a:avLst/>
              <a:gdLst/>
              <a:ahLst/>
              <a:cxnLst/>
              <a:rect l="l" t="t" r="r" b="b"/>
              <a:pathLst>
                <a:path w="718820" h="1313814">
                  <a:moveTo>
                    <a:pt x="706120" y="1300734"/>
                  </a:moveTo>
                  <a:lnTo>
                    <a:pt x="483870" y="1300734"/>
                  </a:lnTo>
                  <a:lnTo>
                    <a:pt x="483870" y="1313434"/>
                  </a:lnTo>
                  <a:lnTo>
                    <a:pt x="718820" y="1313434"/>
                  </a:lnTo>
                  <a:lnTo>
                    <a:pt x="718820" y="1307084"/>
                  </a:lnTo>
                  <a:lnTo>
                    <a:pt x="706120" y="1307084"/>
                  </a:lnTo>
                  <a:lnTo>
                    <a:pt x="706120" y="1300734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706120" y="1307084"/>
                  </a:lnTo>
                  <a:lnTo>
                    <a:pt x="712470" y="1300734"/>
                  </a:lnTo>
                  <a:lnTo>
                    <a:pt x="718820" y="1300734"/>
                  </a:lnTo>
                  <a:lnTo>
                    <a:pt x="718820" y="12700"/>
                  </a:lnTo>
                  <a:lnTo>
                    <a:pt x="71247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1300734"/>
                  </a:moveTo>
                  <a:lnTo>
                    <a:pt x="712470" y="1300734"/>
                  </a:lnTo>
                  <a:lnTo>
                    <a:pt x="706120" y="1307084"/>
                  </a:lnTo>
                  <a:lnTo>
                    <a:pt x="718820" y="1307084"/>
                  </a:lnTo>
                  <a:lnTo>
                    <a:pt x="718820" y="1300734"/>
                  </a:lnTo>
                  <a:close/>
                </a:path>
                <a:path w="718820" h="1313814">
                  <a:moveTo>
                    <a:pt x="31750" y="158750"/>
                  </a:moveTo>
                  <a:lnTo>
                    <a:pt x="0" y="158750"/>
                  </a:lnTo>
                  <a:lnTo>
                    <a:pt x="38100" y="234950"/>
                  </a:lnTo>
                  <a:lnTo>
                    <a:pt x="69850" y="171450"/>
                  </a:lnTo>
                  <a:lnTo>
                    <a:pt x="31750" y="171450"/>
                  </a:lnTo>
                  <a:lnTo>
                    <a:pt x="31750" y="158750"/>
                  </a:lnTo>
                  <a:close/>
                </a:path>
                <a:path w="718820" h="1313814">
                  <a:moveTo>
                    <a:pt x="718820" y="0"/>
                  </a:moveTo>
                  <a:lnTo>
                    <a:pt x="31750" y="0"/>
                  </a:lnTo>
                  <a:lnTo>
                    <a:pt x="31750" y="171450"/>
                  </a:lnTo>
                  <a:lnTo>
                    <a:pt x="44450" y="171450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718820" y="6350"/>
                  </a:lnTo>
                  <a:lnTo>
                    <a:pt x="718820" y="0"/>
                  </a:lnTo>
                  <a:close/>
                </a:path>
                <a:path w="718820" h="1313814">
                  <a:moveTo>
                    <a:pt x="76200" y="158750"/>
                  </a:moveTo>
                  <a:lnTo>
                    <a:pt x="44450" y="158750"/>
                  </a:lnTo>
                  <a:lnTo>
                    <a:pt x="44450" y="171450"/>
                  </a:lnTo>
                  <a:lnTo>
                    <a:pt x="69850" y="171450"/>
                  </a:lnTo>
                  <a:lnTo>
                    <a:pt x="76200" y="158750"/>
                  </a:lnTo>
                  <a:close/>
                </a:path>
                <a:path w="718820" h="13138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718820" h="1313814">
                  <a:moveTo>
                    <a:pt x="706120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706120" y="12700"/>
                  </a:lnTo>
                  <a:lnTo>
                    <a:pt x="706120" y="6350"/>
                  </a:lnTo>
                  <a:close/>
                </a:path>
                <a:path w="718820" h="1313814">
                  <a:moveTo>
                    <a:pt x="718820" y="6350"/>
                  </a:moveTo>
                  <a:lnTo>
                    <a:pt x="706120" y="6350"/>
                  </a:lnTo>
                  <a:lnTo>
                    <a:pt x="712470" y="12700"/>
                  </a:lnTo>
                  <a:lnTo>
                    <a:pt x="718820" y="12700"/>
                  </a:lnTo>
                  <a:lnTo>
                    <a:pt x="718820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331711" y="1393062"/>
            <a:ext cx="1024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Exec/Exec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8392414" y="1409064"/>
            <a:ext cx="715645" cy="723265"/>
            <a:chOff x="8392414" y="1409064"/>
            <a:chExt cx="715645" cy="723265"/>
          </a:xfrm>
        </p:grpSpPr>
        <p:sp>
          <p:nvSpPr>
            <p:cNvPr id="87" name="object 87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915400" y="2007107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07908" y="1409064"/>
              <a:ext cx="699770" cy="664845"/>
            </a:xfrm>
            <a:custGeom>
              <a:avLst/>
              <a:gdLst/>
              <a:ahLst/>
              <a:cxnLst/>
              <a:rect l="l" t="t" r="r" b="b"/>
              <a:pathLst>
                <a:path w="699770" h="664844">
                  <a:moveTo>
                    <a:pt x="686943" y="651763"/>
                  </a:moveTo>
                  <a:lnTo>
                    <a:pt x="602869" y="651763"/>
                  </a:lnTo>
                  <a:lnTo>
                    <a:pt x="602869" y="664463"/>
                  </a:lnTo>
                  <a:lnTo>
                    <a:pt x="699643" y="664463"/>
                  </a:lnTo>
                  <a:lnTo>
                    <a:pt x="699643" y="658113"/>
                  </a:lnTo>
                  <a:lnTo>
                    <a:pt x="686943" y="658113"/>
                  </a:lnTo>
                  <a:lnTo>
                    <a:pt x="686943" y="651763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686943" y="658113"/>
                  </a:lnTo>
                  <a:lnTo>
                    <a:pt x="693293" y="651763"/>
                  </a:lnTo>
                  <a:lnTo>
                    <a:pt x="699643" y="651763"/>
                  </a:lnTo>
                  <a:lnTo>
                    <a:pt x="699643" y="12700"/>
                  </a:lnTo>
                  <a:lnTo>
                    <a:pt x="69329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51763"/>
                  </a:moveTo>
                  <a:lnTo>
                    <a:pt x="693293" y="651763"/>
                  </a:lnTo>
                  <a:lnTo>
                    <a:pt x="686943" y="658113"/>
                  </a:lnTo>
                  <a:lnTo>
                    <a:pt x="699643" y="658113"/>
                  </a:lnTo>
                  <a:lnTo>
                    <a:pt x="699643" y="651763"/>
                  </a:lnTo>
                  <a:close/>
                </a:path>
                <a:path w="699770" h="664844">
                  <a:moveTo>
                    <a:pt x="31750" y="270383"/>
                  </a:moveTo>
                  <a:lnTo>
                    <a:pt x="0" y="270383"/>
                  </a:lnTo>
                  <a:lnTo>
                    <a:pt x="38100" y="346583"/>
                  </a:lnTo>
                  <a:lnTo>
                    <a:pt x="69850" y="283083"/>
                  </a:lnTo>
                  <a:lnTo>
                    <a:pt x="31750" y="283083"/>
                  </a:lnTo>
                  <a:lnTo>
                    <a:pt x="31750" y="270383"/>
                  </a:lnTo>
                  <a:close/>
                </a:path>
                <a:path w="699770" h="664844">
                  <a:moveTo>
                    <a:pt x="699643" y="0"/>
                  </a:moveTo>
                  <a:lnTo>
                    <a:pt x="31750" y="0"/>
                  </a:lnTo>
                  <a:lnTo>
                    <a:pt x="31750" y="283083"/>
                  </a:lnTo>
                  <a:lnTo>
                    <a:pt x="44450" y="28308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99643" y="6350"/>
                  </a:lnTo>
                  <a:lnTo>
                    <a:pt x="699643" y="0"/>
                  </a:lnTo>
                  <a:close/>
                </a:path>
                <a:path w="699770" h="664844">
                  <a:moveTo>
                    <a:pt x="76200" y="270383"/>
                  </a:moveTo>
                  <a:lnTo>
                    <a:pt x="44450" y="270383"/>
                  </a:lnTo>
                  <a:lnTo>
                    <a:pt x="44450" y="283083"/>
                  </a:lnTo>
                  <a:lnTo>
                    <a:pt x="69850" y="283083"/>
                  </a:lnTo>
                  <a:lnTo>
                    <a:pt x="76200" y="270383"/>
                  </a:lnTo>
                  <a:close/>
                </a:path>
                <a:path w="699770" h="66484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99770" h="664844">
                  <a:moveTo>
                    <a:pt x="686943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86943" y="12700"/>
                  </a:lnTo>
                  <a:lnTo>
                    <a:pt x="686943" y="6350"/>
                  </a:lnTo>
                  <a:close/>
                </a:path>
                <a:path w="699770" h="664844">
                  <a:moveTo>
                    <a:pt x="699643" y="6350"/>
                  </a:moveTo>
                  <a:lnTo>
                    <a:pt x="686943" y="6350"/>
                  </a:lnTo>
                  <a:lnTo>
                    <a:pt x="693293" y="12700"/>
                  </a:lnTo>
                  <a:lnTo>
                    <a:pt x="699643" y="12700"/>
                  </a:lnTo>
                  <a:lnTo>
                    <a:pt x="699643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398764" y="1755647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446769" y="1368679"/>
            <a:ext cx="6381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Mem/Mem 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940297" y="1270888"/>
            <a:ext cx="3166110" cy="802640"/>
            <a:chOff x="5940297" y="1270888"/>
            <a:chExt cx="3166110" cy="802640"/>
          </a:xfrm>
        </p:grpSpPr>
        <p:sp>
          <p:nvSpPr>
            <p:cNvPr id="94" name="object 94"/>
            <p:cNvSpPr/>
            <p:nvPr/>
          </p:nvSpPr>
          <p:spPr>
            <a:xfrm>
              <a:off x="5955791" y="1270888"/>
              <a:ext cx="3150870" cy="802640"/>
            </a:xfrm>
            <a:custGeom>
              <a:avLst/>
              <a:gdLst/>
              <a:ahLst/>
              <a:cxnLst/>
              <a:rect l="l" t="t" r="r" b="b"/>
              <a:pathLst>
                <a:path w="3150870" h="802639">
                  <a:moveTo>
                    <a:pt x="3137789" y="789939"/>
                  </a:moveTo>
                  <a:lnTo>
                    <a:pt x="3053715" y="789939"/>
                  </a:lnTo>
                  <a:lnTo>
                    <a:pt x="3053715" y="802639"/>
                  </a:lnTo>
                  <a:lnTo>
                    <a:pt x="3150489" y="802639"/>
                  </a:lnTo>
                  <a:lnTo>
                    <a:pt x="3150489" y="796289"/>
                  </a:lnTo>
                  <a:lnTo>
                    <a:pt x="3137789" y="796289"/>
                  </a:lnTo>
                  <a:lnTo>
                    <a:pt x="3137789" y="789939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3137789" y="796289"/>
                  </a:lnTo>
                  <a:lnTo>
                    <a:pt x="3144139" y="789939"/>
                  </a:lnTo>
                  <a:lnTo>
                    <a:pt x="3150489" y="789939"/>
                  </a:lnTo>
                  <a:lnTo>
                    <a:pt x="3150489" y="12700"/>
                  </a:lnTo>
                  <a:lnTo>
                    <a:pt x="314413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789939"/>
                  </a:moveTo>
                  <a:lnTo>
                    <a:pt x="3144139" y="789939"/>
                  </a:lnTo>
                  <a:lnTo>
                    <a:pt x="3137789" y="796289"/>
                  </a:lnTo>
                  <a:lnTo>
                    <a:pt x="3150489" y="796289"/>
                  </a:lnTo>
                  <a:lnTo>
                    <a:pt x="3150489" y="789939"/>
                  </a:lnTo>
                  <a:close/>
                </a:path>
                <a:path w="3150870" h="802639">
                  <a:moveTo>
                    <a:pt x="31750" y="429895"/>
                  </a:moveTo>
                  <a:lnTo>
                    <a:pt x="0" y="429895"/>
                  </a:lnTo>
                  <a:lnTo>
                    <a:pt x="38100" y="506095"/>
                  </a:lnTo>
                  <a:lnTo>
                    <a:pt x="69850" y="442595"/>
                  </a:lnTo>
                  <a:lnTo>
                    <a:pt x="31750" y="442595"/>
                  </a:lnTo>
                  <a:lnTo>
                    <a:pt x="31750" y="429895"/>
                  </a:lnTo>
                  <a:close/>
                </a:path>
                <a:path w="3150870" h="802639">
                  <a:moveTo>
                    <a:pt x="3150489" y="0"/>
                  </a:moveTo>
                  <a:lnTo>
                    <a:pt x="31750" y="0"/>
                  </a:lnTo>
                  <a:lnTo>
                    <a:pt x="31750" y="442595"/>
                  </a:lnTo>
                  <a:lnTo>
                    <a:pt x="44450" y="442595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3150489" y="6350"/>
                  </a:lnTo>
                  <a:lnTo>
                    <a:pt x="3150489" y="0"/>
                  </a:lnTo>
                  <a:close/>
                </a:path>
                <a:path w="3150870" h="802639">
                  <a:moveTo>
                    <a:pt x="76200" y="429895"/>
                  </a:moveTo>
                  <a:lnTo>
                    <a:pt x="44450" y="429895"/>
                  </a:lnTo>
                  <a:lnTo>
                    <a:pt x="44450" y="442595"/>
                  </a:lnTo>
                  <a:lnTo>
                    <a:pt x="69850" y="442595"/>
                  </a:lnTo>
                  <a:lnTo>
                    <a:pt x="76200" y="429895"/>
                  </a:lnTo>
                  <a:close/>
                </a:path>
                <a:path w="3150870" h="802639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3150870" h="802639">
                  <a:moveTo>
                    <a:pt x="3137789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3137789" y="12700"/>
                  </a:lnTo>
                  <a:lnTo>
                    <a:pt x="3137789" y="6350"/>
                  </a:lnTo>
                  <a:close/>
                </a:path>
                <a:path w="3150870" h="802639">
                  <a:moveTo>
                    <a:pt x="3150489" y="6350"/>
                  </a:moveTo>
                  <a:lnTo>
                    <a:pt x="3137789" y="6350"/>
                  </a:lnTo>
                  <a:lnTo>
                    <a:pt x="3144139" y="12700"/>
                  </a:lnTo>
                  <a:lnTo>
                    <a:pt x="3150489" y="12700"/>
                  </a:lnTo>
                  <a:lnTo>
                    <a:pt x="315048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946647" y="1776983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995161" y="1104646"/>
            <a:ext cx="1064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Mem/Exec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5666232" y="1056766"/>
            <a:ext cx="6408420" cy="908050"/>
            <a:chOff x="5666232" y="1056766"/>
            <a:chExt cx="6408420" cy="908050"/>
          </a:xfrm>
        </p:grpSpPr>
        <p:sp>
          <p:nvSpPr>
            <p:cNvPr id="99" name="object 99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8" y="118872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743944" y="1839468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8" y="118872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66232" y="1056766"/>
              <a:ext cx="6408420" cy="848360"/>
            </a:xfrm>
            <a:custGeom>
              <a:avLst/>
              <a:gdLst/>
              <a:ahLst/>
              <a:cxnLst/>
              <a:rect l="l" t="t" r="r" b="b"/>
              <a:pathLst>
                <a:path w="6408420" h="848360">
                  <a:moveTo>
                    <a:pt x="6395212" y="835660"/>
                  </a:moveTo>
                  <a:lnTo>
                    <a:pt x="6172962" y="835660"/>
                  </a:lnTo>
                  <a:lnTo>
                    <a:pt x="6172962" y="848360"/>
                  </a:lnTo>
                  <a:lnTo>
                    <a:pt x="6407912" y="848360"/>
                  </a:lnTo>
                  <a:lnTo>
                    <a:pt x="6407912" y="842010"/>
                  </a:lnTo>
                  <a:lnTo>
                    <a:pt x="6395212" y="842010"/>
                  </a:lnTo>
                  <a:lnTo>
                    <a:pt x="6395212" y="83566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6395212" y="842010"/>
                  </a:lnTo>
                  <a:lnTo>
                    <a:pt x="6401562" y="835660"/>
                  </a:lnTo>
                  <a:lnTo>
                    <a:pt x="6407912" y="835660"/>
                  </a:lnTo>
                  <a:lnTo>
                    <a:pt x="6407912" y="12700"/>
                  </a:lnTo>
                  <a:lnTo>
                    <a:pt x="640156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835660"/>
                  </a:moveTo>
                  <a:lnTo>
                    <a:pt x="6401562" y="835660"/>
                  </a:lnTo>
                  <a:lnTo>
                    <a:pt x="6395212" y="842010"/>
                  </a:lnTo>
                  <a:lnTo>
                    <a:pt x="6407912" y="842010"/>
                  </a:lnTo>
                  <a:lnTo>
                    <a:pt x="6407912" y="835660"/>
                  </a:lnTo>
                  <a:close/>
                </a:path>
                <a:path w="6408420" h="848360">
                  <a:moveTo>
                    <a:pt x="31750" y="642493"/>
                  </a:moveTo>
                  <a:lnTo>
                    <a:pt x="0" y="642493"/>
                  </a:lnTo>
                  <a:lnTo>
                    <a:pt x="38100" y="718693"/>
                  </a:lnTo>
                  <a:lnTo>
                    <a:pt x="69850" y="655193"/>
                  </a:lnTo>
                  <a:lnTo>
                    <a:pt x="31750" y="655193"/>
                  </a:lnTo>
                  <a:lnTo>
                    <a:pt x="31750" y="642493"/>
                  </a:lnTo>
                  <a:close/>
                </a:path>
                <a:path w="6408420" h="848360">
                  <a:moveTo>
                    <a:pt x="6407912" y="0"/>
                  </a:moveTo>
                  <a:lnTo>
                    <a:pt x="31750" y="0"/>
                  </a:lnTo>
                  <a:lnTo>
                    <a:pt x="31750" y="655193"/>
                  </a:lnTo>
                  <a:lnTo>
                    <a:pt x="44450" y="65519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6407912" y="6350"/>
                  </a:lnTo>
                  <a:lnTo>
                    <a:pt x="6407912" y="0"/>
                  </a:lnTo>
                  <a:close/>
                </a:path>
                <a:path w="6408420" h="848360">
                  <a:moveTo>
                    <a:pt x="76200" y="642493"/>
                  </a:moveTo>
                  <a:lnTo>
                    <a:pt x="44450" y="642493"/>
                  </a:lnTo>
                  <a:lnTo>
                    <a:pt x="44450" y="655193"/>
                  </a:lnTo>
                  <a:lnTo>
                    <a:pt x="69850" y="655193"/>
                  </a:lnTo>
                  <a:lnTo>
                    <a:pt x="76200" y="642493"/>
                  </a:lnTo>
                  <a:close/>
                </a:path>
                <a:path w="6408420" h="848360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6408420" h="848360">
                  <a:moveTo>
                    <a:pt x="6395212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6395212" y="12700"/>
                  </a:lnTo>
                  <a:lnTo>
                    <a:pt x="6395212" y="6350"/>
                  </a:lnTo>
                  <a:close/>
                </a:path>
                <a:path w="6408420" h="848360">
                  <a:moveTo>
                    <a:pt x="6407912" y="6350"/>
                  </a:moveTo>
                  <a:lnTo>
                    <a:pt x="6395212" y="6350"/>
                  </a:lnTo>
                  <a:lnTo>
                    <a:pt x="6401562" y="12700"/>
                  </a:lnTo>
                  <a:lnTo>
                    <a:pt x="6407912" y="12700"/>
                  </a:lnTo>
                  <a:lnTo>
                    <a:pt x="640791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1043432" y="917829"/>
            <a:ext cx="5628640" cy="34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5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WB/Exec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200" b="1" dirty="0">
                <a:latin typeface="Calibri"/>
                <a:cs typeface="Calibri"/>
              </a:rPr>
              <a:t>Instruction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666232" y="1055242"/>
            <a:ext cx="6483350" cy="849630"/>
          </a:xfrm>
          <a:custGeom>
            <a:avLst/>
            <a:gdLst/>
            <a:ahLst/>
            <a:cxnLst/>
            <a:rect l="l" t="t" r="r" b="b"/>
            <a:pathLst>
              <a:path w="6483350" h="849630">
                <a:moveTo>
                  <a:pt x="6482969" y="267208"/>
                </a:moveTo>
                <a:lnTo>
                  <a:pt x="6470269" y="267208"/>
                </a:lnTo>
                <a:lnTo>
                  <a:pt x="6470269" y="279908"/>
                </a:lnTo>
                <a:lnTo>
                  <a:pt x="6470269" y="836930"/>
                </a:lnTo>
                <a:lnTo>
                  <a:pt x="6407912" y="836930"/>
                </a:lnTo>
                <a:lnTo>
                  <a:pt x="6407912" y="835660"/>
                </a:lnTo>
                <a:lnTo>
                  <a:pt x="6407912" y="279908"/>
                </a:lnTo>
                <a:lnTo>
                  <a:pt x="6470269" y="279908"/>
                </a:lnTo>
                <a:lnTo>
                  <a:pt x="6470269" y="267208"/>
                </a:lnTo>
                <a:lnTo>
                  <a:pt x="6407912" y="267208"/>
                </a:lnTo>
                <a:lnTo>
                  <a:pt x="6407912" y="12700"/>
                </a:lnTo>
                <a:lnTo>
                  <a:pt x="6407912" y="6350"/>
                </a:lnTo>
                <a:lnTo>
                  <a:pt x="6407912" y="0"/>
                </a:lnTo>
                <a:lnTo>
                  <a:pt x="31750" y="0"/>
                </a:lnTo>
                <a:lnTo>
                  <a:pt x="31750" y="642493"/>
                </a:lnTo>
                <a:lnTo>
                  <a:pt x="0" y="642493"/>
                </a:lnTo>
                <a:lnTo>
                  <a:pt x="38100" y="718693"/>
                </a:lnTo>
                <a:lnTo>
                  <a:pt x="69850" y="655193"/>
                </a:lnTo>
                <a:lnTo>
                  <a:pt x="76200" y="642493"/>
                </a:lnTo>
                <a:lnTo>
                  <a:pt x="44450" y="642493"/>
                </a:lnTo>
                <a:lnTo>
                  <a:pt x="44450" y="12700"/>
                </a:lnTo>
                <a:lnTo>
                  <a:pt x="6395212" y="12700"/>
                </a:lnTo>
                <a:lnTo>
                  <a:pt x="6395212" y="267208"/>
                </a:lnTo>
                <a:lnTo>
                  <a:pt x="2293366" y="267208"/>
                </a:lnTo>
                <a:lnTo>
                  <a:pt x="2293366" y="612013"/>
                </a:lnTo>
                <a:lnTo>
                  <a:pt x="2261616" y="612013"/>
                </a:lnTo>
                <a:lnTo>
                  <a:pt x="2299716" y="688213"/>
                </a:lnTo>
                <a:lnTo>
                  <a:pt x="2331466" y="624713"/>
                </a:lnTo>
                <a:lnTo>
                  <a:pt x="2337816" y="612013"/>
                </a:lnTo>
                <a:lnTo>
                  <a:pt x="2306066" y="612013"/>
                </a:lnTo>
                <a:lnTo>
                  <a:pt x="2306066" y="279908"/>
                </a:lnTo>
                <a:lnTo>
                  <a:pt x="6395212" y="279908"/>
                </a:lnTo>
                <a:lnTo>
                  <a:pt x="6395212" y="835660"/>
                </a:lnTo>
                <a:lnTo>
                  <a:pt x="6172962" y="835660"/>
                </a:lnTo>
                <a:lnTo>
                  <a:pt x="6172962" y="836930"/>
                </a:lnTo>
                <a:lnTo>
                  <a:pt x="6172581" y="836930"/>
                </a:lnTo>
                <a:lnTo>
                  <a:pt x="6172581" y="849630"/>
                </a:lnTo>
                <a:lnTo>
                  <a:pt x="6482969" y="849630"/>
                </a:lnTo>
                <a:lnTo>
                  <a:pt x="6482969" y="843280"/>
                </a:lnTo>
                <a:lnTo>
                  <a:pt x="6482969" y="836930"/>
                </a:lnTo>
                <a:lnTo>
                  <a:pt x="6482969" y="279908"/>
                </a:lnTo>
                <a:lnTo>
                  <a:pt x="6482969" y="273558"/>
                </a:lnTo>
                <a:lnTo>
                  <a:pt x="6482969" y="26720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11037569" y="1189481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WB/Mem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Forward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747003" y="34853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705221" y="2910712"/>
            <a:ext cx="260985" cy="576580"/>
          </a:xfrm>
          <a:custGeom>
            <a:avLst/>
            <a:gdLst/>
            <a:ahLst/>
            <a:cxnLst/>
            <a:rect l="l" t="t" r="r" b="b"/>
            <a:pathLst>
              <a:path w="260985" h="576579">
                <a:moveTo>
                  <a:pt x="76200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89" y="576326"/>
                </a:lnTo>
                <a:lnTo>
                  <a:pt x="69773" y="512953"/>
                </a:lnTo>
                <a:lnTo>
                  <a:pt x="76200" y="499745"/>
                </a:lnTo>
                <a:close/>
              </a:path>
              <a:path w="260985" h="576579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5604509" y="2536598"/>
            <a:ext cx="541655" cy="911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135880" y="2974847"/>
            <a:ext cx="993775" cy="505459"/>
          </a:xfrm>
          <a:custGeom>
            <a:avLst/>
            <a:gdLst/>
            <a:ahLst/>
            <a:cxnLst/>
            <a:rect l="l" t="t" r="r" b="b"/>
            <a:pathLst>
              <a:path w="993775" h="505460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93775" h="505460">
                <a:moveTo>
                  <a:pt x="993648" y="429133"/>
                </a:moveTo>
                <a:lnTo>
                  <a:pt x="961898" y="429133"/>
                </a:lnTo>
                <a:lnTo>
                  <a:pt x="961898" y="62484"/>
                </a:lnTo>
                <a:lnTo>
                  <a:pt x="949198" y="62484"/>
                </a:lnTo>
                <a:lnTo>
                  <a:pt x="949198" y="429133"/>
                </a:lnTo>
                <a:lnTo>
                  <a:pt x="917448" y="429133"/>
                </a:lnTo>
                <a:lnTo>
                  <a:pt x="955548" y="505333"/>
                </a:lnTo>
                <a:lnTo>
                  <a:pt x="987298" y="441833"/>
                </a:lnTo>
                <a:lnTo>
                  <a:pt x="993648" y="4291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5170423" y="2791714"/>
            <a:ext cx="37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Input </a:t>
            </a:r>
            <a:r>
              <a:rPr sz="1200" spc="-2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738115" y="3429000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696333" y="2854324"/>
            <a:ext cx="260985" cy="577850"/>
          </a:xfrm>
          <a:custGeom>
            <a:avLst/>
            <a:gdLst/>
            <a:ahLst/>
            <a:cxnLst/>
            <a:rect l="l" t="t" r="r" b="b"/>
            <a:pathLst>
              <a:path w="260985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0985" h="577850">
                <a:moveTo>
                  <a:pt x="260604" y="493649"/>
                </a:moveTo>
                <a:lnTo>
                  <a:pt x="228841" y="493979"/>
                </a:lnTo>
                <a:lnTo>
                  <a:pt x="223393" y="0"/>
                </a:lnTo>
                <a:lnTo>
                  <a:pt x="210693" y="254"/>
                </a:lnTo>
                <a:lnTo>
                  <a:pt x="216128" y="494106"/>
                </a:lnTo>
                <a:lnTo>
                  <a:pt x="184404" y="494411"/>
                </a:lnTo>
                <a:lnTo>
                  <a:pt x="223393" y="570230"/>
                </a:lnTo>
                <a:lnTo>
                  <a:pt x="254177" y="506857"/>
                </a:lnTo>
                <a:lnTo>
                  <a:pt x="260604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595240" y="2480464"/>
            <a:ext cx="541655" cy="911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alibri"/>
                <a:cs typeface="Calibri"/>
              </a:rPr>
              <a:t>WB/Ex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Ex/Ex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Mem/Ex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4922520" y="2980944"/>
            <a:ext cx="1102995" cy="967105"/>
            <a:chOff x="4922520" y="2980944"/>
            <a:chExt cx="1102995" cy="967105"/>
          </a:xfrm>
        </p:grpSpPr>
        <p:sp>
          <p:nvSpPr>
            <p:cNvPr id="114" name="object 114"/>
            <p:cNvSpPr/>
            <p:nvPr/>
          </p:nvSpPr>
          <p:spPr>
            <a:xfrm>
              <a:off x="5044440" y="2980944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29">
                  <a:moveTo>
                    <a:pt x="31750" y="366648"/>
                  </a:moveTo>
                  <a:lnTo>
                    <a:pt x="0" y="366648"/>
                  </a:lnTo>
                  <a:lnTo>
                    <a:pt x="38100" y="442848"/>
                  </a:lnTo>
                  <a:lnTo>
                    <a:pt x="69850" y="379348"/>
                  </a:lnTo>
                  <a:lnTo>
                    <a:pt x="31750" y="379348"/>
                  </a:lnTo>
                  <a:lnTo>
                    <a:pt x="31750" y="366648"/>
                  </a:lnTo>
                  <a:close/>
                </a:path>
                <a:path w="76200" h="443229">
                  <a:moveTo>
                    <a:pt x="44450" y="0"/>
                  </a:moveTo>
                  <a:lnTo>
                    <a:pt x="31750" y="0"/>
                  </a:lnTo>
                  <a:lnTo>
                    <a:pt x="31750" y="379348"/>
                  </a:lnTo>
                  <a:lnTo>
                    <a:pt x="44450" y="379348"/>
                  </a:lnTo>
                  <a:lnTo>
                    <a:pt x="44450" y="0"/>
                  </a:lnTo>
                  <a:close/>
                </a:path>
                <a:path w="76200" h="443229">
                  <a:moveTo>
                    <a:pt x="76200" y="366648"/>
                  </a:moveTo>
                  <a:lnTo>
                    <a:pt x="44450" y="366648"/>
                  </a:lnTo>
                  <a:lnTo>
                    <a:pt x="44450" y="379348"/>
                  </a:lnTo>
                  <a:lnTo>
                    <a:pt x="69850" y="379348"/>
                  </a:lnTo>
                  <a:lnTo>
                    <a:pt x="76200" y="36664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0077" y="3725163"/>
              <a:ext cx="75311" cy="22250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3665220"/>
              <a:ext cx="76200" cy="234696"/>
            </a:xfrm>
            <a:prstGeom prst="rect">
              <a:avLst/>
            </a:prstGeom>
          </p:spPr>
        </p:pic>
      </p:grpSp>
      <p:sp>
        <p:nvSpPr>
          <p:cNvPr id="117" name="object 117"/>
          <p:cNvSpPr txBox="1"/>
          <p:nvPr/>
        </p:nvSpPr>
        <p:spPr>
          <a:xfrm>
            <a:off x="7470393" y="301231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7363332" y="1737105"/>
            <a:ext cx="656590" cy="1662430"/>
            <a:chOff x="7363332" y="1737105"/>
            <a:chExt cx="656590" cy="1662430"/>
          </a:xfrm>
        </p:grpSpPr>
        <p:sp>
          <p:nvSpPr>
            <p:cNvPr id="119" name="object 119"/>
            <p:cNvSpPr/>
            <p:nvPr/>
          </p:nvSpPr>
          <p:spPr>
            <a:xfrm>
              <a:off x="7363333" y="2360548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3"/>
              <a:ext cx="75310" cy="22250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918703" y="174345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656575" y="2508504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7431785" y="2936748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361809" y="2360548"/>
            <a:ext cx="262255" cy="577850"/>
          </a:xfrm>
          <a:custGeom>
            <a:avLst/>
            <a:gdLst/>
            <a:ahLst/>
            <a:cxnLst/>
            <a:rect l="l" t="t" r="r" b="b"/>
            <a:pathLst>
              <a:path w="262254" h="577850">
                <a:moveTo>
                  <a:pt x="76200" y="501269"/>
                </a:moveTo>
                <a:lnTo>
                  <a:pt x="44437" y="501599"/>
                </a:lnTo>
                <a:lnTo>
                  <a:pt x="38989" y="7620"/>
                </a:lnTo>
                <a:lnTo>
                  <a:pt x="26289" y="7874"/>
                </a:lnTo>
                <a:lnTo>
                  <a:pt x="31724" y="501726"/>
                </a:lnTo>
                <a:lnTo>
                  <a:pt x="0" y="502031"/>
                </a:lnTo>
                <a:lnTo>
                  <a:pt x="38989" y="577850"/>
                </a:lnTo>
                <a:lnTo>
                  <a:pt x="69773" y="514477"/>
                </a:lnTo>
                <a:lnTo>
                  <a:pt x="76200" y="501269"/>
                </a:lnTo>
                <a:close/>
              </a:path>
              <a:path w="262254" h="577850">
                <a:moveTo>
                  <a:pt x="262128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917" y="570230"/>
                </a:lnTo>
                <a:lnTo>
                  <a:pt x="255701" y="506857"/>
                </a:lnTo>
                <a:lnTo>
                  <a:pt x="262128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261986" y="1799871"/>
            <a:ext cx="54165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5880" marR="5080" indent="-1905">
              <a:lnSpc>
                <a:spcPts val="1430"/>
              </a:lnSpc>
              <a:spcBef>
                <a:spcPts val="50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7634096" y="2488692"/>
            <a:ext cx="153670" cy="910590"/>
            <a:chOff x="7634096" y="2488692"/>
            <a:chExt cx="153670" cy="910590"/>
          </a:xfrm>
        </p:grpSpPr>
        <p:sp>
          <p:nvSpPr>
            <p:cNvPr id="129" name="object 129"/>
            <p:cNvSpPr/>
            <p:nvPr/>
          </p:nvSpPr>
          <p:spPr>
            <a:xfrm>
              <a:off x="7711439" y="2488692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4096" y="3176524"/>
              <a:ext cx="75310" cy="222503"/>
            </a:xfrm>
            <a:prstGeom prst="rect">
              <a:avLst/>
            </a:prstGeom>
          </p:spPr>
        </p:pic>
      </p:grpSp>
      <p:sp>
        <p:nvSpPr>
          <p:cNvPr id="131" name="object 131"/>
          <p:cNvSpPr txBox="1"/>
          <p:nvPr/>
        </p:nvSpPr>
        <p:spPr>
          <a:xfrm>
            <a:off x="8153400" y="2924555"/>
            <a:ext cx="43624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8084184" y="2348357"/>
            <a:ext cx="424815" cy="1036955"/>
            <a:chOff x="8084184" y="2348357"/>
            <a:chExt cx="424815" cy="1036955"/>
          </a:xfrm>
        </p:grpSpPr>
        <p:sp>
          <p:nvSpPr>
            <p:cNvPr id="133" name="object 133"/>
            <p:cNvSpPr/>
            <p:nvPr/>
          </p:nvSpPr>
          <p:spPr>
            <a:xfrm>
              <a:off x="8084185" y="2348356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5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5" h="57785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4948" y="3162808"/>
              <a:ext cx="75310" cy="222503"/>
            </a:xfrm>
            <a:prstGeom prst="rect">
              <a:avLst/>
            </a:prstGeom>
          </p:spPr>
        </p:pic>
      </p:grpSp>
      <p:sp>
        <p:nvSpPr>
          <p:cNvPr id="135" name="object 135"/>
          <p:cNvSpPr txBox="1"/>
          <p:nvPr/>
        </p:nvSpPr>
        <p:spPr>
          <a:xfrm>
            <a:off x="7983093" y="1828394"/>
            <a:ext cx="542290" cy="1057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2455036" y="2004060"/>
            <a:ext cx="316865" cy="441959"/>
            <a:chOff x="2455036" y="2004060"/>
            <a:chExt cx="316865" cy="441959"/>
          </a:xfrm>
        </p:grpSpPr>
        <p:sp>
          <p:nvSpPr>
            <p:cNvPr id="137" name="object 137"/>
            <p:cNvSpPr/>
            <p:nvPr/>
          </p:nvSpPr>
          <p:spPr>
            <a:xfrm>
              <a:off x="2455036" y="2004060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2135" y="2369820"/>
              <a:ext cx="159638" cy="76200"/>
            </a:xfrm>
            <a:prstGeom prst="rect">
              <a:avLst/>
            </a:prstGeom>
          </p:spPr>
        </p:pic>
      </p:grpSp>
      <p:sp>
        <p:nvSpPr>
          <p:cNvPr id="139" name="object 139"/>
          <p:cNvSpPr txBox="1"/>
          <p:nvPr/>
        </p:nvSpPr>
        <p:spPr>
          <a:xfrm>
            <a:off x="2101088" y="1768297"/>
            <a:ext cx="394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2764282" y="1924557"/>
            <a:ext cx="255270" cy="587375"/>
            <a:chOff x="2764282" y="1924557"/>
            <a:chExt cx="255270" cy="587375"/>
          </a:xfrm>
        </p:grpSpPr>
        <p:sp>
          <p:nvSpPr>
            <p:cNvPr id="141" name="object 141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0"/>
                  </a:moveTo>
                  <a:lnTo>
                    <a:pt x="0" y="574547"/>
                  </a:lnTo>
                  <a:lnTo>
                    <a:pt x="242316" y="459613"/>
                  </a:lnTo>
                  <a:lnTo>
                    <a:pt x="242316" y="11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770632" y="1930907"/>
              <a:ext cx="242570" cy="574675"/>
            </a:xfrm>
            <a:custGeom>
              <a:avLst/>
              <a:gdLst/>
              <a:ahLst/>
              <a:cxnLst/>
              <a:rect l="l" t="t" r="r" b="b"/>
              <a:pathLst>
                <a:path w="242569" h="574675">
                  <a:moveTo>
                    <a:pt x="0" y="574547"/>
                  </a:moveTo>
                  <a:lnTo>
                    <a:pt x="0" y="0"/>
                  </a:lnTo>
                  <a:lnTo>
                    <a:pt x="242316" y="114934"/>
                  </a:lnTo>
                  <a:lnTo>
                    <a:pt x="242316" y="459613"/>
                  </a:lnTo>
                  <a:lnTo>
                    <a:pt x="0" y="5745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4282" y="2144013"/>
              <a:ext cx="98043" cy="152908"/>
            </a:xfrm>
            <a:prstGeom prst="rect">
              <a:avLst/>
            </a:prstGeom>
          </p:spPr>
        </p:pic>
      </p:grpSp>
      <p:sp>
        <p:nvSpPr>
          <p:cNvPr id="144" name="object 144"/>
          <p:cNvSpPr txBox="1"/>
          <p:nvPr/>
        </p:nvSpPr>
        <p:spPr>
          <a:xfrm>
            <a:off x="2883789" y="2155697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5" name="object 1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08376" y="2174748"/>
            <a:ext cx="159638" cy="76200"/>
          </a:xfrm>
          <a:prstGeom prst="rect">
            <a:avLst/>
          </a:prstGeom>
        </p:spPr>
      </p:pic>
      <p:sp>
        <p:nvSpPr>
          <p:cNvPr id="146" name="object 146"/>
          <p:cNvSpPr txBox="1"/>
          <p:nvPr/>
        </p:nvSpPr>
        <p:spPr>
          <a:xfrm>
            <a:off x="2101088" y="2040788"/>
            <a:ext cx="602615" cy="5473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b="1" spc="-10" dirty="0">
                <a:latin typeface="Calibri"/>
                <a:cs typeface="Calibri"/>
              </a:rPr>
              <a:t>Offset</a:t>
            </a:r>
            <a:endParaRPr sz="1000">
              <a:latin typeface="Calibri"/>
              <a:cs typeface="Calibri"/>
            </a:endParaRPr>
          </a:p>
          <a:p>
            <a:pPr marL="14604" marR="5080">
              <a:lnSpc>
                <a:spcPct val="100000"/>
              </a:lnSpc>
              <a:spcBef>
                <a:spcPts val="250"/>
              </a:spcBef>
            </a:pPr>
            <a:r>
              <a:rPr sz="1000" b="1" spc="-10" dirty="0">
                <a:latin typeface="Calibri"/>
                <a:cs typeface="Calibri"/>
              </a:rPr>
              <a:t>Instruction </a:t>
            </a:r>
            <a:r>
              <a:rPr sz="1000" b="1" dirty="0">
                <a:latin typeface="Calibri"/>
                <a:cs typeface="Calibri"/>
              </a:rPr>
              <a:t>PC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+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157473" y="2061413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Branch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157473" y="2214498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3241294" y="1752345"/>
            <a:ext cx="258445" cy="134620"/>
            <a:chOff x="3241294" y="1752345"/>
            <a:chExt cx="258445" cy="134620"/>
          </a:xfrm>
        </p:grpSpPr>
        <p:sp>
          <p:nvSpPr>
            <p:cNvPr id="150" name="object 150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8" y="120396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7644" y="176021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8" y="120396"/>
                  </a:lnTo>
                  <a:lnTo>
                    <a:pt x="94488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9448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4487" y="120396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398520" y="1758695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4" h="120650">
                  <a:moveTo>
                    <a:pt x="0" y="120396"/>
                  </a:moveTo>
                  <a:lnTo>
                    <a:pt x="94487" y="120396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2560320" y="2726435"/>
            <a:ext cx="518159" cy="3810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800">
              <a:latin typeface="Calibri"/>
              <a:cs typeface="Calibri"/>
            </a:endParaRPr>
          </a:p>
          <a:p>
            <a:pPr marL="81915" marR="36830">
              <a:lnSpc>
                <a:spcPct val="100000"/>
              </a:lnSpc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Outcome</a:t>
            </a:r>
            <a:r>
              <a:rPr sz="8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Logic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113023" y="2582672"/>
            <a:ext cx="3848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Calibri"/>
                <a:cs typeface="Calibri"/>
              </a:rPr>
              <a:t>PC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Source Select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2227961" y="2784347"/>
            <a:ext cx="1144905" cy="160020"/>
          </a:xfrm>
          <a:custGeom>
            <a:avLst/>
            <a:gdLst/>
            <a:ahLst/>
            <a:cxnLst/>
            <a:rect l="l" t="t" r="r" b="b"/>
            <a:pathLst>
              <a:path w="1144904" h="160019">
                <a:moveTo>
                  <a:pt x="304279" y="44704"/>
                </a:moveTo>
                <a:lnTo>
                  <a:pt x="252349" y="44704"/>
                </a:lnTo>
                <a:lnTo>
                  <a:pt x="239560" y="44704"/>
                </a:lnTo>
                <a:lnTo>
                  <a:pt x="239141" y="76200"/>
                </a:lnTo>
                <a:lnTo>
                  <a:pt x="304279" y="44704"/>
                </a:lnTo>
                <a:close/>
              </a:path>
              <a:path w="1144904" h="160019">
                <a:moveTo>
                  <a:pt x="315849" y="39116"/>
                </a:moveTo>
                <a:lnTo>
                  <a:pt x="240157" y="0"/>
                </a:lnTo>
                <a:lnTo>
                  <a:pt x="239725" y="31838"/>
                </a:lnTo>
                <a:lnTo>
                  <a:pt x="254" y="28702"/>
                </a:lnTo>
                <a:lnTo>
                  <a:pt x="0" y="41402"/>
                </a:lnTo>
                <a:lnTo>
                  <a:pt x="239560" y="44538"/>
                </a:lnTo>
                <a:lnTo>
                  <a:pt x="252349" y="44538"/>
                </a:lnTo>
                <a:lnTo>
                  <a:pt x="304634" y="44538"/>
                </a:lnTo>
                <a:lnTo>
                  <a:pt x="315849" y="39116"/>
                </a:lnTo>
                <a:close/>
              </a:path>
              <a:path w="1144904" h="160019">
                <a:moveTo>
                  <a:pt x="1133335" y="128524"/>
                </a:moveTo>
                <a:lnTo>
                  <a:pt x="1081392" y="128524"/>
                </a:lnTo>
                <a:lnTo>
                  <a:pt x="1068616" y="128524"/>
                </a:lnTo>
                <a:lnTo>
                  <a:pt x="1068197" y="160020"/>
                </a:lnTo>
                <a:lnTo>
                  <a:pt x="1133335" y="128524"/>
                </a:lnTo>
                <a:close/>
              </a:path>
              <a:path w="1144904" h="160019">
                <a:moveTo>
                  <a:pt x="1144905" y="122936"/>
                </a:moveTo>
                <a:lnTo>
                  <a:pt x="1069213" y="83820"/>
                </a:lnTo>
                <a:lnTo>
                  <a:pt x="1068781" y="115658"/>
                </a:lnTo>
                <a:lnTo>
                  <a:pt x="829310" y="112522"/>
                </a:lnTo>
                <a:lnTo>
                  <a:pt x="829056" y="125222"/>
                </a:lnTo>
                <a:lnTo>
                  <a:pt x="1068616" y="128358"/>
                </a:lnTo>
                <a:lnTo>
                  <a:pt x="1081392" y="128358"/>
                </a:lnTo>
                <a:lnTo>
                  <a:pt x="1133690" y="128358"/>
                </a:lnTo>
                <a:lnTo>
                  <a:pt x="1144905" y="12293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2099817" y="2589428"/>
            <a:ext cx="328295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362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A</a:t>
            </a:r>
            <a:r>
              <a:rPr sz="1000" b="1" dirty="0">
                <a:latin typeface="Calibri"/>
                <a:cs typeface="Calibri"/>
              </a:rPr>
              <a:t> Reg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0" dirty="0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260858" y="2990088"/>
            <a:ext cx="2281555" cy="3368040"/>
            <a:chOff x="260858" y="2990088"/>
            <a:chExt cx="2281555" cy="3368040"/>
          </a:xfrm>
        </p:grpSpPr>
        <p:sp>
          <p:nvSpPr>
            <p:cNvPr id="159" name="object 159"/>
            <p:cNvSpPr/>
            <p:nvPr/>
          </p:nvSpPr>
          <p:spPr>
            <a:xfrm>
              <a:off x="2226437" y="2990088"/>
              <a:ext cx="316230" cy="76200"/>
            </a:xfrm>
            <a:custGeom>
              <a:avLst/>
              <a:gdLst/>
              <a:ahLst/>
              <a:cxnLst/>
              <a:rect l="l" t="t" r="r" b="b"/>
              <a:pathLst>
                <a:path w="316230" h="76200">
                  <a:moveTo>
                    <a:pt x="240156" y="0"/>
                  </a:moveTo>
                  <a:lnTo>
                    <a:pt x="239732" y="31837"/>
                  </a:lnTo>
                  <a:lnTo>
                    <a:pt x="252475" y="32003"/>
                  </a:lnTo>
                  <a:lnTo>
                    <a:pt x="252349" y="44703"/>
                  </a:lnTo>
                  <a:lnTo>
                    <a:pt x="239560" y="44703"/>
                  </a:lnTo>
                  <a:lnTo>
                    <a:pt x="239140" y="76200"/>
                  </a:lnTo>
                  <a:lnTo>
                    <a:pt x="304290" y="44703"/>
                  </a:lnTo>
                  <a:lnTo>
                    <a:pt x="252349" y="44703"/>
                  </a:lnTo>
                  <a:lnTo>
                    <a:pt x="239563" y="44536"/>
                  </a:lnTo>
                  <a:lnTo>
                    <a:pt x="304636" y="44536"/>
                  </a:lnTo>
                  <a:lnTo>
                    <a:pt x="315849" y="39115"/>
                  </a:lnTo>
                  <a:lnTo>
                    <a:pt x="240156" y="0"/>
                  </a:lnTo>
                  <a:close/>
                </a:path>
                <a:path w="316230" h="76200">
                  <a:moveTo>
                    <a:pt x="239732" y="31837"/>
                  </a:moveTo>
                  <a:lnTo>
                    <a:pt x="239563" y="44536"/>
                  </a:lnTo>
                  <a:lnTo>
                    <a:pt x="252349" y="44703"/>
                  </a:lnTo>
                  <a:lnTo>
                    <a:pt x="252475" y="32003"/>
                  </a:lnTo>
                  <a:lnTo>
                    <a:pt x="239732" y="31837"/>
                  </a:lnTo>
                  <a:close/>
                </a:path>
                <a:path w="316230" h="76200">
                  <a:moveTo>
                    <a:pt x="254" y="28701"/>
                  </a:moveTo>
                  <a:lnTo>
                    <a:pt x="0" y="41401"/>
                  </a:lnTo>
                  <a:lnTo>
                    <a:pt x="239563" y="44536"/>
                  </a:lnTo>
                  <a:lnTo>
                    <a:pt x="239732" y="31837"/>
                  </a:lnTo>
                  <a:lnTo>
                    <a:pt x="254" y="28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4598" y="6015989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5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5" y="80771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74598" y="6099810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5" y="80771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74598" y="6180582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6"/>
                  </a:moveTo>
                  <a:lnTo>
                    <a:pt x="188975" y="82296"/>
                  </a:lnTo>
                  <a:lnTo>
                    <a:pt x="188975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74598" y="6262878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88975" y="82296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80238" y="6142482"/>
              <a:ext cx="783590" cy="203200"/>
            </a:xfrm>
            <a:custGeom>
              <a:avLst/>
              <a:gdLst/>
              <a:ahLst/>
              <a:cxnLst/>
              <a:rect l="l" t="t" r="r" b="b"/>
              <a:pathLst>
                <a:path w="783590" h="203200">
                  <a:moveTo>
                    <a:pt x="594360" y="202691"/>
                  </a:moveTo>
                  <a:lnTo>
                    <a:pt x="783335" y="202691"/>
                  </a:lnTo>
                  <a:lnTo>
                    <a:pt x="783335" y="120395"/>
                  </a:lnTo>
                  <a:lnTo>
                    <a:pt x="594360" y="120395"/>
                  </a:lnTo>
                  <a:lnTo>
                    <a:pt x="594360" y="202691"/>
                  </a:lnTo>
                  <a:close/>
                </a:path>
                <a:path w="783590" h="203200">
                  <a:moveTo>
                    <a:pt x="0" y="80771"/>
                  </a:moveTo>
                  <a:lnTo>
                    <a:pt x="115824" y="80771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92798" y="6051448"/>
              <a:ext cx="295910" cy="257175"/>
            </a:xfrm>
            <a:custGeom>
              <a:avLst/>
              <a:gdLst/>
              <a:ahLst/>
              <a:cxnLst/>
              <a:rect l="l" t="t" r="r" b="b"/>
              <a:pathLst>
                <a:path w="295909" h="257175">
                  <a:moveTo>
                    <a:pt x="295656" y="4927"/>
                  </a:moveTo>
                  <a:lnTo>
                    <a:pt x="240182" y="1714"/>
                  </a:lnTo>
                  <a:lnTo>
                    <a:pt x="240182" y="68872"/>
                  </a:lnTo>
                  <a:lnTo>
                    <a:pt x="224409" y="63652"/>
                  </a:lnTo>
                  <a:lnTo>
                    <a:pt x="224409" y="126961"/>
                  </a:lnTo>
                  <a:lnTo>
                    <a:pt x="220967" y="152742"/>
                  </a:lnTo>
                  <a:lnTo>
                    <a:pt x="87845" y="134924"/>
                  </a:lnTo>
                  <a:lnTo>
                    <a:pt x="87845" y="123786"/>
                  </a:lnTo>
                  <a:lnTo>
                    <a:pt x="221145" y="104444"/>
                  </a:lnTo>
                  <a:lnTo>
                    <a:pt x="224409" y="126961"/>
                  </a:lnTo>
                  <a:lnTo>
                    <a:pt x="224409" y="63652"/>
                  </a:lnTo>
                  <a:lnTo>
                    <a:pt x="214769" y="60452"/>
                  </a:lnTo>
                  <a:lnTo>
                    <a:pt x="219329" y="91884"/>
                  </a:lnTo>
                  <a:lnTo>
                    <a:pt x="87845" y="110947"/>
                  </a:lnTo>
                  <a:lnTo>
                    <a:pt x="87845" y="101104"/>
                  </a:lnTo>
                  <a:lnTo>
                    <a:pt x="228142" y="40843"/>
                  </a:lnTo>
                  <a:lnTo>
                    <a:pt x="240182" y="68872"/>
                  </a:lnTo>
                  <a:lnTo>
                    <a:pt x="240182" y="1714"/>
                  </a:lnTo>
                  <a:lnTo>
                    <a:pt x="210604" y="0"/>
                  </a:lnTo>
                  <a:lnTo>
                    <a:pt x="223126" y="29171"/>
                  </a:lnTo>
                  <a:lnTo>
                    <a:pt x="87845" y="87299"/>
                  </a:lnTo>
                  <a:lnTo>
                    <a:pt x="87845" y="24739"/>
                  </a:lnTo>
                  <a:lnTo>
                    <a:pt x="55841" y="24739"/>
                  </a:lnTo>
                  <a:lnTo>
                    <a:pt x="55841" y="101041"/>
                  </a:lnTo>
                  <a:lnTo>
                    <a:pt x="55841" y="114858"/>
                  </a:lnTo>
                  <a:lnTo>
                    <a:pt x="55841" y="145059"/>
                  </a:lnTo>
                  <a:lnTo>
                    <a:pt x="50101" y="142684"/>
                  </a:lnTo>
                  <a:lnTo>
                    <a:pt x="55841" y="143459"/>
                  </a:lnTo>
                  <a:lnTo>
                    <a:pt x="55841" y="130644"/>
                  </a:lnTo>
                  <a:lnTo>
                    <a:pt x="47904" y="129578"/>
                  </a:lnTo>
                  <a:lnTo>
                    <a:pt x="55841" y="128435"/>
                  </a:lnTo>
                  <a:lnTo>
                    <a:pt x="55841" y="115582"/>
                  </a:lnTo>
                  <a:lnTo>
                    <a:pt x="53276" y="115951"/>
                  </a:lnTo>
                  <a:lnTo>
                    <a:pt x="55841" y="114858"/>
                  </a:lnTo>
                  <a:lnTo>
                    <a:pt x="55841" y="101041"/>
                  </a:lnTo>
                  <a:lnTo>
                    <a:pt x="4724" y="122999"/>
                  </a:lnTo>
                  <a:lnTo>
                    <a:pt x="1587" y="123444"/>
                  </a:lnTo>
                  <a:lnTo>
                    <a:pt x="1701" y="124294"/>
                  </a:lnTo>
                  <a:lnTo>
                    <a:pt x="0" y="125018"/>
                  </a:lnTo>
                  <a:lnTo>
                    <a:pt x="2286" y="130403"/>
                  </a:lnTo>
                  <a:lnTo>
                    <a:pt x="76" y="135763"/>
                  </a:lnTo>
                  <a:lnTo>
                    <a:pt x="55841" y="158788"/>
                  </a:lnTo>
                  <a:lnTo>
                    <a:pt x="55841" y="233527"/>
                  </a:lnTo>
                  <a:lnTo>
                    <a:pt x="87845" y="233527"/>
                  </a:lnTo>
                  <a:lnTo>
                    <a:pt x="87845" y="171996"/>
                  </a:lnTo>
                  <a:lnTo>
                    <a:pt x="222783" y="227685"/>
                  </a:lnTo>
                  <a:lnTo>
                    <a:pt x="210680" y="257022"/>
                  </a:lnTo>
                  <a:lnTo>
                    <a:pt x="295656" y="250875"/>
                  </a:lnTo>
                  <a:lnTo>
                    <a:pt x="279692" y="232524"/>
                  </a:lnTo>
                  <a:lnTo>
                    <a:pt x="240906" y="187921"/>
                  </a:lnTo>
                  <a:lnTo>
                    <a:pt x="295656" y="169125"/>
                  </a:lnTo>
                  <a:lnTo>
                    <a:pt x="292531" y="167005"/>
                  </a:lnTo>
                  <a:lnTo>
                    <a:pt x="238912" y="130606"/>
                  </a:lnTo>
                  <a:lnTo>
                    <a:pt x="238912" y="188607"/>
                  </a:lnTo>
                  <a:lnTo>
                    <a:pt x="227634" y="215950"/>
                  </a:lnTo>
                  <a:lnTo>
                    <a:pt x="87845" y="158267"/>
                  </a:lnTo>
                  <a:lnTo>
                    <a:pt x="87845" y="147739"/>
                  </a:lnTo>
                  <a:lnTo>
                    <a:pt x="219278" y="165328"/>
                  </a:lnTo>
                  <a:lnTo>
                    <a:pt x="215074" y="196786"/>
                  </a:lnTo>
                  <a:lnTo>
                    <a:pt x="238912" y="188607"/>
                  </a:lnTo>
                  <a:lnTo>
                    <a:pt x="238912" y="130606"/>
                  </a:lnTo>
                  <a:lnTo>
                    <a:pt x="236067" y="128663"/>
                  </a:lnTo>
                  <a:lnTo>
                    <a:pt x="291579" y="90055"/>
                  </a:lnTo>
                  <a:lnTo>
                    <a:pt x="295656" y="87223"/>
                  </a:lnTo>
                  <a:lnTo>
                    <a:pt x="241325" y="69253"/>
                  </a:lnTo>
                  <a:lnTo>
                    <a:pt x="279412" y="24155"/>
                  </a:lnTo>
                  <a:lnTo>
                    <a:pt x="295656" y="49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8640" y="6076188"/>
              <a:ext cx="32384" cy="208915"/>
            </a:xfrm>
            <a:custGeom>
              <a:avLst/>
              <a:gdLst/>
              <a:ahLst/>
              <a:cxnLst/>
              <a:rect l="l" t="t" r="r" b="b"/>
              <a:pathLst>
                <a:path w="32384" h="208914">
                  <a:moveTo>
                    <a:pt x="0" y="208788"/>
                  </a:moveTo>
                  <a:lnTo>
                    <a:pt x="32004" y="208788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874" y="6003289"/>
              <a:ext cx="217423" cy="354583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762762" y="6086094"/>
              <a:ext cx="419100" cy="116205"/>
            </a:xfrm>
            <a:custGeom>
              <a:avLst/>
              <a:gdLst/>
              <a:ahLst/>
              <a:cxnLst/>
              <a:rect l="l" t="t" r="r" b="b"/>
              <a:pathLst>
                <a:path w="419100" h="116204">
                  <a:moveTo>
                    <a:pt x="0" y="115823"/>
                  </a:moveTo>
                  <a:lnTo>
                    <a:pt x="419100" y="115823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115823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181049" y="6108623"/>
              <a:ext cx="489584" cy="76200"/>
            </a:xfrm>
            <a:custGeom>
              <a:avLst/>
              <a:gdLst/>
              <a:ahLst/>
              <a:cxnLst/>
              <a:rect l="l" t="t" r="r" b="b"/>
              <a:pathLst>
                <a:path w="489585" h="76200">
                  <a:moveTo>
                    <a:pt x="413181" y="0"/>
                  </a:moveTo>
                  <a:lnTo>
                    <a:pt x="412917" y="31744"/>
                  </a:lnTo>
                  <a:lnTo>
                    <a:pt x="425627" y="31851"/>
                  </a:lnTo>
                  <a:lnTo>
                    <a:pt x="425500" y="44551"/>
                  </a:lnTo>
                  <a:lnTo>
                    <a:pt x="412810" y="44551"/>
                  </a:lnTo>
                  <a:lnTo>
                    <a:pt x="412546" y="76199"/>
                  </a:lnTo>
                  <a:lnTo>
                    <a:pt x="477238" y="44551"/>
                  </a:lnTo>
                  <a:lnTo>
                    <a:pt x="425500" y="44551"/>
                  </a:lnTo>
                  <a:lnTo>
                    <a:pt x="477456" y="44444"/>
                  </a:lnTo>
                  <a:lnTo>
                    <a:pt x="489127" y="38734"/>
                  </a:lnTo>
                  <a:lnTo>
                    <a:pt x="413181" y="0"/>
                  </a:lnTo>
                  <a:close/>
                </a:path>
                <a:path w="489585" h="76200">
                  <a:moveTo>
                    <a:pt x="412917" y="31744"/>
                  </a:moveTo>
                  <a:lnTo>
                    <a:pt x="412811" y="44444"/>
                  </a:lnTo>
                  <a:lnTo>
                    <a:pt x="425500" y="44551"/>
                  </a:lnTo>
                  <a:lnTo>
                    <a:pt x="425627" y="31851"/>
                  </a:lnTo>
                  <a:lnTo>
                    <a:pt x="412917" y="31744"/>
                  </a:lnTo>
                  <a:close/>
                </a:path>
                <a:path w="489585" h="76200">
                  <a:moveTo>
                    <a:pt x="101" y="28270"/>
                  </a:moveTo>
                  <a:lnTo>
                    <a:pt x="0" y="40970"/>
                  </a:lnTo>
                  <a:lnTo>
                    <a:pt x="412811" y="44444"/>
                  </a:lnTo>
                  <a:lnTo>
                    <a:pt x="412917" y="31744"/>
                  </a:lnTo>
                  <a:lnTo>
                    <a:pt x="101" y="282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18897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88976" y="82295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5602" y="5468873"/>
              <a:ext cx="189230" cy="82550"/>
            </a:xfrm>
            <a:custGeom>
              <a:avLst/>
              <a:gdLst/>
              <a:ahLst/>
              <a:cxnLst/>
              <a:rect l="l" t="t" r="r" b="b"/>
              <a:pathLst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  <a:path w="189230" h="82550">
                  <a:moveTo>
                    <a:pt x="0" y="82295"/>
                  </a:moveTo>
                  <a:lnTo>
                    <a:pt x="188976" y="82295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188976" y="0"/>
                  </a:moveTo>
                  <a:lnTo>
                    <a:pt x="0" y="0"/>
                  </a:lnTo>
                  <a:lnTo>
                    <a:pt x="0" y="80771"/>
                  </a:lnTo>
                  <a:lnTo>
                    <a:pt x="188976" y="80771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5602" y="5552694"/>
              <a:ext cx="189230" cy="81280"/>
            </a:xfrm>
            <a:custGeom>
              <a:avLst/>
              <a:gdLst/>
              <a:ahLst/>
              <a:cxnLst/>
              <a:rect l="l" t="t" r="r" b="b"/>
              <a:pathLst>
                <a:path w="189230" h="81279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1904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0499" y="82296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25602" y="5766054"/>
              <a:ext cx="190500" cy="82550"/>
            </a:xfrm>
            <a:custGeom>
              <a:avLst/>
              <a:gdLst/>
              <a:ahLst/>
              <a:cxnLst/>
              <a:rect l="l" t="t" r="r" b="b"/>
              <a:pathLst>
                <a:path w="190500" h="82550">
                  <a:moveTo>
                    <a:pt x="0" y="82296"/>
                  </a:moveTo>
                  <a:lnTo>
                    <a:pt x="190499" y="82296"/>
                  </a:lnTo>
                  <a:lnTo>
                    <a:pt x="190499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25602" y="5848350"/>
              <a:ext cx="190500" cy="81280"/>
            </a:xfrm>
            <a:custGeom>
              <a:avLst/>
              <a:gdLst/>
              <a:ahLst/>
              <a:cxnLst/>
              <a:rect l="l" t="t" r="r" b="b"/>
              <a:pathLst>
                <a:path w="190500" h="81279">
                  <a:moveTo>
                    <a:pt x="190499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190499" y="80772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73558" y="5683758"/>
              <a:ext cx="542925" cy="245745"/>
            </a:xfrm>
            <a:custGeom>
              <a:avLst/>
              <a:gdLst/>
              <a:ahLst/>
              <a:cxnLst/>
              <a:rect l="l" t="t" r="r" b="b"/>
              <a:pathLst>
                <a:path w="542925" h="245745">
                  <a:moveTo>
                    <a:pt x="352044" y="245363"/>
                  </a:moveTo>
                  <a:lnTo>
                    <a:pt x="542543" y="245363"/>
                  </a:lnTo>
                  <a:lnTo>
                    <a:pt x="542543" y="164591"/>
                  </a:lnTo>
                  <a:lnTo>
                    <a:pt x="352044" y="164591"/>
                  </a:lnTo>
                  <a:lnTo>
                    <a:pt x="352044" y="245363"/>
                  </a:lnTo>
                  <a:close/>
                </a:path>
                <a:path w="542925" h="245745">
                  <a:moveTo>
                    <a:pt x="0" y="80771"/>
                  </a:moveTo>
                  <a:lnTo>
                    <a:pt x="188976" y="80771"/>
                  </a:lnTo>
                  <a:lnTo>
                    <a:pt x="188976" y="0"/>
                  </a:lnTo>
                  <a:lnTo>
                    <a:pt x="0" y="0"/>
                  </a:lnTo>
                  <a:lnTo>
                    <a:pt x="0" y="807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56704" y="5432297"/>
              <a:ext cx="438784" cy="535940"/>
            </a:xfrm>
            <a:custGeom>
              <a:avLst/>
              <a:gdLst/>
              <a:ahLst/>
              <a:cxnLst/>
              <a:rect l="l" t="t" r="r" b="b"/>
              <a:pathLst>
                <a:path w="438784" h="535939">
                  <a:moveTo>
                    <a:pt x="168300" y="373481"/>
                  </a:moveTo>
                  <a:lnTo>
                    <a:pt x="151193" y="350316"/>
                  </a:lnTo>
                  <a:lnTo>
                    <a:pt x="117703" y="304952"/>
                  </a:lnTo>
                  <a:lnTo>
                    <a:pt x="103289" y="333248"/>
                  </a:lnTo>
                  <a:lnTo>
                    <a:pt x="97523" y="330314"/>
                  </a:lnTo>
                  <a:lnTo>
                    <a:pt x="97523" y="344563"/>
                  </a:lnTo>
                  <a:lnTo>
                    <a:pt x="87376" y="364477"/>
                  </a:lnTo>
                  <a:lnTo>
                    <a:pt x="37299" y="313880"/>
                  </a:lnTo>
                  <a:lnTo>
                    <a:pt x="97523" y="344563"/>
                  </a:lnTo>
                  <a:lnTo>
                    <a:pt x="97523" y="330314"/>
                  </a:lnTo>
                  <a:lnTo>
                    <a:pt x="16535" y="289039"/>
                  </a:lnTo>
                  <a:lnTo>
                    <a:pt x="112064" y="212026"/>
                  </a:lnTo>
                  <a:lnTo>
                    <a:pt x="132003" y="236740"/>
                  </a:lnTo>
                  <a:lnTo>
                    <a:pt x="151447" y="194170"/>
                  </a:lnTo>
                  <a:lnTo>
                    <a:pt x="167411" y="159258"/>
                  </a:lnTo>
                  <a:lnTo>
                    <a:pt x="104101" y="173075"/>
                  </a:lnTo>
                  <a:lnTo>
                    <a:pt x="104101" y="202145"/>
                  </a:lnTo>
                  <a:lnTo>
                    <a:pt x="43599" y="250913"/>
                  </a:lnTo>
                  <a:lnTo>
                    <a:pt x="91960" y="187096"/>
                  </a:lnTo>
                  <a:lnTo>
                    <a:pt x="104101" y="202145"/>
                  </a:lnTo>
                  <a:lnTo>
                    <a:pt x="104101" y="173075"/>
                  </a:lnTo>
                  <a:lnTo>
                    <a:pt x="102273" y="173469"/>
                  </a:lnTo>
                  <a:lnTo>
                    <a:pt x="126466" y="141554"/>
                  </a:lnTo>
                  <a:lnTo>
                    <a:pt x="151765" y="160705"/>
                  </a:lnTo>
                  <a:lnTo>
                    <a:pt x="158673" y="123698"/>
                  </a:lnTo>
                  <a:lnTo>
                    <a:pt x="167411" y="76962"/>
                  </a:lnTo>
                  <a:lnTo>
                    <a:pt x="91020" y="114681"/>
                  </a:lnTo>
                  <a:lnTo>
                    <a:pt x="116306" y="133858"/>
                  </a:lnTo>
                  <a:lnTo>
                    <a:pt x="2628" y="283946"/>
                  </a:lnTo>
                  <a:lnTo>
                    <a:pt x="1079" y="285191"/>
                  </a:lnTo>
                  <a:lnTo>
                    <a:pt x="1384" y="285584"/>
                  </a:lnTo>
                  <a:lnTo>
                    <a:pt x="0" y="287413"/>
                  </a:lnTo>
                  <a:lnTo>
                    <a:pt x="4521" y="290868"/>
                  </a:lnTo>
                  <a:lnTo>
                    <a:pt x="558" y="294792"/>
                  </a:lnTo>
                  <a:lnTo>
                    <a:pt x="110172" y="405549"/>
                  </a:lnTo>
                  <a:lnTo>
                    <a:pt x="87617" y="427875"/>
                  </a:lnTo>
                  <a:lnTo>
                    <a:pt x="168300" y="455231"/>
                  </a:lnTo>
                  <a:lnTo>
                    <a:pt x="154965" y="414566"/>
                  </a:lnTo>
                  <a:lnTo>
                    <a:pt x="141770" y="374281"/>
                  </a:lnTo>
                  <a:lnTo>
                    <a:pt x="119202" y="396621"/>
                  </a:lnTo>
                  <a:lnTo>
                    <a:pt x="95758" y="372948"/>
                  </a:lnTo>
                  <a:lnTo>
                    <a:pt x="168300" y="373481"/>
                  </a:lnTo>
                  <a:close/>
                </a:path>
                <a:path w="438784" h="535939">
                  <a:moveTo>
                    <a:pt x="438645" y="497382"/>
                  </a:moveTo>
                  <a:lnTo>
                    <a:pt x="410070" y="497382"/>
                  </a:lnTo>
                  <a:lnTo>
                    <a:pt x="391020" y="497382"/>
                  </a:lnTo>
                  <a:lnTo>
                    <a:pt x="362445" y="497382"/>
                  </a:lnTo>
                  <a:lnTo>
                    <a:pt x="400545" y="535482"/>
                  </a:lnTo>
                  <a:lnTo>
                    <a:pt x="438645" y="497382"/>
                  </a:lnTo>
                  <a:close/>
                </a:path>
                <a:path w="438784" h="535939">
                  <a:moveTo>
                    <a:pt x="438645" y="38100"/>
                  </a:moveTo>
                  <a:lnTo>
                    <a:pt x="400545" y="0"/>
                  </a:lnTo>
                  <a:lnTo>
                    <a:pt x="362445" y="38100"/>
                  </a:lnTo>
                  <a:lnTo>
                    <a:pt x="391020" y="66675"/>
                  </a:lnTo>
                  <a:lnTo>
                    <a:pt x="391020" y="468807"/>
                  </a:lnTo>
                  <a:lnTo>
                    <a:pt x="410070" y="468807"/>
                  </a:lnTo>
                  <a:lnTo>
                    <a:pt x="410070" y="459282"/>
                  </a:lnTo>
                  <a:lnTo>
                    <a:pt x="410070" y="76200"/>
                  </a:lnTo>
                  <a:lnTo>
                    <a:pt x="410070" y="66675"/>
                  </a:lnTo>
                  <a:lnTo>
                    <a:pt x="43864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585165" y="5666306"/>
            <a:ext cx="241935" cy="42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155702" y="5521705"/>
            <a:ext cx="1151890" cy="405765"/>
            <a:chOff x="155702" y="5521705"/>
            <a:chExt cx="1151890" cy="405765"/>
          </a:xfrm>
        </p:grpSpPr>
        <p:sp>
          <p:nvSpPr>
            <p:cNvPr id="185" name="object 185"/>
            <p:cNvSpPr/>
            <p:nvPr/>
          </p:nvSpPr>
          <p:spPr>
            <a:xfrm>
              <a:off x="168402" y="5534405"/>
              <a:ext cx="299085" cy="379730"/>
            </a:xfrm>
            <a:custGeom>
              <a:avLst/>
              <a:gdLst/>
              <a:ahLst/>
              <a:cxnLst/>
              <a:rect l="l" t="t" r="r" b="b"/>
              <a:pathLst>
                <a:path w="299084" h="379729">
                  <a:moveTo>
                    <a:pt x="105155" y="379476"/>
                  </a:moveTo>
                  <a:lnTo>
                    <a:pt x="294132" y="379476"/>
                  </a:lnTo>
                  <a:lnTo>
                    <a:pt x="294132" y="297180"/>
                  </a:lnTo>
                  <a:lnTo>
                    <a:pt x="105155" y="297180"/>
                  </a:lnTo>
                  <a:lnTo>
                    <a:pt x="105155" y="379476"/>
                  </a:lnTo>
                  <a:close/>
                </a:path>
                <a:path w="299084" h="379729">
                  <a:moveTo>
                    <a:pt x="0" y="80772"/>
                  </a:moveTo>
                  <a:lnTo>
                    <a:pt x="298704" y="80772"/>
                  </a:lnTo>
                  <a:lnTo>
                    <a:pt x="298704" y="0"/>
                  </a:lnTo>
                  <a:lnTo>
                    <a:pt x="0" y="0"/>
                  </a:lnTo>
                  <a:lnTo>
                    <a:pt x="0" y="807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78803" y="5608167"/>
              <a:ext cx="1028700" cy="319405"/>
            </a:xfrm>
            <a:custGeom>
              <a:avLst/>
              <a:gdLst/>
              <a:ahLst/>
              <a:cxnLst/>
              <a:rect l="l" t="t" r="r" b="b"/>
              <a:pathLst>
                <a:path w="1028700" h="319404">
                  <a:moveTo>
                    <a:pt x="76187" y="0"/>
                  </a:moveTo>
                  <a:lnTo>
                    <a:pt x="0" y="1371"/>
                  </a:lnTo>
                  <a:lnTo>
                    <a:pt x="39458" y="76873"/>
                  </a:lnTo>
                  <a:lnTo>
                    <a:pt x="76187" y="0"/>
                  </a:lnTo>
                  <a:close/>
                </a:path>
                <a:path w="1028700" h="319404">
                  <a:moveTo>
                    <a:pt x="126580" y="231800"/>
                  </a:moveTo>
                  <a:lnTo>
                    <a:pt x="88480" y="155600"/>
                  </a:lnTo>
                  <a:lnTo>
                    <a:pt x="50380" y="231800"/>
                  </a:lnTo>
                  <a:lnTo>
                    <a:pt x="126580" y="231800"/>
                  </a:lnTo>
                  <a:close/>
                </a:path>
                <a:path w="1028700" h="319404">
                  <a:moveTo>
                    <a:pt x="1016774" y="287451"/>
                  </a:moveTo>
                  <a:lnTo>
                    <a:pt x="965085" y="287451"/>
                  </a:lnTo>
                  <a:lnTo>
                    <a:pt x="952373" y="287451"/>
                  </a:lnTo>
                  <a:lnTo>
                    <a:pt x="952119" y="319100"/>
                  </a:lnTo>
                  <a:lnTo>
                    <a:pt x="1016774" y="287451"/>
                  </a:lnTo>
                  <a:close/>
                </a:path>
                <a:path w="1028700" h="319404">
                  <a:moveTo>
                    <a:pt x="1028661" y="281635"/>
                  </a:moveTo>
                  <a:lnTo>
                    <a:pt x="952754" y="242900"/>
                  </a:lnTo>
                  <a:lnTo>
                    <a:pt x="952487" y="274650"/>
                  </a:lnTo>
                  <a:lnTo>
                    <a:pt x="539635" y="271170"/>
                  </a:lnTo>
                  <a:lnTo>
                    <a:pt x="539534" y="283870"/>
                  </a:lnTo>
                  <a:lnTo>
                    <a:pt x="952373" y="287350"/>
                  </a:lnTo>
                  <a:lnTo>
                    <a:pt x="965085" y="287451"/>
                  </a:lnTo>
                  <a:lnTo>
                    <a:pt x="1016990" y="287350"/>
                  </a:lnTo>
                  <a:lnTo>
                    <a:pt x="1028661" y="281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66293" y="5170170"/>
            <a:ext cx="1859280" cy="137922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Predictor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895985">
              <a:lnSpc>
                <a:spcPct val="100000"/>
              </a:lnSpc>
              <a:spcBef>
                <a:spcPts val="844"/>
              </a:spcBef>
            </a:pPr>
            <a:r>
              <a:rPr sz="1000" b="1" spc="-10" dirty="0">
                <a:latin typeface="Calibri"/>
                <a:cs typeface="Calibri"/>
              </a:rPr>
              <a:t>Outcome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Calibri"/>
              <a:cs typeface="Calibri"/>
            </a:endParaRPr>
          </a:p>
          <a:p>
            <a:pPr marL="115189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Target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906267" y="5829300"/>
            <a:ext cx="8488680" cy="707390"/>
          </a:xfrm>
          <a:custGeom>
            <a:avLst/>
            <a:gdLst/>
            <a:ahLst/>
            <a:cxnLst/>
            <a:rect l="l" t="t" r="r" b="b"/>
            <a:pathLst>
              <a:path w="8488680" h="707390">
                <a:moveTo>
                  <a:pt x="8488680" y="0"/>
                </a:moveTo>
                <a:lnTo>
                  <a:pt x="0" y="0"/>
                </a:lnTo>
                <a:lnTo>
                  <a:pt x="0" y="707136"/>
                </a:lnTo>
                <a:lnTo>
                  <a:pt x="8488680" y="707136"/>
                </a:lnTo>
                <a:lnTo>
                  <a:pt x="8488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2985261" y="5831840"/>
            <a:ext cx="77127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Key</a:t>
            </a:r>
            <a:r>
              <a:rPr sz="4000" spc="-1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Question: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Good</a:t>
            </a:r>
            <a:r>
              <a:rPr sz="4000" spc="-14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relative</a:t>
            </a:r>
            <a:r>
              <a:rPr sz="4000" spc="-1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to</a:t>
            </a:r>
            <a:r>
              <a:rPr sz="4000" spc="-15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what?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16" y="3387674"/>
            <a:ext cx="9330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Isolating</a:t>
            </a:r>
            <a:r>
              <a:rPr spc="-8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dirty="0"/>
              <a:t>measurement</a:t>
            </a:r>
            <a:r>
              <a:rPr spc="-85" dirty="0"/>
              <a:t> </a:t>
            </a:r>
            <a:r>
              <a:rPr spc="-10" dirty="0"/>
              <a:t>environment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Isolating</a:t>
            </a:r>
            <a:r>
              <a:rPr spc="-8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dirty="0"/>
              <a:t>measurement</a:t>
            </a:r>
            <a:r>
              <a:rPr spc="-85" dirty="0"/>
              <a:t> </a:t>
            </a:r>
            <a:r>
              <a:rPr spc="-10" dirty="0"/>
              <a:t>environment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4375"/>
            <a:ext cx="12191999" cy="3889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8688" y="5580684"/>
            <a:ext cx="11059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First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check</a:t>
            </a:r>
            <a:r>
              <a:rPr sz="4000" spc="-1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the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basics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(like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no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one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is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gamin’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on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the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rig)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42" y="711453"/>
            <a:ext cx="10871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Unintuitive</a:t>
            </a:r>
            <a:r>
              <a:rPr spc="-100" dirty="0"/>
              <a:t> </a:t>
            </a:r>
            <a:r>
              <a:rPr dirty="0"/>
              <a:t>Sources</a:t>
            </a:r>
            <a:r>
              <a:rPr spc="-11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Performance</a:t>
            </a:r>
            <a:r>
              <a:rPr spc="-100" dirty="0"/>
              <a:t> </a:t>
            </a:r>
            <a:r>
              <a:rPr spc="-10" dirty="0"/>
              <a:t>Interference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098" y="2401256"/>
            <a:ext cx="10326557" cy="218871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779"/>
            <a:ext cx="11990705" cy="642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6538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blucia@Nuugaatsiaq:~$</a:t>
            </a:r>
            <a:r>
              <a:rPr sz="1000" b="1" spc="-1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env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SHELL=/bin/bash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PINPATH=/home/blucia/cvsandbox/pin/pin-3.18-98332-gaebd7b1e6-gcc-linux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WSL_DISTRO_NAME=Ubuntu-20.04</a:t>
            </a:r>
            <a:endParaRPr sz="1000">
              <a:latin typeface="Courier New"/>
              <a:cs typeface="Courier New"/>
            </a:endParaRPr>
          </a:p>
          <a:p>
            <a:pPr marL="12700" marR="102933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NAME=Nuugaatsiaq PWD=/home/blucia LOGNAME=blucia MOTD_SHOWN=update-</a:t>
            </a:r>
            <a:r>
              <a:rPr sz="1000" b="1" spc="-20" dirty="0">
                <a:solidFill>
                  <a:srgbClr val="FFFFFF"/>
                </a:solidFill>
                <a:latin typeface="Courier New"/>
                <a:cs typeface="Courier New"/>
              </a:rPr>
              <a:t>motd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HOME=/home/blucia LANG=C.UTF-</a:t>
            </a:r>
            <a:r>
              <a:rPr sz="1000" b="1" spc="-50" dirty="0">
                <a:solidFill>
                  <a:srgbClr val="FFFFFF"/>
                </a:solidFill>
                <a:latin typeface="Courier New"/>
                <a:cs typeface="Courier New"/>
              </a:rPr>
              <a:t>8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WSL_INTEROP=/run/WSL/632_interop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LS_COLORS=rs=0:di=01;34:ln=01;36:mh=00:pi=40;33:so=01;35:do=01;35:bd=40;33;01:cd=40;33;01:or=40;31;01:mi=00:su=37;41:sg=30;43:ca=30;41:tw=30;42:ow=34;42:st=3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7;44:ex=01;32:*.tar=01;31:*.tgz=01;31:*.arc=01;31:*.arj=01;31:*.taz=01;31:*.lha=01;31:*.lz4=01;31:*.lzh=01;31:*.lzma=01;31:*.tlz=01;31:*.txz=01;31:*.tzo=01;3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1:*.t7z=01;31:*.zip=01;31:*.z=01;31:*.dz=01;31:*.gz=01;31:*.lrz=01;31:*.lz=01;31:*.lzo=01;31:*.xz=01;31:*.zst=01;31:*.tzst=01;31:*.bz2=01;31:*.bz=01;31:*.tbz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=01;31:*.tbz2=01;31:*.tz=01;31:*.deb=01;31:*.rpm=01;31:*.jar=01;31:*.war=01;31:*.ear=01;31:*.sar=01;31:*.rar=01;31:*.alz=01;31:*.ace=01;31:*.zoo=01;31:*.cpio</a:t>
            </a:r>
            <a:endParaRPr sz="1000">
              <a:latin typeface="Courier New"/>
              <a:cs typeface="Courier New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=01;31:*.7z=01;31:*.rz=01;31:*.cab=01;31:*.wim=01;31:*.swm=01;31:*.dwm=01;31:*.esd=01;31:*.jpg=01;35:*.jpeg=01;35:*.mjpg=01;35:*.mjpeg=01;35:*.gif=01;35:*.bm p=01;35:*.pbm=01;35:*.pgm=01;35:*.ppm=01;35:*.tga=01;35:*.xbm=01;35:*.xpm=01;35:*.tif=01;35:*.tiff=01;35:*.png=01;35:*.svg=01;35:*.svgz=01;35:*.mng=01;35:*.p cx=01;35:*.mov=01;35:*.mpg=01;35:*.mpeg=01;35:*.m2v=01;35:*.mkv=01;35:*.webm=01;35:*.ogm=01;35:*.mp4=01;35:*.m4v=01;35:*.mp4v=01;35:*.vob=01;35:*.qt=01;35:*. nuv=01;35:*.wmv=01;35:*.asf=01;35:*.rm=01;35:*.rmvb=01;35:*.flc=01;35:*.avi=01;35:*.fli=01;35:*.flv=01;35:*.gl=01;35:*.dl=01;35:*.xcf=01;35:*.xwd=01;35:*.yuv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=01;35:*.cgm=01;35:*.emf=01;35:*.ogv=01;35:*.ogx=01;35:*.aac=00;36:*.au=00;36:*.flac=00;36:*.m4a=00;36:*.mid=00;36:*.midi=00;36:*.mka=00;36:*.mp3=00;36:*.mpc</a:t>
            </a:r>
            <a:endParaRPr sz="1000">
              <a:latin typeface="Courier New"/>
              <a:cs typeface="Courier New"/>
            </a:endParaRPr>
          </a:p>
          <a:p>
            <a:pPr marL="12700" marR="49593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=00;36:*.ogg=00;36:*.ra=00;36:*.wav=00;36:*.oga=00;36:*.opus=00;36:*.spx=00;36:*.xspf=00;36: PIN_ROOT=/home/blucia/cvsandbox/pin/pin-3.18-98332-gaebd7b1e6-gcc-linux PIN_HOME=/home/blucia/cvsandbox/pin/pin-3.18-98332-gaebd7b1e6-gcc-linux LESSCLOSE=/usr/bin/lesspipe</a:t>
            </a:r>
            <a:r>
              <a:rPr sz="1000" b="1" spc="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r>
              <a:rPr sz="1000" b="1" spc="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TERM=xterm-256color</a:t>
            </a:r>
            <a:endParaRPr sz="1000">
              <a:latin typeface="Courier New"/>
              <a:cs typeface="Courier New"/>
            </a:endParaRPr>
          </a:p>
          <a:p>
            <a:pPr marL="12700" marR="960755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LESSOPEN=|</a:t>
            </a:r>
            <a:r>
              <a:rPr sz="1000" b="1" spc="-8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/usr/bin/lesspipe</a:t>
            </a:r>
            <a:r>
              <a:rPr sz="1000" b="1" spc="-8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%s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USER=blucia DISPLAY=172.17.80.1:0</a:t>
            </a:r>
            <a:endParaRPr sz="1000">
              <a:latin typeface="Courier New"/>
              <a:cs typeface="Courier New"/>
            </a:endParaRPr>
          </a:p>
          <a:p>
            <a:pPr marL="12700" marR="1143635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SHLVL=1 WSLENV=</a:t>
            </a:r>
            <a:endParaRPr sz="1000">
              <a:latin typeface="Courier New"/>
              <a:cs typeface="Courier New"/>
            </a:endParaRPr>
          </a:p>
          <a:p>
            <a:pPr marL="12700" marR="541591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XDG_DATA_DIRS=/usr/local/share:/usr/share:/var/lib/snapd/desktop PROJECT_ROOT=/home/blucia/cvsandbox/panic PATH=/home/blucia/.local/bin:/home/blucia/cvsandbox/pin/pin-3.18-98332-gaebd7b1e6-</a:t>
            </a:r>
            <a:r>
              <a:rPr sz="1000" b="1" spc="-20" dirty="0">
                <a:solidFill>
                  <a:srgbClr val="FFFFFF"/>
                </a:solidFill>
                <a:latin typeface="Courier New"/>
                <a:cs typeface="Courier New"/>
              </a:rPr>
              <a:t>gcc-</a:t>
            </a:r>
            <a:endParaRPr sz="10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linux:/home/blucia/.local/bin/:/usr/local/sbin:/usr/local/bin:/usr/sbin:/usr/bin:/sbin:/bin:/usr/games:/usr/local/games:/mnt/c/Program Files/WindowsApps/CanonicalGroupLimited.Ubuntu20.04onWindows_2004.2021.610.0_x64</a:t>
            </a:r>
            <a:r>
              <a:rPr sz="1000" b="1" u="sng" spc="150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ourier New"/>
                <a:cs typeface="Courier New"/>
              </a:rPr>
              <a:t> 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79rhkp1fndgsc:/mnt/c/WINDOWS/system32:/mnt/c/WINDOWS:/mnt/c/WINDOWS/System3 2/Wbem:/mnt/c/WINDOWS/System32/WindowsPowerShell/v1.0/:/mnt/c/WINDOWS/System32/OpenSSH/:/mnt/c/Program</a:t>
            </a:r>
            <a:r>
              <a:rPr sz="1000" b="1" spc="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Files</a:t>
            </a:r>
            <a:r>
              <a:rPr sz="1000" b="1" spc="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(x86)/PDFtk</a:t>
            </a:r>
            <a:r>
              <a:rPr sz="1000" b="1" spc="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Server/bin/:/mnt/c/Program Files/MIT/Kerberos/bin:/mnt/c/Program</a:t>
            </a:r>
            <a:r>
              <a:rPr sz="1000" b="1" spc="1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Files/OpenAFS/Common:/mnt/c/Program Files/OpenAFS/Client/Program:/mnt/c/Users/bluci/AppData/Local/Microsoft/WindowsApps:/snap/bin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HOSTTYPE=x86_64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RISCV=/home/blucia/cvsandbox/panic-riscv-tools/riscv-tools</a:t>
            </a:r>
            <a:endParaRPr sz="1000">
              <a:latin typeface="Courier New"/>
              <a:cs typeface="Courier New"/>
            </a:endParaRPr>
          </a:p>
          <a:p>
            <a:pPr marL="12700" marR="103695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_=/usr/bin/env blucia@Nuugaatsiaq:~$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779"/>
            <a:ext cx="11990705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6538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blucia@Nuugaatsiaq:~$</a:t>
            </a:r>
            <a:r>
              <a:rPr sz="1000" b="1" spc="-1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env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SHELL=/bin/bash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PINPATH=/home/blucia/cvsandbox/pin/pin-3.18-98332-gaebd7b1e6-gcc-linux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WSL_DISTRO_NAME=Ubuntu-20.04</a:t>
            </a:r>
            <a:endParaRPr sz="1000">
              <a:latin typeface="Courier New"/>
              <a:cs typeface="Courier New"/>
            </a:endParaRPr>
          </a:p>
          <a:p>
            <a:pPr marL="12700" marR="102933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NAME=Nuugaatsiaq PWD=/home/blucia LOGNAME=blucia MOTD_SHOWN=update-</a:t>
            </a:r>
            <a:r>
              <a:rPr sz="1000" b="1" spc="-20" dirty="0">
                <a:solidFill>
                  <a:srgbClr val="FFFFFF"/>
                </a:solidFill>
                <a:latin typeface="Courier New"/>
                <a:cs typeface="Courier New"/>
              </a:rPr>
              <a:t>motd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HOME=/home/blucia LANG=C.UTF-</a:t>
            </a:r>
            <a:r>
              <a:rPr sz="1000" b="1" spc="-50" dirty="0">
                <a:solidFill>
                  <a:srgbClr val="FFFFFF"/>
                </a:solidFill>
                <a:latin typeface="Courier New"/>
                <a:cs typeface="Courier New"/>
              </a:rPr>
              <a:t>8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WSL_INTEROP=/run/WSL/632_interop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LS_COLORS=rs=0:di=01;34:ln=01;36:mh=00:pi=40;33:so=01;35:do=01;35:bd=40;33;01:cd=40;33;01:or=40;31;01:mi=00:su=37;41:sg=30;43:ca=30;41:tw=30;42:ow=34;42:st=3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7;44:ex=01;32:*.tar=01;31:*.tgz=01;31:*.arc=01;31:*.arj=01;31:*.taz=01;31:*.lha=01;31:*.lz4=01;31:*.lzh=01;31:*.lzma=01;31:*.tlz=01;31:*.txz=01;31:*.tzo=01;3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1:*.t7z=01;31:*.zip=01;31:*.z=01;31:*.dz=01;31:*.gz=01;31:*.lrz=01;31:*.lz=01;31:*.lzo=01;31:*.xz=01;31:*.zst=01;31:*.tzst=01;31:*.bz2=01;31:*.bz=01;31:*.tbz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=01;31:*.tbz2=01;31:*.tz=01;31:*.deb=01;31:*.rpm=01;31:*.jar=01;31:*.war=01;31:*.ear=01;31:*.sar=01;31:*.rar=01;31:*.alz=01;31:*.ace=01;31:*.zoo=01;31:*.cpio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04414"/>
            <a:ext cx="11990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33735" algn="l"/>
              </a:tabLst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=01;31:*.7z=01;31:*.r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	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.gif=01;35:*.bm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56814"/>
            <a:ext cx="1549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p=01;35:*.pbm=01;35: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5440" y="2338299"/>
            <a:ext cx="9297670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03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z=01;31:*.cab=01;31:*.wim=01;31:*.swm=01;31:*.dwm=01;31:*.esd=01;31:*.jpg=01;35:*.jpeg=01;35:*.mjpg=01;35:*.mjpeg=01;35:*</a:t>
            </a:r>
            <a:endParaRPr sz="1000">
              <a:latin typeface="Courier New"/>
              <a:cs typeface="Courier New"/>
            </a:endParaRPr>
          </a:p>
          <a:p>
            <a:pPr algn="r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*.pgm=01;35:*.ppm=01;35:*.tga=01;35:*.xbm=01;35:*.xpm=01;35:*.tif=01;35:*.tiff=01;35:*.png=01;35:*.svg=01;35:*.svgz=01;35: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00409" y="2456814"/>
            <a:ext cx="1168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*.mng=01;35:*.p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609214"/>
            <a:ext cx="119907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cx=01;35:*.mov=01;35:*.mpg=01;35:*.mpeg=01;35:*.m2v=01;35:*.mkv=01;35:*.webm=01;35:*.ogm=01;35:*.mp4=01;35:*.m4v=01;35:*.mp4v=01;35:*.vob=01;35:*.qt=01;35:*. nuv=01;35:*.wmv=01;35:*.asf=01;35:*.rm=01;35:*.rmvb=01;35:*.flc=01;35:*.avi=01;35:*.fli=01;35:*.flv=01;35:*.gl=01;35:*.dl=01;35:*.xcf=01;35:*.xwd=01;35:*.yuv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=01;35:*.cgm=01;35:*.emf=01;35:*.ogv=01;35:*.ogx=01;35:*.aac=00;36:*.au=00;36:*.flac=00;36:*.m4a=00;36:*.mid=00;36:*.midi=00;36:*.mka=00;36:*.mp3=00;36:*.mpc</a:t>
            </a:r>
            <a:endParaRPr sz="1000">
              <a:latin typeface="Courier New"/>
              <a:cs typeface="Courier New"/>
            </a:endParaRPr>
          </a:p>
          <a:p>
            <a:pPr marL="12700" marR="49593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=00;36:*.ogg=00;36:*.ra=00;36:*.wav=00;36:*.oga=00;36:*.opus=00;36:*.spx=00;36:*.xspf=00;36: PIN_ROOT=/home/blucia/cvsandbox/pin/pin-3.18-98332-gaebd7b1e6-gcc-linux PIN_HOME=/home/blucia/cvsandbox/pin/pin-3.18-98332-gaebd7b1e6-gcc-linux LESSCLOSE=/usr/bin/lesspipe</a:t>
            </a:r>
            <a:r>
              <a:rPr sz="1000" b="1" spc="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r>
              <a:rPr sz="1000" b="1" spc="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TERM=xterm-256color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894" y="3862553"/>
            <a:ext cx="76200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esspipe</a:t>
            </a:r>
            <a:r>
              <a:rPr sz="1000" b="1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ourier New"/>
                <a:cs typeface="Courier New"/>
              </a:rPr>
              <a:t>%s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981069"/>
            <a:ext cx="8636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USER=blucia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133163"/>
            <a:ext cx="11990070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DISPLAY=172.17.80.1:0</a:t>
            </a:r>
            <a:endParaRPr sz="1000">
              <a:latin typeface="Courier New"/>
              <a:cs typeface="Courier New"/>
            </a:endParaRPr>
          </a:p>
          <a:p>
            <a:pPr marL="12700" marR="1143635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SHLVL=1 WSLENV=</a:t>
            </a:r>
            <a:endParaRPr sz="1000">
              <a:latin typeface="Courier New"/>
              <a:cs typeface="Courier New"/>
            </a:endParaRPr>
          </a:p>
          <a:p>
            <a:pPr marL="12700" marR="541591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XDG_DATA_DIRS=/usr/local/share:/usr/share:/var/lib/snapd/desktop PROJECT_ROOT=/home/blucia/cvsandbox/panic PATH=/home/blucia/.local/bin:/home/blucia/cvsandbox/pin/pin-3.18-98332-gaebd7b1e6-</a:t>
            </a:r>
            <a:r>
              <a:rPr sz="1000" b="1" spc="-20" dirty="0">
                <a:solidFill>
                  <a:srgbClr val="FFFFFF"/>
                </a:solidFill>
                <a:latin typeface="Courier New"/>
                <a:cs typeface="Courier New"/>
              </a:rPr>
              <a:t>gcc-</a:t>
            </a:r>
            <a:endParaRPr sz="10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linux:/home/blucia/.local/bin/:/usr/local/sbin:/usr/local/bin:/usr/sbin:/usr/bin:/sbin:/bin:/usr/games:/usr/local/games:/mnt/c/Program Files/WindowsApps/CanonicalGroupLimited.Ubuntu20.04onWindows_2004.2021.610.0_x64</a:t>
            </a:r>
            <a:r>
              <a:rPr sz="1000" b="1" u="sng" spc="150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Courier New"/>
                <a:cs typeface="Courier New"/>
              </a:rPr>
              <a:t> 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79rhkp1fndgsc:/mnt/c/WINDOWS/system32:/mnt/c/WINDOWS:/mnt/c/WINDOWS/System3 2/Wbem:/mnt/c/WINDOWS/System32/WindowsPowerShell/v1.0/:/mnt/c/WINDOWS/System32/OpenSSH/:/mnt/c/Program</a:t>
            </a:r>
            <a:r>
              <a:rPr sz="1000" b="1" spc="1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Files</a:t>
            </a:r>
            <a:r>
              <a:rPr sz="1000" b="1" spc="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urier New"/>
                <a:cs typeface="Courier New"/>
              </a:rPr>
              <a:t>(x86)/PDFtk</a:t>
            </a:r>
            <a:r>
              <a:rPr sz="1000" b="1" spc="10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Server/bin/:/mnt/c/Program Files/MIT/Kerberos/bin:/mnt/c/Program</a:t>
            </a:r>
            <a:r>
              <a:rPr sz="1000" b="1" spc="1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Files/OpenAFS/Common:/mnt/c/Program Files/OpenAFS/Client/Program:/mnt/c/Users/bluci/AppData/Local/Microsoft/WindowsApps:/snap/bin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HOSTTYPE=x86_64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RISCV=/home/blucia/cvsandbox/panic-riscv-tools/riscv-tools</a:t>
            </a:r>
            <a:endParaRPr sz="1000">
              <a:latin typeface="Courier New"/>
              <a:cs typeface="Courier New"/>
            </a:endParaRPr>
          </a:p>
          <a:p>
            <a:pPr marL="12700" marR="1036891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ourier New"/>
                <a:cs typeface="Courier New"/>
              </a:rPr>
              <a:t>_=/usr/bin/env blucia@Nuugaatsiaq:~$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8300" y="2314955"/>
            <a:ext cx="9325610" cy="368935"/>
          </a:xfrm>
          <a:custGeom>
            <a:avLst/>
            <a:gdLst/>
            <a:ahLst/>
            <a:cxnLst/>
            <a:rect l="l" t="t" r="r" b="b"/>
            <a:pathLst>
              <a:path w="9325610" h="368935">
                <a:moveTo>
                  <a:pt x="9325356" y="0"/>
                </a:moveTo>
                <a:lnTo>
                  <a:pt x="0" y="0"/>
                </a:lnTo>
                <a:lnTo>
                  <a:pt x="0" y="368808"/>
                </a:lnTo>
                <a:lnTo>
                  <a:pt x="9325356" y="368808"/>
                </a:lnTo>
                <a:lnTo>
                  <a:pt x="9325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17294" y="2332990"/>
            <a:ext cx="629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execvpe(const </a:t>
            </a:r>
            <a:r>
              <a:rPr sz="1800" dirty="0">
                <a:latin typeface="Calibri"/>
                <a:cs typeface="Calibri"/>
              </a:rPr>
              <a:t>char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*file,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*const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argv[],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*const</a:t>
            </a:r>
            <a:r>
              <a:rPr sz="1800" spc="-10" dirty="0">
                <a:latin typeface="Calibri"/>
                <a:cs typeface="Calibri"/>
              </a:rPr>
              <a:t> envp[]);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2057400"/>
            <a:ext cx="1896110" cy="885825"/>
          </a:xfrm>
          <a:custGeom>
            <a:avLst/>
            <a:gdLst/>
            <a:ahLst/>
            <a:cxnLst/>
            <a:rect l="l" t="t" r="r" b="b"/>
            <a:pathLst>
              <a:path w="1896109" h="885825">
                <a:moveTo>
                  <a:pt x="0" y="442722"/>
                </a:moveTo>
                <a:lnTo>
                  <a:pt x="8654" y="382654"/>
                </a:lnTo>
                <a:lnTo>
                  <a:pt x="33863" y="325040"/>
                </a:lnTo>
                <a:lnTo>
                  <a:pt x="74497" y="270408"/>
                </a:lnTo>
                <a:lnTo>
                  <a:pt x="129427" y="219286"/>
                </a:lnTo>
                <a:lnTo>
                  <a:pt x="161899" y="195206"/>
                </a:lnTo>
                <a:lnTo>
                  <a:pt x="197522" y="172202"/>
                </a:lnTo>
                <a:lnTo>
                  <a:pt x="236154" y="150338"/>
                </a:lnTo>
                <a:lnTo>
                  <a:pt x="277653" y="129682"/>
                </a:lnTo>
                <a:lnTo>
                  <a:pt x="321879" y="110300"/>
                </a:lnTo>
                <a:lnTo>
                  <a:pt x="368691" y="92256"/>
                </a:lnTo>
                <a:lnTo>
                  <a:pt x="417946" y="75618"/>
                </a:lnTo>
                <a:lnTo>
                  <a:pt x="469504" y="60451"/>
                </a:lnTo>
                <a:lnTo>
                  <a:pt x="523224" y="46822"/>
                </a:lnTo>
                <a:lnTo>
                  <a:pt x="578965" y="34796"/>
                </a:lnTo>
                <a:lnTo>
                  <a:pt x="636584" y="24438"/>
                </a:lnTo>
                <a:lnTo>
                  <a:pt x="695942" y="15816"/>
                </a:lnTo>
                <a:lnTo>
                  <a:pt x="756896" y="8995"/>
                </a:lnTo>
                <a:lnTo>
                  <a:pt x="819306" y="4042"/>
                </a:lnTo>
                <a:lnTo>
                  <a:pt x="883030" y="1021"/>
                </a:lnTo>
                <a:lnTo>
                  <a:pt x="947927" y="0"/>
                </a:lnTo>
                <a:lnTo>
                  <a:pt x="1012825" y="1021"/>
                </a:lnTo>
                <a:lnTo>
                  <a:pt x="1076549" y="4042"/>
                </a:lnTo>
                <a:lnTo>
                  <a:pt x="1138959" y="8995"/>
                </a:lnTo>
                <a:lnTo>
                  <a:pt x="1199913" y="15816"/>
                </a:lnTo>
                <a:lnTo>
                  <a:pt x="1259271" y="24438"/>
                </a:lnTo>
                <a:lnTo>
                  <a:pt x="1316890" y="34796"/>
                </a:lnTo>
                <a:lnTo>
                  <a:pt x="1372631" y="46822"/>
                </a:lnTo>
                <a:lnTo>
                  <a:pt x="1426351" y="60451"/>
                </a:lnTo>
                <a:lnTo>
                  <a:pt x="1477909" y="75618"/>
                </a:lnTo>
                <a:lnTo>
                  <a:pt x="1527164" y="92256"/>
                </a:lnTo>
                <a:lnTo>
                  <a:pt x="1573976" y="110300"/>
                </a:lnTo>
                <a:lnTo>
                  <a:pt x="1618202" y="129682"/>
                </a:lnTo>
                <a:lnTo>
                  <a:pt x="1659701" y="150338"/>
                </a:lnTo>
                <a:lnTo>
                  <a:pt x="1698333" y="172202"/>
                </a:lnTo>
                <a:lnTo>
                  <a:pt x="1733956" y="195206"/>
                </a:lnTo>
                <a:lnTo>
                  <a:pt x="1766428" y="219286"/>
                </a:lnTo>
                <a:lnTo>
                  <a:pt x="1795610" y="244376"/>
                </a:lnTo>
                <a:lnTo>
                  <a:pt x="1843533" y="297318"/>
                </a:lnTo>
                <a:lnTo>
                  <a:pt x="1876596" y="353507"/>
                </a:lnTo>
                <a:lnTo>
                  <a:pt x="1893668" y="412414"/>
                </a:lnTo>
                <a:lnTo>
                  <a:pt x="1895855" y="442722"/>
                </a:lnTo>
                <a:lnTo>
                  <a:pt x="1893668" y="473029"/>
                </a:lnTo>
                <a:lnTo>
                  <a:pt x="1876596" y="531936"/>
                </a:lnTo>
                <a:lnTo>
                  <a:pt x="1843533" y="588125"/>
                </a:lnTo>
                <a:lnTo>
                  <a:pt x="1795610" y="641067"/>
                </a:lnTo>
                <a:lnTo>
                  <a:pt x="1766428" y="666157"/>
                </a:lnTo>
                <a:lnTo>
                  <a:pt x="1733956" y="690237"/>
                </a:lnTo>
                <a:lnTo>
                  <a:pt x="1698333" y="713241"/>
                </a:lnTo>
                <a:lnTo>
                  <a:pt x="1659701" y="735105"/>
                </a:lnTo>
                <a:lnTo>
                  <a:pt x="1618202" y="755761"/>
                </a:lnTo>
                <a:lnTo>
                  <a:pt x="1573976" y="775143"/>
                </a:lnTo>
                <a:lnTo>
                  <a:pt x="1527164" y="793187"/>
                </a:lnTo>
                <a:lnTo>
                  <a:pt x="1477909" y="809825"/>
                </a:lnTo>
                <a:lnTo>
                  <a:pt x="1426351" y="824992"/>
                </a:lnTo>
                <a:lnTo>
                  <a:pt x="1372631" y="838621"/>
                </a:lnTo>
                <a:lnTo>
                  <a:pt x="1316890" y="850647"/>
                </a:lnTo>
                <a:lnTo>
                  <a:pt x="1259271" y="861005"/>
                </a:lnTo>
                <a:lnTo>
                  <a:pt x="1199913" y="869627"/>
                </a:lnTo>
                <a:lnTo>
                  <a:pt x="1138959" y="876448"/>
                </a:lnTo>
                <a:lnTo>
                  <a:pt x="1076549" y="881401"/>
                </a:lnTo>
                <a:lnTo>
                  <a:pt x="1012825" y="884422"/>
                </a:lnTo>
                <a:lnTo>
                  <a:pt x="947927" y="885444"/>
                </a:lnTo>
                <a:lnTo>
                  <a:pt x="883030" y="884422"/>
                </a:lnTo>
                <a:lnTo>
                  <a:pt x="819306" y="881401"/>
                </a:lnTo>
                <a:lnTo>
                  <a:pt x="756896" y="876448"/>
                </a:lnTo>
                <a:lnTo>
                  <a:pt x="695942" y="869627"/>
                </a:lnTo>
                <a:lnTo>
                  <a:pt x="636584" y="861005"/>
                </a:lnTo>
                <a:lnTo>
                  <a:pt x="578965" y="850647"/>
                </a:lnTo>
                <a:lnTo>
                  <a:pt x="523224" y="838621"/>
                </a:lnTo>
                <a:lnTo>
                  <a:pt x="469504" y="824992"/>
                </a:lnTo>
                <a:lnTo>
                  <a:pt x="417946" y="809825"/>
                </a:lnTo>
                <a:lnTo>
                  <a:pt x="368691" y="793187"/>
                </a:lnTo>
                <a:lnTo>
                  <a:pt x="321879" y="775143"/>
                </a:lnTo>
                <a:lnTo>
                  <a:pt x="277653" y="755761"/>
                </a:lnTo>
                <a:lnTo>
                  <a:pt x="236154" y="735105"/>
                </a:lnTo>
                <a:lnTo>
                  <a:pt x="197522" y="713241"/>
                </a:lnTo>
                <a:lnTo>
                  <a:pt x="161899" y="690237"/>
                </a:lnTo>
                <a:lnTo>
                  <a:pt x="129427" y="666157"/>
                </a:lnTo>
                <a:lnTo>
                  <a:pt x="100245" y="641067"/>
                </a:lnTo>
                <a:lnTo>
                  <a:pt x="52322" y="588125"/>
                </a:lnTo>
                <a:lnTo>
                  <a:pt x="19259" y="531936"/>
                </a:lnTo>
                <a:lnTo>
                  <a:pt x="2187" y="473029"/>
                </a:lnTo>
                <a:lnTo>
                  <a:pt x="0" y="442722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8300" y="3805428"/>
            <a:ext cx="9325610" cy="368935"/>
          </a:xfrm>
          <a:custGeom>
            <a:avLst/>
            <a:gdLst/>
            <a:ahLst/>
            <a:cxnLst/>
            <a:rect l="l" t="t" r="r" b="b"/>
            <a:pathLst>
              <a:path w="9325610" h="368935">
                <a:moveTo>
                  <a:pt x="9325356" y="0"/>
                </a:moveTo>
                <a:lnTo>
                  <a:pt x="0" y="0"/>
                </a:lnTo>
                <a:lnTo>
                  <a:pt x="0" y="368808"/>
                </a:lnTo>
                <a:lnTo>
                  <a:pt x="9325356" y="368808"/>
                </a:lnTo>
                <a:lnTo>
                  <a:pt x="9325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39" y="3823461"/>
            <a:ext cx="985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baseline="41666" dirty="0">
                <a:solidFill>
                  <a:srgbClr val="FFFFFF"/>
                </a:solidFill>
                <a:latin typeface="Courier New"/>
                <a:cs typeface="Courier New"/>
              </a:rPr>
              <a:t>LESSOPEN=|</a:t>
            </a:r>
            <a:r>
              <a:rPr sz="1500" b="1" spc="-82" baseline="41666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500" b="1" spc="-15" baseline="41666" dirty="0">
                <a:solidFill>
                  <a:srgbClr val="FFFFFF"/>
                </a:solidFill>
                <a:latin typeface="Courier New"/>
                <a:cs typeface="Courier New"/>
              </a:rPr>
              <a:t>/usr/bin/l</a:t>
            </a:r>
            <a:r>
              <a:rPr sz="1500" b="1" spc="-450" baseline="41666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environment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961453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65" dirty="0"/>
              <a:t> </a:t>
            </a:r>
            <a:r>
              <a:rPr dirty="0"/>
              <a:t>size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your</a:t>
            </a:r>
            <a:r>
              <a:rPr spc="-65" dirty="0"/>
              <a:t> </a:t>
            </a:r>
            <a:r>
              <a:rPr dirty="0"/>
              <a:t>Unix</a:t>
            </a:r>
            <a:r>
              <a:rPr spc="-80" dirty="0"/>
              <a:t> </a:t>
            </a:r>
            <a:r>
              <a:rPr dirty="0"/>
              <a:t>environment</a:t>
            </a:r>
            <a:r>
              <a:rPr spc="-65" dirty="0"/>
              <a:t> </a:t>
            </a:r>
            <a:r>
              <a:rPr dirty="0"/>
              <a:t>can</a:t>
            </a:r>
            <a:r>
              <a:rPr spc="-60" dirty="0"/>
              <a:t> </a:t>
            </a:r>
            <a:r>
              <a:rPr spc="-20" dirty="0"/>
              <a:t>bias </a:t>
            </a:r>
            <a:r>
              <a:rPr dirty="0"/>
              <a:t>your</a:t>
            </a:r>
            <a:r>
              <a:rPr spc="-45" dirty="0"/>
              <a:t> </a:t>
            </a:r>
            <a:r>
              <a:rPr spc="-10" dirty="0"/>
              <a:t>measurements!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4" y="1793748"/>
            <a:ext cx="11692127" cy="4005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6D4F6-8E3E-7A15-2DDE-42F8033E8A63}"/>
              </a:ext>
            </a:extLst>
          </p:cNvPr>
          <p:cNvSpPr txBox="1"/>
          <p:nvPr/>
        </p:nvSpPr>
        <p:spPr>
          <a:xfrm>
            <a:off x="1219200" y="6172200"/>
            <a:ext cx="982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(It can change alignment of data on the stack, changing cache conflicts, etc.)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905" y="37870"/>
            <a:ext cx="962469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order</a:t>
            </a:r>
            <a:r>
              <a:rPr spc="-30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which</a:t>
            </a:r>
            <a:r>
              <a:rPr spc="-25" dirty="0"/>
              <a:t> </a:t>
            </a:r>
            <a:r>
              <a:rPr dirty="0"/>
              <a:t>you</a:t>
            </a:r>
            <a:r>
              <a:rPr spc="-30" dirty="0"/>
              <a:t> </a:t>
            </a:r>
            <a:r>
              <a:rPr dirty="0"/>
              <a:t>link</a:t>
            </a:r>
            <a:r>
              <a:rPr spc="-30" dirty="0"/>
              <a:t> </a:t>
            </a:r>
            <a:r>
              <a:rPr dirty="0"/>
              <a:t>libraries</a:t>
            </a:r>
            <a:r>
              <a:rPr spc="-45" dirty="0"/>
              <a:t> </a:t>
            </a:r>
            <a:r>
              <a:rPr spc="-20" dirty="0"/>
              <a:t>affects </a:t>
            </a:r>
            <a:r>
              <a:rPr spc="-35" dirty="0"/>
              <a:t>optimizability</a:t>
            </a:r>
            <a:r>
              <a:rPr spc="-175" dirty="0"/>
              <a:t> </a:t>
            </a:r>
            <a:r>
              <a:rPr dirty="0"/>
              <a:t>(O2</a:t>
            </a:r>
            <a:r>
              <a:rPr spc="-170" dirty="0"/>
              <a:t> </a:t>
            </a:r>
            <a:r>
              <a:rPr dirty="0"/>
              <a:t>vs.</a:t>
            </a:r>
            <a:r>
              <a:rPr spc="-120" dirty="0"/>
              <a:t> </a:t>
            </a:r>
            <a:r>
              <a:rPr spc="-25" dirty="0"/>
              <a:t>O3)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828800"/>
            <a:ext cx="5735375" cy="38492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970" y="1816126"/>
            <a:ext cx="5578028" cy="3726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23D48-CBB1-B70A-8FC3-E48262A02EF1}"/>
              </a:ext>
            </a:extLst>
          </p:cNvPr>
          <p:cNvSpPr txBox="1"/>
          <p:nvPr/>
        </p:nvSpPr>
        <p:spPr>
          <a:xfrm>
            <a:off x="1219200" y="6172200"/>
            <a:ext cx="982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(Changing locations changes alignment </a:t>
            </a:r>
            <a:r>
              <a:rPr lang="en-US" dirty="0" err="1"/>
              <a:t>w.r.t.</a:t>
            </a:r>
            <a:r>
              <a:rPr lang="en-US" dirty="0"/>
              <a:t> cache conflicts, as very nuanced things such as branch prediction, alignment within buffers/queues, etc.)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48372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Measurement</a:t>
            </a:r>
            <a:r>
              <a:rPr spc="-140" dirty="0"/>
              <a:t> </a:t>
            </a:r>
            <a:r>
              <a:rPr dirty="0"/>
              <a:t>bias</a:t>
            </a:r>
            <a:r>
              <a:rPr spc="-105" dirty="0"/>
              <a:t> </a:t>
            </a:r>
            <a:r>
              <a:rPr spc="-10" dirty="0"/>
              <a:t>effects</a:t>
            </a:r>
            <a:r>
              <a:rPr spc="-120" dirty="0"/>
              <a:t> </a:t>
            </a:r>
            <a:r>
              <a:rPr dirty="0"/>
              <a:t>may</a:t>
            </a:r>
            <a:r>
              <a:rPr spc="-110" dirty="0"/>
              <a:t> </a:t>
            </a:r>
            <a:r>
              <a:rPr dirty="0"/>
              <a:t>exceed</a:t>
            </a:r>
            <a:r>
              <a:rPr spc="-105" dirty="0"/>
              <a:t> </a:t>
            </a:r>
            <a:r>
              <a:rPr spc="-25" dirty="0"/>
              <a:t>the </a:t>
            </a:r>
            <a:r>
              <a:rPr dirty="0"/>
              <a:t>scale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actual </a:t>
            </a:r>
            <a:r>
              <a:rPr spc="-10" dirty="0"/>
              <a:t>effects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918" y="2044777"/>
            <a:ext cx="5534701" cy="44150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4751" y="2026234"/>
            <a:ext cx="5401985" cy="47026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79585" y="2883789"/>
            <a:ext cx="24352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Setup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randomization: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Semi-systematic randomization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address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layout,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environment,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factors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It may be impossible to entirely isolate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938" y="1756565"/>
            <a:ext cx="10132062" cy="42864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Real world benchmarking is most relevant to the real world</a:t>
            </a: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It is also most subject to environmental interference</a:t>
            </a: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One can’t eliminate every aspect of environment, e.g. OS activity</a:t>
            </a: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>
                <a:latin typeface="Calibri"/>
                <a:cs typeface="Calibri"/>
              </a:rPr>
              <a:t>It may </a:t>
            </a:r>
            <a:r>
              <a:rPr lang="en-US" sz="2800" spc="-10" dirty="0">
                <a:latin typeface="Calibri"/>
                <a:cs typeface="Calibri"/>
              </a:rPr>
              <a:t>be that the best one can do is to clean up as much as possible and then exclude outliers. </a:t>
            </a:r>
            <a:endParaRPr lang="en-US" sz="2400" spc="-1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783A5-4B6D-6038-8BEE-B058299E9755}"/>
              </a:ext>
            </a:extLst>
          </p:cNvPr>
          <p:cNvSpPr txBox="1"/>
          <p:nvPr/>
        </p:nvSpPr>
        <p:spPr>
          <a:xfrm>
            <a:off x="1295400" y="4191000"/>
            <a:ext cx="815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200" spc="-10" dirty="0">
                <a:latin typeface="Calibri"/>
                <a:cs typeface="Calibri"/>
              </a:rPr>
              <a:t>Even comparing only user time ignores the impact of side-effects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5789930" cy="32429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Evaluation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evaluate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system?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systems?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experiment?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Measurement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pitfalls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metrics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Single-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summaries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Averages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Measurement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sources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82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579" y="329946"/>
            <a:ext cx="773366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Which</a:t>
            </a:r>
            <a:r>
              <a:rPr sz="5200" spc="-135" dirty="0"/>
              <a:t> </a:t>
            </a:r>
            <a:r>
              <a:rPr sz="5200" spc="-20" dirty="0"/>
              <a:t>architecture</a:t>
            </a:r>
            <a:r>
              <a:rPr sz="5200" spc="-105" dirty="0"/>
              <a:t> </a:t>
            </a:r>
            <a:r>
              <a:rPr sz="5200" dirty="0"/>
              <a:t>is</a:t>
            </a:r>
            <a:r>
              <a:rPr sz="5200" spc="-135" dirty="0"/>
              <a:t> </a:t>
            </a:r>
            <a:r>
              <a:rPr sz="5200" spc="-10" dirty="0"/>
              <a:t>better?</a:t>
            </a:r>
            <a:endParaRPr sz="5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1624583"/>
            <a:ext cx="5803265" cy="3890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4203" y="1624583"/>
            <a:ext cx="5803392" cy="389064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9676130" cy="179006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Evaluation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(next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Pareto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Frontiers,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exploration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Miscellaneous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(micro)architectural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tricks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optimizations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(future)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Vector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processors,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SIMD/SIMT,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579" y="329946"/>
            <a:ext cx="773366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dirty="0"/>
              <a:t>Which</a:t>
            </a:r>
            <a:r>
              <a:rPr sz="5200" spc="-135" dirty="0"/>
              <a:t> </a:t>
            </a:r>
            <a:r>
              <a:rPr sz="5200" spc="-20" dirty="0"/>
              <a:t>architecture</a:t>
            </a:r>
            <a:r>
              <a:rPr sz="5200" spc="-105" dirty="0"/>
              <a:t> </a:t>
            </a:r>
            <a:r>
              <a:rPr sz="5200" dirty="0"/>
              <a:t>is</a:t>
            </a:r>
            <a:r>
              <a:rPr sz="5200" spc="-135" dirty="0"/>
              <a:t> </a:t>
            </a:r>
            <a:r>
              <a:rPr sz="5200" spc="-10" dirty="0"/>
              <a:t>better?</a:t>
            </a:r>
            <a:endParaRPr sz="5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1624583"/>
            <a:ext cx="5803265" cy="3890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4203" y="1624583"/>
            <a:ext cx="5803392" cy="38906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50667" y="5835192"/>
            <a:ext cx="7540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Key</a:t>
            </a:r>
            <a:r>
              <a:rPr sz="4000" spc="-1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Question:</a:t>
            </a:r>
            <a:r>
              <a:rPr sz="4000" spc="-16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What</a:t>
            </a:r>
            <a:r>
              <a:rPr sz="4000" spc="-1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defines</a:t>
            </a:r>
            <a:r>
              <a:rPr sz="4000" spc="-17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“good”?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529844"/>
            <a:ext cx="4320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Intel</a:t>
            </a:r>
            <a:r>
              <a:rPr spc="-80" dirty="0"/>
              <a:t> </a:t>
            </a:r>
            <a:r>
              <a:rPr dirty="0"/>
              <a:t>Core</a:t>
            </a:r>
            <a:r>
              <a:rPr spc="-75" dirty="0"/>
              <a:t> </a:t>
            </a:r>
            <a:r>
              <a:rPr spc="-10" dirty="0"/>
              <a:t>i7-4960X</a:t>
            </a:r>
          </a:p>
        </p:txBody>
      </p:sp>
      <p:sp>
        <p:nvSpPr>
          <p:cNvPr id="3" name="object 3"/>
          <p:cNvSpPr/>
          <p:nvPr/>
        </p:nvSpPr>
        <p:spPr>
          <a:xfrm>
            <a:off x="5571744" y="5967984"/>
            <a:ext cx="4193540" cy="0"/>
          </a:xfrm>
          <a:custGeom>
            <a:avLst/>
            <a:gdLst/>
            <a:ahLst/>
            <a:cxnLst/>
            <a:rect l="l" t="t" r="r" b="b"/>
            <a:pathLst>
              <a:path w="4193540">
                <a:moveTo>
                  <a:pt x="0" y="0"/>
                </a:moveTo>
                <a:lnTo>
                  <a:pt x="419341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02595" y="2017776"/>
            <a:ext cx="0" cy="3665220"/>
          </a:xfrm>
          <a:custGeom>
            <a:avLst/>
            <a:gdLst/>
            <a:ahLst/>
            <a:cxnLst/>
            <a:rect l="l" t="t" r="r" b="b"/>
            <a:pathLst>
              <a:path h="3665220">
                <a:moveTo>
                  <a:pt x="0" y="0"/>
                </a:moveTo>
                <a:lnTo>
                  <a:pt x="0" y="366475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1744" y="2017776"/>
            <a:ext cx="4194048" cy="36652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66178" y="6223203"/>
            <a:ext cx="79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17.1mm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3222" y="3774694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15mm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256" y="2596134"/>
            <a:ext cx="48437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Area:</a:t>
            </a:r>
            <a:r>
              <a:rPr sz="4800" spc="-4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257</a:t>
            </a:r>
            <a:r>
              <a:rPr sz="4800" spc="-25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mm^2 </a:t>
            </a:r>
            <a:r>
              <a:rPr sz="4800" dirty="0">
                <a:latin typeface="Calibri"/>
                <a:cs typeface="Calibri"/>
              </a:rPr>
              <a:t>22nm</a:t>
            </a:r>
            <a:r>
              <a:rPr sz="4800" spc="-5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process</a:t>
            </a:r>
            <a:r>
              <a:rPr sz="4800" spc="-5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tech. 3.6GHz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529844"/>
            <a:ext cx="34372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Intel</a:t>
            </a:r>
            <a:r>
              <a:rPr spc="-135" dirty="0"/>
              <a:t> </a:t>
            </a:r>
            <a:r>
              <a:rPr dirty="0"/>
              <a:t>Pentium</a:t>
            </a:r>
            <a:r>
              <a:rPr spc="-120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5571744" y="5967984"/>
            <a:ext cx="4193540" cy="0"/>
          </a:xfrm>
          <a:custGeom>
            <a:avLst/>
            <a:gdLst/>
            <a:ahLst/>
            <a:cxnLst/>
            <a:rect l="l" t="t" r="r" b="b"/>
            <a:pathLst>
              <a:path w="4193540">
                <a:moveTo>
                  <a:pt x="0" y="0"/>
                </a:moveTo>
                <a:lnTo>
                  <a:pt x="419341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02595" y="763523"/>
            <a:ext cx="0" cy="4919345"/>
          </a:xfrm>
          <a:custGeom>
            <a:avLst/>
            <a:gdLst/>
            <a:ahLst/>
            <a:cxnLst/>
            <a:rect l="l" t="t" r="r" b="b"/>
            <a:pathLst>
              <a:path h="4919345">
                <a:moveTo>
                  <a:pt x="0" y="0"/>
                </a:moveTo>
                <a:lnTo>
                  <a:pt x="0" y="491900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66178" y="6223203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35mm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3222" y="3774694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35mm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Area:</a:t>
            </a:r>
            <a:r>
              <a:rPr spc="-35" dirty="0"/>
              <a:t> </a:t>
            </a:r>
            <a:r>
              <a:rPr dirty="0"/>
              <a:t>1225</a:t>
            </a:r>
            <a:r>
              <a:rPr spc="-30" dirty="0"/>
              <a:t> </a:t>
            </a:r>
            <a:r>
              <a:rPr spc="-20" dirty="0"/>
              <a:t>mm^2 </a:t>
            </a:r>
            <a:r>
              <a:rPr dirty="0"/>
              <a:t>180nm</a:t>
            </a:r>
            <a:r>
              <a:rPr spc="-50" dirty="0"/>
              <a:t> </a:t>
            </a:r>
            <a:r>
              <a:rPr dirty="0"/>
              <a:t>process</a:t>
            </a:r>
            <a:r>
              <a:rPr spc="-50" dirty="0"/>
              <a:t> </a:t>
            </a:r>
            <a:r>
              <a:rPr spc="-10" dirty="0"/>
              <a:t>tech. 1.8GHz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9" y="763523"/>
            <a:ext cx="4474464" cy="50855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529844"/>
            <a:ext cx="73031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Intel</a:t>
            </a:r>
            <a:r>
              <a:rPr spc="-85" dirty="0"/>
              <a:t> </a:t>
            </a:r>
            <a:r>
              <a:rPr dirty="0"/>
              <a:t>Pentium</a:t>
            </a:r>
            <a:r>
              <a:rPr spc="-85" dirty="0"/>
              <a:t> </a:t>
            </a:r>
            <a:r>
              <a:rPr dirty="0"/>
              <a:t>Pro</a:t>
            </a:r>
            <a:r>
              <a:rPr spc="-90" dirty="0"/>
              <a:t> </a:t>
            </a:r>
            <a:r>
              <a:rPr dirty="0"/>
              <a:t>/</a:t>
            </a:r>
            <a:r>
              <a:rPr spc="-85" dirty="0"/>
              <a:t> </a:t>
            </a:r>
            <a:r>
              <a:rPr dirty="0"/>
              <a:t>Klamath</a:t>
            </a:r>
            <a:r>
              <a:rPr spc="-70" dirty="0"/>
              <a:t> </a:t>
            </a:r>
            <a:r>
              <a:rPr spc="-20" dirty="0"/>
              <a:t>Falls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3435" y="1652016"/>
            <a:ext cx="4660900" cy="4319270"/>
            <a:chOff x="5393435" y="1652016"/>
            <a:chExt cx="4660900" cy="4319270"/>
          </a:xfrm>
        </p:grpSpPr>
        <p:sp>
          <p:nvSpPr>
            <p:cNvPr id="4" name="object 4"/>
            <p:cNvSpPr/>
            <p:nvPr/>
          </p:nvSpPr>
          <p:spPr>
            <a:xfrm>
              <a:off x="5571743" y="5967983"/>
              <a:ext cx="4193540" cy="0"/>
            </a:xfrm>
            <a:custGeom>
              <a:avLst/>
              <a:gdLst/>
              <a:ahLst/>
              <a:cxnLst/>
              <a:rect l="l" t="t" r="r" b="b"/>
              <a:pathLst>
                <a:path w="4193540">
                  <a:moveTo>
                    <a:pt x="0" y="0"/>
                  </a:moveTo>
                  <a:lnTo>
                    <a:pt x="4193412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3435" y="1652016"/>
              <a:ext cx="4660392" cy="431596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0102595" y="1757172"/>
            <a:ext cx="0" cy="3925570"/>
          </a:xfrm>
          <a:custGeom>
            <a:avLst/>
            <a:gdLst/>
            <a:ahLst/>
            <a:cxnLst/>
            <a:rect l="l" t="t" r="r" b="b"/>
            <a:pathLst>
              <a:path h="3925570">
                <a:moveTo>
                  <a:pt x="0" y="0"/>
                </a:moveTo>
                <a:lnTo>
                  <a:pt x="0" y="3925023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6178" y="6223203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14mm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3222" y="3774694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14mm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Area:</a:t>
            </a:r>
            <a:r>
              <a:rPr spc="-35" dirty="0"/>
              <a:t> </a:t>
            </a:r>
            <a:r>
              <a:rPr dirty="0"/>
              <a:t>194.8</a:t>
            </a:r>
            <a:r>
              <a:rPr spc="-30" dirty="0"/>
              <a:t> </a:t>
            </a:r>
            <a:r>
              <a:rPr spc="-20" dirty="0"/>
              <a:t>mm^2 </a:t>
            </a:r>
            <a:r>
              <a:rPr dirty="0"/>
              <a:t>280nm</a:t>
            </a:r>
            <a:r>
              <a:rPr spc="-50" dirty="0"/>
              <a:t> </a:t>
            </a:r>
            <a:r>
              <a:rPr dirty="0"/>
              <a:t>process</a:t>
            </a:r>
            <a:r>
              <a:rPr spc="-50" dirty="0"/>
              <a:t> </a:t>
            </a:r>
            <a:r>
              <a:rPr spc="-10" dirty="0"/>
              <a:t>tech. 0.3GHz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4405</Words>
  <Application>Microsoft Office PowerPoint</Application>
  <PresentationFormat>Widescreen</PresentationFormat>
  <Paragraphs>571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Today: Performance Evaluation</vt:lpstr>
      <vt:lpstr>How good is this architecture?</vt:lpstr>
      <vt:lpstr>How good is this architecture?</vt:lpstr>
      <vt:lpstr>Which architecture is better?</vt:lpstr>
      <vt:lpstr>Which architecture is better?</vt:lpstr>
      <vt:lpstr>Intel Core i7-4960X</vt:lpstr>
      <vt:lpstr>Intel Pentium 4</vt:lpstr>
      <vt:lpstr>Intel Pentium Pro / Klamath Falls</vt:lpstr>
      <vt:lpstr>Comparing Processor Designs</vt:lpstr>
      <vt:lpstr>Comparing Processor Designs</vt:lpstr>
      <vt:lpstr>Comparing Processor Designs</vt:lpstr>
      <vt:lpstr>Comparing Processor Designs</vt:lpstr>
      <vt:lpstr>There are lots of metrics to choose from</vt:lpstr>
      <vt:lpstr>There are lots of metrics to choose from</vt:lpstr>
      <vt:lpstr>Measuring a System’s Performance</vt:lpstr>
      <vt:lpstr>Measure your baseline…</vt:lpstr>
      <vt:lpstr>…measure your system…</vt:lpstr>
      <vt:lpstr>…and compare the results</vt:lpstr>
      <vt:lpstr>Choosing your measurement workload The “Benchmark Problem”</vt:lpstr>
      <vt:lpstr>PowerPoint Presentation</vt:lpstr>
      <vt:lpstr>Benchmark Suites</vt:lpstr>
      <vt:lpstr>What are these benchmark programs?</vt:lpstr>
      <vt:lpstr>MLPerf (“MLCommons”) Benchmarks</vt:lpstr>
      <vt:lpstr>What are these benchmark programs?</vt:lpstr>
      <vt:lpstr>Allows us to compare different machines?</vt:lpstr>
      <vt:lpstr>SPEC Baselines to a Reference Machine</vt:lpstr>
      <vt:lpstr>Allows us to compare arbitrary machines!</vt:lpstr>
      <vt:lpstr>The SPEC Reference Machine Challenge</vt:lpstr>
      <vt:lpstr>A Few Other Presently Relevant Benchmarks</vt:lpstr>
      <vt:lpstr>Lies, Damned Lies, and Statistics (Twain/Disraeli)</vt:lpstr>
      <vt:lpstr>Practical Normalized Performance Measurement</vt:lpstr>
      <vt:lpstr>Single Number Performance Summaries</vt:lpstr>
      <vt:lpstr>On Computing Averages: Options</vt:lpstr>
      <vt:lpstr>Amean – Good for averaging times</vt:lpstr>
      <vt:lpstr>Geometric Mean – good for speedups</vt:lpstr>
      <vt:lpstr>Harmonic Mean – Good for rates</vt:lpstr>
      <vt:lpstr>The problem with single-number performance summaries by example</vt:lpstr>
      <vt:lpstr>Thinking in ratios</vt:lpstr>
      <vt:lpstr>Isolating your measurement environment</vt:lpstr>
      <vt:lpstr>Isolating your measurement environment</vt:lpstr>
      <vt:lpstr>Unintuitive Sources of Performance Interference</vt:lpstr>
      <vt:lpstr>PowerPoint Presentation</vt:lpstr>
      <vt:lpstr>PowerPoint Presentation</vt:lpstr>
      <vt:lpstr>The size of your Unix environment can bias your measurements!</vt:lpstr>
      <vt:lpstr>The order in which you link libraries affects optimizability (O2 vs. O3)</vt:lpstr>
      <vt:lpstr>Measurement bias effects may exceed the scale of actual effects</vt:lpstr>
      <vt:lpstr>It may be impossible to entirely isolate</vt:lpstr>
      <vt:lpstr>What did we just learn?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Kesden</cp:lastModifiedBy>
  <cp:revision>17</cp:revision>
  <dcterms:created xsi:type="dcterms:W3CDTF">2023-09-26T11:55:24Z</dcterms:created>
  <dcterms:modified xsi:type="dcterms:W3CDTF">2025-10-06T19:18:14Z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2023-09-26T00:00:00Z</vt:filetime>
  </property>
  <property fmtid="{D5CDD505-2E9C-101B-9397-08002B2CF9AE}" pid="5" name="Producer">
    <vt:lpwstr>Microsoft® PowerPoint® for Microsoft 365</vt:lpwstr>
  </property>
</Properties>
</file>