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0" y="4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79625" y="1103198"/>
            <a:ext cx="8032749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Credit: Brandon Lucia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645" y="322910"/>
            <a:ext cx="11326469" cy="9895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56565"/>
            <a:ext cx="10255250" cy="429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4604" marR="5080" indent="-635" algn="ctr">
              <a:lnSpc>
                <a:spcPct val="90000"/>
              </a:lnSpc>
              <a:spcBef>
                <a:spcPts val="750"/>
              </a:spcBef>
            </a:pPr>
            <a:r>
              <a:rPr lang="en-US" sz="5400"/>
              <a:t>CMU</a:t>
            </a:r>
            <a:r>
              <a:rPr lang="en-US" sz="5400" spc="10"/>
              <a:t> </a:t>
            </a:r>
            <a:r>
              <a:rPr lang="en-US" sz="5400" spc="-10"/>
              <a:t>18-</a:t>
            </a:r>
            <a:r>
              <a:rPr lang="en-US" sz="5400"/>
              <a:t>344:</a:t>
            </a:r>
            <a:r>
              <a:rPr lang="en-US" sz="5400" spc="10"/>
              <a:t> </a:t>
            </a:r>
            <a:r>
              <a:rPr lang="en-US" sz="5400" spc="-10"/>
              <a:t>Computer </a:t>
            </a:r>
            <a:r>
              <a:rPr lang="en-US" sz="5400"/>
              <a:t>Systems</a:t>
            </a:r>
            <a:r>
              <a:rPr lang="en-US" sz="5400" spc="-150"/>
              <a:t> </a:t>
            </a:r>
            <a:r>
              <a:rPr lang="en-US" sz="5400"/>
              <a:t>and</a:t>
            </a:r>
            <a:r>
              <a:rPr lang="en-US" sz="5400" spc="-135"/>
              <a:t> </a:t>
            </a:r>
            <a:r>
              <a:rPr lang="en-US" sz="5400" spc="-25"/>
              <a:t>the </a:t>
            </a:r>
            <a:r>
              <a:rPr lang="en-US" sz="5400" spc="-10"/>
              <a:t>Hardware/Software</a:t>
            </a:r>
            <a:r>
              <a:rPr lang="en-US" sz="5400" spc="-235"/>
              <a:t> </a:t>
            </a:r>
            <a:r>
              <a:rPr lang="en-US" sz="5400" spc="-30"/>
              <a:t>Interface</a:t>
            </a:r>
            <a:endParaRPr lang="en-US" sz="5400" dirty="0"/>
          </a:p>
        </p:txBody>
      </p:sp>
      <p:sp>
        <p:nvSpPr>
          <p:cNvPr id="3" name="object 3"/>
          <p:cNvSpPr txBox="1"/>
          <p:nvPr/>
        </p:nvSpPr>
        <p:spPr>
          <a:xfrm>
            <a:off x="4264914" y="3579621"/>
            <a:ext cx="366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>
                <a:latin typeface="Calibri"/>
                <a:cs typeface="Calibri"/>
              </a:rPr>
              <a:t>Fall</a:t>
            </a:r>
            <a:r>
              <a:rPr lang="en-US" sz="2400" spc="-80">
                <a:latin typeface="Calibri"/>
                <a:cs typeface="Calibri"/>
              </a:rPr>
              <a:t> </a:t>
            </a:r>
            <a:r>
              <a:rPr lang="en-US" sz="2400">
                <a:latin typeface="Calibri"/>
                <a:cs typeface="Calibri"/>
              </a:rPr>
              <a:t>2023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4" descr="A computer hardware software interface&#10;&#10;Description automatically generated">
            <a:extLst>
              <a:ext uri="{FF2B5EF4-FFF2-40B4-BE49-F238E27FC236}">
                <a16:creationId xmlns:a16="http://schemas.microsoft.com/office/drawing/2014/main" id="{B43DEFD0-62BD-F0F0-B9AF-7BDD3A698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03" y="0"/>
            <a:ext cx="1149519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9E1AB5-54B0-45B9-600E-6BB2436DFCF1}"/>
              </a:ext>
            </a:extLst>
          </p:cNvPr>
          <p:cNvSpPr txBox="1"/>
          <p:nvPr/>
        </p:nvSpPr>
        <p:spPr>
          <a:xfrm>
            <a:off x="8534400" y="1219200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(Fall 2023)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133" rIns="0" bIns="0" rtlCol="0">
            <a:spAutoFit/>
          </a:bodyPr>
          <a:lstStyle/>
          <a:p>
            <a:pPr marL="273685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114" dirty="0"/>
              <a:t> </a:t>
            </a:r>
            <a:r>
              <a:rPr dirty="0"/>
              <a:t>makes</a:t>
            </a:r>
            <a:r>
              <a:rPr spc="-114" dirty="0"/>
              <a:t> </a:t>
            </a:r>
            <a:r>
              <a:rPr dirty="0"/>
              <a:t>software</a:t>
            </a:r>
            <a:r>
              <a:rPr spc="-140" dirty="0"/>
              <a:t> </a:t>
            </a:r>
            <a:r>
              <a:rPr spc="-10" dirty="0"/>
              <a:t>runnable?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90927"/>
            <a:ext cx="3811523" cy="395477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456676" y="1842516"/>
            <a:ext cx="3735704" cy="5015865"/>
            <a:chOff x="8456676" y="1842516"/>
            <a:chExt cx="3735704" cy="50158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22664" y="3308602"/>
              <a:ext cx="3069335" cy="35493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6676" y="1842516"/>
              <a:ext cx="3108960" cy="324002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968496" y="1546860"/>
            <a:ext cx="4346575" cy="4857115"/>
            <a:chOff x="3968496" y="1546860"/>
            <a:chExt cx="4346575" cy="4857115"/>
          </a:xfrm>
        </p:grpSpPr>
        <p:sp>
          <p:nvSpPr>
            <p:cNvPr id="8" name="object 8"/>
            <p:cNvSpPr/>
            <p:nvPr/>
          </p:nvSpPr>
          <p:spPr>
            <a:xfrm>
              <a:off x="5602224" y="1912620"/>
              <a:ext cx="1231900" cy="901065"/>
            </a:xfrm>
            <a:custGeom>
              <a:avLst/>
              <a:gdLst/>
              <a:ahLst/>
              <a:cxnLst/>
              <a:rect l="l" t="t" r="r" b="b"/>
              <a:pathLst>
                <a:path w="1231900" h="901064">
                  <a:moveTo>
                    <a:pt x="1231392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231392" y="900684"/>
                  </a:lnTo>
                  <a:lnTo>
                    <a:pt x="12313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02224" y="1912620"/>
              <a:ext cx="1231900" cy="901065"/>
            </a:xfrm>
            <a:custGeom>
              <a:avLst/>
              <a:gdLst/>
              <a:ahLst/>
              <a:cxnLst/>
              <a:rect l="l" t="t" r="r" b="b"/>
              <a:pathLst>
                <a:path w="1231900" h="901064">
                  <a:moveTo>
                    <a:pt x="0" y="900684"/>
                  </a:moveTo>
                  <a:lnTo>
                    <a:pt x="1231392" y="900684"/>
                  </a:lnTo>
                  <a:lnTo>
                    <a:pt x="1231392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32960" y="3439667"/>
              <a:ext cx="1233170" cy="901065"/>
            </a:xfrm>
            <a:custGeom>
              <a:avLst/>
              <a:gdLst/>
              <a:ahLst/>
              <a:cxnLst/>
              <a:rect l="l" t="t" r="r" b="b"/>
              <a:pathLst>
                <a:path w="1233170" h="901064">
                  <a:moveTo>
                    <a:pt x="1232915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232915" y="900684"/>
                  </a:lnTo>
                  <a:lnTo>
                    <a:pt x="12329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32960" y="3439667"/>
              <a:ext cx="1233170" cy="901065"/>
            </a:xfrm>
            <a:custGeom>
              <a:avLst/>
              <a:gdLst/>
              <a:ahLst/>
              <a:cxnLst/>
              <a:rect l="l" t="t" r="r" b="b"/>
              <a:pathLst>
                <a:path w="1233170" h="901064">
                  <a:moveTo>
                    <a:pt x="0" y="900684"/>
                  </a:moveTo>
                  <a:lnTo>
                    <a:pt x="1232915" y="900684"/>
                  </a:lnTo>
                  <a:lnTo>
                    <a:pt x="1232915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50180" y="2807969"/>
              <a:ext cx="2696210" cy="1532890"/>
            </a:xfrm>
            <a:custGeom>
              <a:avLst/>
              <a:gdLst/>
              <a:ahLst/>
              <a:cxnLst/>
              <a:rect l="l" t="t" r="r" b="b"/>
              <a:pathLst>
                <a:path w="2696209" h="1532889">
                  <a:moveTo>
                    <a:pt x="972058" y="10668"/>
                  </a:moveTo>
                  <a:lnTo>
                    <a:pt x="965200" y="0"/>
                  </a:lnTo>
                  <a:lnTo>
                    <a:pt x="60591" y="584911"/>
                  </a:lnTo>
                  <a:lnTo>
                    <a:pt x="43307" y="558165"/>
                  </a:lnTo>
                  <a:lnTo>
                    <a:pt x="0" y="631571"/>
                  </a:lnTo>
                  <a:lnTo>
                    <a:pt x="84709" y="622173"/>
                  </a:lnTo>
                  <a:lnTo>
                    <a:pt x="71882" y="602361"/>
                  </a:lnTo>
                  <a:lnTo>
                    <a:pt x="67424" y="595477"/>
                  </a:lnTo>
                  <a:lnTo>
                    <a:pt x="972058" y="10668"/>
                  </a:lnTo>
                  <a:close/>
                </a:path>
                <a:path w="2696209" h="1532889">
                  <a:moveTo>
                    <a:pt x="2695956" y="631698"/>
                  </a:moveTo>
                  <a:lnTo>
                    <a:pt x="1463040" y="631698"/>
                  </a:lnTo>
                  <a:lnTo>
                    <a:pt x="1463040" y="1532382"/>
                  </a:lnTo>
                  <a:lnTo>
                    <a:pt x="2695956" y="1532382"/>
                  </a:lnTo>
                  <a:lnTo>
                    <a:pt x="2695956" y="63169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13220" y="3439667"/>
              <a:ext cx="1233170" cy="901065"/>
            </a:xfrm>
            <a:custGeom>
              <a:avLst/>
              <a:gdLst/>
              <a:ahLst/>
              <a:cxnLst/>
              <a:rect l="l" t="t" r="r" b="b"/>
              <a:pathLst>
                <a:path w="1233170" h="901064">
                  <a:moveTo>
                    <a:pt x="0" y="900684"/>
                  </a:moveTo>
                  <a:lnTo>
                    <a:pt x="1232916" y="900684"/>
                  </a:lnTo>
                  <a:lnTo>
                    <a:pt x="1232916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35752" y="2807715"/>
              <a:ext cx="1693545" cy="2918460"/>
            </a:xfrm>
            <a:custGeom>
              <a:avLst/>
              <a:gdLst/>
              <a:ahLst/>
              <a:cxnLst/>
              <a:rect l="l" t="t" r="r" b="b"/>
              <a:pathLst>
                <a:path w="1693545" h="2918460">
                  <a:moveTo>
                    <a:pt x="1231392" y="2017280"/>
                  </a:moveTo>
                  <a:lnTo>
                    <a:pt x="0" y="2017280"/>
                  </a:lnTo>
                  <a:lnTo>
                    <a:pt x="0" y="2917952"/>
                  </a:lnTo>
                  <a:lnTo>
                    <a:pt x="1231392" y="2917952"/>
                  </a:lnTo>
                  <a:lnTo>
                    <a:pt x="1231392" y="2017280"/>
                  </a:lnTo>
                  <a:close/>
                </a:path>
                <a:path w="1693545" h="2918460">
                  <a:moveTo>
                    <a:pt x="1693545" y="631825"/>
                  </a:moveTo>
                  <a:lnTo>
                    <a:pt x="1676234" y="606171"/>
                  </a:lnTo>
                  <a:lnTo>
                    <a:pt x="1645920" y="561213"/>
                  </a:lnTo>
                  <a:lnTo>
                    <a:pt x="1630299" y="588899"/>
                  </a:lnTo>
                  <a:lnTo>
                    <a:pt x="585343" y="0"/>
                  </a:lnTo>
                  <a:lnTo>
                    <a:pt x="578993" y="11176"/>
                  </a:lnTo>
                  <a:lnTo>
                    <a:pt x="1624063" y="599948"/>
                  </a:lnTo>
                  <a:lnTo>
                    <a:pt x="1608455" y="627634"/>
                  </a:lnTo>
                  <a:lnTo>
                    <a:pt x="1693545" y="63182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35752" y="4824983"/>
              <a:ext cx="1231900" cy="901065"/>
            </a:xfrm>
            <a:custGeom>
              <a:avLst/>
              <a:gdLst/>
              <a:ahLst/>
              <a:cxnLst/>
              <a:rect l="l" t="t" r="r" b="b"/>
              <a:pathLst>
                <a:path w="1231900" h="901064">
                  <a:moveTo>
                    <a:pt x="0" y="900683"/>
                  </a:moveTo>
                  <a:lnTo>
                    <a:pt x="1231392" y="900683"/>
                  </a:lnTo>
                  <a:lnTo>
                    <a:pt x="1231392" y="0"/>
                  </a:lnTo>
                  <a:lnTo>
                    <a:pt x="0" y="0"/>
                  </a:lnTo>
                  <a:lnTo>
                    <a:pt x="0" y="9006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61942" y="2325623"/>
              <a:ext cx="2970530" cy="2956560"/>
            </a:xfrm>
            <a:custGeom>
              <a:avLst/>
              <a:gdLst/>
              <a:ahLst/>
              <a:cxnLst/>
              <a:rect l="l" t="t" r="r" b="b"/>
              <a:pathLst>
                <a:path w="2970529" h="2956560">
                  <a:moveTo>
                    <a:pt x="1273683" y="2943733"/>
                  </a:moveTo>
                  <a:lnTo>
                    <a:pt x="12700" y="2943733"/>
                  </a:lnTo>
                  <a:lnTo>
                    <a:pt x="12700" y="44450"/>
                  </a:lnTo>
                  <a:lnTo>
                    <a:pt x="1164082" y="44450"/>
                  </a:lnTo>
                  <a:lnTo>
                    <a:pt x="1164082" y="76200"/>
                  </a:lnTo>
                  <a:lnTo>
                    <a:pt x="1227582" y="44450"/>
                  </a:lnTo>
                  <a:lnTo>
                    <a:pt x="1240282" y="38100"/>
                  </a:lnTo>
                  <a:lnTo>
                    <a:pt x="1227582" y="31750"/>
                  </a:lnTo>
                  <a:lnTo>
                    <a:pt x="1164082" y="0"/>
                  </a:lnTo>
                  <a:lnTo>
                    <a:pt x="1164082" y="31750"/>
                  </a:lnTo>
                  <a:lnTo>
                    <a:pt x="0" y="31750"/>
                  </a:lnTo>
                  <a:lnTo>
                    <a:pt x="0" y="2956433"/>
                  </a:lnTo>
                  <a:lnTo>
                    <a:pt x="1273683" y="2956433"/>
                  </a:lnTo>
                  <a:lnTo>
                    <a:pt x="1273683" y="2950083"/>
                  </a:lnTo>
                  <a:lnTo>
                    <a:pt x="1273683" y="2943733"/>
                  </a:lnTo>
                  <a:close/>
                </a:path>
                <a:path w="2970529" h="2956560">
                  <a:moveTo>
                    <a:pt x="2970149" y="2020570"/>
                  </a:moveTo>
                  <a:lnTo>
                    <a:pt x="2964942" y="2008886"/>
                  </a:lnTo>
                  <a:lnTo>
                    <a:pt x="1956371" y="2461691"/>
                  </a:lnTo>
                  <a:lnTo>
                    <a:pt x="1943354" y="2432685"/>
                  </a:lnTo>
                  <a:lnTo>
                    <a:pt x="1889887" y="2498255"/>
                  </a:lnTo>
                  <a:lnTo>
                    <a:pt x="1873300" y="2476754"/>
                  </a:lnTo>
                  <a:lnTo>
                    <a:pt x="1838198" y="2431288"/>
                  </a:lnTo>
                  <a:lnTo>
                    <a:pt x="1824393" y="2459837"/>
                  </a:lnTo>
                  <a:lnTo>
                    <a:pt x="891032" y="2009013"/>
                  </a:lnTo>
                  <a:lnTo>
                    <a:pt x="885444" y="2020443"/>
                  </a:lnTo>
                  <a:lnTo>
                    <a:pt x="1818881" y="2471242"/>
                  </a:lnTo>
                  <a:lnTo>
                    <a:pt x="1805051" y="2499868"/>
                  </a:lnTo>
                  <a:lnTo>
                    <a:pt x="1889683" y="2498737"/>
                  </a:lnTo>
                  <a:lnTo>
                    <a:pt x="1974596" y="2502281"/>
                  </a:lnTo>
                  <a:lnTo>
                    <a:pt x="1963928" y="2478532"/>
                  </a:lnTo>
                  <a:lnTo>
                    <a:pt x="1961603" y="2473363"/>
                  </a:lnTo>
                  <a:lnTo>
                    <a:pt x="2970149" y="20205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87546" y="1565910"/>
              <a:ext cx="4308475" cy="4819015"/>
            </a:xfrm>
            <a:custGeom>
              <a:avLst/>
              <a:gdLst/>
              <a:ahLst/>
              <a:cxnLst/>
              <a:rect l="l" t="t" r="r" b="b"/>
              <a:pathLst>
                <a:path w="4308475" h="4819015">
                  <a:moveTo>
                    <a:pt x="0" y="4818888"/>
                  </a:moveTo>
                  <a:lnTo>
                    <a:pt x="4308348" y="4818888"/>
                  </a:lnTo>
                  <a:lnTo>
                    <a:pt x="4308348" y="0"/>
                  </a:lnTo>
                  <a:lnTo>
                    <a:pt x="0" y="0"/>
                  </a:lnTo>
                  <a:lnTo>
                    <a:pt x="0" y="481888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6247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40" dirty="0"/>
              <a:t> </a:t>
            </a:r>
            <a:r>
              <a:rPr dirty="0"/>
              <a:t>do</a:t>
            </a:r>
            <a:r>
              <a:rPr spc="-50" dirty="0"/>
              <a:t> </a:t>
            </a:r>
            <a:r>
              <a:rPr dirty="0"/>
              <a:t>you</a:t>
            </a:r>
            <a:r>
              <a:rPr spc="-45" dirty="0"/>
              <a:t> </a:t>
            </a:r>
            <a:r>
              <a:rPr i="1" dirty="0">
                <a:latin typeface="Calibri Light"/>
                <a:cs typeface="Calibri Light"/>
              </a:rPr>
              <a:t>improve</a:t>
            </a:r>
            <a:r>
              <a:rPr i="1" spc="-80" dirty="0">
                <a:latin typeface="Calibri Light"/>
                <a:cs typeface="Calibri Light"/>
              </a:rPr>
              <a:t> </a:t>
            </a:r>
            <a:r>
              <a:rPr spc="-25" dirty="0"/>
              <a:t>software’s</a:t>
            </a:r>
            <a:r>
              <a:rPr spc="-70" dirty="0"/>
              <a:t> </a:t>
            </a:r>
            <a:r>
              <a:rPr spc="-10" dirty="0"/>
              <a:t>performance?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067" y="2649277"/>
            <a:ext cx="4593130" cy="262681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542278" y="1651761"/>
            <a:ext cx="1058545" cy="1040130"/>
            <a:chOff x="6542278" y="1651761"/>
            <a:chExt cx="1058545" cy="1040130"/>
          </a:xfrm>
        </p:grpSpPr>
        <p:sp>
          <p:nvSpPr>
            <p:cNvPr id="5" name="object 5"/>
            <p:cNvSpPr/>
            <p:nvPr/>
          </p:nvSpPr>
          <p:spPr>
            <a:xfrm>
              <a:off x="6547104" y="1658111"/>
              <a:ext cx="1045844" cy="1027430"/>
            </a:xfrm>
            <a:custGeom>
              <a:avLst/>
              <a:gdLst/>
              <a:ahLst/>
              <a:cxnLst/>
              <a:rect l="l" t="t" r="r" b="b"/>
              <a:pathLst>
                <a:path w="1045845" h="1027430">
                  <a:moveTo>
                    <a:pt x="1045463" y="0"/>
                  </a:moveTo>
                  <a:lnTo>
                    <a:pt x="0" y="0"/>
                  </a:lnTo>
                  <a:lnTo>
                    <a:pt x="0" y="1027176"/>
                  </a:lnTo>
                  <a:lnTo>
                    <a:pt x="1045463" y="1027176"/>
                  </a:lnTo>
                  <a:lnTo>
                    <a:pt x="10454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48628" y="1658111"/>
              <a:ext cx="1045844" cy="1027430"/>
            </a:xfrm>
            <a:custGeom>
              <a:avLst/>
              <a:gdLst/>
              <a:ahLst/>
              <a:cxnLst/>
              <a:rect l="l" t="t" r="r" b="b"/>
              <a:pathLst>
                <a:path w="1045845" h="1027430">
                  <a:moveTo>
                    <a:pt x="0" y="1027176"/>
                  </a:moveTo>
                  <a:lnTo>
                    <a:pt x="1045464" y="1027176"/>
                  </a:lnTo>
                  <a:lnTo>
                    <a:pt x="1045464" y="0"/>
                  </a:lnTo>
                  <a:lnTo>
                    <a:pt x="0" y="0"/>
                  </a:lnTo>
                  <a:lnTo>
                    <a:pt x="0" y="10271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49212" y="1950719"/>
              <a:ext cx="309880" cy="326390"/>
            </a:xfrm>
            <a:custGeom>
              <a:avLst/>
              <a:gdLst/>
              <a:ahLst/>
              <a:cxnLst/>
              <a:rect l="l" t="t" r="r" b="b"/>
              <a:pathLst>
                <a:path w="309879" h="326389">
                  <a:moveTo>
                    <a:pt x="309372" y="0"/>
                  </a:moveTo>
                  <a:lnTo>
                    <a:pt x="0" y="0"/>
                  </a:lnTo>
                  <a:lnTo>
                    <a:pt x="0" y="326136"/>
                  </a:lnTo>
                  <a:lnTo>
                    <a:pt x="309372" y="326136"/>
                  </a:lnTo>
                  <a:lnTo>
                    <a:pt x="309372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49212" y="1950719"/>
              <a:ext cx="309880" cy="326390"/>
            </a:xfrm>
            <a:custGeom>
              <a:avLst/>
              <a:gdLst/>
              <a:ahLst/>
              <a:cxnLst/>
              <a:rect l="l" t="t" r="r" b="b"/>
              <a:pathLst>
                <a:path w="309879" h="326389">
                  <a:moveTo>
                    <a:pt x="0" y="326136"/>
                  </a:moveTo>
                  <a:lnTo>
                    <a:pt x="309372" y="326136"/>
                  </a:lnTo>
                  <a:lnTo>
                    <a:pt x="309372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113521" y="1651761"/>
            <a:ext cx="1056640" cy="1040130"/>
            <a:chOff x="8113521" y="1651761"/>
            <a:chExt cx="1056640" cy="1040130"/>
          </a:xfrm>
        </p:grpSpPr>
        <p:sp>
          <p:nvSpPr>
            <p:cNvPr id="10" name="object 10"/>
            <p:cNvSpPr/>
            <p:nvPr/>
          </p:nvSpPr>
          <p:spPr>
            <a:xfrm>
              <a:off x="8119871" y="1658111"/>
              <a:ext cx="1043940" cy="1027430"/>
            </a:xfrm>
            <a:custGeom>
              <a:avLst/>
              <a:gdLst/>
              <a:ahLst/>
              <a:cxnLst/>
              <a:rect l="l" t="t" r="r" b="b"/>
              <a:pathLst>
                <a:path w="1043940" h="1027430">
                  <a:moveTo>
                    <a:pt x="1043940" y="0"/>
                  </a:moveTo>
                  <a:lnTo>
                    <a:pt x="0" y="0"/>
                  </a:lnTo>
                  <a:lnTo>
                    <a:pt x="0" y="1027176"/>
                  </a:lnTo>
                  <a:lnTo>
                    <a:pt x="1043940" y="1027176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19871" y="1658111"/>
              <a:ext cx="1043940" cy="1027430"/>
            </a:xfrm>
            <a:custGeom>
              <a:avLst/>
              <a:gdLst/>
              <a:ahLst/>
              <a:cxnLst/>
              <a:rect l="l" t="t" r="r" b="b"/>
              <a:pathLst>
                <a:path w="1043940" h="1027430">
                  <a:moveTo>
                    <a:pt x="0" y="1027176"/>
                  </a:moveTo>
                  <a:lnTo>
                    <a:pt x="1043940" y="1027176"/>
                  </a:lnTo>
                  <a:lnTo>
                    <a:pt x="1043940" y="0"/>
                  </a:lnTo>
                  <a:lnTo>
                    <a:pt x="0" y="0"/>
                  </a:lnTo>
                  <a:lnTo>
                    <a:pt x="0" y="10271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89975" y="2138171"/>
              <a:ext cx="292735" cy="323215"/>
            </a:xfrm>
            <a:custGeom>
              <a:avLst/>
              <a:gdLst/>
              <a:ahLst/>
              <a:cxnLst/>
              <a:rect l="l" t="t" r="r" b="b"/>
              <a:pathLst>
                <a:path w="292734" h="323214">
                  <a:moveTo>
                    <a:pt x="292607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292607" y="323088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FFF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89975" y="2138171"/>
              <a:ext cx="292735" cy="323215"/>
            </a:xfrm>
            <a:custGeom>
              <a:avLst/>
              <a:gdLst/>
              <a:ahLst/>
              <a:cxnLst/>
              <a:rect l="l" t="t" r="r" b="b"/>
              <a:pathLst>
                <a:path w="292734" h="323214">
                  <a:moveTo>
                    <a:pt x="0" y="323088"/>
                  </a:moveTo>
                  <a:lnTo>
                    <a:pt x="292607" y="323088"/>
                  </a:lnTo>
                  <a:lnTo>
                    <a:pt x="292607" y="0"/>
                  </a:lnTo>
                  <a:lnTo>
                    <a:pt x="0" y="0"/>
                  </a:lnTo>
                  <a:lnTo>
                    <a:pt x="0" y="3230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0049002" y="1651761"/>
            <a:ext cx="1058545" cy="1040130"/>
            <a:chOff x="10049002" y="1651761"/>
            <a:chExt cx="1058545" cy="1040130"/>
          </a:xfrm>
        </p:grpSpPr>
        <p:sp>
          <p:nvSpPr>
            <p:cNvPr id="15" name="object 15"/>
            <p:cNvSpPr/>
            <p:nvPr/>
          </p:nvSpPr>
          <p:spPr>
            <a:xfrm>
              <a:off x="10055352" y="1658111"/>
              <a:ext cx="1045844" cy="1027430"/>
            </a:xfrm>
            <a:custGeom>
              <a:avLst/>
              <a:gdLst/>
              <a:ahLst/>
              <a:cxnLst/>
              <a:rect l="l" t="t" r="r" b="b"/>
              <a:pathLst>
                <a:path w="1045845" h="1027430">
                  <a:moveTo>
                    <a:pt x="1045463" y="0"/>
                  </a:moveTo>
                  <a:lnTo>
                    <a:pt x="0" y="0"/>
                  </a:lnTo>
                  <a:lnTo>
                    <a:pt x="0" y="1027176"/>
                  </a:lnTo>
                  <a:lnTo>
                    <a:pt x="1045463" y="1027176"/>
                  </a:lnTo>
                  <a:lnTo>
                    <a:pt x="10454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55352" y="1658111"/>
              <a:ext cx="1045844" cy="1027430"/>
            </a:xfrm>
            <a:custGeom>
              <a:avLst/>
              <a:gdLst/>
              <a:ahLst/>
              <a:cxnLst/>
              <a:rect l="l" t="t" r="r" b="b"/>
              <a:pathLst>
                <a:path w="1045845" h="1027430">
                  <a:moveTo>
                    <a:pt x="0" y="1027176"/>
                  </a:moveTo>
                  <a:lnTo>
                    <a:pt x="1045463" y="1027176"/>
                  </a:lnTo>
                  <a:lnTo>
                    <a:pt x="1045463" y="0"/>
                  </a:lnTo>
                  <a:lnTo>
                    <a:pt x="0" y="0"/>
                  </a:lnTo>
                  <a:lnTo>
                    <a:pt x="0" y="10271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99192" y="1935479"/>
              <a:ext cx="340360" cy="361315"/>
            </a:xfrm>
            <a:custGeom>
              <a:avLst/>
              <a:gdLst/>
              <a:ahLst/>
              <a:cxnLst/>
              <a:rect l="l" t="t" r="r" b="b"/>
              <a:pathLst>
                <a:path w="340359" h="361314">
                  <a:moveTo>
                    <a:pt x="339851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339851" y="361188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99192" y="1935479"/>
              <a:ext cx="340360" cy="361315"/>
            </a:xfrm>
            <a:custGeom>
              <a:avLst/>
              <a:gdLst/>
              <a:ahLst/>
              <a:cxnLst/>
              <a:rect l="l" t="t" r="r" b="b"/>
              <a:pathLst>
                <a:path w="340359" h="361314">
                  <a:moveTo>
                    <a:pt x="0" y="361188"/>
                  </a:moveTo>
                  <a:lnTo>
                    <a:pt x="339851" y="361188"/>
                  </a:lnTo>
                  <a:lnTo>
                    <a:pt x="339851" y="0"/>
                  </a:lnTo>
                  <a:lnTo>
                    <a:pt x="0" y="0"/>
                  </a:lnTo>
                  <a:lnTo>
                    <a:pt x="0" y="3611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730997" y="2012645"/>
            <a:ext cx="1936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96425" y="2012645"/>
            <a:ext cx="1778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=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382002" y="3768597"/>
            <a:ext cx="2931160" cy="1256665"/>
            <a:chOff x="7382002" y="3768597"/>
            <a:chExt cx="2931160" cy="1256665"/>
          </a:xfrm>
        </p:grpSpPr>
        <p:sp>
          <p:nvSpPr>
            <p:cNvPr id="22" name="object 22"/>
            <p:cNvSpPr/>
            <p:nvPr/>
          </p:nvSpPr>
          <p:spPr>
            <a:xfrm>
              <a:off x="7388352" y="3774947"/>
              <a:ext cx="2918460" cy="1243965"/>
            </a:xfrm>
            <a:custGeom>
              <a:avLst/>
              <a:gdLst/>
              <a:ahLst/>
              <a:cxnLst/>
              <a:rect l="l" t="t" r="r" b="b"/>
              <a:pathLst>
                <a:path w="2918459" h="1243964">
                  <a:moveTo>
                    <a:pt x="2918459" y="0"/>
                  </a:moveTo>
                  <a:lnTo>
                    <a:pt x="0" y="0"/>
                  </a:lnTo>
                  <a:lnTo>
                    <a:pt x="0" y="1243583"/>
                  </a:lnTo>
                  <a:lnTo>
                    <a:pt x="2918459" y="1243583"/>
                  </a:lnTo>
                  <a:lnTo>
                    <a:pt x="291845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88352" y="3774947"/>
              <a:ext cx="2918460" cy="1243965"/>
            </a:xfrm>
            <a:custGeom>
              <a:avLst/>
              <a:gdLst/>
              <a:ahLst/>
              <a:cxnLst/>
              <a:rect l="l" t="t" r="r" b="b"/>
              <a:pathLst>
                <a:path w="2918459" h="1243964">
                  <a:moveTo>
                    <a:pt x="0" y="1243583"/>
                  </a:moveTo>
                  <a:lnTo>
                    <a:pt x="2918459" y="1243583"/>
                  </a:lnTo>
                  <a:lnTo>
                    <a:pt x="2918459" y="0"/>
                  </a:lnTo>
                  <a:lnTo>
                    <a:pt x="0" y="0"/>
                  </a:lnTo>
                  <a:lnTo>
                    <a:pt x="0" y="12435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82840" y="3912107"/>
              <a:ext cx="1308100" cy="368935"/>
            </a:xfrm>
            <a:custGeom>
              <a:avLst/>
              <a:gdLst/>
              <a:ahLst/>
              <a:cxnLst/>
              <a:rect l="l" t="t" r="r" b="b"/>
              <a:pathLst>
                <a:path w="1308100" h="368935">
                  <a:moveTo>
                    <a:pt x="1307592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307592" y="368807"/>
                  </a:lnTo>
                  <a:lnTo>
                    <a:pt x="130759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82840" y="3912107"/>
              <a:ext cx="1308100" cy="368935"/>
            </a:xfrm>
            <a:custGeom>
              <a:avLst/>
              <a:gdLst/>
              <a:ahLst/>
              <a:cxnLst/>
              <a:rect l="l" t="t" r="r" b="b"/>
              <a:pathLst>
                <a:path w="1308100" h="368935">
                  <a:moveTo>
                    <a:pt x="0" y="368807"/>
                  </a:moveTo>
                  <a:lnTo>
                    <a:pt x="1307592" y="368807"/>
                  </a:lnTo>
                  <a:lnTo>
                    <a:pt x="1307592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973312" y="3912120"/>
              <a:ext cx="1243965" cy="368935"/>
            </a:xfrm>
            <a:custGeom>
              <a:avLst/>
              <a:gdLst/>
              <a:ahLst/>
              <a:cxnLst/>
              <a:rect l="l" t="t" r="r" b="b"/>
              <a:pathLst>
                <a:path w="1243965" h="368935">
                  <a:moveTo>
                    <a:pt x="1243571" y="358127"/>
                  </a:moveTo>
                  <a:lnTo>
                    <a:pt x="0" y="358127"/>
                  </a:lnTo>
                  <a:lnTo>
                    <a:pt x="0" y="368795"/>
                  </a:lnTo>
                  <a:lnTo>
                    <a:pt x="1243571" y="368795"/>
                  </a:lnTo>
                  <a:lnTo>
                    <a:pt x="1243571" y="358127"/>
                  </a:lnTo>
                  <a:close/>
                </a:path>
                <a:path w="1243965" h="368935">
                  <a:moveTo>
                    <a:pt x="1243571" y="0"/>
                  </a:moveTo>
                  <a:lnTo>
                    <a:pt x="0" y="0"/>
                  </a:lnTo>
                  <a:lnTo>
                    <a:pt x="0" y="35039"/>
                  </a:lnTo>
                  <a:lnTo>
                    <a:pt x="1243571" y="35039"/>
                  </a:lnTo>
                  <a:lnTo>
                    <a:pt x="12435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973312" y="3912107"/>
              <a:ext cx="1243965" cy="368935"/>
            </a:xfrm>
            <a:custGeom>
              <a:avLst/>
              <a:gdLst/>
              <a:ahLst/>
              <a:cxnLst/>
              <a:rect l="l" t="t" r="r" b="b"/>
              <a:pathLst>
                <a:path w="1243965" h="368935">
                  <a:moveTo>
                    <a:pt x="0" y="368807"/>
                  </a:moveTo>
                  <a:lnTo>
                    <a:pt x="1243583" y="368807"/>
                  </a:lnTo>
                  <a:lnTo>
                    <a:pt x="1243583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82840" y="4826507"/>
              <a:ext cx="1308100" cy="7620"/>
            </a:xfrm>
            <a:custGeom>
              <a:avLst/>
              <a:gdLst/>
              <a:ahLst/>
              <a:cxnLst/>
              <a:rect l="l" t="t" r="r" b="b"/>
              <a:pathLst>
                <a:path w="1308100" h="7620">
                  <a:moveTo>
                    <a:pt x="0" y="7620"/>
                  </a:moveTo>
                  <a:lnTo>
                    <a:pt x="1307592" y="7620"/>
                  </a:lnTo>
                  <a:lnTo>
                    <a:pt x="1307592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82840" y="4465319"/>
              <a:ext cx="1308100" cy="368935"/>
            </a:xfrm>
            <a:custGeom>
              <a:avLst/>
              <a:gdLst/>
              <a:ahLst/>
              <a:cxnLst/>
              <a:rect l="l" t="t" r="r" b="b"/>
              <a:pathLst>
                <a:path w="1308100" h="368935">
                  <a:moveTo>
                    <a:pt x="0" y="368807"/>
                  </a:moveTo>
                  <a:lnTo>
                    <a:pt x="1307592" y="368807"/>
                  </a:lnTo>
                  <a:lnTo>
                    <a:pt x="1307592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73312" y="4465319"/>
              <a:ext cx="1243965" cy="368935"/>
            </a:xfrm>
            <a:custGeom>
              <a:avLst/>
              <a:gdLst/>
              <a:ahLst/>
              <a:cxnLst/>
              <a:rect l="l" t="t" r="r" b="b"/>
              <a:pathLst>
                <a:path w="1243965" h="368935">
                  <a:moveTo>
                    <a:pt x="1243583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243583" y="368807"/>
                  </a:lnTo>
                  <a:lnTo>
                    <a:pt x="124358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973312" y="4465319"/>
              <a:ext cx="1243965" cy="368935"/>
            </a:xfrm>
            <a:custGeom>
              <a:avLst/>
              <a:gdLst/>
              <a:ahLst/>
              <a:cxnLst/>
              <a:rect l="l" t="t" r="r" b="b"/>
              <a:pathLst>
                <a:path w="1243965" h="368935">
                  <a:moveTo>
                    <a:pt x="0" y="368807"/>
                  </a:moveTo>
                  <a:lnTo>
                    <a:pt x="1243583" y="368807"/>
                  </a:lnTo>
                  <a:lnTo>
                    <a:pt x="1243583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502652" y="3945635"/>
              <a:ext cx="1287780" cy="325120"/>
            </a:xfrm>
            <a:custGeom>
              <a:avLst/>
              <a:gdLst/>
              <a:ahLst/>
              <a:cxnLst/>
              <a:rect l="l" t="t" r="r" b="b"/>
              <a:pathLst>
                <a:path w="1287779" h="325120">
                  <a:moveTo>
                    <a:pt x="1287779" y="0"/>
                  </a:moveTo>
                  <a:lnTo>
                    <a:pt x="0" y="0"/>
                  </a:lnTo>
                  <a:lnTo>
                    <a:pt x="0" y="324612"/>
                  </a:lnTo>
                  <a:lnTo>
                    <a:pt x="1287779" y="324612"/>
                  </a:lnTo>
                  <a:lnTo>
                    <a:pt x="128777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502652" y="3945635"/>
              <a:ext cx="1287780" cy="325120"/>
            </a:xfrm>
            <a:custGeom>
              <a:avLst/>
              <a:gdLst/>
              <a:ahLst/>
              <a:cxnLst/>
              <a:rect l="l" t="t" r="r" b="b"/>
              <a:pathLst>
                <a:path w="1287779" h="325120">
                  <a:moveTo>
                    <a:pt x="0" y="324612"/>
                  </a:moveTo>
                  <a:lnTo>
                    <a:pt x="1287779" y="324612"/>
                  </a:lnTo>
                  <a:lnTo>
                    <a:pt x="1287779" y="0"/>
                  </a:lnTo>
                  <a:lnTo>
                    <a:pt x="0" y="0"/>
                  </a:lnTo>
                  <a:lnTo>
                    <a:pt x="0" y="3246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976360" y="3947159"/>
              <a:ext cx="1240790" cy="323215"/>
            </a:xfrm>
            <a:custGeom>
              <a:avLst/>
              <a:gdLst/>
              <a:ahLst/>
              <a:cxnLst/>
              <a:rect l="l" t="t" r="r" b="b"/>
              <a:pathLst>
                <a:path w="1240790" h="323214">
                  <a:moveTo>
                    <a:pt x="1240536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1240536" y="323088"/>
                  </a:lnTo>
                  <a:lnTo>
                    <a:pt x="1240536" y="0"/>
                  </a:lnTo>
                  <a:close/>
                </a:path>
              </a:pathLst>
            </a:custGeom>
            <a:solidFill>
              <a:srgbClr val="FFF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976360" y="3947159"/>
              <a:ext cx="1240790" cy="323215"/>
            </a:xfrm>
            <a:custGeom>
              <a:avLst/>
              <a:gdLst/>
              <a:ahLst/>
              <a:cxnLst/>
              <a:rect l="l" t="t" r="r" b="b"/>
              <a:pathLst>
                <a:path w="1240790" h="323214">
                  <a:moveTo>
                    <a:pt x="0" y="323088"/>
                  </a:moveTo>
                  <a:lnTo>
                    <a:pt x="1240536" y="323088"/>
                  </a:lnTo>
                  <a:lnTo>
                    <a:pt x="1240536" y="0"/>
                  </a:lnTo>
                  <a:lnTo>
                    <a:pt x="0" y="0"/>
                  </a:lnTo>
                  <a:lnTo>
                    <a:pt x="0" y="3230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95032" y="4465319"/>
              <a:ext cx="1295400" cy="361315"/>
            </a:xfrm>
            <a:custGeom>
              <a:avLst/>
              <a:gdLst/>
              <a:ahLst/>
              <a:cxnLst/>
              <a:rect l="l" t="t" r="r" b="b"/>
              <a:pathLst>
                <a:path w="1295400" h="361314">
                  <a:moveTo>
                    <a:pt x="1295400" y="0"/>
                  </a:moveTo>
                  <a:lnTo>
                    <a:pt x="0" y="0"/>
                  </a:lnTo>
                  <a:lnTo>
                    <a:pt x="0" y="361187"/>
                  </a:lnTo>
                  <a:lnTo>
                    <a:pt x="1295400" y="361187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95032" y="4465319"/>
              <a:ext cx="1295400" cy="361315"/>
            </a:xfrm>
            <a:custGeom>
              <a:avLst/>
              <a:gdLst/>
              <a:ahLst/>
              <a:cxnLst/>
              <a:rect l="l" t="t" r="r" b="b"/>
              <a:pathLst>
                <a:path w="1295400" h="361314">
                  <a:moveTo>
                    <a:pt x="0" y="361187"/>
                  </a:moveTo>
                  <a:lnTo>
                    <a:pt x="1295400" y="361187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36118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969253" y="5237734"/>
            <a:ext cx="5877560" cy="1256665"/>
            <a:chOff x="5969253" y="5237734"/>
            <a:chExt cx="5877560" cy="1256665"/>
          </a:xfrm>
        </p:grpSpPr>
        <p:sp>
          <p:nvSpPr>
            <p:cNvPr id="39" name="object 39"/>
            <p:cNvSpPr/>
            <p:nvPr/>
          </p:nvSpPr>
          <p:spPr>
            <a:xfrm>
              <a:off x="5975603" y="5244084"/>
              <a:ext cx="5864860" cy="1243965"/>
            </a:xfrm>
            <a:custGeom>
              <a:avLst/>
              <a:gdLst/>
              <a:ahLst/>
              <a:cxnLst/>
              <a:rect l="l" t="t" r="r" b="b"/>
              <a:pathLst>
                <a:path w="5864859" h="1243964">
                  <a:moveTo>
                    <a:pt x="5864352" y="0"/>
                  </a:moveTo>
                  <a:lnTo>
                    <a:pt x="0" y="0"/>
                  </a:lnTo>
                  <a:lnTo>
                    <a:pt x="0" y="1243583"/>
                  </a:lnTo>
                  <a:lnTo>
                    <a:pt x="5864352" y="1243583"/>
                  </a:lnTo>
                  <a:lnTo>
                    <a:pt x="586435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75603" y="5244084"/>
              <a:ext cx="5864860" cy="1243965"/>
            </a:xfrm>
            <a:custGeom>
              <a:avLst/>
              <a:gdLst/>
              <a:ahLst/>
              <a:cxnLst/>
              <a:rect l="l" t="t" r="r" b="b"/>
              <a:pathLst>
                <a:path w="5864859" h="1243964">
                  <a:moveTo>
                    <a:pt x="0" y="1243583"/>
                  </a:moveTo>
                  <a:lnTo>
                    <a:pt x="5864352" y="1243583"/>
                  </a:lnTo>
                  <a:lnTo>
                    <a:pt x="5864352" y="0"/>
                  </a:lnTo>
                  <a:lnTo>
                    <a:pt x="0" y="0"/>
                  </a:lnTo>
                  <a:lnTo>
                    <a:pt x="0" y="12435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03619" y="5379720"/>
              <a:ext cx="1306195" cy="368935"/>
            </a:xfrm>
            <a:custGeom>
              <a:avLst/>
              <a:gdLst/>
              <a:ahLst/>
              <a:cxnLst/>
              <a:rect l="l" t="t" r="r" b="b"/>
              <a:pathLst>
                <a:path w="1306195" h="368935">
                  <a:moveTo>
                    <a:pt x="1306068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306068" y="368807"/>
                  </a:lnTo>
                  <a:lnTo>
                    <a:pt x="130606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03619" y="5379720"/>
              <a:ext cx="1306195" cy="368935"/>
            </a:xfrm>
            <a:custGeom>
              <a:avLst/>
              <a:gdLst/>
              <a:ahLst/>
              <a:cxnLst/>
              <a:rect l="l" t="t" r="r" b="b"/>
              <a:pathLst>
                <a:path w="1306195" h="368935">
                  <a:moveTo>
                    <a:pt x="0" y="368807"/>
                  </a:moveTo>
                  <a:lnTo>
                    <a:pt x="1306068" y="368807"/>
                  </a:lnTo>
                  <a:lnTo>
                    <a:pt x="1306068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94091" y="5379720"/>
              <a:ext cx="1242060" cy="368935"/>
            </a:xfrm>
            <a:custGeom>
              <a:avLst/>
              <a:gdLst/>
              <a:ahLst/>
              <a:cxnLst/>
              <a:rect l="l" t="t" r="r" b="b"/>
              <a:pathLst>
                <a:path w="1242059" h="368935">
                  <a:moveTo>
                    <a:pt x="1242059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242059" y="368807"/>
                  </a:lnTo>
                  <a:lnTo>
                    <a:pt x="124205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594091" y="5379720"/>
              <a:ext cx="1242060" cy="368935"/>
            </a:xfrm>
            <a:custGeom>
              <a:avLst/>
              <a:gdLst/>
              <a:ahLst/>
              <a:cxnLst/>
              <a:rect l="l" t="t" r="r" b="b"/>
              <a:pathLst>
                <a:path w="1242059" h="368935">
                  <a:moveTo>
                    <a:pt x="0" y="368807"/>
                  </a:moveTo>
                  <a:lnTo>
                    <a:pt x="1242059" y="368807"/>
                  </a:lnTo>
                  <a:lnTo>
                    <a:pt x="1242059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03619" y="5932932"/>
              <a:ext cx="1306195" cy="370840"/>
            </a:xfrm>
            <a:custGeom>
              <a:avLst/>
              <a:gdLst/>
              <a:ahLst/>
              <a:cxnLst/>
              <a:rect l="l" t="t" r="r" b="b"/>
              <a:pathLst>
                <a:path w="1306195" h="370839">
                  <a:moveTo>
                    <a:pt x="1306068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306068" y="370332"/>
                  </a:lnTo>
                  <a:lnTo>
                    <a:pt x="130606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03619" y="5932932"/>
              <a:ext cx="1306195" cy="370840"/>
            </a:xfrm>
            <a:custGeom>
              <a:avLst/>
              <a:gdLst/>
              <a:ahLst/>
              <a:cxnLst/>
              <a:rect l="l" t="t" r="r" b="b"/>
              <a:pathLst>
                <a:path w="1306195" h="370839">
                  <a:moveTo>
                    <a:pt x="0" y="370332"/>
                  </a:moveTo>
                  <a:lnTo>
                    <a:pt x="1306068" y="370332"/>
                  </a:lnTo>
                  <a:lnTo>
                    <a:pt x="1306068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594091" y="5932932"/>
              <a:ext cx="1242060" cy="370840"/>
            </a:xfrm>
            <a:custGeom>
              <a:avLst/>
              <a:gdLst/>
              <a:ahLst/>
              <a:cxnLst/>
              <a:rect l="l" t="t" r="r" b="b"/>
              <a:pathLst>
                <a:path w="1242059" h="370839">
                  <a:moveTo>
                    <a:pt x="1242059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242059" y="370332"/>
                  </a:lnTo>
                  <a:lnTo>
                    <a:pt x="124205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594091" y="5379720"/>
              <a:ext cx="4102735" cy="923925"/>
            </a:xfrm>
            <a:custGeom>
              <a:avLst/>
              <a:gdLst/>
              <a:ahLst/>
              <a:cxnLst/>
              <a:rect l="l" t="t" r="r" b="b"/>
              <a:pathLst>
                <a:path w="4102734" h="923925">
                  <a:moveTo>
                    <a:pt x="0" y="923543"/>
                  </a:moveTo>
                  <a:lnTo>
                    <a:pt x="1242059" y="923543"/>
                  </a:lnTo>
                  <a:lnTo>
                    <a:pt x="1242059" y="553211"/>
                  </a:lnTo>
                  <a:lnTo>
                    <a:pt x="0" y="553211"/>
                  </a:lnTo>
                  <a:lnTo>
                    <a:pt x="0" y="923543"/>
                  </a:lnTo>
                  <a:close/>
                </a:path>
                <a:path w="4102734" h="923925">
                  <a:moveTo>
                    <a:pt x="1370076" y="368807"/>
                  </a:moveTo>
                  <a:lnTo>
                    <a:pt x="2677668" y="368807"/>
                  </a:lnTo>
                  <a:lnTo>
                    <a:pt x="2677668" y="0"/>
                  </a:lnTo>
                  <a:lnTo>
                    <a:pt x="1370076" y="0"/>
                  </a:lnTo>
                  <a:lnTo>
                    <a:pt x="1370076" y="368807"/>
                  </a:lnTo>
                  <a:close/>
                </a:path>
                <a:path w="4102734" h="923925">
                  <a:moveTo>
                    <a:pt x="2860548" y="368807"/>
                  </a:moveTo>
                  <a:lnTo>
                    <a:pt x="4102607" y="368807"/>
                  </a:lnTo>
                  <a:lnTo>
                    <a:pt x="4102607" y="0"/>
                  </a:lnTo>
                  <a:lnTo>
                    <a:pt x="2860548" y="0"/>
                  </a:lnTo>
                  <a:lnTo>
                    <a:pt x="2860548" y="368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964167" y="5932932"/>
              <a:ext cx="1308100" cy="370840"/>
            </a:xfrm>
            <a:custGeom>
              <a:avLst/>
              <a:gdLst/>
              <a:ahLst/>
              <a:cxnLst/>
              <a:rect l="l" t="t" r="r" b="b"/>
              <a:pathLst>
                <a:path w="1308100" h="370839">
                  <a:moveTo>
                    <a:pt x="1307592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307592" y="370332"/>
                  </a:lnTo>
                  <a:lnTo>
                    <a:pt x="130759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964167" y="5932932"/>
              <a:ext cx="1308100" cy="370840"/>
            </a:xfrm>
            <a:custGeom>
              <a:avLst/>
              <a:gdLst/>
              <a:ahLst/>
              <a:cxnLst/>
              <a:rect l="l" t="t" r="r" b="b"/>
              <a:pathLst>
                <a:path w="1308100" h="370839">
                  <a:moveTo>
                    <a:pt x="0" y="370332"/>
                  </a:moveTo>
                  <a:lnTo>
                    <a:pt x="1307592" y="370332"/>
                  </a:lnTo>
                  <a:lnTo>
                    <a:pt x="1307592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454639" y="5932932"/>
              <a:ext cx="1242060" cy="370840"/>
            </a:xfrm>
            <a:custGeom>
              <a:avLst/>
              <a:gdLst/>
              <a:ahLst/>
              <a:cxnLst/>
              <a:rect l="l" t="t" r="r" b="b"/>
              <a:pathLst>
                <a:path w="1242059" h="370839">
                  <a:moveTo>
                    <a:pt x="1242059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242059" y="370332"/>
                  </a:lnTo>
                  <a:lnTo>
                    <a:pt x="124205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454639" y="5932932"/>
              <a:ext cx="1242060" cy="370840"/>
            </a:xfrm>
            <a:custGeom>
              <a:avLst/>
              <a:gdLst/>
              <a:ahLst/>
              <a:cxnLst/>
              <a:rect l="l" t="t" r="r" b="b"/>
              <a:pathLst>
                <a:path w="1242059" h="370839">
                  <a:moveTo>
                    <a:pt x="0" y="370332"/>
                  </a:moveTo>
                  <a:lnTo>
                    <a:pt x="1242059" y="370332"/>
                  </a:lnTo>
                  <a:lnTo>
                    <a:pt x="1242059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964167" y="5379720"/>
              <a:ext cx="1308100" cy="368935"/>
            </a:xfrm>
            <a:custGeom>
              <a:avLst/>
              <a:gdLst/>
              <a:ahLst/>
              <a:cxnLst/>
              <a:rect l="l" t="t" r="r" b="b"/>
              <a:pathLst>
                <a:path w="1308100" h="368935">
                  <a:moveTo>
                    <a:pt x="1307592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307592" y="368807"/>
                  </a:lnTo>
                  <a:lnTo>
                    <a:pt x="130759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964167" y="5379720"/>
              <a:ext cx="1308100" cy="368935"/>
            </a:xfrm>
            <a:custGeom>
              <a:avLst/>
              <a:gdLst/>
              <a:ahLst/>
              <a:cxnLst/>
              <a:rect l="l" t="t" r="r" b="b"/>
              <a:pathLst>
                <a:path w="1308100" h="368935">
                  <a:moveTo>
                    <a:pt x="0" y="368807"/>
                  </a:moveTo>
                  <a:lnTo>
                    <a:pt x="1307592" y="368807"/>
                  </a:lnTo>
                  <a:lnTo>
                    <a:pt x="1307592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462259" y="5379720"/>
              <a:ext cx="1306195" cy="368935"/>
            </a:xfrm>
            <a:custGeom>
              <a:avLst/>
              <a:gdLst/>
              <a:ahLst/>
              <a:cxnLst/>
              <a:rect l="l" t="t" r="r" b="b"/>
              <a:pathLst>
                <a:path w="1306195" h="368935">
                  <a:moveTo>
                    <a:pt x="1306068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306068" y="368807"/>
                  </a:lnTo>
                  <a:lnTo>
                    <a:pt x="130606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462259" y="5379720"/>
              <a:ext cx="1306195" cy="368935"/>
            </a:xfrm>
            <a:custGeom>
              <a:avLst/>
              <a:gdLst/>
              <a:ahLst/>
              <a:cxnLst/>
              <a:rect l="l" t="t" r="r" b="b"/>
              <a:pathLst>
                <a:path w="1306195" h="368935">
                  <a:moveTo>
                    <a:pt x="0" y="368807"/>
                  </a:moveTo>
                  <a:lnTo>
                    <a:pt x="1306068" y="368807"/>
                  </a:lnTo>
                  <a:lnTo>
                    <a:pt x="1306068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13903" y="5379720"/>
              <a:ext cx="1222375" cy="337185"/>
            </a:xfrm>
            <a:custGeom>
              <a:avLst/>
              <a:gdLst/>
              <a:ahLst/>
              <a:cxnLst/>
              <a:rect l="l" t="t" r="r" b="b"/>
              <a:pathLst>
                <a:path w="1222375" h="337185">
                  <a:moveTo>
                    <a:pt x="1222248" y="0"/>
                  </a:moveTo>
                  <a:lnTo>
                    <a:pt x="0" y="0"/>
                  </a:lnTo>
                  <a:lnTo>
                    <a:pt x="0" y="336803"/>
                  </a:lnTo>
                  <a:lnTo>
                    <a:pt x="1222248" y="336803"/>
                  </a:lnTo>
                  <a:lnTo>
                    <a:pt x="122224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13903" y="5379720"/>
              <a:ext cx="1222375" cy="337185"/>
            </a:xfrm>
            <a:custGeom>
              <a:avLst/>
              <a:gdLst/>
              <a:ahLst/>
              <a:cxnLst/>
              <a:rect l="l" t="t" r="r" b="b"/>
              <a:pathLst>
                <a:path w="1222375" h="337185">
                  <a:moveTo>
                    <a:pt x="0" y="336803"/>
                  </a:moveTo>
                  <a:lnTo>
                    <a:pt x="1222248" y="336803"/>
                  </a:lnTo>
                  <a:lnTo>
                    <a:pt x="1222248" y="0"/>
                  </a:lnTo>
                  <a:lnTo>
                    <a:pt x="0" y="0"/>
                  </a:lnTo>
                  <a:lnTo>
                    <a:pt x="0" y="3368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46291" y="5394960"/>
              <a:ext cx="1221105" cy="338455"/>
            </a:xfrm>
            <a:custGeom>
              <a:avLst/>
              <a:gdLst/>
              <a:ahLst/>
              <a:cxnLst/>
              <a:rect l="l" t="t" r="r" b="b"/>
              <a:pathLst>
                <a:path w="1221104" h="338454">
                  <a:moveTo>
                    <a:pt x="1220723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1220723" y="338327"/>
                  </a:lnTo>
                  <a:lnTo>
                    <a:pt x="122072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46291" y="5394960"/>
              <a:ext cx="1221105" cy="338455"/>
            </a:xfrm>
            <a:custGeom>
              <a:avLst/>
              <a:gdLst/>
              <a:ahLst/>
              <a:cxnLst/>
              <a:rect l="l" t="t" r="r" b="b"/>
              <a:pathLst>
                <a:path w="1221104" h="338454">
                  <a:moveTo>
                    <a:pt x="0" y="338327"/>
                  </a:moveTo>
                  <a:lnTo>
                    <a:pt x="1220723" y="338327"/>
                  </a:lnTo>
                  <a:lnTo>
                    <a:pt x="1220723" y="0"/>
                  </a:lnTo>
                  <a:lnTo>
                    <a:pt x="0" y="0"/>
                  </a:lnTo>
                  <a:lnTo>
                    <a:pt x="0" y="3383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46291" y="5972556"/>
              <a:ext cx="1221105" cy="303530"/>
            </a:xfrm>
            <a:custGeom>
              <a:avLst/>
              <a:gdLst/>
              <a:ahLst/>
              <a:cxnLst/>
              <a:rect l="l" t="t" r="r" b="b"/>
              <a:pathLst>
                <a:path w="1221104" h="303529">
                  <a:moveTo>
                    <a:pt x="1220723" y="0"/>
                  </a:moveTo>
                  <a:lnTo>
                    <a:pt x="0" y="0"/>
                  </a:lnTo>
                  <a:lnTo>
                    <a:pt x="0" y="303276"/>
                  </a:lnTo>
                  <a:lnTo>
                    <a:pt x="1220723" y="303276"/>
                  </a:lnTo>
                  <a:lnTo>
                    <a:pt x="1220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146291" y="5972556"/>
              <a:ext cx="1221105" cy="303530"/>
            </a:xfrm>
            <a:custGeom>
              <a:avLst/>
              <a:gdLst/>
              <a:ahLst/>
              <a:cxnLst/>
              <a:rect l="l" t="t" r="r" b="b"/>
              <a:pathLst>
                <a:path w="1221104" h="303529">
                  <a:moveTo>
                    <a:pt x="0" y="303276"/>
                  </a:moveTo>
                  <a:lnTo>
                    <a:pt x="1220723" y="303276"/>
                  </a:lnTo>
                  <a:lnTo>
                    <a:pt x="1220723" y="0"/>
                  </a:lnTo>
                  <a:lnTo>
                    <a:pt x="0" y="0"/>
                  </a:lnTo>
                  <a:lnTo>
                    <a:pt x="0" y="3032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26095" y="5966460"/>
              <a:ext cx="1222375" cy="303530"/>
            </a:xfrm>
            <a:custGeom>
              <a:avLst/>
              <a:gdLst/>
              <a:ahLst/>
              <a:cxnLst/>
              <a:rect l="l" t="t" r="r" b="b"/>
              <a:pathLst>
                <a:path w="1222375" h="303529">
                  <a:moveTo>
                    <a:pt x="1222248" y="0"/>
                  </a:moveTo>
                  <a:lnTo>
                    <a:pt x="0" y="0"/>
                  </a:lnTo>
                  <a:lnTo>
                    <a:pt x="0" y="303275"/>
                  </a:lnTo>
                  <a:lnTo>
                    <a:pt x="1222248" y="303275"/>
                  </a:lnTo>
                  <a:lnTo>
                    <a:pt x="1222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626095" y="5966460"/>
              <a:ext cx="1222375" cy="303530"/>
            </a:xfrm>
            <a:custGeom>
              <a:avLst/>
              <a:gdLst/>
              <a:ahLst/>
              <a:cxnLst/>
              <a:rect l="l" t="t" r="r" b="b"/>
              <a:pathLst>
                <a:path w="1222375" h="303529">
                  <a:moveTo>
                    <a:pt x="0" y="303275"/>
                  </a:moveTo>
                  <a:lnTo>
                    <a:pt x="1222248" y="303275"/>
                  </a:lnTo>
                  <a:lnTo>
                    <a:pt x="1222248" y="0"/>
                  </a:lnTo>
                  <a:lnTo>
                    <a:pt x="0" y="0"/>
                  </a:lnTo>
                  <a:lnTo>
                    <a:pt x="0" y="30327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6342888" y="3230879"/>
            <a:ext cx="4986655" cy="0"/>
          </a:xfrm>
          <a:custGeom>
            <a:avLst/>
            <a:gdLst/>
            <a:ahLst/>
            <a:cxnLst/>
            <a:rect l="l" t="t" r="r" b="b"/>
            <a:pathLst>
              <a:path w="4986655">
                <a:moveTo>
                  <a:pt x="0" y="0"/>
                </a:moveTo>
                <a:lnTo>
                  <a:pt x="498665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1279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105"/>
              </a:spcBef>
            </a:pPr>
            <a:r>
              <a:rPr dirty="0"/>
              <a:t>Are</a:t>
            </a:r>
            <a:r>
              <a:rPr spc="-130" dirty="0"/>
              <a:t> </a:t>
            </a:r>
            <a:r>
              <a:rPr dirty="0"/>
              <a:t>some</a:t>
            </a:r>
            <a:r>
              <a:rPr spc="-90" dirty="0"/>
              <a:t> </a:t>
            </a:r>
            <a:r>
              <a:rPr dirty="0"/>
              <a:t>programs</a:t>
            </a:r>
            <a:r>
              <a:rPr spc="-125" dirty="0"/>
              <a:t> </a:t>
            </a:r>
            <a:r>
              <a:rPr dirty="0"/>
              <a:t>intrinsically</a:t>
            </a:r>
            <a:r>
              <a:rPr spc="-90" dirty="0"/>
              <a:t> </a:t>
            </a:r>
            <a:r>
              <a:rPr spc="-10" dirty="0"/>
              <a:t>slow?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27" y="2394999"/>
            <a:ext cx="4654615" cy="35562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4344" y="2824290"/>
            <a:ext cx="6277328" cy="22702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0782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50" dirty="0"/>
              <a:t> </a:t>
            </a:r>
            <a:r>
              <a:rPr dirty="0"/>
              <a:t>are</a:t>
            </a:r>
            <a:r>
              <a:rPr spc="-4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spc="-20" dirty="0"/>
              <a:t>lower-</a:t>
            </a:r>
            <a:r>
              <a:rPr dirty="0"/>
              <a:t>extremities</a:t>
            </a:r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10" dirty="0"/>
              <a:t>software?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77111" y="1632204"/>
            <a:ext cx="4812665" cy="4717415"/>
            <a:chOff x="1277111" y="1632204"/>
            <a:chExt cx="4812665" cy="4717415"/>
          </a:xfrm>
        </p:grpSpPr>
        <p:sp>
          <p:nvSpPr>
            <p:cNvPr id="4" name="object 4"/>
            <p:cNvSpPr/>
            <p:nvPr/>
          </p:nvSpPr>
          <p:spPr>
            <a:xfrm>
              <a:off x="1295400" y="1708403"/>
              <a:ext cx="1249680" cy="4634865"/>
            </a:xfrm>
            <a:custGeom>
              <a:avLst/>
              <a:gdLst/>
              <a:ahLst/>
              <a:cxnLst/>
              <a:rect l="l" t="t" r="r" b="b"/>
              <a:pathLst>
                <a:path w="1249680" h="4634865">
                  <a:moveTo>
                    <a:pt x="1249680" y="3854958"/>
                  </a:moveTo>
                  <a:lnTo>
                    <a:pt x="0" y="3854958"/>
                  </a:lnTo>
                  <a:lnTo>
                    <a:pt x="0" y="4634484"/>
                  </a:lnTo>
                  <a:lnTo>
                    <a:pt x="1249680" y="4634484"/>
                  </a:lnTo>
                  <a:lnTo>
                    <a:pt x="1249680" y="3854958"/>
                  </a:lnTo>
                  <a:close/>
                </a:path>
                <a:path w="1249680" h="4634865">
                  <a:moveTo>
                    <a:pt x="1249680" y="3179826"/>
                  </a:moveTo>
                  <a:lnTo>
                    <a:pt x="0" y="3179826"/>
                  </a:lnTo>
                  <a:lnTo>
                    <a:pt x="0" y="3527298"/>
                  </a:lnTo>
                  <a:lnTo>
                    <a:pt x="1249680" y="3527298"/>
                  </a:lnTo>
                  <a:lnTo>
                    <a:pt x="1249680" y="3179826"/>
                  </a:lnTo>
                  <a:close/>
                </a:path>
                <a:path w="1249680" h="4634865">
                  <a:moveTo>
                    <a:pt x="1249680" y="2718054"/>
                  </a:moveTo>
                  <a:lnTo>
                    <a:pt x="0" y="2718054"/>
                  </a:lnTo>
                  <a:lnTo>
                    <a:pt x="0" y="2852166"/>
                  </a:lnTo>
                  <a:lnTo>
                    <a:pt x="1249680" y="2852166"/>
                  </a:lnTo>
                  <a:lnTo>
                    <a:pt x="1249680" y="2718054"/>
                  </a:lnTo>
                  <a:close/>
                </a:path>
                <a:path w="1249680" h="4634865">
                  <a:moveTo>
                    <a:pt x="1249680" y="1680210"/>
                  </a:moveTo>
                  <a:lnTo>
                    <a:pt x="0" y="1680210"/>
                  </a:lnTo>
                  <a:lnTo>
                    <a:pt x="0" y="2027682"/>
                  </a:lnTo>
                  <a:lnTo>
                    <a:pt x="1249680" y="2027682"/>
                  </a:lnTo>
                  <a:lnTo>
                    <a:pt x="1249680" y="1680210"/>
                  </a:lnTo>
                  <a:close/>
                </a:path>
                <a:path w="1249680" h="4634865">
                  <a:moveTo>
                    <a:pt x="1249680" y="471678"/>
                  </a:moveTo>
                  <a:lnTo>
                    <a:pt x="0" y="471678"/>
                  </a:lnTo>
                  <a:lnTo>
                    <a:pt x="0" y="819150"/>
                  </a:lnTo>
                  <a:lnTo>
                    <a:pt x="1249680" y="819150"/>
                  </a:lnTo>
                  <a:lnTo>
                    <a:pt x="1249680" y="471678"/>
                  </a:lnTo>
                  <a:close/>
                </a:path>
                <a:path w="1249680" h="4634865">
                  <a:moveTo>
                    <a:pt x="1249680" y="0"/>
                  </a:moveTo>
                  <a:lnTo>
                    <a:pt x="0" y="0"/>
                  </a:lnTo>
                  <a:lnTo>
                    <a:pt x="0" y="25146"/>
                  </a:lnTo>
                  <a:lnTo>
                    <a:pt x="1249680" y="25146"/>
                  </a:lnTo>
                  <a:lnTo>
                    <a:pt x="124968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5399" y="1708404"/>
              <a:ext cx="1249680" cy="4634865"/>
            </a:xfrm>
            <a:custGeom>
              <a:avLst/>
              <a:gdLst/>
              <a:ahLst/>
              <a:cxnLst/>
              <a:rect l="l" t="t" r="r" b="b"/>
              <a:pathLst>
                <a:path w="1249680" h="4634865">
                  <a:moveTo>
                    <a:pt x="0" y="4634484"/>
                  </a:moveTo>
                  <a:lnTo>
                    <a:pt x="1249680" y="4634484"/>
                  </a:lnTo>
                  <a:lnTo>
                    <a:pt x="1249680" y="0"/>
                  </a:lnTo>
                  <a:lnTo>
                    <a:pt x="0" y="0"/>
                  </a:lnTo>
                  <a:lnTo>
                    <a:pt x="0" y="46344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6161" y="2527554"/>
              <a:ext cx="1249680" cy="861060"/>
            </a:xfrm>
            <a:custGeom>
              <a:avLst/>
              <a:gdLst/>
              <a:ahLst/>
              <a:cxnLst/>
              <a:rect l="l" t="t" r="r" b="b"/>
              <a:pathLst>
                <a:path w="1249680" h="861060">
                  <a:moveTo>
                    <a:pt x="124968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249680" y="861060"/>
                  </a:lnTo>
                  <a:lnTo>
                    <a:pt x="12496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96161" y="2527554"/>
              <a:ext cx="1249680" cy="861060"/>
            </a:xfrm>
            <a:custGeom>
              <a:avLst/>
              <a:gdLst/>
              <a:ahLst/>
              <a:cxnLst/>
              <a:rect l="l" t="t" r="r" b="b"/>
              <a:pathLst>
                <a:path w="1249680" h="861060">
                  <a:moveTo>
                    <a:pt x="0" y="861060"/>
                  </a:moveTo>
                  <a:lnTo>
                    <a:pt x="1249680" y="861060"/>
                  </a:lnTo>
                  <a:lnTo>
                    <a:pt x="1249680" y="0"/>
                  </a:lnTo>
                  <a:lnTo>
                    <a:pt x="0" y="0"/>
                  </a:lnTo>
                  <a:lnTo>
                    <a:pt x="0" y="86106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6161" y="4560570"/>
              <a:ext cx="1249680" cy="327660"/>
            </a:xfrm>
            <a:custGeom>
              <a:avLst/>
              <a:gdLst/>
              <a:ahLst/>
              <a:cxnLst/>
              <a:rect l="l" t="t" r="r" b="b"/>
              <a:pathLst>
                <a:path w="1249680" h="327660">
                  <a:moveTo>
                    <a:pt x="1249680" y="0"/>
                  </a:moveTo>
                  <a:lnTo>
                    <a:pt x="0" y="0"/>
                  </a:lnTo>
                  <a:lnTo>
                    <a:pt x="0" y="327659"/>
                  </a:lnTo>
                  <a:lnTo>
                    <a:pt x="1249680" y="327659"/>
                  </a:lnTo>
                  <a:lnTo>
                    <a:pt x="12496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6161" y="4560570"/>
              <a:ext cx="1249680" cy="327660"/>
            </a:xfrm>
            <a:custGeom>
              <a:avLst/>
              <a:gdLst/>
              <a:ahLst/>
              <a:cxnLst/>
              <a:rect l="l" t="t" r="r" b="b"/>
              <a:pathLst>
                <a:path w="1249680" h="327660">
                  <a:moveTo>
                    <a:pt x="0" y="327659"/>
                  </a:moveTo>
                  <a:lnTo>
                    <a:pt x="1249680" y="327659"/>
                  </a:lnTo>
                  <a:lnTo>
                    <a:pt x="1249680" y="0"/>
                  </a:lnTo>
                  <a:lnTo>
                    <a:pt x="0" y="0"/>
                  </a:lnTo>
                  <a:lnTo>
                    <a:pt x="0" y="327659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96161" y="5235701"/>
              <a:ext cx="1249680" cy="327660"/>
            </a:xfrm>
            <a:custGeom>
              <a:avLst/>
              <a:gdLst/>
              <a:ahLst/>
              <a:cxnLst/>
              <a:rect l="l" t="t" r="r" b="b"/>
              <a:pathLst>
                <a:path w="1249680" h="327660">
                  <a:moveTo>
                    <a:pt x="1249680" y="0"/>
                  </a:moveTo>
                  <a:lnTo>
                    <a:pt x="0" y="0"/>
                  </a:lnTo>
                  <a:lnTo>
                    <a:pt x="0" y="327660"/>
                  </a:lnTo>
                  <a:lnTo>
                    <a:pt x="1249680" y="327660"/>
                  </a:lnTo>
                  <a:lnTo>
                    <a:pt x="12496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6161" y="5235701"/>
              <a:ext cx="1249680" cy="327660"/>
            </a:xfrm>
            <a:custGeom>
              <a:avLst/>
              <a:gdLst/>
              <a:ahLst/>
              <a:cxnLst/>
              <a:rect l="l" t="t" r="r" b="b"/>
              <a:pathLst>
                <a:path w="1249680" h="327660">
                  <a:moveTo>
                    <a:pt x="0" y="327660"/>
                  </a:moveTo>
                  <a:lnTo>
                    <a:pt x="1249680" y="327660"/>
                  </a:lnTo>
                  <a:lnTo>
                    <a:pt x="1249680" y="0"/>
                  </a:lnTo>
                  <a:lnTo>
                    <a:pt x="0" y="0"/>
                  </a:lnTo>
                  <a:lnTo>
                    <a:pt x="0" y="32766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96161" y="1733550"/>
              <a:ext cx="1249680" cy="447040"/>
            </a:xfrm>
            <a:custGeom>
              <a:avLst/>
              <a:gdLst/>
              <a:ahLst/>
              <a:cxnLst/>
              <a:rect l="l" t="t" r="r" b="b"/>
              <a:pathLst>
                <a:path w="1249680" h="447039">
                  <a:moveTo>
                    <a:pt x="1249680" y="0"/>
                  </a:moveTo>
                  <a:lnTo>
                    <a:pt x="0" y="0"/>
                  </a:lnTo>
                  <a:lnTo>
                    <a:pt x="0" y="446532"/>
                  </a:lnTo>
                  <a:lnTo>
                    <a:pt x="1249680" y="446532"/>
                  </a:lnTo>
                  <a:lnTo>
                    <a:pt x="12496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96161" y="1733550"/>
              <a:ext cx="1249680" cy="447040"/>
            </a:xfrm>
            <a:custGeom>
              <a:avLst/>
              <a:gdLst/>
              <a:ahLst/>
              <a:cxnLst/>
              <a:rect l="l" t="t" r="r" b="b"/>
              <a:pathLst>
                <a:path w="1249680" h="447039">
                  <a:moveTo>
                    <a:pt x="0" y="446532"/>
                  </a:moveTo>
                  <a:lnTo>
                    <a:pt x="1249680" y="446532"/>
                  </a:lnTo>
                  <a:lnTo>
                    <a:pt x="1249680" y="0"/>
                  </a:lnTo>
                  <a:lnTo>
                    <a:pt x="0" y="0"/>
                  </a:lnTo>
                  <a:lnTo>
                    <a:pt x="0" y="4465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96161" y="3736086"/>
              <a:ext cx="1249680" cy="690880"/>
            </a:xfrm>
            <a:custGeom>
              <a:avLst/>
              <a:gdLst/>
              <a:ahLst/>
              <a:cxnLst/>
              <a:rect l="l" t="t" r="r" b="b"/>
              <a:pathLst>
                <a:path w="1249680" h="690879">
                  <a:moveTo>
                    <a:pt x="1249680" y="0"/>
                  </a:moveTo>
                  <a:lnTo>
                    <a:pt x="0" y="0"/>
                  </a:lnTo>
                  <a:lnTo>
                    <a:pt x="0" y="690371"/>
                  </a:lnTo>
                  <a:lnTo>
                    <a:pt x="1249680" y="690371"/>
                  </a:lnTo>
                  <a:lnTo>
                    <a:pt x="12496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96161" y="3736086"/>
              <a:ext cx="1249680" cy="690880"/>
            </a:xfrm>
            <a:custGeom>
              <a:avLst/>
              <a:gdLst/>
              <a:ahLst/>
              <a:cxnLst/>
              <a:rect l="l" t="t" r="r" b="b"/>
              <a:pathLst>
                <a:path w="1249680" h="690879">
                  <a:moveTo>
                    <a:pt x="0" y="690371"/>
                  </a:moveTo>
                  <a:lnTo>
                    <a:pt x="1249680" y="690371"/>
                  </a:lnTo>
                  <a:lnTo>
                    <a:pt x="1249680" y="0"/>
                  </a:lnTo>
                  <a:lnTo>
                    <a:pt x="0" y="0"/>
                  </a:lnTo>
                  <a:lnTo>
                    <a:pt x="0" y="69037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05784" y="1650491"/>
              <a:ext cx="1249680" cy="2574290"/>
            </a:xfrm>
            <a:custGeom>
              <a:avLst/>
              <a:gdLst/>
              <a:ahLst/>
              <a:cxnLst/>
              <a:rect l="l" t="t" r="r" b="b"/>
              <a:pathLst>
                <a:path w="1249679" h="2574290">
                  <a:moveTo>
                    <a:pt x="1249680" y="2553462"/>
                  </a:moveTo>
                  <a:lnTo>
                    <a:pt x="0" y="2553462"/>
                  </a:lnTo>
                  <a:lnTo>
                    <a:pt x="0" y="2574036"/>
                  </a:lnTo>
                  <a:lnTo>
                    <a:pt x="1249680" y="2574036"/>
                  </a:lnTo>
                  <a:lnTo>
                    <a:pt x="1249680" y="2553462"/>
                  </a:lnTo>
                  <a:close/>
                </a:path>
                <a:path w="1249679" h="2574290">
                  <a:moveTo>
                    <a:pt x="1249680" y="1983486"/>
                  </a:moveTo>
                  <a:lnTo>
                    <a:pt x="0" y="1983486"/>
                  </a:lnTo>
                  <a:lnTo>
                    <a:pt x="0" y="2225802"/>
                  </a:lnTo>
                  <a:lnTo>
                    <a:pt x="1249680" y="2225802"/>
                  </a:lnTo>
                  <a:lnTo>
                    <a:pt x="1249680" y="1983486"/>
                  </a:lnTo>
                  <a:close/>
                </a:path>
                <a:path w="1249679" h="2574290">
                  <a:moveTo>
                    <a:pt x="1249680" y="938022"/>
                  </a:moveTo>
                  <a:lnTo>
                    <a:pt x="0" y="938022"/>
                  </a:lnTo>
                  <a:lnTo>
                    <a:pt x="0" y="1122426"/>
                  </a:lnTo>
                  <a:lnTo>
                    <a:pt x="1249680" y="1122426"/>
                  </a:lnTo>
                  <a:lnTo>
                    <a:pt x="1249680" y="938022"/>
                  </a:lnTo>
                  <a:close/>
                </a:path>
                <a:path w="1249679" h="2574290">
                  <a:moveTo>
                    <a:pt x="1249680" y="448818"/>
                  </a:moveTo>
                  <a:lnTo>
                    <a:pt x="0" y="448818"/>
                  </a:lnTo>
                  <a:lnTo>
                    <a:pt x="0" y="610362"/>
                  </a:lnTo>
                  <a:lnTo>
                    <a:pt x="1249680" y="610362"/>
                  </a:lnTo>
                  <a:lnTo>
                    <a:pt x="1249680" y="448818"/>
                  </a:lnTo>
                  <a:close/>
                </a:path>
                <a:path w="1249679" h="2574290">
                  <a:moveTo>
                    <a:pt x="124968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1249680" y="762"/>
                  </a:lnTo>
                  <a:lnTo>
                    <a:pt x="124968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05783" y="1650492"/>
              <a:ext cx="1249680" cy="2574290"/>
            </a:xfrm>
            <a:custGeom>
              <a:avLst/>
              <a:gdLst/>
              <a:ahLst/>
              <a:cxnLst/>
              <a:rect l="l" t="t" r="r" b="b"/>
              <a:pathLst>
                <a:path w="1249679" h="2574290">
                  <a:moveTo>
                    <a:pt x="0" y="2574036"/>
                  </a:moveTo>
                  <a:lnTo>
                    <a:pt x="1249680" y="2574036"/>
                  </a:lnTo>
                  <a:lnTo>
                    <a:pt x="1249680" y="0"/>
                  </a:lnTo>
                  <a:lnTo>
                    <a:pt x="0" y="0"/>
                  </a:lnTo>
                  <a:lnTo>
                    <a:pt x="0" y="25740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06545" y="1651254"/>
              <a:ext cx="1249680" cy="448309"/>
            </a:xfrm>
            <a:custGeom>
              <a:avLst/>
              <a:gdLst/>
              <a:ahLst/>
              <a:cxnLst/>
              <a:rect l="l" t="t" r="r" b="b"/>
              <a:pathLst>
                <a:path w="1249679" h="448310">
                  <a:moveTo>
                    <a:pt x="1249679" y="0"/>
                  </a:moveTo>
                  <a:lnTo>
                    <a:pt x="0" y="0"/>
                  </a:lnTo>
                  <a:lnTo>
                    <a:pt x="0" y="448056"/>
                  </a:lnTo>
                  <a:lnTo>
                    <a:pt x="1249679" y="448056"/>
                  </a:lnTo>
                  <a:lnTo>
                    <a:pt x="124967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06545" y="1651254"/>
              <a:ext cx="1249680" cy="1983105"/>
            </a:xfrm>
            <a:custGeom>
              <a:avLst/>
              <a:gdLst/>
              <a:ahLst/>
              <a:cxnLst/>
              <a:rect l="l" t="t" r="r" b="b"/>
              <a:pathLst>
                <a:path w="1249679" h="1983104">
                  <a:moveTo>
                    <a:pt x="0" y="448056"/>
                  </a:moveTo>
                  <a:lnTo>
                    <a:pt x="1249679" y="448056"/>
                  </a:lnTo>
                  <a:lnTo>
                    <a:pt x="1249679" y="0"/>
                  </a:lnTo>
                  <a:lnTo>
                    <a:pt x="0" y="0"/>
                  </a:lnTo>
                  <a:lnTo>
                    <a:pt x="0" y="448056"/>
                  </a:lnTo>
                  <a:close/>
                </a:path>
                <a:path w="1249679" h="1983104">
                  <a:moveTo>
                    <a:pt x="0" y="1982724"/>
                  </a:moveTo>
                  <a:lnTo>
                    <a:pt x="1249679" y="1982724"/>
                  </a:lnTo>
                  <a:lnTo>
                    <a:pt x="1249679" y="1121664"/>
                  </a:lnTo>
                  <a:lnTo>
                    <a:pt x="0" y="1121664"/>
                  </a:lnTo>
                  <a:lnTo>
                    <a:pt x="0" y="198272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06545" y="2260854"/>
              <a:ext cx="1249680" cy="327660"/>
            </a:xfrm>
            <a:custGeom>
              <a:avLst/>
              <a:gdLst/>
              <a:ahLst/>
              <a:cxnLst/>
              <a:rect l="l" t="t" r="r" b="b"/>
              <a:pathLst>
                <a:path w="1249679" h="327660">
                  <a:moveTo>
                    <a:pt x="1249679" y="0"/>
                  </a:moveTo>
                  <a:lnTo>
                    <a:pt x="0" y="0"/>
                  </a:lnTo>
                  <a:lnTo>
                    <a:pt x="0" y="327660"/>
                  </a:lnTo>
                  <a:lnTo>
                    <a:pt x="1249679" y="327660"/>
                  </a:lnTo>
                  <a:lnTo>
                    <a:pt x="124967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06545" y="2260854"/>
              <a:ext cx="1249680" cy="1943100"/>
            </a:xfrm>
            <a:custGeom>
              <a:avLst/>
              <a:gdLst/>
              <a:ahLst/>
              <a:cxnLst/>
              <a:rect l="l" t="t" r="r" b="b"/>
              <a:pathLst>
                <a:path w="1249679" h="1943100">
                  <a:moveTo>
                    <a:pt x="0" y="327660"/>
                  </a:moveTo>
                  <a:lnTo>
                    <a:pt x="1249679" y="327660"/>
                  </a:lnTo>
                  <a:lnTo>
                    <a:pt x="1249679" y="0"/>
                  </a:lnTo>
                  <a:lnTo>
                    <a:pt x="0" y="0"/>
                  </a:lnTo>
                  <a:lnTo>
                    <a:pt x="0" y="327660"/>
                  </a:lnTo>
                  <a:close/>
                </a:path>
                <a:path w="1249679" h="1943100">
                  <a:moveTo>
                    <a:pt x="0" y="1943100"/>
                  </a:moveTo>
                  <a:lnTo>
                    <a:pt x="1249679" y="1943100"/>
                  </a:lnTo>
                  <a:lnTo>
                    <a:pt x="1249679" y="1615440"/>
                  </a:lnTo>
                  <a:lnTo>
                    <a:pt x="0" y="1615440"/>
                  </a:lnTo>
                  <a:lnTo>
                    <a:pt x="0" y="19431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06545" y="2771394"/>
              <a:ext cx="1249680" cy="861060"/>
            </a:xfrm>
            <a:custGeom>
              <a:avLst/>
              <a:gdLst/>
              <a:ahLst/>
              <a:cxnLst/>
              <a:rect l="l" t="t" r="r" b="b"/>
              <a:pathLst>
                <a:path w="1249679" h="861060">
                  <a:moveTo>
                    <a:pt x="1249679" y="0"/>
                  </a:moveTo>
                  <a:lnTo>
                    <a:pt x="0" y="0"/>
                  </a:lnTo>
                  <a:lnTo>
                    <a:pt x="0" y="861059"/>
                  </a:lnTo>
                  <a:lnTo>
                    <a:pt x="1249679" y="861059"/>
                  </a:lnTo>
                  <a:lnTo>
                    <a:pt x="124967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06545" y="2771394"/>
              <a:ext cx="1249680" cy="861060"/>
            </a:xfrm>
            <a:custGeom>
              <a:avLst/>
              <a:gdLst/>
              <a:ahLst/>
              <a:cxnLst/>
              <a:rect l="l" t="t" r="r" b="b"/>
              <a:pathLst>
                <a:path w="1249679" h="861060">
                  <a:moveTo>
                    <a:pt x="0" y="861059"/>
                  </a:moveTo>
                  <a:lnTo>
                    <a:pt x="1249679" y="861059"/>
                  </a:lnTo>
                  <a:lnTo>
                    <a:pt x="1249679" y="0"/>
                  </a:lnTo>
                  <a:lnTo>
                    <a:pt x="0" y="0"/>
                  </a:lnTo>
                  <a:lnTo>
                    <a:pt x="0" y="861059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06545" y="3874770"/>
              <a:ext cx="1249680" cy="329565"/>
            </a:xfrm>
            <a:custGeom>
              <a:avLst/>
              <a:gdLst/>
              <a:ahLst/>
              <a:cxnLst/>
              <a:rect l="l" t="t" r="r" b="b"/>
              <a:pathLst>
                <a:path w="1249679" h="329564">
                  <a:moveTo>
                    <a:pt x="1249679" y="0"/>
                  </a:moveTo>
                  <a:lnTo>
                    <a:pt x="0" y="0"/>
                  </a:lnTo>
                  <a:lnTo>
                    <a:pt x="0" y="329183"/>
                  </a:lnTo>
                  <a:lnTo>
                    <a:pt x="1249679" y="329183"/>
                  </a:lnTo>
                  <a:lnTo>
                    <a:pt x="124967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06545" y="3874770"/>
              <a:ext cx="1249680" cy="329565"/>
            </a:xfrm>
            <a:custGeom>
              <a:avLst/>
              <a:gdLst/>
              <a:ahLst/>
              <a:cxnLst/>
              <a:rect l="l" t="t" r="r" b="b"/>
              <a:pathLst>
                <a:path w="1249679" h="329564">
                  <a:moveTo>
                    <a:pt x="0" y="329183"/>
                  </a:moveTo>
                  <a:lnTo>
                    <a:pt x="1249679" y="329183"/>
                  </a:lnTo>
                  <a:lnTo>
                    <a:pt x="1249679" y="0"/>
                  </a:lnTo>
                  <a:lnTo>
                    <a:pt x="0" y="0"/>
                  </a:lnTo>
                  <a:lnTo>
                    <a:pt x="0" y="32918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39365" y="1842388"/>
              <a:ext cx="1069975" cy="3560445"/>
            </a:xfrm>
            <a:custGeom>
              <a:avLst/>
              <a:gdLst/>
              <a:ahLst/>
              <a:cxnLst/>
              <a:rect l="l" t="t" r="r" b="b"/>
              <a:pathLst>
                <a:path w="1069975" h="3560445">
                  <a:moveTo>
                    <a:pt x="1066800" y="2196211"/>
                  </a:moveTo>
                  <a:lnTo>
                    <a:pt x="989965" y="2232914"/>
                  </a:lnTo>
                  <a:lnTo>
                    <a:pt x="1014882" y="2252370"/>
                  </a:lnTo>
                  <a:lnTo>
                    <a:pt x="762" y="3552698"/>
                  </a:lnTo>
                  <a:lnTo>
                    <a:pt x="10668" y="3560445"/>
                  </a:lnTo>
                  <a:lnTo>
                    <a:pt x="1024940" y="2260206"/>
                  </a:lnTo>
                  <a:lnTo>
                    <a:pt x="1050036" y="2279777"/>
                  </a:lnTo>
                  <a:lnTo>
                    <a:pt x="1057541" y="2242312"/>
                  </a:lnTo>
                  <a:lnTo>
                    <a:pt x="1066800" y="2196211"/>
                  </a:lnTo>
                  <a:close/>
                </a:path>
                <a:path w="1069975" h="3560445">
                  <a:moveTo>
                    <a:pt x="1066800" y="32131"/>
                  </a:moveTo>
                  <a:lnTo>
                    <a:pt x="1063358" y="30734"/>
                  </a:lnTo>
                  <a:lnTo>
                    <a:pt x="987933" y="0"/>
                  </a:lnTo>
                  <a:lnTo>
                    <a:pt x="990371" y="31711"/>
                  </a:lnTo>
                  <a:lnTo>
                    <a:pt x="5207" y="107442"/>
                  </a:lnTo>
                  <a:lnTo>
                    <a:pt x="6223" y="120142"/>
                  </a:lnTo>
                  <a:lnTo>
                    <a:pt x="991336" y="44297"/>
                  </a:lnTo>
                  <a:lnTo>
                    <a:pt x="993775" y="75946"/>
                  </a:lnTo>
                  <a:lnTo>
                    <a:pt x="1066800" y="32131"/>
                  </a:lnTo>
                  <a:close/>
                </a:path>
                <a:path w="1069975" h="3560445">
                  <a:moveTo>
                    <a:pt x="1069467" y="665861"/>
                  </a:moveTo>
                  <a:lnTo>
                    <a:pt x="1068514" y="635762"/>
                  </a:lnTo>
                  <a:lnTo>
                    <a:pt x="1066800" y="580771"/>
                  </a:lnTo>
                  <a:lnTo>
                    <a:pt x="1000379" y="633984"/>
                  </a:lnTo>
                  <a:lnTo>
                    <a:pt x="1029106" y="647255"/>
                  </a:lnTo>
                  <a:lnTo>
                    <a:pt x="738314" y="1277607"/>
                  </a:lnTo>
                  <a:lnTo>
                    <a:pt x="7112" y="1109472"/>
                  </a:lnTo>
                  <a:lnTo>
                    <a:pt x="4318" y="1121918"/>
                  </a:lnTo>
                  <a:lnTo>
                    <a:pt x="732853" y="1289443"/>
                  </a:lnTo>
                  <a:lnTo>
                    <a:pt x="0" y="2878074"/>
                  </a:lnTo>
                  <a:lnTo>
                    <a:pt x="11430" y="2883408"/>
                  </a:lnTo>
                  <a:lnTo>
                    <a:pt x="745490" y="1292352"/>
                  </a:lnTo>
                  <a:lnTo>
                    <a:pt x="991120" y="1348816"/>
                  </a:lnTo>
                  <a:lnTo>
                    <a:pt x="983996" y="1379728"/>
                  </a:lnTo>
                  <a:lnTo>
                    <a:pt x="1066800" y="1359662"/>
                  </a:lnTo>
                  <a:lnTo>
                    <a:pt x="1057109" y="1351661"/>
                  </a:lnTo>
                  <a:lnTo>
                    <a:pt x="1001141" y="1305433"/>
                  </a:lnTo>
                  <a:lnTo>
                    <a:pt x="993990" y="1336382"/>
                  </a:lnTo>
                  <a:lnTo>
                    <a:pt x="750951" y="1280515"/>
                  </a:lnTo>
                  <a:lnTo>
                    <a:pt x="1040663" y="652576"/>
                  </a:lnTo>
                  <a:lnTo>
                    <a:pt x="1069467" y="66586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05783" y="5481827"/>
              <a:ext cx="1858010" cy="861060"/>
            </a:xfrm>
            <a:custGeom>
              <a:avLst/>
              <a:gdLst/>
              <a:ahLst/>
              <a:cxnLst/>
              <a:rect l="l" t="t" r="r" b="b"/>
              <a:pathLst>
                <a:path w="1858010" h="861060">
                  <a:moveTo>
                    <a:pt x="1857756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857756" y="861060"/>
                  </a:lnTo>
                  <a:lnTo>
                    <a:pt x="1857756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05783" y="5481827"/>
              <a:ext cx="1858010" cy="861060"/>
            </a:xfrm>
            <a:custGeom>
              <a:avLst/>
              <a:gdLst/>
              <a:ahLst/>
              <a:cxnLst/>
              <a:rect l="l" t="t" r="r" b="b"/>
              <a:pathLst>
                <a:path w="1858010" h="861060">
                  <a:moveTo>
                    <a:pt x="0" y="861060"/>
                  </a:moveTo>
                  <a:lnTo>
                    <a:pt x="1857756" y="861060"/>
                  </a:lnTo>
                  <a:lnTo>
                    <a:pt x="1857756" y="0"/>
                  </a:lnTo>
                  <a:lnTo>
                    <a:pt x="0" y="0"/>
                  </a:lnTo>
                  <a:lnTo>
                    <a:pt x="0" y="86106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25417" y="5549645"/>
              <a:ext cx="1249680" cy="690880"/>
            </a:xfrm>
            <a:custGeom>
              <a:avLst/>
              <a:gdLst/>
              <a:ahLst/>
              <a:cxnLst/>
              <a:rect l="l" t="t" r="r" b="b"/>
              <a:pathLst>
                <a:path w="1249679" h="690879">
                  <a:moveTo>
                    <a:pt x="0" y="690371"/>
                  </a:moveTo>
                  <a:lnTo>
                    <a:pt x="1249680" y="690371"/>
                  </a:lnTo>
                  <a:lnTo>
                    <a:pt x="1249680" y="0"/>
                  </a:lnTo>
                  <a:lnTo>
                    <a:pt x="0" y="0"/>
                  </a:lnTo>
                  <a:lnTo>
                    <a:pt x="0" y="690371"/>
                  </a:lnTo>
                  <a:close/>
                </a:path>
              </a:pathLst>
            </a:custGeom>
            <a:ln w="38100">
              <a:solidFill>
                <a:srgbClr val="AEABA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31109" y="4069969"/>
              <a:ext cx="1195070" cy="1445260"/>
            </a:xfrm>
            <a:custGeom>
              <a:avLst/>
              <a:gdLst/>
              <a:ahLst/>
              <a:cxnLst/>
              <a:rect l="l" t="t" r="r" b="b"/>
              <a:pathLst>
                <a:path w="1195070" h="1445260">
                  <a:moveTo>
                    <a:pt x="29463" y="0"/>
                  </a:moveTo>
                  <a:lnTo>
                    <a:pt x="0" y="24129"/>
                  </a:lnTo>
                  <a:lnTo>
                    <a:pt x="24256" y="53593"/>
                  </a:lnTo>
                  <a:lnTo>
                    <a:pt x="53720" y="29336"/>
                  </a:lnTo>
                  <a:lnTo>
                    <a:pt x="29463" y="0"/>
                  </a:lnTo>
                  <a:close/>
                </a:path>
                <a:path w="1195070" h="1445260">
                  <a:moveTo>
                    <a:pt x="77850" y="58800"/>
                  </a:moveTo>
                  <a:lnTo>
                    <a:pt x="48513" y="82930"/>
                  </a:lnTo>
                  <a:lnTo>
                    <a:pt x="72770" y="112394"/>
                  </a:lnTo>
                  <a:lnTo>
                    <a:pt x="102107" y="88137"/>
                  </a:lnTo>
                  <a:lnTo>
                    <a:pt x="77850" y="58800"/>
                  </a:lnTo>
                  <a:close/>
                </a:path>
                <a:path w="1195070" h="1445260">
                  <a:moveTo>
                    <a:pt x="126364" y="117601"/>
                  </a:moveTo>
                  <a:lnTo>
                    <a:pt x="96900" y="141858"/>
                  </a:lnTo>
                  <a:lnTo>
                    <a:pt x="121157" y="171195"/>
                  </a:lnTo>
                  <a:lnTo>
                    <a:pt x="150621" y="146938"/>
                  </a:lnTo>
                  <a:lnTo>
                    <a:pt x="126364" y="117601"/>
                  </a:lnTo>
                  <a:close/>
                </a:path>
                <a:path w="1195070" h="1445260">
                  <a:moveTo>
                    <a:pt x="174751" y="176402"/>
                  </a:moveTo>
                  <a:lnTo>
                    <a:pt x="145414" y="200659"/>
                  </a:lnTo>
                  <a:lnTo>
                    <a:pt x="169671" y="229996"/>
                  </a:lnTo>
                  <a:lnTo>
                    <a:pt x="199008" y="205739"/>
                  </a:lnTo>
                  <a:lnTo>
                    <a:pt x="174751" y="176402"/>
                  </a:lnTo>
                  <a:close/>
                </a:path>
                <a:path w="1195070" h="1445260">
                  <a:moveTo>
                    <a:pt x="223265" y="235203"/>
                  </a:moveTo>
                  <a:lnTo>
                    <a:pt x="193801" y="259460"/>
                  </a:lnTo>
                  <a:lnTo>
                    <a:pt x="218058" y="288797"/>
                  </a:lnTo>
                  <a:lnTo>
                    <a:pt x="247522" y="264540"/>
                  </a:lnTo>
                  <a:lnTo>
                    <a:pt x="223265" y="235203"/>
                  </a:lnTo>
                  <a:close/>
                </a:path>
                <a:path w="1195070" h="1445260">
                  <a:moveTo>
                    <a:pt x="271652" y="294004"/>
                  </a:moveTo>
                  <a:lnTo>
                    <a:pt x="242315" y="318261"/>
                  </a:lnTo>
                  <a:lnTo>
                    <a:pt x="266572" y="347598"/>
                  </a:lnTo>
                  <a:lnTo>
                    <a:pt x="295909" y="323468"/>
                  </a:lnTo>
                  <a:lnTo>
                    <a:pt x="271652" y="294004"/>
                  </a:lnTo>
                  <a:close/>
                </a:path>
                <a:path w="1195070" h="1445260">
                  <a:moveTo>
                    <a:pt x="320166" y="352805"/>
                  </a:moveTo>
                  <a:lnTo>
                    <a:pt x="290702" y="377062"/>
                  </a:lnTo>
                  <a:lnTo>
                    <a:pt x="314959" y="406399"/>
                  </a:lnTo>
                  <a:lnTo>
                    <a:pt x="344423" y="382269"/>
                  </a:lnTo>
                  <a:lnTo>
                    <a:pt x="320166" y="352805"/>
                  </a:lnTo>
                  <a:close/>
                </a:path>
                <a:path w="1195070" h="1445260">
                  <a:moveTo>
                    <a:pt x="368553" y="411606"/>
                  </a:moveTo>
                  <a:lnTo>
                    <a:pt x="339216" y="435863"/>
                  </a:lnTo>
                  <a:lnTo>
                    <a:pt x="363473" y="465200"/>
                  </a:lnTo>
                  <a:lnTo>
                    <a:pt x="392810" y="441070"/>
                  </a:lnTo>
                  <a:lnTo>
                    <a:pt x="368553" y="411606"/>
                  </a:lnTo>
                  <a:close/>
                </a:path>
                <a:path w="1195070" h="1445260">
                  <a:moveTo>
                    <a:pt x="417067" y="470407"/>
                  </a:moveTo>
                  <a:lnTo>
                    <a:pt x="387603" y="494664"/>
                  </a:lnTo>
                  <a:lnTo>
                    <a:pt x="411860" y="524128"/>
                  </a:lnTo>
                  <a:lnTo>
                    <a:pt x="441325" y="499871"/>
                  </a:lnTo>
                  <a:lnTo>
                    <a:pt x="417067" y="470407"/>
                  </a:lnTo>
                  <a:close/>
                </a:path>
                <a:path w="1195070" h="1445260">
                  <a:moveTo>
                    <a:pt x="465454" y="529208"/>
                  </a:moveTo>
                  <a:lnTo>
                    <a:pt x="436117" y="553465"/>
                  </a:lnTo>
                  <a:lnTo>
                    <a:pt x="460375" y="582929"/>
                  </a:lnTo>
                  <a:lnTo>
                    <a:pt x="489712" y="558672"/>
                  </a:lnTo>
                  <a:lnTo>
                    <a:pt x="465454" y="529208"/>
                  </a:lnTo>
                  <a:close/>
                </a:path>
                <a:path w="1195070" h="1445260">
                  <a:moveTo>
                    <a:pt x="513969" y="588009"/>
                  </a:moveTo>
                  <a:lnTo>
                    <a:pt x="484504" y="612266"/>
                  </a:lnTo>
                  <a:lnTo>
                    <a:pt x="508762" y="641730"/>
                  </a:lnTo>
                  <a:lnTo>
                    <a:pt x="538226" y="617473"/>
                  </a:lnTo>
                  <a:lnTo>
                    <a:pt x="513969" y="588009"/>
                  </a:lnTo>
                  <a:close/>
                </a:path>
                <a:path w="1195070" h="1445260">
                  <a:moveTo>
                    <a:pt x="562482" y="646810"/>
                  </a:moveTo>
                  <a:lnTo>
                    <a:pt x="533019" y="671067"/>
                  </a:lnTo>
                  <a:lnTo>
                    <a:pt x="557276" y="700531"/>
                  </a:lnTo>
                  <a:lnTo>
                    <a:pt x="586613" y="676274"/>
                  </a:lnTo>
                  <a:lnTo>
                    <a:pt x="562482" y="646810"/>
                  </a:lnTo>
                  <a:close/>
                </a:path>
                <a:path w="1195070" h="1445260">
                  <a:moveTo>
                    <a:pt x="610869" y="705738"/>
                  </a:moveTo>
                  <a:lnTo>
                    <a:pt x="581406" y="729868"/>
                  </a:lnTo>
                  <a:lnTo>
                    <a:pt x="605663" y="759332"/>
                  </a:lnTo>
                  <a:lnTo>
                    <a:pt x="635126" y="735075"/>
                  </a:lnTo>
                  <a:lnTo>
                    <a:pt x="610869" y="705738"/>
                  </a:lnTo>
                  <a:close/>
                </a:path>
                <a:path w="1195070" h="1445260">
                  <a:moveTo>
                    <a:pt x="659383" y="764539"/>
                  </a:moveTo>
                  <a:lnTo>
                    <a:pt x="629919" y="788669"/>
                  </a:lnTo>
                  <a:lnTo>
                    <a:pt x="654176" y="818133"/>
                  </a:lnTo>
                  <a:lnTo>
                    <a:pt x="683513" y="793876"/>
                  </a:lnTo>
                  <a:lnTo>
                    <a:pt x="659383" y="764539"/>
                  </a:lnTo>
                  <a:close/>
                </a:path>
                <a:path w="1195070" h="1445260">
                  <a:moveTo>
                    <a:pt x="707770" y="823340"/>
                  </a:moveTo>
                  <a:lnTo>
                    <a:pt x="678433" y="847470"/>
                  </a:lnTo>
                  <a:lnTo>
                    <a:pt x="702563" y="876934"/>
                  </a:lnTo>
                  <a:lnTo>
                    <a:pt x="732027" y="852677"/>
                  </a:lnTo>
                  <a:lnTo>
                    <a:pt x="707770" y="823340"/>
                  </a:lnTo>
                  <a:close/>
                </a:path>
                <a:path w="1195070" h="1445260">
                  <a:moveTo>
                    <a:pt x="756285" y="882141"/>
                  </a:moveTo>
                  <a:lnTo>
                    <a:pt x="726820" y="906398"/>
                  </a:lnTo>
                  <a:lnTo>
                    <a:pt x="751077" y="935735"/>
                  </a:lnTo>
                  <a:lnTo>
                    <a:pt x="780414" y="911478"/>
                  </a:lnTo>
                  <a:lnTo>
                    <a:pt x="756285" y="882141"/>
                  </a:lnTo>
                  <a:close/>
                </a:path>
                <a:path w="1195070" h="1445260">
                  <a:moveTo>
                    <a:pt x="804672" y="940942"/>
                  </a:moveTo>
                  <a:lnTo>
                    <a:pt x="775335" y="965199"/>
                  </a:lnTo>
                  <a:lnTo>
                    <a:pt x="799464" y="994536"/>
                  </a:lnTo>
                  <a:lnTo>
                    <a:pt x="828928" y="970279"/>
                  </a:lnTo>
                  <a:lnTo>
                    <a:pt x="804672" y="940942"/>
                  </a:lnTo>
                  <a:close/>
                </a:path>
                <a:path w="1195070" h="1445260">
                  <a:moveTo>
                    <a:pt x="853186" y="999743"/>
                  </a:moveTo>
                  <a:lnTo>
                    <a:pt x="823722" y="1024000"/>
                  </a:lnTo>
                  <a:lnTo>
                    <a:pt x="847978" y="1053337"/>
                  </a:lnTo>
                  <a:lnTo>
                    <a:pt x="877315" y="1029080"/>
                  </a:lnTo>
                  <a:lnTo>
                    <a:pt x="853186" y="999743"/>
                  </a:lnTo>
                  <a:close/>
                </a:path>
                <a:path w="1195070" h="1445260">
                  <a:moveTo>
                    <a:pt x="901573" y="1058544"/>
                  </a:moveTo>
                  <a:lnTo>
                    <a:pt x="872236" y="1082801"/>
                  </a:lnTo>
                  <a:lnTo>
                    <a:pt x="896365" y="1112138"/>
                  </a:lnTo>
                  <a:lnTo>
                    <a:pt x="925829" y="1088008"/>
                  </a:lnTo>
                  <a:lnTo>
                    <a:pt x="901573" y="1058544"/>
                  </a:lnTo>
                  <a:close/>
                </a:path>
                <a:path w="1195070" h="1445260">
                  <a:moveTo>
                    <a:pt x="950087" y="1117345"/>
                  </a:moveTo>
                  <a:lnTo>
                    <a:pt x="920623" y="1141602"/>
                  </a:lnTo>
                  <a:lnTo>
                    <a:pt x="944879" y="1170939"/>
                  </a:lnTo>
                  <a:lnTo>
                    <a:pt x="974216" y="1146809"/>
                  </a:lnTo>
                  <a:lnTo>
                    <a:pt x="950087" y="1117345"/>
                  </a:lnTo>
                  <a:close/>
                </a:path>
                <a:path w="1195070" h="1445260">
                  <a:moveTo>
                    <a:pt x="998474" y="1176146"/>
                  </a:moveTo>
                  <a:lnTo>
                    <a:pt x="969137" y="1200403"/>
                  </a:lnTo>
                  <a:lnTo>
                    <a:pt x="993266" y="1229740"/>
                  </a:lnTo>
                  <a:lnTo>
                    <a:pt x="1022730" y="1205610"/>
                  </a:lnTo>
                  <a:lnTo>
                    <a:pt x="998474" y="1176146"/>
                  </a:lnTo>
                  <a:close/>
                </a:path>
                <a:path w="1195070" h="1445260">
                  <a:moveTo>
                    <a:pt x="1046988" y="1234947"/>
                  </a:moveTo>
                  <a:lnTo>
                    <a:pt x="1017524" y="1259204"/>
                  </a:lnTo>
                  <a:lnTo>
                    <a:pt x="1041780" y="1288668"/>
                  </a:lnTo>
                  <a:lnTo>
                    <a:pt x="1071117" y="1264411"/>
                  </a:lnTo>
                  <a:lnTo>
                    <a:pt x="1046988" y="1234947"/>
                  </a:lnTo>
                  <a:close/>
                </a:path>
                <a:path w="1195070" h="1445260">
                  <a:moveTo>
                    <a:pt x="1166494" y="1320164"/>
                  </a:moveTo>
                  <a:lnTo>
                    <a:pt x="1078356" y="1392935"/>
                  </a:lnTo>
                  <a:lnTo>
                    <a:pt x="1195069" y="1444751"/>
                  </a:lnTo>
                  <a:lnTo>
                    <a:pt x="1181000" y="1383410"/>
                  </a:lnTo>
                  <a:lnTo>
                    <a:pt x="1119886" y="1383410"/>
                  </a:lnTo>
                  <a:lnTo>
                    <a:pt x="1114425" y="1376806"/>
                  </a:lnTo>
                  <a:lnTo>
                    <a:pt x="1143889" y="1352549"/>
                  </a:lnTo>
                  <a:lnTo>
                    <a:pt x="1173922" y="1352549"/>
                  </a:lnTo>
                  <a:lnTo>
                    <a:pt x="1166494" y="1320164"/>
                  </a:lnTo>
                  <a:close/>
                </a:path>
                <a:path w="1195070" h="1445260">
                  <a:moveTo>
                    <a:pt x="1143889" y="1352549"/>
                  </a:moveTo>
                  <a:lnTo>
                    <a:pt x="1114425" y="1376806"/>
                  </a:lnTo>
                  <a:lnTo>
                    <a:pt x="1119886" y="1383410"/>
                  </a:lnTo>
                  <a:lnTo>
                    <a:pt x="1149223" y="1359153"/>
                  </a:lnTo>
                  <a:lnTo>
                    <a:pt x="1143889" y="1352549"/>
                  </a:lnTo>
                  <a:close/>
                </a:path>
                <a:path w="1195070" h="1445260">
                  <a:moveTo>
                    <a:pt x="1173922" y="1352549"/>
                  </a:moveTo>
                  <a:lnTo>
                    <a:pt x="1143889" y="1352549"/>
                  </a:lnTo>
                  <a:lnTo>
                    <a:pt x="1149223" y="1359153"/>
                  </a:lnTo>
                  <a:lnTo>
                    <a:pt x="1119886" y="1383410"/>
                  </a:lnTo>
                  <a:lnTo>
                    <a:pt x="1181000" y="1383410"/>
                  </a:lnTo>
                  <a:lnTo>
                    <a:pt x="1173922" y="1352549"/>
                  </a:lnTo>
                  <a:close/>
                </a:path>
                <a:path w="1195070" h="1445260">
                  <a:moveTo>
                    <a:pt x="1095375" y="1293748"/>
                  </a:moveTo>
                  <a:lnTo>
                    <a:pt x="1066038" y="1318005"/>
                  </a:lnTo>
                  <a:lnTo>
                    <a:pt x="1090167" y="1347469"/>
                  </a:lnTo>
                  <a:lnTo>
                    <a:pt x="1119631" y="1323212"/>
                  </a:lnTo>
                  <a:lnTo>
                    <a:pt x="1095375" y="1293748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632" y="2790698"/>
              <a:ext cx="1414017" cy="535939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6179692" y="1521078"/>
            <a:ext cx="5741670" cy="4636135"/>
            <a:chOff x="6179692" y="1521078"/>
            <a:chExt cx="5741670" cy="4636135"/>
          </a:xfrm>
        </p:grpSpPr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2651" y="2859023"/>
              <a:ext cx="2450592" cy="184099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9692" y="1521078"/>
              <a:ext cx="5741543" cy="46358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893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30" dirty="0"/>
              <a:t> </a:t>
            </a:r>
            <a:r>
              <a:rPr dirty="0"/>
              <a:t>(&amp;</a:t>
            </a:r>
            <a:r>
              <a:rPr spc="-35" dirty="0"/>
              <a:t> </a:t>
            </a:r>
            <a:r>
              <a:rPr dirty="0"/>
              <a:t>why?)</a:t>
            </a:r>
            <a:r>
              <a:rPr spc="-3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do</a:t>
            </a:r>
            <a:r>
              <a:rPr spc="-25" dirty="0"/>
              <a:t> </a:t>
            </a:r>
            <a:r>
              <a:rPr dirty="0"/>
              <a:t>two</a:t>
            </a:r>
            <a:r>
              <a:rPr spc="-35" dirty="0"/>
              <a:t> </a:t>
            </a:r>
            <a:r>
              <a:rPr dirty="0"/>
              <a:t>things</a:t>
            </a:r>
            <a:r>
              <a:rPr spc="-35" dirty="0"/>
              <a:t> </a:t>
            </a:r>
            <a:r>
              <a:rPr dirty="0"/>
              <a:t>at</a:t>
            </a:r>
            <a:r>
              <a:rPr spc="-2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same</a:t>
            </a:r>
            <a:r>
              <a:rPr spc="-30" dirty="0"/>
              <a:t> </a:t>
            </a:r>
            <a:r>
              <a:rPr spc="-10" dirty="0"/>
              <a:t>time?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8920" y="1549908"/>
            <a:ext cx="7022592" cy="46299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15" dirty="0"/>
              <a:t> </a:t>
            </a:r>
            <a:r>
              <a:rPr dirty="0"/>
              <a:t>does</a:t>
            </a:r>
            <a:r>
              <a:rPr spc="-30" dirty="0"/>
              <a:t> </a:t>
            </a:r>
            <a:r>
              <a:rPr dirty="0"/>
              <a:t>it</a:t>
            </a:r>
            <a:r>
              <a:rPr spc="-25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fit</a:t>
            </a:r>
            <a:r>
              <a:rPr spc="-25" dirty="0"/>
              <a:t> </a:t>
            </a:r>
            <a:r>
              <a:rPr dirty="0"/>
              <a:t>together</a:t>
            </a:r>
            <a:r>
              <a:rPr spc="-20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dirty="0"/>
              <a:t>real</a:t>
            </a:r>
            <a:r>
              <a:rPr spc="-45" dirty="0"/>
              <a:t> </a:t>
            </a:r>
            <a:r>
              <a:rPr spc="-10" dirty="0"/>
              <a:t>systems?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4996" y="1720595"/>
            <a:ext cx="3811524" cy="45445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5894" y="3447669"/>
            <a:ext cx="3481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Calibri"/>
                <a:cs typeface="Calibri"/>
              </a:rPr>
              <a:t>Tartan-</a:t>
            </a:r>
            <a:r>
              <a:rPr sz="1800" spc="-10" dirty="0">
                <a:latin typeface="Calibri"/>
                <a:cs typeface="Calibri"/>
              </a:rPr>
              <a:t>Artibeus-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Batteryless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Energy- </a:t>
            </a:r>
            <a:r>
              <a:rPr sz="1800" dirty="0">
                <a:latin typeface="Calibri"/>
                <a:cs typeface="Calibri"/>
              </a:rPr>
              <a:t>harvesting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Nanosatellite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08276" y="2312797"/>
            <a:ext cx="4238625" cy="1118235"/>
          </a:xfrm>
          <a:custGeom>
            <a:avLst/>
            <a:gdLst/>
            <a:ahLst/>
            <a:cxnLst/>
            <a:rect l="l" t="t" r="r" b="b"/>
            <a:pathLst>
              <a:path w="4238625" h="1118235">
                <a:moveTo>
                  <a:pt x="4123986" y="38114"/>
                </a:moveTo>
                <a:lnTo>
                  <a:pt x="4040378" y="38735"/>
                </a:lnTo>
                <a:lnTo>
                  <a:pt x="3842766" y="43306"/>
                </a:lnTo>
                <a:lnTo>
                  <a:pt x="3645916" y="50800"/>
                </a:lnTo>
                <a:lnTo>
                  <a:pt x="3450209" y="61087"/>
                </a:lnTo>
                <a:lnTo>
                  <a:pt x="3256153" y="74167"/>
                </a:lnTo>
                <a:lnTo>
                  <a:pt x="3064002" y="89788"/>
                </a:lnTo>
                <a:lnTo>
                  <a:pt x="2874137" y="107950"/>
                </a:lnTo>
                <a:lnTo>
                  <a:pt x="2686939" y="128524"/>
                </a:lnTo>
                <a:lnTo>
                  <a:pt x="2502916" y="151383"/>
                </a:lnTo>
                <a:lnTo>
                  <a:pt x="2322195" y="176529"/>
                </a:lnTo>
                <a:lnTo>
                  <a:pt x="2145538" y="203962"/>
                </a:lnTo>
                <a:lnTo>
                  <a:pt x="1972945" y="233299"/>
                </a:lnTo>
                <a:lnTo>
                  <a:pt x="1805051" y="264540"/>
                </a:lnTo>
                <a:lnTo>
                  <a:pt x="1642110" y="297814"/>
                </a:lnTo>
                <a:lnTo>
                  <a:pt x="1484757" y="332739"/>
                </a:lnTo>
                <a:lnTo>
                  <a:pt x="1408049" y="350774"/>
                </a:lnTo>
                <a:lnTo>
                  <a:pt x="1259459" y="388112"/>
                </a:lnTo>
                <a:lnTo>
                  <a:pt x="1187450" y="407415"/>
                </a:lnTo>
                <a:lnTo>
                  <a:pt x="1116964" y="427100"/>
                </a:lnTo>
                <a:lnTo>
                  <a:pt x="1048385" y="447039"/>
                </a:lnTo>
                <a:lnTo>
                  <a:pt x="981456" y="467360"/>
                </a:lnTo>
                <a:lnTo>
                  <a:pt x="916178" y="488061"/>
                </a:lnTo>
                <a:lnTo>
                  <a:pt x="852932" y="509015"/>
                </a:lnTo>
                <a:lnTo>
                  <a:pt x="791463" y="530351"/>
                </a:lnTo>
                <a:lnTo>
                  <a:pt x="731901" y="551941"/>
                </a:lnTo>
                <a:lnTo>
                  <a:pt x="674243" y="573786"/>
                </a:lnTo>
                <a:lnTo>
                  <a:pt x="618744" y="596011"/>
                </a:lnTo>
                <a:lnTo>
                  <a:pt x="565150" y="618489"/>
                </a:lnTo>
                <a:lnTo>
                  <a:pt x="513842" y="641223"/>
                </a:lnTo>
                <a:lnTo>
                  <a:pt x="464566" y="664082"/>
                </a:lnTo>
                <a:lnTo>
                  <a:pt x="417449" y="687197"/>
                </a:lnTo>
                <a:lnTo>
                  <a:pt x="372618" y="710691"/>
                </a:lnTo>
                <a:lnTo>
                  <a:pt x="330073" y="734440"/>
                </a:lnTo>
                <a:lnTo>
                  <a:pt x="289813" y="758189"/>
                </a:lnTo>
                <a:lnTo>
                  <a:pt x="251968" y="782319"/>
                </a:lnTo>
                <a:lnTo>
                  <a:pt x="216535" y="806703"/>
                </a:lnTo>
                <a:lnTo>
                  <a:pt x="183515" y="831088"/>
                </a:lnTo>
                <a:lnTo>
                  <a:pt x="153162" y="855852"/>
                </a:lnTo>
                <a:lnTo>
                  <a:pt x="99949" y="906017"/>
                </a:lnTo>
                <a:lnTo>
                  <a:pt x="57404" y="957199"/>
                </a:lnTo>
                <a:lnTo>
                  <a:pt x="26035" y="1009395"/>
                </a:lnTo>
                <a:lnTo>
                  <a:pt x="6604" y="1062736"/>
                </a:lnTo>
                <a:lnTo>
                  <a:pt x="0" y="1115822"/>
                </a:lnTo>
                <a:lnTo>
                  <a:pt x="38100" y="1118107"/>
                </a:lnTo>
                <a:lnTo>
                  <a:pt x="39484" y="1095502"/>
                </a:lnTo>
                <a:lnTo>
                  <a:pt x="39624" y="1093215"/>
                </a:lnTo>
                <a:lnTo>
                  <a:pt x="39792" y="1093215"/>
                </a:lnTo>
                <a:lnTo>
                  <a:pt x="43543" y="1072895"/>
                </a:lnTo>
                <a:lnTo>
                  <a:pt x="43306" y="1072895"/>
                </a:lnTo>
                <a:lnTo>
                  <a:pt x="43871" y="1070975"/>
                </a:lnTo>
                <a:lnTo>
                  <a:pt x="43971" y="1070737"/>
                </a:lnTo>
                <a:lnTo>
                  <a:pt x="50379" y="1049908"/>
                </a:lnTo>
                <a:lnTo>
                  <a:pt x="50926" y="1048130"/>
                </a:lnTo>
                <a:lnTo>
                  <a:pt x="60133" y="1026667"/>
                </a:lnTo>
                <a:lnTo>
                  <a:pt x="59943" y="1026667"/>
                </a:lnTo>
                <a:lnTo>
                  <a:pt x="72642" y="1003426"/>
                </a:lnTo>
                <a:lnTo>
                  <a:pt x="73406" y="1002029"/>
                </a:lnTo>
                <a:lnTo>
                  <a:pt x="88139" y="979931"/>
                </a:lnTo>
                <a:lnTo>
                  <a:pt x="88011" y="979931"/>
                </a:lnTo>
                <a:lnTo>
                  <a:pt x="106275" y="956310"/>
                </a:lnTo>
                <a:lnTo>
                  <a:pt x="127336" y="932561"/>
                </a:lnTo>
                <a:lnTo>
                  <a:pt x="151126" y="908812"/>
                </a:lnTo>
                <a:lnTo>
                  <a:pt x="178181" y="884554"/>
                </a:lnTo>
                <a:lnTo>
                  <a:pt x="178323" y="884554"/>
                </a:lnTo>
                <a:lnTo>
                  <a:pt x="206641" y="861440"/>
                </a:lnTo>
                <a:lnTo>
                  <a:pt x="207263" y="860932"/>
                </a:lnTo>
                <a:lnTo>
                  <a:pt x="238499" y="837818"/>
                </a:lnTo>
                <a:lnTo>
                  <a:pt x="273304" y="813942"/>
                </a:lnTo>
                <a:lnTo>
                  <a:pt x="309538" y="790828"/>
                </a:lnTo>
                <a:lnTo>
                  <a:pt x="349250" y="767333"/>
                </a:lnTo>
                <a:lnTo>
                  <a:pt x="390906" y="744092"/>
                </a:lnTo>
                <a:lnTo>
                  <a:pt x="434848" y="721105"/>
                </a:lnTo>
                <a:lnTo>
                  <a:pt x="434982" y="721105"/>
                </a:lnTo>
                <a:lnTo>
                  <a:pt x="481075" y="698373"/>
                </a:lnTo>
                <a:lnTo>
                  <a:pt x="481239" y="698373"/>
                </a:lnTo>
                <a:lnTo>
                  <a:pt x="529444" y="675893"/>
                </a:lnTo>
                <a:lnTo>
                  <a:pt x="580390" y="653414"/>
                </a:lnTo>
                <a:lnTo>
                  <a:pt x="633349" y="631189"/>
                </a:lnTo>
                <a:lnTo>
                  <a:pt x="688022" y="609345"/>
                </a:lnTo>
                <a:lnTo>
                  <a:pt x="745363" y="587501"/>
                </a:lnTo>
                <a:lnTo>
                  <a:pt x="804291" y="566292"/>
                </a:lnTo>
                <a:lnTo>
                  <a:pt x="804037" y="566292"/>
                </a:lnTo>
                <a:lnTo>
                  <a:pt x="865251" y="545083"/>
                </a:lnTo>
                <a:lnTo>
                  <a:pt x="865505" y="545083"/>
                </a:lnTo>
                <a:lnTo>
                  <a:pt x="928116" y="524255"/>
                </a:lnTo>
                <a:lnTo>
                  <a:pt x="927862" y="524255"/>
                </a:lnTo>
                <a:lnTo>
                  <a:pt x="992886" y="503681"/>
                </a:lnTo>
                <a:lnTo>
                  <a:pt x="993049" y="503681"/>
                </a:lnTo>
                <a:lnTo>
                  <a:pt x="1059434" y="483488"/>
                </a:lnTo>
                <a:lnTo>
                  <a:pt x="1059615" y="483488"/>
                </a:lnTo>
                <a:lnTo>
                  <a:pt x="1127506" y="463676"/>
                </a:lnTo>
                <a:lnTo>
                  <a:pt x="1127378" y="463676"/>
                </a:lnTo>
                <a:lnTo>
                  <a:pt x="1197610" y="444118"/>
                </a:lnTo>
                <a:lnTo>
                  <a:pt x="1197356" y="444118"/>
                </a:lnTo>
                <a:lnTo>
                  <a:pt x="1269111" y="424941"/>
                </a:lnTo>
                <a:lnTo>
                  <a:pt x="1269476" y="424941"/>
                </a:lnTo>
                <a:lnTo>
                  <a:pt x="1342389" y="406145"/>
                </a:lnTo>
                <a:lnTo>
                  <a:pt x="1342649" y="406145"/>
                </a:lnTo>
                <a:lnTo>
                  <a:pt x="1417065" y="387730"/>
                </a:lnTo>
                <a:lnTo>
                  <a:pt x="1417476" y="387730"/>
                </a:lnTo>
                <a:lnTo>
                  <a:pt x="1493265" y="369824"/>
                </a:lnTo>
                <a:lnTo>
                  <a:pt x="1493012" y="369824"/>
                </a:lnTo>
                <a:lnTo>
                  <a:pt x="1650238" y="335025"/>
                </a:lnTo>
                <a:lnTo>
                  <a:pt x="1649857" y="335025"/>
                </a:lnTo>
                <a:lnTo>
                  <a:pt x="1812544" y="301878"/>
                </a:lnTo>
                <a:lnTo>
                  <a:pt x="1812843" y="301878"/>
                </a:lnTo>
                <a:lnTo>
                  <a:pt x="1979676" y="270763"/>
                </a:lnTo>
                <a:lnTo>
                  <a:pt x="1979422" y="270763"/>
                </a:lnTo>
                <a:lnTo>
                  <a:pt x="2151761" y="241553"/>
                </a:lnTo>
                <a:lnTo>
                  <a:pt x="2151507" y="241553"/>
                </a:lnTo>
                <a:lnTo>
                  <a:pt x="2327910" y="214249"/>
                </a:lnTo>
                <a:lnTo>
                  <a:pt x="2327529" y="214249"/>
                </a:lnTo>
                <a:lnTo>
                  <a:pt x="2507996" y="189102"/>
                </a:lnTo>
                <a:lnTo>
                  <a:pt x="2508762" y="189102"/>
                </a:lnTo>
                <a:lnTo>
                  <a:pt x="2691511" y="166369"/>
                </a:lnTo>
                <a:lnTo>
                  <a:pt x="2691129" y="166369"/>
                </a:lnTo>
                <a:lnTo>
                  <a:pt x="2878201" y="145795"/>
                </a:lnTo>
                <a:lnTo>
                  <a:pt x="2877820" y="145795"/>
                </a:lnTo>
                <a:lnTo>
                  <a:pt x="3067431" y="127762"/>
                </a:lnTo>
                <a:lnTo>
                  <a:pt x="3067177" y="127762"/>
                </a:lnTo>
                <a:lnTo>
                  <a:pt x="3259074" y="112140"/>
                </a:lnTo>
                <a:lnTo>
                  <a:pt x="3258820" y="112140"/>
                </a:lnTo>
                <a:lnTo>
                  <a:pt x="3452622" y="99060"/>
                </a:lnTo>
                <a:lnTo>
                  <a:pt x="3452368" y="99060"/>
                </a:lnTo>
                <a:lnTo>
                  <a:pt x="3647821" y="88773"/>
                </a:lnTo>
                <a:lnTo>
                  <a:pt x="3647566" y="88773"/>
                </a:lnTo>
                <a:lnTo>
                  <a:pt x="3844036" y="81406"/>
                </a:lnTo>
                <a:lnTo>
                  <a:pt x="3843782" y="81406"/>
                </a:lnTo>
                <a:lnTo>
                  <a:pt x="4041140" y="76835"/>
                </a:lnTo>
                <a:lnTo>
                  <a:pt x="4040886" y="76835"/>
                </a:lnTo>
                <a:lnTo>
                  <a:pt x="4124282" y="76214"/>
                </a:lnTo>
                <a:lnTo>
                  <a:pt x="4123986" y="38114"/>
                </a:lnTo>
                <a:close/>
              </a:path>
              <a:path w="4238625" h="1118235">
                <a:moveTo>
                  <a:pt x="39624" y="1093215"/>
                </a:moveTo>
                <a:lnTo>
                  <a:pt x="39369" y="1095502"/>
                </a:lnTo>
                <a:lnTo>
                  <a:pt x="39540" y="1094577"/>
                </a:lnTo>
                <a:lnTo>
                  <a:pt x="39624" y="1093215"/>
                </a:lnTo>
                <a:close/>
              </a:path>
              <a:path w="4238625" h="1118235">
                <a:moveTo>
                  <a:pt x="39540" y="1094577"/>
                </a:moveTo>
                <a:lnTo>
                  <a:pt x="39369" y="1095502"/>
                </a:lnTo>
                <a:lnTo>
                  <a:pt x="39540" y="1094577"/>
                </a:lnTo>
                <a:close/>
              </a:path>
              <a:path w="4238625" h="1118235">
                <a:moveTo>
                  <a:pt x="39792" y="1093215"/>
                </a:moveTo>
                <a:lnTo>
                  <a:pt x="39624" y="1093215"/>
                </a:lnTo>
                <a:lnTo>
                  <a:pt x="39540" y="1094577"/>
                </a:lnTo>
                <a:lnTo>
                  <a:pt x="39792" y="1093215"/>
                </a:lnTo>
                <a:close/>
              </a:path>
              <a:path w="4238625" h="1118235">
                <a:moveTo>
                  <a:pt x="43942" y="1070737"/>
                </a:moveTo>
                <a:lnTo>
                  <a:pt x="43306" y="1072895"/>
                </a:lnTo>
                <a:lnTo>
                  <a:pt x="43898" y="1070975"/>
                </a:lnTo>
                <a:lnTo>
                  <a:pt x="43942" y="1070737"/>
                </a:lnTo>
                <a:close/>
              </a:path>
              <a:path w="4238625" h="1118235">
                <a:moveTo>
                  <a:pt x="43898" y="1070975"/>
                </a:moveTo>
                <a:lnTo>
                  <a:pt x="43306" y="1072895"/>
                </a:lnTo>
                <a:lnTo>
                  <a:pt x="43543" y="1072895"/>
                </a:lnTo>
                <a:lnTo>
                  <a:pt x="43898" y="1070975"/>
                </a:lnTo>
                <a:close/>
              </a:path>
              <a:path w="4238625" h="1118235">
                <a:moveTo>
                  <a:pt x="43971" y="1070737"/>
                </a:moveTo>
                <a:lnTo>
                  <a:pt x="43898" y="1070975"/>
                </a:lnTo>
                <a:lnTo>
                  <a:pt x="43971" y="1070737"/>
                </a:lnTo>
                <a:close/>
              </a:path>
              <a:path w="4238625" h="1118235">
                <a:moveTo>
                  <a:pt x="50926" y="1048130"/>
                </a:moveTo>
                <a:lnTo>
                  <a:pt x="50292" y="1049908"/>
                </a:lnTo>
                <a:lnTo>
                  <a:pt x="50613" y="1049149"/>
                </a:lnTo>
                <a:lnTo>
                  <a:pt x="50926" y="1048130"/>
                </a:lnTo>
                <a:close/>
              </a:path>
              <a:path w="4238625" h="1118235">
                <a:moveTo>
                  <a:pt x="50613" y="1049149"/>
                </a:moveTo>
                <a:lnTo>
                  <a:pt x="50292" y="1049908"/>
                </a:lnTo>
                <a:lnTo>
                  <a:pt x="50613" y="1049149"/>
                </a:lnTo>
                <a:close/>
              </a:path>
              <a:path w="4238625" h="1118235">
                <a:moveTo>
                  <a:pt x="51044" y="1048130"/>
                </a:moveTo>
                <a:lnTo>
                  <a:pt x="50613" y="1049149"/>
                </a:lnTo>
                <a:lnTo>
                  <a:pt x="51044" y="1048130"/>
                </a:lnTo>
                <a:close/>
              </a:path>
              <a:path w="4238625" h="1118235">
                <a:moveTo>
                  <a:pt x="60787" y="1025123"/>
                </a:moveTo>
                <a:lnTo>
                  <a:pt x="59943" y="1026667"/>
                </a:lnTo>
                <a:lnTo>
                  <a:pt x="60133" y="1026667"/>
                </a:lnTo>
                <a:lnTo>
                  <a:pt x="60787" y="1025123"/>
                </a:lnTo>
                <a:close/>
              </a:path>
              <a:path w="4238625" h="1118235">
                <a:moveTo>
                  <a:pt x="73406" y="1002029"/>
                </a:moveTo>
                <a:lnTo>
                  <a:pt x="72517" y="1003426"/>
                </a:lnTo>
                <a:lnTo>
                  <a:pt x="73221" y="1002366"/>
                </a:lnTo>
                <a:lnTo>
                  <a:pt x="73406" y="1002029"/>
                </a:lnTo>
                <a:close/>
              </a:path>
              <a:path w="4238625" h="1118235">
                <a:moveTo>
                  <a:pt x="73221" y="1002366"/>
                </a:moveTo>
                <a:lnTo>
                  <a:pt x="72517" y="1003426"/>
                </a:lnTo>
                <a:lnTo>
                  <a:pt x="73221" y="1002366"/>
                </a:lnTo>
                <a:close/>
              </a:path>
              <a:path w="4238625" h="1118235">
                <a:moveTo>
                  <a:pt x="73445" y="1002029"/>
                </a:moveTo>
                <a:lnTo>
                  <a:pt x="73221" y="1002366"/>
                </a:lnTo>
                <a:lnTo>
                  <a:pt x="73445" y="1002029"/>
                </a:lnTo>
                <a:close/>
              </a:path>
              <a:path w="4238625" h="1118235">
                <a:moveTo>
                  <a:pt x="88900" y="978788"/>
                </a:moveTo>
                <a:lnTo>
                  <a:pt x="88011" y="979931"/>
                </a:lnTo>
                <a:lnTo>
                  <a:pt x="88139" y="979931"/>
                </a:lnTo>
                <a:lnTo>
                  <a:pt x="88900" y="978788"/>
                </a:lnTo>
                <a:close/>
              </a:path>
              <a:path w="4238625" h="1118235">
                <a:moveTo>
                  <a:pt x="106953" y="955433"/>
                </a:moveTo>
                <a:lnTo>
                  <a:pt x="106172" y="956310"/>
                </a:lnTo>
                <a:lnTo>
                  <a:pt x="106953" y="955433"/>
                </a:lnTo>
                <a:close/>
              </a:path>
              <a:path w="4238625" h="1118235">
                <a:moveTo>
                  <a:pt x="127984" y="931833"/>
                </a:moveTo>
                <a:lnTo>
                  <a:pt x="127254" y="932561"/>
                </a:lnTo>
                <a:lnTo>
                  <a:pt x="127984" y="931833"/>
                </a:lnTo>
                <a:close/>
              </a:path>
              <a:path w="4238625" h="1118235">
                <a:moveTo>
                  <a:pt x="151765" y="908176"/>
                </a:moveTo>
                <a:lnTo>
                  <a:pt x="151003" y="908812"/>
                </a:lnTo>
                <a:lnTo>
                  <a:pt x="151765" y="908176"/>
                </a:lnTo>
                <a:close/>
              </a:path>
              <a:path w="4238625" h="1118235">
                <a:moveTo>
                  <a:pt x="178323" y="884554"/>
                </a:moveTo>
                <a:lnTo>
                  <a:pt x="178181" y="884554"/>
                </a:lnTo>
                <a:lnTo>
                  <a:pt x="177546" y="885189"/>
                </a:lnTo>
                <a:lnTo>
                  <a:pt x="178323" y="884554"/>
                </a:lnTo>
                <a:close/>
              </a:path>
              <a:path w="4238625" h="1118235">
                <a:moveTo>
                  <a:pt x="207314" y="860932"/>
                </a:moveTo>
                <a:lnTo>
                  <a:pt x="206766" y="861339"/>
                </a:lnTo>
                <a:lnTo>
                  <a:pt x="207314" y="860932"/>
                </a:lnTo>
                <a:close/>
              </a:path>
              <a:path w="4238625" h="1118235">
                <a:moveTo>
                  <a:pt x="239013" y="837438"/>
                </a:moveTo>
                <a:lnTo>
                  <a:pt x="238379" y="837818"/>
                </a:lnTo>
                <a:lnTo>
                  <a:pt x="239013" y="837438"/>
                </a:lnTo>
                <a:close/>
              </a:path>
              <a:path w="4238625" h="1118235">
                <a:moveTo>
                  <a:pt x="273391" y="813942"/>
                </a:moveTo>
                <a:lnTo>
                  <a:pt x="272796" y="814324"/>
                </a:lnTo>
                <a:lnTo>
                  <a:pt x="273391" y="813942"/>
                </a:lnTo>
                <a:close/>
              </a:path>
              <a:path w="4238625" h="1118235">
                <a:moveTo>
                  <a:pt x="310016" y="790523"/>
                </a:moveTo>
                <a:lnTo>
                  <a:pt x="309499" y="790828"/>
                </a:lnTo>
                <a:lnTo>
                  <a:pt x="310016" y="790523"/>
                </a:lnTo>
                <a:close/>
              </a:path>
              <a:path w="4238625" h="1118235">
                <a:moveTo>
                  <a:pt x="349323" y="767333"/>
                </a:moveTo>
                <a:lnTo>
                  <a:pt x="348869" y="767588"/>
                </a:lnTo>
                <a:lnTo>
                  <a:pt x="349323" y="767333"/>
                </a:lnTo>
                <a:close/>
              </a:path>
              <a:path w="4238625" h="1118235">
                <a:moveTo>
                  <a:pt x="391009" y="744092"/>
                </a:moveTo>
                <a:lnTo>
                  <a:pt x="390525" y="744347"/>
                </a:lnTo>
                <a:lnTo>
                  <a:pt x="391009" y="744092"/>
                </a:lnTo>
                <a:close/>
              </a:path>
              <a:path w="4238625" h="1118235">
                <a:moveTo>
                  <a:pt x="434982" y="721105"/>
                </a:moveTo>
                <a:lnTo>
                  <a:pt x="434848" y="721105"/>
                </a:lnTo>
                <a:lnTo>
                  <a:pt x="434467" y="721360"/>
                </a:lnTo>
                <a:lnTo>
                  <a:pt x="434982" y="721105"/>
                </a:lnTo>
                <a:close/>
              </a:path>
              <a:path w="4238625" h="1118235">
                <a:moveTo>
                  <a:pt x="481239" y="698373"/>
                </a:moveTo>
                <a:lnTo>
                  <a:pt x="481075" y="698373"/>
                </a:lnTo>
                <a:lnTo>
                  <a:pt x="480694" y="698626"/>
                </a:lnTo>
                <a:lnTo>
                  <a:pt x="481239" y="698373"/>
                </a:lnTo>
                <a:close/>
              </a:path>
              <a:path w="4238625" h="1118235">
                <a:moveTo>
                  <a:pt x="529717" y="675766"/>
                </a:moveTo>
                <a:lnTo>
                  <a:pt x="529336" y="675893"/>
                </a:lnTo>
                <a:lnTo>
                  <a:pt x="529717" y="675766"/>
                </a:lnTo>
                <a:close/>
              </a:path>
              <a:path w="4238625" h="1118235">
                <a:moveTo>
                  <a:pt x="580438" y="653414"/>
                </a:moveTo>
                <a:lnTo>
                  <a:pt x="580136" y="653541"/>
                </a:lnTo>
                <a:lnTo>
                  <a:pt x="580438" y="653414"/>
                </a:lnTo>
                <a:close/>
              </a:path>
              <a:path w="4238625" h="1118235">
                <a:moveTo>
                  <a:pt x="633412" y="631189"/>
                </a:moveTo>
                <a:lnTo>
                  <a:pt x="633094" y="631316"/>
                </a:lnTo>
                <a:lnTo>
                  <a:pt x="633412" y="631189"/>
                </a:lnTo>
                <a:close/>
              </a:path>
              <a:path w="4238625" h="1118235">
                <a:moveTo>
                  <a:pt x="688340" y="609218"/>
                </a:moveTo>
                <a:lnTo>
                  <a:pt x="687959" y="609345"/>
                </a:lnTo>
                <a:lnTo>
                  <a:pt x="688340" y="609218"/>
                </a:lnTo>
                <a:close/>
              </a:path>
              <a:path w="4238625" h="1118235">
                <a:moveTo>
                  <a:pt x="745461" y="587501"/>
                </a:moveTo>
                <a:lnTo>
                  <a:pt x="745109" y="587628"/>
                </a:lnTo>
                <a:lnTo>
                  <a:pt x="745461" y="587501"/>
                </a:lnTo>
                <a:close/>
              </a:path>
              <a:path w="4238625" h="1118235">
                <a:moveTo>
                  <a:pt x="865505" y="545083"/>
                </a:moveTo>
                <a:lnTo>
                  <a:pt x="865251" y="545083"/>
                </a:lnTo>
                <a:lnTo>
                  <a:pt x="865124" y="545211"/>
                </a:lnTo>
                <a:lnTo>
                  <a:pt x="865505" y="545083"/>
                </a:lnTo>
                <a:close/>
              </a:path>
              <a:path w="4238625" h="1118235">
                <a:moveTo>
                  <a:pt x="993049" y="503681"/>
                </a:moveTo>
                <a:lnTo>
                  <a:pt x="992886" y="503681"/>
                </a:lnTo>
                <a:lnTo>
                  <a:pt x="992632" y="503808"/>
                </a:lnTo>
                <a:lnTo>
                  <a:pt x="993049" y="503681"/>
                </a:lnTo>
                <a:close/>
              </a:path>
              <a:path w="4238625" h="1118235">
                <a:moveTo>
                  <a:pt x="1059615" y="483488"/>
                </a:moveTo>
                <a:lnTo>
                  <a:pt x="1059434" y="483488"/>
                </a:lnTo>
                <a:lnTo>
                  <a:pt x="1059179" y="483615"/>
                </a:lnTo>
                <a:lnTo>
                  <a:pt x="1059615" y="483488"/>
                </a:lnTo>
                <a:close/>
              </a:path>
              <a:path w="4238625" h="1118235">
                <a:moveTo>
                  <a:pt x="1269476" y="424941"/>
                </a:moveTo>
                <a:lnTo>
                  <a:pt x="1269111" y="424941"/>
                </a:lnTo>
                <a:lnTo>
                  <a:pt x="1269476" y="424941"/>
                </a:lnTo>
                <a:close/>
              </a:path>
              <a:path w="4238625" h="1118235">
                <a:moveTo>
                  <a:pt x="1342649" y="406145"/>
                </a:moveTo>
                <a:lnTo>
                  <a:pt x="1342389" y="406145"/>
                </a:lnTo>
                <a:lnTo>
                  <a:pt x="1342136" y="406273"/>
                </a:lnTo>
                <a:lnTo>
                  <a:pt x="1342649" y="406145"/>
                </a:lnTo>
                <a:close/>
              </a:path>
              <a:path w="4238625" h="1118235">
                <a:moveTo>
                  <a:pt x="1417476" y="387730"/>
                </a:moveTo>
                <a:lnTo>
                  <a:pt x="1417065" y="387730"/>
                </a:lnTo>
                <a:lnTo>
                  <a:pt x="1417476" y="387730"/>
                </a:lnTo>
                <a:close/>
              </a:path>
              <a:path w="4238625" h="1118235">
                <a:moveTo>
                  <a:pt x="1812843" y="301878"/>
                </a:moveTo>
                <a:lnTo>
                  <a:pt x="1812544" y="301878"/>
                </a:lnTo>
                <a:lnTo>
                  <a:pt x="1812163" y="302005"/>
                </a:lnTo>
                <a:lnTo>
                  <a:pt x="1812843" y="301878"/>
                </a:lnTo>
                <a:close/>
              </a:path>
              <a:path w="4238625" h="1118235">
                <a:moveTo>
                  <a:pt x="2508762" y="189102"/>
                </a:moveTo>
                <a:lnTo>
                  <a:pt x="2507996" y="189102"/>
                </a:lnTo>
                <a:lnTo>
                  <a:pt x="2507741" y="189229"/>
                </a:lnTo>
                <a:lnTo>
                  <a:pt x="2508762" y="189102"/>
                </a:lnTo>
                <a:close/>
              </a:path>
              <a:path w="4238625" h="1118235">
                <a:moveTo>
                  <a:pt x="4201093" y="37973"/>
                </a:moveTo>
                <a:lnTo>
                  <a:pt x="4142994" y="37973"/>
                </a:lnTo>
                <a:lnTo>
                  <a:pt x="4143375" y="76073"/>
                </a:lnTo>
                <a:lnTo>
                  <a:pt x="4124282" y="76214"/>
                </a:lnTo>
                <a:lnTo>
                  <a:pt x="4124579" y="114300"/>
                </a:lnTo>
                <a:lnTo>
                  <a:pt x="4238371" y="56261"/>
                </a:lnTo>
                <a:lnTo>
                  <a:pt x="4201093" y="37973"/>
                </a:lnTo>
                <a:close/>
              </a:path>
              <a:path w="4238625" h="1118235">
                <a:moveTo>
                  <a:pt x="4142994" y="37973"/>
                </a:moveTo>
                <a:lnTo>
                  <a:pt x="4123986" y="38114"/>
                </a:lnTo>
                <a:lnTo>
                  <a:pt x="4124282" y="76214"/>
                </a:lnTo>
                <a:lnTo>
                  <a:pt x="4143375" y="76073"/>
                </a:lnTo>
                <a:lnTo>
                  <a:pt x="4142994" y="37973"/>
                </a:lnTo>
                <a:close/>
              </a:path>
              <a:path w="4238625" h="1118235">
                <a:moveTo>
                  <a:pt x="4123690" y="0"/>
                </a:moveTo>
                <a:lnTo>
                  <a:pt x="4123986" y="38114"/>
                </a:lnTo>
                <a:lnTo>
                  <a:pt x="4201093" y="37973"/>
                </a:lnTo>
                <a:lnTo>
                  <a:pt x="412369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0101" rIns="0" bIns="0" rtlCol="0">
            <a:spAutoFit/>
          </a:bodyPr>
          <a:lstStyle/>
          <a:p>
            <a:pPr marL="767715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are</a:t>
            </a:r>
            <a:r>
              <a:rPr spc="-45" dirty="0"/>
              <a:t> </a:t>
            </a:r>
            <a:r>
              <a:rPr dirty="0"/>
              <a:t>we</a:t>
            </a:r>
            <a:r>
              <a:rPr spc="-30" dirty="0"/>
              <a:t> </a:t>
            </a:r>
            <a:r>
              <a:rPr dirty="0"/>
              <a:t>doing</a:t>
            </a:r>
            <a:r>
              <a:rPr spc="-10" dirty="0"/>
              <a:t> </a:t>
            </a:r>
            <a:r>
              <a:rPr dirty="0"/>
              <a:t>this</a:t>
            </a:r>
            <a:r>
              <a:rPr spc="-30" dirty="0"/>
              <a:t> </a:t>
            </a:r>
            <a:r>
              <a:rPr spc="-10" dirty="0"/>
              <a:t>semester?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565"/>
            <a:ext cx="10269220" cy="366902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Series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labs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(Lab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0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“bootstrapping”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goes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today,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week)</a:t>
            </a:r>
            <a:endParaRPr sz="2800">
              <a:latin typeface="Calibri"/>
              <a:cs typeface="Calibri"/>
            </a:endParaRPr>
          </a:p>
          <a:p>
            <a:pPr marL="698500" marR="1056640" lvl="1" indent="-228600">
              <a:lnSpc>
                <a:spcPts val="2590"/>
              </a:lnSpc>
              <a:spcBef>
                <a:spcPts val="575"/>
              </a:spcBef>
              <a:buFont typeface="Arial"/>
              <a:buChar char="•"/>
              <a:tabLst>
                <a:tab pos="698500" algn="l"/>
                <a:tab pos="4685665" algn="l"/>
                <a:tab pos="5177790" algn="l"/>
              </a:tabLst>
            </a:pPr>
            <a:r>
              <a:rPr sz="2400" dirty="0">
                <a:latin typeface="Calibri"/>
                <a:cs typeface="Calibri"/>
              </a:rPr>
              <a:t>Do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labs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except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lab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pairs.</a:t>
            </a:r>
            <a:r>
              <a:rPr sz="2400" dirty="0">
                <a:latin typeface="Calibri"/>
                <a:cs typeface="Calibri"/>
              </a:rPr>
              <a:t>	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point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code</a:t>
            </a:r>
            <a:r>
              <a:rPr sz="2400" spc="-25" dirty="0">
                <a:latin typeface="Calibri"/>
                <a:cs typeface="Calibri"/>
              </a:rPr>
              <a:t> or </a:t>
            </a:r>
            <a:r>
              <a:rPr sz="2400" dirty="0">
                <a:latin typeface="Calibri"/>
                <a:cs typeface="Calibri"/>
              </a:rPr>
              <a:t>experiment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life.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b="1" dirty="0">
                <a:latin typeface="Calibri"/>
                <a:cs typeface="Calibri"/>
              </a:rPr>
              <a:t>We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want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you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learn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by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doing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Labs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released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AFS: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/afs/ece.cmu.edu/class/ece344/assign</a:t>
            </a:r>
            <a:endParaRPr sz="2800">
              <a:latin typeface="Calibri"/>
              <a:cs typeface="Calibri"/>
            </a:endParaRPr>
          </a:p>
          <a:p>
            <a:pPr marL="698500" marR="189865" lvl="1" indent="-228600">
              <a:lnSpc>
                <a:spcPts val="2590"/>
              </a:lnSpc>
              <a:spcBef>
                <a:spcPts val="575"/>
              </a:spcBef>
              <a:buFont typeface="Arial"/>
              <a:buChar char="•"/>
              <a:tabLst>
                <a:tab pos="698500" algn="l"/>
                <a:tab pos="9078595" algn="l"/>
              </a:tabLst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lab,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handout.txt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reference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documentation.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b="1" dirty="0">
                <a:latin typeface="Calibri"/>
                <a:cs typeface="Calibri"/>
              </a:rPr>
              <a:t>READ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IT </a:t>
            </a:r>
            <a:r>
              <a:rPr sz="2400" b="1" spc="-20" dirty="0">
                <a:latin typeface="Calibri"/>
                <a:cs typeface="Calibri"/>
              </a:rPr>
              <a:t>CAREFULLY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because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tell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what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know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complete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lab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ts val="319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  <a:tab pos="5321935" algn="l"/>
              </a:tabLst>
            </a:pPr>
            <a:r>
              <a:rPr sz="2800" dirty="0">
                <a:latin typeface="Calibri"/>
                <a:cs typeface="Calibri"/>
              </a:rPr>
              <a:t>Labs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not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just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“code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submit”.</a:t>
            </a:r>
            <a:r>
              <a:rPr sz="2800" dirty="0">
                <a:latin typeface="Calibri"/>
                <a:cs typeface="Calibri"/>
              </a:rPr>
              <a:t>	Instead,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you’ll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building,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  <a:tabLst>
                <a:tab pos="6927215" algn="l"/>
              </a:tabLst>
            </a:pPr>
            <a:r>
              <a:rPr sz="2800" dirty="0">
                <a:latin typeface="Calibri"/>
                <a:cs typeface="Calibri"/>
              </a:rPr>
              <a:t>studying,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measuring,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evaluating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systems.</a:t>
            </a:r>
            <a:r>
              <a:rPr sz="2800" dirty="0">
                <a:latin typeface="Calibri"/>
                <a:cs typeface="Calibri"/>
              </a:rPr>
              <a:t>	Coding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up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step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1.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591" rIns="0" bIns="0" rtlCol="0">
            <a:spAutoFit/>
          </a:bodyPr>
          <a:lstStyle/>
          <a:p>
            <a:pPr marL="767715">
              <a:lnSpc>
                <a:spcPct val="100000"/>
              </a:lnSpc>
              <a:spcBef>
                <a:spcPts val="95"/>
              </a:spcBef>
            </a:pPr>
            <a:r>
              <a:rPr lang="en-US" sz="5200"/>
              <a:t>Course</a:t>
            </a:r>
            <a:r>
              <a:rPr lang="en-US" sz="5200" spc="-250"/>
              <a:t> </a:t>
            </a:r>
            <a:r>
              <a:rPr lang="en-US" sz="5200" spc="-10"/>
              <a:t>Calendar</a:t>
            </a:r>
            <a:endParaRPr lang="en-US" sz="5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9F252-7B9F-18CB-1344-241F3BF19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94" y="1447800"/>
            <a:ext cx="5495130" cy="5162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39D94E-E3B2-C62C-9C84-C30D65AE0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314" y="1771628"/>
            <a:ext cx="6313284" cy="4857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A94358-7F8B-68DC-1559-F47E5BE9B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885" y="1447800"/>
            <a:ext cx="6313301" cy="3638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E09549-B34B-4854-8A5D-28BDF8924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94" y="1447800"/>
            <a:ext cx="5495130" cy="516257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48436"/>
            <a:ext cx="910209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97685" algn="l"/>
              </a:tabLst>
            </a:pPr>
            <a:r>
              <a:rPr sz="5200" spc="-10" dirty="0"/>
              <a:t>Diving</a:t>
            </a:r>
            <a:r>
              <a:rPr sz="5200" dirty="0"/>
              <a:t>	into</a:t>
            </a:r>
            <a:r>
              <a:rPr sz="5200" spc="-220" dirty="0"/>
              <a:t> </a:t>
            </a:r>
            <a:r>
              <a:rPr sz="5200" dirty="0"/>
              <a:t>Computer</a:t>
            </a:r>
            <a:r>
              <a:rPr sz="5200" spc="-210" dirty="0"/>
              <a:t> </a:t>
            </a:r>
            <a:r>
              <a:rPr sz="5200" spc="-10" dirty="0"/>
              <a:t>Architecture</a:t>
            </a:r>
            <a:endParaRPr sz="5200"/>
          </a:p>
        </p:txBody>
      </p:sp>
      <p:sp>
        <p:nvSpPr>
          <p:cNvPr id="6" name="object 6"/>
          <p:cNvSpPr txBox="1"/>
          <p:nvPr/>
        </p:nvSpPr>
        <p:spPr>
          <a:xfrm>
            <a:off x="6318250" y="2374519"/>
            <a:ext cx="409003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604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Broad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introduction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computer </a:t>
            </a:r>
            <a:r>
              <a:rPr sz="2400" dirty="0">
                <a:latin typeface="Calibri"/>
                <a:cs typeface="Calibri"/>
              </a:rPr>
              <a:t>architecture,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understanding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architecture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microarchitecture </a:t>
            </a:r>
            <a:r>
              <a:rPr sz="2400" dirty="0">
                <a:latin typeface="Calibri"/>
                <a:cs typeface="Calibri"/>
              </a:rPr>
              <a:t>distinction,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what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ISA?,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what </a:t>
            </a:r>
            <a:r>
              <a:rPr sz="2400" dirty="0">
                <a:latin typeface="Calibri"/>
                <a:cs typeface="Calibri"/>
              </a:rPr>
              <a:t>limits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performance?,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think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hardware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abstractions,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Amdahl’s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Law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E012FC-CDB8-11BE-6500-9A5C69714502}"/>
              </a:ext>
            </a:extLst>
          </p:cNvPr>
          <p:cNvSpPr/>
          <p:nvPr/>
        </p:nvSpPr>
        <p:spPr>
          <a:xfrm>
            <a:off x="0" y="1828800"/>
            <a:ext cx="5873751" cy="152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DEDB53-8A14-668F-B2AE-C700343C0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94" y="1447800"/>
            <a:ext cx="5495130" cy="516257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48436"/>
            <a:ext cx="7087234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60775" algn="l"/>
              </a:tabLst>
            </a:pPr>
            <a:r>
              <a:rPr sz="5200" dirty="0"/>
              <a:t>ILP</a:t>
            </a:r>
            <a:r>
              <a:rPr sz="5200" spc="-55" dirty="0"/>
              <a:t> </a:t>
            </a:r>
            <a:r>
              <a:rPr sz="5200" dirty="0"/>
              <a:t>&amp;</a:t>
            </a:r>
            <a:r>
              <a:rPr sz="5200" spc="-40" dirty="0"/>
              <a:t> </a:t>
            </a:r>
            <a:r>
              <a:rPr sz="5200" spc="-10" dirty="0"/>
              <a:t>Dealing</a:t>
            </a:r>
            <a:r>
              <a:rPr sz="5200" dirty="0"/>
              <a:t>	with</a:t>
            </a:r>
            <a:r>
              <a:rPr sz="5200" spc="-95" dirty="0"/>
              <a:t> </a:t>
            </a:r>
            <a:r>
              <a:rPr sz="5200" spc="-10" dirty="0"/>
              <a:t>Hazards</a:t>
            </a:r>
            <a:endParaRPr sz="5200"/>
          </a:p>
        </p:txBody>
      </p:sp>
      <p:sp>
        <p:nvSpPr>
          <p:cNvPr id="6" name="object 6"/>
          <p:cNvSpPr txBox="1"/>
          <p:nvPr/>
        </p:nvSpPr>
        <p:spPr>
          <a:xfrm>
            <a:off x="6227445" y="2821635"/>
            <a:ext cx="41789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Introduction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ILP,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pipelining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what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gets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way,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control </a:t>
            </a:r>
            <a:r>
              <a:rPr sz="2400" dirty="0">
                <a:latin typeface="Calibri"/>
                <a:cs typeface="Calibri"/>
              </a:rPr>
              <a:t>flow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happens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execution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time, </a:t>
            </a:r>
            <a:r>
              <a:rPr sz="2400" dirty="0">
                <a:latin typeface="Calibri"/>
                <a:cs typeface="Calibri"/>
              </a:rPr>
              <a:t>branch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prediction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A43E11-A57B-6061-CFA6-F8CEB3237156}"/>
              </a:ext>
            </a:extLst>
          </p:cNvPr>
          <p:cNvSpPr/>
          <p:nvPr/>
        </p:nvSpPr>
        <p:spPr>
          <a:xfrm>
            <a:off x="0" y="3000082"/>
            <a:ext cx="5873751" cy="5660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11326469" cy="989507"/>
          </a:xfrm>
          <a:prstGeom prst="rect">
            <a:avLst/>
          </a:prstGeom>
        </p:spPr>
        <p:txBody>
          <a:bodyPr vert="horz" wrap="square" lIns="0" tIns="300101" rIns="0" bIns="0" rtlCol="0">
            <a:spAutoFit/>
          </a:bodyPr>
          <a:lstStyle/>
          <a:p>
            <a:pPr marL="767715">
              <a:lnSpc>
                <a:spcPct val="100000"/>
              </a:lnSpc>
              <a:spcBef>
                <a:spcPts val="105"/>
              </a:spcBef>
            </a:pPr>
            <a:r>
              <a:rPr dirty="0"/>
              <a:t>Course</a:t>
            </a:r>
            <a:r>
              <a:rPr spc="-100" dirty="0"/>
              <a:t> </a:t>
            </a:r>
            <a:r>
              <a:rPr dirty="0"/>
              <a:t>Staff</a:t>
            </a:r>
            <a:r>
              <a:rPr spc="-100" dirty="0"/>
              <a:t> </a:t>
            </a:r>
            <a:r>
              <a:rPr dirty="0"/>
              <a:t>&amp;</a:t>
            </a:r>
            <a:r>
              <a:rPr spc="-75" dirty="0"/>
              <a:t> </a:t>
            </a:r>
            <a:r>
              <a:rPr spc="-10" dirty="0"/>
              <a:t>Logistics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6455" y="914400"/>
            <a:ext cx="10499090" cy="463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1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04165" algn="l"/>
              </a:tabLst>
            </a:pPr>
            <a:r>
              <a:rPr sz="1500" spc="-20" dirty="0">
                <a:latin typeface="Calibri"/>
                <a:cs typeface="Calibri"/>
              </a:rPr>
              <a:t>Prof.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lang="en-US" sz="1500" dirty="0">
                <a:latin typeface="Calibri"/>
                <a:cs typeface="Calibri"/>
              </a:rPr>
              <a:t>Greg Kesden</a:t>
            </a:r>
            <a:endParaRPr sz="1500" dirty="0">
              <a:latin typeface="Calibri"/>
              <a:cs typeface="Calibri"/>
            </a:endParaRPr>
          </a:p>
          <a:p>
            <a:pPr marL="762000" lvl="1" indent="-2286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762000" algn="l"/>
              </a:tabLst>
            </a:pPr>
            <a:r>
              <a:rPr lang="en-US" sz="1300" dirty="0">
                <a:latin typeface="Calibri"/>
                <a:cs typeface="Calibri"/>
              </a:rPr>
              <a:t>(412) 818-7813</a:t>
            </a:r>
          </a:p>
          <a:p>
            <a:pPr marL="762000" lvl="1" indent="-2286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762000" algn="l"/>
              </a:tabLst>
            </a:pPr>
            <a:r>
              <a:rPr lang="en-US" sz="1300" dirty="0">
                <a:latin typeface="Calibri"/>
                <a:cs typeface="Calibri"/>
              </a:rPr>
              <a:t>HH A205</a:t>
            </a:r>
          </a:p>
          <a:p>
            <a:pPr marL="762000" lvl="1" indent="-2286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762000" algn="l"/>
              </a:tabLst>
            </a:pPr>
            <a:r>
              <a:rPr lang="en-US" sz="1300" dirty="0">
                <a:latin typeface="Calibri"/>
                <a:cs typeface="Calibri"/>
              </a:rPr>
              <a:t>https://www.andrew.cmu.edu/~gkesden/schedule.html</a:t>
            </a:r>
          </a:p>
          <a:p>
            <a:pPr marL="762000" lvl="1" indent="-2286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762000" algn="l"/>
              </a:tabLst>
            </a:pPr>
            <a:endParaRPr sz="1300" dirty="0">
              <a:latin typeface="Calibri"/>
              <a:cs typeface="Calibri"/>
            </a:endParaRPr>
          </a:p>
          <a:p>
            <a:pPr marL="304165" indent="-22796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304165" algn="l"/>
              </a:tabLst>
            </a:pPr>
            <a:r>
              <a:rPr sz="1500" spc="-25" dirty="0">
                <a:latin typeface="Calibri"/>
                <a:cs typeface="Calibri"/>
              </a:rPr>
              <a:t>T</a:t>
            </a:r>
            <a:r>
              <a:rPr lang="en-US" sz="1500" spc="-25" dirty="0">
                <a:latin typeface="Calibri"/>
                <a:cs typeface="Calibri"/>
              </a:rPr>
              <a:t>eaching Assistants (18-344 Veterans):</a:t>
            </a:r>
            <a:endParaRPr sz="1500" dirty="0">
              <a:latin typeface="Calibri"/>
              <a:cs typeface="Calibri"/>
            </a:endParaRPr>
          </a:p>
          <a:p>
            <a:pPr marL="762000" lvl="1" indent="-2286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762000" algn="l"/>
              </a:tabLst>
            </a:pPr>
            <a:r>
              <a:rPr lang="en-US" sz="1500" dirty="0">
                <a:latin typeface="Calibri"/>
                <a:cs typeface="Calibri"/>
              </a:rPr>
              <a:t>Ashira Johara</a:t>
            </a:r>
          </a:p>
          <a:p>
            <a:pPr marL="762000" lvl="1" indent="-2286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762000" algn="l"/>
              </a:tabLst>
            </a:pPr>
            <a:r>
              <a:rPr lang="en-US" sz="1500" dirty="0">
                <a:latin typeface="Calibri"/>
                <a:cs typeface="Calibri"/>
              </a:rPr>
              <a:t>Fiona Fisher</a:t>
            </a:r>
          </a:p>
          <a:p>
            <a:pPr marL="762000" lvl="1" indent="-2286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762000" algn="l"/>
              </a:tabLst>
            </a:pPr>
            <a:r>
              <a:rPr lang="en-US" sz="1500" dirty="0" err="1">
                <a:latin typeface="Calibri"/>
                <a:cs typeface="Calibri"/>
              </a:rPr>
              <a:t>Jaehyun</a:t>
            </a:r>
            <a:r>
              <a:rPr lang="en-US" sz="1500" dirty="0">
                <a:latin typeface="Calibri"/>
                <a:cs typeface="Calibri"/>
              </a:rPr>
              <a:t> Lim</a:t>
            </a:r>
          </a:p>
          <a:p>
            <a:pPr marL="762000" lvl="1" indent="-2286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762000" algn="l"/>
              </a:tabLst>
            </a:pPr>
            <a:r>
              <a:rPr lang="en-US" sz="1500" dirty="0">
                <a:latin typeface="Calibri"/>
                <a:cs typeface="Calibri"/>
              </a:rPr>
              <a:t>Yufei Shi</a:t>
            </a:r>
          </a:p>
          <a:p>
            <a:pPr marL="304165" indent="-227965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04165" algn="l"/>
              </a:tabLst>
            </a:pPr>
            <a:r>
              <a:rPr sz="1500" dirty="0">
                <a:latin typeface="Calibri"/>
                <a:cs typeface="Calibri"/>
              </a:rPr>
              <a:t>Lecture</a:t>
            </a:r>
            <a:r>
              <a:rPr lang="en-US" sz="1500" dirty="0">
                <a:latin typeface="Calibri"/>
                <a:cs typeface="Calibri"/>
              </a:rPr>
              <a:t>: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lang="en-US" sz="1500" spc="-20" dirty="0">
                <a:latin typeface="Calibri"/>
                <a:cs typeface="Calibri"/>
              </a:rPr>
              <a:t>Mondays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lang="en-US" sz="1500" spc="-30" dirty="0">
                <a:latin typeface="Calibri"/>
                <a:cs typeface="Calibri"/>
              </a:rPr>
              <a:t>and </a:t>
            </a:r>
            <a:r>
              <a:rPr lang="en-US" sz="1500" spc="-10" dirty="0">
                <a:latin typeface="Calibri"/>
                <a:cs typeface="Calibri"/>
              </a:rPr>
              <a:t>Wednesdays,</a:t>
            </a:r>
            <a:r>
              <a:rPr lang="en-US" sz="1500" spc="-25" dirty="0">
                <a:latin typeface="Calibri"/>
                <a:cs typeface="Calibri"/>
              </a:rPr>
              <a:t> 3:30 – 4:20pm in WeH 5421</a:t>
            </a:r>
            <a:endParaRPr sz="1500" dirty="0">
              <a:latin typeface="Calibri"/>
              <a:cs typeface="Calibri"/>
            </a:endParaRPr>
          </a:p>
          <a:p>
            <a:pPr marL="762000" lvl="1" indent="-2286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762000" algn="l"/>
              </a:tabLst>
            </a:pPr>
            <a:r>
              <a:rPr sz="1300" dirty="0">
                <a:latin typeface="Calibri"/>
                <a:cs typeface="Calibri"/>
              </a:rPr>
              <a:t>Some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lectures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are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designed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run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short,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some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run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long.</a:t>
            </a:r>
            <a:r>
              <a:rPr sz="1300" spc="2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We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may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leave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early,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we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may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spill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into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next</a:t>
            </a:r>
            <a:r>
              <a:rPr sz="1300" spc="-10" dirty="0">
                <a:latin typeface="Calibri"/>
                <a:cs typeface="Calibri"/>
              </a:rPr>
              <a:t> week.</a:t>
            </a:r>
            <a:endParaRPr lang="en-US" sz="1300" spc="-10" dirty="0">
              <a:latin typeface="Calibri"/>
              <a:cs typeface="Calibri"/>
            </a:endParaRPr>
          </a:p>
          <a:p>
            <a:pPr marL="533400" lvl="1">
              <a:lnSpc>
                <a:spcPct val="100000"/>
              </a:lnSpc>
              <a:spcBef>
                <a:spcPts val="35"/>
              </a:spcBef>
              <a:tabLst>
                <a:tab pos="762000" algn="l"/>
              </a:tabLst>
            </a:pPr>
            <a:endParaRPr sz="1300" dirty="0">
              <a:latin typeface="Calibri"/>
              <a:cs typeface="Calibri"/>
            </a:endParaRPr>
          </a:p>
          <a:p>
            <a:pPr marL="304165" indent="-227965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04165" algn="l"/>
              </a:tabLst>
            </a:pPr>
            <a:r>
              <a:rPr sz="1500" spc="-10" dirty="0">
                <a:latin typeface="Calibri"/>
                <a:cs typeface="Calibri"/>
              </a:rPr>
              <a:t>Recitation</a:t>
            </a:r>
            <a:r>
              <a:rPr lang="en-US" sz="1500" spc="-10" dirty="0">
                <a:latin typeface="Calibri"/>
                <a:cs typeface="Calibri"/>
              </a:rPr>
              <a:t>: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Friday</a:t>
            </a:r>
            <a:r>
              <a:rPr lang="en-US" sz="1500" dirty="0">
                <a:latin typeface="Calibri"/>
                <a:cs typeface="Calibri"/>
              </a:rPr>
              <a:t>,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10-</a:t>
            </a:r>
            <a:r>
              <a:rPr sz="1500" spc="-25" dirty="0">
                <a:latin typeface="Calibri"/>
                <a:cs typeface="Calibri"/>
              </a:rPr>
              <a:t>1</a:t>
            </a:r>
            <a:r>
              <a:rPr lang="en-US" sz="1500" spc="-25" dirty="0">
                <a:latin typeface="Calibri"/>
                <a:cs typeface="Calibri"/>
              </a:rPr>
              <a:t>0:50am in WeH 5421</a:t>
            </a:r>
            <a:endParaRPr sz="1500" dirty="0">
              <a:latin typeface="Calibri"/>
              <a:cs typeface="Calibri"/>
            </a:endParaRPr>
          </a:p>
          <a:p>
            <a:pPr marL="762000" lvl="1" indent="-2286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762000" algn="l"/>
              </a:tabLst>
            </a:pPr>
            <a:r>
              <a:rPr lang="en-US" sz="1300" dirty="0">
                <a:latin typeface="Calibri"/>
                <a:cs typeface="Calibri"/>
              </a:rPr>
              <a:t>Project focused + Reinforcement</a:t>
            </a:r>
            <a:endParaRPr sz="1300" dirty="0">
              <a:latin typeface="Calibri"/>
              <a:cs typeface="Calibri"/>
            </a:endParaRPr>
          </a:p>
          <a:p>
            <a:pPr marL="304165" indent="-227965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04165" algn="l"/>
              </a:tabLst>
            </a:pPr>
            <a:r>
              <a:rPr sz="1500" dirty="0">
                <a:latin typeface="Calibri"/>
                <a:cs typeface="Calibri"/>
              </a:rPr>
              <a:t>Office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Hours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(per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website,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TBD)</a:t>
            </a:r>
            <a:endParaRPr sz="1500" dirty="0">
              <a:latin typeface="Calibri"/>
              <a:cs typeface="Calibri"/>
            </a:endParaRPr>
          </a:p>
          <a:p>
            <a:pPr marL="304165" indent="-227965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04165" algn="l"/>
              </a:tabLst>
            </a:pPr>
            <a:r>
              <a:rPr sz="1500" dirty="0">
                <a:latin typeface="Calibri"/>
                <a:cs typeface="Calibri"/>
              </a:rPr>
              <a:t>5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Labs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(more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later)</a:t>
            </a:r>
            <a:r>
              <a:rPr lang="en-US" sz="1500" dirty="0">
                <a:latin typeface="Calibri"/>
                <a:cs typeface="Calibri"/>
              </a:rPr>
              <a:t> + (Attendance/Homework | Exams)</a:t>
            </a:r>
            <a:endParaRPr sz="1500" dirty="0">
              <a:latin typeface="Calibri"/>
              <a:cs typeface="Calibri"/>
            </a:endParaRPr>
          </a:p>
          <a:p>
            <a:pPr marL="304165" indent="-22796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304165" algn="l"/>
              </a:tabLst>
            </a:pPr>
            <a:r>
              <a:rPr lang="en-US" sz="1500" dirty="0" err="1">
                <a:latin typeface="Calibri"/>
                <a:cs typeface="Calibri"/>
              </a:rPr>
              <a:t>Gradescope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(primarily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 err="1">
                <a:latin typeface="Calibri"/>
                <a:cs typeface="Calibri"/>
              </a:rPr>
              <a:t>handin</a:t>
            </a:r>
            <a:r>
              <a:rPr sz="1500" dirty="0">
                <a:latin typeface="Calibri"/>
                <a:cs typeface="Calibri"/>
              </a:rPr>
              <a:t>)</a:t>
            </a:r>
            <a:r>
              <a:rPr lang="en-US" sz="1500" dirty="0">
                <a:latin typeface="Calibri"/>
                <a:cs typeface="Calibri"/>
              </a:rPr>
              <a:t>, 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lang="en-US" sz="1500" spc="-60" dirty="0">
                <a:latin typeface="Calibri"/>
                <a:cs typeface="Calibri"/>
              </a:rPr>
              <a:t>Slack (Ephemeral questions) ,</a:t>
            </a:r>
            <a:r>
              <a:rPr sz="1500" dirty="0">
                <a:latin typeface="Calibri"/>
                <a:cs typeface="Calibri"/>
              </a:rPr>
              <a:t>&amp;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Piazza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(for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continuous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Q&amp;A)</a:t>
            </a:r>
            <a:endParaRPr sz="1500" dirty="0">
              <a:latin typeface="Calibri"/>
              <a:cs typeface="Calibri"/>
            </a:endParaRPr>
          </a:p>
          <a:p>
            <a:pPr marL="304800" marR="148590" indent="-228600">
              <a:lnSpc>
                <a:spcPct val="70100"/>
              </a:lnSpc>
              <a:spcBef>
                <a:spcPts val="1005"/>
              </a:spcBef>
              <a:buFont typeface="Arial"/>
              <a:buChar char="•"/>
              <a:tabLst>
                <a:tab pos="304800" algn="l"/>
              </a:tabLst>
            </a:pPr>
            <a:r>
              <a:rPr sz="1500" dirty="0">
                <a:latin typeface="Calibri"/>
                <a:cs typeface="Calibri"/>
              </a:rPr>
              <a:t>Late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policy: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-</a:t>
            </a:r>
            <a:r>
              <a:rPr sz="1500" dirty="0">
                <a:latin typeface="Calibri"/>
                <a:cs typeface="Calibri"/>
              </a:rPr>
              <a:t>10%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each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day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late</a:t>
            </a:r>
            <a:r>
              <a:rPr lang="en-US" sz="1500" dirty="0">
                <a:latin typeface="Calibri"/>
                <a:cs typeface="Calibri"/>
              </a:rPr>
              <a:t>. If you need schedule adjustments, please work it out </a:t>
            </a:r>
            <a:r>
              <a:rPr lang="en-US" sz="1500" i="1" dirty="0">
                <a:latin typeface="Calibri"/>
                <a:cs typeface="Calibri"/>
              </a:rPr>
              <a:t>with us well in advance. </a:t>
            </a:r>
            <a:endParaRPr sz="1500" i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7BB38D-5B06-6237-02A8-DE0351F54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94" y="1447800"/>
            <a:ext cx="5495130" cy="516257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591" rIns="0" bIns="0" rtlCol="0">
            <a:spAutoFit/>
          </a:bodyPr>
          <a:lstStyle/>
          <a:p>
            <a:pPr marL="767715">
              <a:lnSpc>
                <a:spcPct val="100000"/>
              </a:lnSpc>
              <a:spcBef>
                <a:spcPts val="95"/>
              </a:spcBef>
            </a:pPr>
            <a:r>
              <a:rPr sz="5200" dirty="0"/>
              <a:t>Caches</a:t>
            </a:r>
            <a:r>
              <a:rPr sz="5200" spc="-105" dirty="0"/>
              <a:t> </a:t>
            </a:r>
            <a:r>
              <a:rPr sz="5200" dirty="0"/>
              <a:t>&amp;</a:t>
            </a:r>
            <a:r>
              <a:rPr sz="5200" spc="-120" dirty="0"/>
              <a:t> </a:t>
            </a:r>
            <a:r>
              <a:rPr sz="5200" dirty="0"/>
              <a:t>Memory</a:t>
            </a:r>
            <a:r>
              <a:rPr sz="5200" spc="-120" dirty="0"/>
              <a:t> </a:t>
            </a:r>
            <a:r>
              <a:rPr sz="5200" spc="-10" dirty="0"/>
              <a:t>Hierarchies</a:t>
            </a:r>
            <a:endParaRPr sz="5200"/>
          </a:p>
        </p:txBody>
      </p:sp>
      <p:sp>
        <p:nvSpPr>
          <p:cNvPr id="6" name="object 6"/>
          <p:cNvSpPr txBox="1"/>
          <p:nvPr/>
        </p:nvSpPr>
        <p:spPr>
          <a:xfrm>
            <a:off x="6227445" y="2821635"/>
            <a:ext cx="396811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Memory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real</a:t>
            </a:r>
            <a:r>
              <a:rPr sz="2400" spc="-10" dirty="0">
                <a:latin typeface="Calibri"/>
                <a:cs typeface="Calibri"/>
              </a:rPr>
              <a:t> problem! </a:t>
            </a:r>
            <a:r>
              <a:rPr sz="2400" dirty="0">
                <a:latin typeface="Calibri"/>
                <a:cs typeface="Calibri"/>
              </a:rPr>
              <a:t>Caches,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memory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hierarchies: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 </a:t>
            </a:r>
            <a:r>
              <a:rPr sz="2400" spc="-10" dirty="0">
                <a:latin typeface="Calibri"/>
                <a:cs typeface="Calibri"/>
              </a:rPr>
              <a:t>architect’s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view,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cache </a:t>
            </a:r>
            <a:r>
              <a:rPr sz="2400" dirty="0">
                <a:latin typeface="Calibri"/>
                <a:cs typeface="Calibri"/>
              </a:rPr>
              <a:t>replacement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cache </a:t>
            </a:r>
            <a:r>
              <a:rPr sz="2400" spc="-10" dirty="0">
                <a:latin typeface="Calibri"/>
                <a:cs typeface="Calibri"/>
              </a:rPr>
              <a:t>optimizations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69AF4E-7D3D-AF88-CD5B-8068750DAD22}"/>
              </a:ext>
            </a:extLst>
          </p:cNvPr>
          <p:cNvSpPr/>
          <p:nvPr/>
        </p:nvSpPr>
        <p:spPr>
          <a:xfrm>
            <a:off x="0" y="3886200"/>
            <a:ext cx="5873751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F2C8F4-C779-89CA-A53E-BBF488F0D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94" y="1447800"/>
            <a:ext cx="5495130" cy="516257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591" rIns="0" bIns="0" rtlCol="0">
            <a:spAutoFit/>
          </a:bodyPr>
          <a:lstStyle/>
          <a:p>
            <a:pPr marL="767715">
              <a:lnSpc>
                <a:spcPct val="100000"/>
              </a:lnSpc>
              <a:spcBef>
                <a:spcPts val="95"/>
              </a:spcBef>
            </a:pPr>
            <a:r>
              <a:rPr sz="5200" dirty="0"/>
              <a:t>Principled</a:t>
            </a:r>
            <a:r>
              <a:rPr sz="5200" spc="-229" dirty="0"/>
              <a:t> </a:t>
            </a:r>
            <a:r>
              <a:rPr sz="5200" spc="-30" dirty="0"/>
              <a:t>Performance</a:t>
            </a:r>
            <a:r>
              <a:rPr sz="5200" spc="-215" dirty="0"/>
              <a:t> </a:t>
            </a:r>
            <a:r>
              <a:rPr sz="5200" spc="-10" dirty="0"/>
              <a:t>Analysis</a:t>
            </a:r>
            <a:endParaRPr sz="5200"/>
          </a:p>
        </p:txBody>
      </p:sp>
      <p:sp>
        <p:nvSpPr>
          <p:cNvPr id="6" name="object 6"/>
          <p:cNvSpPr txBox="1"/>
          <p:nvPr/>
        </p:nvSpPr>
        <p:spPr>
          <a:xfrm>
            <a:off x="6227445" y="2821635"/>
            <a:ext cx="389890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Measuring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meaningful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way,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understanding </a:t>
            </a:r>
            <a:r>
              <a:rPr sz="2400" dirty="0">
                <a:latin typeface="Calibri"/>
                <a:cs typeface="Calibri"/>
              </a:rPr>
              <a:t>performance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measurement </a:t>
            </a:r>
            <a:r>
              <a:rPr sz="2400" dirty="0">
                <a:latin typeface="Calibri"/>
                <a:cs typeface="Calibri"/>
              </a:rPr>
              <a:t>pitfalls,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Pareto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analysis,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design </a:t>
            </a:r>
            <a:r>
              <a:rPr sz="2400" dirty="0">
                <a:latin typeface="Calibri"/>
                <a:cs typeface="Calibri"/>
              </a:rPr>
              <a:t>space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iteration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exploration, Amdahl’s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(again)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94C18F-2E80-C3E8-C95C-FBBFCC05FCA3}"/>
              </a:ext>
            </a:extLst>
          </p:cNvPr>
          <p:cNvSpPr/>
          <p:nvPr/>
        </p:nvSpPr>
        <p:spPr>
          <a:xfrm>
            <a:off x="-25791" y="4495800"/>
            <a:ext cx="5873751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72E52-39E6-E45B-24AD-321AB1924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94" y="1447800"/>
            <a:ext cx="5495130" cy="516257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591" rIns="0" bIns="0" rtlCol="0">
            <a:spAutoFit/>
          </a:bodyPr>
          <a:lstStyle/>
          <a:p>
            <a:pPr marL="767715">
              <a:lnSpc>
                <a:spcPct val="100000"/>
              </a:lnSpc>
              <a:spcBef>
                <a:spcPts val="95"/>
              </a:spcBef>
            </a:pPr>
            <a:r>
              <a:rPr sz="5200" spc="-30" dirty="0"/>
              <a:t>Microarchitectural</a:t>
            </a:r>
            <a:r>
              <a:rPr sz="5200" spc="-145" dirty="0"/>
              <a:t> </a:t>
            </a:r>
            <a:r>
              <a:rPr sz="5200" spc="-10" dirty="0"/>
              <a:t>Optimizations</a:t>
            </a:r>
            <a:endParaRPr sz="5200"/>
          </a:p>
        </p:txBody>
      </p:sp>
      <p:sp>
        <p:nvSpPr>
          <p:cNvPr id="6" name="object 6"/>
          <p:cNvSpPr txBox="1"/>
          <p:nvPr/>
        </p:nvSpPr>
        <p:spPr>
          <a:xfrm>
            <a:off x="6227445" y="2821635"/>
            <a:ext cx="428053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Going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beyond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IPC=1,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advanced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ILP </a:t>
            </a:r>
            <a:r>
              <a:rPr sz="2400" dirty="0">
                <a:latin typeface="Calibri"/>
                <a:cs typeface="Calibri"/>
              </a:rPr>
              <a:t>techniques,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superscalar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out-</a:t>
            </a:r>
            <a:r>
              <a:rPr sz="2400" spc="-25" dirty="0">
                <a:latin typeface="Calibri"/>
                <a:cs typeface="Calibri"/>
              </a:rPr>
              <a:t>of- </a:t>
            </a:r>
            <a:r>
              <a:rPr sz="2400" dirty="0">
                <a:latin typeface="Calibri"/>
                <a:cs typeface="Calibri"/>
              </a:rPr>
              <a:t>order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execution,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vector </a:t>
            </a:r>
            <a:r>
              <a:rPr sz="2400" dirty="0">
                <a:latin typeface="Calibri"/>
                <a:cs typeface="Calibri"/>
              </a:rPr>
              <a:t>processors,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Large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Instruction Word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processors,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more </a:t>
            </a:r>
            <a:r>
              <a:rPr sz="2400" dirty="0">
                <a:latin typeface="Calibri"/>
                <a:cs typeface="Calibri"/>
              </a:rPr>
              <a:t>exotic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architectures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FF1156-FBCB-A856-F011-41F7FF666C5C}"/>
              </a:ext>
            </a:extLst>
          </p:cNvPr>
          <p:cNvSpPr/>
          <p:nvPr/>
        </p:nvSpPr>
        <p:spPr>
          <a:xfrm>
            <a:off x="173368" y="5181600"/>
            <a:ext cx="5873751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2528F6-AC69-F8F0-C150-72CCD35C7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94" y="1447800"/>
            <a:ext cx="5495130" cy="516257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591" rIns="0" bIns="0" rtlCol="0">
            <a:spAutoFit/>
          </a:bodyPr>
          <a:lstStyle/>
          <a:p>
            <a:pPr marL="767715">
              <a:lnSpc>
                <a:spcPct val="100000"/>
              </a:lnSpc>
              <a:spcBef>
                <a:spcPts val="95"/>
              </a:spcBef>
            </a:pPr>
            <a:r>
              <a:rPr sz="5200" dirty="0"/>
              <a:t>Midterm</a:t>
            </a:r>
            <a:r>
              <a:rPr sz="5200" spc="-245" dirty="0"/>
              <a:t> </a:t>
            </a:r>
            <a:r>
              <a:rPr sz="5200" spc="-20" dirty="0"/>
              <a:t>Exam</a:t>
            </a:r>
            <a:endParaRPr sz="5200"/>
          </a:p>
        </p:txBody>
      </p:sp>
      <p:sp>
        <p:nvSpPr>
          <p:cNvPr id="6" name="object 6"/>
          <p:cNvSpPr txBox="1"/>
          <p:nvPr/>
        </p:nvSpPr>
        <p:spPr>
          <a:xfrm>
            <a:off x="6227445" y="2821635"/>
            <a:ext cx="454596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874394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midterm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covers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everything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start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this </a:t>
            </a:r>
            <a:r>
              <a:rPr sz="2400" spc="-10" dirty="0">
                <a:latin typeface="Calibri"/>
                <a:cs typeface="Calibri"/>
              </a:rPr>
              <a:t>point.</a:t>
            </a:r>
            <a:r>
              <a:rPr sz="2400" dirty="0">
                <a:latin typeface="Calibri"/>
                <a:cs typeface="Calibri"/>
              </a:rPr>
              <a:t>	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labs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homeworks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will </a:t>
            </a:r>
            <a:r>
              <a:rPr sz="2400" dirty="0">
                <a:latin typeface="Calibri"/>
                <a:cs typeface="Calibri"/>
              </a:rPr>
              <a:t>evaluate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learn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during</a:t>
            </a:r>
            <a:r>
              <a:rPr sz="2400" spc="-25" dirty="0">
                <a:latin typeface="Calibri"/>
                <a:cs typeface="Calibri"/>
              </a:rPr>
              <a:t> the </a:t>
            </a:r>
            <a:r>
              <a:rPr sz="2400" dirty="0">
                <a:latin typeface="Calibri"/>
                <a:cs typeface="Calibri"/>
              </a:rPr>
              <a:t>second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half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course.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A1C449-AB3B-4F5D-CF4A-1BC4D0EF035C}"/>
              </a:ext>
            </a:extLst>
          </p:cNvPr>
          <p:cNvSpPr/>
          <p:nvPr/>
        </p:nvSpPr>
        <p:spPr>
          <a:xfrm>
            <a:off x="127765" y="5562600"/>
            <a:ext cx="5873751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591" rIns="0" bIns="0" rtlCol="0">
            <a:spAutoFit/>
          </a:bodyPr>
          <a:lstStyle/>
          <a:p>
            <a:pPr marL="767715">
              <a:lnSpc>
                <a:spcPct val="100000"/>
              </a:lnSpc>
              <a:spcBef>
                <a:spcPts val="95"/>
              </a:spcBef>
            </a:pPr>
            <a:r>
              <a:rPr sz="5200" dirty="0"/>
              <a:t>Virtual</a:t>
            </a:r>
            <a:r>
              <a:rPr sz="5200" spc="-125" dirty="0"/>
              <a:t> </a:t>
            </a:r>
            <a:r>
              <a:rPr sz="5200" spc="-10" dirty="0"/>
              <a:t>Memory</a:t>
            </a:r>
            <a:endParaRPr sz="5200"/>
          </a:p>
        </p:txBody>
      </p:sp>
      <p:sp>
        <p:nvSpPr>
          <p:cNvPr id="6" name="object 6"/>
          <p:cNvSpPr txBox="1"/>
          <p:nvPr/>
        </p:nvSpPr>
        <p:spPr>
          <a:xfrm>
            <a:off x="6781800" y="2819400"/>
            <a:ext cx="460692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Virtual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Memory,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virtualization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basics, </a:t>
            </a:r>
            <a:r>
              <a:rPr sz="2400" dirty="0">
                <a:latin typeface="Calibri"/>
                <a:cs typeface="Calibri"/>
              </a:rPr>
              <a:t>bad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ways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VM, </a:t>
            </a:r>
            <a:r>
              <a:rPr sz="2400" spc="-10" dirty="0">
                <a:latin typeface="Calibri"/>
                <a:cs typeface="Calibri"/>
              </a:rPr>
              <a:t>hardware/software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co-</a:t>
            </a:r>
            <a:r>
              <a:rPr sz="2400" dirty="0">
                <a:latin typeface="Calibri"/>
                <a:cs typeface="Calibri"/>
              </a:rPr>
              <a:t>design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virtualization,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advanced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topics, </a:t>
            </a:r>
            <a:r>
              <a:rPr sz="2400" dirty="0">
                <a:latin typeface="Calibri"/>
                <a:cs typeface="Calibri"/>
              </a:rPr>
              <a:t>huge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pages,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TLB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design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4A3E9-3CD9-C8CE-F129-44350A539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" y="1677318"/>
            <a:ext cx="6313284" cy="48577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E43414-437C-E1FC-C804-859627664077}"/>
              </a:ext>
            </a:extLst>
          </p:cNvPr>
          <p:cNvSpPr/>
          <p:nvPr/>
        </p:nvSpPr>
        <p:spPr>
          <a:xfrm>
            <a:off x="480850" y="2057400"/>
            <a:ext cx="60960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EB600-9834-E0A1-E78E-5DEA66B69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14" y="1752600"/>
            <a:ext cx="6313284" cy="485777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591" rIns="0" bIns="0" rtlCol="0">
            <a:spAutoFit/>
          </a:bodyPr>
          <a:lstStyle/>
          <a:p>
            <a:pPr marL="767715">
              <a:lnSpc>
                <a:spcPct val="100000"/>
              </a:lnSpc>
              <a:spcBef>
                <a:spcPts val="95"/>
              </a:spcBef>
            </a:pPr>
            <a:r>
              <a:rPr sz="5200" dirty="0"/>
              <a:t>Sparse</a:t>
            </a:r>
            <a:r>
              <a:rPr sz="5200" spc="-250" dirty="0"/>
              <a:t> </a:t>
            </a:r>
            <a:r>
              <a:rPr sz="5200" spc="-10" dirty="0"/>
              <a:t>Computation</a:t>
            </a:r>
            <a:endParaRPr sz="5200"/>
          </a:p>
        </p:txBody>
      </p:sp>
      <p:sp>
        <p:nvSpPr>
          <p:cNvPr id="6" name="object 6"/>
          <p:cNvSpPr txBox="1"/>
          <p:nvPr/>
        </p:nvSpPr>
        <p:spPr>
          <a:xfrm>
            <a:off x="7010400" y="2821635"/>
            <a:ext cx="413131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Introduction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sparsity,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what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sparse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problem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one </a:t>
            </a:r>
            <a:r>
              <a:rPr sz="2400" dirty="0">
                <a:latin typeface="Calibri"/>
                <a:cs typeface="Calibri"/>
              </a:rPr>
              <a:t>difficult?,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understanding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performance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limiters,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sparse </a:t>
            </a:r>
            <a:r>
              <a:rPr sz="2400" dirty="0">
                <a:latin typeface="Calibri"/>
                <a:cs typeface="Calibri"/>
              </a:rPr>
              <a:t>problem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optimization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strategies, </a:t>
            </a:r>
            <a:r>
              <a:rPr sz="2400" dirty="0">
                <a:latin typeface="Calibri"/>
                <a:cs typeface="Calibri"/>
              </a:rPr>
              <a:t>open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problems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3E977-5A61-D915-C10D-AA8D0B82DD4A}"/>
              </a:ext>
            </a:extLst>
          </p:cNvPr>
          <p:cNvSpPr/>
          <p:nvPr/>
        </p:nvSpPr>
        <p:spPr>
          <a:xfrm>
            <a:off x="457200" y="2821635"/>
            <a:ext cx="6172200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AB075E-4291-9830-DDB9-E33B164F1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561" y="1696470"/>
            <a:ext cx="6313284" cy="48577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591" rIns="0" bIns="0" rtlCol="0">
            <a:spAutoFit/>
          </a:bodyPr>
          <a:lstStyle/>
          <a:p>
            <a:pPr marL="767715">
              <a:lnSpc>
                <a:spcPct val="100000"/>
              </a:lnSpc>
              <a:spcBef>
                <a:spcPts val="95"/>
              </a:spcBef>
            </a:pPr>
            <a:r>
              <a:rPr sz="5200" spc="-20" dirty="0"/>
              <a:t>Parallelism</a:t>
            </a:r>
            <a:r>
              <a:rPr sz="5200" spc="-135" dirty="0"/>
              <a:t> </a:t>
            </a:r>
            <a:r>
              <a:rPr sz="5200" dirty="0"/>
              <a:t>&amp;</a:t>
            </a:r>
            <a:r>
              <a:rPr sz="5200" spc="-120" dirty="0"/>
              <a:t> </a:t>
            </a:r>
            <a:r>
              <a:rPr sz="5200" spc="-10" dirty="0"/>
              <a:t>Concurrency</a:t>
            </a:r>
            <a:endParaRPr sz="5200"/>
          </a:p>
        </p:txBody>
      </p:sp>
      <p:sp>
        <p:nvSpPr>
          <p:cNvPr id="7" name="object 7"/>
          <p:cNvSpPr txBox="1"/>
          <p:nvPr/>
        </p:nvSpPr>
        <p:spPr>
          <a:xfrm>
            <a:off x="6227445" y="2821635"/>
            <a:ext cx="459486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Parallel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computation,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parallel </a:t>
            </a:r>
            <a:r>
              <a:rPr sz="2400" dirty="0">
                <a:latin typeface="Calibri"/>
                <a:cs typeface="Calibri"/>
              </a:rPr>
              <a:t>architectures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concurrency,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memory </a:t>
            </a:r>
            <a:r>
              <a:rPr sz="2400" dirty="0">
                <a:latin typeface="Calibri"/>
                <a:cs typeface="Calibri"/>
              </a:rPr>
              <a:t>consistency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models,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synchronization, </a:t>
            </a:r>
            <a:r>
              <a:rPr sz="2400" dirty="0">
                <a:latin typeface="Calibri"/>
                <a:cs typeface="Calibri"/>
              </a:rPr>
              <a:t>atomics,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transactional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memory </a:t>
            </a:r>
            <a:r>
              <a:rPr sz="2400" dirty="0">
                <a:latin typeface="Calibri"/>
                <a:cs typeface="Calibri"/>
              </a:rPr>
              <a:t>networks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chip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0B8267-6D1C-E466-6CAE-26DB16659FF8}"/>
              </a:ext>
            </a:extLst>
          </p:cNvPr>
          <p:cNvSpPr/>
          <p:nvPr/>
        </p:nvSpPr>
        <p:spPr>
          <a:xfrm>
            <a:off x="0" y="3581400"/>
            <a:ext cx="6096000" cy="15801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457C1E-9B89-D036-9664-BC1659581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284" y="1869124"/>
            <a:ext cx="6313284" cy="485777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251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05"/>
              </a:spcBef>
            </a:pPr>
            <a:r>
              <a:rPr sz="4700" dirty="0"/>
              <a:t>End</a:t>
            </a:r>
            <a:r>
              <a:rPr sz="4700" spc="-100" dirty="0"/>
              <a:t> </a:t>
            </a:r>
            <a:r>
              <a:rPr sz="4700" dirty="0"/>
              <a:t>of</a:t>
            </a:r>
            <a:r>
              <a:rPr sz="4700" spc="-75" dirty="0"/>
              <a:t> </a:t>
            </a:r>
            <a:r>
              <a:rPr sz="4700" dirty="0"/>
              <a:t>semester:</a:t>
            </a:r>
            <a:r>
              <a:rPr sz="4700" spc="-110" dirty="0"/>
              <a:t> </a:t>
            </a:r>
            <a:r>
              <a:rPr sz="4700" dirty="0"/>
              <a:t>computer</a:t>
            </a:r>
            <a:r>
              <a:rPr sz="4700" spc="-95" dirty="0"/>
              <a:t> </a:t>
            </a:r>
            <a:r>
              <a:rPr sz="4700" dirty="0"/>
              <a:t>architecture</a:t>
            </a:r>
            <a:r>
              <a:rPr sz="4700" spc="-100" dirty="0"/>
              <a:t> </a:t>
            </a:r>
            <a:r>
              <a:rPr sz="4700" spc="-10" dirty="0"/>
              <a:t>today</a:t>
            </a:r>
            <a:endParaRPr sz="4700"/>
          </a:p>
        </p:txBody>
      </p:sp>
      <p:sp>
        <p:nvSpPr>
          <p:cNvPr id="8" name="object 8"/>
          <p:cNvSpPr txBox="1"/>
          <p:nvPr/>
        </p:nvSpPr>
        <p:spPr>
          <a:xfrm>
            <a:off x="6227445" y="2821635"/>
            <a:ext cx="436372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19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(Subject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change)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What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is </a:t>
            </a:r>
            <a:r>
              <a:rPr sz="2400" dirty="0">
                <a:latin typeface="Calibri"/>
                <a:cs typeface="Calibri"/>
              </a:rPr>
              <a:t>happening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field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computer </a:t>
            </a:r>
            <a:r>
              <a:rPr sz="2400" dirty="0">
                <a:latin typeface="Calibri"/>
                <a:cs typeface="Calibri"/>
              </a:rPr>
              <a:t>architecture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today?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exciting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new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ideas? Reconfigurable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dataflow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machines, </a:t>
            </a:r>
            <a:r>
              <a:rPr sz="2400" dirty="0">
                <a:latin typeface="Calibri"/>
                <a:cs typeface="Calibri"/>
              </a:rPr>
              <a:t>encrypted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computing,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energy- </a:t>
            </a:r>
            <a:r>
              <a:rPr sz="2400" dirty="0">
                <a:latin typeface="Calibri"/>
                <a:cs typeface="Calibri"/>
              </a:rPr>
              <a:t>harvesting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computers,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open-ended </a:t>
            </a:r>
            <a:r>
              <a:rPr sz="2400" spc="-25" dirty="0">
                <a:latin typeface="Calibri"/>
                <a:cs typeface="Calibri"/>
              </a:rPr>
              <a:t>Q/A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E5DE0E-EA4C-AB5A-4FEF-F93D3F2FE4E5}"/>
              </a:ext>
            </a:extLst>
          </p:cNvPr>
          <p:cNvSpPr/>
          <p:nvPr/>
        </p:nvSpPr>
        <p:spPr>
          <a:xfrm>
            <a:off x="-108642" y="5158489"/>
            <a:ext cx="6096000" cy="15801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0101" rIns="0" bIns="0" rtlCol="0">
            <a:spAutoFit/>
          </a:bodyPr>
          <a:lstStyle/>
          <a:p>
            <a:pPr marL="767715">
              <a:lnSpc>
                <a:spcPct val="100000"/>
              </a:lnSpc>
              <a:spcBef>
                <a:spcPts val="105"/>
              </a:spcBef>
            </a:pPr>
            <a:r>
              <a:rPr dirty="0"/>
              <a:t>Lab 0: </a:t>
            </a:r>
            <a:r>
              <a:rPr spc="-10" dirty="0"/>
              <a:t>Bootstrapping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  <a:tab pos="5034915" algn="l"/>
              </a:tabLst>
            </a:pPr>
            <a:r>
              <a:rPr spc="-25" dirty="0"/>
              <a:t>18-</a:t>
            </a:r>
            <a:r>
              <a:rPr dirty="0"/>
              <a:t>344</a:t>
            </a:r>
            <a:r>
              <a:rPr spc="-10" dirty="0"/>
              <a:t> </a:t>
            </a:r>
            <a:r>
              <a:rPr dirty="0"/>
              <a:t>has</a:t>
            </a:r>
            <a:r>
              <a:rPr spc="-45" dirty="0"/>
              <a:t> </a:t>
            </a:r>
            <a:r>
              <a:rPr dirty="0"/>
              <a:t>lots</a:t>
            </a:r>
            <a:r>
              <a:rPr spc="-5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moving</a:t>
            </a:r>
            <a:r>
              <a:rPr spc="-45" dirty="0"/>
              <a:t> </a:t>
            </a:r>
            <a:r>
              <a:rPr spc="-10" dirty="0"/>
              <a:t>parts.</a:t>
            </a:r>
            <a:r>
              <a:rPr dirty="0"/>
              <a:t>	Lab</a:t>
            </a:r>
            <a:r>
              <a:rPr spc="-60" dirty="0"/>
              <a:t> </a:t>
            </a:r>
            <a:r>
              <a:rPr dirty="0"/>
              <a:t>0</a:t>
            </a:r>
            <a:r>
              <a:rPr spc="-35" dirty="0"/>
              <a:t> </a:t>
            </a:r>
            <a:r>
              <a:rPr dirty="0"/>
              <a:t>is</a:t>
            </a:r>
            <a:r>
              <a:rPr spc="-50" dirty="0"/>
              <a:t> </a:t>
            </a:r>
            <a:r>
              <a:rPr dirty="0"/>
              <a:t>about</a:t>
            </a:r>
            <a:r>
              <a:rPr spc="-40" dirty="0"/>
              <a:t> </a:t>
            </a:r>
            <a:r>
              <a:rPr dirty="0"/>
              <a:t>figuring</a:t>
            </a:r>
            <a:r>
              <a:rPr spc="-45" dirty="0"/>
              <a:t> </a:t>
            </a:r>
            <a:r>
              <a:rPr dirty="0"/>
              <a:t>them</a:t>
            </a:r>
            <a:r>
              <a:rPr spc="-50" dirty="0"/>
              <a:t> </a:t>
            </a:r>
            <a:r>
              <a:rPr dirty="0"/>
              <a:t>all</a:t>
            </a:r>
            <a:r>
              <a:rPr spc="-65" dirty="0"/>
              <a:t> </a:t>
            </a:r>
            <a:r>
              <a:rPr spc="-25" dirty="0"/>
              <a:t>out</a:t>
            </a: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20" dirty="0">
                <a:latin typeface="Calibri"/>
                <a:cs typeface="Calibri"/>
              </a:rPr>
              <a:t>You’ll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again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subsequent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labs.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2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SPEC2017:</a:t>
            </a:r>
            <a:r>
              <a:rPr spc="-70" dirty="0"/>
              <a:t> </a:t>
            </a:r>
            <a:r>
              <a:rPr dirty="0"/>
              <a:t>collection</a:t>
            </a:r>
            <a:r>
              <a:rPr spc="-110" dirty="0"/>
              <a:t> </a:t>
            </a:r>
            <a:r>
              <a:rPr dirty="0"/>
              <a:t>of</a:t>
            </a:r>
            <a:r>
              <a:rPr spc="-120" dirty="0"/>
              <a:t> </a:t>
            </a:r>
            <a:r>
              <a:rPr dirty="0"/>
              <a:t>benchmark</a:t>
            </a:r>
            <a:r>
              <a:rPr spc="-85" dirty="0"/>
              <a:t> </a:t>
            </a:r>
            <a:r>
              <a:rPr spc="-10" dirty="0"/>
              <a:t>programs</a:t>
            </a:r>
            <a:r>
              <a:rPr spc="-95" dirty="0"/>
              <a:t> </a:t>
            </a:r>
            <a:r>
              <a:rPr dirty="0"/>
              <a:t>designed</a:t>
            </a:r>
            <a:r>
              <a:rPr spc="-95" dirty="0"/>
              <a:t> </a:t>
            </a:r>
            <a:r>
              <a:rPr dirty="0"/>
              <a:t>for</a:t>
            </a:r>
            <a:r>
              <a:rPr spc="-105" dirty="0"/>
              <a:t> </a:t>
            </a:r>
            <a:r>
              <a:rPr spc="-10" dirty="0"/>
              <a:t>evaluating </a:t>
            </a:r>
            <a:r>
              <a:rPr dirty="0"/>
              <a:t>computer</a:t>
            </a:r>
            <a:r>
              <a:rPr spc="-140" dirty="0"/>
              <a:t> </a:t>
            </a:r>
            <a:r>
              <a:rPr spc="-10" dirty="0"/>
              <a:t>architectures</a:t>
            </a:r>
          </a:p>
          <a:p>
            <a:pPr marL="698500" marR="73660" lvl="1" indent="-228600">
              <a:lnSpc>
                <a:spcPts val="2590"/>
              </a:lnSpc>
              <a:spcBef>
                <a:spcPts val="53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Needlessly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complex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difficult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change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infrastructure.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SPEC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pain,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give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Experience.</a:t>
            </a:r>
            <a:endParaRPr sz="2400">
              <a:latin typeface="Calibri"/>
              <a:cs typeface="Calibri"/>
            </a:endParaRPr>
          </a:p>
          <a:p>
            <a:pPr marL="241300" marR="582930" indent="-228600">
              <a:lnSpc>
                <a:spcPts val="303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Pin:</a:t>
            </a:r>
            <a:r>
              <a:rPr spc="-55" dirty="0"/>
              <a:t> </a:t>
            </a:r>
            <a:r>
              <a:rPr dirty="0"/>
              <a:t>binary</a:t>
            </a:r>
            <a:r>
              <a:rPr spc="-40" dirty="0"/>
              <a:t> </a:t>
            </a:r>
            <a:r>
              <a:rPr spc="-20" dirty="0"/>
              <a:t>instrumentation</a:t>
            </a:r>
            <a:r>
              <a:rPr spc="-25" dirty="0"/>
              <a:t> </a:t>
            </a:r>
            <a:r>
              <a:rPr dirty="0"/>
              <a:t>tool</a:t>
            </a:r>
            <a:r>
              <a:rPr spc="-70" dirty="0"/>
              <a:t> </a:t>
            </a:r>
            <a:r>
              <a:rPr dirty="0"/>
              <a:t>used</a:t>
            </a:r>
            <a:r>
              <a:rPr spc="-50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dirty="0"/>
              <a:t>insert</a:t>
            </a:r>
            <a:r>
              <a:rPr spc="-50" dirty="0"/>
              <a:t> </a:t>
            </a:r>
            <a:r>
              <a:rPr dirty="0"/>
              <a:t>code</a:t>
            </a:r>
            <a:r>
              <a:rPr spc="-70" dirty="0"/>
              <a:t> </a:t>
            </a:r>
            <a:r>
              <a:rPr dirty="0"/>
              <a:t>into</a:t>
            </a:r>
            <a:r>
              <a:rPr spc="-55" dirty="0"/>
              <a:t> </a:t>
            </a:r>
            <a:r>
              <a:rPr spc="-10" dirty="0"/>
              <a:t>program </a:t>
            </a:r>
            <a:r>
              <a:rPr dirty="0"/>
              <a:t>binaries</a:t>
            </a:r>
            <a:r>
              <a:rPr spc="-100" dirty="0"/>
              <a:t> </a:t>
            </a:r>
            <a:r>
              <a:rPr dirty="0"/>
              <a:t>to</a:t>
            </a:r>
            <a:r>
              <a:rPr spc="-120" dirty="0"/>
              <a:t> </a:t>
            </a:r>
            <a:r>
              <a:rPr dirty="0"/>
              <a:t>implement</a:t>
            </a:r>
            <a:r>
              <a:rPr spc="-100" dirty="0"/>
              <a:t> </a:t>
            </a:r>
            <a:r>
              <a:rPr dirty="0"/>
              <a:t>computer</a:t>
            </a:r>
            <a:r>
              <a:rPr spc="-100" dirty="0"/>
              <a:t> </a:t>
            </a:r>
            <a:r>
              <a:rPr spc="-10" dirty="0"/>
              <a:t>architecture</a:t>
            </a:r>
            <a:r>
              <a:rPr spc="-105" dirty="0"/>
              <a:t> </a:t>
            </a:r>
            <a:r>
              <a:rPr spc="-10" dirty="0"/>
              <a:t>simulators</a:t>
            </a:r>
          </a:p>
          <a:p>
            <a:pPr marL="241300" marR="79565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pc="-10" dirty="0"/>
              <a:t>Destiny:</a:t>
            </a:r>
            <a:r>
              <a:rPr spc="-65" dirty="0"/>
              <a:t> </a:t>
            </a:r>
            <a:r>
              <a:rPr dirty="0"/>
              <a:t>memory</a:t>
            </a:r>
            <a:r>
              <a:rPr spc="-75" dirty="0"/>
              <a:t> </a:t>
            </a:r>
            <a:r>
              <a:rPr dirty="0"/>
              <a:t>modeling</a:t>
            </a:r>
            <a:r>
              <a:rPr spc="-60" dirty="0"/>
              <a:t> </a:t>
            </a:r>
            <a:r>
              <a:rPr dirty="0"/>
              <a:t>tool</a:t>
            </a:r>
            <a:r>
              <a:rPr spc="-85" dirty="0"/>
              <a:t> </a:t>
            </a:r>
            <a:r>
              <a:rPr dirty="0"/>
              <a:t>useful</a:t>
            </a:r>
            <a:r>
              <a:rPr spc="-75" dirty="0"/>
              <a:t> </a:t>
            </a:r>
            <a:r>
              <a:rPr dirty="0"/>
              <a:t>for</a:t>
            </a:r>
            <a:r>
              <a:rPr spc="-90" dirty="0"/>
              <a:t> </a:t>
            </a:r>
            <a:r>
              <a:rPr spc="-10" dirty="0"/>
              <a:t>evaluating</a:t>
            </a:r>
            <a:r>
              <a:rPr spc="-90" dirty="0"/>
              <a:t> </a:t>
            </a:r>
            <a:r>
              <a:rPr dirty="0"/>
              <a:t>the</a:t>
            </a:r>
            <a:r>
              <a:rPr spc="-75" dirty="0"/>
              <a:t> </a:t>
            </a:r>
            <a:r>
              <a:rPr dirty="0"/>
              <a:t>time</a:t>
            </a:r>
            <a:r>
              <a:rPr spc="-85" dirty="0"/>
              <a:t> </a:t>
            </a:r>
            <a:r>
              <a:rPr spc="-50" dirty="0"/>
              <a:t>&amp; </a:t>
            </a:r>
            <a:r>
              <a:rPr dirty="0"/>
              <a:t>energy</a:t>
            </a:r>
            <a:r>
              <a:rPr spc="-105" dirty="0"/>
              <a:t> </a:t>
            </a:r>
            <a:r>
              <a:rPr dirty="0"/>
              <a:t>to</a:t>
            </a:r>
            <a:r>
              <a:rPr spc="-105" dirty="0"/>
              <a:t> </a:t>
            </a:r>
            <a:r>
              <a:rPr dirty="0"/>
              <a:t>access</a:t>
            </a:r>
            <a:r>
              <a:rPr spc="-105" dirty="0"/>
              <a:t> </a:t>
            </a:r>
            <a:r>
              <a:rPr spc="-20" dirty="0"/>
              <a:t>different</a:t>
            </a:r>
            <a:r>
              <a:rPr spc="-90" dirty="0"/>
              <a:t> </a:t>
            </a:r>
            <a:r>
              <a:rPr dirty="0"/>
              <a:t>cache/memory</a:t>
            </a:r>
            <a:r>
              <a:rPr spc="-85" dirty="0"/>
              <a:t> </a:t>
            </a:r>
            <a:r>
              <a:rPr spc="-10" dirty="0"/>
              <a:t>designs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0101" rIns="0" bIns="0" rtlCol="0">
            <a:spAutoFit/>
          </a:bodyPr>
          <a:lstStyle/>
          <a:p>
            <a:pPr marL="767715">
              <a:lnSpc>
                <a:spcPct val="100000"/>
              </a:lnSpc>
              <a:spcBef>
                <a:spcPts val="105"/>
              </a:spcBef>
            </a:pPr>
            <a:r>
              <a:rPr dirty="0"/>
              <a:t>Lab</a:t>
            </a:r>
            <a:r>
              <a:rPr spc="-45" dirty="0"/>
              <a:t> </a:t>
            </a:r>
            <a:r>
              <a:rPr dirty="0"/>
              <a:t>1:</a:t>
            </a:r>
            <a:r>
              <a:rPr spc="-30" dirty="0"/>
              <a:t> </a:t>
            </a:r>
            <a:r>
              <a:rPr dirty="0"/>
              <a:t>Branch</a:t>
            </a:r>
            <a:r>
              <a:rPr spc="-45" dirty="0"/>
              <a:t> </a:t>
            </a:r>
            <a:r>
              <a:rPr spc="-10" dirty="0"/>
              <a:t>Prediction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As</a:t>
            </a:r>
            <a:r>
              <a:rPr spc="-60" dirty="0"/>
              <a:t> </a:t>
            </a:r>
            <a:r>
              <a:rPr dirty="0"/>
              <a:t>you</a:t>
            </a:r>
            <a:r>
              <a:rPr spc="-50" dirty="0"/>
              <a:t> </a:t>
            </a:r>
            <a:r>
              <a:rPr dirty="0"/>
              <a:t>will</a:t>
            </a:r>
            <a:r>
              <a:rPr spc="-75" dirty="0"/>
              <a:t> </a:t>
            </a:r>
            <a:r>
              <a:rPr dirty="0"/>
              <a:t>learn,</a:t>
            </a:r>
            <a:r>
              <a:rPr spc="-55" dirty="0"/>
              <a:t> </a:t>
            </a:r>
            <a:r>
              <a:rPr dirty="0"/>
              <a:t>(and</a:t>
            </a:r>
            <a:r>
              <a:rPr spc="-70" dirty="0"/>
              <a:t> </a:t>
            </a:r>
            <a:r>
              <a:rPr dirty="0"/>
              <a:t>as</a:t>
            </a:r>
            <a:r>
              <a:rPr spc="-70" dirty="0"/>
              <a:t> </a:t>
            </a:r>
            <a:r>
              <a:rPr dirty="0"/>
              <a:t>you</a:t>
            </a:r>
            <a:r>
              <a:rPr spc="-50" dirty="0"/>
              <a:t> </a:t>
            </a:r>
            <a:r>
              <a:rPr dirty="0"/>
              <a:t>may</a:t>
            </a:r>
            <a:r>
              <a:rPr spc="-85" dirty="0"/>
              <a:t> </a:t>
            </a:r>
            <a:r>
              <a:rPr dirty="0"/>
              <a:t>recall</a:t>
            </a:r>
            <a:r>
              <a:rPr spc="-80" dirty="0"/>
              <a:t> </a:t>
            </a:r>
            <a:r>
              <a:rPr dirty="0"/>
              <a:t>from</a:t>
            </a:r>
            <a:r>
              <a:rPr spc="-60" dirty="0"/>
              <a:t> </a:t>
            </a:r>
            <a:r>
              <a:rPr dirty="0"/>
              <a:t>213)</a:t>
            </a:r>
            <a:r>
              <a:rPr spc="-45" dirty="0"/>
              <a:t> </a:t>
            </a:r>
            <a:r>
              <a:rPr spc="-10" dirty="0"/>
              <a:t>microarchitectures </a:t>
            </a:r>
            <a:r>
              <a:rPr dirty="0"/>
              <a:t>predict</a:t>
            </a:r>
            <a:r>
              <a:rPr spc="-65" dirty="0"/>
              <a:t> </a:t>
            </a:r>
            <a:r>
              <a:rPr dirty="0"/>
              <a:t>the</a:t>
            </a:r>
            <a:r>
              <a:rPr spc="-75" dirty="0"/>
              <a:t> </a:t>
            </a:r>
            <a:r>
              <a:rPr dirty="0"/>
              <a:t>outcome</a:t>
            </a:r>
            <a:r>
              <a:rPr spc="-70" dirty="0"/>
              <a:t> </a:t>
            </a:r>
            <a:r>
              <a:rPr dirty="0"/>
              <a:t>of</a:t>
            </a:r>
            <a:r>
              <a:rPr spc="-80" dirty="0"/>
              <a:t> </a:t>
            </a:r>
            <a:r>
              <a:rPr dirty="0"/>
              <a:t>their</a:t>
            </a:r>
            <a:r>
              <a:rPr spc="-85" dirty="0"/>
              <a:t> </a:t>
            </a:r>
            <a:r>
              <a:rPr dirty="0"/>
              <a:t>branch</a:t>
            </a:r>
            <a:r>
              <a:rPr spc="-55" dirty="0"/>
              <a:t> </a:t>
            </a:r>
            <a:r>
              <a:rPr spc="-10" dirty="0"/>
              <a:t>instructions</a:t>
            </a: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spc="-10" dirty="0"/>
              <a:t>Write</a:t>
            </a:r>
            <a:r>
              <a:rPr spc="-114" dirty="0"/>
              <a:t> </a:t>
            </a:r>
            <a:r>
              <a:rPr dirty="0"/>
              <a:t>a</a:t>
            </a:r>
            <a:r>
              <a:rPr spc="-100" dirty="0"/>
              <a:t> </a:t>
            </a:r>
            <a:r>
              <a:rPr dirty="0"/>
              <a:t>branch</a:t>
            </a:r>
            <a:r>
              <a:rPr spc="-80" dirty="0"/>
              <a:t> </a:t>
            </a:r>
            <a:r>
              <a:rPr dirty="0"/>
              <a:t>predictor</a:t>
            </a:r>
            <a:r>
              <a:rPr spc="-100" dirty="0"/>
              <a:t> </a:t>
            </a:r>
            <a:r>
              <a:rPr spc="-10" dirty="0"/>
              <a:t>simulator</a:t>
            </a: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pc="-20" dirty="0"/>
              <a:t>Evaluate</a:t>
            </a:r>
            <a:r>
              <a:rPr spc="-114" dirty="0"/>
              <a:t> </a:t>
            </a:r>
            <a:r>
              <a:rPr spc="-20" dirty="0"/>
              <a:t>different</a:t>
            </a:r>
            <a:r>
              <a:rPr spc="-85" dirty="0"/>
              <a:t> </a:t>
            </a:r>
            <a:r>
              <a:rPr spc="-10" dirty="0"/>
              <a:t>implementations</a:t>
            </a: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Cost,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accuracy,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implementation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feasibility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ts val="3195"/>
              </a:lnSpc>
              <a:spcBef>
                <a:spcPts val="635"/>
              </a:spcBef>
              <a:buFont typeface="Arial"/>
              <a:buChar char="•"/>
              <a:tabLst>
                <a:tab pos="240665" algn="l"/>
              </a:tabLst>
            </a:pPr>
            <a:r>
              <a:rPr spc="-40" dirty="0"/>
              <a:t>Write-</a:t>
            </a:r>
            <a:r>
              <a:rPr dirty="0"/>
              <a:t>up</a:t>
            </a:r>
            <a:r>
              <a:rPr spc="-65" dirty="0"/>
              <a:t> </a:t>
            </a:r>
            <a:r>
              <a:rPr dirty="0"/>
              <a:t>in</a:t>
            </a:r>
            <a:r>
              <a:rPr spc="-85" dirty="0"/>
              <a:t> </a:t>
            </a:r>
            <a:r>
              <a:rPr dirty="0"/>
              <a:t>English</a:t>
            </a:r>
            <a:r>
              <a:rPr spc="-70" dirty="0"/>
              <a:t> </a:t>
            </a:r>
            <a:r>
              <a:rPr dirty="0"/>
              <a:t>prose</a:t>
            </a:r>
            <a:r>
              <a:rPr spc="-65" dirty="0"/>
              <a:t> </a:t>
            </a:r>
            <a:r>
              <a:rPr spc="-10" dirty="0"/>
              <a:t>characterizing</a:t>
            </a:r>
            <a:r>
              <a:rPr spc="-80" dirty="0"/>
              <a:t> </a:t>
            </a:r>
            <a:r>
              <a:rPr dirty="0"/>
              <a:t>and</a:t>
            </a:r>
            <a:r>
              <a:rPr spc="-85" dirty="0"/>
              <a:t> </a:t>
            </a:r>
            <a:r>
              <a:rPr spc="-10" dirty="0"/>
              <a:t>explaining</a:t>
            </a:r>
            <a:r>
              <a:rPr spc="-55" dirty="0"/>
              <a:t> </a:t>
            </a:r>
            <a:r>
              <a:rPr dirty="0"/>
              <a:t>your</a:t>
            </a:r>
            <a:r>
              <a:rPr spc="-70" dirty="0"/>
              <a:t> </a:t>
            </a:r>
            <a:r>
              <a:rPr spc="-10" dirty="0"/>
              <a:t>design,</a:t>
            </a:r>
          </a:p>
          <a:p>
            <a:pPr marL="241300">
              <a:lnSpc>
                <a:spcPts val="3195"/>
              </a:lnSpc>
            </a:pPr>
            <a:r>
              <a:rPr dirty="0"/>
              <a:t>and</a:t>
            </a:r>
            <a:r>
              <a:rPr spc="-85" dirty="0"/>
              <a:t> </a:t>
            </a:r>
            <a:r>
              <a:rPr dirty="0"/>
              <a:t>with</a:t>
            </a:r>
            <a:r>
              <a:rPr spc="-85" dirty="0"/>
              <a:t> </a:t>
            </a:r>
            <a:r>
              <a:rPr spc="-10" dirty="0"/>
              <a:t>quantitative</a:t>
            </a:r>
            <a:r>
              <a:rPr spc="-70" dirty="0"/>
              <a:t> </a:t>
            </a:r>
            <a:r>
              <a:rPr spc="-10" dirty="0"/>
              <a:t>evaluation</a:t>
            </a:r>
            <a:r>
              <a:rPr spc="-100" dirty="0"/>
              <a:t> </a:t>
            </a:r>
            <a:r>
              <a:rPr dirty="0"/>
              <a:t>of</a:t>
            </a:r>
            <a:r>
              <a:rPr spc="-90" dirty="0"/>
              <a:t> </a:t>
            </a:r>
            <a:r>
              <a:rPr dirty="0"/>
              <a:t>your</a:t>
            </a:r>
            <a:r>
              <a:rPr spc="-70" dirty="0"/>
              <a:t> </a:t>
            </a:r>
            <a:r>
              <a:rPr spc="-10" dirty="0"/>
              <a:t>design’s</a:t>
            </a:r>
            <a:r>
              <a:rPr spc="-60" dirty="0"/>
              <a:t> </a:t>
            </a:r>
            <a:r>
              <a:rPr spc="-10" dirty="0"/>
              <a:t>performance.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85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767715" algn="ctr" rtl="0">
              <a:lnSpc>
                <a:spcPct val="90000"/>
              </a:lnSpc>
              <a:spcBef>
                <a:spcPct val="0"/>
              </a:spcBef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</a:t>
            </a:r>
            <a:r>
              <a:rPr lang="en-US" sz="2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</a:t>
            </a:r>
            <a:r>
              <a:rPr lang="en-US" sz="2600" kern="1200" spc="-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spc="-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9A6F5C-7663-E361-DB99-A20F23ACE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87654"/>
            <a:ext cx="7188199" cy="407930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0101" rIns="0" bIns="0" rtlCol="0">
            <a:spAutoFit/>
          </a:bodyPr>
          <a:lstStyle/>
          <a:p>
            <a:pPr marL="767715">
              <a:lnSpc>
                <a:spcPct val="100000"/>
              </a:lnSpc>
              <a:spcBef>
                <a:spcPts val="105"/>
              </a:spcBef>
            </a:pPr>
            <a:r>
              <a:rPr dirty="0"/>
              <a:t>Lab</a:t>
            </a:r>
            <a:r>
              <a:rPr spc="-40" dirty="0"/>
              <a:t> </a:t>
            </a:r>
            <a:r>
              <a:rPr dirty="0"/>
              <a:t>2:</a:t>
            </a:r>
            <a:r>
              <a:rPr spc="-30" dirty="0"/>
              <a:t> </a:t>
            </a:r>
            <a:r>
              <a:rPr dirty="0"/>
              <a:t>Memory</a:t>
            </a:r>
            <a:r>
              <a:rPr spc="-50" dirty="0"/>
              <a:t> </a:t>
            </a:r>
            <a:r>
              <a:rPr spc="-10" dirty="0"/>
              <a:t>Hierarchy</a:t>
            </a:r>
            <a:r>
              <a:rPr spc="-55" dirty="0"/>
              <a:t> </a:t>
            </a:r>
            <a:r>
              <a:rPr dirty="0"/>
              <a:t>Design</a:t>
            </a:r>
            <a:r>
              <a:rPr spc="-25" dirty="0"/>
              <a:t> </a:t>
            </a:r>
            <a:r>
              <a:rPr spc="-10" dirty="0"/>
              <a:t>Space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10278110" cy="42475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Cache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hierarchies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big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complex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microarchitectural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components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Which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best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given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programs?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50" dirty="0">
                <a:latin typeface="Calibri"/>
                <a:cs typeface="Calibri"/>
              </a:rPr>
              <a:t>You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start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writing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cache,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whole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memory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hierarchy.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Then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run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space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exploration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process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optimize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your </a:t>
            </a:r>
            <a:r>
              <a:rPr sz="2800" dirty="0">
                <a:latin typeface="Calibri"/>
                <a:cs typeface="Calibri"/>
              </a:rPr>
              <a:t>memory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hierarchy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implementation,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subject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physical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constraints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performance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efficiency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goals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50" dirty="0">
                <a:latin typeface="Calibri"/>
                <a:cs typeface="Calibri"/>
              </a:rPr>
              <a:t>You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explore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different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replacement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policies</a:t>
            </a:r>
            <a:endParaRPr sz="2800">
              <a:latin typeface="Calibri"/>
              <a:cs typeface="Calibri"/>
            </a:endParaRPr>
          </a:p>
          <a:p>
            <a:pPr marL="241300" marR="103505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Write-</a:t>
            </a:r>
            <a:r>
              <a:rPr sz="2800" dirty="0">
                <a:latin typeface="Calibri"/>
                <a:cs typeface="Calibri"/>
              </a:rPr>
              <a:t>up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English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prose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summarizing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space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exploration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conclusions,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including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quantitative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evaluation.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0101" rIns="0" bIns="0" rtlCol="0">
            <a:spAutoFit/>
          </a:bodyPr>
          <a:lstStyle/>
          <a:p>
            <a:pPr marL="767715">
              <a:lnSpc>
                <a:spcPct val="100000"/>
              </a:lnSpc>
              <a:spcBef>
                <a:spcPts val="105"/>
              </a:spcBef>
            </a:pPr>
            <a:r>
              <a:rPr dirty="0"/>
              <a:t>Lab</a:t>
            </a:r>
            <a:r>
              <a:rPr spc="-5" dirty="0"/>
              <a:t> </a:t>
            </a:r>
            <a:r>
              <a:rPr dirty="0"/>
              <a:t>3:</a:t>
            </a:r>
            <a:r>
              <a:rPr spc="-5" dirty="0"/>
              <a:t> </a:t>
            </a:r>
            <a:r>
              <a:rPr dirty="0"/>
              <a:t>Virtual</a:t>
            </a:r>
            <a:r>
              <a:rPr spc="-5" dirty="0"/>
              <a:t> </a:t>
            </a:r>
            <a:r>
              <a:rPr spc="-10" dirty="0"/>
              <a:t>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7761"/>
            <a:ext cx="10285730" cy="41408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88265" indent="-228600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Virtual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memory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provides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process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isolation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access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control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using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paging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some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hardware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support</a:t>
            </a:r>
            <a:endParaRPr sz="2600">
              <a:latin typeface="Calibri"/>
              <a:cs typeface="Calibri"/>
            </a:endParaRPr>
          </a:p>
          <a:p>
            <a:pPr marL="241300" marR="379095" indent="-228600">
              <a:lnSpc>
                <a:spcPts val="281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40" dirty="0">
                <a:latin typeface="Calibri"/>
                <a:cs typeface="Calibri"/>
              </a:rPr>
              <a:t>You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will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implement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emulation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page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table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basic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functions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will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manipulate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page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table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ts val="281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40" dirty="0">
                <a:latin typeface="Calibri"/>
                <a:cs typeface="Calibri"/>
              </a:rPr>
              <a:t>You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will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implement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simulated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hardware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accelerate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translate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virtual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physical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addresses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evaluate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impact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system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performance</a:t>
            </a:r>
            <a:endParaRPr sz="2600">
              <a:latin typeface="Calibri"/>
              <a:cs typeface="Calibri"/>
            </a:endParaRPr>
          </a:p>
          <a:p>
            <a:pPr marL="241300" marR="304165" indent="-228600">
              <a:lnSpc>
                <a:spcPts val="281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40" dirty="0">
                <a:latin typeface="Calibri"/>
                <a:cs typeface="Calibri"/>
              </a:rPr>
              <a:t>You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will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study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implementation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quantitatively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analyze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page </a:t>
            </a:r>
            <a:r>
              <a:rPr sz="2600" dirty="0">
                <a:latin typeface="Calibri"/>
                <a:cs typeface="Calibri"/>
              </a:rPr>
              <a:t>table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hardware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support</a:t>
            </a:r>
            <a:endParaRPr sz="2600">
              <a:latin typeface="Calibri"/>
              <a:cs typeface="Calibri"/>
            </a:endParaRPr>
          </a:p>
          <a:p>
            <a:pPr marL="241300" marR="179705" indent="-228600">
              <a:lnSpc>
                <a:spcPts val="281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Write-</a:t>
            </a:r>
            <a:r>
              <a:rPr sz="2600" dirty="0">
                <a:latin typeface="Calibri"/>
                <a:cs typeface="Calibri"/>
              </a:rPr>
              <a:t>up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describing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design,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including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quantitative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evaluation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your </a:t>
            </a:r>
            <a:r>
              <a:rPr sz="2600" spc="-10" dirty="0">
                <a:latin typeface="Calibri"/>
                <a:cs typeface="Calibri"/>
              </a:rPr>
              <a:t>system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performance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0101" rIns="0" bIns="0" rtlCol="0">
            <a:spAutoFit/>
          </a:bodyPr>
          <a:lstStyle/>
          <a:p>
            <a:pPr marL="767715">
              <a:lnSpc>
                <a:spcPct val="100000"/>
              </a:lnSpc>
              <a:spcBef>
                <a:spcPts val="105"/>
              </a:spcBef>
            </a:pPr>
            <a:r>
              <a:rPr dirty="0"/>
              <a:t>Lab</a:t>
            </a:r>
            <a:r>
              <a:rPr spc="-85" dirty="0"/>
              <a:t> </a:t>
            </a:r>
            <a:r>
              <a:rPr dirty="0"/>
              <a:t>4:</a:t>
            </a:r>
            <a:r>
              <a:rPr spc="-75" dirty="0"/>
              <a:t> </a:t>
            </a:r>
            <a:r>
              <a:rPr dirty="0"/>
              <a:t>Sparse</a:t>
            </a:r>
            <a:r>
              <a:rPr spc="-100" dirty="0"/>
              <a:t> </a:t>
            </a:r>
            <a:r>
              <a:rPr dirty="0"/>
              <a:t>Workload</a:t>
            </a:r>
            <a:r>
              <a:rPr spc="-70" dirty="0"/>
              <a:t> </a:t>
            </a:r>
            <a:r>
              <a:rPr spc="-10" dirty="0"/>
              <a:t>Optimization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49530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Sparse</a:t>
            </a:r>
            <a:r>
              <a:rPr spc="-80" dirty="0"/>
              <a:t> </a:t>
            </a:r>
            <a:r>
              <a:rPr dirty="0"/>
              <a:t>workloads</a:t>
            </a:r>
            <a:r>
              <a:rPr spc="-80" dirty="0"/>
              <a:t> </a:t>
            </a:r>
            <a:r>
              <a:rPr dirty="0"/>
              <a:t>are</a:t>
            </a:r>
            <a:r>
              <a:rPr spc="-95" dirty="0"/>
              <a:t> </a:t>
            </a:r>
            <a:r>
              <a:rPr spc="-10" dirty="0"/>
              <a:t>programs</a:t>
            </a:r>
            <a:r>
              <a:rPr spc="-70" dirty="0"/>
              <a:t> </a:t>
            </a:r>
            <a:r>
              <a:rPr dirty="0"/>
              <a:t>that</a:t>
            </a:r>
            <a:r>
              <a:rPr spc="-95" dirty="0"/>
              <a:t> </a:t>
            </a:r>
            <a:r>
              <a:rPr dirty="0"/>
              <a:t>work</a:t>
            </a:r>
            <a:r>
              <a:rPr spc="-95" dirty="0"/>
              <a:t> </a:t>
            </a:r>
            <a:r>
              <a:rPr dirty="0"/>
              <a:t>on</a:t>
            </a:r>
            <a:r>
              <a:rPr spc="-85" dirty="0"/>
              <a:t> </a:t>
            </a:r>
            <a:r>
              <a:rPr spc="-10" dirty="0"/>
              <a:t>datasets</a:t>
            </a:r>
            <a:r>
              <a:rPr spc="-85" dirty="0"/>
              <a:t> </a:t>
            </a:r>
            <a:r>
              <a:rPr dirty="0"/>
              <a:t>that</a:t>
            </a:r>
            <a:r>
              <a:rPr spc="-80" dirty="0"/>
              <a:t> </a:t>
            </a:r>
            <a:r>
              <a:rPr spc="-20" dirty="0"/>
              <a:t>have </a:t>
            </a:r>
            <a:r>
              <a:rPr dirty="0"/>
              <a:t>sparse</a:t>
            </a:r>
            <a:r>
              <a:rPr spc="-80" dirty="0"/>
              <a:t> </a:t>
            </a:r>
            <a:r>
              <a:rPr dirty="0"/>
              <a:t>structure,</a:t>
            </a:r>
            <a:r>
              <a:rPr spc="-65" dirty="0"/>
              <a:t> </a:t>
            </a:r>
            <a:r>
              <a:rPr dirty="0"/>
              <a:t>like</a:t>
            </a:r>
            <a:r>
              <a:rPr spc="-105" dirty="0"/>
              <a:t> </a:t>
            </a:r>
            <a:r>
              <a:rPr dirty="0"/>
              <a:t>graphs</a:t>
            </a:r>
            <a:r>
              <a:rPr spc="-75" dirty="0"/>
              <a:t> </a:t>
            </a:r>
            <a:r>
              <a:rPr dirty="0"/>
              <a:t>that</a:t>
            </a:r>
            <a:r>
              <a:rPr spc="-90" dirty="0"/>
              <a:t> </a:t>
            </a:r>
            <a:r>
              <a:rPr dirty="0"/>
              <a:t>have</a:t>
            </a:r>
            <a:r>
              <a:rPr spc="-100" dirty="0"/>
              <a:t> </a:t>
            </a:r>
            <a:r>
              <a:rPr dirty="0"/>
              <a:t>lots</a:t>
            </a:r>
            <a:r>
              <a:rPr spc="-85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vertices</a:t>
            </a:r>
            <a:r>
              <a:rPr spc="-95" dirty="0"/>
              <a:t> </a:t>
            </a:r>
            <a:r>
              <a:rPr dirty="0"/>
              <a:t>and</a:t>
            </a:r>
            <a:r>
              <a:rPr spc="-90" dirty="0"/>
              <a:t> </a:t>
            </a:r>
            <a:r>
              <a:rPr dirty="0"/>
              <a:t>far</a:t>
            </a:r>
            <a:r>
              <a:rPr spc="-85" dirty="0"/>
              <a:t> </a:t>
            </a:r>
            <a:r>
              <a:rPr spc="-10" dirty="0"/>
              <a:t>fewer </a:t>
            </a:r>
            <a:r>
              <a:rPr dirty="0"/>
              <a:t>edges</a:t>
            </a:r>
            <a:r>
              <a:rPr spc="-105" dirty="0"/>
              <a:t> </a:t>
            </a:r>
            <a:r>
              <a:rPr dirty="0"/>
              <a:t>(sparse</a:t>
            </a:r>
            <a:r>
              <a:rPr spc="-75" dirty="0"/>
              <a:t> </a:t>
            </a:r>
            <a:r>
              <a:rPr dirty="0"/>
              <a:t>adjacency</a:t>
            </a:r>
            <a:r>
              <a:rPr spc="-90" dirty="0"/>
              <a:t> </a:t>
            </a:r>
            <a:r>
              <a:rPr dirty="0"/>
              <a:t>matrix).</a:t>
            </a:r>
            <a:r>
              <a:rPr spc="-95" dirty="0"/>
              <a:t> </a:t>
            </a:r>
            <a:r>
              <a:rPr dirty="0"/>
              <a:t>Sparse</a:t>
            </a:r>
            <a:r>
              <a:rPr spc="-70" dirty="0"/>
              <a:t> </a:t>
            </a:r>
            <a:r>
              <a:rPr dirty="0"/>
              <a:t>workloads</a:t>
            </a:r>
            <a:r>
              <a:rPr spc="-95" dirty="0"/>
              <a:t> </a:t>
            </a:r>
            <a:r>
              <a:rPr dirty="0"/>
              <a:t>are</a:t>
            </a:r>
            <a:r>
              <a:rPr spc="-100" dirty="0"/>
              <a:t> </a:t>
            </a:r>
            <a:r>
              <a:rPr dirty="0"/>
              <a:t>hard</a:t>
            </a:r>
            <a:r>
              <a:rPr spc="-80" dirty="0"/>
              <a:t> </a:t>
            </a:r>
            <a:r>
              <a:rPr dirty="0"/>
              <a:t>to</a:t>
            </a:r>
            <a:r>
              <a:rPr spc="-100" dirty="0"/>
              <a:t> </a:t>
            </a:r>
            <a:r>
              <a:rPr spc="-10" dirty="0"/>
              <a:t>cache.</a:t>
            </a:r>
          </a:p>
          <a:p>
            <a:pPr marL="241300" marR="168275" indent="-228600">
              <a:lnSpc>
                <a:spcPct val="9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Given</a:t>
            </a:r>
            <a:r>
              <a:rPr spc="-105" dirty="0"/>
              <a:t> </a:t>
            </a:r>
            <a:r>
              <a:rPr dirty="0"/>
              <a:t>a</a:t>
            </a:r>
            <a:r>
              <a:rPr spc="-120" dirty="0"/>
              <a:t> </a:t>
            </a:r>
            <a:r>
              <a:rPr dirty="0"/>
              <a:t>simple</a:t>
            </a:r>
            <a:r>
              <a:rPr spc="-90" dirty="0"/>
              <a:t> </a:t>
            </a:r>
            <a:r>
              <a:rPr spc="-10" dirty="0"/>
              <a:t>unoptimized</a:t>
            </a:r>
            <a:r>
              <a:rPr spc="-75" dirty="0"/>
              <a:t> </a:t>
            </a:r>
            <a:r>
              <a:rPr dirty="0"/>
              <a:t>sparse</a:t>
            </a:r>
            <a:r>
              <a:rPr spc="-100" dirty="0"/>
              <a:t> </a:t>
            </a:r>
            <a:r>
              <a:rPr dirty="0"/>
              <a:t>workload</a:t>
            </a:r>
            <a:r>
              <a:rPr spc="-100" dirty="0"/>
              <a:t> </a:t>
            </a:r>
            <a:r>
              <a:rPr spc="-10" dirty="0"/>
              <a:t>implementation,</a:t>
            </a:r>
            <a:r>
              <a:rPr spc="-90" dirty="0"/>
              <a:t> </a:t>
            </a:r>
            <a:r>
              <a:rPr spc="-25" dirty="0"/>
              <a:t>you </a:t>
            </a:r>
            <a:r>
              <a:rPr dirty="0"/>
              <a:t>will</a:t>
            </a:r>
            <a:r>
              <a:rPr spc="-85" dirty="0"/>
              <a:t> </a:t>
            </a:r>
            <a:r>
              <a:rPr dirty="0"/>
              <a:t>use</a:t>
            </a:r>
            <a:r>
              <a:rPr spc="-45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dirty="0"/>
              <a:t>highly</a:t>
            </a:r>
            <a:r>
              <a:rPr spc="-55" dirty="0"/>
              <a:t> </a:t>
            </a:r>
            <a:r>
              <a:rPr spc="-10" dirty="0"/>
              <a:t>specialized</a:t>
            </a:r>
            <a:r>
              <a:rPr spc="-55" dirty="0"/>
              <a:t> </a:t>
            </a:r>
            <a:r>
              <a:rPr spc="-10" dirty="0"/>
              <a:t>optimization</a:t>
            </a:r>
            <a:r>
              <a:rPr spc="-50" dirty="0"/>
              <a:t> </a:t>
            </a:r>
            <a:r>
              <a:rPr dirty="0"/>
              <a:t>called</a:t>
            </a:r>
            <a:r>
              <a:rPr spc="-75" dirty="0"/>
              <a:t> </a:t>
            </a:r>
            <a:r>
              <a:rPr spc="-20" dirty="0"/>
              <a:t>Propagation</a:t>
            </a:r>
            <a:r>
              <a:rPr spc="-55" dirty="0"/>
              <a:t> </a:t>
            </a:r>
            <a:r>
              <a:rPr spc="-10" dirty="0"/>
              <a:t>Blocking </a:t>
            </a:r>
            <a:r>
              <a:rPr dirty="0"/>
              <a:t>to</a:t>
            </a:r>
            <a:r>
              <a:rPr spc="-80" dirty="0"/>
              <a:t> </a:t>
            </a:r>
            <a:r>
              <a:rPr spc="-10" dirty="0"/>
              <a:t>optimize,</a:t>
            </a:r>
            <a:r>
              <a:rPr spc="-60" dirty="0"/>
              <a:t> </a:t>
            </a:r>
            <a:r>
              <a:rPr dirty="0"/>
              <a:t>yielding</a:t>
            </a:r>
            <a:r>
              <a:rPr spc="-50" dirty="0"/>
              <a:t> </a:t>
            </a:r>
            <a:r>
              <a:rPr dirty="0"/>
              <a:t>a</a:t>
            </a:r>
            <a:r>
              <a:rPr spc="-80" dirty="0"/>
              <a:t> </a:t>
            </a:r>
            <a:r>
              <a:rPr dirty="0"/>
              <a:t>much</a:t>
            </a:r>
            <a:r>
              <a:rPr spc="-40" dirty="0"/>
              <a:t> </a:t>
            </a:r>
            <a:r>
              <a:rPr dirty="0"/>
              <a:t>higher</a:t>
            </a:r>
            <a:r>
              <a:rPr spc="-65" dirty="0"/>
              <a:t> </a:t>
            </a:r>
            <a:r>
              <a:rPr spc="-10" dirty="0"/>
              <a:t>performance</a:t>
            </a:r>
            <a:r>
              <a:rPr spc="-55" dirty="0"/>
              <a:t> </a:t>
            </a:r>
            <a:r>
              <a:rPr spc="-10" dirty="0"/>
              <a:t>implementation</a:t>
            </a: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pc="-50" dirty="0"/>
              <a:t>You</a:t>
            </a:r>
            <a:r>
              <a:rPr spc="-110" dirty="0"/>
              <a:t> </a:t>
            </a:r>
            <a:r>
              <a:rPr dirty="0"/>
              <a:t>will</a:t>
            </a:r>
            <a:r>
              <a:rPr spc="-105" dirty="0"/>
              <a:t> </a:t>
            </a:r>
            <a:r>
              <a:rPr dirty="0"/>
              <a:t>study</a:t>
            </a:r>
            <a:r>
              <a:rPr spc="-80" dirty="0"/>
              <a:t> </a:t>
            </a:r>
            <a:r>
              <a:rPr dirty="0"/>
              <a:t>your</a:t>
            </a:r>
            <a:r>
              <a:rPr spc="-95" dirty="0"/>
              <a:t> </a:t>
            </a:r>
            <a:r>
              <a:rPr spc="-10" dirty="0"/>
              <a:t>optimized</a:t>
            </a:r>
            <a:r>
              <a:rPr spc="-90" dirty="0"/>
              <a:t> </a:t>
            </a:r>
            <a:r>
              <a:rPr dirty="0"/>
              <a:t>version,</a:t>
            </a:r>
            <a:r>
              <a:rPr spc="-90" dirty="0"/>
              <a:t> </a:t>
            </a:r>
            <a:r>
              <a:rPr dirty="0"/>
              <a:t>and</a:t>
            </a:r>
            <a:r>
              <a:rPr spc="-90" dirty="0"/>
              <a:t> </a:t>
            </a:r>
            <a:r>
              <a:rPr spc="-10" dirty="0"/>
              <a:t>quantitatively</a:t>
            </a:r>
            <a:r>
              <a:rPr spc="-95" dirty="0"/>
              <a:t> </a:t>
            </a:r>
            <a:r>
              <a:rPr spc="-10" dirty="0"/>
              <a:t>analyze</a:t>
            </a:r>
            <a:r>
              <a:rPr spc="-105" dirty="0"/>
              <a:t> </a:t>
            </a:r>
            <a:r>
              <a:rPr spc="-20" dirty="0"/>
              <a:t>your </a:t>
            </a:r>
            <a:r>
              <a:rPr dirty="0"/>
              <a:t>design</a:t>
            </a:r>
            <a:r>
              <a:rPr spc="-80" dirty="0"/>
              <a:t> </a:t>
            </a:r>
            <a:r>
              <a:rPr spc="-10" dirty="0"/>
              <a:t>choices.</a:t>
            </a:r>
          </a:p>
          <a:p>
            <a:pPr marL="241300" marR="104775" indent="-228600">
              <a:lnSpc>
                <a:spcPts val="302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pc="-40" dirty="0"/>
              <a:t>Write-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including</a:t>
            </a:r>
            <a:r>
              <a:rPr spc="-45" dirty="0"/>
              <a:t> </a:t>
            </a:r>
            <a:r>
              <a:rPr dirty="0"/>
              <a:t>description</a:t>
            </a:r>
            <a:r>
              <a:rPr spc="-50" dirty="0"/>
              <a:t> </a:t>
            </a:r>
            <a:r>
              <a:rPr dirty="0"/>
              <a:t>of</a:t>
            </a:r>
            <a:r>
              <a:rPr spc="-80" dirty="0"/>
              <a:t> </a:t>
            </a:r>
            <a:r>
              <a:rPr dirty="0"/>
              <a:t>your</a:t>
            </a:r>
            <a:r>
              <a:rPr spc="-65" dirty="0"/>
              <a:t> </a:t>
            </a:r>
            <a:r>
              <a:rPr spc="-20" dirty="0"/>
              <a:t>implementation</a:t>
            </a:r>
            <a:r>
              <a:rPr spc="-70" dirty="0"/>
              <a:t> </a:t>
            </a:r>
            <a:r>
              <a:rPr dirty="0"/>
              <a:t>and</a:t>
            </a:r>
            <a:r>
              <a:rPr spc="-60" dirty="0"/>
              <a:t> </a:t>
            </a:r>
            <a:r>
              <a:rPr spc="-10" dirty="0"/>
              <a:t>summary </a:t>
            </a:r>
            <a:r>
              <a:rPr dirty="0"/>
              <a:t>of</a:t>
            </a:r>
            <a:r>
              <a:rPr spc="-90" dirty="0"/>
              <a:t> </a:t>
            </a:r>
            <a:r>
              <a:rPr spc="-10" dirty="0"/>
              <a:t>quantitative</a:t>
            </a:r>
            <a:r>
              <a:rPr spc="-65" dirty="0"/>
              <a:t> </a:t>
            </a:r>
            <a:r>
              <a:rPr spc="-10" dirty="0"/>
              <a:t>results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0101" rIns="0" bIns="0" rtlCol="0">
            <a:spAutoFit/>
          </a:bodyPr>
          <a:lstStyle/>
          <a:p>
            <a:pPr marL="767715">
              <a:lnSpc>
                <a:spcPct val="100000"/>
              </a:lnSpc>
              <a:spcBef>
                <a:spcPts val="105"/>
              </a:spcBef>
            </a:pPr>
            <a:r>
              <a:rPr dirty="0"/>
              <a:t>Lab</a:t>
            </a:r>
            <a:r>
              <a:rPr spc="-90" dirty="0"/>
              <a:t> </a:t>
            </a:r>
            <a:r>
              <a:rPr dirty="0"/>
              <a:t>5:</a:t>
            </a:r>
            <a:r>
              <a:rPr spc="-85" dirty="0"/>
              <a:t> </a:t>
            </a:r>
            <a:r>
              <a:rPr spc="-10" dirty="0"/>
              <a:t>Synchronization</a:t>
            </a:r>
            <a:r>
              <a:rPr spc="-85" dirty="0"/>
              <a:t> </a:t>
            </a:r>
            <a:r>
              <a:rPr dirty="0"/>
              <a:t>for</a:t>
            </a:r>
            <a:r>
              <a:rPr spc="-85" dirty="0"/>
              <a:t> </a:t>
            </a:r>
            <a:r>
              <a:rPr dirty="0"/>
              <a:t>Parallel</a:t>
            </a:r>
            <a:r>
              <a:rPr spc="-85" dirty="0"/>
              <a:t> </a:t>
            </a:r>
            <a:r>
              <a:rPr spc="-20" dirty="0"/>
              <a:t>Code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661"/>
            <a:ext cx="10140315" cy="40328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1300" marR="1484630" indent="-228600">
              <a:lnSpc>
                <a:spcPts val="2690"/>
              </a:lnSpc>
              <a:spcBef>
                <a:spcPts val="7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Parallel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programs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require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synchronizing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avoid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confusing interactions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between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threads.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There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many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ways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implement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synchronization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269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latin typeface="Calibri"/>
                <a:cs typeface="Calibri"/>
              </a:rPr>
              <a:t>You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implement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different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synchronization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mechanisms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(from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spin </a:t>
            </a:r>
            <a:r>
              <a:rPr sz="2800" dirty="0">
                <a:latin typeface="Calibri"/>
                <a:cs typeface="Calibri"/>
              </a:rPr>
              <a:t>locks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transactional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memory)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two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performance-</a:t>
            </a:r>
            <a:r>
              <a:rPr sz="2800" dirty="0">
                <a:latin typeface="Calibri"/>
                <a:cs typeface="Calibri"/>
              </a:rPr>
              <a:t>sensitive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test </a:t>
            </a:r>
            <a:r>
              <a:rPr sz="2800" spc="-10" dirty="0">
                <a:latin typeface="Calibri"/>
                <a:cs typeface="Calibri"/>
              </a:rPr>
              <a:t>programs</a:t>
            </a:r>
            <a:endParaRPr sz="2800">
              <a:latin typeface="Calibri"/>
              <a:cs typeface="Calibri"/>
            </a:endParaRPr>
          </a:p>
          <a:p>
            <a:pPr marL="241300" marR="1184275" indent="-228600">
              <a:lnSpc>
                <a:spcPts val="269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latin typeface="Calibri"/>
                <a:cs typeface="Calibri"/>
              </a:rPr>
              <a:t>You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quantitatively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study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implementations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their performance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two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test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programs</a:t>
            </a:r>
            <a:endParaRPr sz="2800">
              <a:latin typeface="Calibri"/>
              <a:cs typeface="Calibri"/>
            </a:endParaRPr>
          </a:p>
          <a:p>
            <a:pPr marL="241300" marR="280670" indent="-228600">
              <a:lnSpc>
                <a:spcPct val="8000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Write-</a:t>
            </a:r>
            <a:r>
              <a:rPr sz="2800" dirty="0">
                <a:latin typeface="Calibri"/>
                <a:cs typeface="Calibri"/>
              </a:rPr>
              <a:t>up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including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description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synchronization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alternatives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quantitative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analysis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performance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60" dirty="0"/>
              <a:t> </a:t>
            </a:r>
            <a:r>
              <a:rPr dirty="0"/>
              <a:t>is</a:t>
            </a:r>
            <a:r>
              <a:rPr spc="-50" dirty="0"/>
              <a:t> </a:t>
            </a:r>
            <a:r>
              <a:rPr dirty="0"/>
              <a:t>this</a:t>
            </a:r>
            <a:r>
              <a:rPr spc="-50" dirty="0"/>
              <a:t> </a:t>
            </a:r>
            <a:r>
              <a:rPr dirty="0"/>
              <a:t>course</a:t>
            </a:r>
            <a:r>
              <a:rPr spc="-45" dirty="0"/>
              <a:t> </a:t>
            </a:r>
            <a:r>
              <a:rPr spc="-10" dirty="0"/>
              <a:t>about?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1563" y="1487424"/>
            <a:ext cx="11549380" cy="5090160"/>
            <a:chOff x="321563" y="1487424"/>
            <a:chExt cx="11549380" cy="5090160"/>
          </a:xfrm>
        </p:grpSpPr>
        <p:sp>
          <p:nvSpPr>
            <p:cNvPr id="4" name="object 4"/>
            <p:cNvSpPr/>
            <p:nvPr/>
          </p:nvSpPr>
          <p:spPr>
            <a:xfrm>
              <a:off x="1783080" y="1947672"/>
              <a:ext cx="6940550" cy="4168775"/>
            </a:xfrm>
            <a:custGeom>
              <a:avLst/>
              <a:gdLst/>
              <a:ahLst/>
              <a:cxnLst/>
              <a:rect l="l" t="t" r="r" b="b"/>
              <a:pathLst>
                <a:path w="6940550" h="4168775">
                  <a:moveTo>
                    <a:pt x="0" y="4168749"/>
                  </a:moveTo>
                  <a:lnTo>
                    <a:pt x="6940296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563" y="1487424"/>
              <a:ext cx="4405884" cy="27096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91528" y="3319272"/>
              <a:ext cx="4978908" cy="32583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80" dirty="0"/>
              <a:t>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hardware</a:t>
            </a:r>
            <a:r>
              <a:rPr spc="-100" dirty="0"/>
              <a:t> </a:t>
            </a:r>
            <a:r>
              <a:rPr dirty="0"/>
              <a:t>software</a:t>
            </a:r>
            <a:r>
              <a:rPr spc="-80" dirty="0"/>
              <a:t> </a:t>
            </a:r>
            <a:r>
              <a:rPr spc="-10" dirty="0"/>
              <a:t>boundary?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8167" y="2154516"/>
            <a:ext cx="1882991" cy="224014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2657855"/>
            <a:ext cx="4733925" cy="3046730"/>
            <a:chOff x="0" y="2657855"/>
            <a:chExt cx="4733925" cy="30467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57855"/>
              <a:ext cx="1914143" cy="22829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4144" y="4713732"/>
              <a:ext cx="2819400" cy="99060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86700" y="2758439"/>
            <a:ext cx="3710940" cy="228295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4782311" y="1548383"/>
            <a:ext cx="2809240" cy="5051425"/>
            <a:chOff x="4782311" y="1548383"/>
            <a:chExt cx="2809240" cy="505142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9343" y="1548383"/>
              <a:ext cx="1534668" cy="15331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82311" y="3081527"/>
              <a:ext cx="2808732" cy="16383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3415" y="4719827"/>
              <a:ext cx="1879599" cy="187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0782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60" dirty="0"/>
              <a:t> </a:t>
            </a:r>
            <a:r>
              <a:rPr dirty="0"/>
              <a:t>is</a:t>
            </a:r>
            <a:r>
              <a:rPr spc="-50" dirty="0"/>
              <a:t> </a:t>
            </a:r>
            <a:r>
              <a:rPr dirty="0"/>
              <a:t>computer</a:t>
            </a:r>
            <a:r>
              <a:rPr spc="-50" dirty="0"/>
              <a:t> </a:t>
            </a:r>
            <a:r>
              <a:rPr spc="-10" dirty="0"/>
              <a:t>(μ)architecture?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7925" y="2776400"/>
            <a:ext cx="4449644" cy="23110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22207" y="2578607"/>
            <a:ext cx="3669792" cy="271424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3381755"/>
            <a:ext cx="3822700" cy="1102360"/>
            <a:chOff x="0" y="3381755"/>
            <a:chExt cx="3822700" cy="11023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381755"/>
              <a:ext cx="2763011" cy="11018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6623" y="3381755"/>
              <a:ext cx="1115568" cy="11018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51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95" dirty="0"/>
              <a:t> </a:t>
            </a:r>
            <a:r>
              <a:rPr dirty="0"/>
              <a:t>constrains</a:t>
            </a:r>
            <a:r>
              <a:rPr spc="-80" dirty="0"/>
              <a:t> </a:t>
            </a:r>
            <a:r>
              <a:rPr dirty="0"/>
              <a:t>a</a:t>
            </a:r>
            <a:r>
              <a:rPr spc="-85" dirty="0"/>
              <a:t> </a:t>
            </a:r>
            <a:r>
              <a:rPr dirty="0"/>
              <a:t>computer</a:t>
            </a:r>
            <a:r>
              <a:rPr spc="-80" dirty="0"/>
              <a:t> </a:t>
            </a:r>
            <a:r>
              <a:rPr spc="-20" dirty="0"/>
              <a:t>system?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2904744"/>
            <a:ext cx="3154679" cy="21031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6720" y="2764535"/>
            <a:ext cx="3154679" cy="23820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52688" y="2787548"/>
            <a:ext cx="2927604" cy="23420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565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105"/>
              </a:spcBef>
            </a:pPr>
            <a:r>
              <a:rPr dirty="0"/>
              <a:t>Why</a:t>
            </a:r>
            <a:r>
              <a:rPr spc="-100" dirty="0"/>
              <a:t> </a:t>
            </a:r>
            <a:r>
              <a:rPr dirty="0"/>
              <a:t>are</a:t>
            </a:r>
            <a:r>
              <a:rPr spc="-100" dirty="0"/>
              <a:t> </a:t>
            </a:r>
            <a:r>
              <a:rPr dirty="0"/>
              <a:t>these</a:t>
            </a:r>
            <a:r>
              <a:rPr spc="-85" dirty="0"/>
              <a:t> </a:t>
            </a:r>
            <a:r>
              <a:rPr dirty="0"/>
              <a:t>processors</a:t>
            </a:r>
            <a:r>
              <a:rPr spc="-85" dirty="0"/>
              <a:t> </a:t>
            </a:r>
            <a:r>
              <a:rPr spc="-20" dirty="0"/>
              <a:t>different?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7657" y="277368"/>
            <a:ext cx="11205210" cy="6362700"/>
            <a:chOff x="357657" y="277368"/>
            <a:chExt cx="11205210" cy="63627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657" y="1548135"/>
              <a:ext cx="5933896" cy="48891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00615" y="277368"/>
              <a:ext cx="2057400" cy="21366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93891" y="1345692"/>
              <a:ext cx="3506470" cy="636270"/>
            </a:xfrm>
            <a:custGeom>
              <a:avLst/>
              <a:gdLst/>
              <a:ahLst/>
              <a:cxnLst/>
              <a:rect l="l" t="t" r="r" b="b"/>
              <a:pathLst>
                <a:path w="3506470" h="636269">
                  <a:moveTo>
                    <a:pt x="0" y="636016"/>
                  </a:moveTo>
                  <a:lnTo>
                    <a:pt x="350634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96043" y="5146547"/>
              <a:ext cx="2066544" cy="14935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97991" y="5111496"/>
              <a:ext cx="8797925" cy="781685"/>
            </a:xfrm>
            <a:custGeom>
              <a:avLst/>
              <a:gdLst/>
              <a:ahLst/>
              <a:cxnLst/>
              <a:rect l="l" t="t" r="r" b="b"/>
              <a:pathLst>
                <a:path w="8797925" h="781685">
                  <a:moveTo>
                    <a:pt x="0" y="0"/>
                  </a:moveTo>
                  <a:lnTo>
                    <a:pt x="8797543" y="781557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99091" y="3197351"/>
              <a:ext cx="2058924" cy="14249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69920" y="3345179"/>
              <a:ext cx="6330315" cy="565150"/>
            </a:xfrm>
            <a:custGeom>
              <a:avLst/>
              <a:gdLst/>
              <a:ahLst/>
              <a:cxnLst/>
              <a:rect l="l" t="t" r="r" b="b"/>
              <a:pathLst>
                <a:path w="6330315" h="565150">
                  <a:moveTo>
                    <a:pt x="0" y="0"/>
                  </a:moveTo>
                  <a:lnTo>
                    <a:pt x="6330314" y="565023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55" dirty="0"/>
              <a:t> </a:t>
            </a:r>
            <a:r>
              <a:rPr dirty="0"/>
              <a:t>do</a:t>
            </a:r>
            <a:r>
              <a:rPr spc="-65" dirty="0"/>
              <a:t> </a:t>
            </a:r>
            <a:r>
              <a:rPr dirty="0"/>
              <a:t>you</a:t>
            </a:r>
            <a:r>
              <a:rPr spc="-55" dirty="0"/>
              <a:t> </a:t>
            </a:r>
            <a:r>
              <a:rPr dirty="0"/>
              <a:t>measure</a:t>
            </a:r>
            <a:r>
              <a:rPr spc="-8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computer’s</a:t>
            </a:r>
            <a:r>
              <a:rPr spc="-55" dirty="0"/>
              <a:t> </a:t>
            </a:r>
            <a:r>
              <a:rPr spc="-10" dirty="0"/>
              <a:t>performance?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4840" y="1763267"/>
            <a:ext cx="10686415" cy="4872990"/>
            <a:chOff x="624840" y="1763267"/>
            <a:chExt cx="10686415" cy="4872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840" y="1763267"/>
              <a:ext cx="4062984" cy="14615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5999" y="1975103"/>
              <a:ext cx="5215128" cy="39182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52949" y="1881377"/>
              <a:ext cx="5421630" cy="1266825"/>
            </a:xfrm>
            <a:custGeom>
              <a:avLst/>
              <a:gdLst/>
              <a:ahLst/>
              <a:cxnLst/>
              <a:rect l="l" t="t" r="r" b="b"/>
              <a:pathLst>
                <a:path w="5421630" h="1266825">
                  <a:moveTo>
                    <a:pt x="0" y="0"/>
                  </a:moveTo>
                  <a:lnTo>
                    <a:pt x="5421122" y="789939"/>
                  </a:lnTo>
                </a:path>
                <a:path w="5421630" h="1266825">
                  <a:moveTo>
                    <a:pt x="65532" y="1266444"/>
                  </a:moveTo>
                  <a:lnTo>
                    <a:pt x="5421249" y="790956"/>
                  </a:lnTo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553" y="4513286"/>
              <a:ext cx="4039416" cy="21224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32659" y="3421379"/>
              <a:ext cx="699770" cy="716280"/>
            </a:xfrm>
            <a:custGeom>
              <a:avLst/>
              <a:gdLst/>
              <a:ahLst/>
              <a:cxnLst/>
              <a:rect l="l" t="t" r="r" b="b"/>
              <a:pathLst>
                <a:path w="699769" h="716279">
                  <a:moveTo>
                    <a:pt x="524637" y="0"/>
                  </a:moveTo>
                  <a:lnTo>
                    <a:pt x="174878" y="0"/>
                  </a:lnTo>
                  <a:lnTo>
                    <a:pt x="174878" y="366522"/>
                  </a:lnTo>
                  <a:lnTo>
                    <a:pt x="0" y="366522"/>
                  </a:lnTo>
                  <a:lnTo>
                    <a:pt x="349757" y="716280"/>
                  </a:lnTo>
                  <a:lnTo>
                    <a:pt x="699515" y="366522"/>
                  </a:lnTo>
                  <a:lnTo>
                    <a:pt x="524637" y="366522"/>
                  </a:lnTo>
                  <a:lnTo>
                    <a:pt x="5246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32659" y="3421379"/>
              <a:ext cx="699770" cy="716280"/>
            </a:xfrm>
            <a:custGeom>
              <a:avLst/>
              <a:gdLst/>
              <a:ahLst/>
              <a:cxnLst/>
              <a:rect l="l" t="t" r="r" b="b"/>
              <a:pathLst>
                <a:path w="699769" h="716279">
                  <a:moveTo>
                    <a:pt x="524637" y="0"/>
                  </a:moveTo>
                  <a:lnTo>
                    <a:pt x="524637" y="366522"/>
                  </a:lnTo>
                  <a:lnTo>
                    <a:pt x="699515" y="366522"/>
                  </a:lnTo>
                  <a:lnTo>
                    <a:pt x="349757" y="716280"/>
                  </a:lnTo>
                  <a:lnTo>
                    <a:pt x="0" y="366522"/>
                  </a:lnTo>
                  <a:lnTo>
                    <a:pt x="174878" y="366522"/>
                  </a:lnTo>
                  <a:lnTo>
                    <a:pt x="174878" y="0"/>
                  </a:lnTo>
                  <a:lnTo>
                    <a:pt x="524637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1249</Words>
  <Application>Microsoft Office PowerPoint</Application>
  <PresentationFormat>Widescreen</PresentationFormat>
  <Paragraphs>107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CMU 18-344: Computer Systems and the Hardware/Software Interface</vt:lpstr>
      <vt:lpstr>Course Staff &amp; Logistics</vt:lpstr>
      <vt:lpstr>Who am I?</vt:lpstr>
      <vt:lpstr>What is this course about?</vt:lpstr>
      <vt:lpstr>What is the hardware software boundary?</vt:lpstr>
      <vt:lpstr>What is computer (μ)architecture?</vt:lpstr>
      <vt:lpstr>What constrains a computer system?</vt:lpstr>
      <vt:lpstr>Why are these processors different?</vt:lpstr>
      <vt:lpstr>How do you measure a computer’s performance?</vt:lpstr>
      <vt:lpstr>What makes software runnable?</vt:lpstr>
      <vt:lpstr>How do you improve software’s performance?</vt:lpstr>
      <vt:lpstr>Are some programs intrinsically slow?</vt:lpstr>
      <vt:lpstr>What are the lower-extremities of software?</vt:lpstr>
      <vt:lpstr>How (&amp; why?) to do two things at the same time?</vt:lpstr>
      <vt:lpstr>How does it all fit together in real systems?</vt:lpstr>
      <vt:lpstr>What are we doing this semester?</vt:lpstr>
      <vt:lpstr>Course Calendar</vt:lpstr>
      <vt:lpstr>Diving into Computer Architecture</vt:lpstr>
      <vt:lpstr>ILP &amp; Dealing with Hazards</vt:lpstr>
      <vt:lpstr>Caches &amp; Memory Hierarchies</vt:lpstr>
      <vt:lpstr>Principled Performance Analysis</vt:lpstr>
      <vt:lpstr>Microarchitectural Optimizations</vt:lpstr>
      <vt:lpstr>Midterm Exam</vt:lpstr>
      <vt:lpstr>Virtual Memory</vt:lpstr>
      <vt:lpstr>Sparse Computation</vt:lpstr>
      <vt:lpstr>Parallelism &amp; Concurrency</vt:lpstr>
      <vt:lpstr>End of semester: computer architecture today</vt:lpstr>
      <vt:lpstr>Lab 0: Bootstrapping</vt:lpstr>
      <vt:lpstr>Lab 1: Branch Prediction</vt:lpstr>
      <vt:lpstr>Lab 2: Memory Hierarchy Design Space</vt:lpstr>
      <vt:lpstr>Lab 3: Virtual Memory</vt:lpstr>
      <vt:lpstr>Lab 4: Sparse Workload Optimization</vt:lpstr>
      <vt:lpstr>Lab 5: Synchronization for Parallel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18-344: Computer Systems and the Hardware/Software Interface</dc:title>
  <dc:creator>Brandon Lucia</dc:creator>
  <cp:lastModifiedBy>Gregory Kesden</cp:lastModifiedBy>
  <cp:revision>3</cp:revision>
  <dcterms:created xsi:type="dcterms:W3CDTF">2023-08-26T17:34:41Z</dcterms:created>
  <dcterms:modified xsi:type="dcterms:W3CDTF">2025-08-25T19:15:27Z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2023-08-26T00:00:00Z</vt:filetime>
  </property>
  <property fmtid="{D5CDD505-2E9C-101B-9397-08002B2CF9AE}" pid="5" name="Producer">
    <vt:lpwstr>Microsoft® PowerPoint® for Microsoft 365</vt:lpwstr>
  </property>
</Properties>
</file>