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2" r:id="rId28"/>
    <p:sldId id="313" r:id="rId29"/>
    <p:sldId id="370" r:id="rId30"/>
    <p:sldId id="371" r:id="rId31"/>
    <p:sldId id="372" r:id="rId32"/>
    <p:sldId id="314" r:id="rId33"/>
    <p:sldId id="315" r:id="rId34"/>
    <p:sldId id="316" r:id="rId35"/>
    <p:sldId id="317" r:id="rId36"/>
    <p:sldId id="320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73" r:id="rId50"/>
    <p:sldId id="334" r:id="rId5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198" y="609676"/>
            <a:ext cx="117096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388" y="2596134"/>
            <a:ext cx="515366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810000" y="3352800"/>
            <a:ext cx="807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9: Introduction to Performance Evaluation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000" y="4243323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3505" y="4243323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9488" y="4249420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20594" y="1161542"/>
            <a:ext cx="6519545" cy="2915285"/>
            <a:chOff x="2841117" y="1538986"/>
            <a:chExt cx="6519545" cy="2915285"/>
          </a:xfrm>
        </p:grpSpPr>
        <p:sp>
          <p:nvSpPr>
            <p:cNvPr id="7" name="object 7"/>
            <p:cNvSpPr/>
            <p:nvPr/>
          </p:nvSpPr>
          <p:spPr>
            <a:xfrm>
              <a:off x="2846832" y="1805940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3811524"/>
              <a:ext cx="858519" cy="614680"/>
            </a:xfrm>
            <a:custGeom>
              <a:avLst/>
              <a:gdLst/>
              <a:ahLst/>
              <a:cxnLst/>
              <a:rect l="l" t="t" r="r" b="b"/>
              <a:pathLst>
                <a:path w="858520" h="614679">
                  <a:moveTo>
                    <a:pt x="858012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858012" y="614171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3811524"/>
              <a:ext cx="858519" cy="614680"/>
            </a:xfrm>
            <a:custGeom>
              <a:avLst/>
              <a:gdLst/>
              <a:ahLst/>
              <a:cxnLst/>
              <a:rect l="l" t="t" r="r" b="b"/>
              <a:pathLst>
                <a:path w="858520" h="614679">
                  <a:moveTo>
                    <a:pt x="0" y="614171"/>
                  </a:moveTo>
                  <a:lnTo>
                    <a:pt x="858012" y="614171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141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1545336"/>
              <a:ext cx="858519" cy="2880360"/>
            </a:xfrm>
            <a:custGeom>
              <a:avLst/>
              <a:gdLst/>
              <a:ahLst/>
              <a:cxnLst/>
              <a:rect l="l" t="t" r="r" b="b"/>
              <a:pathLst>
                <a:path w="858520" h="2880360">
                  <a:moveTo>
                    <a:pt x="858012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858012" y="288036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1545336"/>
              <a:ext cx="858519" cy="2880360"/>
            </a:xfrm>
            <a:custGeom>
              <a:avLst/>
              <a:gdLst/>
              <a:ahLst/>
              <a:cxnLst/>
              <a:rect l="l" t="t" r="r" b="b"/>
              <a:pathLst>
                <a:path w="858520" h="2880360">
                  <a:moveTo>
                    <a:pt x="0" y="2880360"/>
                  </a:moveTo>
                  <a:lnTo>
                    <a:pt x="858012" y="288036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3558540"/>
              <a:ext cx="858519" cy="867410"/>
            </a:xfrm>
            <a:custGeom>
              <a:avLst/>
              <a:gdLst/>
              <a:ahLst/>
              <a:cxnLst/>
              <a:rect l="l" t="t" r="r" b="b"/>
              <a:pathLst>
                <a:path w="858520" h="867410">
                  <a:moveTo>
                    <a:pt x="858011" y="0"/>
                  </a:moveTo>
                  <a:lnTo>
                    <a:pt x="0" y="0"/>
                  </a:lnTo>
                  <a:lnTo>
                    <a:pt x="0" y="867156"/>
                  </a:lnTo>
                  <a:lnTo>
                    <a:pt x="858011" y="867156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3558540"/>
              <a:ext cx="858519" cy="867410"/>
            </a:xfrm>
            <a:custGeom>
              <a:avLst/>
              <a:gdLst/>
              <a:ahLst/>
              <a:cxnLst/>
              <a:rect l="l" t="t" r="r" b="b"/>
              <a:pathLst>
                <a:path w="858520" h="867410">
                  <a:moveTo>
                    <a:pt x="0" y="867156"/>
                  </a:moveTo>
                  <a:lnTo>
                    <a:pt x="858011" y="867156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8671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5659" y="2332663"/>
            <a:ext cx="528320" cy="770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0" dirty="0"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0181" y="88176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1225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0594" y="2785617"/>
            <a:ext cx="651954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328920">
              <a:lnSpc>
                <a:spcPct val="100000"/>
              </a:lnSpc>
              <a:spcBef>
                <a:spcPts val="45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  <a:spcBef>
                <a:spcPts val="350"/>
              </a:spcBef>
            </a:pPr>
            <a:r>
              <a:rPr sz="1800" b="1" spc="-25" dirty="0">
                <a:latin typeface="Calibri"/>
                <a:cs typeface="Calibri"/>
              </a:rPr>
              <a:t>194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5943091"/>
            <a:ext cx="8442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What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learn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from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this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2FCA2F12-9D02-DB0E-B1C8-1A570A469344}"/>
              </a:ext>
            </a:extLst>
          </p:cNvPr>
          <p:cNvSpPr txBox="1"/>
          <p:nvPr/>
        </p:nvSpPr>
        <p:spPr>
          <a:xfrm>
            <a:off x="2820594" y="2770759"/>
            <a:ext cx="651954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328920">
              <a:lnSpc>
                <a:spcPct val="100000"/>
              </a:lnSpc>
              <a:spcBef>
                <a:spcPts val="45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  <a:spcBef>
                <a:spcPts val="350"/>
              </a:spcBef>
            </a:pPr>
            <a:r>
              <a:rPr sz="1800" b="1" spc="-25" dirty="0">
                <a:latin typeface="Calibri"/>
                <a:cs typeface="Calibri"/>
              </a:rPr>
              <a:t>194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4BFA8-E701-B58F-94F4-90B17A1ECF2F}"/>
              </a:ext>
            </a:extLst>
          </p:cNvPr>
          <p:cNvSpPr txBox="1"/>
          <p:nvPr/>
        </p:nvSpPr>
        <p:spPr>
          <a:xfrm>
            <a:off x="2667000" y="5257800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4EF81-F038-490E-1950-382D1A0D3266}"/>
              </a:ext>
            </a:extLst>
          </p:cNvPr>
          <p:cNvSpPr txBox="1"/>
          <p:nvPr/>
        </p:nvSpPr>
        <p:spPr>
          <a:xfrm>
            <a:off x="4909565" y="5278729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6FD44-CDCA-5AA6-B5C4-379F6429A60F}"/>
              </a:ext>
            </a:extLst>
          </p:cNvPr>
          <p:cNvSpPr txBox="1"/>
          <p:nvPr/>
        </p:nvSpPr>
        <p:spPr>
          <a:xfrm>
            <a:off x="7555221" y="5291552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705" y="4038600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4688" y="4044697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915794" y="1223772"/>
            <a:ext cx="6519545" cy="2648585"/>
            <a:chOff x="2841117" y="1805939"/>
            <a:chExt cx="6519545" cy="264858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44574" y="1999813"/>
            <a:ext cx="80264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3337" y="3493771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5880" y="3208783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19.14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2141" y="146646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1084" y="5992469"/>
            <a:ext cx="9474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Now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learn?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did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change?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3337" y="1315670"/>
            <a:ext cx="3026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normalization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180nm 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22nm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~8x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3337" y="1864868"/>
            <a:ext cx="383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35mm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4.375</a:t>
            </a:r>
            <a:r>
              <a:rPr lang="en-US" sz="1800" spc="-10" dirty="0">
                <a:latin typeface="Calibri"/>
                <a:cs typeface="Calibri"/>
              </a:rPr>
              <a:t>       // 1225 = 35*35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4.375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 4.375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19.14 </a:t>
            </a:r>
            <a:r>
              <a:rPr sz="1800" b="1" spc="-10" dirty="0">
                <a:latin typeface="Calibri"/>
                <a:cs typeface="Calibri"/>
              </a:rPr>
              <a:t>//half-</a:t>
            </a:r>
            <a:r>
              <a:rPr sz="1800" b="1" dirty="0">
                <a:latin typeface="Calibri"/>
                <a:cs typeface="Calibri"/>
              </a:rPr>
              <a:t>square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dim.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4EB229-56EC-D106-64DD-8CC28F5A4F5D}"/>
              </a:ext>
            </a:extLst>
          </p:cNvPr>
          <p:cNvSpPr txBox="1"/>
          <p:nvPr/>
        </p:nvSpPr>
        <p:spPr>
          <a:xfrm>
            <a:off x="2862835" y="5114007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F20D7-C0F9-3C6F-FF39-ECEA92A68C1C}"/>
              </a:ext>
            </a:extLst>
          </p:cNvPr>
          <p:cNvSpPr txBox="1"/>
          <p:nvPr/>
        </p:nvSpPr>
        <p:spPr>
          <a:xfrm>
            <a:off x="5105400" y="5134936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1BBE78-AF83-3CDC-BF83-4FC788335B80}"/>
              </a:ext>
            </a:extLst>
          </p:cNvPr>
          <p:cNvSpPr txBox="1"/>
          <p:nvPr/>
        </p:nvSpPr>
        <p:spPr>
          <a:xfrm>
            <a:off x="7751056" y="5147759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34544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523" y="4125467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4028" y="4125467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0011" y="4131564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41117" y="1310639"/>
            <a:ext cx="6519545" cy="2648585"/>
            <a:chOff x="2841117" y="1805939"/>
            <a:chExt cx="6519545" cy="264858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69897" y="2086680"/>
            <a:ext cx="80264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8660" y="3580638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1203" y="3295650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19.14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7464" y="1553336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8660" y="1402537"/>
            <a:ext cx="3026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normalization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180nm 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22nm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~8x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8660" y="1951735"/>
            <a:ext cx="383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35mm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4.375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4.375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 4.375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19.14 </a:t>
            </a:r>
            <a:r>
              <a:rPr sz="1800" b="1" spc="-10" dirty="0">
                <a:latin typeface="Calibri"/>
                <a:cs typeface="Calibri"/>
              </a:rPr>
              <a:t>//half-</a:t>
            </a:r>
            <a:r>
              <a:rPr sz="1800" b="1" dirty="0">
                <a:latin typeface="Calibri"/>
                <a:cs typeface="Calibri"/>
              </a:rPr>
              <a:t>square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dim.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1084" y="5992469"/>
            <a:ext cx="967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metric</a:t>
            </a:r>
            <a:r>
              <a:rPr sz="4000" b="1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you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use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should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suit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9CD94-34CF-0391-2FD4-A7F367032121}"/>
              </a:ext>
            </a:extLst>
          </p:cNvPr>
          <p:cNvSpPr txBox="1"/>
          <p:nvPr/>
        </p:nvSpPr>
        <p:spPr>
          <a:xfrm>
            <a:off x="2667000" y="5114007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3C56F-9CA5-9808-7EAB-85F0A53A344B}"/>
              </a:ext>
            </a:extLst>
          </p:cNvPr>
          <p:cNvSpPr txBox="1"/>
          <p:nvPr/>
        </p:nvSpPr>
        <p:spPr>
          <a:xfrm>
            <a:off x="4909565" y="5134936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43DDC-1032-65F6-F97F-8C898BE0E81D}"/>
              </a:ext>
            </a:extLst>
          </p:cNvPr>
          <p:cNvSpPr txBox="1"/>
          <p:nvPr/>
        </p:nvSpPr>
        <p:spPr>
          <a:xfrm>
            <a:off x="7555221" y="5147759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450" y="4351519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8955" y="4351519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4938" y="4357616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353184" y="1223855"/>
            <a:ext cx="6570980" cy="2677795"/>
            <a:chOff x="2818257" y="1777364"/>
            <a:chExt cx="6570980" cy="267779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1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1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1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1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9200" y="2066317"/>
            <a:ext cx="107696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Normalized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Process- 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3587" y="3522429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0988" y="1487507"/>
            <a:ext cx="65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212.4x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8806" y="2582705"/>
            <a:ext cx="3846829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Normalize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results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logical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option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set</a:t>
            </a:r>
            <a:endParaRPr sz="1800">
              <a:latin typeface="Calibri"/>
              <a:cs typeface="Calibri"/>
            </a:endParaRPr>
          </a:p>
          <a:p>
            <a:pPr marL="2430780">
              <a:lnSpc>
                <a:spcPct val="100000"/>
              </a:lnSpc>
              <a:spcBef>
                <a:spcPts val="810"/>
              </a:spcBef>
            </a:pPr>
            <a:r>
              <a:rPr sz="1800" b="1" spc="-10" dirty="0">
                <a:latin typeface="Calibri"/>
                <a:cs typeface="Calibri"/>
              </a:rPr>
              <a:t>15.8x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723" y="6126810"/>
            <a:ext cx="1074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The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relative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value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is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most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important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in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8250" y="3920998"/>
            <a:ext cx="377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4255" algn="l"/>
              </a:tabLst>
            </a:pPr>
            <a:r>
              <a:rPr sz="1800" dirty="0">
                <a:latin typeface="Calibri"/>
                <a:cs typeface="Calibri"/>
              </a:rPr>
              <a:t>7.5M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Transistors</a:t>
            </a:r>
            <a:r>
              <a:rPr sz="1800" dirty="0">
                <a:latin typeface="Calibri"/>
                <a:cs typeface="Calibri"/>
              </a:rPr>
              <a:t>	42M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Transistors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2760" y="3928106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1.9B</a:t>
            </a:r>
            <a:r>
              <a:rPr sz="1800" spc="-20" dirty="0">
                <a:latin typeface="Calibri"/>
                <a:cs typeface="Calibri"/>
              </a:rPr>
              <a:t> Transistors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15742" y="3152858"/>
            <a:ext cx="76200" cy="457834"/>
          </a:xfrm>
          <a:custGeom>
            <a:avLst/>
            <a:gdLst/>
            <a:ahLst/>
            <a:cxnLst/>
            <a:rect l="l" t="t" r="r" b="b"/>
            <a:pathLst>
              <a:path w="76200" h="457835">
                <a:moveTo>
                  <a:pt x="31750" y="381126"/>
                </a:moveTo>
                <a:lnTo>
                  <a:pt x="0" y="381126"/>
                </a:lnTo>
                <a:lnTo>
                  <a:pt x="38100" y="457326"/>
                </a:lnTo>
                <a:lnTo>
                  <a:pt x="69850" y="393826"/>
                </a:lnTo>
                <a:lnTo>
                  <a:pt x="31750" y="393826"/>
                </a:lnTo>
                <a:lnTo>
                  <a:pt x="31750" y="381126"/>
                </a:lnTo>
                <a:close/>
              </a:path>
              <a:path w="76200" h="457835">
                <a:moveTo>
                  <a:pt x="44450" y="0"/>
                </a:moveTo>
                <a:lnTo>
                  <a:pt x="31750" y="0"/>
                </a:lnTo>
                <a:lnTo>
                  <a:pt x="31750" y="393826"/>
                </a:lnTo>
                <a:lnTo>
                  <a:pt x="44450" y="393826"/>
                </a:lnTo>
                <a:lnTo>
                  <a:pt x="44450" y="0"/>
                </a:lnTo>
                <a:close/>
              </a:path>
              <a:path w="76200" h="457835">
                <a:moveTo>
                  <a:pt x="76200" y="381126"/>
                </a:moveTo>
                <a:lnTo>
                  <a:pt x="44450" y="381126"/>
                </a:lnTo>
                <a:lnTo>
                  <a:pt x="44450" y="393826"/>
                </a:lnTo>
                <a:lnTo>
                  <a:pt x="69850" y="393826"/>
                </a:lnTo>
                <a:lnTo>
                  <a:pt x="76200" y="38112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62035" y="2700688"/>
            <a:ext cx="2920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Wow!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212.4x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complexity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Pentium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Pro!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455EBD-F5B0-56F6-03A6-28FA43EA9774}"/>
              </a:ext>
            </a:extLst>
          </p:cNvPr>
          <p:cNvSpPr txBox="1"/>
          <p:nvPr/>
        </p:nvSpPr>
        <p:spPr>
          <a:xfrm>
            <a:off x="2294539" y="5294626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718F1-4839-34BB-9EE4-492FA47C8712}"/>
              </a:ext>
            </a:extLst>
          </p:cNvPr>
          <p:cNvSpPr txBox="1"/>
          <p:nvPr/>
        </p:nvSpPr>
        <p:spPr>
          <a:xfrm>
            <a:off x="4537104" y="5315555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637D0-E147-264E-33E5-59167E7E4B62}"/>
              </a:ext>
            </a:extLst>
          </p:cNvPr>
          <p:cNvSpPr txBox="1"/>
          <p:nvPr/>
        </p:nvSpPr>
        <p:spPr>
          <a:xfrm>
            <a:off x="7182760" y="5328378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There</a:t>
            </a:r>
            <a:r>
              <a:rPr spc="-200" dirty="0"/>
              <a:t> </a:t>
            </a:r>
            <a:r>
              <a:rPr dirty="0"/>
              <a:t>are</a:t>
            </a:r>
            <a:r>
              <a:rPr spc="-160" dirty="0"/>
              <a:t> </a:t>
            </a:r>
            <a:r>
              <a:rPr dirty="0"/>
              <a:t>lots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metrics</a:t>
            </a:r>
            <a:r>
              <a:rPr spc="-17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10" dirty="0"/>
              <a:t>choose</a:t>
            </a:r>
            <a:r>
              <a:rPr spc="-175" dirty="0"/>
              <a:t> </a:t>
            </a:r>
            <a:r>
              <a:rPr spc="-20" dirty="0"/>
              <a:t>from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15" y="1295400"/>
            <a:ext cx="976058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Performance: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Run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“latency”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(seconds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Throughput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(results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second)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Instructions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(IPC)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(CPI)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Energy: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spc="-30" dirty="0">
                <a:latin typeface="Calibri"/>
                <a:cs typeface="Calibri"/>
              </a:rPr>
              <a:t>Total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energy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Power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(avg.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peak)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[we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one….]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Area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(absolute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normalized)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Efficiency: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Performance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power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(GigaOperations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Watt: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GOPS/W)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Operations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Joule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1W = 1J/s, so multiply by J/s, then by 1s)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Throughput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(results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mm</a:t>
            </a:r>
            <a:r>
              <a:rPr lang="en-US" sz="2400" spc="-10" baseline="300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There</a:t>
            </a:r>
            <a:r>
              <a:rPr spc="-200" dirty="0"/>
              <a:t> </a:t>
            </a:r>
            <a:r>
              <a:rPr dirty="0"/>
              <a:t>are</a:t>
            </a:r>
            <a:r>
              <a:rPr spc="-160" dirty="0"/>
              <a:t> </a:t>
            </a:r>
            <a:r>
              <a:rPr dirty="0"/>
              <a:t>lots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metrics</a:t>
            </a:r>
            <a:r>
              <a:rPr spc="-17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10" dirty="0"/>
              <a:t>choose</a:t>
            </a:r>
            <a:r>
              <a:rPr spc="-175" dirty="0"/>
              <a:t> </a:t>
            </a:r>
            <a:r>
              <a:rPr spc="-20" dirty="0"/>
              <a:t>from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456" y="1422272"/>
            <a:ext cx="634746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Cache-specific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 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Kilo-Instruction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 per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Kilo-</a:t>
            </a:r>
            <a:r>
              <a:rPr sz="2400" dirty="0">
                <a:latin typeface="Calibri"/>
                <a:cs typeface="Calibri"/>
              </a:rPr>
              <a:t>Memory-</a:t>
            </a:r>
            <a:r>
              <a:rPr sz="2400" spc="-10" dirty="0"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spc="-10" dirty="0">
                <a:latin typeface="Calibri"/>
                <a:cs typeface="Calibri"/>
              </a:rPr>
              <a:t>Average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Access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Control-specific: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prediction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accuracy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Branch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Mispredictions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Kilo-Instruction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Memory-</a:t>
            </a:r>
            <a:r>
              <a:rPr sz="2400" b="1" spc="-10" dirty="0">
                <a:latin typeface="Calibri"/>
                <a:cs typeface="Calibri"/>
              </a:rPr>
              <a:t>specific: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throughput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(GB/s)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Latency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(seconds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byte)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9133" y="1813560"/>
            <a:ext cx="1053973" cy="53301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69635" y="1985136"/>
            <a:ext cx="6472555" cy="3707129"/>
            <a:chOff x="5469635" y="1985136"/>
            <a:chExt cx="6472555" cy="3707129"/>
          </a:xfrm>
        </p:grpSpPr>
        <p:sp>
          <p:nvSpPr>
            <p:cNvPr id="6" name="object 6"/>
            <p:cNvSpPr/>
            <p:nvPr/>
          </p:nvSpPr>
          <p:spPr>
            <a:xfrm>
              <a:off x="5469636" y="1985136"/>
              <a:ext cx="3204845" cy="822960"/>
            </a:xfrm>
            <a:custGeom>
              <a:avLst/>
              <a:gdLst/>
              <a:ahLst/>
              <a:cxnLst/>
              <a:rect l="l" t="t" r="r" b="b"/>
              <a:pathLst>
                <a:path w="3204845" h="822960">
                  <a:moveTo>
                    <a:pt x="3204718" y="297942"/>
                  </a:moveTo>
                  <a:lnTo>
                    <a:pt x="3203359" y="289687"/>
                  </a:lnTo>
                  <a:lnTo>
                    <a:pt x="3203702" y="286004"/>
                  </a:lnTo>
                  <a:lnTo>
                    <a:pt x="3202749" y="285927"/>
                  </a:lnTo>
                  <a:lnTo>
                    <a:pt x="3202686" y="285496"/>
                  </a:lnTo>
                  <a:lnTo>
                    <a:pt x="3201936" y="285623"/>
                  </a:lnTo>
                  <a:lnTo>
                    <a:pt x="3201924" y="285369"/>
                  </a:lnTo>
                  <a:lnTo>
                    <a:pt x="3198723" y="285559"/>
                  </a:lnTo>
                  <a:lnTo>
                    <a:pt x="365988" y="31623"/>
                  </a:lnTo>
                  <a:lnTo>
                    <a:pt x="366090" y="30480"/>
                  </a:lnTo>
                  <a:lnTo>
                    <a:pt x="368808" y="0"/>
                  </a:lnTo>
                  <a:lnTo>
                    <a:pt x="289560" y="31115"/>
                  </a:lnTo>
                  <a:lnTo>
                    <a:pt x="362077" y="75819"/>
                  </a:lnTo>
                  <a:lnTo>
                    <a:pt x="364883" y="44196"/>
                  </a:lnTo>
                  <a:lnTo>
                    <a:pt x="3112719" y="290652"/>
                  </a:lnTo>
                  <a:lnTo>
                    <a:pt x="1454899" y="388759"/>
                  </a:lnTo>
                  <a:lnTo>
                    <a:pt x="1453007" y="357124"/>
                  </a:lnTo>
                  <a:lnTo>
                    <a:pt x="1379220" y="399669"/>
                  </a:lnTo>
                  <a:lnTo>
                    <a:pt x="1457579" y="433197"/>
                  </a:lnTo>
                  <a:lnTo>
                    <a:pt x="1455712" y="402209"/>
                  </a:lnTo>
                  <a:lnTo>
                    <a:pt x="1455661" y="401459"/>
                  </a:lnTo>
                  <a:lnTo>
                    <a:pt x="3075063" y="305638"/>
                  </a:lnTo>
                  <a:lnTo>
                    <a:pt x="74269" y="779081"/>
                  </a:lnTo>
                  <a:lnTo>
                    <a:pt x="69342" y="747649"/>
                  </a:lnTo>
                  <a:lnTo>
                    <a:pt x="0" y="797179"/>
                  </a:lnTo>
                  <a:lnTo>
                    <a:pt x="81153" y="822960"/>
                  </a:lnTo>
                  <a:lnTo>
                    <a:pt x="76542" y="793623"/>
                  </a:lnTo>
                  <a:lnTo>
                    <a:pt x="76238" y="791654"/>
                  </a:lnTo>
                  <a:lnTo>
                    <a:pt x="3200831" y="298564"/>
                  </a:lnTo>
                  <a:lnTo>
                    <a:pt x="3202559" y="298704"/>
                  </a:lnTo>
                  <a:lnTo>
                    <a:pt x="3202584" y="298284"/>
                  </a:lnTo>
                  <a:lnTo>
                    <a:pt x="3204718" y="2979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19" y="2598419"/>
              <a:ext cx="4352544" cy="3093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Measuring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40" dirty="0"/>
              <a:t>System’s</a:t>
            </a:r>
            <a:r>
              <a:rPr spc="-85" dirty="0"/>
              <a:t> </a:t>
            </a:r>
            <a:r>
              <a:rPr spc="-10" dirty="0"/>
              <a:t>Performance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4739640"/>
            <a:ext cx="2097024" cy="1943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16707" y="2001773"/>
            <a:ext cx="6754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isolate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everything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507" y="2935223"/>
            <a:ext cx="2220468" cy="21747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8157" y="3655263"/>
            <a:ext cx="6567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Find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meaningful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727" y="1456944"/>
            <a:ext cx="2165604" cy="18928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00933" y="5309412"/>
            <a:ext cx="6846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Choose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appropriate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baseline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compare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450847"/>
            <a:ext cx="12198350" cy="4347210"/>
            <a:chOff x="-6350" y="1450847"/>
            <a:chExt cx="12198350" cy="4347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50847"/>
              <a:ext cx="12191999" cy="3956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28871"/>
              <a:ext cx="2879090" cy="1862455"/>
            </a:xfrm>
            <a:custGeom>
              <a:avLst/>
              <a:gdLst/>
              <a:ahLst/>
              <a:cxnLst/>
              <a:rect l="l" t="t" r="r" b="b"/>
              <a:pathLst>
                <a:path w="2879090" h="1862454">
                  <a:moveTo>
                    <a:pt x="0" y="417302"/>
                  </a:moveTo>
                  <a:lnTo>
                    <a:pt x="35651" y="386640"/>
                  </a:lnTo>
                  <a:lnTo>
                    <a:pt x="69335" y="359983"/>
                  </a:lnTo>
                  <a:lnTo>
                    <a:pt x="104567" y="334076"/>
                  </a:lnTo>
                  <a:lnTo>
                    <a:pt x="141308" y="308943"/>
                  </a:lnTo>
                  <a:lnTo>
                    <a:pt x="179516" y="284608"/>
                  </a:lnTo>
                  <a:lnTo>
                    <a:pt x="219151" y="261096"/>
                  </a:lnTo>
                  <a:lnTo>
                    <a:pt x="260173" y="238430"/>
                  </a:lnTo>
                  <a:lnTo>
                    <a:pt x="302540" y="216634"/>
                  </a:lnTo>
                  <a:lnTo>
                    <a:pt x="346212" y="195733"/>
                  </a:lnTo>
                  <a:lnTo>
                    <a:pt x="391148" y="175751"/>
                  </a:lnTo>
                  <a:lnTo>
                    <a:pt x="437308" y="156712"/>
                  </a:lnTo>
                  <a:lnTo>
                    <a:pt x="484651" y="138640"/>
                  </a:lnTo>
                  <a:lnTo>
                    <a:pt x="533136" y="121559"/>
                  </a:lnTo>
                  <a:lnTo>
                    <a:pt x="582723" y="105493"/>
                  </a:lnTo>
                  <a:lnTo>
                    <a:pt x="633371" y="90466"/>
                  </a:lnTo>
                  <a:lnTo>
                    <a:pt x="685040" y="76503"/>
                  </a:lnTo>
                  <a:lnTo>
                    <a:pt x="737688" y="63628"/>
                  </a:lnTo>
                  <a:lnTo>
                    <a:pt x="791276" y="51864"/>
                  </a:lnTo>
                  <a:lnTo>
                    <a:pt x="845762" y="41236"/>
                  </a:lnTo>
                  <a:lnTo>
                    <a:pt x="901105" y="31768"/>
                  </a:lnTo>
                  <a:lnTo>
                    <a:pt x="957266" y="23485"/>
                  </a:lnTo>
                  <a:lnTo>
                    <a:pt x="1014204" y="16409"/>
                  </a:lnTo>
                  <a:lnTo>
                    <a:pt x="1071877" y="10566"/>
                  </a:lnTo>
                  <a:lnTo>
                    <a:pt x="1130245" y="5979"/>
                  </a:lnTo>
                  <a:lnTo>
                    <a:pt x="1189268" y="2673"/>
                  </a:lnTo>
                  <a:lnTo>
                    <a:pt x="1248905" y="672"/>
                  </a:lnTo>
                  <a:lnTo>
                    <a:pt x="1309116" y="0"/>
                  </a:lnTo>
                  <a:lnTo>
                    <a:pt x="1369324" y="672"/>
                  </a:lnTo>
                  <a:lnTo>
                    <a:pt x="1428959" y="2673"/>
                  </a:lnTo>
                  <a:lnTo>
                    <a:pt x="1487981" y="5979"/>
                  </a:lnTo>
                  <a:lnTo>
                    <a:pt x="1546348" y="10566"/>
                  </a:lnTo>
                  <a:lnTo>
                    <a:pt x="1604021" y="16409"/>
                  </a:lnTo>
                  <a:lnTo>
                    <a:pt x="1660957" y="23485"/>
                  </a:lnTo>
                  <a:lnTo>
                    <a:pt x="1717117" y="31768"/>
                  </a:lnTo>
                  <a:lnTo>
                    <a:pt x="1772460" y="41236"/>
                  </a:lnTo>
                  <a:lnTo>
                    <a:pt x="1826945" y="51864"/>
                  </a:lnTo>
                  <a:lnTo>
                    <a:pt x="1880532" y="63628"/>
                  </a:lnTo>
                  <a:lnTo>
                    <a:pt x="1933180" y="76503"/>
                  </a:lnTo>
                  <a:lnTo>
                    <a:pt x="1984849" y="90466"/>
                  </a:lnTo>
                  <a:lnTo>
                    <a:pt x="2035497" y="105493"/>
                  </a:lnTo>
                  <a:lnTo>
                    <a:pt x="2085084" y="121559"/>
                  </a:lnTo>
                  <a:lnTo>
                    <a:pt x="2133569" y="138640"/>
                  </a:lnTo>
                  <a:lnTo>
                    <a:pt x="2180912" y="156712"/>
                  </a:lnTo>
                  <a:lnTo>
                    <a:pt x="2227072" y="175751"/>
                  </a:lnTo>
                  <a:lnTo>
                    <a:pt x="2272009" y="195733"/>
                  </a:lnTo>
                  <a:lnTo>
                    <a:pt x="2315681" y="216634"/>
                  </a:lnTo>
                  <a:lnTo>
                    <a:pt x="2358048" y="238430"/>
                  </a:lnTo>
                  <a:lnTo>
                    <a:pt x="2399070" y="261096"/>
                  </a:lnTo>
                  <a:lnTo>
                    <a:pt x="2438706" y="284608"/>
                  </a:lnTo>
                  <a:lnTo>
                    <a:pt x="2476914" y="308943"/>
                  </a:lnTo>
                  <a:lnTo>
                    <a:pt x="2513656" y="334076"/>
                  </a:lnTo>
                  <a:lnTo>
                    <a:pt x="2548889" y="359983"/>
                  </a:lnTo>
                  <a:lnTo>
                    <a:pt x="2582573" y="386640"/>
                  </a:lnTo>
                  <a:lnTo>
                    <a:pt x="2614667" y="414022"/>
                  </a:lnTo>
                  <a:lnTo>
                    <a:pt x="2645132" y="442106"/>
                  </a:lnTo>
                  <a:lnTo>
                    <a:pt x="2673926" y="470868"/>
                  </a:lnTo>
                  <a:lnTo>
                    <a:pt x="2701008" y="500283"/>
                  </a:lnTo>
                  <a:lnTo>
                    <a:pt x="2726338" y="530328"/>
                  </a:lnTo>
                  <a:lnTo>
                    <a:pt x="2749875" y="560977"/>
                  </a:lnTo>
                  <a:lnTo>
                    <a:pt x="2791409" y="623995"/>
                  </a:lnTo>
                  <a:lnTo>
                    <a:pt x="2825284" y="689145"/>
                  </a:lnTo>
                  <a:lnTo>
                    <a:pt x="2851174" y="756232"/>
                  </a:lnTo>
                  <a:lnTo>
                    <a:pt x="2868756" y="825065"/>
                  </a:lnTo>
                  <a:lnTo>
                    <a:pt x="2877702" y="895449"/>
                  </a:lnTo>
                  <a:lnTo>
                    <a:pt x="2878836" y="931163"/>
                  </a:lnTo>
                  <a:lnTo>
                    <a:pt x="2877702" y="966878"/>
                  </a:lnTo>
                  <a:lnTo>
                    <a:pt x="2868756" y="1037262"/>
                  </a:lnTo>
                  <a:lnTo>
                    <a:pt x="2851174" y="1106095"/>
                  </a:lnTo>
                  <a:lnTo>
                    <a:pt x="2825284" y="1173182"/>
                  </a:lnTo>
                  <a:lnTo>
                    <a:pt x="2791409" y="1238332"/>
                  </a:lnTo>
                  <a:lnTo>
                    <a:pt x="2749875" y="1301350"/>
                  </a:lnTo>
                  <a:lnTo>
                    <a:pt x="2726338" y="1331999"/>
                  </a:lnTo>
                  <a:lnTo>
                    <a:pt x="2701008" y="1362044"/>
                  </a:lnTo>
                  <a:lnTo>
                    <a:pt x="2673926" y="1391459"/>
                  </a:lnTo>
                  <a:lnTo>
                    <a:pt x="2645132" y="1420221"/>
                  </a:lnTo>
                  <a:lnTo>
                    <a:pt x="2614667" y="1448305"/>
                  </a:lnTo>
                  <a:lnTo>
                    <a:pt x="2582573" y="1475687"/>
                  </a:lnTo>
                  <a:lnTo>
                    <a:pt x="2548889" y="1502344"/>
                  </a:lnTo>
                  <a:lnTo>
                    <a:pt x="2513656" y="1528251"/>
                  </a:lnTo>
                  <a:lnTo>
                    <a:pt x="2476914" y="1553384"/>
                  </a:lnTo>
                  <a:lnTo>
                    <a:pt x="2438706" y="1577719"/>
                  </a:lnTo>
                  <a:lnTo>
                    <a:pt x="2399070" y="1601231"/>
                  </a:lnTo>
                  <a:lnTo>
                    <a:pt x="2358048" y="1623897"/>
                  </a:lnTo>
                  <a:lnTo>
                    <a:pt x="2315681" y="1645693"/>
                  </a:lnTo>
                  <a:lnTo>
                    <a:pt x="2272009" y="1666594"/>
                  </a:lnTo>
                  <a:lnTo>
                    <a:pt x="2227072" y="1686576"/>
                  </a:lnTo>
                  <a:lnTo>
                    <a:pt x="2180912" y="1705615"/>
                  </a:lnTo>
                  <a:lnTo>
                    <a:pt x="2133569" y="1723687"/>
                  </a:lnTo>
                  <a:lnTo>
                    <a:pt x="2085084" y="1740768"/>
                  </a:lnTo>
                  <a:lnTo>
                    <a:pt x="2035497" y="1756834"/>
                  </a:lnTo>
                  <a:lnTo>
                    <a:pt x="1984849" y="1771861"/>
                  </a:lnTo>
                  <a:lnTo>
                    <a:pt x="1933180" y="1785824"/>
                  </a:lnTo>
                  <a:lnTo>
                    <a:pt x="1880532" y="1798699"/>
                  </a:lnTo>
                  <a:lnTo>
                    <a:pt x="1826945" y="1810463"/>
                  </a:lnTo>
                  <a:lnTo>
                    <a:pt x="1772460" y="1821091"/>
                  </a:lnTo>
                  <a:lnTo>
                    <a:pt x="1717117" y="1830559"/>
                  </a:lnTo>
                  <a:lnTo>
                    <a:pt x="1660957" y="1838842"/>
                  </a:lnTo>
                  <a:lnTo>
                    <a:pt x="1604021" y="1845918"/>
                  </a:lnTo>
                  <a:lnTo>
                    <a:pt x="1546348" y="1851761"/>
                  </a:lnTo>
                  <a:lnTo>
                    <a:pt x="1487981" y="1856348"/>
                  </a:lnTo>
                  <a:lnTo>
                    <a:pt x="1428959" y="1859654"/>
                  </a:lnTo>
                  <a:lnTo>
                    <a:pt x="1369324" y="1861655"/>
                  </a:lnTo>
                  <a:lnTo>
                    <a:pt x="1309116" y="1862327"/>
                  </a:lnTo>
                  <a:lnTo>
                    <a:pt x="1248905" y="1861655"/>
                  </a:lnTo>
                  <a:lnTo>
                    <a:pt x="1189268" y="1859654"/>
                  </a:lnTo>
                  <a:lnTo>
                    <a:pt x="1130245" y="1856348"/>
                  </a:lnTo>
                  <a:lnTo>
                    <a:pt x="1071877" y="1851761"/>
                  </a:lnTo>
                  <a:lnTo>
                    <a:pt x="1014204" y="1845918"/>
                  </a:lnTo>
                  <a:lnTo>
                    <a:pt x="957266" y="1838842"/>
                  </a:lnTo>
                  <a:lnTo>
                    <a:pt x="901105" y="1830559"/>
                  </a:lnTo>
                  <a:lnTo>
                    <a:pt x="845762" y="1821091"/>
                  </a:lnTo>
                  <a:lnTo>
                    <a:pt x="791276" y="1810463"/>
                  </a:lnTo>
                  <a:lnTo>
                    <a:pt x="737688" y="1798699"/>
                  </a:lnTo>
                  <a:lnTo>
                    <a:pt x="685040" y="1785824"/>
                  </a:lnTo>
                  <a:lnTo>
                    <a:pt x="633371" y="1771861"/>
                  </a:lnTo>
                  <a:lnTo>
                    <a:pt x="582723" y="1756834"/>
                  </a:lnTo>
                  <a:lnTo>
                    <a:pt x="533136" y="1740768"/>
                  </a:lnTo>
                  <a:lnTo>
                    <a:pt x="484651" y="1723687"/>
                  </a:lnTo>
                  <a:lnTo>
                    <a:pt x="437308" y="1705615"/>
                  </a:lnTo>
                  <a:lnTo>
                    <a:pt x="391148" y="1686576"/>
                  </a:lnTo>
                  <a:lnTo>
                    <a:pt x="346212" y="1666594"/>
                  </a:lnTo>
                  <a:lnTo>
                    <a:pt x="302540" y="1645693"/>
                  </a:lnTo>
                  <a:lnTo>
                    <a:pt x="260173" y="1623897"/>
                  </a:lnTo>
                  <a:lnTo>
                    <a:pt x="219151" y="1601231"/>
                  </a:lnTo>
                  <a:lnTo>
                    <a:pt x="179516" y="1577719"/>
                  </a:lnTo>
                  <a:lnTo>
                    <a:pt x="141308" y="1553384"/>
                  </a:lnTo>
                  <a:lnTo>
                    <a:pt x="104567" y="1528251"/>
                  </a:lnTo>
                  <a:lnTo>
                    <a:pt x="69335" y="1502344"/>
                  </a:lnTo>
                  <a:lnTo>
                    <a:pt x="35651" y="1475687"/>
                  </a:lnTo>
                  <a:lnTo>
                    <a:pt x="3557" y="1448305"/>
                  </a:lnTo>
                  <a:lnTo>
                    <a:pt x="0" y="14450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Measure</a:t>
            </a:r>
            <a:r>
              <a:rPr spc="-85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spc="-10" dirty="0"/>
              <a:t>baseline…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475232"/>
            <a:ext cx="12198350" cy="4188460"/>
            <a:chOff x="-6350" y="1475232"/>
            <a:chExt cx="12198350" cy="4188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5232"/>
              <a:ext cx="12191999" cy="39075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28872"/>
              <a:ext cx="2879090" cy="1728470"/>
            </a:xfrm>
            <a:custGeom>
              <a:avLst/>
              <a:gdLst/>
              <a:ahLst/>
              <a:cxnLst/>
              <a:rect l="l" t="t" r="r" b="b"/>
              <a:pathLst>
                <a:path w="2879090" h="1728470">
                  <a:moveTo>
                    <a:pt x="0" y="387377"/>
                  </a:moveTo>
                  <a:lnTo>
                    <a:pt x="49096" y="348670"/>
                  </a:lnTo>
                  <a:lnTo>
                    <a:pt x="84247" y="323638"/>
                  </a:lnTo>
                  <a:lnTo>
                    <a:pt x="121003" y="299347"/>
                  </a:lnTo>
                  <a:lnTo>
                    <a:pt x="159322" y="275819"/>
                  </a:lnTo>
                  <a:lnTo>
                    <a:pt x="199158" y="253079"/>
                  </a:lnTo>
                  <a:lnTo>
                    <a:pt x="240468" y="231150"/>
                  </a:lnTo>
                  <a:lnTo>
                    <a:pt x="283209" y="210057"/>
                  </a:lnTo>
                  <a:lnTo>
                    <a:pt x="327338" y="189824"/>
                  </a:lnTo>
                  <a:lnTo>
                    <a:pt x="372810" y="170475"/>
                  </a:lnTo>
                  <a:lnTo>
                    <a:pt x="419581" y="152033"/>
                  </a:lnTo>
                  <a:lnTo>
                    <a:pt x="467609" y="134523"/>
                  </a:lnTo>
                  <a:lnTo>
                    <a:pt x="516850" y="117968"/>
                  </a:lnTo>
                  <a:lnTo>
                    <a:pt x="567260" y="102394"/>
                  </a:lnTo>
                  <a:lnTo>
                    <a:pt x="618795" y="87823"/>
                  </a:lnTo>
                  <a:lnTo>
                    <a:pt x="671411" y="74280"/>
                  </a:lnTo>
                  <a:lnTo>
                    <a:pt x="725066" y="61788"/>
                  </a:lnTo>
                  <a:lnTo>
                    <a:pt x="779716" y="50372"/>
                  </a:lnTo>
                  <a:lnTo>
                    <a:pt x="835316" y="40056"/>
                  </a:lnTo>
                  <a:lnTo>
                    <a:pt x="891823" y="30864"/>
                  </a:lnTo>
                  <a:lnTo>
                    <a:pt x="949195" y="22820"/>
                  </a:lnTo>
                  <a:lnTo>
                    <a:pt x="1007386" y="15947"/>
                  </a:lnTo>
                  <a:lnTo>
                    <a:pt x="1066354" y="10270"/>
                  </a:lnTo>
                  <a:lnTo>
                    <a:pt x="1126054" y="5813"/>
                  </a:lnTo>
                  <a:lnTo>
                    <a:pt x="1186443" y="2599"/>
                  </a:lnTo>
                  <a:lnTo>
                    <a:pt x="1247479" y="653"/>
                  </a:lnTo>
                  <a:lnTo>
                    <a:pt x="1309116" y="0"/>
                  </a:lnTo>
                  <a:lnTo>
                    <a:pt x="1370751" y="653"/>
                  </a:lnTo>
                  <a:lnTo>
                    <a:pt x="1431784" y="2599"/>
                  </a:lnTo>
                  <a:lnTo>
                    <a:pt x="1492172" y="5813"/>
                  </a:lnTo>
                  <a:lnTo>
                    <a:pt x="1551872" y="10270"/>
                  </a:lnTo>
                  <a:lnTo>
                    <a:pt x="1610838" y="15947"/>
                  </a:lnTo>
                  <a:lnTo>
                    <a:pt x="1669028" y="22820"/>
                  </a:lnTo>
                  <a:lnTo>
                    <a:pt x="1726399" y="30864"/>
                  </a:lnTo>
                  <a:lnTo>
                    <a:pt x="1782906" y="40056"/>
                  </a:lnTo>
                  <a:lnTo>
                    <a:pt x="1838505" y="50372"/>
                  </a:lnTo>
                  <a:lnTo>
                    <a:pt x="1893154" y="61788"/>
                  </a:lnTo>
                  <a:lnTo>
                    <a:pt x="1946809" y="74280"/>
                  </a:lnTo>
                  <a:lnTo>
                    <a:pt x="1999425" y="87823"/>
                  </a:lnTo>
                  <a:lnTo>
                    <a:pt x="2050960" y="102394"/>
                  </a:lnTo>
                  <a:lnTo>
                    <a:pt x="2101370" y="117968"/>
                  </a:lnTo>
                  <a:lnTo>
                    <a:pt x="2150610" y="134523"/>
                  </a:lnTo>
                  <a:lnTo>
                    <a:pt x="2198638" y="152033"/>
                  </a:lnTo>
                  <a:lnTo>
                    <a:pt x="2245410" y="170475"/>
                  </a:lnTo>
                  <a:lnTo>
                    <a:pt x="2290883" y="189824"/>
                  </a:lnTo>
                  <a:lnTo>
                    <a:pt x="2335011" y="210057"/>
                  </a:lnTo>
                  <a:lnTo>
                    <a:pt x="2377753" y="231150"/>
                  </a:lnTo>
                  <a:lnTo>
                    <a:pt x="2419064" y="253079"/>
                  </a:lnTo>
                  <a:lnTo>
                    <a:pt x="2458900" y="275819"/>
                  </a:lnTo>
                  <a:lnTo>
                    <a:pt x="2497219" y="299347"/>
                  </a:lnTo>
                  <a:lnTo>
                    <a:pt x="2533976" y="323638"/>
                  </a:lnTo>
                  <a:lnTo>
                    <a:pt x="2569128" y="348670"/>
                  </a:lnTo>
                  <a:lnTo>
                    <a:pt x="2602631" y="374417"/>
                  </a:lnTo>
                  <a:lnTo>
                    <a:pt x="2634441" y="400855"/>
                  </a:lnTo>
                  <a:lnTo>
                    <a:pt x="2664516" y="427961"/>
                  </a:lnTo>
                  <a:lnTo>
                    <a:pt x="2692811" y="455711"/>
                  </a:lnTo>
                  <a:lnTo>
                    <a:pt x="2719282" y="484081"/>
                  </a:lnTo>
                  <a:lnTo>
                    <a:pt x="2766580" y="542582"/>
                  </a:lnTo>
                  <a:lnTo>
                    <a:pt x="2806061" y="603275"/>
                  </a:lnTo>
                  <a:lnTo>
                    <a:pt x="2837376" y="665965"/>
                  </a:lnTo>
                  <a:lnTo>
                    <a:pt x="2860177" y="730462"/>
                  </a:lnTo>
                  <a:lnTo>
                    <a:pt x="2874113" y="796574"/>
                  </a:lnTo>
                  <a:lnTo>
                    <a:pt x="2878836" y="864107"/>
                  </a:lnTo>
                  <a:lnTo>
                    <a:pt x="2877648" y="898040"/>
                  </a:lnTo>
                  <a:lnTo>
                    <a:pt x="2868274" y="964887"/>
                  </a:lnTo>
                  <a:lnTo>
                    <a:pt x="2849863" y="1030215"/>
                  </a:lnTo>
                  <a:lnTo>
                    <a:pt x="2822761" y="1093833"/>
                  </a:lnTo>
                  <a:lnTo>
                    <a:pt x="2787320" y="1155548"/>
                  </a:lnTo>
                  <a:lnTo>
                    <a:pt x="2743886" y="1215169"/>
                  </a:lnTo>
                  <a:lnTo>
                    <a:pt x="2692811" y="1272504"/>
                  </a:lnTo>
                  <a:lnTo>
                    <a:pt x="2664516" y="1300254"/>
                  </a:lnTo>
                  <a:lnTo>
                    <a:pt x="2634441" y="1327360"/>
                  </a:lnTo>
                  <a:lnTo>
                    <a:pt x="2602631" y="1353798"/>
                  </a:lnTo>
                  <a:lnTo>
                    <a:pt x="2569128" y="1379545"/>
                  </a:lnTo>
                  <a:lnTo>
                    <a:pt x="2533976" y="1404577"/>
                  </a:lnTo>
                  <a:lnTo>
                    <a:pt x="2497219" y="1428868"/>
                  </a:lnTo>
                  <a:lnTo>
                    <a:pt x="2458900" y="1452396"/>
                  </a:lnTo>
                  <a:lnTo>
                    <a:pt x="2419064" y="1475136"/>
                  </a:lnTo>
                  <a:lnTo>
                    <a:pt x="2377753" y="1497065"/>
                  </a:lnTo>
                  <a:lnTo>
                    <a:pt x="2335011" y="1518158"/>
                  </a:lnTo>
                  <a:lnTo>
                    <a:pt x="2290883" y="1538391"/>
                  </a:lnTo>
                  <a:lnTo>
                    <a:pt x="2245410" y="1557740"/>
                  </a:lnTo>
                  <a:lnTo>
                    <a:pt x="2198638" y="1576182"/>
                  </a:lnTo>
                  <a:lnTo>
                    <a:pt x="2150610" y="1593692"/>
                  </a:lnTo>
                  <a:lnTo>
                    <a:pt x="2101370" y="1610247"/>
                  </a:lnTo>
                  <a:lnTo>
                    <a:pt x="2050960" y="1625821"/>
                  </a:lnTo>
                  <a:lnTo>
                    <a:pt x="1999425" y="1640392"/>
                  </a:lnTo>
                  <a:lnTo>
                    <a:pt x="1946809" y="1653935"/>
                  </a:lnTo>
                  <a:lnTo>
                    <a:pt x="1893154" y="1666427"/>
                  </a:lnTo>
                  <a:lnTo>
                    <a:pt x="1838505" y="1677843"/>
                  </a:lnTo>
                  <a:lnTo>
                    <a:pt x="1782906" y="1688159"/>
                  </a:lnTo>
                  <a:lnTo>
                    <a:pt x="1726399" y="1697351"/>
                  </a:lnTo>
                  <a:lnTo>
                    <a:pt x="1669028" y="1705395"/>
                  </a:lnTo>
                  <a:lnTo>
                    <a:pt x="1610838" y="1712268"/>
                  </a:lnTo>
                  <a:lnTo>
                    <a:pt x="1551872" y="1717945"/>
                  </a:lnTo>
                  <a:lnTo>
                    <a:pt x="1492172" y="1722402"/>
                  </a:lnTo>
                  <a:lnTo>
                    <a:pt x="1431784" y="1725616"/>
                  </a:lnTo>
                  <a:lnTo>
                    <a:pt x="1370751" y="1727562"/>
                  </a:lnTo>
                  <a:lnTo>
                    <a:pt x="1309116" y="1728215"/>
                  </a:lnTo>
                  <a:lnTo>
                    <a:pt x="1247479" y="1727562"/>
                  </a:lnTo>
                  <a:lnTo>
                    <a:pt x="1186443" y="1725616"/>
                  </a:lnTo>
                  <a:lnTo>
                    <a:pt x="1126054" y="1722402"/>
                  </a:lnTo>
                  <a:lnTo>
                    <a:pt x="1066354" y="1717945"/>
                  </a:lnTo>
                  <a:lnTo>
                    <a:pt x="1007386" y="1712268"/>
                  </a:lnTo>
                  <a:lnTo>
                    <a:pt x="949195" y="1705395"/>
                  </a:lnTo>
                  <a:lnTo>
                    <a:pt x="891823" y="1697351"/>
                  </a:lnTo>
                  <a:lnTo>
                    <a:pt x="835316" y="1688159"/>
                  </a:lnTo>
                  <a:lnTo>
                    <a:pt x="779716" y="1677843"/>
                  </a:lnTo>
                  <a:lnTo>
                    <a:pt x="725066" y="1666427"/>
                  </a:lnTo>
                  <a:lnTo>
                    <a:pt x="671411" y="1653935"/>
                  </a:lnTo>
                  <a:lnTo>
                    <a:pt x="618795" y="1640392"/>
                  </a:lnTo>
                  <a:lnTo>
                    <a:pt x="567260" y="1625821"/>
                  </a:lnTo>
                  <a:lnTo>
                    <a:pt x="516850" y="1610247"/>
                  </a:lnTo>
                  <a:lnTo>
                    <a:pt x="467609" y="1593692"/>
                  </a:lnTo>
                  <a:lnTo>
                    <a:pt x="419581" y="1576182"/>
                  </a:lnTo>
                  <a:lnTo>
                    <a:pt x="372810" y="1557740"/>
                  </a:lnTo>
                  <a:lnTo>
                    <a:pt x="327338" y="1538391"/>
                  </a:lnTo>
                  <a:lnTo>
                    <a:pt x="283209" y="1518158"/>
                  </a:lnTo>
                  <a:lnTo>
                    <a:pt x="240468" y="1497065"/>
                  </a:lnTo>
                  <a:lnTo>
                    <a:pt x="199158" y="1475136"/>
                  </a:lnTo>
                  <a:lnTo>
                    <a:pt x="159322" y="1452396"/>
                  </a:lnTo>
                  <a:lnTo>
                    <a:pt x="121003" y="1428868"/>
                  </a:lnTo>
                  <a:lnTo>
                    <a:pt x="84247" y="1404577"/>
                  </a:lnTo>
                  <a:lnTo>
                    <a:pt x="49096" y="1379545"/>
                  </a:lnTo>
                  <a:lnTo>
                    <a:pt x="15593" y="1353798"/>
                  </a:lnTo>
                  <a:lnTo>
                    <a:pt x="0" y="134083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58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…measure</a:t>
            </a:r>
            <a:r>
              <a:rPr spc="-85" dirty="0"/>
              <a:t> </a:t>
            </a:r>
            <a:r>
              <a:rPr dirty="0"/>
              <a:t>your</a:t>
            </a:r>
            <a:r>
              <a:rPr spc="-55" dirty="0"/>
              <a:t> </a:t>
            </a:r>
            <a:r>
              <a:rPr spc="-20" dirty="0"/>
              <a:t>system…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…and</a:t>
            </a:r>
            <a:r>
              <a:rPr spc="-50" dirty="0"/>
              <a:t> </a:t>
            </a:r>
            <a:r>
              <a:rPr dirty="0"/>
              <a:t>compare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71669" y="2205227"/>
            <a:ext cx="3036570" cy="2649855"/>
            <a:chOff x="4971669" y="2205227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4977384" y="2205227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0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9888" y="3429000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9888" y="3429000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0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0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58867" y="2638308"/>
            <a:ext cx="254000" cy="2054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Normalized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2552" y="3154756"/>
            <a:ext cx="4229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0371" y="3447669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0.74x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688" y="4926838"/>
            <a:ext cx="11793855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885">
              <a:lnSpc>
                <a:spcPct val="100000"/>
              </a:lnSpc>
              <a:spcBef>
                <a:spcPts val="100"/>
              </a:spcBef>
              <a:tabLst>
                <a:tab pos="2656840" algn="l"/>
                <a:tab pos="4919345" algn="l"/>
                <a:tab pos="6845300" algn="l"/>
                <a:tab pos="9255125" algn="l"/>
                <a:tab pos="10685780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baseline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ref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ref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baseline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latin typeface="Calibri"/>
                <a:cs typeface="Calibri"/>
              </a:rPr>
              <a:t>These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are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equivalent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results,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with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different</a:t>
            </a:r>
            <a:r>
              <a:rPr sz="4000" spc="-1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presentations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27032" y="2205227"/>
            <a:ext cx="3036570" cy="2649855"/>
            <a:chOff x="9027032" y="2205227"/>
            <a:chExt cx="3036570" cy="2649855"/>
          </a:xfrm>
        </p:grpSpPr>
        <p:sp>
          <p:nvSpPr>
            <p:cNvPr id="14" name="object 14"/>
            <p:cNvSpPr/>
            <p:nvPr/>
          </p:nvSpPr>
          <p:spPr>
            <a:xfrm>
              <a:off x="9032747" y="2205227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6775" y="3429000"/>
              <a:ext cx="856615" cy="1397635"/>
            </a:xfrm>
            <a:custGeom>
              <a:avLst/>
              <a:gdLst/>
              <a:ahLst/>
              <a:cxnLst/>
              <a:rect l="l" t="t" r="r" b="b"/>
              <a:pathLst>
                <a:path w="856615" h="1397635">
                  <a:moveTo>
                    <a:pt x="856487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6487" y="1397508"/>
                  </a:lnTo>
                  <a:lnTo>
                    <a:pt x="8564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6775" y="3429000"/>
              <a:ext cx="856615" cy="1397635"/>
            </a:xfrm>
            <a:custGeom>
              <a:avLst/>
              <a:gdLst/>
              <a:ahLst/>
              <a:cxnLst/>
              <a:rect l="l" t="t" r="r" b="b"/>
              <a:pathLst>
                <a:path w="856615" h="1397635">
                  <a:moveTo>
                    <a:pt x="0" y="1397508"/>
                  </a:moveTo>
                  <a:lnTo>
                    <a:pt x="856487" y="1397508"/>
                  </a:lnTo>
                  <a:lnTo>
                    <a:pt x="856487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14887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14887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11692" y="3214616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440" y="3154756"/>
            <a:ext cx="538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1.36x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7259" y="3447669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3716" y="2209800"/>
            <a:ext cx="3036570" cy="2649855"/>
            <a:chOff x="783716" y="2209800"/>
            <a:chExt cx="3036570" cy="2649855"/>
          </a:xfrm>
        </p:grpSpPr>
        <p:sp>
          <p:nvSpPr>
            <p:cNvPr id="23" name="object 23"/>
            <p:cNvSpPr/>
            <p:nvPr/>
          </p:nvSpPr>
          <p:spPr>
            <a:xfrm>
              <a:off x="789431" y="2209800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1935" y="3433572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19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1935" y="3433572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19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71571" y="3738372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4" h="1092835">
                  <a:moveTo>
                    <a:pt x="856488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6488" y="1092708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71571" y="3738372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4" h="1092835">
                  <a:moveTo>
                    <a:pt x="0" y="1092708"/>
                  </a:moveTo>
                  <a:lnTo>
                    <a:pt x="856488" y="1092708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9950" y="3161515"/>
            <a:ext cx="254000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4600" y="3159328"/>
            <a:ext cx="409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8.2s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52420" y="3452241"/>
            <a:ext cx="40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6.0s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Today:</a:t>
            </a:r>
            <a:r>
              <a:rPr spc="-170" dirty="0"/>
              <a:t> </a:t>
            </a:r>
            <a:r>
              <a:rPr spc="-10" dirty="0"/>
              <a:t>Performance</a:t>
            </a:r>
            <a:r>
              <a:rPr spc="-190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02215" cy="4117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basics: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metrics,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measurement,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comparisons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Benchmarks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benchmarking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curse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averages: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variance,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Selecting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metric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Defining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Pareto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Frontiers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Pareto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Optimality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exploration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iteration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001137"/>
            <a:ext cx="8708390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Choosing</a:t>
            </a:r>
            <a:r>
              <a:rPr spc="-70" dirty="0"/>
              <a:t> </a:t>
            </a:r>
            <a:r>
              <a:rPr dirty="0"/>
              <a:t>your</a:t>
            </a:r>
            <a:r>
              <a:rPr spc="-75" dirty="0"/>
              <a:t> </a:t>
            </a:r>
            <a:r>
              <a:rPr dirty="0"/>
              <a:t>measurement</a:t>
            </a:r>
            <a:r>
              <a:rPr spc="-70" dirty="0"/>
              <a:t> </a:t>
            </a:r>
            <a:r>
              <a:rPr spc="-10" dirty="0"/>
              <a:t>workload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165" dirty="0"/>
              <a:t> </a:t>
            </a:r>
            <a:r>
              <a:rPr spc="-35" dirty="0"/>
              <a:t>“Benchmark</a:t>
            </a:r>
            <a:r>
              <a:rPr spc="-160" dirty="0"/>
              <a:t> </a:t>
            </a:r>
            <a:r>
              <a:rPr spc="-10" dirty="0"/>
              <a:t>Problem”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63" y="1915667"/>
            <a:ext cx="4137660" cy="3613785"/>
            <a:chOff x="473963" y="1915667"/>
            <a:chExt cx="4137660" cy="361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1915667"/>
              <a:ext cx="4137660" cy="36134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729483"/>
              <a:ext cx="2218944" cy="2179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71973" y="2310129"/>
            <a:ext cx="637921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looking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benchmark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spc="-10" dirty="0">
                <a:latin typeface="Calibri"/>
                <a:cs typeface="Calibri"/>
              </a:rPr>
              <a:t>Representative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Runs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enough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precisely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reasonable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repeated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trials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deterministic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metric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excessively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large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inputs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I/O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human</a:t>
            </a:r>
            <a:r>
              <a:rPr sz="2400" b="1" spc="-10" dirty="0">
                <a:latin typeface="Calibri"/>
                <a:cs typeface="Calibri"/>
              </a:rPr>
              <a:t> intervention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Benchmark</a:t>
            </a:r>
            <a:r>
              <a:rPr spc="-20" dirty="0"/>
              <a:t> </a:t>
            </a:r>
            <a:r>
              <a:rPr spc="-10" dirty="0"/>
              <a:t>Suites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1787652"/>
            <a:ext cx="2723963" cy="3774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9000" y="1548180"/>
            <a:ext cx="7562850" cy="4739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7744">
              <a:lnSpc>
                <a:spcPct val="100000"/>
              </a:lnSpc>
              <a:spcBef>
                <a:spcPts val="100"/>
              </a:spcBef>
              <a:tabLst>
                <a:tab pos="2805430" algn="l"/>
              </a:tabLst>
            </a:pPr>
            <a:r>
              <a:rPr sz="4800" dirty="0">
                <a:latin typeface="Times New Roman"/>
                <a:cs typeface="Times New Roman"/>
              </a:rPr>
              <a:t>The</a:t>
            </a:r>
            <a:r>
              <a:rPr sz="4800" spc="-1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Standard </a:t>
            </a:r>
            <a:r>
              <a:rPr sz="4800" spc="-10" dirty="0">
                <a:latin typeface="Times New Roman"/>
                <a:cs typeface="Times New Roman"/>
              </a:rPr>
              <a:t>Performance Evaluation</a:t>
            </a:r>
            <a:r>
              <a:rPr sz="4800" dirty="0">
                <a:latin typeface="Times New Roman"/>
                <a:cs typeface="Times New Roman"/>
              </a:rPr>
              <a:t>	</a:t>
            </a:r>
            <a:r>
              <a:rPr sz="4800" spc="-10" dirty="0">
                <a:latin typeface="Times New Roman"/>
                <a:cs typeface="Times New Roman"/>
              </a:rPr>
              <a:t>Corporation</a:t>
            </a:r>
            <a:endParaRPr sz="4800" dirty="0">
              <a:latin typeface="Times New Roman"/>
              <a:cs typeface="Times New Roman"/>
            </a:endParaRPr>
          </a:p>
          <a:p>
            <a:pPr marL="542925" indent="-28638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Founded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1988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workstation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computer</a:t>
            </a:r>
            <a:r>
              <a:rPr sz="1800" spc="-10" dirty="0">
                <a:latin typeface="Calibri"/>
                <a:cs typeface="Calibri"/>
              </a:rPr>
              <a:t> manufacturers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542925" indent="-286385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Goal: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misinformation,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replace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data,</a:t>
            </a:r>
            <a:endParaRPr sz="1800" dirty="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“apples-</a:t>
            </a:r>
            <a:r>
              <a:rPr sz="1800" b="1" spc="-20" dirty="0">
                <a:latin typeface="Calibri"/>
                <a:cs typeface="Calibri"/>
              </a:rPr>
              <a:t>to-</a:t>
            </a:r>
            <a:r>
              <a:rPr sz="1800" b="1" spc="-10" dirty="0">
                <a:latin typeface="Calibri"/>
                <a:cs typeface="Calibri"/>
              </a:rPr>
              <a:t>oranges”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comparison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Methodology: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</a:t>
            </a:r>
            <a:r>
              <a:rPr sz="1800" spc="-10" dirty="0">
                <a:latin typeface="Calibri"/>
                <a:cs typeface="Calibri"/>
              </a:rPr>
              <a:t> standardized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source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benchmarker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system,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official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comparable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others.</a:t>
            </a:r>
            <a:endParaRPr lang="en-US" sz="1800" spc="-1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endParaRPr lang="en-US" sz="1800" spc="-1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lang="en-US" spc="-10" dirty="0">
                <a:latin typeface="Calibri"/>
                <a:cs typeface="Calibri"/>
              </a:rPr>
              <a:t>Updates benchmark suite periodically to keep it in line with the market, i.e. the workloads driving the sales.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benchmark</a:t>
            </a:r>
            <a:r>
              <a:rPr spc="-30" dirty="0"/>
              <a:t> </a:t>
            </a:r>
            <a:r>
              <a:rPr spc="-10" dirty="0"/>
              <a:t>programs?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7821"/>
            <a:ext cx="12185230" cy="40623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MLPerf</a:t>
            </a:r>
            <a:r>
              <a:rPr spc="-125" dirty="0"/>
              <a:t> </a:t>
            </a:r>
            <a:r>
              <a:rPr dirty="0"/>
              <a:t>(“MLCommons”)</a:t>
            </a:r>
            <a:r>
              <a:rPr spc="-125" dirty="0"/>
              <a:t> </a:t>
            </a:r>
            <a:r>
              <a:rPr spc="-10" dirty="0"/>
              <a:t>Benchmarks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15" y="1829730"/>
            <a:ext cx="12101134" cy="44140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benchmark</a:t>
            </a:r>
            <a:r>
              <a:rPr spc="-30" dirty="0"/>
              <a:t> </a:t>
            </a:r>
            <a:r>
              <a:rPr spc="-10" dirty="0"/>
              <a:t>programs?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7821"/>
            <a:ext cx="12185230" cy="40623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2654554"/>
            <a:ext cx="482219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Allows</a:t>
            </a:r>
            <a:r>
              <a:rPr spc="-30" dirty="0"/>
              <a:t> </a:t>
            </a:r>
            <a:r>
              <a:rPr dirty="0"/>
              <a:t>us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compare different</a:t>
            </a:r>
            <a:r>
              <a:rPr spc="-229" dirty="0"/>
              <a:t> </a:t>
            </a:r>
            <a:r>
              <a:rPr spc="-10" dirty="0"/>
              <a:t>machines?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6610" y="0"/>
            <a:ext cx="11375390" cy="6858000"/>
            <a:chOff x="816610" y="0"/>
            <a:chExt cx="11375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1388" y="0"/>
              <a:ext cx="6420612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5906262" y="0"/>
                  </a:moveTo>
                  <a:lnTo>
                    <a:pt x="5906262" y="120777"/>
                  </a:lnTo>
                  <a:lnTo>
                    <a:pt x="0" y="120777"/>
                  </a:lnTo>
                  <a:lnTo>
                    <a:pt x="0" y="362331"/>
                  </a:lnTo>
                  <a:lnTo>
                    <a:pt x="5906262" y="362331"/>
                  </a:lnTo>
                  <a:lnTo>
                    <a:pt x="5906262" y="483108"/>
                  </a:lnTo>
                  <a:lnTo>
                    <a:pt x="6147816" y="241554"/>
                  </a:lnTo>
                  <a:lnTo>
                    <a:pt x="5906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0" y="120777"/>
                  </a:moveTo>
                  <a:lnTo>
                    <a:pt x="5906262" y="120777"/>
                  </a:lnTo>
                  <a:lnTo>
                    <a:pt x="5906262" y="0"/>
                  </a:lnTo>
                  <a:lnTo>
                    <a:pt x="6147816" y="241554"/>
                  </a:lnTo>
                  <a:lnTo>
                    <a:pt x="5906262" y="483108"/>
                  </a:lnTo>
                  <a:lnTo>
                    <a:pt x="5906262" y="362331"/>
                  </a:lnTo>
                  <a:lnTo>
                    <a:pt x="0" y="362331"/>
                  </a:lnTo>
                  <a:lnTo>
                    <a:pt x="0" y="12077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1627" y="6286601"/>
            <a:ext cx="2447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axis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showing?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SPEC</a:t>
            </a:r>
            <a:r>
              <a:rPr spc="-65" dirty="0"/>
              <a:t> </a:t>
            </a:r>
            <a:r>
              <a:rPr dirty="0"/>
              <a:t>Baselines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Reference</a:t>
            </a:r>
            <a:r>
              <a:rPr spc="-50" dirty="0"/>
              <a:t> </a:t>
            </a:r>
            <a:r>
              <a:rPr spc="-10" dirty="0"/>
              <a:t>Machine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9152" y="2372867"/>
            <a:ext cx="5379720" cy="31790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9234" y="3006978"/>
            <a:ext cx="9274175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Oracle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V490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Competitive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2000s-</a:t>
            </a:r>
            <a:r>
              <a:rPr sz="2400" dirty="0">
                <a:latin typeface="Calibri"/>
                <a:cs typeface="Calibri"/>
              </a:rPr>
              <a:t>era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server</a:t>
            </a:r>
            <a:endParaRPr sz="2400" dirty="0">
              <a:latin typeface="Calibri"/>
              <a:cs typeface="Calibri"/>
            </a:endParaRPr>
          </a:p>
          <a:p>
            <a:pPr marL="12700" marR="484822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Socket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UltraSPARC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architecture </a:t>
            </a:r>
            <a:r>
              <a:rPr sz="2400" dirty="0">
                <a:latin typeface="Calibri"/>
                <a:cs typeface="Calibri"/>
              </a:rPr>
              <a:t>64GB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Capacity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shipped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April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2009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Calibri"/>
              <a:cs typeface="Calibri"/>
            </a:endParaRPr>
          </a:p>
          <a:p>
            <a:pPr marL="880744" marR="508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For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SPEC2017,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machine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represents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1.0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SPECMarks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Why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compare</a:t>
            </a:r>
            <a:r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random</a:t>
            </a:r>
            <a:r>
              <a:rPr sz="3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machine</a:t>
            </a:r>
            <a:r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2001?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81159"/>
            <a:ext cx="482219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Allows</a:t>
            </a:r>
            <a:r>
              <a:rPr spc="-30" dirty="0"/>
              <a:t> </a:t>
            </a:r>
            <a:r>
              <a:rPr dirty="0"/>
              <a:t>us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compare </a:t>
            </a:r>
            <a:r>
              <a:rPr dirty="0"/>
              <a:t>arbitrary</a:t>
            </a:r>
            <a:r>
              <a:rPr spc="-95" dirty="0"/>
              <a:t> </a:t>
            </a:r>
            <a:r>
              <a:rPr spc="-10" dirty="0"/>
              <a:t>machines!</a:t>
            </a:r>
            <a:endParaRPr sz="22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8600" y="0"/>
            <a:ext cx="11963400" cy="6858000"/>
            <a:chOff x="816610" y="0"/>
            <a:chExt cx="11375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1388" y="0"/>
              <a:ext cx="6420612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5906262" y="0"/>
                  </a:moveTo>
                  <a:lnTo>
                    <a:pt x="5906262" y="120777"/>
                  </a:lnTo>
                  <a:lnTo>
                    <a:pt x="0" y="120777"/>
                  </a:lnTo>
                  <a:lnTo>
                    <a:pt x="0" y="362331"/>
                  </a:lnTo>
                  <a:lnTo>
                    <a:pt x="5906262" y="362331"/>
                  </a:lnTo>
                  <a:lnTo>
                    <a:pt x="5906262" y="483108"/>
                  </a:lnTo>
                  <a:lnTo>
                    <a:pt x="6147816" y="241554"/>
                  </a:lnTo>
                  <a:lnTo>
                    <a:pt x="5906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0" y="120777"/>
                  </a:moveTo>
                  <a:lnTo>
                    <a:pt x="5906262" y="120777"/>
                  </a:lnTo>
                  <a:lnTo>
                    <a:pt x="5906262" y="0"/>
                  </a:lnTo>
                  <a:lnTo>
                    <a:pt x="6147816" y="241554"/>
                  </a:lnTo>
                  <a:lnTo>
                    <a:pt x="5906262" y="483108"/>
                  </a:lnTo>
                  <a:lnTo>
                    <a:pt x="5906262" y="362331"/>
                  </a:lnTo>
                  <a:lnTo>
                    <a:pt x="0" y="362331"/>
                  </a:lnTo>
                  <a:lnTo>
                    <a:pt x="0" y="12077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200" y="6286601"/>
            <a:ext cx="58131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SPECMarks: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Normalized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throughput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relative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spc="-60" dirty="0">
                <a:solidFill>
                  <a:srgbClr val="FFFFFF"/>
                </a:solidFill>
                <a:latin typeface="Calibri"/>
                <a:cs typeface="Calibri"/>
              </a:rPr>
              <a:t>Sun Fire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V490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2C272276-432D-536F-8D73-D08255543B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5066305"/>
            <a:ext cx="1905000" cy="1125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D9E130-D11D-8601-D319-3AB1DF251F66}"/>
              </a:ext>
            </a:extLst>
          </p:cNvPr>
          <p:cNvSpPr txBox="1"/>
          <p:nvPr/>
        </p:nvSpPr>
        <p:spPr>
          <a:xfrm>
            <a:off x="3047464" y="21271433"/>
            <a:ext cx="2972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Oracle</a:t>
            </a:r>
            <a:r>
              <a:rPr lang="en-US" sz="1800" b="1" spc="-5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Sun</a:t>
            </a:r>
            <a:r>
              <a:rPr lang="en-US" sz="1800" b="1" spc="-3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Fire</a:t>
            </a:r>
            <a:r>
              <a:rPr lang="en-US" sz="1800" b="1" spc="-40" dirty="0">
                <a:latin typeface="Calibri"/>
                <a:cs typeface="Calibri"/>
              </a:rPr>
              <a:t> </a:t>
            </a:r>
            <a:r>
              <a:rPr lang="en-US" sz="1800" b="1" spc="-20" dirty="0">
                <a:latin typeface="Calibri"/>
                <a:cs typeface="Calibri"/>
              </a:rPr>
              <a:t>V490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Competitive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2000s-</a:t>
            </a:r>
            <a:r>
              <a:rPr lang="en-US" sz="1800" dirty="0">
                <a:latin typeface="Calibri"/>
                <a:cs typeface="Calibri"/>
              </a:rPr>
              <a:t>era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server</a:t>
            </a:r>
            <a:endParaRPr lang="en-US" sz="1800" dirty="0">
              <a:latin typeface="Calibri"/>
              <a:cs typeface="Calibri"/>
            </a:endParaRPr>
          </a:p>
          <a:p>
            <a:pPr marL="12700" marR="4848225">
              <a:lnSpc>
                <a:spcPct val="100000"/>
              </a:lnSpc>
            </a:pPr>
            <a:r>
              <a:rPr lang="en-US" sz="1800" spc="-10" dirty="0">
                <a:latin typeface="Calibri"/>
                <a:cs typeface="Calibri"/>
              </a:rPr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1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The SPEC Reference Machine Challenge</a:t>
            </a:r>
            <a:endParaRPr spc="-10"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708BCF39-162D-7470-ADC7-BAA4EB90EEBE}"/>
              </a:ext>
            </a:extLst>
          </p:cNvPr>
          <p:cNvSpPr txBox="1"/>
          <p:nvPr/>
        </p:nvSpPr>
        <p:spPr>
          <a:xfrm>
            <a:off x="1371600" y="1219200"/>
            <a:ext cx="92202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current competitor won’t fly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It is an industry benchmark. 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Do you want your machine to be the slow 1.0?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Do you want everyone talking about a competitor’s product as if it is the current gold standard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unfamiliar machine is an unintuitive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imaginary machine is worse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older machine may be poorly suited for current workloads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It isn’t just ops/sec. 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Consider a modern large working set workload run on an older machine with a smaller cache. How does one compare?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recent “venerable workhorse” may be the best option</a:t>
            </a:r>
          </a:p>
        </p:txBody>
      </p:sp>
    </p:spTree>
    <p:extLst>
      <p:ext uri="{BB962C8B-B14F-4D97-AF65-F5344CB8AC3E}">
        <p14:creationId xmlns:p14="http://schemas.microsoft.com/office/powerpoint/2010/main" val="282509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11" y="138430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good is</a:t>
            </a:r>
            <a:r>
              <a:rPr spc="-15" dirty="0"/>
              <a:t> </a:t>
            </a:r>
            <a:r>
              <a:rPr dirty="0"/>
              <a:t>this</a:t>
            </a:r>
            <a:r>
              <a:rPr spc="-10" dirty="0"/>
              <a:t> architecture?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4" name="object 4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218" y="6535623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1" name="object 81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6" name="object 86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3" name="object 93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8" name="object 98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3" name="object 113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8" name="object 118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8" name="object 128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2" name="object 132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6" name="object 136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8" name="object 138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40" name="object 140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5" name="object 145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9" name="object 149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8" name="object 158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4" name="object 184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7E08-84F7-52A3-5587-1B81501D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</p:spPr>
        <p:txBody>
          <a:bodyPr/>
          <a:lstStyle/>
          <a:p>
            <a:r>
              <a:rPr lang="en-US" dirty="0"/>
              <a:t>A Few Other Presently Relevant Benchmarks</a:t>
            </a: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7A581806-E9FB-E8A2-32A4-4345FCB888E0}"/>
              </a:ext>
            </a:extLst>
          </p:cNvPr>
          <p:cNvSpPr txBox="1"/>
          <p:nvPr/>
        </p:nvSpPr>
        <p:spPr>
          <a:xfrm>
            <a:off x="533400" y="1295400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 err="1">
                <a:latin typeface="Calibri"/>
                <a:cs typeface="Calibri"/>
              </a:rPr>
              <a:t>Cloudsuite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Data center works (may be a little less relevant than a few years ago)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F4477-7011-3D18-4630-21161DC903F6}"/>
              </a:ext>
            </a:extLst>
          </p:cNvPr>
          <p:cNvSpPr txBox="1"/>
          <p:nvPr/>
        </p:nvSpPr>
        <p:spPr>
          <a:xfrm>
            <a:off x="457200" y="2209800"/>
            <a:ext cx="1089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 err="1">
                <a:latin typeface="Calibri"/>
                <a:cs typeface="Calibri"/>
              </a:rPr>
              <a:t>MLPerf</a:t>
            </a:r>
            <a:endParaRPr lang="en-US"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Cloud-based training and inference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7BB12-5489-9C99-95EF-5A97EB68D9C8}"/>
              </a:ext>
            </a:extLst>
          </p:cNvPr>
          <p:cNvSpPr txBox="1"/>
          <p:nvPr/>
        </p:nvSpPr>
        <p:spPr>
          <a:xfrm>
            <a:off x="467710" y="3200400"/>
            <a:ext cx="6145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GAP Code (Berkeley)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Data center works (may be a little less relevant than a few years ago)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17725-B468-3965-964C-B662C5860925}"/>
              </a:ext>
            </a:extLst>
          </p:cNvPr>
          <p:cNvSpPr txBox="1"/>
          <p:nvPr/>
        </p:nvSpPr>
        <p:spPr>
          <a:xfrm>
            <a:off x="1066800" y="5029200"/>
            <a:ext cx="96012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It is </a:t>
            </a:r>
            <a:r>
              <a:rPr lang="en-US" dirty="0"/>
              <a:t>sometimes appropriate to propose a new benchmark tuned to emerging concerns, but results are typically also reported for well-accepted benchmark(s) until the research </a:t>
            </a:r>
            <a:r>
              <a:rPr lang="en-US"/>
              <a:t>community understands </a:t>
            </a:r>
            <a:r>
              <a:rPr lang="en-US" dirty="0"/>
              <a:t>the proposed benchmark, observes a critical mass of research data based upon it, and accepts its relevance. </a:t>
            </a:r>
          </a:p>
        </p:txBody>
      </p:sp>
    </p:spTree>
    <p:extLst>
      <p:ext uri="{BB962C8B-B14F-4D97-AF65-F5344CB8AC3E}">
        <p14:creationId xmlns:p14="http://schemas.microsoft.com/office/powerpoint/2010/main" val="836968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7E08-84F7-52A3-5587-1B81501D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8" y="167980"/>
            <a:ext cx="11709603" cy="697230"/>
          </a:xfrm>
        </p:spPr>
        <p:txBody>
          <a:bodyPr/>
          <a:lstStyle/>
          <a:p>
            <a:r>
              <a:rPr lang="en-US" dirty="0"/>
              <a:t>Lies, Damned Lies, and Statistics (Twain/</a:t>
            </a:r>
            <a:r>
              <a:rPr lang="en-US" dirty="0" err="1"/>
              <a:t>Diraeli</a:t>
            </a:r>
            <a:r>
              <a:rPr lang="en-US" dirty="0"/>
              <a:t>)</a:t>
            </a: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7A581806-E9FB-E8A2-32A4-4345FCB888E0}"/>
              </a:ext>
            </a:extLst>
          </p:cNvPr>
          <p:cNvSpPr txBox="1"/>
          <p:nvPr/>
        </p:nvSpPr>
        <p:spPr>
          <a:xfrm>
            <a:off x="533400" y="1066800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Comparing to the wrong thing can make anything look good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Comparing an improvement of a feature to the absence of a feature, e.g. a new branch predictor to none at all vs comparing it to a well-accepted best-of-class</a:t>
            </a: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486C65EE-2762-6689-5663-98C47C27D2F4}"/>
              </a:ext>
            </a:extLst>
          </p:cNvPr>
          <p:cNvSpPr txBox="1"/>
          <p:nvPr/>
        </p:nvSpPr>
        <p:spPr>
          <a:xfrm>
            <a:off x="533400" y="2394465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Comparing in a nonsensical environment can make anything look good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Workload too large for cache on reference machine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Comparing single core to multicore and letting bus traffic interfere</a:t>
            </a: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A6E88938-8639-EE9C-036F-05C6029F971A}"/>
              </a:ext>
            </a:extLst>
          </p:cNvPr>
          <p:cNvSpPr txBox="1"/>
          <p:nvPr/>
        </p:nvSpPr>
        <p:spPr>
          <a:xfrm>
            <a:off x="528145" y="3797166"/>
            <a:ext cx="1104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Choosing a benchmark not relevant to the audience or problem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E.g., just a SPEC benchmark, when the use case is a novel workload for which the chosen benchmark, though well accepted for other purposes, is not relevant.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E0BD664-F61D-0270-F221-61887B4BC1D7}"/>
              </a:ext>
            </a:extLst>
          </p:cNvPr>
          <p:cNvSpPr txBox="1"/>
          <p:nvPr/>
        </p:nvSpPr>
        <p:spPr>
          <a:xfrm>
            <a:off x="528145" y="5122077"/>
            <a:ext cx="10591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Managing the data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Cherry-picking runs (when there is environmental interference)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Not excluding outliers (when there is environmental interference)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Averaging or otherwise summarizing inappropriately</a:t>
            </a:r>
          </a:p>
        </p:txBody>
      </p:sp>
    </p:spTree>
    <p:extLst>
      <p:ext uri="{BB962C8B-B14F-4D97-AF65-F5344CB8AC3E}">
        <p14:creationId xmlns:p14="http://schemas.microsoft.com/office/powerpoint/2010/main" val="407208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630159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Practical</a:t>
            </a:r>
            <a:r>
              <a:rPr spc="-155" dirty="0"/>
              <a:t> </a:t>
            </a:r>
            <a:r>
              <a:rPr dirty="0"/>
              <a:t>Normalized</a:t>
            </a:r>
            <a:r>
              <a:rPr spc="-160" dirty="0"/>
              <a:t> </a:t>
            </a:r>
            <a:r>
              <a:rPr spc="-10" dirty="0"/>
              <a:t>Performance Measurement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58733" y="3788587"/>
            <a:ext cx="3036570" cy="2648585"/>
            <a:chOff x="9042272" y="3791711"/>
            <a:chExt cx="3036570" cy="2648585"/>
          </a:xfrm>
        </p:grpSpPr>
        <p:sp>
          <p:nvSpPr>
            <p:cNvPr id="4" name="object 4"/>
            <p:cNvSpPr/>
            <p:nvPr/>
          </p:nvSpPr>
          <p:spPr>
            <a:xfrm>
              <a:off x="9047987" y="3791711"/>
              <a:ext cx="3030855" cy="2620645"/>
            </a:xfrm>
            <a:custGeom>
              <a:avLst/>
              <a:gdLst/>
              <a:ahLst/>
              <a:cxnLst/>
              <a:rect l="l" t="t" r="r" b="b"/>
              <a:pathLst>
                <a:path w="3030854" h="2620645">
                  <a:moveTo>
                    <a:pt x="0" y="2619756"/>
                  </a:moveTo>
                  <a:lnTo>
                    <a:pt x="3030601" y="2619756"/>
                  </a:lnTo>
                </a:path>
                <a:path w="3030854" h="2620645">
                  <a:moveTo>
                    <a:pt x="22859" y="2620594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0491" y="5013959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1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1" y="13975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0491" y="5013959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1" y="13975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28603" y="5318759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28603" y="5318759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42250" y="4797367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9870" y="4737481"/>
            <a:ext cx="538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1.36x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7691" y="5030393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1875" y="6505067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2656" y="6505067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54162" y="582092"/>
            <a:ext cx="3036570" cy="2649855"/>
            <a:chOff x="9037701" y="585216"/>
            <a:chExt cx="3036570" cy="2649855"/>
          </a:xfrm>
        </p:grpSpPr>
        <p:sp>
          <p:nvSpPr>
            <p:cNvPr id="15" name="object 15"/>
            <p:cNvSpPr/>
            <p:nvPr/>
          </p:nvSpPr>
          <p:spPr>
            <a:xfrm>
              <a:off x="9043416" y="585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80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80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65920" y="1808988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65920" y="1808988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25555" y="2113788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5" h="1092835">
                  <a:moveTo>
                    <a:pt x="856488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6488" y="1092708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25555" y="2113788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5" h="1092835">
                  <a:moveTo>
                    <a:pt x="0" y="1092708"/>
                  </a:moveTo>
                  <a:lnTo>
                    <a:pt x="856488" y="1092708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42250" y="850801"/>
            <a:ext cx="254000" cy="2219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Userspace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15933" y="1513890"/>
            <a:ext cx="2017395" cy="610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latin typeface="Calibri"/>
                <a:cs typeface="Calibri"/>
              </a:rPr>
              <a:t>8.2s</a:t>
            </a:r>
            <a:endParaRPr sz="1800">
              <a:latin typeface="Calibri"/>
              <a:cs typeface="Calibri"/>
            </a:endParaRPr>
          </a:p>
          <a:p>
            <a:pPr marL="1620520">
              <a:lnSpc>
                <a:spcPct val="100000"/>
              </a:lnSpc>
              <a:spcBef>
                <a:spcPts val="145"/>
              </a:spcBef>
            </a:pPr>
            <a:r>
              <a:rPr sz="1800" b="1" spc="-20" dirty="0">
                <a:latin typeface="Calibri"/>
                <a:cs typeface="Calibri"/>
              </a:rPr>
              <a:t>6.0s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8792" y="3298876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94746" y="3298876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400" y="2532304"/>
            <a:ext cx="712850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Choose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appropriate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baseline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Oracle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V490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unless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you’re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submitting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SPEC</a:t>
            </a:r>
            <a:endParaRPr lang="en-US" sz="2400" spc="-2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optimized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baseline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Avoid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“Straw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Man”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comparisons</a:t>
            </a:r>
            <a:endParaRPr lang="en-US" sz="2400" spc="-1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comparable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baseline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Avoid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“apples-</a:t>
            </a:r>
            <a:r>
              <a:rPr sz="2400" spc="-20" dirty="0">
                <a:latin typeface="Calibri"/>
                <a:cs typeface="Calibri"/>
              </a:rPr>
              <a:t>to-</a:t>
            </a:r>
            <a:r>
              <a:rPr sz="2400" dirty="0">
                <a:latin typeface="Calibri"/>
                <a:cs typeface="Calibri"/>
              </a:rPr>
              <a:t>oranges”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comparisons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Single</a:t>
            </a:r>
            <a:r>
              <a:rPr spc="-55" dirty="0"/>
              <a:t> </a:t>
            </a:r>
            <a:r>
              <a:rPr dirty="0"/>
              <a:t>Number</a:t>
            </a:r>
            <a:r>
              <a:rPr spc="-55" dirty="0"/>
              <a:t> </a:t>
            </a:r>
            <a:r>
              <a:rPr spc="-10" dirty="0"/>
              <a:t>Performance</a:t>
            </a:r>
            <a:r>
              <a:rPr spc="-55" dirty="0"/>
              <a:t> </a:t>
            </a:r>
            <a:r>
              <a:rPr spc="-10" dirty="0"/>
              <a:t>Summaries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6556" y="2740151"/>
            <a:ext cx="11410950" cy="2649855"/>
            <a:chOff x="646556" y="2740151"/>
            <a:chExt cx="11410950" cy="2649855"/>
          </a:xfrm>
        </p:grpSpPr>
        <p:sp>
          <p:nvSpPr>
            <p:cNvPr id="4" name="object 4"/>
            <p:cNvSpPr/>
            <p:nvPr/>
          </p:nvSpPr>
          <p:spPr>
            <a:xfrm>
              <a:off x="664463" y="2740151"/>
              <a:ext cx="11393170" cy="2621280"/>
            </a:xfrm>
            <a:custGeom>
              <a:avLst/>
              <a:gdLst/>
              <a:ahLst/>
              <a:cxnLst/>
              <a:rect l="l" t="t" r="r" b="b"/>
              <a:pathLst>
                <a:path w="11393170" h="2621279">
                  <a:moveTo>
                    <a:pt x="0" y="2621280"/>
                  </a:moveTo>
                  <a:lnTo>
                    <a:pt x="11393042" y="2621280"/>
                  </a:lnTo>
                </a:path>
                <a:path w="11393170" h="2621279">
                  <a:moveTo>
                    <a:pt x="10667" y="2620645"/>
                  </a:moveTo>
                  <a:lnTo>
                    <a:pt x="10667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300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19" h="2545079">
                  <a:moveTo>
                    <a:pt x="858012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2" y="25450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300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19" h="2545079">
                  <a:moveTo>
                    <a:pt x="0" y="2545080"/>
                  </a:moveTo>
                  <a:lnTo>
                    <a:pt x="858012" y="25450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5228" y="4748783"/>
              <a:ext cx="858519" cy="612775"/>
            </a:xfrm>
            <a:custGeom>
              <a:avLst/>
              <a:gdLst/>
              <a:ahLst/>
              <a:cxnLst/>
              <a:rect l="l" t="t" r="r" b="b"/>
              <a:pathLst>
                <a:path w="858519" h="612775">
                  <a:moveTo>
                    <a:pt x="858012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858012" y="61264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5228" y="4748783"/>
              <a:ext cx="858519" cy="612775"/>
            </a:xfrm>
            <a:custGeom>
              <a:avLst/>
              <a:gdLst/>
              <a:ahLst/>
              <a:cxnLst/>
              <a:rect l="l" t="t" r="r" b="b"/>
              <a:pathLst>
                <a:path w="858519" h="612775">
                  <a:moveTo>
                    <a:pt x="0" y="612648"/>
                  </a:moveTo>
                  <a:lnTo>
                    <a:pt x="858012" y="61264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126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4155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858012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2" y="25450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4155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0" y="2545080"/>
                  </a:moveTo>
                  <a:lnTo>
                    <a:pt x="858012" y="25450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3084" y="4963667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5">
                  <a:moveTo>
                    <a:pt x="85801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58012" y="397763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3084" y="4963667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5">
                  <a:moveTo>
                    <a:pt x="0" y="397763"/>
                  </a:moveTo>
                  <a:lnTo>
                    <a:pt x="858012" y="397763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5143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858011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1" y="254508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5143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0" y="2545080"/>
                  </a:moveTo>
                  <a:lnTo>
                    <a:pt x="858011" y="254508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8727" y="4594859"/>
              <a:ext cx="856615" cy="745490"/>
            </a:xfrm>
            <a:custGeom>
              <a:avLst/>
              <a:gdLst/>
              <a:ahLst/>
              <a:cxnLst/>
              <a:rect l="l" t="t" r="r" b="b"/>
              <a:pathLst>
                <a:path w="856615" h="745489">
                  <a:moveTo>
                    <a:pt x="856487" y="0"/>
                  </a:moveTo>
                  <a:lnTo>
                    <a:pt x="0" y="0"/>
                  </a:lnTo>
                  <a:lnTo>
                    <a:pt x="0" y="745235"/>
                  </a:lnTo>
                  <a:lnTo>
                    <a:pt x="856487" y="745235"/>
                  </a:lnTo>
                  <a:lnTo>
                    <a:pt x="8564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8727" y="4594859"/>
              <a:ext cx="856615" cy="745490"/>
            </a:xfrm>
            <a:custGeom>
              <a:avLst/>
              <a:gdLst/>
              <a:ahLst/>
              <a:cxnLst/>
              <a:rect l="l" t="t" r="r" b="b"/>
              <a:pathLst>
                <a:path w="856615" h="745489">
                  <a:moveTo>
                    <a:pt x="0" y="745235"/>
                  </a:moveTo>
                  <a:lnTo>
                    <a:pt x="856487" y="745235"/>
                  </a:lnTo>
                  <a:lnTo>
                    <a:pt x="856487" y="0"/>
                  </a:lnTo>
                  <a:lnTo>
                    <a:pt x="0" y="0"/>
                  </a:lnTo>
                  <a:lnTo>
                    <a:pt x="0" y="7452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90788" y="3913631"/>
              <a:ext cx="856615" cy="1432560"/>
            </a:xfrm>
            <a:custGeom>
              <a:avLst/>
              <a:gdLst/>
              <a:ahLst/>
              <a:cxnLst/>
              <a:rect l="l" t="t" r="r" b="b"/>
              <a:pathLst>
                <a:path w="856615" h="1432560">
                  <a:moveTo>
                    <a:pt x="85648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856488" y="1432560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0788" y="3913631"/>
              <a:ext cx="856615" cy="1432560"/>
            </a:xfrm>
            <a:custGeom>
              <a:avLst/>
              <a:gdLst/>
              <a:ahLst/>
              <a:cxnLst/>
              <a:rect l="l" t="t" r="r" b="b"/>
              <a:pathLst>
                <a:path w="856615" h="1432560">
                  <a:moveTo>
                    <a:pt x="0" y="1432560"/>
                  </a:moveTo>
                  <a:lnTo>
                    <a:pt x="856488" y="1432560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0467" y="4235195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2" y="0"/>
                  </a:moveTo>
                  <a:lnTo>
                    <a:pt x="0" y="0"/>
                  </a:lnTo>
                  <a:lnTo>
                    <a:pt x="0" y="1092707"/>
                  </a:lnTo>
                  <a:lnTo>
                    <a:pt x="858012" y="1092707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40467" y="4235195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7"/>
                  </a:moveTo>
                  <a:lnTo>
                    <a:pt x="858012" y="1092707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0927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93196" y="4094987"/>
              <a:ext cx="856615" cy="1233170"/>
            </a:xfrm>
            <a:custGeom>
              <a:avLst/>
              <a:gdLst/>
              <a:ahLst/>
              <a:cxnLst/>
              <a:rect l="l" t="t" r="r" b="b"/>
              <a:pathLst>
                <a:path w="856615" h="1233170">
                  <a:moveTo>
                    <a:pt x="856488" y="0"/>
                  </a:moveTo>
                  <a:lnTo>
                    <a:pt x="0" y="0"/>
                  </a:lnTo>
                  <a:lnTo>
                    <a:pt x="0" y="1232916"/>
                  </a:lnTo>
                  <a:lnTo>
                    <a:pt x="856488" y="1232916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93196" y="4094987"/>
              <a:ext cx="856615" cy="1233170"/>
            </a:xfrm>
            <a:custGeom>
              <a:avLst/>
              <a:gdLst/>
              <a:ahLst/>
              <a:cxnLst/>
              <a:rect l="l" t="t" r="r" b="b"/>
              <a:pathLst>
                <a:path w="856615" h="1233170">
                  <a:moveTo>
                    <a:pt x="0" y="1232916"/>
                  </a:moveTo>
                  <a:lnTo>
                    <a:pt x="856488" y="1232916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2329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33760" y="2763011"/>
              <a:ext cx="962025" cy="1169035"/>
            </a:xfrm>
            <a:custGeom>
              <a:avLst/>
              <a:gdLst/>
              <a:ahLst/>
              <a:cxnLst/>
              <a:rect l="l" t="t" r="r" b="b"/>
              <a:pathLst>
                <a:path w="962025" h="1169035">
                  <a:moveTo>
                    <a:pt x="721233" y="0"/>
                  </a:moveTo>
                  <a:lnTo>
                    <a:pt x="240411" y="0"/>
                  </a:lnTo>
                  <a:lnTo>
                    <a:pt x="240411" y="688086"/>
                  </a:lnTo>
                  <a:lnTo>
                    <a:pt x="0" y="688086"/>
                  </a:lnTo>
                  <a:lnTo>
                    <a:pt x="480822" y="1168908"/>
                  </a:lnTo>
                  <a:lnTo>
                    <a:pt x="961644" y="688086"/>
                  </a:lnTo>
                  <a:lnTo>
                    <a:pt x="721233" y="688086"/>
                  </a:lnTo>
                  <a:lnTo>
                    <a:pt x="7212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33760" y="2763011"/>
              <a:ext cx="962025" cy="1169035"/>
            </a:xfrm>
            <a:custGeom>
              <a:avLst/>
              <a:gdLst/>
              <a:ahLst/>
              <a:cxnLst/>
              <a:rect l="l" t="t" r="r" b="b"/>
              <a:pathLst>
                <a:path w="962025" h="1169035">
                  <a:moveTo>
                    <a:pt x="0" y="688086"/>
                  </a:moveTo>
                  <a:lnTo>
                    <a:pt x="240411" y="688086"/>
                  </a:lnTo>
                  <a:lnTo>
                    <a:pt x="240411" y="0"/>
                  </a:lnTo>
                  <a:lnTo>
                    <a:pt x="721233" y="0"/>
                  </a:lnTo>
                  <a:lnTo>
                    <a:pt x="721233" y="688086"/>
                  </a:lnTo>
                  <a:lnTo>
                    <a:pt x="961644" y="688086"/>
                  </a:lnTo>
                  <a:lnTo>
                    <a:pt x="480822" y="1168908"/>
                  </a:lnTo>
                  <a:lnTo>
                    <a:pt x="0" y="6880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0657" y="3749540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161" y="5479796"/>
            <a:ext cx="96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perlbench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4214" y="5477052"/>
            <a:ext cx="32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gcc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3701" y="5479796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mcf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7450" y="5477052"/>
            <a:ext cx="51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xalan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48859" y="5477052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omnetpp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6184" y="5488330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x264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75929" y="5488330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deepsjeng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68814" y="5477052"/>
            <a:ext cx="4673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leela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17122" y="5477052"/>
            <a:ext cx="948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SPEC2017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Average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87890" y="2102611"/>
            <a:ext cx="2052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meaning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here?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On</a:t>
            </a:r>
            <a:r>
              <a:rPr spc="-6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Averages:</a:t>
            </a:r>
            <a:r>
              <a:rPr spc="-65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721" y="1976143"/>
            <a:ext cx="5374933" cy="12450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6453" y="3721608"/>
            <a:ext cx="5474319" cy="952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845" y="5188253"/>
            <a:ext cx="5505646" cy="13008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Amean</a:t>
            </a:r>
            <a:r>
              <a:rPr spc="-9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Good</a:t>
            </a:r>
            <a:r>
              <a:rPr spc="-6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averaging</a:t>
            </a:r>
            <a:r>
              <a:rPr spc="-80" dirty="0"/>
              <a:t> </a:t>
            </a:r>
            <a:r>
              <a:rPr spc="-20" dirty="0"/>
              <a:t>times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873" y="1587101"/>
            <a:ext cx="7811584" cy="1824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B12D2-8155-7582-BED5-69E2B8EF63CC}"/>
              </a:ext>
            </a:extLst>
          </p:cNvPr>
          <p:cNvSpPr txBox="1"/>
          <p:nvPr/>
        </p:nvSpPr>
        <p:spPr>
          <a:xfrm>
            <a:off x="927873" y="45720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Averages all data points equally. Sums them up and divides by number of fata points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Good for times.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Geometric</a:t>
            </a:r>
            <a:r>
              <a:rPr spc="-35" dirty="0"/>
              <a:t> </a:t>
            </a:r>
            <a:r>
              <a:rPr dirty="0"/>
              <a:t>Mean</a:t>
            </a:r>
            <a:r>
              <a:rPr spc="-6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good</a:t>
            </a:r>
            <a:r>
              <a:rPr spc="-4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spc="-10" dirty="0"/>
              <a:t>speedups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277" y="1836303"/>
            <a:ext cx="9488622" cy="16501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2277" y="3512770"/>
            <a:ext cx="5772785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029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Program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0.5x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speedup </a:t>
            </a:r>
            <a:r>
              <a:rPr sz="1800" b="1" dirty="0">
                <a:latin typeface="Calibri"/>
                <a:cs typeface="Calibri"/>
              </a:rPr>
              <a:t>Program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2.0x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speedup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Average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speedup: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1.0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half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 fast,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twice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fast)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 err="1">
                <a:latin typeface="Calibri"/>
                <a:cs typeface="Calibri"/>
              </a:rPr>
              <a:t>Amean</a:t>
            </a:r>
            <a:r>
              <a:rPr sz="1800" dirty="0">
                <a:latin typeface="Calibri"/>
                <a:cs typeface="Calibri"/>
              </a:rPr>
              <a:t>(0.5,2.0)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</a:t>
            </a:r>
            <a:r>
              <a:rPr lang="en-US" sz="1800" dirty="0">
                <a:latin typeface="Calibri"/>
                <a:cs typeface="Calibri"/>
              </a:rPr>
              <a:t>.5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Calibri"/>
              </a:rPr>
              <a:t>2.0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1.25x</a:t>
            </a:r>
            <a:endParaRPr lang="en-US" sz="1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800" spc="-10" dirty="0">
              <a:latin typeface="Calibri"/>
              <a:cs typeface="Calibri"/>
            </a:endParaRPr>
          </a:p>
          <a:p>
            <a:pPr marL="12700"/>
            <a:r>
              <a:rPr lang="en-US" sz="1800" b="1" dirty="0" err="1">
                <a:latin typeface="Calibri"/>
                <a:cs typeface="Calibri"/>
              </a:rPr>
              <a:t>Gmean</a:t>
            </a:r>
            <a:r>
              <a:rPr lang="en-US" sz="1800" b="1" dirty="0">
                <a:latin typeface="Calibri"/>
                <a:cs typeface="Calibri"/>
              </a:rPr>
              <a:t>(0.5,2.0)</a:t>
            </a:r>
            <a:r>
              <a:rPr lang="en-US" sz="1800" b="1" spc="-10" dirty="0">
                <a:latin typeface="Calibri"/>
                <a:cs typeface="Calibri"/>
              </a:rPr>
              <a:t> </a:t>
            </a:r>
            <a:r>
              <a:rPr lang="en-US" sz="1800" b="1" spc="-50" dirty="0">
                <a:latin typeface="Calibri"/>
                <a:cs typeface="Calibri"/>
              </a:rPr>
              <a:t>= </a:t>
            </a:r>
            <a:r>
              <a:rPr lang="en-US" sz="1800" b="1" dirty="0">
                <a:latin typeface="Calibri"/>
                <a:cs typeface="Calibri"/>
              </a:rPr>
              <a:t>sqrt(0.5</a:t>
            </a:r>
            <a:r>
              <a:rPr lang="en-US" sz="1800" b="1" spc="-1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*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2.0)</a:t>
            </a:r>
            <a:r>
              <a:rPr lang="en-US" sz="1800" b="1" spc="5" dirty="0">
                <a:latin typeface="Calibri"/>
                <a:cs typeface="Calibri"/>
              </a:rPr>
              <a:t> </a:t>
            </a:r>
            <a:r>
              <a:rPr lang="en-US" sz="1800" b="1" spc="-50" dirty="0">
                <a:latin typeface="Calibri"/>
                <a:cs typeface="Calibri"/>
              </a:rPr>
              <a:t>= </a:t>
            </a:r>
            <a:r>
              <a:rPr lang="en-US" sz="1800" b="1" dirty="0">
                <a:latin typeface="Calibri"/>
                <a:cs typeface="Calibri"/>
              </a:rPr>
              <a:t>Sqrt(1.0)</a:t>
            </a:r>
            <a:r>
              <a:rPr lang="en-US" sz="1800" b="1" spc="-1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= </a:t>
            </a:r>
            <a:r>
              <a:rPr lang="en-US" sz="1800" b="1" spc="-25" dirty="0">
                <a:latin typeface="Calibri"/>
                <a:cs typeface="Calibri"/>
              </a:rPr>
              <a:t>1.0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CD122FF-72F6-9296-9831-D4672FB1FE5D}"/>
              </a:ext>
            </a:extLst>
          </p:cNvPr>
          <p:cNvSpPr/>
          <p:nvPr/>
        </p:nvSpPr>
        <p:spPr>
          <a:xfrm rot="12348118" flipV="1">
            <a:off x="5606051" y="5031875"/>
            <a:ext cx="2293443" cy="724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the problem?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111762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Harmonic</a:t>
            </a:r>
            <a:r>
              <a:rPr spc="-45" dirty="0"/>
              <a:t> </a:t>
            </a:r>
            <a:r>
              <a:rPr dirty="0"/>
              <a:t>Mean</a:t>
            </a:r>
            <a:r>
              <a:rPr spc="-4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Good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rates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7566155" cy="18408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2895600"/>
            <a:ext cx="11664290" cy="359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F() has 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instructions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 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60GOPS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20GOPS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N/60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N/20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N/15;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N=60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Amean</a:t>
            </a:r>
            <a:r>
              <a:rPr lang="en-US" sz="1800" dirty="0">
                <a:latin typeface="Calibri"/>
                <a:cs typeface="Calibri"/>
              </a:rPr>
              <a:t>: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(60GOPS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+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20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GOPS) /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 </a:t>
            </a:r>
            <a:r>
              <a:rPr lang="en-US" sz="1800" spc="-10" dirty="0">
                <a:latin typeface="Calibri"/>
                <a:cs typeface="Calibri"/>
              </a:rPr>
              <a:t>40GOPS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spc="-25" dirty="0">
                <a:latin typeface="Calibri"/>
                <a:cs typeface="Calibri"/>
              </a:rPr>
              <a:t>Total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time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using </a:t>
            </a:r>
            <a:r>
              <a:rPr lang="en-US" sz="1800" dirty="0" err="1">
                <a:latin typeface="Calibri"/>
                <a:cs typeface="Calibri"/>
              </a:rPr>
              <a:t>Amean</a:t>
            </a:r>
            <a:r>
              <a:rPr lang="en-US" sz="1800" dirty="0">
                <a:latin typeface="Calibri"/>
                <a:cs typeface="Calibri"/>
              </a:rPr>
              <a:t>: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2N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/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40;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60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-&gt;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120/40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3s </a:t>
            </a:r>
            <a:r>
              <a:rPr lang="en-US" sz="1800" spc="-10" dirty="0">
                <a:latin typeface="Calibri"/>
                <a:cs typeface="Calibri"/>
              </a:rPr>
              <a:t>(incorrect)</a:t>
            </a: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 err="1">
                <a:latin typeface="Calibri"/>
                <a:cs typeface="Calibri"/>
              </a:rPr>
              <a:t>Hmean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GOPS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per-call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= </a:t>
            </a:r>
            <a:endParaRPr lang="en-US" sz="1800" spc="-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(N/60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N/20)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(1/60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1/20)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15) 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20" dirty="0">
                <a:latin typeface="Calibri"/>
                <a:cs typeface="Calibri"/>
              </a:rPr>
              <a:t>GOPS</a:t>
            </a:r>
            <a:endParaRPr sz="1800" dirty="0">
              <a:latin typeface="Calibri"/>
              <a:cs typeface="Calibri"/>
            </a:endParaRPr>
          </a:p>
          <a:p>
            <a:pPr marL="12700" marR="74358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using Hmean: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30; 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120/30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4s </a:t>
            </a:r>
            <a:r>
              <a:rPr sz="1800" spc="-10" dirty="0">
                <a:latin typeface="Calibri"/>
                <a:cs typeface="Calibri"/>
              </a:rPr>
              <a:t>(correct)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039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problem</a:t>
            </a:r>
            <a:r>
              <a:rPr spc="-3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spc="-10" dirty="0"/>
              <a:t>single-number </a:t>
            </a:r>
            <a:r>
              <a:rPr dirty="0"/>
              <a:t>performance</a:t>
            </a:r>
            <a:r>
              <a:rPr spc="-65" dirty="0"/>
              <a:t> </a:t>
            </a:r>
            <a:r>
              <a:rPr dirty="0"/>
              <a:t>summaries</a:t>
            </a:r>
            <a:r>
              <a:rPr spc="-70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spc="-2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0" y="2590800"/>
            <a:ext cx="3036570" cy="2649855"/>
            <a:chOff x="1311021" y="2109216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1316736" y="2109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0764" y="24124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858012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2" y="2318004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0764" y="24124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0" y="2318004"/>
                  </a:moveTo>
                  <a:lnTo>
                    <a:pt x="858012" y="2318004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8875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2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2" y="675132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8875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2" y="675132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1347" y="2771998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#1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5323" y="2610357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12s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9784" y="4257293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3448" y="5307838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9784" y="530783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43444" y="2590800"/>
            <a:ext cx="3036570" cy="2649855"/>
            <a:chOff x="7835265" y="2109216"/>
            <a:chExt cx="3036570" cy="2649855"/>
          </a:xfrm>
        </p:grpSpPr>
        <p:sp>
          <p:nvSpPr>
            <p:cNvPr id="15" name="object 15"/>
            <p:cNvSpPr/>
            <p:nvPr/>
          </p:nvSpPr>
          <p:spPr>
            <a:xfrm>
              <a:off x="7840980" y="2109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5008" y="2412492"/>
              <a:ext cx="856615" cy="2318385"/>
            </a:xfrm>
            <a:custGeom>
              <a:avLst/>
              <a:gdLst/>
              <a:ahLst/>
              <a:cxnLst/>
              <a:rect l="l" t="t" r="r" b="b"/>
              <a:pathLst>
                <a:path w="856615" h="2318385">
                  <a:moveTo>
                    <a:pt x="856488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6488" y="2318004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65008" y="2412492"/>
              <a:ext cx="856615" cy="2318385"/>
            </a:xfrm>
            <a:custGeom>
              <a:avLst/>
              <a:gdLst/>
              <a:ahLst/>
              <a:cxnLst/>
              <a:rect l="l" t="t" r="r" b="b"/>
              <a:pathLst>
                <a:path w="856615" h="2318385">
                  <a:moveTo>
                    <a:pt x="0" y="2318004"/>
                  </a:moveTo>
                  <a:lnTo>
                    <a:pt x="856488" y="2318004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23120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2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2" y="675132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23120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2" y="675132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95718" y="2771422"/>
            <a:ext cx="528955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 #2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19821" y="2610357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4410" y="4257293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300s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8327" y="5307838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84410" y="530783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3850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 in </a:t>
            </a:r>
            <a:r>
              <a:rPr spc="-10" dirty="0"/>
              <a:t>ratios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52094" y="1042340"/>
            <a:ext cx="3036570" cy="2649855"/>
            <a:chOff x="1330833" y="1575816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1336548" y="15758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9052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858011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1" y="2318004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052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0" y="2318004"/>
                  </a:moveTo>
                  <a:lnTo>
                    <a:pt x="858011" y="2318004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8687" y="3521964"/>
              <a:ext cx="856615" cy="675640"/>
            </a:xfrm>
            <a:custGeom>
              <a:avLst/>
              <a:gdLst/>
              <a:ahLst/>
              <a:cxnLst/>
              <a:rect l="l" t="t" r="r" b="b"/>
              <a:pathLst>
                <a:path w="856614" h="675639">
                  <a:moveTo>
                    <a:pt x="856488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6488" y="67513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687" y="3521964"/>
              <a:ext cx="856615" cy="675640"/>
            </a:xfrm>
            <a:custGeom>
              <a:avLst/>
              <a:gdLst/>
              <a:ahLst/>
              <a:cxnLst/>
              <a:rect l="l" t="t" r="r" b="b"/>
              <a:pathLst>
                <a:path w="856614" h="675639">
                  <a:moveTo>
                    <a:pt x="0" y="675132"/>
                  </a:moveTo>
                  <a:lnTo>
                    <a:pt x="856488" y="675132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3631" y="1223157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#1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581" y="1061644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12s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1789" y="2708452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6549" y="3664254"/>
            <a:ext cx="2339340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844"/>
              </a:spcBef>
              <a:tabLst>
                <a:tab pos="2067560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latin typeface="Calibri"/>
                <a:cs typeface="Calibri"/>
              </a:rPr>
              <a:t>Speedup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12s / 3s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</a:t>
            </a:r>
            <a:r>
              <a:rPr sz="1800" b="1" spc="-25" dirty="0">
                <a:latin typeface="Calibri"/>
                <a:cs typeface="Calibri"/>
              </a:rPr>
              <a:t>4x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6338" y="1042340"/>
            <a:ext cx="3036570" cy="2649855"/>
            <a:chOff x="7855077" y="1575816"/>
            <a:chExt cx="3036570" cy="2649855"/>
          </a:xfrm>
        </p:grpSpPr>
        <p:sp>
          <p:nvSpPr>
            <p:cNvPr id="14" name="object 14"/>
            <p:cNvSpPr/>
            <p:nvPr/>
          </p:nvSpPr>
          <p:spPr>
            <a:xfrm>
              <a:off x="7860792" y="15758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83296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20" h="2318385">
                  <a:moveTo>
                    <a:pt x="858011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1" y="2318004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83296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20" h="2318385">
                  <a:moveTo>
                    <a:pt x="0" y="2318004"/>
                  </a:moveTo>
                  <a:lnTo>
                    <a:pt x="858011" y="2318004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1408" y="35219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1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1" y="675132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41408" y="35219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1" y="675132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28205" y="1223157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#2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52206" y="1061644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6415" y="2708452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300s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0332" y="3664254"/>
            <a:ext cx="2668905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1938655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latin typeface="Calibri"/>
                <a:cs typeface="Calibri"/>
              </a:rPr>
              <a:t>Speedup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600s / 300s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00" y="4724400"/>
            <a:ext cx="1151509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Unweighted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(gmean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speedups)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sqrt(4x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2x)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 2.82x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benchmark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important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prevalent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despite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differences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during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tests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unweighted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average.)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Time-weighted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(amean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times)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612s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 303s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2.02x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(Runtime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indicates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its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prevalence/importance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wild.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Tests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longer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count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weighted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average.</a:t>
            </a:r>
            <a:r>
              <a:rPr lang="en-US" sz="1800" b="1" spc="-10" dirty="0">
                <a:latin typeface="Calibri"/>
                <a:cs typeface="Calibri"/>
              </a:rPr>
              <a:t> This only makes sense if workloads balance out in this proportion in the wild. Otherwise can weight by prevalence, etc. </a:t>
            </a:r>
            <a:r>
              <a:rPr sz="1800" b="1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11" y="138430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good is</a:t>
            </a:r>
            <a:r>
              <a:rPr spc="-15" dirty="0"/>
              <a:t> </a:t>
            </a:r>
            <a:r>
              <a:rPr dirty="0"/>
              <a:t>this</a:t>
            </a:r>
            <a:r>
              <a:rPr spc="-10" dirty="0"/>
              <a:t> architecture?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4" name="object 4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71369" y="5690412"/>
            <a:ext cx="344170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175">
              <a:lnSpc>
                <a:spcPct val="121700"/>
              </a:lnSpc>
              <a:spcBef>
                <a:spcPts val="100"/>
              </a:spcBef>
            </a:pPr>
            <a:r>
              <a:rPr sz="1200" b="1" spc="-40" dirty="0">
                <a:latin typeface="Calibri"/>
                <a:cs typeface="Calibri"/>
              </a:rPr>
              <a:t>Wr </a:t>
            </a:r>
            <a:r>
              <a:rPr sz="1200" b="1" spc="-20" dirty="0">
                <a:latin typeface="Calibri"/>
                <a:cs typeface="Calibri"/>
              </a:rPr>
              <a:t>Writ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2656" y="5780836"/>
            <a:ext cx="3675379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140"/>
              </a:lnSpc>
            </a:pPr>
            <a:r>
              <a:rPr sz="1200" b="1" dirty="0">
                <a:latin typeface="Calibri"/>
                <a:cs typeface="Calibri"/>
              </a:rPr>
              <a:t>ite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218" y="6535623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98370" y="5053660"/>
            <a:ext cx="232029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647065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2" name="object 82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7" name="object 87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4" name="object 94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9" name="object 99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4" name="object 114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7" name="object 117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9" name="object 119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9" name="object 129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3" name="object 133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7" name="object 137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9" name="object 139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41" name="object 141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4" name="object 144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5" name="object 1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6" name="object 146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50" name="object 150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9" name="object 159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5" name="object 185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906267" y="5829300"/>
            <a:ext cx="8488680" cy="707390"/>
          </a:xfrm>
          <a:custGeom>
            <a:avLst/>
            <a:gdLst/>
            <a:ahLst/>
            <a:cxnLst/>
            <a:rect l="l" t="t" r="r" b="b"/>
            <a:pathLst>
              <a:path w="8488680" h="707390">
                <a:moveTo>
                  <a:pt x="8488680" y="0"/>
                </a:moveTo>
                <a:lnTo>
                  <a:pt x="0" y="0"/>
                </a:lnTo>
                <a:lnTo>
                  <a:pt x="0" y="707136"/>
                </a:lnTo>
                <a:lnTo>
                  <a:pt x="8488680" y="707136"/>
                </a:lnTo>
                <a:lnTo>
                  <a:pt x="8488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985261" y="5831840"/>
            <a:ext cx="77127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Key</a:t>
            </a:r>
            <a:r>
              <a:rPr sz="4000" spc="-1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Question: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Good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relative</a:t>
            </a:r>
            <a:r>
              <a:rPr sz="4000" spc="-1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to</a:t>
            </a:r>
            <a:r>
              <a:rPr sz="4000" spc="-1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what?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16" y="3387674"/>
            <a:ext cx="9330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Isolating</a:t>
            </a:r>
            <a:r>
              <a:rPr spc="-8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dirty="0"/>
              <a:t>measurement</a:t>
            </a:r>
            <a:r>
              <a:rPr spc="-85" dirty="0"/>
              <a:t> </a:t>
            </a:r>
            <a:r>
              <a:rPr spc="-10" dirty="0"/>
              <a:t>environment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Isolating</a:t>
            </a:r>
            <a:r>
              <a:rPr spc="-8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dirty="0"/>
              <a:t>measurement</a:t>
            </a:r>
            <a:r>
              <a:rPr spc="-85" dirty="0"/>
              <a:t> </a:t>
            </a:r>
            <a:r>
              <a:rPr spc="-10" dirty="0"/>
              <a:t>environment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12191999" cy="3889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8688" y="5580684"/>
            <a:ext cx="1105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First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check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basics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(like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no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one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is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gamin’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rig)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42" y="711453"/>
            <a:ext cx="10871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Unintuitive</a:t>
            </a:r>
            <a:r>
              <a:rPr spc="-100" dirty="0"/>
              <a:t> </a:t>
            </a:r>
            <a:r>
              <a:rPr dirty="0"/>
              <a:t>Sources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Performance</a:t>
            </a:r>
            <a:r>
              <a:rPr spc="-100" dirty="0"/>
              <a:t> </a:t>
            </a:r>
            <a:r>
              <a:rPr spc="-10" dirty="0"/>
              <a:t>Interference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098" y="2401256"/>
            <a:ext cx="10326557" cy="218871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779"/>
            <a:ext cx="11990705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6538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blucia@Nuugaatsiaq:~$</a:t>
            </a:r>
            <a:r>
              <a:rPr sz="1000" b="1" spc="-1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env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SHELL=/bin/bash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PINPATH=/home/blucia/cvsandbox/pin/pin-3.18-98332-gaebd7b1e6-gcc-linux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WSL_DISTRO_NAME=Ubuntu-20.04</a:t>
            </a:r>
            <a:endParaRPr sz="1000">
              <a:latin typeface="Courier New"/>
              <a:cs typeface="Courier New"/>
            </a:endParaRPr>
          </a:p>
          <a:p>
            <a:pPr marL="12700" marR="10293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NAME=Nuugaatsiaq PWD=/home/blucia LOGNAME=blucia MOTD_SHOWN=update-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motd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HOME=/home/blucia LANG=C.UTF-</a:t>
            </a:r>
            <a:r>
              <a:rPr sz="1000" b="1" spc="-50" dirty="0">
                <a:solidFill>
                  <a:srgbClr val="FFFFFF"/>
                </a:solidFill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WSL_INTEROP=/run/WSL/632_interop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LS_COLORS=rs=0:di=01;34:ln=01;36:mh=00:pi=40;33:so=01;35:do=01;35:bd=40;33;01:cd=40;33;01:or=40;31;01:mi=00:su=37;41:sg=30;43:ca=30;41:tw=30;42:ow=34;42:st=3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7;44:ex=01;32:*.tar=01;31:*.tgz=01;31:*.arc=01;31:*.arj=01;31:*.taz=01;31:*.lha=01;31:*.lz4=01;31:*.lzh=01;31:*.lzma=01;31:*.tlz=01;31:*.txz=01;31:*.tzo=01;3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1:*.t7z=01;31:*.zip=01;31:*.z=01;31:*.dz=01;31:*.gz=01;31:*.lrz=01;31:*.lz=01;31:*.lzo=01;31:*.xz=01;31:*.zst=01;31:*.tzst=01;31:*.bz2=01;31:*.bz=01;31:*.tbz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=01;31:*.tbz2=01;31:*.tz=01;31:*.deb=01;31:*.rpm=01;31:*.jar=01;31:*.war=01;31:*.ear=01;31:*.sar=01;31:*.rar=01;31:*.alz=01;31:*.ace=01;31:*.zoo=01;31:*.cpio</a:t>
            </a:r>
            <a:endParaRPr sz="1000">
              <a:latin typeface="Courier New"/>
              <a:cs typeface="Courier New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=01;31:*.7z=01;31:*.rz=01;31:*.cab=01;31:*.wim=01;31:*.swm=01;31:*.dwm=01;31:*.esd=01;31:*.jpg=01;35:*.jpeg=01;35:*.mjpg=01;35:*.mjpeg=01;35:*.gif=01;35:*.bm p=01;35:*.pbm=01;35:*.pgm=01;35:*.ppm=01;35:*.tga=01;35:*.xbm=01;35:*.xpm=01;35:*.tif=01;35:*.tiff=01;35:*.png=01;35:*.svg=01;35:*.svgz=01;35:*.mng=01;35:*.p cx=01;35:*.mov=01;35:*.mpg=01;35:*.mpeg=01;35:*.m2v=01;35:*.mkv=01;35:*.webm=01;35:*.ogm=01;35:*.mp4=01;35:*.m4v=01;35:*.mp4v=01;35:*.vob=01;35:*.qt=01;35:*. nuv=01;35:*.wmv=01;35:*.asf=01;35:*.rm=01;35:*.rmvb=01;35:*.flc=01;35:*.avi=01;35:*.fli=01;35:*.flv=01;35:*.gl=01;35:*.dl=01;35:*.xcf=01;35:*.xwd=01;35:*.yuv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=01;35:*.cgm=01;35:*.emf=01;35:*.ogv=01;35:*.ogx=01;35:*.aac=00;36:*.au=00;36:*.flac=00;36:*.m4a=00;36:*.mid=00;36:*.midi=00;36:*.mka=00;36:*.mp3=00;36:*.mpc</a:t>
            </a:r>
            <a:endParaRPr sz="1000">
              <a:latin typeface="Courier New"/>
              <a:cs typeface="Courier New"/>
            </a:endParaRPr>
          </a:p>
          <a:p>
            <a:pPr marL="12700" marR="4959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=00;36:*.ogg=00;36:*.ra=00;36:*.wav=00;36:*.oga=00;36:*.opus=00;36:*.spx=00;36:*.xspf=00;36: PIN_ROOT=/home/blucia/cvsandbox/pin/pin-3.18-98332-gaebd7b1e6-gcc-linux PIN_HOME=/home/blucia/cvsandbox/pin/pin-3.18-98332-gaebd7b1e6-gcc-linux LESSCLOSE=/usr/bin/lesspipe</a:t>
            </a:r>
            <a:r>
              <a:rPr sz="1000" b="1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r>
              <a:rPr sz="1000" b="1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TERM=xterm-256color</a:t>
            </a:r>
            <a:endParaRPr sz="1000">
              <a:latin typeface="Courier New"/>
              <a:cs typeface="Courier New"/>
            </a:endParaRPr>
          </a:p>
          <a:p>
            <a:pPr marL="12700" marR="960755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LESSOPEN=|</a:t>
            </a:r>
            <a:r>
              <a:rPr sz="1000" b="1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/usr/bin/lesspipe</a:t>
            </a:r>
            <a:r>
              <a:rPr sz="1000" b="1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USER=blucia DISPLAY=172.17.80.1:0</a:t>
            </a:r>
            <a:endParaRPr sz="1000">
              <a:latin typeface="Courier New"/>
              <a:cs typeface="Courier New"/>
            </a:endParaRPr>
          </a:p>
          <a:p>
            <a:pPr marL="12700" marR="1143635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SHLVL=1 WSLENV=</a:t>
            </a:r>
            <a:endParaRPr sz="1000">
              <a:latin typeface="Courier New"/>
              <a:cs typeface="Courier New"/>
            </a:endParaRPr>
          </a:p>
          <a:p>
            <a:pPr marL="12700" marR="5415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XDG_DATA_DIRS=/usr/local/share:/usr/share:/var/lib/snapd/desktop PROJECT_ROOT=/home/blucia/cvsandbox/panic PATH=/home/blucia/.local/bin:/home/blucia/cvsandbox/pin/pin-3.18-98332-gaebd7b1e6-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gcc-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linux:/home/blucia/.local/bin/:/usr/local/sbin:/usr/local/bin:/usr/sbin:/usr/bin:/sbin:/bin:/usr/games:/usr/local/games:/mnt/c/Program Files/WindowsApps/CanonicalGroupLimited.Ubuntu20.04onWindows_2004.2021.610.0_x64</a:t>
            </a:r>
            <a:r>
              <a:rPr sz="1000" b="1" u="sng" spc="150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ourier New"/>
                <a:cs typeface="Courier New"/>
              </a:rPr>
              <a:t> 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79rhkp1fndgsc:/mnt/c/WINDOWS/system32:/mnt/c/WINDOWS:/mnt/c/WINDOWS/System3 2/Wbem:/mnt/c/WINDOWS/System32/WindowsPowerShell/v1.0/:/mnt/c/WINDOWS/System32/OpenSSH/:/mnt/c/Program</a:t>
            </a:r>
            <a:r>
              <a:rPr sz="1000" b="1" spc="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Files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(x86)/PDFtk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Server/bin/:/mnt/c/Program Files/MIT/Kerberos/bin:/mnt/c/Program</a:t>
            </a:r>
            <a:r>
              <a:rPr sz="1000" b="1" spc="1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Files/OpenAFS/Common:/mnt/c/Program Files/OpenAFS/Client/Program:/mnt/c/Users/bluci/AppData/Local/Microsoft/WindowsApps:/snap/bin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HOSTTYPE=x86_64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RISCV=/home/blucia/cvsandbox/panic-riscv-tools/riscv-tools</a:t>
            </a:r>
            <a:endParaRPr sz="1000">
              <a:latin typeface="Courier New"/>
              <a:cs typeface="Courier New"/>
            </a:endParaRPr>
          </a:p>
          <a:p>
            <a:pPr marL="12700" marR="103695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_=/usr/bin/env blucia@Nuugaatsiaq:~$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779"/>
            <a:ext cx="1199070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6538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blucia@Nuugaatsiaq:~$</a:t>
            </a:r>
            <a:r>
              <a:rPr sz="1000" b="1" spc="-1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env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SHELL=/bin/bash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PINPATH=/home/blucia/cvsandbox/pin/pin-3.18-98332-gaebd7b1e6-gcc-linux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WSL_DISTRO_NAME=Ubuntu-20.04</a:t>
            </a:r>
            <a:endParaRPr sz="1000">
              <a:latin typeface="Courier New"/>
              <a:cs typeface="Courier New"/>
            </a:endParaRPr>
          </a:p>
          <a:p>
            <a:pPr marL="12700" marR="10293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NAME=Nuugaatsiaq PWD=/home/blucia LOGNAME=blucia MOTD_SHOWN=update-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motd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HOME=/home/blucia LANG=C.UTF-</a:t>
            </a:r>
            <a:r>
              <a:rPr sz="1000" b="1" spc="-50" dirty="0">
                <a:solidFill>
                  <a:srgbClr val="FFFFFF"/>
                </a:solidFill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WSL_INTEROP=/run/WSL/632_interop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LS_COLORS=rs=0:di=01;34:ln=01;36:mh=00:pi=40;33:so=01;35:do=01;35:bd=40;33;01:cd=40;33;01:or=40;31;01:mi=00:su=37;41:sg=30;43:ca=30;41:tw=30;42:ow=34;42:st=3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7;44:ex=01;32:*.tar=01;31:*.tgz=01;31:*.arc=01;31:*.arj=01;31:*.taz=01;31:*.lha=01;31:*.lz4=01;31:*.lzh=01;31:*.lzma=01;31:*.tlz=01;31:*.txz=01;31:*.tzo=01;3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1:*.t7z=01;31:*.zip=01;31:*.z=01;31:*.dz=01;31:*.gz=01;31:*.lrz=01;31:*.lz=01;31:*.lzo=01;31:*.xz=01;31:*.zst=01;31:*.tzst=01;31:*.bz2=01;31:*.bz=01;31:*.tbz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=01;31:*.tbz2=01;31:*.tz=01;31:*.deb=01;31:*.rpm=01;31:*.jar=01;31:*.war=01;31:*.ear=01;31:*.sar=01;31:*.rar=01;31:*.alz=01;31:*.ace=01;31:*.zoo=01;31:*.cpio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04414"/>
            <a:ext cx="11990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33735" algn="l"/>
              </a:tabLst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=01;31:*.7z=01;31:*.r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.gif=01;35:*.bm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56814"/>
            <a:ext cx="154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p=01;35:*.pbm=01;35: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5440" y="2338299"/>
            <a:ext cx="9297670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03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z=01;31:*.cab=01;31:*.wim=01;31:*.swm=01;31:*.dwm=01;31:*.esd=01;31:*.jpg=01;35:*.jpeg=01;35:*.mjpg=01;35:*.mjpeg=01;35:*</a:t>
            </a:r>
            <a:endParaRPr sz="1000">
              <a:latin typeface="Courier New"/>
              <a:cs typeface="Courier New"/>
            </a:endParaRPr>
          </a:p>
          <a:p>
            <a:pPr algn="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*.pgm=01;35:*.ppm=01;35:*.tga=01;35:*.xbm=01;35:*.xpm=01;35:*.tif=01;35:*.tiff=01;35:*.png=01;35:*.svg=01;35:*.svgz=01;35: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0409" y="2456814"/>
            <a:ext cx="1168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*.mng=01;35:*.p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609214"/>
            <a:ext cx="119907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cx=01;35:*.mov=01;35:*.mpg=01;35:*.mpeg=01;35:*.m2v=01;35:*.mkv=01;35:*.webm=01;35:*.ogm=01;35:*.mp4=01;35:*.m4v=01;35:*.mp4v=01;35:*.vob=01;35:*.qt=01;35:*. nuv=01;35:*.wmv=01;35:*.asf=01;35:*.rm=01;35:*.rmvb=01;35:*.flc=01;35:*.avi=01;35:*.fli=01;35:*.flv=01;35:*.gl=01;35:*.dl=01;35:*.xcf=01;35:*.xwd=01;35:*.yuv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=01;35:*.cgm=01;35:*.emf=01;35:*.ogv=01;35:*.ogx=01;35:*.aac=00;36:*.au=00;36:*.flac=00;36:*.m4a=00;36:*.mid=00;36:*.midi=00;36:*.mka=00;36:*.mp3=00;36:*.mpc</a:t>
            </a:r>
            <a:endParaRPr sz="1000">
              <a:latin typeface="Courier New"/>
              <a:cs typeface="Courier New"/>
            </a:endParaRPr>
          </a:p>
          <a:p>
            <a:pPr marL="12700" marR="4959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=00;36:*.ogg=00;36:*.ra=00;36:*.wav=00;36:*.oga=00;36:*.opus=00;36:*.spx=00;36:*.xspf=00;36: PIN_ROOT=/home/blucia/cvsandbox/pin/pin-3.18-98332-gaebd7b1e6-gcc-linux PIN_HOME=/home/blucia/cvsandbox/pin/pin-3.18-98332-gaebd7b1e6-gcc-linux LESSCLOSE=/usr/bin/lesspipe</a:t>
            </a:r>
            <a:r>
              <a:rPr sz="1000" b="1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r>
              <a:rPr sz="1000" b="1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TERM=xterm-256color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894" y="3862553"/>
            <a:ext cx="7620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esspipe</a:t>
            </a:r>
            <a:r>
              <a:rPr sz="1000" b="1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981069"/>
            <a:ext cx="863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USER=blucia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133163"/>
            <a:ext cx="11990070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DISPLAY=172.17.80.1:0</a:t>
            </a:r>
            <a:endParaRPr sz="1000">
              <a:latin typeface="Courier New"/>
              <a:cs typeface="Courier New"/>
            </a:endParaRPr>
          </a:p>
          <a:p>
            <a:pPr marL="12700" marR="1143635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SHLVL=1 WSLENV=</a:t>
            </a:r>
            <a:endParaRPr sz="1000">
              <a:latin typeface="Courier New"/>
              <a:cs typeface="Courier New"/>
            </a:endParaRPr>
          </a:p>
          <a:p>
            <a:pPr marL="12700" marR="5415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XDG_DATA_DIRS=/usr/local/share:/usr/share:/var/lib/snapd/desktop PROJECT_ROOT=/home/blucia/cvsandbox/panic PATH=/home/blucia/.local/bin:/home/blucia/cvsandbox/pin/pin-3.18-98332-gaebd7b1e6-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gcc-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linux:/home/blucia/.local/bin/:/usr/local/sbin:/usr/local/bin:/usr/sbin:/usr/bin:/sbin:/bin:/usr/games:/usr/local/games:/mnt/c/Program Files/WindowsApps/CanonicalGroupLimited.Ubuntu20.04onWindows_2004.2021.610.0_x64</a:t>
            </a:r>
            <a:r>
              <a:rPr sz="1000" b="1" u="sng" spc="150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ourier New"/>
                <a:cs typeface="Courier New"/>
              </a:rPr>
              <a:t> 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79rhkp1fndgsc:/mnt/c/WINDOWS/system32:/mnt/c/WINDOWS:/mnt/c/WINDOWS/System3 2/Wbem:/mnt/c/WINDOWS/System32/WindowsPowerShell/v1.0/:/mnt/c/WINDOWS/System32/OpenSSH/:/mnt/c/Program</a:t>
            </a:r>
            <a:r>
              <a:rPr sz="1000" b="1" spc="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Files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(x86)/PDFtk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Server/bin/:/mnt/c/Program Files/MIT/Kerberos/bin:/mnt/c/Program</a:t>
            </a:r>
            <a:r>
              <a:rPr sz="1000" b="1" spc="1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Files/OpenAFS/Common:/mnt/c/Program Files/OpenAFS/Client/Program:/mnt/c/Users/bluci/AppData/Local/Microsoft/WindowsApps:/snap/bin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HOSTTYPE=x86_64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RISCV=/home/blucia/cvsandbox/panic-riscv-tools/riscv-tools</a:t>
            </a:r>
            <a:endParaRPr sz="1000">
              <a:latin typeface="Courier New"/>
              <a:cs typeface="Courier New"/>
            </a:endParaRPr>
          </a:p>
          <a:p>
            <a:pPr marL="12700" marR="10368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_=/usr/bin/env blucia@Nuugaatsiaq:~$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8300" y="2314955"/>
            <a:ext cx="9325610" cy="368935"/>
          </a:xfrm>
          <a:custGeom>
            <a:avLst/>
            <a:gdLst/>
            <a:ahLst/>
            <a:cxnLst/>
            <a:rect l="l" t="t" r="r" b="b"/>
            <a:pathLst>
              <a:path w="9325610" h="368935">
                <a:moveTo>
                  <a:pt x="9325356" y="0"/>
                </a:moveTo>
                <a:lnTo>
                  <a:pt x="0" y="0"/>
                </a:lnTo>
                <a:lnTo>
                  <a:pt x="0" y="368808"/>
                </a:lnTo>
                <a:lnTo>
                  <a:pt x="9325356" y="368808"/>
                </a:lnTo>
                <a:lnTo>
                  <a:pt x="932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17294" y="2332990"/>
            <a:ext cx="629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execvpe(const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*file,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*const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argv[],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*const</a:t>
            </a:r>
            <a:r>
              <a:rPr sz="1800" spc="-10" dirty="0">
                <a:latin typeface="Calibri"/>
                <a:cs typeface="Calibri"/>
              </a:rPr>
              <a:t> envp[]);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2057400"/>
            <a:ext cx="1896110" cy="885825"/>
          </a:xfrm>
          <a:custGeom>
            <a:avLst/>
            <a:gdLst/>
            <a:ahLst/>
            <a:cxnLst/>
            <a:rect l="l" t="t" r="r" b="b"/>
            <a:pathLst>
              <a:path w="1896109" h="885825">
                <a:moveTo>
                  <a:pt x="0" y="442722"/>
                </a:moveTo>
                <a:lnTo>
                  <a:pt x="8654" y="382654"/>
                </a:lnTo>
                <a:lnTo>
                  <a:pt x="33863" y="325040"/>
                </a:lnTo>
                <a:lnTo>
                  <a:pt x="74497" y="270408"/>
                </a:lnTo>
                <a:lnTo>
                  <a:pt x="129427" y="219286"/>
                </a:lnTo>
                <a:lnTo>
                  <a:pt x="161899" y="195206"/>
                </a:lnTo>
                <a:lnTo>
                  <a:pt x="197522" y="172202"/>
                </a:lnTo>
                <a:lnTo>
                  <a:pt x="236154" y="150338"/>
                </a:lnTo>
                <a:lnTo>
                  <a:pt x="277653" y="129682"/>
                </a:lnTo>
                <a:lnTo>
                  <a:pt x="321879" y="110300"/>
                </a:lnTo>
                <a:lnTo>
                  <a:pt x="368691" y="92256"/>
                </a:lnTo>
                <a:lnTo>
                  <a:pt x="417946" y="75618"/>
                </a:lnTo>
                <a:lnTo>
                  <a:pt x="469504" y="60451"/>
                </a:lnTo>
                <a:lnTo>
                  <a:pt x="523224" y="46822"/>
                </a:lnTo>
                <a:lnTo>
                  <a:pt x="578965" y="34796"/>
                </a:lnTo>
                <a:lnTo>
                  <a:pt x="636584" y="24438"/>
                </a:lnTo>
                <a:lnTo>
                  <a:pt x="695942" y="15816"/>
                </a:lnTo>
                <a:lnTo>
                  <a:pt x="756896" y="8995"/>
                </a:lnTo>
                <a:lnTo>
                  <a:pt x="819306" y="4042"/>
                </a:lnTo>
                <a:lnTo>
                  <a:pt x="883030" y="1021"/>
                </a:lnTo>
                <a:lnTo>
                  <a:pt x="947927" y="0"/>
                </a:lnTo>
                <a:lnTo>
                  <a:pt x="1012825" y="1021"/>
                </a:lnTo>
                <a:lnTo>
                  <a:pt x="1076549" y="4042"/>
                </a:lnTo>
                <a:lnTo>
                  <a:pt x="1138959" y="8995"/>
                </a:lnTo>
                <a:lnTo>
                  <a:pt x="1199913" y="15816"/>
                </a:lnTo>
                <a:lnTo>
                  <a:pt x="1259271" y="24438"/>
                </a:lnTo>
                <a:lnTo>
                  <a:pt x="1316890" y="34796"/>
                </a:lnTo>
                <a:lnTo>
                  <a:pt x="1372631" y="46822"/>
                </a:lnTo>
                <a:lnTo>
                  <a:pt x="1426351" y="60451"/>
                </a:lnTo>
                <a:lnTo>
                  <a:pt x="1477909" y="75618"/>
                </a:lnTo>
                <a:lnTo>
                  <a:pt x="1527164" y="92256"/>
                </a:lnTo>
                <a:lnTo>
                  <a:pt x="1573976" y="110300"/>
                </a:lnTo>
                <a:lnTo>
                  <a:pt x="1618202" y="129682"/>
                </a:lnTo>
                <a:lnTo>
                  <a:pt x="1659701" y="150338"/>
                </a:lnTo>
                <a:lnTo>
                  <a:pt x="1698333" y="172202"/>
                </a:lnTo>
                <a:lnTo>
                  <a:pt x="1733956" y="195206"/>
                </a:lnTo>
                <a:lnTo>
                  <a:pt x="1766428" y="219286"/>
                </a:lnTo>
                <a:lnTo>
                  <a:pt x="1795610" y="244376"/>
                </a:lnTo>
                <a:lnTo>
                  <a:pt x="1843533" y="297318"/>
                </a:lnTo>
                <a:lnTo>
                  <a:pt x="1876596" y="353507"/>
                </a:lnTo>
                <a:lnTo>
                  <a:pt x="1893668" y="412414"/>
                </a:lnTo>
                <a:lnTo>
                  <a:pt x="1895855" y="442722"/>
                </a:lnTo>
                <a:lnTo>
                  <a:pt x="1893668" y="473029"/>
                </a:lnTo>
                <a:lnTo>
                  <a:pt x="1876596" y="531936"/>
                </a:lnTo>
                <a:lnTo>
                  <a:pt x="1843533" y="588125"/>
                </a:lnTo>
                <a:lnTo>
                  <a:pt x="1795610" y="641067"/>
                </a:lnTo>
                <a:lnTo>
                  <a:pt x="1766428" y="666157"/>
                </a:lnTo>
                <a:lnTo>
                  <a:pt x="1733956" y="690237"/>
                </a:lnTo>
                <a:lnTo>
                  <a:pt x="1698333" y="713241"/>
                </a:lnTo>
                <a:lnTo>
                  <a:pt x="1659701" y="735105"/>
                </a:lnTo>
                <a:lnTo>
                  <a:pt x="1618202" y="755761"/>
                </a:lnTo>
                <a:lnTo>
                  <a:pt x="1573976" y="775143"/>
                </a:lnTo>
                <a:lnTo>
                  <a:pt x="1527164" y="793187"/>
                </a:lnTo>
                <a:lnTo>
                  <a:pt x="1477909" y="809825"/>
                </a:lnTo>
                <a:lnTo>
                  <a:pt x="1426351" y="824992"/>
                </a:lnTo>
                <a:lnTo>
                  <a:pt x="1372631" y="838621"/>
                </a:lnTo>
                <a:lnTo>
                  <a:pt x="1316890" y="850647"/>
                </a:lnTo>
                <a:lnTo>
                  <a:pt x="1259271" y="861005"/>
                </a:lnTo>
                <a:lnTo>
                  <a:pt x="1199913" y="869627"/>
                </a:lnTo>
                <a:lnTo>
                  <a:pt x="1138959" y="876448"/>
                </a:lnTo>
                <a:lnTo>
                  <a:pt x="1076549" y="881401"/>
                </a:lnTo>
                <a:lnTo>
                  <a:pt x="1012825" y="884422"/>
                </a:lnTo>
                <a:lnTo>
                  <a:pt x="947927" y="885444"/>
                </a:lnTo>
                <a:lnTo>
                  <a:pt x="883030" y="884422"/>
                </a:lnTo>
                <a:lnTo>
                  <a:pt x="819306" y="881401"/>
                </a:lnTo>
                <a:lnTo>
                  <a:pt x="756896" y="876448"/>
                </a:lnTo>
                <a:lnTo>
                  <a:pt x="695942" y="869627"/>
                </a:lnTo>
                <a:lnTo>
                  <a:pt x="636584" y="861005"/>
                </a:lnTo>
                <a:lnTo>
                  <a:pt x="578965" y="850647"/>
                </a:lnTo>
                <a:lnTo>
                  <a:pt x="523224" y="838621"/>
                </a:lnTo>
                <a:lnTo>
                  <a:pt x="469504" y="824992"/>
                </a:lnTo>
                <a:lnTo>
                  <a:pt x="417946" y="809825"/>
                </a:lnTo>
                <a:lnTo>
                  <a:pt x="368691" y="793187"/>
                </a:lnTo>
                <a:lnTo>
                  <a:pt x="321879" y="775143"/>
                </a:lnTo>
                <a:lnTo>
                  <a:pt x="277653" y="755761"/>
                </a:lnTo>
                <a:lnTo>
                  <a:pt x="236154" y="735105"/>
                </a:lnTo>
                <a:lnTo>
                  <a:pt x="197522" y="713241"/>
                </a:lnTo>
                <a:lnTo>
                  <a:pt x="161899" y="690237"/>
                </a:lnTo>
                <a:lnTo>
                  <a:pt x="129427" y="666157"/>
                </a:lnTo>
                <a:lnTo>
                  <a:pt x="100245" y="641067"/>
                </a:lnTo>
                <a:lnTo>
                  <a:pt x="52322" y="588125"/>
                </a:lnTo>
                <a:lnTo>
                  <a:pt x="19259" y="531936"/>
                </a:lnTo>
                <a:lnTo>
                  <a:pt x="2187" y="473029"/>
                </a:lnTo>
                <a:lnTo>
                  <a:pt x="0" y="442722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8300" y="3805428"/>
            <a:ext cx="9325610" cy="368935"/>
          </a:xfrm>
          <a:custGeom>
            <a:avLst/>
            <a:gdLst/>
            <a:ahLst/>
            <a:cxnLst/>
            <a:rect l="l" t="t" r="r" b="b"/>
            <a:pathLst>
              <a:path w="9325610" h="368935">
                <a:moveTo>
                  <a:pt x="9325356" y="0"/>
                </a:moveTo>
                <a:lnTo>
                  <a:pt x="0" y="0"/>
                </a:lnTo>
                <a:lnTo>
                  <a:pt x="0" y="368808"/>
                </a:lnTo>
                <a:lnTo>
                  <a:pt x="9325356" y="368808"/>
                </a:lnTo>
                <a:lnTo>
                  <a:pt x="932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39" y="3823461"/>
            <a:ext cx="985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baseline="41666" dirty="0">
                <a:solidFill>
                  <a:srgbClr val="FFFFFF"/>
                </a:solidFill>
                <a:latin typeface="Courier New"/>
                <a:cs typeface="Courier New"/>
              </a:rPr>
              <a:t>LESSOPEN=|</a:t>
            </a:r>
            <a:r>
              <a:rPr sz="1500" b="1" spc="-82" baseline="41666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b="1" spc="-15" baseline="41666" dirty="0">
                <a:solidFill>
                  <a:srgbClr val="FFFFFF"/>
                </a:solidFill>
                <a:latin typeface="Courier New"/>
                <a:cs typeface="Courier New"/>
              </a:rPr>
              <a:t>/usr/bin/l</a:t>
            </a:r>
            <a:r>
              <a:rPr sz="1500" b="1" spc="-450" baseline="41666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environment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96145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65" dirty="0"/>
              <a:t> </a:t>
            </a:r>
            <a:r>
              <a:rPr dirty="0"/>
              <a:t>size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dirty="0"/>
              <a:t>Unix</a:t>
            </a:r>
            <a:r>
              <a:rPr spc="-80" dirty="0"/>
              <a:t> </a:t>
            </a:r>
            <a:r>
              <a:rPr dirty="0"/>
              <a:t>environment</a:t>
            </a:r>
            <a:r>
              <a:rPr spc="-6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spc="-20" dirty="0"/>
              <a:t>bias </a:t>
            </a:r>
            <a:r>
              <a:rPr dirty="0"/>
              <a:t>your</a:t>
            </a:r>
            <a:r>
              <a:rPr spc="-45" dirty="0"/>
              <a:t> </a:t>
            </a:r>
            <a:r>
              <a:rPr spc="-10" dirty="0"/>
              <a:t>measurements!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4" y="1793748"/>
            <a:ext cx="11692127" cy="4005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6D4F6-8E3E-7A15-2DDE-42F8033E8A63}"/>
              </a:ext>
            </a:extLst>
          </p:cNvPr>
          <p:cNvSpPr txBox="1"/>
          <p:nvPr/>
        </p:nvSpPr>
        <p:spPr>
          <a:xfrm>
            <a:off x="1219200" y="6172200"/>
            <a:ext cx="982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(It can change alignment of data on the stack, changing cache conflicts, etc.)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905" y="37870"/>
            <a:ext cx="962469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order</a:t>
            </a:r>
            <a:r>
              <a:rPr spc="-3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link</a:t>
            </a:r>
            <a:r>
              <a:rPr spc="-30" dirty="0"/>
              <a:t> </a:t>
            </a:r>
            <a:r>
              <a:rPr dirty="0"/>
              <a:t>libraries</a:t>
            </a:r>
            <a:r>
              <a:rPr spc="-45" dirty="0"/>
              <a:t> </a:t>
            </a:r>
            <a:r>
              <a:rPr spc="-20" dirty="0"/>
              <a:t>affects </a:t>
            </a:r>
            <a:r>
              <a:rPr spc="-35" dirty="0"/>
              <a:t>optimizability</a:t>
            </a:r>
            <a:r>
              <a:rPr spc="-175" dirty="0"/>
              <a:t> </a:t>
            </a:r>
            <a:r>
              <a:rPr dirty="0"/>
              <a:t>(O2</a:t>
            </a:r>
            <a:r>
              <a:rPr spc="-170" dirty="0"/>
              <a:t> </a:t>
            </a:r>
            <a:r>
              <a:rPr dirty="0"/>
              <a:t>vs.</a:t>
            </a:r>
            <a:r>
              <a:rPr spc="-120" dirty="0"/>
              <a:t> </a:t>
            </a:r>
            <a:r>
              <a:rPr spc="-25" dirty="0"/>
              <a:t>O3)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828800"/>
            <a:ext cx="5735375" cy="38492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970" y="1816126"/>
            <a:ext cx="5578028" cy="3726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23D48-CBB1-B70A-8FC3-E48262A02EF1}"/>
              </a:ext>
            </a:extLst>
          </p:cNvPr>
          <p:cNvSpPr txBox="1"/>
          <p:nvPr/>
        </p:nvSpPr>
        <p:spPr>
          <a:xfrm>
            <a:off x="1219200" y="6172200"/>
            <a:ext cx="982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(Changing locations changes alignment </a:t>
            </a:r>
            <a:r>
              <a:rPr lang="en-US" dirty="0" err="1"/>
              <a:t>w.r.t.</a:t>
            </a:r>
            <a:r>
              <a:rPr lang="en-US" dirty="0"/>
              <a:t> cache conflicts, as very nuanced things such as branch prediction, alignment within buffers/queues, etc.)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48372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Measurement</a:t>
            </a:r>
            <a:r>
              <a:rPr spc="-140" dirty="0"/>
              <a:t> </a:t>
            </a:r>
            <a:r>
              <a:rPr dirty="0"/>
              <a:t>bias</a:t>
            </a:r>
            <a:r>
              <a:rPr spc="-105" dirty="0"/>
              <a:t> </a:t>
            </a:r>
            <a:r>
              <a:rPr spc="-10" dirty="0"/>
              <a:t>effects</a:t>
            </a:r>
            <a:r>
              <a:rPr spc="-120" dirty="0"/>
              <a:t> </a:t>
            </a:r>
            <a:r>
              <a:rPr dirty="0"/>
              <a:t>may</a:t>
            </a:r>
            <a:r>
              <a:rPr spc="-110" dirty="0"/>
              <a:t> </a:t>
            </a:r>
            <a:r>
              <a:rPr dirty="0"/>
              <a:t>exceed</a:t>
            </a:r>
            <a:r>
              <a:rPr spc="-105" dirty="0"/>
              <a:t> </a:t>
            </a:r>
            <a:r>
              <a:rPr spc="-25" dirty="0"/>
              <a:t>the </a:t>
            </a:r>
            <a:r>
              <a:rPr dirty="0"/>
              <a:t>scale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actual </a:t>
            </a:r>
            <a:r>
              <a:rPr spc="-10" dirty="0"/>
              <a:t>effects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918" y="2044777"/>
            <a:ext cx="5534701" cy="44150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4751" y="2026234"/>
            <a:ext cx="5401985" cy="47026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9585" y="2883789"/>
            <a:ext cx="24352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Setup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randomization: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Semi-systematic randomization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address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layout,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environment,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factors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It may be impossible to entirely isolate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756565"/>
            <a:ext cx="10132062" cy="42864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Real world benchmarking is most relevant to the real world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It is also most subject to environmental interference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One can’t eliminate every aspect of environment, e.g. OS activity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>
                <a:latin typeface="Calibri"/>
                <a:cs typeface="Calibri"/>
              </a:rPr>
              <a:t>It may </a:t>
            </a:r>
            <a:r>
              <a:rPr lang="en-US" sz="2800" spc="-10" dirty="0">
                <a:latin typeface="Calibri"/>
                <a:cs typeface="Calibri"/>
              </a:rPr>
              <a:t>be that the best one can do is to clean up as much as possible and then exclude outliers. </a:t>
            </a:r>
            <a:endParaRPr lang="en-US" sz="2400" spc="-1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783A5-4B6D-6038-8BEE-B058299E9755}"/>
              </a:ext>
            </a:extLst>
          </p:cNvPr>
          <p:cNvSpPr txBox="1"/>
          <p:nvPr/>
        </p:nvSpPr>
        <p:spPr>
          <a:xfrm>
            <a:off x="1295400" y="4191000"/>
            <a:ext cx="815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200" spc="-10" dirty="0">
                <a:latin typeface="Calibri"/>
                <a:cs typeface="Calibri"/>
              </a:rPr>
              <a:t>Even comparing only user time ignores the impact of side-effects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5789930" cy="32429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evaluate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experiment?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Measurement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pitfalls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metrics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Single-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summaries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Averages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Measurement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sources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2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579" y="329946"/>
            <a:ext cx="77336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Which</a:t>
            </a:r>
            <a:r>
              <a:rPr sz="5200" spc="-135" dirty="0"/>
              <a:t> </a:t>
            </a:r>
            <a:r>
              <a:rPr sz="5200" spc="-20" dirty="0"/>
              <a:t>architecture</a:t>
            </a:r>
            <a:r>
              <a:rPr sz="5200" spc="-105" dirty="0"/>
              <a:t> </a:t>
            </a:r>
            <a:r>
              <a:rPr sz="5200" dirty="0"/>
              <a:t>is</a:t>
            </a:r>
            <a:r>
              <a:rPr sz="5200" spc="-135" dirty="0"/>
              <a:t> </a:t>
            </a:r>
            <a:r>
              <a:rPr sz="5200" spc="-10" dirty="0"/>
              <a:t>better?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1624583"/>
            <a:ext cx="5803265" cy="3890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203" y="1624583"/>
            <a:ext cx="5803392" cy="389064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676130" cy="17900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Evaluation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Pareto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Frontiers,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Miscellaneous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(micro)architectural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(future)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Vector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SIMD/SIMT,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579" y="329946"/>
            <a:ext cx="77336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Which</a:t>
            </a:r>
            <a:r>
              <a:rPr sz="5200" spc="-135" dirty="0"/>
              <a:t> </a:t>
            </a:r>
            <a:r>
              <a:rPr sz="5200" spc="-20" dirty="0"/>
              <a:t>architecture</a:t>
            </a:r>
            <a:r>
              <a:rPr sz="5200" spc="-105" dirty="0"/>
              <a:t> </a:t>
            </a:r>
            <a:r>
              <a:rPr sz="5200" dirty="0"/>
              <a:t>is</a:t>
            </a:r>
            <a:r>
              <a:rPr sz="5200" spc="-135" dirty="0"/>
              <a:t> </a:t>
            </a:r>
            <a:r>
              <a:rPr sz="5200" spc="-10" dirty="0"/>
              <a:t>better?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1624583"/>
            <a:ext cx="5803265" cy="3890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203" y="1624583"/>
            <a:ext cx="5803392" cy="38906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0667" y="5835192"/>
            <a:ext cx="7540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Key</a:t>
            </a:r>
            <a:r>
              <a:rPr sz="4000" spc="-1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Question:</a:t>
            </a:r>
            <a:r>
              <a:rPr sz="4000" spc="-1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1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defines</a:t>
            </a:r>
            <a:r>
              <a:rPr sz="4000" spc="-17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“good”?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4320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80" dirty="0"/>
              <a:t> </a:t>
            </a:r>
            <a:r>
              <a:rPr dirty="0"/>
              <a:t>Core</a:t>
            </a:r>
            <a:r>
              <a:rPr spc="-75" dirty="0"/>
              <a:t> </a:t>
            </a:r>
            <a:r>
              <a:rPr spc="-10" dirty="0"/>
              <a:t>i7-4960X</a:t>
            </a:r>
          </a:p>
        </p:txBody>
      </p:sp>
      <p:sp>
        <p:nvSpPr>
          <p:cNvPr id="3" name="object 3"/>
          <p:cNvSpPr/>
          <p:nvPr/>
        </p:nvSpPr>
        <p:spPr>
          <a:xfrm>
            <a:off x="5571744" y="5967984"/>
            <a:ext cx="4193540" cy="0"/>
          </a:xfrm>
          <a:custGeom>
            <a:avLst/>
            <a:gdLst/>
            <a:ahLst/>
            <a:cxnLst/>
            <a:rect l="l" t="t" r="r" b="b"/>
            <a:pathLst>
              <a:path w="4193540">
                <a:moveTo>
                  <a:pt x="0" y="0"/>
                </a:moveTo>
                <a:lnTo>
                  <a:pt x="419341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2595" y="2017776"/>
            <a:ext cx="0" cy="3665220"/>
          </a:xfrm>
          <a:custGeom>
            <a:avLst/>
            <a:gdLst/>
            <a:ahLst/>
            <a:cxnLst/>
            <a:rect l="l" t="t" r="r" b="b"/>
            <a:pathLst>
              <a:path h="3665220">
                <a:moveTo>
                  <a:pt x="0" y="0"/>
                </a:moveTo>
                <a:lnTo>
                  <a:pt x="0" y="366475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744" y="2017776"/>
            <a:ext cx="4194048" cy="36652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66178" y="6223203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17.1mm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256" y="2596134"/>
            <a:ext cx="48437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Area: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257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mm^2 </a:t>
            </a:r>
            <a:r>
              <a:rPr sz="4800" dirty="0">
                <a:latin typeface="Calibri"/>
                <a:cs typeface="Calibri"/>
              </a:rPr>
              <a:t>22nm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process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tech. 3.6GHz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34372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135" dirty="0"/>
              <a:t> </a:t>
            </a:r>
            <a:r>
              <a:rPr dirty="0"/>
              <a:t>Pentium</a:t>
            </a:r>
            <a:r>
              <a:rPr spc="-120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5571744" y="5967984"/>
            <a:ext cx="4193540" cy="0"/>
          </a:xfrm>
          <a:custGeom>
            <a:avLst/>
            <a:gdLst/>
            <a:ahLst/>
            <a:cxnLst/>
            <a:rect l="l" t="t" r="r" b="b"/>
            <a:pathLst>
              <a:path w="4193540">
                <a:moveTo>
                  <a:pt x="0" y="0"/>
                </a:moveTo>
                <a:lnTo>
                  <a:pt x="419341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2595" y="763523"/>
            <a:ext cx="0" cy="4919345"/>
          </a:xfrm>
          <a:custGeom>
            <a:avLst/>
            <a:gdLst/>
            <a:ahLst/>
            <a:cxnLst/>
            <a:rect l="l" t="t" r="r" b="b"/>
            <a:pathLst>
              <a:path h="4919345">
                <a:moveTo>
                  <a:pt x="0" y="0"/>
                </a:moveTo>
                <a:lnTo>
                  <a:pt x="0" y="491900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66178" y="6223203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35mm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35mm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Area:</a:t>
            </a:r>
            <a:r>
              <a:rPr spc="-35" dirty="0"/>
              <a:t> </a:t>
            </a:r>
            <a:r>
              <a:rPr dirty="0"/>
              <a:t>1225</a:t>
            </a:r>
            <a:r>
              <a:rPr spc="-30" dirty="0"/>
              <a:t> </a:t>
            </a:r>
            <a:r>
              <a:rPr spc="-20" dirty="0"/>
              <a:t>mm^2 </a:t>
            </a:r>
            <a:r>
              <a:rPr dirty="0"/>
              <a:t>180nm</a:t>
            </a:r>
            <a:r>
              <a:rPr spc="-50" dirty="0"/>
              <a:t> </a:t>
            </a:r>
            <a:r>
              <a:rPr dirty="0"/>
              <a:t>process</a:t>
            </a:r>
            <a:r>
              <a:rPr spc="-50" dirty="0"/>
              <a:t> </a:t>
            </a:r>
            <a:r>
              <a:rPr spc="-10" dirty="0"/>
              <a:t>tech. 1.8GHz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9" y="763523"/>
            <a:ext cx="4474464" cy="5085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73031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85" dirty="0"/>
              <a:t> </a:t>
            </a:r>
            <a:r>
              <a:rPr dirty="0"/>
              <a:t>Pentium</a:t>
            </a:r>
            <a:r>
              <a:rPr spc="-85" dirty="0"/>
              <a:t> </a:t>
            </a:r>
            <a:r>
              <a:rPr dirty="0"/>
              <a:t>Pro</a:t>
            </a:r>
            <a:r>
              <a:rPr spc="-90" dirty="0"/>
              <a:t> </a:t>
            </a:r>
            <a:r>
              <a:rPr dirty="0"/>
              <a:t>/</a:t>
            </a:r>
            <a:r>
              <a:rPr spc="-85" dirty="0"/>
              <a:t> </a:t>
            </a:r>
            <a:r>
              <a:rPr dirty="0"/>
              <a:t>Klamath</a:t>
            </a:r>
            <a:r>
              <a:rPr spc="-70" dirty="0"/>
              <a:t> </a:t>
            </a:r>
            <a:r>
              <a:rPr spc="-20" dirty="0"/>
              <a:t>Falls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3435" y="1652016"/>
            <a:ext cx="4660900" cy="4319270"/>
            <a:chOff x="5393435" y="1652016"/>
            <a:chExt cx="4660900" cy="4319270"/>
          </a:xfrm>
        </p:grpSpPr>
        <p:sp>
          <p:nvSpPr>
            <p:cNvPr id="4" name="object 4"/>
            <p:cNvSpPr/>
            <p:nvPr/>
          </p:nvSpPr>
          <p:spPr>
            <a:xfrm>
              <a:off x="5571743" y="5967983"/>
              <a:ext cx="4193540" cy="0"/>
            </a:xfrm>
            <a:custGeom>
              <a:avLst/>
              <a:gdLst/>
              <a:ahLst/>
              <a:cxnLst/>
              <a:rect l="l" t="t" r="r" b="b"/>
              <a:pathLst>
                <a:path w="4193540">
                  <a:moveTo>
                    <a:pt x="0" y="0"/>
                  </a:moveTo>
                  <a:lnTo>
                    <a:pt x="419341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3435" y="1652016"/>
              <a:ext cx="4660392" cy="431596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0102595" y="1757172"/>
            <a:ext cx="0" cy="3925570"/>
          </a:xfrm>
          <a:custGeom>
            <a:avLst/>
            <a:gdLst/>
            <a:ahLst/>
            <a:cxnLst/>
            <a:rect l="l" t="t" r="r" b="b"/>
            <a:pathLst>
              <a:path h="3925570">
                <a:moveTo>
                  <a:pt x="0" y="0"/>
                </a:moveTo>
                <a:lnTo>
                  <a:pt x="0" y="392502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6178" y="6223203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14mm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14mm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Area:</a:t>
            </a:r>
            <a:r>
              <a:rPr spc="-35" dirty="0"/>
              <a:t> </a:t>
            </a:r>
            <a:r>
              <a:rPr dirty="0"/>
              <a:t>194.8</a:t>
            </a:r>
            <a:r>
              <a:rPr spc="-30" dirty="0"/>
              <a:t> </a:t>
            </a:r>
            <a:r>
              <a:rPr spc="-20" dirty="0"/>
              <a:t>mm^2 </a:t>
            </a:r>
            <a:r>
              <a:rPr dirty="0"/>
              <a:t>280nm</a:t>
            </a:r>
            <a:r>
              <a:rPr spc="-50" dirty="0"/>
              <a:t> </a:t>
            </a:r>
            <a:r>
              <a:rPr dirty="0"/>
              <a:t>process</a:t>
            </a:r>
            <a:r>
              <a:rPr spc="-50" dirty="0"/>
              <a:t> </a:t>
            </a:r>
            <a:r>
              <a:rPr spc="-10" dirty="0"/>
              <a:t>tech. 0.3GHz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4405</Words>
  <Application>Microsoft Office PowerPoint</Application>
  <PresentationFormat>Widescreen</PresentationFormat>
  <Paragraphs>571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Today: Performance Evaluation</vt:lpstr>
      <vt:lpstr>How good is this architecture?</vt:lpstr>
      <vt:lpstr>How good is this architecture?</vt:lpstr>
      <vt:lpstr>Which architecture is better?</vt:lpstr>
      <vt:lpstr>Which architecture is better?</vt:lpstr>
      <vt:lpstr>Intel Core i7-4960X</vt:lpstr>
      <vt:lpstr>Intel Pentium 4</vt:lpstr>
      <vt:lpstr>Intel Pentium Pro / Klamath Falls</vt:lpstr>
      <vt:lpstr>Comparing Processor Designs</vt:lpstr>
      <vt:lpstr>Comparing Processor Designs</vt:lpstr>
      <vt:lpstr>Comparing Processor Designs</vt:lpstr>
      <vt:lpstr>Comparing Processor Designs</vt:lpstr>
      <vt:lpstr>There are lots of metrics to choose from</vt:lpstr>
      <vt:lpstr>There are lots of metrics to choose from</vt:lpstr>
      <vt:lpstr>Measuring a System’s Performance</vt:lpstr>
      <vt:lpstr>Measure your baseline…</vt:lpstr>
      <vt:lpstr>…measure your system…</vt:lpstr>
      <vt:lpstr>…and compare the results</vt:lpstr>
      <vt:lpstr>Choosing your measurement workload The “Benchmark Problem”</vt:lpstr>
      <vt:lpstr>PowerPoint Presentation</vt:lpstr>
      <vt:lpstr>Benchmark Suites</vt:lpstr>
      <vt:lpstr>What are these benchmark programs?</vt:lpstr>
      <vt:lpstr>MLPerf (“MLCommons”) Benchmarks</vt:lpstr>
      <vt:lpstr>What are these benchmark programs?</vt:lpstr>
      <vt:lpstr>Allows us to compare different machines?</vt:lpstr>
      <vt:lpstr>SPEC Baselines to a Reference Machine</vt:lpstr>
      <vt:lpstr>Allows us to compare arbitrary machines!</vt:lpstr>
      <vt:lpstr>The SPEC Reference Machine Challenge</vt:lpstr>
      <vt:lpstr>A Few Other Presently Relevant Benchmarks</vt:lpstr>
      <vt:lpstr>Lies, Damned Lies, and Statistics (Twain/Diraeli)</vt:lpstr>
      <vt:lpstr>Practical Normalized Performance Measurement</vt:lpstr>
      <vt:lpstr>Single Number Performance Summaries</vt:lpstr>
      <vt:lpstr>On Computing Averages: Options</vt:lpstr>
      <vt:lpstr>Amean – Good for averaging times</vt:lpstr>
      <vt:lpstr>Geometric Mean – good for speedups</vt:lpstr>
      <vt:lpstr>Harmonic Mean – Good for rates</vt:lpstr>
      <vt:lpstr>The problem with single-number performance summaries by example</vt:lpstr>
      <vt:lpstr>Thinking in ratios</vt:lpstr>
      <vt:lpstr>Isolating your measurement environment</vt:lpstr>
      <vt:lpstr>Isolating your measurement environment</vt:lpstr>
      <vt:lpstr>Unintuitive Sources of Performance Interference</vt:lpstr>
      <vt:lpstr>PowerPoint Presentation</vt:lpstr>
      <vt:lpstr>PowerPoint Presentation</vt:lpstr>
      <vt:lpstr>The size of your Unix environment can bias your measurements!</vt:lpstr>
      <vt:lpstr>The order in which you link libraries affects optimizability (O2 vs. O3)</vt:lpstr>
      <vt:lpstr>Measurement bias effects may exceed the scale of actual effects</vt:lpstr>
      <vt:lpstr>It may be impossible to entirely isolate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14</cp:revision>
  <dcterms:created xsi:type="dcterms:W3CDTF">2023-09-26T11:55:24Z</dcterms:created>
  <dcterms:modified xsi:type="dcterms:W3CDTF">2023-09-28T05:37:15Z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2023-09-26T00:00:00Z</vt:filetime>
  </property>
  <property fmtid="{D5CDD505-2E9C-101B-9397-08002B2CF9AE}" pid="5" name="Producer">
    <vt:lpwstr>Microsoft® PowerPoint® for Microsoft 365</vt:lpwstr>
  </property>
</Properties>
</file>