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408" r:id="rId17"/>
    <p:sldId id="270" r:id="rId18"/>
    <p:sldId id="410" r:id="rId19"/>
    <p:sldId id="409" r:id="rId20"/>
    <p:sldId id="271" r:id="rId21"/>
    <p:sldId id="272" r:id="rId22"/>
    <p:sldId id="273" r:id="rId23"/>
    <p:sldId id="274" r:id="rId24"/>
    <p:sldId id="275" r:id="rId25"/>
    <p:sldId id="276" r:id="rId26"/>
    <p:sldId id="411" r:id="rId27"/>
    <p:sldId id="277" r:id="rId2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66" y="4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g object 18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g object 18"/>
          <p:cNvSpPr/>
          <p:nvPr/>
        </p:nvSpPr>
        <p:spPr>
          <a:xfrm>
            <a:off x="1188719" y="1022603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6019" y="185165"/>
            <a:ext cx="983996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6019" y="1090930"/>
            <a:ext cx="9496425" cy="4498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hardware software interface&#10;&#10;Description automatically generated">
            <a:extLst>
              <a:ext uri="{FF2B5EF4-FFF2-40B4-BE49-F238E27FC236}">
                <a16:creationId xmlns:a16="http://schemas.microsoft.com/office/drawing/2014/main" id="{810F7516-70DC-172F-E7EE-CF1944FBE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4" t="16667" r="1609" b="1111"/>
          <a:stretch/>
        </p:blipFill>
        <p:spPr>
          <a:xfrm>
            <a:off x="457200" y="0"/>
            <a:ext cx="11125200" cy="68605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34200" y="152400"/>
            <a:ext cx="366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Fall</a:t>
            </a:r>
            <a:r>
              <a:rPr lang="en-US" sz="2400" spc="-8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2023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B8911A5-C562-978F-F58E-02D144E7CC60}"/>
              </a:ext>
            </a:extLst>
          </p:cNvPr>
          <p:cNvSpPr txBox="1"/>
          <p:nvPr/>
        </p:nvSpPr>
        <p:spPr>
          <a:xfrm>
            <a:off x="2895600" y="3352800"/>
            <a:ext cx="87735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Lecture 20: On-Chip Interconnect</a:t>
            </a:r>
            <a:endParaRPr lang="en-US" sz="2400" b="1" i="1" dirty="0">
              <a:latin typeface="Calibri"/>
              <a:cs typeface="Calibri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A57C735-C7C9-6336-2F3C-F9046D8F623D}"/>
              </a:ext>
            </a:extLst>
          </p:cNvPr>
          <p:cNvSpPr txBox="1"/>
          <p:nvPr/>
        </p:nvSpPr>
        <p:spPr>
          <a:xfrm>
            <a:off x="1524000" y="6475844"/>
            <a:ext cx="94816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Credit: Lightly updated from Phillip Gibbons and Omar </a:t>
            </a:r>
            <a:r>
              <a:rPr lang="en-US" sz="2400" b="1" dirty="0" err="1">
                <a:latin typeface="Calibri"/>
                <a:cs typeface="Calibri"/>
              </a:rPr>
              <a:t>Multu</a:t>
            </a:r>
            <a:r>
              <a:rPr lang="en-US" sz="2400" b="1" dirty="0">
                <a:latin typeface="Calibri"/>
                <a:cs typeface="Calibri"/>
              </a:rPr>
              <a:t>, 15-740-F18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Point-</a:t>
            </a:r>
            <a:r>
              <a:rPr spc="-75" dirty="0"/>
              <a:t>to-</a:t>
            </a:r>
            <a:r>
              <a:rPr spc="-40" dirty="0"/>
              <a:t>point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7919" y="1089406"/>
            <a:ext cx="5464810" cy="4271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Every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node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connected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directly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every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other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Lowest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contention</a:t>
            </a:r>
            <a:endParaRPr sz="20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16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Lowest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latency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(maybe—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wire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length,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wasted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area)</a:t>
            </a:r>
            <a:endParaRPr sz="20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16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Ideal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except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cost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 dirty="0">
              <a:latin typeface="Calibri"/>
              <a:cs typeface="Calibri"/>
            </a:endParaRPr>
          </a:p>
          <a:p>
            <a:pPr marL="186055" indent="-135255">
              <a:lnSpc>
                <a:spcPct val="100000"/>
              </a:lnSpc>
              <a:spcBef>
                <a:spcPts val="5"/>
              </a:spcBef>
              <a:buChar char="-"/>
              <a:tabLst>
                <a:tab pos="18605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Highest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cost</a:t>
            </a:r>
            <a:endParaRPr sz="2000" dirty="0">
              <a:latin typeface="Calibri"/>
              <a:cs typeface="Calibri"/>
            </a:endParaRPr>
          </a:p>
          <a:p>
            <a:pPr marL="342900" lvl="1" indent="-182245">
              <a:lnSpc>
                <a:spcPct val="100000"/>
              </a:lnSpc>
              <a:spcBef>
                <a:spcPts val="210"/>
              </a:spcBef>
              <a:buClr>
                <a:srgbClr val="D24717"/>
              </a:buClr>
              <a:buFont typeface="Calibri"/>
              <a:buChar char="◦"/>
              <a:tabLst>
                <a:tab pos="34290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𝑂(𝑁</a:t>
            </a:r>
            <a:r>
              <a:rPr sz="1950" baseline="27777" dirty="0">
                <a:solidFill>
                  <a:srgbClr val="404040"/>
                </a:solidFill>
                <a:latin typeface="Cambria Math"/>
                <a:cs typeface="Cambria Math"/>
              </a:rPr>
              <a:t>2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)</a:t>
            </a:r>
            <a:r>
              <a:rPr sz="1800" spc="24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links</a:t>
            </a:r>
            <a:endParaRPr sz="1800" dirty="0">
              <a:latin typeface="Calibri"/>
              <a:cs typeface="Calibri"/>
            </a:endParaRPr>
          </a:p>
          <a:p>
            <a:pPr marL="186055" indent="-135255">
              <a:lnSpc>
                <a:spcPct val="100000"/>
              </a:lnSpc>
              <a:spcBef>
                <a:spcPts val="1340"/>
              </a:spcBef>
              <a:buChar char="-"/>
              <a:tabLst>
                <a:tab pos="18605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Not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scalable</a:t>
            </a:r>
            <a:endParaRPr sz="2000" dirty="0">
              <a:latin typeface="Calibri"/>
              <a:cs typeface="Calibri"/>
            </a:endParaRPr>
          </a:p>
          <a:p>
            <a:pPr marL="186055" indent="-135255">
              <a:lnSpc>
                <a:spcPct val="100000"/>
              </a:lnSpc>
              <a:spcBef>
                <a:spcPts val="1150"/>
              </a:spcBef>
              <a:buChar char="-"/>
              <a:tabLst>
                <a:tab pos="18605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Physical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layout??</a:t>
            </a:r>
            <a:endParaRPr sz="2000" dirty="0">
              <a:latin typeface="Calibri"/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8F1644-9CE4-1447-A2FF-92F46F3997D1}"/>
              </a:ext>
            </a:extLst>
          </p:cNvPr>
          <p:cNvCxnSpPr>
            <a:cxnSpLocks/>
          </p:cNvCxnSpPr>
          <p:nvPr/>
        </p:nvCxnSpPr>
        <p:spPr>
          <a:xfrm flipV="1">
            <a:off x="5388429" y="5437987"/>
            <a:ext cx="4260360" cy="484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D9B647C-0D5B-82AD-1E30-EE37BE6DE196}"/>
              </a:ext>
            </a:extLst>
          </p:cNvPr>
          <p:cNvSpPr/>
          <p:nvPr/>
        </p:nvSpPr>
        <p:spPr>
          <a:xfrm>
            <a:off x="4847319" y="3461657"/>
            <a:ext cx="9144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B5D1BD-B92F-1915-D869-338A2DA08CA9}"/>
              </a:ext>
            </a:extLst>
          </p:cNvPr>
          <p:cNvSpPr/>
          <p:nvPr/>
        </p:nvSpPr>
        <p:spPr>
          <a:xfrm>
            <a:off x="4847319" y="4066903"/>
            <a:ext cx="9144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9CEA3A-4A8A-FFF6-59F2-E46B651E2910}"/>
              </a:ext>
            </a:extLst>
          </p:cNvPr>
          <p:cNvCxnSpPr>
            <a:cxnSpLocks/>
          </p:cNvCxnSpPr>
          <p:nvPr/>
        </p:nvCxnSpPr>
        <p:spPr>
          <a:xfrm>
            <a:off x="5000589" y="4686391"/>
            <a:ext cx="0" cy="2666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53BB2D4-DE2B-AAC6-2485-28CE78B68588}"/>
              </a:ext>
            </a:extLst>
          </p:cNvPr>
          <p:cNvSpPr txBox="1"/>
          <p:nvPr/>
        </p:nvSpPr>
        <p:spPr>
          <a:xfrm>
            <a:off x="5000589" y="416060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529C25-6C4B-CC3F-F2CB-3D7D8D19C1E7}"/>
              </a:ext>
            </a:extLst>
          </p:cNvPr>
          <p:cNvSpPr txBox="1"/>
          <p:nvPr/>
        </p:nvSpPr>
        <p:spPr>
          <a:xfrm>
            <a:off x="5000589" y="359663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1E5867-D26F-C239-FFB0-264148EE276D}"/>
              </a:ext>
            </a:extLst>
          </p:cNvPr>
          <p:cNvSpPr/>
          <p:nvPr/>
        </p:nvSpPr>
        <p:spPr>
          <a:xfrm>
            <a:off x="6447519" y="3468188"/>
            <a:ext cx="9144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D69A45-C3D4-F1FB-6593-9CCFE4452BCB}"/>
              </a:ext>
            </a:extLst>
          </p:cNvPr>
          <p:cNvSpPr/>
          <p:nvPr/>
        </p:nvSpPr>
        <p:spPr>
          <a:xfrm>
            <a:off x="6447519" y="4073434"/>
            <a:ext cx="9144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B59115-430E-D921-42E0-9A189575B857}"/>
              </a:ext>
            </a:extLst>
          </p:cNvPr>
          <p:cNvSpPr txBox="1"/>
          <p:nvPr/>
        </p:nvSpPr>
        <p:spPr>
          <a:xfrm>
            <a:off x="6600789" y="416713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33FB05-544E-635E-6D8A-A21F2CA3719E}"/>
              </a:ext>
            </a:extLst>
          </p:cNvPr>
          <p:cNvSpPr txBox="1"/>
          <p:nvPr/>
        </p:nvSpPr>
        <p:spPr>
          <a:xfrm>
            <a:off x="6600789" y="36031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E2EA9A-62A9-ABA7-3084-0C28F9AE0EE8}"/>
              </a:ext>
            </a:extLst>
          </p:cNvPr>
          <p:cNvSpPr/>
          <p:nvPr/>
        </p:nvSpPr>
        <p:spPr>
          <a:xfrm>
            <a:off x="7924800" y="3491349"/>
            <a:ext cx="9144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099020-47EF-3FD2-EF50-6FAF3431ADAB}"/>
              </a:ext>
            </a:extLst>
          </p:cNvPr>
          <p:cNvSpPr/>
          <p:nvPr/>
        </p:nvSpPr>
        <p:spPr>
          <a:xfrm>
            <a:off x="7924800" y="4096595"/>
            <a:ext cx="9144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98F724-2D91-90D0-5BE0-71F43754084C}"/>
              </a:ext>
            </a:extLst>
          </p:cNvPr>
          <p:cNvSpPr txBox="1"/>
          <p:nvPr/>
        </p:nvSpPr>
        <p:spPr>
          <a:xfrm>
            <a:off x="8078070" y="419029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0B1F65-4955-394A-1BD2-8C90769E3C14}"/>
              </a:ext>
            </a:extLst>
          </p:cNvPr>
          <p:cNvSpPr txBox="1"/>
          <p:nvPr/>
        </p:nvSpPr>
        <p:spPr>
          <a:xfrm>
            <a:off x="8078070" y="362632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6DAB7B-86E4-8373-CDD1-6764AD1DA08E}"/>
              </a:ext>
            </a:extLst>
          </p:cNvPr>
          <p:cNvSpPr/>
          <p:nvPr/>
        </p:nvSpPr>
        <p:spPr>
          <a:xfrm>
            <a:off x="9495519" y="3499757"/>
            <a:ext cx="9144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8A8BEA-A32E-4634-4EAD-F0081C3D856E}"/>
              </a:ext>
            </a:extLst>
          </p:cNvPr>
          <p:cNvSpPr/>
          <p:nvPr/>
        </p:nvSpPr>
        <p:spPr>
          <a:xfrm>
            <a:off x="9495519" y="4105003"/>
            <a:ext cx="9144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823112-6D3D-15AF-60B9-9AF3C52156C8}"/>
              </a:ext>
            </a:extLst>
          </p:cNvPr>
          <p:cNvSpPr txBox="1"/>
          <p:nvPr/>
        </p:nvSpPr>
        <p:spPr>
          <a:xfrm>
            <a:off x="9648789" y="419870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9D1AF3-7574-D0B3-520F-0E0BF1E2B23E}"/>
              </a:ext>
            </a:extLst>
          </p:cNvPr>
          <p:cNvSpPr txBox="1"/>
          <p:nvPr/>
        </p:nvSpPr>
        <p:spPr>
          <a:xfrm>
            <a:off x="9648789" y="363473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80D013C-058E-E8EC-165E-082A94776759}"/>
              </a:ext>
            </a:extLst>
          </p:cNvPr>
          <p:cNvCxnSpPr>
            <a:cxnSpLocks/>
          </p:cNvCxnSpPr>
          <p:nvPr/>
        </p:nvCxnSpPr>
        <p:spPr>
          <a:xfrm>
            <a:off x="6600789" y="4686391"/>
            <a:ext cx="0" cy="2666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62E1E1-CB6F-E58C-33CA-7D2FCD88C0E7}"/>
              </a:ext>
            </a:extLst>
          </p:cNvPr>
          <p:cNvCxnSpPr>
            <a:cxnSpLocks/>
          </p:cNvCxnSpPr>
          <p:nvPr/>
        </p:nvCxnSpPr>
        <p:spPr>
          <a:xfrm>
            <a:off x="4990228" y="4972776"/>
            <a:ext cx="16105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CFFE40A-49E7-3C82-B8DE-2608BB7517AC}"/>
              </a:ext>
            </a:extLst>
          </p:cNvPr>
          <p:cNvCxnSpPr>
            <a:cxnSpLocks/>
          </p:cNvCxnSpPr>
          <p:nvPr/>
        </p:nvCxnSpPr>
        <p:spPr>
          <a:xfrm flipH="1">
            <a:off x="5219699" y="4648200"/>
            <a:ext cx="8185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688C39B-9A11-A4EC-6D85-733B2B1443D3}"/>
              </a:ext>
            </a:extLst>
          </p:cNvPr>
          <p:cNvCxnSpPr>
            <a:cxnSpLocks/>
          </p:cNvCxnSpPr>
          <p:nvPr/>
        </p:nvCxnSpPr>
        <p:spPr>
          <a:xfrm flipV="1">
            <a:off x="5219699" y="5148548"/>
            <a:ext cx="2926359" cy="330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96F2A9E-1465-A8F9-CE72-B9E6D8F71420}"/>
              </a:ext>
            </a:extLst>
          </p:cNvPr>
          <p:cNvCxnSpPr>
            <a:cxnSpLocks/>
          </p:cNvCxnSpPr>
          <p:nvPr/>
        </p:nvCxnSpPr>
        <p:spPr>
          <a:xfrm>
            <a:off x="8146058" y="4714603"/>
            <a:ext cx="0" cy="4339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7265E84-5AF0-26FD-1C87-F93F25659792}"/>
              </a:ext>
            </a:extLst>
          </p:cNvPr>
          <p:cNvCxnSpPr>
            <a:cxnSpLocks/>
          </p:cNvCxnSpPr>
          <p:nvPr/>
        </p:nvCxnSpPr>
        <p:spPr>
          <a:xfrm>
            <a:off x="5410200" y="4676503"/>
            <a:ext cx="0" cy="8098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383C3FA-E318-74D5-45CC-0F027DBE44E1}"/>
              </a:ext>
            </a:extLst>
          </p:cNvPr>
          <p:cNvCxnSpPr>
            <a:cxnSpLocks/>
          </p:cNvCxnSpPr>
          <p:nvPr/>
        </p:nvCxnSpPr>
        <p:spPr>
          <a:xfrm>
            <a:off x="9648789" y="4724400"/>
            <a:ext cx="0" cy="7336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59FC897-A692-20BA-E508-25ED4EA6A3A3}"/>
              </a:ext>
            </a:extLst>
          </p:cNvPr>
          <p:cNvCxnSpPr>
            <a:cxnSpLocks/>
          </p:cNvCxnSpPr>
          <p:nvPr/>
        </p:nvCxnSpPr>
        <p:spPr>
          <a:xfrm>
            <a:off x="6781799" y="4686391"/>
            <a:ext cx="0" cy="2666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06C6F81-A7E7-7FCF-D4F5-0AA3E667C635}"/>
              </a:ext>
            </a:extLst>
          </p:cNvPr>
          <p:cNvCxnSpPr>
            <a:cxnSpLocks/>
          </p:cNvCxnSpPr>
          <p:nvPr/>
        </p:nvCxnSpPr>
        <p:spPr>
          <a:xfrm>
            <a:off x="8381999" y="4686391"/>
            <a:ext cx="0" cy="2666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7C217EB-0822-F15C-BBFB-585C170B71ED}"/>
              </a:ext>
            </a:extLst>
          </p:cNvPr>
          <p:cNvCxnSpPr>
            <a:cxnSpLocks/>
          </p:cNvCxnSpPr>
          <p:nvPr/>
        </p:nvCxnSpPr>
        <p:spPr>
          <a:xfrm>
            <a:off x="6771438" y="4972776"/>
            <a:ext cx="16105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9D89785-D389-0A4D-3F48-4511B91F8039}"/>
              </a:ext>
            </a:extLst>
          </p:cNvPr>
          <p:cNvCxnSpPr>
            <a:cxnSpLocks/>
          </p:cNvCxnSpPr>
          <p:nvPr/>
        </p:nvCxnSpPr>
        <p:spPr>
          <a:xfrm>
            <a:off x="6960492" y="4666190"/>
            <a:ext cx="0" cy="9923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4D453DE-202A-B619-95B8-35029F371823}"/>
              </a:ext>
            </a:extLst>
          </p:cNvPr>
          <p:cNvCxnSpPr>
            <a:cxnSpLocks/>
          </p:cNvCxnSpPr>
          <p:nvPr/>
        </p:nvCxnSpPr>
        <p:spPr>
          <a:xfrm flipV="1">
            <a:off x="6964846" y="5630284"/>
            <a:ext cx="2926359" cy="330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3D147B9-471E-DDB4-442E-B35C6095E48C}"/>
              </a:ext>
            </a:extLst>
          </p:cNvPr>
          <p:cNvCxnSpPr>
            <a:cxnSpLocks/>
          </p:cNvCxnSpPr>
          <p:nvPr/>
        </p:nvCxnSpPr>
        <p:spPr>
          <a:xfrm>
            <a:off x="9878666" y="4732593"/>
            <a:ext cx="0" cy="8976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3D22053-ECFC-D842-CD04-C3EEE0B535AF}"/>
              </a:ext>
            </a:extLst>
          </p:cNvPr>
          <p:cNvCxnSpPr>
            <a:cxnSpLocks/>
          </p:cNvCxnSpPr>
          <p:nvPr/>
        </p:nvCxnSpPr>
        <p:spPr>
          <a:xfrm>
            <a:off x="8572408" y="4686391"/>
            <a:ext cx="0" cy="2666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6C235AA-6316-9450-5B28-32F463C26D8B}"/>
              </a:ext>
            </a:extLst>
          </p:cNvPr>
          <p:cNvCxnSpPr>
            <a:cxnSpLocks/>
          </p:cNvCxnSpPr>
          <p:nvPr/>
        </p:nvCxnSpPr>
        <p:spPr>
          <a:xfrm>
            <a:off x="10172608" y="4686391"/>
            <a:ext cx="0" cy="2666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CAE2CF7-42F0-8B5D-75CB-0728867C0336}"/>
              </a:ext>
            </a:extLst>
          </p:cNvPr>
          <p:cNvCxnSpPr>
            <a:cxnSpLocks/>
          </p:cNvCxnSpPr>
          <p:nvPr/>
        </p:nvCxnSpPr>
        <p:spPr>
          <a:xfrm>
            <a:off x="8562047" y="4972776"/>
            <a:ext cx="16105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185165"/>
            <a:ext cx="21139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Crossbar</a:t>
            </a:r>
          </a:p>
        </p:txBody>
      </p:sp>
      <p:sp>
        <p:nvSpPr>
          <p:cNvPr id="3" name="object 3"/>
          <p:cNvSpPr/>
          <p:nvPr/>
        </p:nvSpPr>
        <p:spPr>
          <a:xfrm>
            <a:off x="3163316" y="3880230"/>
            <a:ext cx="485140" cy="236220"/>
          </a:xfrm>
          <a:custGeom>
            <a:avLst/>
            <a:gdLst/>
            <a:ahLst/>
            <a:cxnLst/>
            <a:rect l="l" t="t" r="r" b="b"/>
            <a:pathLst>
              <a:path w="485139" h="236220">
                <a:moveTo>
                  <a:pt x="409447" y="0"/>
                </a:moveTo>
                <a:lnTo>
                  <a:pt x="406019" y="9525"/>
                </a:lnTo>
                <a:lnTo>
                  <a:pt x="419659" y="15501"/>
                </a:lnTo>
                <a:lnTo>
                  <a:pt x="431419" y="23717"/>
                </a:lnTo>
                <a:lnTo>
                  <a:pt x="455273" y="61652"/>
                </a:lnTo>
                <a:lnTo>
                  <a:pt x="463042" y="116713"/>
                </a:lnTo>
                <a:lnTo>
                  <a:pt x="462180" y="137477"/>
                </a:lnTo>
                <a:lnTo>
                  <a:pt x="449071" y="188341"/>
                </a:lnTo>
                <a:lnTo>
                  <a:pt x="419854" y="220255"/>
                </a:lnTo>
                <a:lnTo>
                  <a:pt x="406399" y="226187"/>
                </a:lnTo>
                <a:lnTo>
                  <a:pt x="409447" y="235712"/>
                </a:lnTo>
                <a:lnTo>
                  <a:pt x="454435" y="208994"/>
                </a:lnTo>
                <a:lnTo>
                  <a:pt x="479774" y="159607"/>
                </a:lnTo>
                <a:lnTo>
                  <a:pt x="484631" y="117983"/>
                </a:lnTo>
                <a:lnTo>
                  <a:pt x="483415" y="96335"/>
                </a:lnTo>
                <a:lnTo>
                  <a:pt x="473648" y="57993"/>
                </a:lnTo>
                <a:lnTo>
                  <a:pt x="441452" y="15113"/>
                </a:lnTo>
                <a:lnTo>
                  <a:pt x="426497" y="6163"/>
                </a:lnTo>
                <a:lnTo>
                  <a:pt x="409447" y="0"/>
                </a:lnTo>
                <a:close/>
              </a:path>
              <a:path w="485139" h="236220">
                <a:moveTo>
                  <a:pt x="75183" y="0"/>
                </a:moveTo>
                <a:lnTo>
                  <a:pt x="30214" y="26824"/>
                </a:lnTo>
                <a:lnTo>
                  <a:pt x="4857" y="76342"/>
                </a:lnTo>
                <a:lnTo>
                  <a:pt x="0" y="117983"/>
                </a:lnTo>
                <a:lnTo>
                  <a:pt x="1214" y="139628"/>
                </a:lnTo>
                <a:lnTo>
                  <a:pt x="10929" y="177919"/>
                </a:lnTo>
                <a:lnTo>
                  <a:pt x="43068" y="220662"/>
                </a:lnTo>
                <a:lnTo>
                  <a:pt x="75183" y="235712"/>
                </a:lnTo>
                <a:lnTo>
                  <a:pt x="78231" y="226187"/>
                </a:lnTo>
                <a:lnTo>
                  <a:pt x="64775" y="220255"/>
                </a:lnTo>
                <a:lnTo>
                  <a:pt x="53165" y="211978"/>
                </a:lnTo>
                <a:lnTo>
                  <a:pt x="29338" y="173291"/>
                </a:lnTo>
                <a:lnTo>
                  <a:pt x="21462" y="116713"/>
                </a:lnTo>
                <a:lnTo>
                  <a:pt x="22342" y="96565"/>
                </a:lnTo>
                <a:lnTo>
                  <a:pt x="35432" y="46863"/>
                </a:lnTo>
                <a:lnTo>
                  <a:pt x="64990" y="15501"/>
                </a:lnTo>
                <a:lnTo>
                  <a:pt x="78612" y="9525"/>
                </a:lnTo>
                <a:lnTo>
                  <a:pt x="7518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7119" y="942187"/>
            <a:ext cx="6323330" cy="4548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marR="30480">
              <a:lnSpc>
                <a:spcPct val="1485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Every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node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connected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every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other,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but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only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one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time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Concurrent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communication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different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destinations</a:t>
            </a:r>
            <a:endParaRPr sz="2000" dirty="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  <a:spcBef>
                <a:spcPts val="115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Good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few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nodes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Low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latency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high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throughput</a:t>
            </a:r>
            <a:endParaRPr sz="2000" dirty="0">
              <a:latin typeface="Calibri"/>
              <a:cs typeface="Calibri"/>
            </a:endParaRPr>
          </a:p>
          <a:p>
            <a:pPr marL="236854" indent="-135255">
              <a:lnSpc>
                <a:spcPct val="100000"/>
              </a:lnSpc>
              <a:spcBef>
                <a:spcPts val="1155"/>
              </a:spcBef>
              <a:buChar char="-"/>
              <a:tabLst>
                <a:tab pos="236854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Expensive</a:t>
            </a:r>
            <a:endParaRPr sz="2000" dirty="0">
              <a:latin typeface="Calibri"/>
              <a:cs typeface="Calibri"/>
            </a:endParaRPr>
          </a:p>
          <a:p>
            <a:pPr marL="236854" indent="-135255">
              <a:lnSpc>
                <a:spcPct val="100000"/>
              </a:lnSpc>
              <a:spcBef>
                <a:spcPts val="1175"/>
              </a:spcBef>
              <a:buChar char="-"/>
              <a:tabLst>
                <a:tab pos="236854" algn="l"/>
                <a:tab pos="264033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Doesn’t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scale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mbria Math"/>
                <a:cs typeface="Cambria Math"/>
              </a:rPr>
              <a:t>𝑂</a:t>
            </a:r>
            <a:r>
              <a:rPr sz="2000" spc="434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000" spc="45" dirty="0">
                <a:solidFill>
                  <a:srgbClr val="404040"/>
                </a:solidFill>
                <a:latin typeface="Cambria Math"/>
                <a:cs typeface="Cambria Math"/>
              </a:rPr>
              <a:t>𝑁</a:t>
            </a:r>
            <a:r>
              <a:rPr sz="2175" spc="67" baseline="28735" dirty="0">
                <a:solidFill>
                  <a:srgbClr val="404040"/>
                </a:solidFill>
                <a:latin typeface="Cambria Math"/>
                <a:cs typeface="Cambria Math"/>
              </a:rPr>
              <a:t>2</a:t>
            </a:r>
            <a:r>
              <a:rPr sz="2175" baseline="28735" dirty="0">
                <a:solidFill>
                  <a:srgbClr val="404040"/>
                </a:solidFill>
                <a:latin typeface="Cambria Math"/>
                <a:cs typeface="Cambria Math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switches</a:t>
            </a:r>
            <a:endParaRPr sz="2000" dirty="0">
              <a:latin typeface="Calibri"/>
              <a:cs typeface="Calibri"/>
            </a:endParaRPr>
          </a:p>
          <a:p>
            <a:pPr marL="236854" indent="-135255">
              <a:lnSpc>
                <a:spcPct val="100000"/>
              </a:lnSpc>
              <a:spcBef>
                <a:spcPts val="1155"/>
              </a:spcBef>
              <a:buChar char="-"/>
              <a:tabLst>
                <a:tab pos="236854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Difficult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arbitrate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many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nodes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 dirty="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Used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many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designs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(e.g.,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Sun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UltraSPARC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T1)</a:t>
            </a:r>
            <a:endParaRPr sz="2000" dirty="0">
              <a:latin typeface="Calibri"/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EBFB39-99DC-98C9-D440-6800745F5CC5}"/>
              </a:ext>
            </a:extLst>
          </p:cNvPr>
          <p:cNvCxnSpPr>
            <a:cxnSpLocks/>
          </p:cNvCxnSpPr>
          <p:nvPr/>
        </p:nvCxnSpPr>
        <p:spPr>
          <a:xfrm flipV="1">
            <a:off x="8438606" y="4157949"/>
            <a:ext cx="2787811" cy="432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E1E0FA-F698-5FB6-20F8-18502CA140DF}"/>
              </a:ext>
            </a:extLst>
          </p:cNvPr>
          <p:cNvCxnSpPr>
            <a:cxnSpLocks/>
          </p:cNvCxnSpPr>
          <p:nvPr/>
        </p:nvCxnSpPr>
        <p:spPr>
          <a:xfrm flipV="1">
            <a:off x="8458200" y="4591858"/>
            <a:ext cx="2786095" cy="665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380CC7-1A72-BA6F-9EF1-D605243C1B51}"/>
              </a:ext>
            </a:extLst>
          </p:cNvPr>
          <p:cNvCxnSpPr>
            <a:cxnSpLocks/>
          </p:cNvCxnSpPr>
          <p:nvPr/>
        </p:nvCxnSpPr>
        <p:spPr>
          <a:xfrm flipV="1">
            <a:off x="8458200" y="5030952"/>
            <a:ext cx="2803973" cy="484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89E9A3-3466-37BE-5E0D-48E299193753}"/>
              </a:ext>
            </a:extLst>
          </p:cNvPr>
          <p:cNvCxnSpPr>
            <a:cxnSpLocks/>
          </p:cNvCxnSpPr>
          <p:nvPr/>
        </p:nvCxnSpPr>
        <p:spPr>
          <a:xfrm flipV="1">
            <a:off x="8458200" y="5490692"/>
            <a:ext cx="2803973" cy="336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4B92E4-41B2-ED96-B7D2-E5801DBE943E}"/>
              </a:ext>
            </a:extLst>
          </p:cNvPr>
          <p:cNvCxnSpPr>
            <a:cxnSpLocks/>
          </p:cNvCxnSpPr>
          <p:nvPr/>
        </p:nvCxnSpPr>
        <p:spPr>
          <a:xfrm>
            <a:off x="11226417" y="2628766"/>
            <a:ext cx="8400" cy="28619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8EF56F-7CC9-BF59-1A36-CF6D9D2AF1D3}"/>
              </a:ext>
            </a:extLst>
          </p:cNvPr>
          <p:cNvCxnSpPr>
            <a:cxnSpLocks/>
          </p:cNvCxnSpPr>
          <p:nvPr/>
        </p:nvCxnSpPr>
        <p:spPr>
          <a:xfrm>
            <a:off x="10751131" y="3085966"/>
            <a:ext cx="22155" cy="24047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32693D-CBC0-C322-C126-CCFCEAC218A1}"/>
              </a:ext>
            </a:extLst>
          </p:cNvPr>
          <p:cNvCxnSpPr>
            <a:cxnSpLocks/>
          </p:cNvCxnSpPr>
          <p:nvPr/>
        </p:nvCxnSpPr>
        <p:spPr>
          <a:xfrm>
            <a:off x="10335572" y="3486558"/>
            <a:ext cx="18216" cy="20041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432311-84C1-1A2B-5CC7-9FC4C1BC7281}"/>
              </a:ext>
            </a:extLst>
          </p:cNvPr>
          <p:cNvCxnSpPr>
            <a:cxnSpLocks/>
          </p:cNvCxnSpPr>
          <p:nvPr/>
        </p:nvCxnSpPr>
        <p:spPr>
          <a:xfrm>
            <a:off x="9916074" y="3813580"/>
            <a:ext cx="16800" cy="17107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3EFB3C2-BB14-532D-1A19-434E32F05DC3}"/>
              </a:ext>
            </a:extLst>
          </p:cNvPr>
          <p:cNvSpPr/>
          <p:nvPr/>
        </p:nvSpPr>
        <p:spPr>
          <a:xfrm>
            <a:off x="8094620" y="4000364"/>
            <a:ext cx="343986" cy="3439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EB83EE-C238-065E-9D7E-6CB18B48047E}"/>
              </a:ext>
            </a:extLst>
          </p:cNvPr>
          <p:cNvSpPr/>
          <p:nvPr/>
        </p:nvSpPr>
        <p:spPr>
          <a:xfrm>
            <a:off x="8094620" y="4470194"/>
            <a:ext cx="343986" cy="3439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075A78-4892-DB09-4774-58569074A990}"/>
              </a:ext>
            </a:extLst>
          </p:cNvPr>
          <p:cNvSpPr/>
          <p:nvPr/>
        </p:nvSpPr>
        <p:spPr>
          <a:xfrm>
            <a:off x="8114212" y="4920427"/>
            <a:ext cx="343986" cy="3439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9712BA-D73C-9762-BA54-4CADCF1C979D}"/>
              </a:ext>
            </a:extLst>
          </p:cNvPr>
          <p:cNvSpPr/>
          <p:nvPr/>
        </p:nvSpPr>
        <p:spPr>
          <a:xfrm>
            <a:off x="8114212" y="5390257"/>
            <a:ext cx="343986" cy="3439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282005-1730-87C9-1860-C345C3D831CB}"/>
              </a:ext>
            </a:extLst>
          </p:cNvPr>
          <p:cNvCxnSpPr>
            <a:cxnSpLocks/>
          </p:cNvCxnSpPr>
          <p:nvPr/>
        </p:nvCxnSpPr>
        <p:spPr>
          <a:xfrm flipV="1">
            <a:off x="7676606" y="4214533"/>
            <a:ext cx="418014" cy="47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201357-A88B-6EB5-05AE-0C3170597BD7}"/>
              </a:ext>
            </a:extLst>
          </p:cNvPr>
          <p:cNvCxnSpPr>
            <a:cxnSpLocks/>
          </p:cNvCxnSpPr>
          <p:nvPr/>
        </p:nvCxnSpPr>
        <p:spPr>
          <a:xfrm>
            <a:off x="7470726" y="4658377"/>
            <a:ext cx="63312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5A417C-E9BC-872B-A24E-A733CFC7A287}"/>
              </a:ext>
            </a:extLst>
          </p:cNvPr>
          <p:cNvCxnSpPr>
            <a:cxnSpLocks/>
          </p:cNvCxnSpPr>
          <p:nvPr/>
        </p:nvCxnSpPr>
        <p:spPr>
          <a:xfrm flipV="1">
            <a:off x="7219406" y="5079365"/>
            <a:ext cx="982768" cy="130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A2E5D3-E7D2-E8BE-9EDA-F8CEB13EE72F}"/>
              </a:ext>
            </a:extLst>
          </p:cNvPr>
          <p:cNvCxnSpPr>
            <a:cxnSpLocks/>
          </p:cNvCxnSpPr>
          <p:nvPr/>
        </p:nvCxnSpPr>
        <p:spPr>
          <a:xfrm>
            <a:off x="6928618" y="5558436"/>
            <a:ext cx="1214420" cy="56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0E5FD8-6ABB-C7D4-D2CE-120E1BFC25E0}"/>
              </a:ext>
            </a:extLst>
          </p:cNvPr>
          <p:cNvCxnSpPr>
            <a:cxnSpLocks/>
          </p:cNvCxnSpPr>
          <p:nvPr/>
        </p:nvCxnSpPr>
        <p:spPr>
          <a:xfrm flipV="1">
            <a:off x="7710790" y="3813580"/>
            <a:ext cx="2205284" cy="343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4E7F6EF-BB23-8502-0218-74CBCFA47FB7}"/>
              </a:ext>
            </a:extLst>
          </p:cNvPr>
          <p:cNvCxnSpPr>
            <a:cxnSpLocks/>
          </p:cNvCxnSpPr>
          <p:nvPr/>
        </p:nvCxnSpPr>
        <p:spPr>
          <a:xfrm>
            <a:off x="7691845" y="3843700"/>
            <a:ext cx="0" cy="3574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0816D51-BC9A-3C7D-0282-184E9AD853A6}"/>
              </a:ext>
            </a:extLst>
          </p:cNvPr>
          <p:cNvCxnSpPr>
            <a:cxnSpLocks/>
          </p:cNvCxnSpPr>
          <p:nvPr/>
        </p:nvCxnSpPr>
        <p:spPr>
          <a:xfrm flipV="1">
            <a:off x="7470726" y="3483939"/>
            <a:ext cx="2866187" cy="860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1DB4A01-F264-B2A1-821E-AC899891BD6D}"/>
              </a:ext>
            </a:extLst>
          </p:cNvPr>
          <p:cNvCxnSpPr>
            <a:cxnSpLocks/>
          </p:cNvCxnSpPr>
          <p:nvPr/>
        </p:nvCxnSpPr>
        <p:spPr>
          <a:xfrm>
            <a:off x="7470726" y="3561473"/>
            <a:ext cx="0" cy="10969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84F8675-9821-70B7-3BC0-0B02320C94FE}"/>
              </a:ext>
            </a:extLst>
          </p:cNvPr>
          <p:cNvCxnSpPr>
            <a:cxnSpLocks/>
          </p:cNvCxnSpPr>
          <p:nvPr/>
        </p:nvCxnSpPr>
        <p:spPr>
          <a:xfrm flipV="1">
            <a:off x="7219406" y="3085378"/>
            <a:ext cx="3514852" cy="724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1FE75F4-8F67-D780-6B19-BEA9106BD056}"/>
              </a:ext>
            </a:extLst>
          </p:cNvPr>
          <p:cNvCxnSpPr>
            <a:cxnSpLocks/>
          </p:cNvCxnSpPr>
          <p:nvPr/>
        </p:nvCxnSpPr>
        <p:spPr>
          <a:xfrm>
            <a:off x="7224709" y="3157872"/>
            <a:ext cx="0" cy="1961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B25C656-AC9B-A451-4966-E5956BD16B42}"/>
              </a:ext>
            </a:extLst>
          </p:cNvPr>
          <p:cNvCxnSpPr>
            <a:cxnSpLocks/>
          </p:cNvCxnSpPr>
          <p:nvPr/>
        </p:nvCxnSpPr>
        <p:spPr>
          <a:xfrm flipV="1">
            <a:off x="6914606" y="2603683"/>
            <a:ext cx="4329689" cy="915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BE11081-08E5-BB14-3502-5ED39BB67F99}"/>
              </a:ext>
            </a:extLst>
          </p:cNvPr>
          <p:cNvCxnSpPr>
            <a:cxnSpLocks/>
          </p:cNvCxnSpPr>
          <p:nvPr/>
        </p:nvCxnSpPr>
        <p:spPr>
          <a:xfrm>
            <a:off x="6928618" y="2695195"/>
            <a:ext cx="0" cy="28632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Buffered</a:t>
            </a:r>
            <a:r>
              <a:rPr spc="-140" dirty="0"/>
              <a:t> </a:t>
            </a:r>
            <a:r>
              <a:rPr spc="-50" dirty="0"/>
              <a:t>crossbar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0619" y="942187"/>
            <a:ext cx="3764915" cy="1659889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6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Simpler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arbitration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scheduling</a:t>
            </a:r>
            <a:endParaRPr sz="2000">
              <a:latin typeface="Calibri"/>
              <a:cs typeface="Calibri"/>
            </a:endParaRPr>
          </a:p>
          <a:p>
            <a:pPr marL="38100" marR="30480">
              <a:lnSpc>
                <a:spcPts val="2160"/>
              </a:lnSpc>
              <a:spcBef>
                <a:spcPts val="144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Efficient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support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variable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sized packets</a:t>
            </a:r>
            <a:endParaRPr sz="2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14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Requires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404040"/>
                </a:solidFill>
                <a:latin typeface="Cambria Math"/>
                <a:cs typeface="Cambria Math"/>
              </a:rPr>
              <a:t>𝑂(𝑁</a:t>
            </a:r>
            <a:r>
              <a:rPr sz="2175" spc="75" baseline="28735" dirty="0">
                <a:solidFill>
                  <a:srgbClr val="404040"/>
                </a:solidFill>
                <a:latin typeface="Cambria Math"/>
                <a:cs typeface="Cambria Math"/>
              </a:rPr>
              <a:t>2</a:t>
            </a:r>
            <a:r>
              <a:rPr sz="2000" spc="50" dirty="0">
                <a:solidFill>
                  <a:srgbClr val="404040"/>
                </a:solidFill>
                <a:latin typeface="Cambria Math"/>
                <a:cs typeface="Cambria Math"/>
              </a:rPr>
              <a:t>)</a:t>
            </a:r>
            <a:r>
              <a:rPr sz="2000" spc="-2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buffers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019" y="3624452"/>
            <a:ext cx="312229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we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scale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interconnect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without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contention?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2135" y="1237295"/>
            <a:ext cx="6412238" cy="49344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Multistage</a:t>
            </a:r>
            <a:r>
              <a:rPr spc="-215" dirty="0"/>
              <a:t> </a:t>
            </a:r>
            <a:r>
              <a:rPr spc="-50" dirty="0"/>
              <a:t>networks</a:t>
            </a:r>
          </a:p>
        </p:txBody>
      </p:sp>
      <p:sp>
        <p:nvSpPr>
          <p:cNvPr id="3" name="object 3"/>
          <p:cNvSpPr/>
          <p:nvPr/>
        </p:nvSpPr>
        <p:spPr>
          <a:xfrm>
            <a:off x="2081276" y="1618614"/>
            <a:ext cx="963294" cy="236220"/>
          </a:xfrm>
          <a:custGeom>
            <a:avLst/>
            <a:gdLst/>
            <a:ahLst/>
            <a:cxnLst/>
            <a:rect l="l" t="t" r="r" b="b"/>
            <a:pathLst>
              <a:path w="963294" h="236219">
                <a:moveTo>
                  <a:pt x="887984" y="0"/>
                </a:moveTo>
                <a:lnTo>
                  <a:pt x="884555" y="9525"/>
                </a:lnTo>
                <a:lnTo>
                  <a:pt x="898195" y="15501"/>
                </a:lnTo>
                <a:lnTo>
                  <a:pt x="909955" y="23717"/>
                </a:lnTo>
                <a:lnTo>
                  <a:pt x="933809" y="61652"/>
                </a:lnTo>
                <a:lnTo>
                  <a:pt x="941578" y="116712"/>
                </a:lnTo>
                <a:lnTo>
                  <a:pt x="940716" y="137477"/>
                </a:lnTo>
                <a:lnTo>
                  <a:pt x="927607" y="188340"/>
                </a:lnTo>
                <a:lnTo>
                  <a:pt x="898390" y="220255"/>
                </a:lnTo>
                <a:lnTo>
                  <a:pt x="884936" y="226187"/>
                </a:lnTo>
                <a:lnTo>
                  <a:pt x="887984" y="235712"/>
                </a:lnTo>
                <a:lnTo>
                  <a:pt x="932971" y="208994"/>
                </a:lnTo>
                <a:lnTo>
                  <a:pt x="958310" y="159607"/>
                </a:lnTo>
                <a:lnTo>
                  <a:pt x="963168" y="117983"/>
                </a:lnTo>
                <a:lnTo>
                  <a:pt x="961951" y="96335"/>
                </a:lnTo>
                <a:lnTo>
                  <a:pt x="952184" y="57993"/>
                </a:lnTo>
                <a:lnTo>
                  <a:pt x="919988" y="15113"/>
                </a:lnTo>
                <a:lnTo>
                  <a:pt x="905033" y="6163"/>
                </a:lnTo>
                <a:lnTo>
                  <a:pt x="887984" y="0"/>
                </a:lnTo>
                <a:close/>
              </a:path>
              <a:path w="963294" h="236219">
                <a:moveTo>
                  <a:pt x="75184" y="0"/>
                </a:moveTo>
                <a:lnTo>
                  <a:pt x="30214" y="26824"/>
                </a:lnTo>
                <a:lnTo>
                  <a:pt x="4857" y="76342"/>
                </a:lnTo>
                <a:lnTo>
                  <a:pt x="0" y="117983"/>
                </a:lnTo>
                <a:lnTo>
                  <a:pt x="1214" y="139628"/>
                </a:lnTo>
                <a:lnTo>
                  <a:pt x="10929" y="177919"/>
                </a:lnTo>
                <a:lnTo>
                  <a:pt x="43068" y="220662"/>
                </a:lnTo>
                <a:lnTo>
                  <a:pt x="75184" y="235712"/>
                </a:lnTo>
                <a:lnTo>
                  <a:pt x="78231" y="226187"/>
                </a:lnTo>
                <a:lnTo>
                  <a:pt x="64775" y="220255"/>
                </a:lnTo>
                <a:lnTo>
                  <a:pt x="53165" y="211978"/>
                </a:lnTo>
                <a:lnTo>
                  <a:pt x="29338" y="173291"/>
                </a:lnTo>
                <a:lnTo>
                  <a:pt x="21462" y="116712"/>
                </a:lnTo>
                <a:lnTo>
                  <a:pt x="22342" y="96565"/>
                </a:lnTo>
                <a:lnTo>
                  <a:pt x="35432" y="46862"/>
                </a:lnTo>
                <a:lnTo>
                  <a:pt x="64990" y="15501"/>
                </a:lnTo>
                <a:lnTo>
                  <a:pt x="78612" y="9525"/>
                </a:lnTo>
                <a:lnTo>
                  <a:pt x="7518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019" y="945235"/>
            <a:ext cx="5549265" cy="137922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Idea: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mbria Math"/>
                <a:cs typeface="Cambria Math"/>
              </a:rPr>
              <a:t>log</a:t>
            </a:r>
            <a:r>
              <a:rPr sz="2000" spc="-12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404040"/>
                </a:solidFill>
                <a:latin typeface="Cambria Math"/>
                <a:cs typeface="Cambria Math"/>
              </a:rPr>
              <a:t>𝑁</a:t>
            </a:r>
            <a:r>
              <a:rPr sz="2000" spc="3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switches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between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nodes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Cost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mbria Math"/>
                <a:cs typeface="Cambria Math"/>
              </a:rPr>
              <a:t>𝑂</a:t>
            </a:r>
            <a:r>
              <a:rPr sz="2000" spc="42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404040"/>
                </a:solidFill>
                <a:latin typeface="Cambria Math"/>
                <a:cs typeface="Cambria Math"/>
              </a:rPr>
              <a:t>𝑁</a:t>
            </a:r>
            <a:r>
              <a:rPr sz="2000" spc="-6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mbria Math"/>
                <a:cs typeface="Cambria Math"/>
              </a:rPr>
              <a:t>log</a:t>
            </a:r>
            <a:r>
              <a:rPr sz="2000" spc="-12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Cambria Math"/>
                <a:cs typeface="Cambria Math"/>
              </a:rPr>
              <a:t>𝑁</a:t>
            </a:r>
            <a:endParaRPr sz="20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Many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variations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(Omega,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Butterfly,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Benes,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Banyan,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…)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9779" y="2418323"/>
            <a:ext cx="373380" cy="337883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800" spc="-25" dirty="0">
                <a:latin typeface="Calibri"/>
                <a:cs typeface="Calibri"/>
              </a:rPr>
              <a:t>000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25" dirty="0">
                <a:latin typeface="Calibri"/>
                <a:cs typeface="Calibri"/>
              </a:rPr>
              <a:t>001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25" dirty="0">
                <a:latin typeface="Calibri"/>
                <a:cs typeface="Calibri"/>
              </a:rPr>
              <a:t>010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25" dirty="0">
                <a:latin typeface="Calibri"/>
                <a:cs typeface="Calibri"/>
              </a:rPr>
              <a:t>011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800" spc="-25" dirty="0">
                <a:latin typeface="Calibri"/>
                <a:cs typeface="Calibri"/>
              </a:rPr>
              <a:t>100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25" dirty="0">
                <a:latin typeface="Calibri"/>
                <a:cs typeface="Calibri"/>
              </a:rPr>
              <a:t>101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25" dirty="0">
                <a:latin typeface="Calibri"/>
                <a:cs typeface="Calibri"/>
              </a:rPr>
              <a:t>110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25" dirty="0">
                <a:latin typeface="Calibri"/>
                <a:cs typeface="Calibri"/>
              </a:rPr>
              <a:t>111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92820" y="2411419"/>
            <a:ext cx="373380" cy="338074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800" spc="-25" dirty="0">
                <a:latin typeface="Calibri"/>
                <a:cs typeface="Calibri"/>
              </a:rPr>
              <a:t>000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800" spc="-25" dirty="0">
                <a:latin typeface="Calibri"/>
                <a:cs typeface="Calibri"/>
              </a:rPr>
              <a:t>001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25" dirty="0">
                <a:latin typeface="Calibri"/>
                <a:cs typeface="Calibri"/>
              </a:rPr>
              <a:t>010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25" dirty="0">
                <a:latin typeface="Calibri"/>
                <a:cs typeface="Calibri"/>
              </a:rPr>
              <a:t>011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25" dirty="0">
                <a:latin typeface="Calibri"/>
                <a:cs typeface="Calibri"/>
              </a:rPr>
              <a:t>100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800" spc="-25" dirty="0">
                <a:latin typeface="Calibri"/>
                <a:cs typeface="Calibri"/>
              </a:rPr>
              <a:t>101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25" dirty="0">
                <a:latin typeface="Calibri"/>
                <a:cs typeface="Calibri"/>
              </a:rPr>
              <a:t>110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25" dirty="0">
                <a:latin typeface="Calibri"/>
                <a:cs typeface="Calibri"/>
              </a:rPr>
              <a:t>111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00755" y="2606039"/>
            <a:ext cx="5039995" cy="3249295"/>
            <a:chOff x="3000755" y="2606039"/>
            <a:chExt cx="5039995" cy="3249295"/>
          </a:xfrm>
        </p:grpSpPr>
        <p:sp>
          <p:nvSpPr>
            <p:cNvPr id="8" name="object 8"/>
            <p:cNvSpPr/>
            <p:nvPr/>
          </p:nvSpPr>
          <p:spPr>
            <a:xfrm>
              <a:off x="3058667" y="2758439"/>
              <a:ext cx="822325" cy="2516505"/>
            </a:xfrm>
            <a:custGeom>
              <a:avLst/>
              <a:gdLst/>
              <a:ahLst/>
              <a:cxnLst/>
              <a:rect l="l" t="t" r="r" b="b"/>
              <a:pathLst>
                <a:path w="822325" h="2516504">
                  <a:moveTo>
                    <a:pt x="0" y="0"/>
                  </a:moveTo>
                  <a:lnTo>
                    <a:pt x="822197" y="0"/>
                  </a:lnTo>
                </a:path>
                <a:path w="822325" h="2516504">
                  <a:moveTo>
                    <a:pt x="0" y="419100"/>
                  </a:moveTo>
                  <a:lnTo>
                    <a:pt x="822197" y="838326"/>
                  </a:lnTo>
                </a:path>
                <a:path w="822325" h="2516504">
                  <a:moveTo>
                    <a:pt x="0" y="839724"/>
                  </a:moveTo>
                  <a:lnTo>
                    <a:pt x="822197" y="1697355"/>
                  </a:lnTo>
                </a:path>
                <a:path w="822325" h="2516504">
                  <a:moveTo>
                    <a:pt x="0" y="1258824"/>
                  </a:moveTo>
                  <a:lnTo>
                    <a:pt x="822197" y="2516378"/>
                  </a:lnTo>
                </a:path>
                <a:path w="822325" h="2516504">
                  <a:moveTo>
                    <a:pt x="0" y="1677416"/>
                  </a:moveTo>
                  <a:lnTo>
                    <a:pt x="809497" y="435863"/>
                  </a:lnTo>
                </a:path>
                <a:path w="822325" h="2516504">
                  <a:moveTo>
                    <a:pt x="0" y="2097151"/>
                  </a:moveTo>
                  <a:lnTo>
                    <a:pt x="809497" y="1258824"/>
                  </a:lnTo>
                </a:path>
                <a:path w="822325" h="2516504">
                  <a:moveTo>
                    <a:pt x="0" y="2514854"/>
                  </a:moveTo>
                  <a:lnTo>
                    <a:pt x="822197" y="2089404"/>
                  </a:lnTo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80103" y="2613659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571500" y="0"/>
                  </a:moveTo>
                  <a:lnTo>
                    <a:pt x="0" y="0"/>
                  </a:lnTo>
                  <a:lnTo>
                    <a:pt x="0" y="699515"/>
                  </a:lnTo>
                  <a:lnTo>
                    <a:pt x="571500" y="699515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80103" y="2613659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0" y="699515"/>
                  </a:moveTo>
                  <a:lnTo>
                    <a:pt x="571500" y="699515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699515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80103" y="3457955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571500" y="0"/>
                  </a:moveTo>
                  <a:lnTo>
                    <a:pt x="0" y="0"/>
                  </a:lnTo>
                  <a:lnTo>
                    <a:pt x="0" y="699515"/>
                  </a:lnTo>
                  <a:lnTo>
                    <a:pt x="571500" y="699515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80103" y="3457955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0" y="699515"/>
                  </a:moveTo>
                  <a:lnTo>
                    <a:pt x="571500" y="699515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699515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80103" y="4302251"/>
              <a:ext cx="571500" cy="701040"/>
            </a:xfrm>
            <a:custGeom>
              <a:avLst/>
              <a:gdLst/>
              <a:ahLst/>
              <a:cxnLst/>
              <a:rect l="l" t="t" r="r" b="b"/>
              <a:pathLst>
                <a:path w="571500" h="701039">
                  <a:moveTo>
                    <a:pt x="571500" y="0"/>
                  </a:moveTo>
                  <a:lnTo>
                    <a:pt x="0" y="0"/>
                  </a:lnTo>
                  <a:lnTo>
                    <a:pt x="0" y="701040"/>
                  </a:lnTo>
                  <a:lnTo>
                    <a:pt x="571500" y="70104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80103" y="4302251"/>
              <a:ext cx="571500" cy="701040"/>
            </a:xfrm>
            <a:custGeom>
              <a:avLst/>
              <a:gdLst/>
              <a:ahLst/>
              <a:cxnLst/>
              <a:rect l="l" t="t" r="r" b="b"/>
              <a:pathLst>
                <a:path w="571500" h="701039">
                  <a:moveTo>
                    <a:pt x="0" y="701040"/>
                  </a:moveTo>
                  <a:lnTo>
                    <a:pt x="571500" y="701040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701040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80104" y="5148071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571500" y="589788"/>
                  </a:moveTo>
                  <a:lnTo>
                    <a:pt x="0" y="589788"/>
                  </a:lnTo>
                  <a:lnTo>
                    <a:pt x="0" y="699516"/>
                  </a:lnTo>
                  <a:lnTo>
                    <a:pt x="571500" y="699516"/>
                  </a:lnTo>
                  <a:lnTo>
                    <a:pt x="571500" y="589788"/>
                  </a:lnTo>
                  <a:close/>
                </a:path>
                <a:path w="571500" h="699770">
                  <a:moveTo>
                    <a:pt x="571500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571500" y="50292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80103" y="5148072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0" y="699515"/>
                  </a:moveTo>
                  <a:lnTo>
                    <a:pt x="571500" y="699515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699515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70576" y="2613659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571500" y="0"/>
                  </a:moveTo>
                  <a:lnTo>
                    <a:pt x="0" y="0"/>
                  </a:lnTo>
                  <a:lnTo>
                    <a:pt x="0" y="699515"/>
                  </a:lnTo>
                  <a:lnTo>
                    <a:pt x="571500" y="699515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70576" y="2613659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0" y="699515"/>
                  </a:moveTo>
                  <a:lnTo>
                    <a:pt x="571500" y="699515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699515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51603" y="2758439"/>
              <a:ext cx="919480" cy="0"/>
            </a:xfrm>
            <a:custGeom>
              <a:avLst/>
              <a:gdLst/>
              <a:ahLst/>
              <a:cxnLst/>
              <a:rect l="l" t="t" r="r" b="b"/>
              <a:pathLst>
                <a:path w="919479">
                  <a:moveTo>
                    <a:pt x="0" y="0"/>
                  </a:moveTo>
                  <a:lnTo>
                    <a:pt x="919353" y="0"/>
                  </a:lnTo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70576" y="3457955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571500" y="0"/>
                  </a:moveTo>
                  <a:lnTo>
                    <a:pt x="0" y="0"/>
                  </a:lnTo>
                  <a:lnTo>
                    <a:pt x="0" y="699515"/>
                  </a:lnTo>
                  <a:lnTo>
                    <a:pt x="571500" y="699515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70576" y="3457955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0" y="699515"/>
                  </a:moveTo>
                  <a:lnTo>
                    <a:pt x="571500" y="699515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699515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51603" y="3177539"/>
              <a:ext cx="919480" cy="419734"/>
            </a:xfrm>
            <a:custGeom>
              <a:avLst/>
              <a:gdLst/>
              <a:ahLst/>
              <a:cxnLst/>
              <a:rect l="l" t="t" r="r" b="b"/>
              <a:pathLst>
                <a:path w="919479" h="419735">
                  <a:moveTo>
                    <a:pt x="0" y="0"/>
                  </a:moveTo>
                  <a:lnTo>
                    <a:pt x="919353" y="419226"/>
                  </a:lnTo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70576" y="4302251"/>
              <a:ext cx="571500" cy="701040"/>
            </a:xfrm>
            <a:custGeom>
              <a:avLst/>
              <a:gdLst/>
              <a:ahLst/>
              <a:cxnLst/>
              <a:rect l="l" t="t" r="r" b="b"/>
              <a:pathLst>
                <a:path w="571500" h="701039">
                  <a:moveTo>
                    <a:pt x="571500" y="0"/>
                  </a:moveTo>
                  <a:lnTo>
                    <a:pt x="0" y="0"/>
                  </a:lnTo>
                  <a:lnTo>
                    <a:pt x="0" y="701040"/>
                  </a:lnTo>
                  <a:lnTo>
                    <a:pt x="571500" y="70104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70576" y="4302251"/>
              <a:ext cx="571500" cy="701040"/>
            </a:xfrm>
            <a:custGeom>
              <a:avLst/>
              <a:gdLst/>
              <a:ahLst/>
              <a:cxnLst/>
              <a:rect l="l" t="t" r="r" b="b"/>
              <a:pathLst>
                <a:path w="571500" h="701039">
                  <a:moveTo>
                    <a:pt x="0" y="701040"/>
                  </a:moveTo>
                  <a:lnTo>
                    <a:pt x="571500" y="701040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701040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51603" y="3598163"/>
              <a:ext cx="915035" cy="900430"/>
            </a:xfrm>
            <a:custGeom>
              <a:avLst/>
              <a:gdLst/>
              <a:ahLst/>
              <a:cxnLst/>
              <a:rect l="l" t="t" r="r" b="b"/>
              <a:pathLst>
                <a:path w="915035" h="900429">
                  <a:moveTo>
                    <a:pt x="0" y="0"/>
                  </a:moveTo>
                  <a:lnTo>
                    <a:pt x="914908" y="900049"/>
                  </a:lnTo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70576" y="5148071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571500" y="589788"/>
                  </a:moveTo>
                  <a:lnTo>
                    <a:pt x="0" y="589788"/>
                  </a:lnTo>
                  <a:lnTo>
                    <a:pt x="0" y="699516"/>
                  </a:lnTo>
                  <a:lnTo>
                    <a:pt x="571500" y="699516"/>
                  </a:lnTo>
                  <a:lnTo>
                    <a:pt x="571500" y="589788"/>
                  </a:lnTo>
                  <a:close/>
                </a:path>
                <a:path w="571500" h="699770">
                  <a:moveTo>
                    <a:pt x="571500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571500" y="50292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70576" y="5148072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0" y="699515"/>
                  </a:moveTo>
                  <a:lnTo>
                    <a:pt x="571500" y="699515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699515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51603" y="2758439"/>
              <a:ext cx="3561079" cy="2562860"/>
            </a:xfrm>
            <a:custGeom>
              <a:avLst/>
              <a:gdLst/>
              <a:ahLst/>
              <a:cxnLst/>
              <a:rect l="l" t="t" r="r" b="b"/>
              <a:pathLst>
                <a:path w="3561079" h="2562860">
                  <a:moveTo>
                    <a:pt x="0" y="1258824"/>
                  </a:moveTo>
                  <a:lnTo>
                    <a:pt x="914908" y="2562606"/>
                  </a:lnTo>
                </a:path>
                <a:path w="3561079" h="2562860">
                  <a:moveTo>
                    <a:pt x="0" y="1676908"/>
                  </a:moveTo>
                  <a:lnTo>
                    <a:pt x="910463" y="396239"/>
                  </a:lnTo>
                </a:path>
                <a:path w="3561079" h="2562860">
                  <a:moveTo>
                    <a:pt x="0" y="2135759"/>
                  </a:moveTo>
                  <a:lnTo>
                    <a:pt x="923798" y="1258824"/>
                  </a:lnTo>
                </a:path>
                <a:path w="3561079" h="2562860">
                  <a:moveTo>
                    <a:pt x="4572" y="2522474"/>
                  </a:moveTo>
                  <a:lnTo>
                    <a:pt x="910590" y="2089404"/>
                  </a:lnTo>
                </a:path>
                <a:path w="3561079" h="2562860">
                  <a:moveTo>
                    <a:pt x="2980944" y="0"/>
                  </a:moveTo>
                  <a:lnTo>
                    <a:pt x="3561079" y="0"/>
                  </a:lnTo>
                </a:path>
                <a:path w="3561079" h="2562860">
                  <a:moveTo>
                    <a:pt x="2980944" y="419100"/>
                  </a:moveTo>
                  <a:lnTo>
                    <a:pt x="3561079" y="419100"/>
                  </a:lnTo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61047" y="2613659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571500" y="0"/>
                  </a:moveTo>
                  <a:lnTo>
                    <a:pt x="0" y="0"/>
                  </a:lnTo>
                  <a:lnTo>
                    <a:pt x="0" y="699515"/>
                  </a:lnTo>
                  <a:lnTo>
                    <a:pt x="571500" y="699515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61047" y="2613659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0" y="699515"/>
                  </a:moveTo>
                  <a:lnTo>
                    <a:pt x="571500" y="699515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699515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46648" y="2767583"/>
              <a:ext cx="2066289" cy="1249680"/>
            </a:xfrm>
            <a:custGeom>
              <a:avLst/>
              <a:gdLst/>
              <a:ahLst/>
              <a:cxnLst/>
              <a:rect l="l" t="t" r="r" b="b"/>
              <a:pathLst>
                <a:path w="2066290" h="1249679">
                  <a:moveTo>
                    <a:pt x="0" y="0"/>
                  </a:moveTo>
                  <a:lnTo>
                    <a:pt x="919352" y="0"/>
                  </a:lnTo>
                </a:path>
                <a:path w="2066290" h="1249679">
                  <a:moveTo>
                    <a:pt x="1485900" y="830579"/>
                  </a:moveTo>
                  <a:lnTo>
                    <a:pt x="2066035" y="830579"/>
                  </a:lnTo>
                </a:path>
                <a:path w="2066290" h="1249679">
                  <a:moveTo>
                    <a:pt x="1485900" y="1249679"/>
                  </a:moveTo>
                  <a:lnTo>
                    <a:pt x="2066035" y="1249679"/>
                  </a:lnTo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61047" y="3457955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571500" y="0"/>
                  </a:moveTo>
                  <a:lnTo>
                    <a:pt x="0" y="0"/>
                  </a:lnTo>
                  <a:lnTo>
                    <a:pt x="0" y="699515"/>
                  </a:lnTo>
                  <a:lnTo>
                    <a:pt x="571500" y="699515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861047" y="3457955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0" y="699515"/>
                  </a:moveTo>
                  <a:lnTo>
                    <a:pt x="571500" y="699515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699515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46648" y="3186683"/>
              <a:ext cx="2066289" cy="1668780"/>
            </a:xfrm>
            <a:custGeom>
              <a:avLst/>
              <a:gdLst/>
              <a:ahLst/>
              <a:cxnLst/>
              <a:rect l="l" t="t" r="r" b="b"/>
              <a:pathLst>
                <a:path w="2066290" h="1668779">
                  <a:moveTo>
                    <a:pt x="0" y="0"/>
                  </a:moveTo>
                  <a:lnTo>
                    <a:pt x="919352" y="419226"/>
                  </a:lnTo>
                </a:path>
                <a:path w="2066290" h="1668779">
                  <a:moveTo>
                    <a:pt x="1485900" y="1249679"/>
                  </a:moveTo>
                  <a:lnTo>
                    <a:pt x="2066035" y="1249679"/>
                  </a:lnTo>
                </a:path>
                <a:path w="2066290" h="1668779">
                  <a:moveTo>
                    <a:pt x="1485900" y="1668779"/>
                  </a:moveTo>
                  <a:lnTo>
                    <a:pt x="2066035" y="1668779"/>
                  </a:lnTo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861047" y="4302251"/>
              <a:ext cx="571500" cy="701040"/>
            </a:xfrm>
            <a:custGeom>
              <a:avLst/>
              <a:gdLst/>
              <a:ahLst/>
              <a:cxnLst/>
              <a:rect l="l" t="t" r="r" b="b"/>
              <a:pathLst>
                <a:path w="571500" h="701039">
                  <a:moveTo>
                    <a:pt x="571500" y="0"/>
                  </a:moveTo>
                  <a:lnTo>
                    <a:pt x="0" y="0"/>
                  </a:lnTo>
                  <a:lnTo>
                    <a:pt x="0" y="701040"/>
                  </a:lnTo>
                  <a:lnTo>
                    <a:pt x="571500" y="70104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861047" y="4302251"/>
              <a:ext cx="571500" cy="701040"/>
            </a:xfrm>
            <a:custGeom>
              <a:avLst/>
              <a:gdLst/>
              <a:ahLst/>
              <a:cxnLst/>
              <a:rect l="l" t="t" r="r" b="b"/>
              <a:pathLst>
                <a:path w="571500" h="701039">
                  <a:moveTo>
                    <a:pt x="0" y="701040"/>
                  </a:moveTo>
                  <a:lnTo>
                    <a:pt x="571500" y="701040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701040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46648" y="3605783"/>
              <a:ext cx="2066289" cy="1668780"/>
            </a:xfrm>
            <a:custGeom>
              <a:avLst/>
              <a:gdLst/>
              <a:ahLst/>
              <a:cxnLst/>
              <a:rect l="l" t="t" r="r" b="b"/>
              <a:pathLst>
                <a:path w="2066290" h="1668779">
                  <a:moveTo>
                    <a:pt x="0" y="0"/>
                  </a:moveTo>
                  <a:lnTo>
                    <a:pt x="914907" y="900048"/>
                  </a:lnTo>
                </a:path>
                <a:path w="2066290" h="1668779">
                  <a:moveTo>
                    <a:pt x="1485900" y="1668779"/>
                  </a:moveTo>
                  <a:lnTo>
                    <a:pt x="2066035" y="1668779"/>
                  </a:lnTo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861048" y="5148071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571500" y="589788"/>
                  </a:moveTo>
                  <a:lnTo>
                    <a:pt x="0" y="589788"/>
                  </a:lnTo>
                  <a:lnTo>
                    <a:pt x="0" y="699516"/>
                  </a:lnTo>
                  <a:lnTo>
                    <a:pt x="571500" y="699516"/>
                  </a:lnTo>
                  <a:lnTo>
                    <a:pt x="571500" y="589788"/>
                  </a:lnTo>
                  <a:close/>
                </a:path>
                <a:path w="571500" h="699770">
                  <a:moveTo>
                    <a:pt x="571500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571500" y="50292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861047" y="5148072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0" y="699515"/>
                  </a:moveTo>
                  <a:lnTo>
                    <a:pt x="571500" y="699515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699515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46648" y="3162299"/>
              <a:ext cx="923925" cy="2166620"/>
            </a:xfrm>
            <a:custGeom>
              <a:avLst/>
              <a:gdLst/>
              <a:ahLst/>
              <a:cxnLst/>
              <a:rect l="l" t="t" r="r" b="b"/>
              <a:pathLst>
                <a:path w="923925" h="2166620">
                  <a:moveTo>
                    <a:pt x="0" y="862583"/>
                  </a:moveTo>
                  <a:lnTo>
                    <a:pt x="914907" y="2166366"/>
                  </a:lnTo>
                </a:path>
                <a:path w="923925" h="2166620">
                  <a:moveTo>
                    <a:pt x="0" y="1280668"/>
                  </a:moveTo>
                  <a:lnTo>
                    <a:pt x="910462" y="0"/>
                  </a:lnTo>
                </a:path>
                <a:path w="923925" h="2166620">
                  <a:moveTo>
                    <a:pt x="0" y="1739519"/>
                  </a:moveTo>
                  <a:lnTo>
                    <a:pt x="923798" y="862583"/>
                  </a:lnTo>
                </a:path>
                <a:path w="923925" h="2166620">
                  <a:moveTo>
                    <a:pt x="4572" y="2127758"/>
                  </a:moveTo>
                  <a:lnTo>
                    <a:pt x="910590" y="1694688"/>
                  </a:lnTo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38855" y="3180587"/>
              <a:ext cx="4963795" cy="2516505"/>
            </a:xfrm>
            <a:custGeom>
              <a:avLst/>
              <a:gdLst/>
              <a:ahLst/>
              <a:cxnLst/>
              <a:rect l="l" t="t" r="r" b="b"/>
              <a:pathLst>
                <a:path w="4963795" h="2516504">
                  <a:moveTo>
                    <a:pt x="0" y="0"/>
                  </a:moveTo>
                  <a:lnTo>
                    <a:pt x="1164208" y="590676"/>
                  </a:lnTo>
                  <a:lnTo>
                    <a:pt x="2640838" y="2516124"/>
                  </a:lnTo>
                  <a:lnTo>
                    <a:pt x="4145915" y="2504757"/>
                  </a:lnTo>
                  <a:lnTo>
                    <a:pt x="4963668" y="2499080"/>
                  </a:lnTo>
                </a:path>
              </a:pathLst>
            </a:custGeom>
            <a:ln w="762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46475" y="5689091"/>
              <a:ext cx="4935220" cy="10795"/>
            </a:xfrm>
            <a:custGeom>
              <a:avLst/>
              <a:gdLst/>
              <a:ahLst/>
              <a:cxnLst/>
              <a:rect l="l" t="t" r="r" b="b"/>
              <a:pathLst>
                <a:path w="4935220" h="10795">
                  <a:moveTo>
                    <a:pt x="0" y="10668"/>
                  </a:moveTo>
                  <a:lnTo>
                    <a:pt x="1130046" y="5334"/>
                  </a:lnTo>
                  <a:lnTo>
                    <a:pt x="2623566" y="0"/>
                  </a:lnTo>
                  <a:lnTo>
                    <a:pt x="4179443" y="5334"/>
                  </a:lnTo>
                  <a:lnTo>
                    <a:pt x="4934712" y="10668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178297" y="5889447"/>
            <a:ext cx="1376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CONTENTION!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02626" y="1815465"/>
            <a:ext cx="2678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24717"/>
                </a:solidFill>
                <a:latin typeface="Calibri"/>
                <a:cs typeface="Calibri"/>
              </a:rPr>
              <a:t>Each</a:t>
            </a:r>
            <a:r>
              <a:rPr sz="1800" spc="-30" dirty="0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24717"/>
                </a:solidFill>
                <a:latin typeface="Calibri"/>
                <a:cs typeface="Calibri"/>
              </a:rPr>
              <a:t>switch</a:t>
            </a:r>
            <a:r>
              <a:rPr sz="1800" spc="5" dirty="0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24717"/>
                </a:solidFill>
                <a:latin typeface="Calibri"/>
                <a:cs typeface="Calibri"/>
              </a:rPr>
              <a:t>is</a:t>
            </a:r>
            <a:r>
              <a:rPr sz="1800" spc="-20" dirty="0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24717"/>
                </a:solidFill>
                <a:latin typeface="Calibri"/>
                <a:cs typeface="Calibri"/>
              </a:rPr>
              <a:t>a</a:t>
            </a:r>
            <a:r>
              <a:rPr sz="1800" spc="-25" dirty="0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24717"/>
                </a:solidFill>
                <a:latin typeface="Calibri"/>
                <a:cs typeface="Calibri"/>
              </a:rPr>
              <a:t>2x2</a:t>
            </a:r>
            <a:r>
              <a:rPr sz="1800" spc="-20" dirty="0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24717"/>
                </a:solidFill>
                <a:latin typeface="Calibri"/>
                <a:cs typeface="Calibri"/>
              </a:rPr>
              <a:t>crossbar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309104" y="2101595"/>
            <a:ext cx="476250" cy="458470"/>
          </a:xfrm>
          <a:custGeom>
            <a:avLst/>
            <a:gdLst/>
            <a:ahLst/>
            <a:cxnLst/>
            <a:rect l="l" t="t" r="r" b="b"/>
            <a:pathLst>
              <a:path w="476250" h="458469">
                <a:moveTo>
                  <a:pt x="28448" y="378205"/>
                </a:moveTo>
                <a:lnTo>
                  <a:pt x="0" y="458469"/>
                </a:lnTo>
                <a:lnTo>
                  <a:pt x="81279" y="433069"/>
                </a:lnTo>
                <a:lnTo>
                  <a:pt x="67705" y="418973"/>
                </a:lnTo>
                <a:lnTo>
                  <a:pt x="50165" y="418973"/>
                </a:lnTo>
                <a:lnTo>
                  <a:pt x="41401" y="409828"/>
                </a:lnTo>
                <a:lnTo>
                  <a:pt x="50483" y="401088"/>
                </a:lnTo>
                <a:lnTo>
                  <a:pt x="28448" y="378205"/>
                </a:lnTo>
                <a:close/>
              </a:path>
              <a:path w="476250" h="458469">
                <a:moveTo>
                  <a:pt x="50483" y="401088"/>
                </a:moveTo>
                <a:lnTo>
                  <a:pt x="41401" y="409828"/>
                </a:lnTo>
                <a:lnTo>
                  <a:pt x="50165" y="418973"/>
                </a:lnTo>
                <a:lnTo>
                  <a:pt x="59268" y="410211"/>
                </a:lnTo>
                <a:lnTo>
                  <a:pt x="50483" y="401088"/>
                </a:lnTo>
                <a:close/>
              </a:path>
              <a:path w="476250" h="458469">
                <a:moveTo>
                  <a:pt x="59268" y="410211"/>
                </a:moveTo>
                <a:lnTo>
                  <a:pt x="50165" y="418973"/>
                </a:lnTo>
                <a:lnTo>
                  <a:pt x="67705" y="418973"/>
                </a:lnTo>
                <a:lnTo>
                  <a:pt x="59268" y="410211"/>
                </a:lnTo>
                <a:close/>
              </a:path>
              <a:path w="476250" h="458469">
                <a:moveTo>
                  <a:pt x="467232" y="0"/>
                </a:moveTo>
                <a:lnTo>
                  <a:pt x="50483" y="401088"/>
                </a:lnTo>
                <a:lnTo>
                  <a:pt x="59268" y="410211"/>
                </a:lnTo>
                <a:lnTo>
                  <a:pt x="475996" y="9143"/>
                </a:lnTo>
                <a:lnTo>
                  <a:pt x="467232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Handling</a:t>
            </a:r>
            <a:r>
              <a:rPr spc="-235" dirty="0"/>
              <a:t> </a:t>
            </a:r>
            <a:r>
              <a:rPr spc="-60" dirty="0"/>
              <a:t>contention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1080261"/>
            <a:ext cx="6180455" cy="3472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Two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packets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try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use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same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link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same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time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What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do?</a:t>
            </a:r>
            <a:endParaRPr sz="24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18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Buffer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one</a:t>
            </a:r>
            <a:endParaRPr sz="20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36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Drop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one</a:t>
            </a:r>
            <a:endParaRPr sz="20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36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Misroute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one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(deflection)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Let’s</a:t>
            </a:r>
            <a:r>
              <a:rPr sz="24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assume</a:t>
            </a:r>
            <a:r>
              <a:rPr sz="2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buffering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now</a:t>
            </a:r>
            <a:endParaRPr sz="2400">
              <a:latin typeface="Calibri"/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5C6FFD-F41F-2B84-864C-2884D8253AA9}"/>
              </a:ext>
            </a:extLst>
          </p:cNvPr>
          <p:cNvCxnSpPr>
            <a:cxnSpLocks/>
          </p:cNvCxnSpPr>
          <p:nvPr/>
        </p:nvCxnSpPr>
        <p:spPr>
          <a:xfrm>
            <a:off x="5334000" y="3200400"/>
            <a:ext cx="510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FF28ACD-30A3-54BA-6B54-F31584ABB94C}"/>
              </a:ext>
            </a:extLst>
          </p:cNvPr>
          <p:cNvGrpSpPr/>
          <p:nvPr/>
        </p:nvGrpSpPr>
        <p:grpSpPr>
          <a:xfrm>
            <a:off x="5334000" y="1676400"/>
            <a:ext cx="914400" cy="1524000"/>
            <a:chOff x="2667000" y="4114800"/>
            <a:chExt cx="914400" cy="1524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1CD95A-0188-98D1-B6FA-990C400BDC73}"/>
                </a:ext>
              </a:extLst>
            </p:cNvPr>
            <p:cNvSpPr/>
            <p:nvPr/>
          </p:nvSpPr>
          <p:spPr>
            <a:xfrm>
              <a:off x="2667000" y="4114800"/>
              <a:ext cx="9144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8156B6-E7F2-52C7-A804-0BE07810DB82}"/>
                </a:ext>
              </a:extLst>
            </p:cNvPr>
            <p:cNvSpPr/>
            <p:nvPr/>
          </p:nvSpPr>
          <p:spPr>
            <a:xfrm>
              <a:off x="2667000" y="4720046"/>
              <a:ext cx="9144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254082E-1CE8-088A-8178-B7D8E64AC998}"/>
                </a:ext>
              </a:extLst>
            </p:cNvPr>
            <p:cNvCxnSpPr>
              <a:stCxn id="7" idx="2"/>
            </p:cNvCxnSpPr>
            <p:nvPr/>
          </p:nvCxnSpPr>
          <p:spPr>
            <a:xfrm>
              <a:off x="3124200" y="5329646"/>
              <a:ext cx="0" cy="3091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EBA34F-5780-B292-8642-5B1BB57EEEA4}"/>
                </a:ext>
              </a:extLst>
            </p:cNvPr>
            <p:cNvSpPr txBox="1"/>
            <p:nvPr/>
          </p:nvSpPr>
          <p:spPr>
            <a:xfrm>
              <a:off x="2820270" y="481374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LLC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8E1615-BEF5-13FD-48DF-85DE8E7E1034}"/>
                </a:ext>
              </a:extLst>
            </p:cNvPr>
            <p:cNvSpPr txBox="1"/>
            <p:nvPr/>
          </p:nvSpPr>
          <p:spPr>
            <a:xfrm>
              <a:off x="2820270" y="424978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741AB9-5B33-8818-3073-AA3E0C04049B}"/>
              </a:ext>
            </a:extLst>
          </p:cNvPr>
          <p:cNvGrpSpPr/>
          <p:nvPr/>
        </p:nvGrpSpPr>
        <p:grpSpPr>
          <a:xfrm>
            <a:off x="6934200" y="1682931"/>
            <a:ext cx="914400" cy="1524000"/>
            <a:chOff x="2667000" y="4114800"/>
            <a:chExt cx="914400" cy="1524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595C22-E145-16FC-AD09-9039281627E2}"/>
                </a:ext>
              </a:extLst>
            </p:cNvPr>
            <p:cNvSpPr/>
            <p:nvPr/>
          </p:nvSpPr>
          <p:spPr>
            <a:xfrm>
              <a:off x="2667000" y="4114800"/>
              <a:ext cx="9144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888D1C-F39D-BC58-B1A7-98744AB97DE2}"/>
                </a:ext>
              </a:extLst>
            </p:cNvPr>
            <p:cNvSpPr/>
            <p:nvPr/>
          </p:nvSpPr>
          <p:spPr>
            <a:xfrm>
              <a:off x="2667000" y="4720046"/>
              <a:ext cx="9144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5D05A5-22DD-CE03-3748-BF699E11CFA0}"/>
                </a:ext>
              </a:extLst>
            </p:cNvPr>
            <p:cNvCxnSpPr>
              <a:stCxn id="13" idx="2"/>
            </p:cNvCxnSpPr>
            <p:nvPr/>
          </p:nvCxnSpPr>
          <p:spPr>
            <a:xfrm>
              <a:off x="3124200" y="5329646"/>
              <a:ext cx="0" cy="3091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76E1FC-0AE9-2975-86FE-E6C297EA6609}"/>
                </a:ext>
              </a:extLst>
            </p:cNvPr>
            <p:cNvSpPr txBox="1"/>
            <p:nvPr/>
          </p:nvSpPr>
          <p:spPr>
            <a:xfrm>
              <a:off x="2820270" y="481374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LLC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B32EE3-FAE7-E060-FF9A-E33D97C78129}"/>
                </a:ext>
              </a:extLst>
            </p:cNvPr>
            <p:cNvSpPr txBox="1"/>
            <p:nvPr/>
          </p:nvSpPr>
          <p:spPr>
            <a:xfrm>
              <a:off x="2820270" y="424978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B411E2D-0AEB-7C2B-192F-5244028140A5}"/>
              </a:ext>
            </a:extLst>
          </p:cNvPr>
          <p:cNvGrpSpPr/>
          <p:nvPr/>
        </p:nvGrpSpPr>
        <p:grpSpPr>
          <a:xfrm>
            <a:off x="8411481" y="1706092"/>
            <a:ext cx="914400" cy="1524000"/>
            <a:chOff x="2667000" y="4114800"/>
            <a:chExt cx="914400" cy="1524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A04336-28F1-DCA4-76C0-6C47D130EFFA}"/>
                </a:ext>
              </a:extLst>
            </p:cNvPr>
            <p:cNvSpPr/>
            <p:nvPr/>
          </p:nvSpPr>
          <p:spPr>
            <a:xfrm>
              <a:off x="2667000" y="4114800"/>
              <a:ext cx="9144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D05BACC-953F-23F4-F443-C586189B426D}"/>
                </a:ext>
              </a:extLst>
            </p:cNvPr>
            <p:cNvSpPr/>
            <p:nvPr/>
          </p:nvSpPr>
          <p:spPr>
            <a:xfrm>
              <a:off x="2667000" y="4720046"/>
              <a:ext cx="9144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07DC0A-FC18-9AD7-9332-789C58FC1D74}"/>
                </a:ext>
              </a:extLst>
            </p:cNvPr>
            <p:cNvCxnSpPr>
              <a:stCxn id="19" idx="2"/>
            </p:cNvCxnSpPr>
            <p:nvPr/>
          </p:nvCxnSpPr>
          <p:spPr>
            <a:xfrm>
              <a:off x="3124200" y="5329646"/>
              <a:ext cx="0" cy="3091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4C6F45-2BC7-7E54-6055-3DFB627910BB}"/>
                </a:ext>
              </a:extLst>
            </p:cNvPr>
            <p:cNvSpPr txBox="1"/>
            <p:nvPr/>
          </p:nvSpPr>
          <p:spPr>
            <a:xfrm>
              <a:off x="2820270" y="481374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LLC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759F3AC-EEA0-79A2-4EA1-64F0A9DCCBB4}"/>
                </a:ext>
              </a:extLst>
            </p:cNvPr>
            <p:cNvSpPr txBox="1"/>
            <p:nvPr/>
          </p:nvSpPr>
          <p:spPr>
            <a:xfrm>
              <a:off x="2820270" y="424978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Core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BDAEF31-33CC-FA17-85CE-EEBA35E729A3}"/>
              </a:ext>
            </a:extLst>
          </p:cNvPr>
          <p:cNvSpPr/>
          <p:nvPr/>
        </p:nvSpPr>
        <p:spPr>
          <a:xfrm>
            <a:off x="9982200" y="1714500"/>
            <a:ext cx="9144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C1BA4F-6F8A-AE31-107B-E568E699E141}"/>
              </a:ext>
            </a:extLst>
          </p:cNvPr>
          <p:cNvSpPr/>
          <p:nvPr/>
        </p:nvSpPr>
        <p:spPr>
          <a:xfrm>
            <a:off x="9982200" y="2319746"/>
            <a:ext cx="9144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9F3FF0-7BE6-4B1C-1F22-C07F3BD5B313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10439400" y="2929346"/>
            <a:ext cx="0" cy="7282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AD4C4AC-FCC6-8AEE-121F-AB6A08038D09}"/>
              </a:ext>
            </a:extLst>
          </p:cNvPr>
          <p:cNvSpPr txBox="1"/>
          <p:nvPr/>
        </p:nvSpPr>
        <p:spPr>
          <a:xfrm>
            <a:off x="10135470" y="241344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0257A5-B28D-58A1-014A-A4228F224160}"/>
              </a:ext>
            </a:extLst>
          </p:cNvPr>
          <p:cNvSpPr txBox="1"/>
          <p:nvPr/>
        </p:nvSpPr>
        <p:spPr>
          <a:xfrm>
            <a:off x="10135470" y="184948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4C665D3-2BCC-486E-2CFE-7829C5781F38}"/>
              </a:ext>
            </a:extLst>
          </p:cNvPr>
          <p:cNvCxnSpPr>
            <a:cxnSpLocks/>
          </p:cNvCxnSpPr>
          <p:nvPr/>
        </p:nvCxnSpPr>
        <p:spPr>
          <a:xfrm>
            <a:off x="5334000" y="3657600"/>
            <a:ext cx="510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711CC3E-B8AA-8B0A-8B7E-3610A6E50E82}"/>
              </a:ext>
            </a:extLst>
          </p:cNvPr>
          <p:cNvCxnSpPr>
            <a:cxnSpLocks/>
          </p:cNvCxnSpPr>
          <p:nvPr/>
        </p:nvCxnSpPr>
        <p:spPr>
          <a:xfrm>
            <a:off x="5334000" y="3206931"/>
            <a:ext cx="0" cy="4506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185165"/>
            <a:ext cx="10699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080261"/>
            <a:ext cx="11810999" cy="386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Unidirectional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bidirectional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Cheap</a:t>
            </a:r>
            <a:r>
              <a:rPr sz="2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mbria Math"/>
                <a:cs typeface="Cambria Math"/>
              </a:rPr>
              <a:t>𝑂(𝑁)</a:t>
            </a:r>
            <a:r>
              <a:rPr sz="2400" spc="6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switches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Simple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switches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Wingdings"/>
                <a:cs typeface="Wingdings"/>
              </a:rPr>
              <a:t>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Low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hop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latency</a:t>
            </a:r>
            <a:endParaRPr sz="2400" dirty="0">
              <a:latin typeface="Calibri"/>
              <a:cs typeface="Calibri"/>
            </a:endParaRPr>
          </a:p>
          <a:p>
            <a:pPr marL="173990" indent="-161290">
              <a:lnSpc>
                <a:spcPct val="100000"/>
              </a:lnSpc>
              <a:spcBef>
                <a:spcPts val="1105"/>
              </a:spcBef>
              <a:buChar char="-"/>
              <a:tabLst>
                <a:tab pos="173990" algn="l"/>
              </a:tabLst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High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latency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mbria Math"/>
                <a:cs typeface="Cambria Math"/>
              </a:rPr>
              <a:t>𝑂(𝑁)</a:t>
            </a:r>
            <a:endParaRPr sz="2400" dirty="0">
              <a:latin typeface="Cambria Math"/>
              <a:cs typeface="Cambria Math"/>
            </a:endParaRPr>
          </a:p>
          <a:p>
            <a:pPr marL="173990" indent="-161290">
              <a:lnSpc>
                <a:spcPct val="100000"/>
              </a:lnSpc>
              <a:spcBef>
                <a:spcPts val="1105"/>
              </a:spcBef>
              <a:buChar char="-"/>
              <a:tabLst>
                <a:tab pos="173990" algn="l"/>
              </a:tabLst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Not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scalable;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bisection</a:t>
            </a:r>
            <a:r>
              <a:rPr sz="24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bandwidth</a:t>
            </a:r>
            <a:r>
              <a:rPr sz="24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constant</a:t>
            </a:r>
            <a:endParaRPr lang="en-US" sz="2400" spc="-10" dirty="0">
              <a:solidFill>
                <a:srgbClr val="40404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50" dirty="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Used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many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commercial</a:t>
            </a:r>
            <a:r>
              <a:rPr sz="24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systems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today;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lang="en-US" sz="2400" spc="-50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recently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Intel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switched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“ring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rings”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lang="en-US" sz="2400" spc="-40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topology</a:t>
            </a:r>
            <a:endParaRPr sz="2400" dirty="0">
              <a:latin typeface="Calibri"/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FDA9A9-0952-0515-4EE8-7A348F499DFE}"/>
              </a:ext>
            </a:extLst>
          </p:cNvPr>
          <p:cNvCxnSpPr>
            <a:cxnSpLocks/>
          </p:cNvCxnSpPr>
          <p:nvPr/>
        </p:nvCxnSpPr>
        <p:spPr>
          <a:xfrm>
            <a:off x="6248400" y="2819400"/>
            <a:ext cx="510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8A59506-A7F4-84C9-797F-4D1A0F935AB5}"/>
              </a:ext>
            </a:extLst>
          </p:cNvPr>
          <p:cNvGrpSpPr/>
          <p:nvPr/>
        </p:nvGrpSpPr>
        <p:grpSpPr>
          <a:xfrm>
            <a:off x="6248400" y="1295400"/>
            <a:ext cx="914400" cy="1524000"/>
            <a:chOff x="2667000" y="4114800"/>
            <a:chExt cx="914400" cy="1524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DF0067-B2D7-A766-22CE-482B54E6D4E4}"/>
                </a:ext>
              </a:extLst>
            </p:cNvPr>
            <p:cNvSpPr/>
            <p:nvPr/>
          </p:nvSpPr>
          <p:spPr>
            <a:xfrm>
              <a:off x="2667000" y="4114800"/>
              <a:ext cx="9144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2831A7-5598-AF97-A161-765F8D311B47}"/>
                </a:ext>
              </a:extLst>
            </p:cNvPr>
            <p:cNvSpPr/>
            <p:nvPr/>
          </p:nvSpPr>
          <p:spPr>
            <a:xfrm>
              <a:off x="2667000" y="4720046"/>
              <a:ext cx="9144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8498E6D-BC4E-1FF5-103E-D28F4EEDA3B4}"/>
                </a:ext>
              </a:extLst>
            </p:cNvPr>
            <p:cNvCxnSpPr>
              <a:stCxn id="7" idx="2"/>
            </p:cNvCxnSpPr>
            <p:nvPr/>
          </p:nvCxnSpPr>
          <p:spPr>
            <a:xfrm>
              <a:off x="3124200" y="5329646"/>
              <a:ext cx="0" cy="3091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E7705C-5D06-BA51-32F2-4E0410450EBE}"/>
                </a:ext>
              </a:extLst>
            </p:cNvPr>
            <p:cNvSpPr txBox="1"/>
            <p:nvPr/>
          </p:nvSpPr>
          <p:spPr>
            <a:xfrm>
              <a:off x="2820270" y="481374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LLC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8682F0-25C3-DBB7-5564-12B76F4FFE0A}"/>
                </a:ext>
              </a:extLst>
            </p:cNvPr>
            <p:cNvSpPr txBox="1"/>
            <p:nvPr/>
          </p:nvSpPr>
          <p:spPr>
            <a:xfrm>
              <a:off x="2820270" y="424978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2536F2-79FA-C937-B664-0123FA34AC7E}"/>
              </a:ext>
            </a:extLst>
          </p:cNvPr>
          <p:cNvGrpSpPr/>
          <p:nvPr/>
        </p:nvGrpSpPr>
        <p:grpSpPr>
          <a:xfrm>
            <a:off x="7848600" y="1301931"/>
            <a:ext cx="914400" cy="1524000"/>
            <a:chOff x="2667000" y="4114800"/>
            <a:chExt cx="914400" cy="1524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7DFA16-AF87-FDB9-2730-A12ACCBBDBBE}"/>
                </a:ext>
              </a:extLst>
            </p:cNvPr>
            <p:cNvSpPr/>
            <p:nvPr/>
          </p:nvSpPr>
          <p:spPr>
            <a:xfrm>
              <a:off x="2667000" y="4114800"/>
              <a:ext cx="9144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0A132A-58FE-65AD-6C06-75EA2CC1E8F5}"/>
                </a:ext>
              </a:extLst>
            </p:cNvPr>
            <p:cNvSpPr/>
            <p:nvPr/>
          </p:nvSpPr>
          <p:spPr>
            <a:xfrm>
              <a:off x="2667000" y="4720046"/>
              <a:ext cx="9144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A9391B-8F0D-2B76-D3A4-42C2F5F6B0F9}"/>
                </a:ext>
              </a:extLst>
            </p:cNvPr>
            <p:cNvCxnSpPr>
              <a:stCxn id="13" idx="2"/>
            </p:cNvCxnSpPr>
            <p:nvPr/>
          </p:nvCxnSpPr>
          <p:spPr>
            <a:xfrm>
              <a:off x="3124200" y="5329646"/>
              <a:ext cx="0" cy="3091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54604C-95B4-2EE6-2C6A-B8F8AA54909A}"/>
                </a:ext>
              </a:extLst>
            </p:cNvPr>
            <p:cNvSpPr txBox="1"/>
            <p:nvPr/>
          </p:nvSpPr>
          <p:spPr>
            <a:xfrm>
              <a:off x="2820270" y="481374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LLC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89C78B-D9F6-C22F-69A2-01D636D4F9A2}"/>
                </a:ext>
              </a:extLst>
            </p:cNvPr>
            <p:cNvSpPr txBox="1"/>
            <p:nvPr/>
          </p:nvSpPr>
          <p:spPr>
            <a:xfrm>
              <a:off x="2820270" y="424978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DA627F-AEFA-4D03-3C35-6545983E6583}"/>
              </a:ext>
            </a:extLst>
          </p:cNvPr>
          <p:cNvGrpSpPr/>
          <p:nvPr/>
        </p:nvGrpSpPr>
        <p:grpSpPr>
          <a:xfrm>
            <a:off x="9325881" y="1325092"/>
            <a:ext cx="914400" cy="1524000"/>
            <a:chOff x="2667000" y="4114800"/>
            <a:chExt cx="914400" cy="1524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7AFE473-9C46-E2C7-3EE9-14F42FE97249}"/>
                </a:ext>
              </a:extLst>
            </p:cNvPr>
            <p:cNvSpPr/>
            <p:nvPr/>
          </p:nvSpPr>
          <p:spPr>
            <a:xfrm>
              <a:off x="2667000" y="4114800"/>
              <a:ext cx="9144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8A1D9B-D2BD-DA37-75EC-D293DE26BA66}"/>
                </a:ext>
              </a:extLst>
            </p:cNvPr>
            <p:cNvSpPr/>
            <p:nvPr/>
          </p:nvSpPr>
          <p:spPr>
            <a:xfrm>
              <a:off x="2667000" y="4720046"/>
              <a:ext cx="9144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739B73C-C2AD-5C3E-362D-D199F0F4011B}"/>
                </a:ext>
              </a:extLst>
            </p:cNvPr>
            <p:cNvCxnSpPr>
              <a:stCxn id="19" idx="2"/>
            </p:cNvCxnSpPr>
            <p:nvPr/>
          </p:nvCxnSpPr>
          <p:spPr>
            <a:xfrm>
              <a:off x="3124200" y="5329646"/>
              <a:ext cx="0" cy="3091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307157-18AA-15C0-EB73-2BE5E967990A}"/>
                </a:ext>
              </a:extLst>
            </p:cNvPr>
            <p:cNvSpPr txBox="1"/>
            <p:nvPr/>
          </p:nvSpPr>
          <p:spPr>
            <a:xfrm>
              <a:off x="2820270" y="481374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LLC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4AF49A-DC3E-EB0C-F592-68065766D028}"/>
                </a:ext>
              </a:extLst>
            </p:cNvPr>
            <p:cNvSpPr txBox="1"/>
            <p:nvPr/>
          </p:nvSpPr>
          <p:spPr>
            <a:xfrm>
              <a:off x="2820270" y="424978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Core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1D22BDD-A677-D907-7C91-AACCC2566DEC}"/>
              </a:ext>
            </a:extLst>
          </p:cNvPr>
          <p:cNvSpPr/>
          <p:nvPr/>
        </p:nvSpPr>
        <p:spPr>
          <a:xfrm>
            <a:off x="10896600" y="1333500"/>
            <a:ext cx="9144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8A4938-B77A-F8B1-0698-91C1E4DBF53F}"/>
              </a:ext>
            </a:extLst>
          </p:cNvPr>
          <p:cNvSpPr/>
          <p:nvPr/>
        </p:nvSpPr>
        <p:spPr>
          <a:xfrm>
            <a:off x="10896600" y="1938746"/>
            <a:ext cx="9144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2AD7C4-07E2-7924-0DD4-13395321CE29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11353800" y="2548346"/>
            <a:ext cx="0" cy="7282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99898DA-0E65-3A9A-C6C2-1A040739F0CF}"/>
              </a:ext>
            </a:extLst>
          </p:cNvPr>
          <p:cNvSpPr txBox="1"/>
          <p:nvPr/>
        </p:nvSpPr>
        <p:spPr>
          <a:xfrm>
            <a:off x="11049870" y="203244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7CFD01-C3B0-8B45-81BB-84EB848D9962}"/>
              </a:ext>
            </a:extLst>
          </p:cNvPr>
          <p:cNvSpPr txBox="1"/>
          <p:nvPr/>
        </p:nvSpPr>
        <p:spPr>
          <a:xfrm>
            <a:off x="11049870" y="146848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7836B8-8CE4-1F18-B08B-B4A43B0248E8}"/>
              </a:ext>
            </a:extLst>
          </p:cNvPr>
          <p:cNvCxnSpPr>
            <a:cxnSpLocks/>
          </p:cNvCxnSpPr>
          <p:nvPr/>
        </p:nvCxnSpPr>
        <p:spPr>
          <a:xfrm>
            <a:off x="6248400" y="3276600"/>
            <a:ext cx="510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460A9B-687D-87E1-6E0B-7C39119D172E}"/>
              </a:ext>
            </a:extLst>
          </p:cNvPr>
          <p:cNvCxnSpPr>
            <a:cxnSpLocks/>
          </p:cNvCxnSpPr>
          <p:nvPr/>
        </p:nvCxnSpPr>
        <p:spPr>
          <a:xfrm>
            <a:off x="6248400" y="2825931"/>
            <a:ext cx="0" cy="4506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A5F341-349C-1F23-FED0-E359A5A08668}"/>
              </a:ext>
            </a:extLst>
          </p:cNvPr>
          <p:cNvCxnSpPr>
            <a:cxnSpLocks/>
          </p:cNvCxnSpPr>
          <p:nvPr/>
        </p:nvCxnSpPr>
        <p:spPr>
          <a:xfrm>
            <a:off x="6248400" y="5272252"/>
            <a:ext cx="510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3FA6E7D-474B-D75E-1036-6D2DF4AF5340}"/>
              </a:ext>
            </a:extLst>
          </p:cNvPr>
          <p:cNvSpPr/>
          <p:nvPr/>
        </p:nvSpPr>
        <p:spPr>
          <a:xfrm>
            <a:off x="6248400" y="3748252"/>
            <a:ext cx="9144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8B286A-6C49-EF58-5A26-22D4FE6D1C3B}"/>
              </a:ext>
            </a:extLst>
          </p:cNvPr>
          <p:cNvSpPr/>
          <p:nvPr/>
        </p:nvSpPr>
        <p:spPr>
          <a:xfrm>
            <a:off x="6248400" y="4353498"/>
            <a:ext cx="9144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291D017-3950-EF62-DCEC-08971EF4BDCC}"/>
              </a:ext>
            </a:extLst>
          </p:cNvPr>
          <p:cNvCxnSpPr>
            <a:stCxn id="33" idx="2"/>
          </p:cNvCxnSpPr>
          <p:nvPr/>
        </p:nvCxnSpPr>
        <p:spPr>
          <a:xfrm>
            <a:off x="6705600" y="4963098"/>
            <a:ext cx="0" cy="3091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B116DD3-C7C7-FF8E-EB07-AD7383B155DF}"/>
              </a:ext>
            </a:extLst>
          </p:cNvPr>
          <p:cNvSpPr txBox="1"/>
          <p:nvPr/>
        </p:nvSpPr>
        <p:spPr>
          <a:xfrm>
            <a:off x="6401670" y="44472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016233-2C26-9DF1-1B3F-E2401E0A64E1}"/>
              </a:ext>
            </a:extLst>
          </p:cNvPr>
          <p:cNvSpPr txBox="1"/>
          <p:nvPr/>
        </p:nvSpPr>
        <p:spPr>
          <a:xfrm>
            <a:off x="6401670" y="388323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BB57B63-1AF6-23C0-DDC6-9E5DD3589EAF}"/>
              </a:ext>
            </a:extLst>
          </p:cNvPr>
          <p:cNvSpPr/>
          <p:nvPr/>
        </p:nvSpPr>
        <p:spPr>
          <a:xfrm>
            <a:off x="7848600" y="3754783"/>
            <a:ext cx="9144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BD28FF-1348-4812-DE2D-9456AC0D16B5}"/>
              </a:ext>
            </a:extLst>
          </p:cNvPr>
          <p:cNvSpPr/>
          <p:nvPr/>
        </p:nvSpPr>
        <p:spPr>
          <a:xfrm>
            <a:off x="7848600" y="4360029"/>
            <a:ext cx="9144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3003FF9-3EAC-B1CE-5C13-456B8C583C4B}"/>
              </a:ext>
            </a:extLst>
          </p:cNvPr>
          <p:cNvCxnSpPr>
            <a:stCxn id="39" idx="2"/>
          </p:cNvCxnSpPr>
          <p:nvPr/>
        </p:nvCxnSpPr>
        <p:spPr>
          <a:xfrm>
            <a:off x="8305800" y="4969629"/>
            <a:ext cx="0" cy="3091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0CFB6FB-7EA7-66EE-D71C-5A676134A546}"/>
              </a:ext>
            </a:extLst>
          </p:cNvPr>
          <p:cNvSpPr txBox="1"/>
          <p:nvPr/>
        </p:nvSpPr>
        <p:spPr>
          <a:xfrm>
            <a:off x="8001870" y="4453731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F3D121-9021-7CA7-B435-055E5645236D}"/>
              </a:ext>
            </a:extLst>
          </p:cNvPr>
          <p:cNvSpPr txBox="1"/>
          <p:nvPr/>
        </p:nvSpPr>
        <p:spPr>
          <a:xfrm>
            <a:off x="8001870" y="388976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930CC51-761C-BC7C-0757-6DF468DE5DA4}"/>
              </a:ext>
            </a:extLst>
          </p:cNvPr>
          <p:cNvSpPr/>
          <p:nvPr/>
        </p:nvSpPr>
        <p:spPr>
          <a:xfrm>
            <a:off x="9325881" y="3777944"/>
            <a:ext cx="9144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D6136C-5CC5-9B0D-2B1A-CC18036FC950}"/>
              </a:ext>
            </a:extLst>
          </p:cNvPr>
          <p:cNvSpPr/>
          <p:nvPr/>
        </p:nvSpPr>
        <p:spPr>
          <a:xfrm>
            <a:off x="9325881" y="4383190"/>
            <a:ext cx="9144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7436153-94DF-D134-3590-6F3B3FDEDDCB}"/>
              </a:ext>
            </a:extLst>
          </p:cNvPr>
          <p:cNvCxnSpPr>
            <a:stCxn id="45" idx="2"/>
          </p:cNvCxnSpPr>
          <p:nvPr/>
        </p:nvCxnSpPr>
        <p:spPr>
          <a:xfrm>
            <a:off x="9783081" y="4992790"/>
            <a:ext cx="0" cy="3091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1E49272-2B92-9E1E-8FBA-745C2C12692D}"/>
              </a:ext>
            </a:extLst>
          </p:cNvPr>
          <p:cNvSpPr txBox="1"/>
          <p:nvPr/>
        </p:nvSpPr>
        <p:spPr>
          <a:xfrm>
            <a:off x="9479151" y="447689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F5EEB7-8832-350B-B2FB-E98927FBF695}"/>
              </a:ext>
            </a:extLst>
          </p:cNvPr>
          <p:cNvSpPr txBox="1"/>
          <p:nvPr/>
        </p:nvSpPr>
        <p:spPr>
          <a:xfrm>
            <a:off x="9479151" y="391292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3F3E031-E339-6FD8-3071-95AD28A6BF62}"/>
              </a:ext>
            </a:extLst>
          </p:cNvPr>
          <p:cNvSpPr/>
          <p:nvPr/>
        </p:nvSpPr>
        <p:spPr>
          <a:xfrm>
            <a:off x="10896600" y="3786352"/>
            <a:ext cx="9144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98370DE-B833-1CA9-6704-FD8F4EE7C597}"/>
              </a:ext>
            </a:extLst>
          </p:cNvPr>
          <p:cNvSpPr/>
          <p:nvPr/>
        </p:nvSpPr>
        <p:spPr>
          <a:xfrm>
            <a:off x="10896600" y="4391598"/>
            <a:ext cx="9144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4EC50BD-C94D-C6D4-58B3-C370ECBA5031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11353800" y="5001198"/>
            <a:ext cx="0" cy="7282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97C4650-3C9F-C891-DDCD-E6018CE52FC2}"/>
              </a:ext>
            </a:extLst>
          </p:cNvPr>
          <p:cNvSpPr txBox="1"/>
          <p:nvPr/>
        </p:nvSpPr>
        <p:spPr>
          <a:xfrm>
            <a:off x="11049870" y="44853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99BC2A-0F6C-571B-8512-32CFC1BD9F0F}"/>
              </a:ext>
            </a:extLst>
          </p:cNvPr>
          <p:cNvSpPr txBox="1"/>
          <p:nvPr/>
        </p:nvSpPr>
        <p:spPr>
          <a:xfrm>
            <a:off x="11049870" y="392133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035C2BB-F600-C02F-6574-19FC6C9C717A}"/>
              </a:ext>
            </a:extLst>
          </p:cNvPr>
          <p:cNvCxnSpPr>
            <a:cxnSpLocks/>
          </p:cNvCxnSpPr>
          <p:nvPr/>
        </p:nvCxnSpPr>
        <p:spPr>
          <a:xfrm>
            <a:off x="6248400" y="5729452"/>
            <a:ext cx="510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405C5F2-D753-FAD1-8357-A26CF085DFF5}"/>
              </a:ext>
            </a:extLst>
          </p:cNvPr>
          <p:cNvCxnSpPr>
            <a:cxnSpLocks/>
          </p:cNvCxnSpPr>
          <p:nvPr/>
        </p:nvCxnSpPr>
        <p:spPr>
          <a:xfrm>
            <a:off x="6248400" y="5278783"/>
            <a:ext cx="0" cy="4506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AE012DF-E49E-C86D-B05D-9B59C3CED066}"/>
              </a:ext>
            </a:extLst>
          </p:cNvPr>
          <p:cNvCxnSpPr>
            <a:cxnSpLocks/>
          </p:cNvCxnSpPr>
          <p:nvPr/>
        </p:nvCxnSpPr>
        <p:spPr>
          <a:xfrm>
            <a:off x="6400800" y="5424652"/>
            <a:ext cx="51054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8B61A22-84A8-6E16-0947-5A6C344A4AAF}"/>
              </a:ext>
            </a:extLst>
          </p:cNvPr>
          <p:cNvCxnSpPr>
            <a:cxnSpLocks/>
          </p:cNvCxnSpPr>
          <p:nvPr/>
        </p:nvCxnSpPr>
        <p:spPr>
          <a:xfrm>
            <a:off x="6858000" y="4947986"/>
            <a:ext cx="0" cy="47666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4823BC0-E396-B762-B5C9-E8CEAD356B1B}"/>
              </a:ext>
            </a:extLst>
          </p:cNvPr>
          <p:cNvCxnSpPr>
            <a:cxnSpLocks/>
          </p:cNvCxnSpPr>
          <p:nvPr/>
        </p:nvCxnSpPr>
        <p:spPr>
          <a:xfrm>
            <a:off x="8458200" y="4963098"/>
            <a:ext cx="0" cy="46808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E7A0D38-8E16-6884-8621-A78DFFC35174}"/>
              </a:ext>
            </a:extLst>
          </p:cNvPr>
          <p:cNvCxnSpPr>
            <a:cxnSpLocks/>
          </p:cNvCxnSpPr>
          <p:nvPr/>
        </p:nvCxnSpPr>
        <p:spPr>
          <a:xfrm>
            <a:off x="9935481" y="4998624"/>
            <a:ext cx="0" cy="455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6906941-8EA8-D1AA-5A38-7940E5CFB33F}"/>
              </a:ext>
            </a:extLst>
          </p:cNvPr>
          <p:cNvCxnSpPr>
            <a:cxnSpLocks/>
          </p:cNvCxnSpPr>
          <p:nvPr/>
        </p:nvCxnSpPr>
        <p:spPr>
          <a:xfrm>
            <a:off x="11506200" y="4992790"/>
            <a:ext cx="0" cy="88906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9A142F3-8BD5-E65B-52EC-44BA8C5A0BD8}"/>
              </a:ext>
            </a:extLst>
          </p:cNvPr>
          <p:cNvCxnSpPr>
            <a:cxnSpLocks/>
          </p:cNvCxnSpPr>
          <p:nvPr/>
        </p:nvCxnSpPr>
        <p:spPr>
          <a:xfrm>
            <a:off x="6400800" y="5881852"/>
            <a:ext cx="51054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A13318B-C5D1-0603-383E-3BC3C0FF3400}"/>
              </a:ext>
            </a:extLst>
          </p:cNvPr>
          <p:cNvCxnSpPr>
            <a:cxnSpLocks/>
          </p:cNvCxnSpPr>
          <p:nvPr/>
        </p:nvCxnSpPr>
        <p:spPr>
          <a:xfrm>
            <a:off x="6400800" y="5431183"/>
            <a:ext cx="0" cy="4506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756361B-E700-CD1D-30CC-6B6E82551B27}"/>
              </a:ext>
            </a:extLst>
          </p:cNvPr>
          <p:cNvCxnSpPr/>
          <p:nvPr/>
        </p:nvCxnSpPr>
        <p:spPr>
          <a:xfrm>
            <a:off x="8259951" y="5638800"/>
            <a:ext cx="12192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63D58C3-10E0-6C10-4B5A-F28C4A82F607}"/>
              </a:ext>
            </a:extLst>
          </p:cNvPr>
          <p:cNvCxnSpPr>
            <a:cxnSpLocks/>
          </p:cNvCxnSpPr>
          <p:nvPr/>
        </p:nvCxnSpPr>
        <p:spPr>
          <a:xfrm flipH="1">
            <a:off x="8305800" y="6096000"/>
            <a:ext cx="121920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994BAE-0330-0527-270C-E6A39A291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8686800" cy="61882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58877A-753C-7DD0-8CD7-1E4682521BB8}"/>
              </a:ext>
            </a:extLst>
          </p:cNvPr>
          <p:cNvSpPr txBox="1"/>
          <p:nvPr/>
        </p:nvSpPr>
        <p:spPr>
          <a:xfrm>
            <a:off x="1143000" y="6324600"/>
            <a:ext cx="937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https://www.anandtech.com/show/3922/intels-sandy-bridge-architecture-exposed/4</a:t>
            </a:r>
          </a:p>
        </p:txBody>
      </p:sp>
    </p:spTree>
    <p:extLst>
      <p:ext uri="{BB962C8B-B14F-4D97-AF65-F5344CB8AC3E}">
        <p14:creationId xmlns:p14="http://schemas.microsoft.com/office/powerpoint/2010/main" val="127594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185165"/>
            <a:ext cx="21767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2D</a:t>
            </a:r>
            <a:r>
              <a:rPr spc="-145" dirty="0"/>
              <a:t> </a:t>
            </a:r>
            <a:r>
              <a:rPr spc="-25" dirty="0"/>
              <a:t>Mesh</a:t>
            </a:r>
          </a:p>
        </p:txBody>
      </p:sp>
      <p:sp>
        <p:nvSpPr>
          <p:cNvPr id="3" name="object 3"/>
          <p:cNvSpPr/>
          <p:nvPr/>
        </p:nvSpPr>
        <p:spPr>
          <a:xfrm>
            <a:off x="1754758" y="1595247"/>
            <a:ext cx="426084" cy="293370"/>
          </a:xfrm>
          <a:custGeom>
            <a:avLst/>
            <a:gdLst/>
            <a:ahLst/>
            <a:cxnLst/>
            <a:rect l="l" t="t" r="r" b="b"/>
            <a:pathLst>
              <a:path w="426085" h="293369">
                <a:moveTo>
                  <a:pt x="212852" y="0"/>
                </a:moveTo>
                <a:lnTo>
                  <a:pt x="174879" y="0"/>
                </a:lnTo>
                <a:lnTo>
                  <a:pt x="101346" y="254000"/>
                </a:lnTo>
                <a:lnTo>
                  <a:pt x="48768" y="138556"/>
                </a:lnTo>
                <a:lnTo>
                  <a:pt x="0" y="160908"/>
                </a:lnTo>
                <a:lnTo>
                  <a:pt x="4572" y="171957"/>
                </a:lnTo>
                <a:lnTo>
                  <a:pt x="29718" y="160908"/>
                </a:lnTo>
                <a:lnTo>
                  <a:pt x="91440" y="293369"/>
                </a:lnTo>
                <a:lnTo>
                  <a:pt x="105791" y="293369"/>
                </a:lnTo>
                <a:lnTo>
                  <a:pt x="185928" y="19812"/>
                </a:lnTo>
                <a:lnTo>
                  <a:pt x="194437" y="19812"/>
                </a:lnTo>
                <a:lnTo>
                  <a:pt x="194437" y="20065"/>
                </a:lnTo>
                <a:lnTo>
                  <a:pt x="426085" y="20065"/>
                </a:lnTo>
                <a:lnTo>
                  <a:pt x="426085" y="253"/>
                </a:lnTo>
                <a:lnTo>
                  <a:pt x="212852" y="253"/>
                </a:lnTo>
                <a:lnTo>
                  <a:pt x="21285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019" y="923289"/>
            <a:ext cx="8347075" cy="465518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4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mbria Math"/>
                <a:cs typeface="Cambria Math"/>
              </a:rPr>
              <a:t>𝑂(𝑁)</a:t>
            </a:r>
            <a:r>
              <a:rPr sz="2400" spc="8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cost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772795" algn="l"/>
              </a:tabLst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+ </a:t>
            </a:r>
            <a:r>
              <a:rPr sz="2400" spc="-25" dirty="0">
                <a:solidFill>
                  <a:srgbClr val="404040"/>
                </a:solidFill>
                <a:latin typeface="Cambria Math"/>
                <a:cs typeface="Cambria Math"/>
              </a:rPr>
              <a:t>𝑂(</a:t>
            </a:r>
            <a:r>
              <a:rPr sz="2400" dirty="0">
                <a:solidFill>
                  <a:srgbClr val="404040"/>
                </a:solidFill>
                <a:latin typeface="Cambria Math"/>
                <a:cs typeface="Cambria Math"/>
              </a:rPr>
              <a:t>	𝑁)</a:t>
            </a:r>
            <a:r>
              <a:rPr sz="2400" spc="1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average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latency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4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Natural</a:t>
            </a:r>
            <a:r>
              <a:rPr sz="2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physical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layout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20"/>
              </a:lnSpc>
              <a:spcBef>
                <a:spcPts val="835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Path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diversity: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Many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routes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between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most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sources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destinations</a:t>
            </a:r>
            <a:endParaRPr sz="2400">
              <a:latin typeface="Calibri"/>
              <a:cs typeface="Calibri"/>
            </a:endParaRPr>
          </a:p>
          <a:p>
            <a:pPr marL="304800" indent="-182245">
              <a:lnSpc>
                <a:spcPts val="2580"/>
              </a:lnSpc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Potentially</a:t>
            </a:r>
            <a:r>
              <a:rPr sz="22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lower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contention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Decent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bisection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bandwidth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More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complex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routers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Wingdings"/>
                <a:cs typeface="Wingdings"/>
              </a:rPr>
              <a:t></a:t>
            </a:r>
            <a:r>
              <a:rPr sz="24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Higher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hop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latency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Used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Tilera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100-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core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chip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most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research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prototypes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9F081-44A6-087A-4EE2-F900D633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Xeon Phi / Skylake Server 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B6F1A5A8-3DBE-C898-E716-F16D16243A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269950-888B-9335-BD2F-D561993AF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1172496"/>
            <a:ext cx="1828799" cy="1837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F83ED7-FC11-F521-77F0-75ED88AF1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171957"/>
            <a:ext cx="1828799" cy="18379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444191-07EC-1C5A-41F3-24E546CBC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171958"/>
            <a:ext cx="1828799" cy="18379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DFAB4B-8350-8DA3-CB56-5961B5DC1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424" y="3426824"/>
            <a:ext cx="3790950" cy="25236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82D54F-2245-1293-DF3C-F0DA17D5E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9422" y="3426823"/>
            <a:ext cx="3790949" cy="25236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FC51C5-AE7D-8314-A51D-118A34A74CB5}"/>
              </a:ext>
            </a:extLst>
          </p:cNvPr>
          <p:cNvSpPr txBox="1"/>
          <p:nvPr/>
        </p:nvSpPr>
        <p:spPr>
          <a:xfrm>
            <a:off x="9522824" y="3731624"/>
            <a:ext cx="243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Vertical and horizontal half 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Route first vertically, then horizontally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Return path may be different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DED829-2932-4D0D-5939-EE811D083EE4}"/>
              </a:ext>
            </a:extLst>
          </p:cNvPr>
          <p:cNvSpPr txBox="1"/>
          <p:nvPr/>
        </p:nvSpPr>
        <p:spPr>
          <a:xfrm>
            <a:off x="1828800" y="62484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Credit: https://en.wikichip.org/wiki/intel/mesh_interconnect_architecture</a:t>
            </a:r>
          </a:p>
        </p:txBody>
      </p:sp>
    </p:spTree>
    <p:extLst>
      <p:ext uri="{BB962C8B-B14F-4D97-AF65-F5344CB8AC3E}">
        <p14:creationId xmlns:p14="http://schemas.microsoft.com/office/powerpoint/2010/main" val="1088460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2C58D-08FC-C7D0-9C99-C09BF0E4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Tilera</a:t>
            </a:r>
            <a:r>
              <a:rPr lang="en-US" dirty="0"/>
              <a:t> Pro Mesh Interconnect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7BF0B8-41A2-83A3-F280-E22D4BF62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64770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329D3A-B81E-8C8A-7C40-BA8B438C08BE}"/>
              </a:ext>
            </a:extLst>
          </p:cNvPr>
          <p:cNvSpPr txBox="1"/>
          <p:nvPr/>
        </p:nvSpPr>
        <p:spPr>
          <a:xfrm>
            <a:off x="3047455" y="6375368"/>
            <a:ext cx="6097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Credit: https://en.wikipedia.org/wiki/TILEPro64</a:t>
            </a:r>
          </a:p>
        </p:txBody>
      </p:sp>
    </p:spTree>
    <p:extLst>
      <p:ext uri="{BB962C8B-B14F-4D97-AF65-F5344CB8AC3E}">
        <p14:creationId xmlns:p14="http://schemas.microsoft.com/office/powerpoint/2010/main" val="175015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2982544"/>
            <a:ext cx="856234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-60" dirty="0">
                <a:solidFill>
                  <a:srgbClr val="252525"/>
                </a:solidFill>
              </a:rPr>
              <a:t>On-</a:t>
            </a:r>
            <a:r>
              <a:rPr sz="8000" dirty="0">
                <a:solidFill>
                  <a:srgbClr val="252525"/>
                </a:solidFill>
              </a:rPr>
              <a:t>chip</a:t>
            </a:r>
            <a:r>
              <a:rPr sz="8000" spc="-254" dirty="0">
                <a:solidFill>
                  <a:srgbClr val="252525"/>
                </a:solidFill>
              </a:rPr>
              <a:t> </a:t>
            </a:r>
            <a:r>
              <a:rPr sz="8000" spc="-70" dirty="0">
                <a:solidFill>
                  <a:srgbClr val="252525"/>
                </a:solidFill>
              </a:rPr>
              <a:t>Interconnect</a:t>
            </a:r>
            <a:endParaRPr sz="8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185165"/>
            <a:ext cx="12947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Trees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8" y="942187"/>
            <a:ext cx="11092181" cy="5024452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Planar,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hierarchical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topology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mbria Math"/>
                <a:cs typeface="Cambria Math"/>
              </a:rPr>
              <a:t>𝑂(log</a:t>
            </a:r>
            <a:r>
              <a:rPr sz="2000" spc="-9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404040"/>
                </a:solidFill>
                <a:latin typeface="Cambria Math"/>
                <a:cs typeface="Cambria Math"/>
              </a:rPr>
              <a:t>𝑁)</a:t>
            </a:r>
            <a:r>
              <a:rPr sz="2000" spc="1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latency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mbria Math"/>
                <a:cs typeface="Cambria Math"/>
              </a:rPr>
              <a:t>𝑂(𝑁)</a:t>
            </a:r>
            <a:r>
              <a:rPr sz="2000" spc="3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cost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Easy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layout</a:t>
            </a:r>
            <a:endParaRPr sz="2000" dirty="0">
              <a:latin typeface="Calibri"/>
              <a:cs typeface="Calibri"/>
            </a:endParaRPr>
          </a:p>
          <a:p>
            <a:pPr marL="147955" indent="-135255">
              <a:lnSpc>
                <a:spcPct val="100000"/>
              </a:lnSpc>
              <a:spcBef>
                <a:spcPts val="1165"/>
              </a:spcBef>
              <a:buChar char="-"/>
              <a:tabLst>
                <a:tab pos="14795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Root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bottlenec</a:t>
            </a:r>
            <a:r>
              <a:rPr lang="en-US" sz="200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;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constant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bisection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bandwidth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Calibri"/>
              <a:buChar char="-"/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404040"/>
              </a:buClr>
              <a:buFont typeface="Calibri"/>
              <a:buChar char="-"/>
            </a:pPr>
            <a:endParaRPr sz="18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Trees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common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local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communication;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e.g.,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banks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single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cache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Bisection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bandwidth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mitigated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“fat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trees”,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add’l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cost</a:t>
            </a:r>
            <a:endParaRPr sz="2000" dirty="0">
              <a:latin typeface="Calibri"/>
              <a:cs typeface="Calibri"/>
            </a:endParaRPr>
          </a:p>
          <a:p>
            <a:pPr marL="304800" lvl="1" indent="-182245">
              <a:lnSpc>
                <a:spcPct val="100000"/>
              </a:lnSpc>
              <a:spcBef>
                <a:spcPts val="20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lang="en-US" sz="1800" dirty="0">
                <a:solidFill>
                  <a:srgbClr val="404040"/>
                </a:solidFill>
                <a:latin typeface="Calibri"/>
                <a:cs typeface="Calibri"/>
              </a:rPr>
              <a:t>Idea: Make bandwidth at the top “fatter” </a:t>
            </a:r>
          </a:p>
          <a:p>
            <a:pPr marL="304800" lvl="1" indent="-182245">
              <a:lnSpc>
                <a:spcPct val="100000"/>
              </a:lnSpc>
              <a:spcBef>
                <a:spcPts val="20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lang="en-US" sz="1800" dirty="0">
                <a:solidFill>
                  <a:srgbClr val="404040"/>
                </a:solidFill>
                <a:latin typeface="Calibri"/>
                <a:cs typeface="Calibri"/>
              </a:rPr>
              <a:t>Idea: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Replicate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root</a:t>
            </a:r>
            <a:r>
              <a:rPr sz="1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node,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randomize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routing</a:t>
            </a:r>
            <a:r>
              <a:rPr lang="en-US" spc="-10" dirty="0">
                <a:latin typeface="Calibri"/>
                <a:cs typeface="Calibri"/>
              </a:rPr>
              <a:t> (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Used</a:t>
            </a:r>
            <a:r>
              <a:rPr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Thinking</a:t>
            </a:r>
            <a:r>
              <a:rPr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Machines CM-5</a:t>
            </a:r>
            <a:r>
              <a:rPr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pc="-10" dirty="0">
                <a:solidFill>
                  <a:srgbClr val="404040"/>
                </a:solidFill>
                <a:latin typeface="Calibri"/>
                <a:cs typeface="Calibri"/>
              </a:rPr>
              <a:t>circa 1991)</a:t>
            </a:r>
          </a:p>
          <a:p>
            <a:pPr marL="304800" lvl="1" indent="-182245">
              <a:lnSpc>
                <a:spcPct val="100000"/>
              </a:lnSpc>
              <a:spcBef>
                <a:spcPts val="20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Flow</a:t>
            </a:r>
            <a:r>
              <a:rPr spc="-190" dirty="0"/>
              <a:t> </a:t>
            </a:r>
            <a:r>
              <a:rPr spc="-65" dirty="0"/>
              <a:t>control</a:t>
            </a:r>
            <a:r>
              <a:rPr spc="-195" dirty="0"/>
              <a:t> </a:t>
            </a:r>
            <a:r>
              <a:rPr spc="-40" dirty="0"/>
              <a:t>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1080261"/>
            <a:ext cx="2686050" cy="259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Circuit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switching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Packet</a:t>
            </a:r>
            <a:r>
              <a:rPr sz="24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switching</a:t>
            </a:r>
            <a:endParaRPr sz="24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Store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forward</a:t>
            </a:r>
            <a:endParaRPr sz="24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315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Virtual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cut-through</a:t>
            </a:r>
            <a:endParaRPr sz="24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Wormhole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Circuit</a:t>
            </a:r>
            <a:r>
              <a:rPr spc="-229" dirty="0"/>
              <a:t> </a:t>
            </a:r>
            <a:r>
              <a:rPr spc="-50" dirty="0"/>
              <a:t>switching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942187"/>
            <a:ext cx="4878070" cy="364426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Pre-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allocate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resources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across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multiple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switches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Requires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“probe”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ahead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message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need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buffering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contention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(after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circuit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established)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Handles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arbitrary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message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sizes</a:t>
            </a:r>
            <a:endParaRPr sz="2000">
              <a:latin typeface="Calibri"/>
              <a:cs typeface="Calibri"/>
            </a:endParaRPr>
          </a:p>
          <a:p>
            <a:pPr marL="147955" indent="-135255">
              <a:lnSpc>
                <a:spcPct val="100000"/>
              </a:lnSpc>
              <a:spcBef>
                <a:spcPts val="1160"/>
              </a:spcBef>
              <a:buChar char="-"/>
              <a:tabLst>
                <a:tab pos="14795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Low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link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utilization</a:t>
            </a:r>
            <a:endParaRPr sz="2000">
              <a:latin typeface="Calibri"/>
              <a:cs typeface="Calibri"/>
            </a:endParaRPr>
          </a:p>
          <a:p>
            <a:pPr marL="147955" indent="-135255">
              <a:lnSpc>
                <a:spcPct val="100000"/>
              </a:lnSpc>
              <a:spcBef>
                <a:spcPts val="1165"/>
              </a:spcBef>
              <a:buChar char="-"/>
              <a:tabLst>
                <a:tab pos="14795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Delay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set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up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circuit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185165"/>
            <a:ext cx="43402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Store</a:t>
            </a:r>
            <a:r>
              <a:rPr spc="-220" dirty="0"/>
              <a:t> </a:t>
            </a:r>
            <a:r>
              <a:rPr dirty="0"/>
              <a:t>and</a:t>
            </a:r>
            <a:r>
              <a:rPr spc="-190" dirty="0"/>
              <a:t> </a:t>
            </a:r>
            <a:r>
              <a:rPr spc="-65" dirty="0"/>
              <a:t>forward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1089406"/>
            <a:ext cx="4015740" cy="2140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Copy</a:t>
            </a:r>
            <a:r>
              <a:rPr sz="20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entire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packet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between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switches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Simple</a:t>
            </a:r>
            <a:endParaRPr sz="2000">
              <a:latin typeface="Calibri"/>
              <a:cs typeface="Calibri"/>
            </a:endParaRPr>
          </a:p>
          <a:p>
            <a:pPr marL="147955" indent="-135255">
              <a:lnSpc>
                <a:spcPct val="100000"/>
              </a:lnSpc>
              <a:spcBef>
                <a:spcPts val="1165"/>
              </a:spcBef>
              <a:buChar char="-"/>
              <a:tabLst>
                <a:tab pos="14795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High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per-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packet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latency</a:t>
            </a:r>
            <a:endParaRPr sz="2000">
              <a:latin typeface="Calibri"/>
              <a:cs typeface="Calibri"/>
            </a:endParaRPr>
          </a:p>
          <a:p>
            <a:pPr marL="147955" indent="-135255">
              <a:lnSpc>
                <a:spcPct val="100000"/>
              </a:lnSpc>
              <a:spcBef>
                <a:spcPts val="1165"/>
              </a:spcBef>
              <a:buChar char="-"/>
              <a:tabLst>
                <a:tab pos="14795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Requires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big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buffers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small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messages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185165"/>
            <a:ext cx="45916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Virtual</a:t>
            </a:r>
            <a:r>
              <a:rPr spc="-190" dirty="0"/>
              <a:t> </a:t>
            </a:r>
            <a:r>
              <a:rPr spc="-65" dirty="0"/>
              <a:t>cut-</a:t>
            </a:r>
            <a:r>
              <a:rPr spc="-45" dirty="0"/>
              <a:t>through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1089406"/>
            <a:ext cx="8477250" cy="168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Start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forwarding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soon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header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received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Dramatic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reduction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latency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vs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store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forward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Still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buffers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entire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message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worst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case: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requires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large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buffers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small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messages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Wormhole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942187"/>
            <a:ext cx="9110981" cy="321626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Break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packets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into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much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smaller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“flits”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Pipeline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delivery: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Each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flit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2000" spc="-20" dirty="0">
                <a:solidFill>
                  <a:srgbClr val="404040"/>
                </a:solidFill>
                <a:latin typeface="Calibri"/>
                <a:cs typeface="Calibri"/>
              </a:rPr>
              <a:t>(“flow control digit”)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follows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its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predecessor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through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network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If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head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blocked,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rest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packet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waits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earlier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switches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large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buffering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network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Latency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independent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distance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large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messages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Head-of-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line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blocking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A4A3-5007-6381-0A82-304A8E3B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Wormhole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6DE3F5-1F4B-B40F-61BD-B19A281F8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0"/>
            <a:ext cx="9753600" cy="3794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F326C2-110A-6EC4-A463-A2534DFB184B}"/>
              </a:ext>
            </a:extLst>
          </p:cNvPr>
          <p:cNvSpPr txBox="1"/>
          <p:nvPr/>
        </p:nvSpPr>
        <p:spPr>
          <a:xfrm>
            <a:off x="3429000" y="6019800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15-418, Spring 2023, Lecture 14</a:t>
            </a:r>
          </a:p>
        </p:txBody>
      </p:sp>
    </p:spTree>
    <p:extLst>
      <p:ext uri="{BB962C8B-B14F-4D97-AF65-F5344CB8AC3E}">
        <p14:creationId xmlns:p14="http://schemas.microsoft.com/office/powerpoint/2010/main" val="3595853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Routing</a:t>
            </a:r>
            <a:r>
              <a:rPr spc="-229" dirty="0"/>
              <a:t> </a:t>
            </a:r>
            <a:r>
              <a:rPr spc="-45" dirty="0"/>
              <a:t>algorithms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1034542"/>
            <a:ext cx="8306434" cy="4527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475"/>
              </a:lnSpc>
              <a:spcBef>
                <a:spcPts val="95"/>
              </a:spcBef>
            </a:pPr>
            <a:r>
              <a:rPr sz="2200" b="1" spc="-10" dirty="0">
                <a:solidFill>
                  <a:srgbClr val="404040"/>
                </a:solidFill>
                <a:latin typeface="Calibri"/>
                <a:cs typeface="Calibri"/>
              </a:rPr>
              <a:t>Deterministic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Simplest,</a:t>
            </a:r>
            <a:r>
              <a:rPr sz="2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high</a:t>
            </a:r>
            <a:r>
              <a:rPr sz="22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contention</a:t>
            </a:r>
            <a:endParaRPr sz="2200">
              <a:latin typeface="Calibri"/>
              <a:cs typeface="Calibri"/>
            </a:endParaRPr>
          </a:p>
          <a:p>
            <a:pPr marL="304800" indent="-182245">
              <a:lnSpc>
                <a:spcPts val="2175"/>
              </a:lnSpc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Dimension-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order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(e.g.,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XY)</a:t>
            </a:r>
            <a:endParaRPr sz="2000">
              <a:latin typeface="Calibri"/>
              <a:cs typeface="Calibri"/>
            </a:endParaRPr>
          </a:p>
          <a:p>
            <a:pPr marL="304800" indent="-182245">
              <a:lnSpc>
                <a:spcPts val="2340"/>
              </a:lnSpc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Deadlock-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free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D24717"/>
              </a:buClr>
              <a:buFont typeface="Calibri"/>
              <a:buChar char="◦"/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ts val="2480"/>
              </a:lnSpc>
              <a:spcBef>
                <a:spcPts val="1620"/>
              </a:spcBef>
            </a:pPr>
            <a:r>
              <a:rPr sz="2200" b="1" dirty="0">
                <a:solidFill>
                  <a:srgbClr val="404040"/>
                </a:solidFill>
                <a:latin typeface="Calibri"/>
                <a:cs typeface="Calibri"/>
              </a:rPr>
              <a:t>Oblivious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22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Simple,</a:t>
            </a:r>
            <a:r>
              <a:rPr sz="22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mitigates</a:t>
            </a:r>
            <a:r>
              <a:rPr sz="22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contention</a:t>
            </a:r>
            <a:endParaRPr sz="2200">
              <a:latin typeface="Calibri"/>
              <a:cs typeface="Calibri"/>
            </a:endParaRPr>
          </a:p>
          <a:p>
            <a:pPr marL="304800" indent="-182245">
              <a:lnSpc>
                <a:spcPts val="2180"/>
              </a:lnSpc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Valiant’s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algorithm: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Route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deterministically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via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random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node</a:t>
            </a:r>
            <a:endParaRPr sz="2000">
              <a:latin typeface="Calibri"/>
              <a:cs typeface="Calibri"/>
            </a:endParaRPr>
          </a:p>
          <a:p>
            <a:pPr marL="304800" indent="-182245">
              <a:lnSpc>
                <a:spcPts val="2280"/>
              </a:lnSpc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Balances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network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load,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adds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latency</a:t>
            </a:r>
            <a:endParaRPr sz="2000">
              <a:latin typeface="Calibri"/>
              <a:cs typeface="Calibri"/>
            </a:endParaRPr>
          </a:p>
          <a:p>
            <a:pPr marL="304800" indent="-182245">
              <a:lnSpc>
                <a:spcPts val="2340"/>
              </a:lnSpc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Optimization: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Use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only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high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load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D24717"/>
              </a:buClr>
              <a:buFont typeface="Calibri"/>
              <a:buChar char="◦"/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ts val="2480"/>
              </a:lnSpc>
              <a:spcBef>
                <a:spcPts val="1610"/>
              </a:spcBef>
            </a:pPr>
            <a:r>
              <a:rPr sz="2200" b="1" dirty="0">
                <a:solidFill>
                  <a:srgbClr val="404040"/>
                </a:solidFill>
                <a:latin typeface="Calibri"/>
                <a:cs typeface="Calibri"/>
              </a:rPr>
              <a:t>Adaptive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22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Complex,</a:t>
            </a:r>
            <a:r>
              <a:rPr sz="2200" spc="-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most</a:t>
            </a:r>
            <a:r>
              <a:rPr sz="22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efficient</a:t>
            </a:r>
            <a:endParaRPr sz="2200">
              <a:latin typeface="Calibri"/>
              <a:cs typeface="Calibri"/>
            </a:endParaRPr>
          </a:p>
          <a:p>
            <a:pPr marL="304800" indent="-182245">
              <a:lnSpc>
                <a:spcPts val="2185"/>
              </a:lnSpc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Minimal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adaptive: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Always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route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closer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destination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least-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contended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port</a:t>
            </a:r>
            <a:endParaRPr sz="2000">
              <a:latin typeface="Calibri"/>
              <a:cs typeface="Calibri"/>
            </a:endParaRPr>
          </a:p>
          <a:p>
            <a:pPr marL="304800" indent="-182245">
              <a:lnSpc>
                <a:spcPts val="2335"/>
              </a:lnSpc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Fully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adaptive: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“Misroute”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packets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optimize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overall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network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load</a:t>
            </a:r>
            <a:endParaRPr sz="2000">
              <a:latin typeface="Calibri"/>
              <a:cs typeface="Calibri"/>
            </a:endParaRPr>
          </a:p>
          <a:p>
            <a:pPr marL="487680" lvl="1" indent="-182245">
              <a:lnSpc>
                <a:spcPts val="2030"/>
              </a:lnSpc>
              <a:buClr>
                <a:srgbClr val="D24717"/>
              </a:buClr>
              <a:buChar char="◦"/>
              <a:tabLst>
                <a:tab pos="487680" algn="l"/>
              </a:tabLst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Must</a:t>
            </a:r>
            <a:r>
              <a:rPr sz="17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guard</a:t>
            </a:r>
            <a:r>
              <a:rPr sz="17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against</a:t>
            </a:r>
            <a:r>
              <a:rPr sz="17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livelock</a:t>
            </a:r>
            <a:endParaRPr sz="1700">
              <a:latin typeface="Calibri"/>
              <a:cs typeface="Calibri"/>
            </a:endParaRPr>
          </a:p>
          <a:p>
            <a:pPr marL="487680" lvl="1" indent="-182245">
              <a:lnSpc>
                <a:spcPts val="2035"/>
              </a:lnSpc>
              <a:buClr>
                <a:srgbClr val="D24717"/>
              </a:buClr>
              <a:buChar char="◦"/>
              <a:tabLst>
                <a:tab pos="487680" algn="l"/>
              </a:tabLst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sz="17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7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coordinate</a:t>
            </a:r>
            <a:r>
              <a:rPr sz="17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overall</a:t>
            </a:r>
            <a:r>
              <a:rPr sz="17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network</a:t>
            </a:r>
            <a:r>
              <a:rPr sz="17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state?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92000" y="4571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92000" cy="67310"/>
            </a:xfrm>
            <a:custGeom>
              <a:avLst/>
              <a:gdLst/>
              <a:ahLst/>
              <a:cxnLst/>
              <a:rect l="l" t="t" r="r" b="b"/>
              <a:pathLst>
                <a:path w="12192000" h="67310">
                  <a:moveTo>
                    <a:pt x="12192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12192000" y="67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88719" y="1022603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On-</a:t>
            </a:r>
            <a:r>
              <a:rPr dirty="0"/>
              <a:t>chip</a:t>
            </a:r>
            <a:r>
              <a:rPr spc="-150" dirty="0"/>
              <a:t> </a:t>
            </a:r>
            <a:r>
              <a:rPr spc="-60" dirty="0"/>
              <a:t>interconnect</a:t>
            </a:r>
            <a:r>
              <a:rPr spc="-175" dirty="0"/>
              <a:t> </a:t>
            </a:r>
            <a:r>
              <a:rPr dirty="0"/>
              <a:t>in</a:t>
            </a:r>
            <a:r>
              <a:rPr spc="-150" dirty="0"/>
              <a:t> </a:t>
            </a:r>
            <a:r>
              <a:rPr dirty="0"/>
              <a:t>a</a:t>
            </a:r>
            <a:r>
              <a:rPr spc="-150" dirty="0"/>
              <a:t> </a:t>
            </a:r>
            <a:r>
              <a:rPr spc="-55" dirty="0"/>
              <a:t>multicore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5961" y="1177765"/>
            <a:ext cx="8007030" cy="46865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185165"/>
            <a:ext cx="68745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Where</a:t>
            </a:r>
            <a:r>
              <a:rPr spc="-190" dirty="0"/>
              <a:t> </a:t>
            </a:r>
            <a:r>
              <a:rPr dirty="0"/>
              <a:t>is</a:t>
            </a:r>
            <a:r>
              <a:rPr spc="-190" dirty="0"/>
              <a:t> </a:t>
            </a:r>
            <a:r>
              <a:rPr spc="-55" dirty="0"/>
              <a:t>interconnect</a:t>
            </a:r>
            <a:r>
              <a:rPr spc="-190" dirty="0"/>
              <a:t> </a:t>
            </a:r>
            <a:r>
              <a:rPr spc="-25" dirty="0"/>
              <a:t>used?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1080261"/>
            <a:ext cx="2974975" cy="3942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5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connect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components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Calibri"/>
              <a:cs typeface="Calibri"/>
            </a:endParaRPr>
          </a:p>
          <a:p>
            <a:pPr marL="12700" marR="93345">
              <a:lnSpc>
                <a:spcPct val="138500"/>
              </a:lnSpc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Processor-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to-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processor Processor-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to-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cache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Cache-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to-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cache</a:t>
            </a:r>
            <a:endParaRPr sz="2400">
              <a:latin typeface="Calibri"/>
              <a:cs typeface="Calibri"/>
            </a:endParaRPr>
          </a:p>
          <a:p>
            <a:pPr marL="12700" marR="711835">
              <a:lnSpc>
                <a:spcPct val="138600"/>
              </a:lnSpc>
              <a:spcBef>
                <a:spcPts val="10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Cache-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to-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memory I/O-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to-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memory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Why</a:t>
            </a:r>
            <a:r>
              <a:rPr spc="-190" dirty="0"/>
              <a:t> </a:t>
            </a:r>
            <a:r>
              <a:rPr dirty="0"/>
              <a:t>is</a:t>
            </a:r>
            <a:r>
              <a:rPr spc="-190" dirty="0"/>
              <a:t> </a:t>
            </a:r>
            <a:r>
              <a:rPr spc="-55" dirty="0"/>
              <a:t>interconnect</a:t>
            </a:r>
            <a:r>
              <a:rPr spc="-190" dirty="0"/>
              <a:t> </a:t>
            </a:r>
            <a:r>
              <a:rPr spc="-50" dirty="0"/>
              <a:t>important?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1052884"/>
            <a:ext cx="9141460" cy="281432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Affects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D24717"/>
                </a:solidFill>
                <a:latin typeface="Calibri"/>
                <a:cs typeface="Calibri"/>
              </a:rPr>
              <a:t>scalability</a:t>
            </a:r>
            <a:r>
              <a:rPr sz="2400" b="1" spc="-50" dirty="0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system</a:t>
            </a:r>
            <a:endParaRPr sz="24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185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large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system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build?</a:t>
            </a:r>
            <a:endParaRPr sz="20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359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easily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add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more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processors/caches?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D24717"/>
              </a:buClr>
              <a:buFont typeface="Calibri"/>
              <a:buChar char="◦"/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D24717"/>
              </a:buClr>
              <a:buFont typeface="Calibri"/>
              <a:buChar char="◦"/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Affects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performance</a:t>
            </a:r>
            <a:r>
              <a:rPr sz="24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energy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efficiency</a:t>
            </a:r>
            <a:endParaRPr sz="24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185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fast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processors,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caches,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memories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communicate?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(longer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than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cache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access)</a:t>
            </a:r>
            <a:endParaRPr sz="20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36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much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energy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spent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communication?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(10-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35%)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185165"/>
            <a:ext cx="46475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Interconnect</a:t>
            </a:r>
            <a:r>
              <a:rPr spc="-200" dirty="0"/>
              <a:t> </a:t>
            </a:r>
            <a:r>
              <a:rPr spc="-30" dirty="0"/>
              <a:t>basics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1058609"/>
            <a:ext cx="7272020" cy="506476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Topology</a:t>
            </a:r>
            <a:endParaRPr sz="24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15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switches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wired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each</a:t>
            </a:r>
            <a:r>
              <a:rPr sz="2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other</a:t>
            </a:r>
            <a:endParaRPr sz="22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Affects</a:t>
            </a:r>
            <a:r>
              <a:rPr sz="2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routing,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Calibri"/>
                <a:cs typeface="Calibri"/>
              </a:rPr>
              <a:t>reliability,</a:t>
            </a:r>
            <a:r>
              <a:rPr sz="22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throughput,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404040"/>
                </a:solidFill>
                <a:latin typeface="Calibri"/>
                <a:cs typeface="Calibri"/>
              </a:rPr>
              <a:t>latency,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Calibri"/>
                <a:cs typeface="Calibri"/>
              </a:rPr>
              <a:t>cost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D24717"/>
              </a:buClr>
              <a:buFont typeface="Calibri"/>
              <a:buChar char="◦"/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24717"/>
              </a:buClr>
              <a:buFont typeface="Calibri"/>
              <a:buChar char="◦"/>
            </a:pP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Routing</a:t>
            </a:r>
            <a:r>
              <a:rPr sz="2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(algorithm)</a:t>
            </a:r>
            <a:endParaRPr sz="24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14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does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message</a:t>
            </a:r>
            <a:r>
              <a:rPr sz="22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get</a:t>
            </a:r>
            <a:r>
              <a:rPr sz="22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from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source</a:t>
            </a:r>
            <a:r>
              <a:rPr sz="2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destination?</a:t>
            </a:r>
            <a:endParaRPr sz="22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34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Static</a:t>
            </a:r>
            <a:r>
              <a:rPr sz="2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vs</a:t>
            </a:r>
            <a:r>
              <a:rPr sz="2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adaptive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D24717"/>
              </a:buClr>
              <a:buFont typeface="Calibri"/>
              <a:buChar char="◦"/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24717"/>
              </a:buClr>
              <a:buFont typeface="Calibri"/>
              <a:buChar char="◦"/>
            </a:pP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Buffering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flow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control</a:t>
            </a:r>
            <a:endParaRPr sz="24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15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What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we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store</a:t>
            </a:r>
            <a:r>
              <a:rPr sz="2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within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network?</a:t>
            </a:r>
            <a:r>
              <a:rPr sz="22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Calibri"/>
                <a:cs typeface="Calibri"/>
              </a:rPr>
              <a:t>(Packets,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headers,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Calibri"/>
                <a:cs typeface="Calibri"/>
              </a:rPr>
              <a:t>…?)</a:t>
            </a:r>
            <a:endParaRPr sz="22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34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sz="2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22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we</a:t>
            </a:r>
            <a:r>
              <a:rPr sz="22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throttle</a:t>
            </a:r>
            <a:r>
              <a:rPr sz="22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when</a:t>
            </a:r>
            <a:r>
              <a:rPr sz="22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oversubscribed?</a:t>
            </a:r>
            <a:endParaRPr sz="22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Tightly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coupled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22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routing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Interconnect</a:t>
            </a:r>
            <a:r>
              <a:rPr spc="-190" dirty="0"/>
              <a:t> </a:t>
            </a:r>
            <a:r>
              <a:rPr spc="-45" dirty="0"/>
              <a:t>topologies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947064"/>
            <a:ext cx="4234815" cy="493395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Bus</a:t>
            </a:r>
            <a:r>
              <a:rPr sz="22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(simplest)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200" spc="-30" dirty="0">
                <a:solidFill>
                  <a:srgbClr val="404040"/>
                </a:solidFill>
                <a:latin typeface="Calibri"/>
                <a:cs typeface="Calibri"/>
              </a:rPr>
              <a:t>Point-</a:t>
            </a:r>
            <a:r>
              <a:rPr sz="2200" spc="-25" dirty="0">
                <a:solidFill>
                  <a:srgbClr val="404040"/>
                </a:solidFill>
                <a:latin typeface="Calibri"/>
                <a:cs typeface="Calibri"/>
              </a:rPr>
              <a:t>to-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point</a:t>
            </a:r>
            <a:r>
              <a:rPr sz="2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(ideal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most</a:t>
            </a:r>
            <a:r>
              <a:rPr sz="2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costly)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Crossbar</a:t>
            </a:r>
            <a:r>
              <a:rPr sz="22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(less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costly)</a:t>
            </a:r>
            <a:endParaRPr sz="2200">
              <a:latin typeface="Calibri"/>
              <a:cs typeface="Calibri"/>
            </a:endParaRPr>
          </a:p>
          <a:p>
            <a:pPr marL="12700" marR="3407410">
              <a:lnSpc>
                <a:spcPct val="133100"/>
              </a:lnSpc>
              <a:spcBef>
                <a:spcPts val="5"/>
              </a:spcBef>
            </a:pPr>
            <a:r>
              <a:rPr sz="2200" spc="-20" dirty="0">
                <a:solidFill>
                  <a:srgbClr val="404040"/>
                </a:solidFill>
                <a:latin typeface="Calibri"/>
                <a:cs typeface="Calibri"/>
              </a:rPr>
              <a:t>Ring Mesh Tree </a:t>
            </a:r>
            <a:r>
              <a:rPr sz="2200" spc="-25" dirty="0">
                <a:solidFill>
                  <a:srgbClr val="404040"/>
                </a:solidFill>
                <a:latin typeface="Calibri"/>
                <a:cs typeface="Calibri"/>
              </a:rPr>
              <a:t>Omega</a:t>
            </a:r>
            <a:endParaRPr sz="2200">
              <a:latin typeface="Calibri"/>
              <a:cs typeface="Calibri"/>
            </a:endParaRPr>
          </a:p>
          <a:p>
            <a:pPr marL="12700" marR="2986405">
              <a:lnSpc>
                <a:spcPct val="133000"/>
              </a:lnSpc>
              <a:spcBef>
                <a:spcPts val="5"/>
              </a:spcBef>
            </a:pPr>
            <a:r>
              <a:rPr sz="2200" spc="-20" dirty="0">
                <a:solidFill>
                  <a:srgbClr val="404040"/>
                </a:solidFill>
                <a:latin typeface="Calibri"/>
                <a:cs typeface="Calibri"/>
              </a:rPr>
              <a:t>Hypercube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Torus Butterfly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200" spc="-5" dirty="0">
                <a:solidFill>
                  <a:srgbClr val="404040"/>
                </a:solidFill>
                <a:latin typeface="Calibri"/>
                <a:cs typeface="Calibri"/>
              </a:rPr>
              <a:t>…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185165"/>
            <a:ext cx="49911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Interconnect</a:t>
            </a:r>
            <a:r>
              <a:rPr spc="-190" dirty="0"/>
              <a:t> </a:t>
            </a:r>
            <a:r>
              <a:rPr spc="-40" dirty="0"/>
              <a:t>metrics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938530"/>
            <a:ext cx="4471670" cy="306959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Cost</a:t>
            </a:r>
            <a:r>
              <a:rPr sz="24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(area)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4000"/>
              </a:lnSpc>
              <a:spcBef>
                <a:spcPts val="315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Latency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(hops,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cycles,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nanoseconds) Contention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Energy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Bandwidth</a:t>
            </a:r>
            <a:r>
              <a:rPr sz="2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(“bisection”</a:t>
            </a:r>
            <a:r>
              <a:rPr sz="24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b/w)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End-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to-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end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system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performance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185165"/>
            <a:ext cx="8877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Bus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942187"/>
            <a:ext cx="5173345" cy="228790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Simple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Cost-effective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small number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nodes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Easy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implement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coherence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(global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broadcast)</a:t>
            </a:r>
            <a:endParaRPr sz="2000">
              <a:latin typeface="Calibri"/>
              <a:cs typeface="Calibri"/>
            </a:endParaRPr>
          </a:p>
          <a:p>
            <a:pPr marL="147955" indent="-135255">
              <a:lnSpc>
                <a:spcPct val="100000"/>
              </a:lnSpc>
              <a:spcBef>
                <a:spcPts val="1165"/>
              </a:spcBef>
              <a:buChar char="-"/>
              <a:tabLst>
                <a:tab pos="14795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Poor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scalability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(electrical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limitations)</a:t>
            </a:r>
            <a:endParaRPr sz="2000">
              <a:latin typeface="Calibri"/>
              <a:cs typeface="Calibri"/>
            </a:endParaRPr>
          </a:p>
          <a:p>
            <a:pPr marL="147955" indent="-135255">
              <a:lnSpc>
                <a:spcPct val="100000"/>
              </a:lnSpc>
              <a:spcBef>
                <a:spcPts val="1165"/>
              </a:spcBef>
              <a:buChar char="-"/>
              <a:tabLst>
                <a:tab pos="14795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High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contention</a:t>
            </a:r>
            <a:endParaRPr sz="2000">
              <a:latin typeface="Calibri"/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23271C-F121-A987-78C0-49AF5AF1E0E9}"/>
              </a:ext>
            </a:extLst>
          </p:cNvPr>
          <p:cNvCxnSpPr>
            <a:cxnSpLocks/>
          </p:cNvCxnSpPr>
          <p:nvPr/>
        </p:nvCxnSpPr>
        <p:spPr>
          <a:xfrm>
            <a:off x="1676400" y="5638800"/>
            <a:ext cx="7391401" cy="38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E8AEA9-F9E3-258B-1369-13F09BAB4905}"/>
              </a:ext>
            </a:extLst>
          </p:cNvPr>
          <p:cNvGrpSpPr/>
          <p:nvPr/>
        </p:nvGrpSpPr>
        <p:grpSpPr>
          <a:xfrm>
            <a:off x="2667000" y="4114800"/>
            <a:ext cx="914400" cy="1524000"/>
            <a:chOff x="2667000" y="4114800"/>
            <a:chExt cx="914400" cy="1524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C57A2D-BB83-3AB6-F251-2BAD4AB48A2B}"/>
                </a:ext>
              </a:extLst>
            </p:cNvPr>
            <p:cNvSpPr/>
            <p:nvPr/>
          </p:nvSpPr>
          <p:spPr>
            <a:xfrm>
              <a:off x="2667000" y="4114800"/>
              <a:ext cx="9144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A3C1C1-B632-01DA-7CE6-220431E7099C}"/>
                </a:ext>
              </a:extLst>
            </p:cNvPr>
            <p:cNvSpPr/>
            <p:nvPr/>
          </p:nvSpPr>
          <p:spPr>
            <a:xfrm>
              <a:off x="2667000" y="4720046"/>
              <a:ext cx="9144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36066D-AC58-E3FE-EAD3-A150C1580433}"/>
                </a:ext>
              </a:extLst>
            </p:cNvPr>
            <p:cNvCxnSpPr>
              <a:stCxn id="7" idx="2"/>
            </p:cNvCxnSpPr>
            <p:nvPr/>
          </p:nvCxnSpPr>
          <p:spPr>
            <a:xfrm>
              <a:off x="3124200" y="5329646"/>
              <a:ext cx="0" cy="3091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14A29B-3F84-EE8E-2934-70D969DF228D}"/>
                </a:ext>
              </a:extLst>
            </p:cNvPr>
            <p:cNvSpPr txBox="1"/>
            <p:nvPr/>
          </p:nvSpPr>
          <p:spPr>
            <a:xfrm>
              <a:off x="2820270" y="481374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LLC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1BEA32-E440-12D1-6695-E6F055CF24A6}"/>
                </a:ext>
              </a:extLst>
            </p:cNvPr>
            <p:cNvSpPr txBox="1"/>
            <p:nvPr/>
          </p:nvSpPr>
          <p:spPr>
            <a:xfrm>
              <a:off x="2820270" y="424978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0A2971-46B1-0B24-B719-382364BA25C8}"/>
              </a:ext>
            </a:extLst>
          </p:cNvPr>
          <p:cNvGrpSpPr/>
          <p:nvPr/>
        </p:nvGrpSpPr>
        <p:grpSpPr>
          <a:xfrm>
            <a:off x="4267200" y="4121331"/>
            <a:ext cx="914400" cy="1524000"/>
            <a:chOff x="2667000" y="4114800"/>
            <a:chExt cx="914400" cy="1524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DFDCDB-6DA4-B107-CC1B-900A25775D0B}"/>
                </a:ext>
              </a:extLst>
            </p:cNvPr>
            <p:cNvSpPr/>
            <p:nvPr/>
          </p:nvSpPr>
          <p:spPr>
            <a:xfrm>
              <a:off x="2667000" y="4114800"/>
              <a:ext cx="9144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D4230F-60D4-04A3-395B-AD460529D1B5}"/>
                </a:ext>
              </a:extLst>
            </p:cNvPr>
            <p:cNvSpPr/>
            <p:nvPr/>
          </p:nvSpPr>
          <p:spPr>
            <a:xfrm>
              <a:off x="2667000" y="4720046"/>
              <a:ext cx="9144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CEA6E33-8E56-2636-F7F6-92EA930FC76A}"/>
                </a:ext>
              </a:extLst>
            </p:cNvPr>
            <p:cNvCxnSpPr>
              <a:stCxn id="20" idx="2"/>
            </p:cNvCxnSpPr>
            <p:nvPr/>
          </p:nvCxnSpPr>
          <p:spPr>
            <a:xfrm>
              <a:off x="3124200" y="5329646"/>
              <a:ext cx="0" cy="3091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86E3A4-4F7C-B72C-8E5C-8B55F6718FB2}"/>
                </a:ext>
              </a:extLst>
            </p:cNvPr>
            <p:cNvSpPr txBox="1"/>
            <p:nvPr/>
          </p:nvSpPr>
          <p:spPr>
            <a:xfrm>
              <a:off x="2820270" y="481374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LLC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0A307C-2B63-E84D-672E-6A01F2AEDD74}"/>
                </a:ext>
              </a:extLst>
            </p:cNvPr>
            <p:cNvSpPr txBox="1"/>
            <p:nvPr/>
          </p:nvSpPr>
          <p:spPr>
            <a:xfrm>
              <a:off x="2820270" y="424978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BA9070-2B40-0669-7471-0FF3FEDD1E12}"/>
              </a:ext>
            </a:extLst>
          </p:cNvPr>
          <p:cNvGrpSpPr/>
          <p:nvPr/>
        </p:nvGrpSpPr>
        <p:grpSpPr>
          <a:xfrm>
            <a:off x="5744481" y="4144492"/>
            <a:ext cx="914400" cy="1524000"/>
            <a:chOff x="2667000" y="4114800"/>
            <a:chExt cx="914400" cy="1524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D88850C-0537-B2A0-68F7-225D7FD5AB81}"/>
                </a:ext>
              </a:extLst>
            </p:cNvPr>
            <p:cNvSpPr/>
            <p:nvPr/>
          </p:nvSpPr>
          <p:spPr>
            <a:xfrm>
              <a:off x="2667000" y="4114800"/>
              <a:ext cx="9144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F2C142-7419-FBEA-367F-82E0AAB9C688}"/>
                </a:ext>
              </a:extLst>
            </p:cNvPr>
            <p:cNvSpPr/>
            <p:nvPr/>
          </p:nvSpPr>
          <p:spPr>
            <a:xfrm>
              <a:off x="2667000" y="4720046"/>
              <a:ext cx="9144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8BAC612-7C53-132E-1E8E-69183EDD8DB7}"/>
                </a:ext>
              </a:extLst>
            </p:cNvPr>
            <p:cNvCxnSpPr>
              <a:stCxn id="26" idx="2"/>
            </p:cNvCxnSpPr>
            <p:nvPr/>
          </p:nvCxnSpPr>
          <p:spPr>
            <a:xfrm>
              <a:off x="3124200" y="5329646"/>
              <a:ext cx="0" cy="3091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4D3EF3-9FD7-A123-5F76-25009F17FFC7}"/>
                </a:ext>
              </a:extLst>
            </p:cNvPr>
            <p:cNvSpPr txBox="1"/>
            <p:nvPr/>
          </p:nvSpPr>
          <p:spPr>
            <a:xfrm>
              <a:off x="2820270" y="481374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LLC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E3DC00-CBF6-93BC-9B39-40E91BFAF661}"/>
                </a:ext>
              </a:extLst>
            </p:cNvPr>
            <p:cNvSpPr txBox="1"/>
            <p:nvPr/>
          </p:nvSpPr>
          <p:spPr>
            <a:xfrm>
              <a:off x="2820270" y="424978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6A7CEE-BF45-F669-3046-18E144021B00}"/>
              </a:ext>
            </a:extLst>
          </p:cNvPr>
          <p:cNvGrpSpPr/>
          <p:nvPr/>
        </p:nvGrpSpPr>
        <p:grpSpPr>
          <a:xfrm>
            <a:off x="7315200" y="4152900"/>
            <a:ext cx="914400" cy="1524000"/>
            <a:chOff x="2667000" y="4114800"/>
            <a:chExt cx="914400" cy="1524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AE15756-A5BA-0B76-0C4D-411B6867FB28}"/>
                </a:ext>
              </a:extLst>
            </p:cNvPr>
            <p:cNvSpPr/>
            <p:nvPr/>
          </p:nvSpPr>
          <p:spPr>
            <a:xfrm>
              <a:off x="2667000" y="4114800"/>
              <a:ext cx="9144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1E1FA6B-9088-F9E6-80B6-5FAD5C60CA58}"/>
                </a:ext>
              </a:extLst>
            </p:cNvPr>
            <p:cNvSpPr/>
            <p:nvPr/>
          </p:nvSpPr>
          <p:spPr>
            <a:xfrm>
              <a:off x="2667000" y="4720046"/>
              <a:ext cx="9144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F41AE1-92E3-0DFF-028A-9F6C92551CD7}"/>
                </a:ext>
              </a:extLst>
            </p:cNvPr>
            <p:cNvCxnSpPr>
              <a:stCxn id="32" idx="2"/>
            </p:cNvCxnSpPr>
            <p:nvPr/>
          </p:nvCxnSpPr>
          <p:spPr>
            <a:xfrm>
              <a:off x="3124200" y="5329646"/>
              <a:ext cx="0" cy="3091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A60E14F-DAD5-D127-93DE-5113DE23B7F7}"/>
                </a:ext>
              </a:extLst>
            </p:cNvPr>
            <p:cNvSpPr txBox="1"/>
            <p:nvPr/>
          </p:nvSpPr>
          <p:spPr>
            <a:xfrm>
              <a:off x="2820270" y="481374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LLC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6556D1-E5D2-B3AA-3716-01C71ED5E383}"/>
                </a:ext>
              </a:extLst>
            </p:cNvPr>
            <p:cNvSpPr txBox="1"/>
            <p:nvPr/>
          </p:nvSpPr>
          <p:spPr>
            <a:xfrm>
              <a:off x="2820270" y="424978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1014</Words>
  <Application>Microsoft Office PowerPoint</Application>
  <PresentationFormat>Widescreen</PresentationFormat>
  <Paragraphs>257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On-chip Interconnect</vt:lpstr>
      <vt:lpstr>On-chip interconnect in a multicore</vt:lpstr>
      <vt:lpstr>Where is interconnect used?</vt:lpstr>
      <vt:lpstr>Why is interconnect important?</vt:lpstr>
      <vt:lpstr>Interconnect basics</vt:lpstr>
      <vt:lpstr>Interconnect topologies</vt:lpstr>
      <vt:lpstr>Interconnect metrics</vt:lpstr>
      <vt:lpstr>Bus</vt:lpstr>
      <vt:lpstr>Point-to-point</vt:lpstr>
      <vt:lpstr>Crossbar</vt:lpstr>
      <vt:lpstr>Buffered crossbar</vt:lpstr>
      <vt:lpstr>Multistage networks</vt:lpstr>
      <vt:lpstr>Handling contention</vt:lpstr>
      <vt:lpstr>Ring</vt:lpstr>
      <vt:lpstr>PowerPoint Presentation</vt:lpstr>
      <vt:lpstr>2D Mesh</vt:lpstr>
      <vt:lpstr>Intel Xeon Phi / Skylake Server </vt:lpstr>
      <vt:lpstr>Tilera Pro Mesh Interconnect</vt:lpstr>
      <vt:lpstr>Trees</vt:lpstr>
      <vt:lpstr>Flow control methods</vt:lpstr>
      <vt:lpstr>Circuit switching</vt:lpstr>
      <vt:lpstr>Store and forward</vt:lpstr>
      <vt:lpstr>Virtual cut-through</vt:lpstr>
      <vt:lpstr>Wormhole</vt:lpstr>
      <vt:lpstr>Wormhole</vt:lpstr>
      <vt:lpstr>Routing algorithms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15-740</dc:title>
  <dc:creator>beckmann</dc:creator>
  <cp:lastModifiedBy>Gregory M Kesden</cp:lastModifiedBy>
  <cp:revision>2</cp:revision>
  <dcterms:created xsi:type="dcterms:W3CDTF">2023-11-28T02:55:38Z</dcterms:created>
  <dcterms:modified xsi:type="dcterms:W3CDTF">2023-11-28T03:59:14Z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2023-11-28T00:00:00Z</vt:filetime>
  </property>
  <property fmtid="{D5CDD505-2E9C-101B-9397-08002B2CF9AE}" pid="5" name="Producer">
    <vt:lpwstr>Microsoft® PowerPoint® 2016</vt:lpwstr>
  </property>
</Properties>
</file>