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7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9" autoAdjust="0"/>
    <p:restoredTop sz="95416" autoAdjust="0"/>
  </p:normalViewPr>
  <p:slideViewPr>
    <p:cSldViewPr>
      <p:cViewPr varScale="1">
        <p:scale>
          <a:sx n="89" d="100"/>
          <a:sy n="89" d="100"/>
        </p:scale>
        <p:origin x="87" y="11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81530" y="1103503"/>
            <a:ext cx="802893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491" y="98882"/>
            <a:ext cx="11901017" cy="1532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9605" y="2081022"/>
            <a:ext cx="9281795" cy="2037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6858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2023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2895600" y="3352800"/>
            <a:ext cx="87735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Lecture 19: Consistency and Coherency</a:t>
            </a:r>
            <a:endParaRPr lang="en-US" sz="2400" b="1" i="1" dirty="0">
              <a:latin typeface="Calibri"/>
              <a:cs typeface="Calibri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6324600" y="6324600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Brandon Lucia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39" y="834974"/>
            <a:ext cx="4131945" cy="797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dirty="0"/>
              <a:t>The</a:t>
            </a:r>
            <a:r>
              <a:rPr sz="5050" spc="-10" dirty="0"/>
              <a:t> </a:t>
            </a:r>
            <a:r>
              <a:rPr sz="5050" dirty="0"/>
              <a:t>SC</a:t>
            </a:r>
            <a:r>
              <a:rPr sz="5050" spc="-5" dirty="0"/>
              <a:t> </a:t>
            </a:r>
            <a:r>
              <a:rPr sz="5050" spc="-10" dirty="0"/>
              <a:t>“Switch”</a:t>
            </a:r>
            <a:endParaRPr sz="5050"/>
          </a:p>
        </p:txBody>
      </p:sp>
      <p:grpSp>
        <p:nvGrpSpPr>
          <p:cNvPr id="3" name="object 3"/>
          <p:cNvGrpSpPr/>
          <p:nvPr/>
        </p:nvGrpSpPr>
        <p:grpSpPr>
          <a:xfrm>
            <a:off x="3373373" y="1617725"/>
            <a:ext cx="3335020" cy="3699510"/>
            <a:chOff x="3373373" y="1617725"/>
            <a:chExt cx="3335020" cy="3699510"/>
          </a:xfrm>
        </p:grpSpPr>
        <p:sp>
          <p:nvSpPr>
            <p:cNvPr id="4" name="object 4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656796" y="0"/>
                  </a:moveTo>
                  <a:lnTo>
                    <a:pt x="610981" y="1512"/>
                  </a:lnTo>
                  <a:lnTo>
                    <a:pt x="565346" y="6051"/>
                  </a:lnTo>
                  <a:lnTo>
                    <a:pt x="520071" y="13616"/>
                  </a:lnTo>
                  <a:lnTo>
                    <a:pt x="475337" y="24207"/>
                  </a:lnTo>
                  <a:lnTo>
                    <a:pt x="431322" y="37824"/>
                  </a:lnTo>
                  <a:lnTo>
                    <a:pt x="388206" y="54467"/>
                  </a:lnTo>
                  <a:lnTo>
                    <a:pt x="346169" y="74135"/>
                  </a:lnTo>
                  <a:lnTo>
                    <a:pt x="305391" y="96830"/>
                  </a:lnTo>
                  <a:lnTo>
                    <a:pt x="266051" y="122551"/>
                  </a:lnTo>
                  <a:lnTo>
                    <a:pt x="228329" y="151297"/>
                  </a:lnTo>
                  <a:lnTo>
                    <a:pt x="192404" y="183070"/>
                  </a:lnTo>
                  <a:lnTo>
                    <a:pt x="159012" y="217250"/>
                  </a:lnTo>
                  <a:lnTo>
                    <a:pt x="128800" y="253138"/>
                  </a:lnTo>
                  <a:lnTo>
                    <a:pt x="101767" y="290565"/>
                  </a:lnTo>
                  <a:lnTo>
                    <a:pt x="77916" y="329359"/>
                  </a:lnTo>
                  <a:lnTo>
                    <a:pt x="57244" y="369349"/>
                  </a:lnTo>
                  <a:lnTo>
                    <a:pt x="39753" y="410364"/>
                  </a:lnTo>
                  <a:lnTo>
                    <a:pt x="25441" y="452234"/>
                  </a:lnTo>
                  <a:lnTo>
                    <a:pt x="14311" y="494787"/>
                  </a:lnTo>
                  <a:lnTo>
                    <a:pt x="6360" y="537853"/>
                  </a:lnTo>
                  <a:lnTo>
                    <a:pt x="1590" y="581261"/>
                  </a:lnTo>
                  <a:lnTo>
                    <a:pt x="0" y="624840"/>
                  </a:lnTo>
                  <a:lnTo>
                    <a:pt x="1590" y="668418"/>
                  </a:lnTo>
                  <a:lnTo>
                    <a:pt x="6360" y="711826"/>
                  </a:lnTo>
                  <a:lnTo>
                    <a:pt x="14311" y="754892"/>
                  </a:lnTo>
                  <a:lnTo>
                    <a:pt x="25441" y="797445"/>
                  </a:lnTo>
                  <a:lnTo>
                    <a:pt x="39753" y="839315"/>
                  </a:lnTo>
                  <a:lnTo>
                    <a:pt x="57244" y="880330"/>
                  </a:lnTo>
                  <a:lnTo>
                    <a:pt x="77916" y="920320"/>
                  </a:lnTo>
                  <a:lnTo>
                    <a:pt x="101767" y="959114"/>
                  </a:lnTo>
                  <a:lnTo>
                    <a:pt x="128800" y="996541"/>
                  </a:lnTo>
                  <a:lnTo>
                    <a:pt x="159012" y="1032429"/>
                  </a:lnTo>
                  <a:lnTo>
                    <a:pt x="192404" y="1066609"/>
                  </a:lnTo>
                  <a:lnTo>
                    <a:pt x="228329" y="1098382"/>
                  </a:lnTo>
                  <a:lnTo>
                    <a:pt x="266051" y="1127128"/>
                  </a:lnTo>
                  <a:lnTo>
                    <a:pt x="305391" y="1152849"/>
                  </a:lnTo>
                  <a:lnTo>
                    <a:pt x="346169" y="1175544"/>
                  </a:lnTo>
                  <a:lnTo>
                    <a:pt x="388206" y="1195212"/>
                  </a:lnTo>
                  <a:lnTo>
                    <a:pt x="431322" y="1211855"/>
                  </a:lnTo>
                  <a:lnTo>
                    <a:pt x="475337" y="1225472"/>
                  </a:lnTo>
                  <a:lnTo>
                    <a:pt x="520071" y="1236063"/>
                  </a:lnTo>
                  <a:lnTo>
                    <a:pt x="565346" y="1243628"/>
                  </a:lnTo>
                  <a:lnTo>
                    <a:pt x="610981" y="1248167"/>
                  </a:lnTo>
                  <a:lnTo>
                    <a:pt x="656796" y="1249679"/>
                  </a:lnTo>
                  <a:lnTo>
                    <a:pt x="702612" y="1248167"/>
                  </a:lnTo>
                  <a:lnTo>
                    <a:pt x="748249" y="1243628"/>
                  </a:lnTo>
                  <a:lnTo>
                    <a:pt x="793527" y="1236063"/>
                  </a:lnTo>
                  <a:lnTo>
                    <a:pt x="838268" y="1225472"/>
                  </a:lnTo>
                  <a:lnTo>
                    <a:pt x="882290" y="1211855"/>
                  </a:lnTo>
                  <a:lnTo>
                    <a:pt x="925414" y="1195212"/>
                  </a:lnTo>
                  <a:lnTo>
                    <a:pt x="967462" y="1175544"/>
                  </a:lnTo>
                  <a:lnTo>
                    <a:pt x="1008252" y="1152849"/>
                  </a:lnTo>
                  <a:lnTo>
                    <a:pt x="1047605" y="1127128"/>
                  </a:lnTo>
                  <a:lnTo>
                    <a:pt x="1085342" y="1098382"/>
                  </a:lnTo>
                  <a:lnTo>
                    <a:pt x="1121283" y="1066609"/>
                  </a:lnTo>
                  <a:lnTo>
                    <a:pt x="1154675" y="1032429"/>
                  </a:lnTo>
                  <a:lnTo>
                    <a:pt x="1184887" y="996541"/>
                  </a:lnTo>
                  <a:lnTo>
                    <a:pt x="1211920" y="959114"/>
                  </a:lnTo>
                  <a:lnTo>
                    <a:pt x="1235771" y="920320"/>
                  </a:lnTo>
                  <a:lnTo>
                    <a:pt x="1256443" y="880330"/>
                  </a:lnTo>
                  <a:lnTo>
                    <a:pt x="1273934" y="839315"/>
                  </a:lnTo>
                  <a:lnTo>
                    <a:pt x="1288246" y="797445"/>
                  </a:lnTo>
                  <a:lnTo>
                    <a:pt x="1299376" y="754892"/>
                  </a:lnTo>
                  <a:lnTo>
                    <a:pt x="1307327" y="711826"/>
                  </a:lnTo>
                  <a:lnTo>
                    <a:pt x="1312097" y="668418"/>
                  </a:lnTo>
                  <a:lnTo>
                    <a:pt x="1313688" y="624839"/>
                  </a:lnTo>
                  <a:lnTo>
                    <a:pt x="1312097" y="581261"/>
                  </a:lnTo>
                  <a:lnTo>
                    <a:pt x="1307327" y="537853"/>
                  </a:lnTo>
                  <a:lnTo>
                    <a:pt x="1299376" y="494787"/>
                  </a:lnTo>
                  <a:lnTo>
                    <a:pt x="1288246" y="452234"/>
                  </a:lnTo>
                  <a:lnTo>
                    <a:pt x="1273934" y="410364"/>
                  </a:lnTo>
                  <a:lnTo>
                    <a:pt x="1256443" y="369349"/>
                  </a:lnTo>
                  <a:lnTo>
                    <a:pt x="1235771" y="329359"/>
                  </a:lnTo>
                  <a:lnTo>
                    <a:pt x="1211920" y="290565"/>
                  </a:lnTo>
                  <a:lnTo>
                    <a:pt x="1184887" y="253138"/>
                  </a:lnTo>
                  <a:lnTo>
                    <a:pt x="1154675" y="217250"/>
                  </a:lnTo>
                  <a:lnTo>
                    <a:pt x="1121283" y="183070"/>
                  </a:lnTo>
                  <a:lnTo>
                    <a:pt x="1085342" y="151297"/>
                  </a:lnTo>
                  <a:lnTo>
                    <a:pt x="1047605" y="122551"/>
                  </a:lnTo>
                  <a:lnTo>
                    <a:pt x="1008252" y="96830"/>
                  </a:lnTo>
                  <a:lnTo>
                    <a:pt x="967462" y="74135"/>
                  </a:lnTo>
                  <a:lnTo>
                    <a:pt x="925414" y="54467"/>
                  </a:lnTo>
                  <a:lnTo>
                    <a:pt x="882290" y="37824"/>
                  </a:lnTo>
                  <a:lnTo>
                    <a:pt x="838268" y="24207"/>
                  </a:lnTo>
                  <a:lnTo>
                    <a:pt x="793527" y="13616"/>
                  </a:lnTo>
                  <a:lnTo>
                    <a:pt x="748249" y="6051"/>
                  </a:lnTo>
                  <a:lnTo>
                    <a:pt x="702612" y="1512"/>
                  </a:lnTo>
                  <a:lnTo>
                    <a:pt x="656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1121283" y="183070"/>
                  </a:moveTo>
                  <a:lnTo>
                    <a:pt x="1154675" y="217250"/>
                  </a:lnTo>
                  <a:lnTo>
                    <a:pt x="1184887" y="253138"/>
                  </a:lnTo>
                  <a:lnTo>
                    <a:pt x="1211920" y="290565"/>
                  </a:lnTo>
                  <a:lnTo>
                    <a:pt x="1235771" y="329359"/>
                  </a:lnTo>
                  <a:lnTo>
                    <a:pt x="1256443" y="369349"/>
                  </a:lnTo>
                  <a:lnTo>
                    <a:pt x="1273934" y="410364"/>
                  </a:lnTo>
                  <a:lnTo>
                    <a:pt x="1288246" y="452234"/>
                  </a:lnTo>
                  <a:lnTo>
                    <a:pt x="1299376" y="494787"/>
                  </a:lnTo>
                  <a:lnTo>
                    <a:pt x="1307327" y="537853"/>
                  </a:lnTo>
                  <a:lnTo>
                    <a:pt x="1312097" y="581261"/>
                  </a:lnTo>
                  <a:lnTo>
                    <a:pt x="1313688" y="624839"/>
                  </a:lnTo>
                  <a:lnTo>
                    <a:pt x="1312097" y="668418"/>
                  </a:lnTo>
                  <a:lnTo>
                    <a:pt x="1307327" y="711826"/>
                  </a:lnTo>
                  <a:lnTo>
                    <a:pt x="1299376" y="754892"/>
                  </a:lnTo>
                  <a:lnTo>
                    <a:pt x="1288246" y="797445"/>
                  </a:lnTo>
                  <a:lnTo>
                    <a:pt x="1273934" y="839315"/>
                  </a:lnTo>
                  <a:lnTo>
                    <a:pt x="1256443" y="880330"/>
                  </a:lnTo>
                  <a:lnTo>
                    <a:pt x="1235771" y="920320"/>
                  </a:lnTo>
                  <a:lnTo>
                    <a:pt x="1211920" y="959114"/>
                  </a:lnTo>
                  <a:lnTo>
                    <a:pt x="1184887" y="996541"/>
                  </a:lnTo>
                  <a:lnTo>
                    <a:pt x="1154675" y="1032429"/>
                  </a:lnTo>
                  <a:lnTo>
                    <a:pt x="1121283" y="1066609"/>
                  </a:lnTo>
                  <a:lnTo>
                    <a:pt x="1085342" y="1098382"/>
                  </a:lnTo>
                  <a:lnTo>
                    <a:pt x="1047605" y="1127128"/>
                  </a:lnTo>
                  <a:lnTo>
                    <a:pt x="1008252" y="1152849"/>
                  </a:lnTo>
                  <a:lnTo>
                    <a:pt x="967462" y="1175544"/>
                  </a:lnTo>
                  <a:lnTo>
                    <a:pt x="925414" y="1195212"/>
                  </a:lnTo>
                  <a:lnTo>
                    <a:pt x="882290" y="1211855"/>
                  </a:lnTo>
                  <a:lnTo>
                    <a:pt x="838268" y="1225472"/>
                  </a:lnTo>
                  <a:lnTo>
                    <a:pt x="793527" y="1236063"/>
                  </a:lnTo>
                  <a:lnTo>
                    <a:pt x="748249" y="1243628"/>
                  </a:lnTo>
                  <a:lnTo>
                    <a:pt x="702612" y="1248167"/>
                  </a:lnTo>
                  <a:lnTo>
                    <a:pt x="656796" y="1249679"/>
                  </a:lnTo>
                  <a:lnTo>
                    <a:pt x="610981" y="1248167"/>
                  </a:lnTo>
                  <a:lnTo>
                    <a:pt x="565346" y="1243628"/>
                  </a:lnTo>
                  <a:lnTo>
                    <a:pt x="520071" y="1236063"/>
                  </a:lnTo>
                  <a:lnTo>
                    <a:pt x="475337" y="1225472"/>
                  </a:lnTo>
                  <a:lnTo>
                    <a:pt x="431322" y="1211855"/>
                  </a:lnTo>
                  <a:lnTo>
                    <a:pt x="388206" y="1195212"/>
                  </a:lnTo>
                  <a:lnTo>
                    <a:pt x="346169" y="1175544"/>
                  </a:lnTo>
                  <a:lnTo>
                    <a:pt x="305391" y="1152849"/>
                  </a:lnTo>
                  <a:lnTo>
                    <a:pt x="266051" y="1127128"/>
                  </a:lnTo>
                  <a:lnTo>
                    <a:pt x="228329" y="1098382"/>
                  </a:lnTo>
                  <a:lnTo>
                    <a:pt x="192404" y="1066609"/>
                  </a:lnTo>
                  <a:lnTo>
                    <a:pt x="159012" y="1032429"/>
                  </a:lnTo>
                  <a:lnTo>
                    <a:pt x="128800" y="996541"/>
                  </a:lnTo>
                  <a:lnTo>
                    <a:pt x="101767" y="959114"/>
                  </a:lnTo>
                  <a:lnTo>
                    <a:pt x="77916" y="920320"/>
                  </a:lnTo>
                  <a:lnTo>
                    <a:pt x="57244" y="880330"/>
                  </a:lnTo>
                  <a:lnTo>
                    <a:pt x="39753" y="839315"/>
                  </a:lnTo>
                  <a:lnTo>
                    <a:pt x="25441" y="797445"/>
                  </a:lnTo>
                  <a:lnTo>
                    <a:pt x="14311" y="754892"/>
                  </a:lnTo>
                  <a:lnTo>
                    <a:pt x="6360" y="711826"/>
                  </a:lnTo>
                  <a:lnTo>
                    <a:pt x="1590" y="668418"/>
                  </a:lnTo>
                  <a:lnTo>
                    <a:pt x="0" y="624840"/>
                  </a:lnTo>
                  <a:lnTo>
                    <a:pt x="1590" y="581261"/>
                  </a:lnTo>
                  <a:lnTo>
                    <a:pt x="6360" y="537853"/>
                  </a:lnTo>
                  <a:lnTo>
                    <a:pt x="14311" y="494787"/>
                  </a:lnTo>
                  <a:lnTo>
                    <a:pt x="25441" y="452234"/>
                  </a:lnTo>
                  <a:lnTo>
                    <a:pt x="39753" y="410364"/>
                  </a:lnTo>
                  <a:lnTo>
                    <a:pt x="57244" y="369349"/>
                  </a:lnTo>
                  <a:lnTo>
                    <a:pt x="77916" y="329359"/>
                  </a:lnTo>
                  <a:lnTo>
                    <a:pt x="101767" y="290565"/>
                  </a:lnTo>
                  <a:lnTo>
                    <a:pt x="128800" y="253138"/>
                  </a:lnTo>
                  <a:lnTo>
                    <a:pt x="159012" y="217250"/>
                  </a:lnTo>
                  <a:lnTo>
                    <a:pt x="192404" y="183070"/>
                  </a:lnTo>
                  <a:lnTo>
                    <a:pt x="228329" y="151297"/>
                  </a:lnTo>
                  <a:lnTo>
                    <a:pt x="266051" y="122551"/>
                  </a:lnTo>
                  <a:lnTo>
                    <a:pt x="305391" y="96830"/>
                  </a:lnTo>
                  <a:lnTo>
                    <a:pt x="346169" y="74135"/>
                  </a:lnTo>
                  <a:lnTo>
                    <a:pt x="388206" y="54467"/>
                  </a:lnTo>
                  <a:lnTo>
                    <a:pt x="431322" y="37824"/>
                  </a:lnTo>
                  <a:lnTo>
                    <a:pt x="475337" y="24207"/>
                  </a:lnTo>
                  <a:lnTo>
                    <a:pt x="520071" y="13616"/>
                  </a:lnTo>
                  <a:lnTo>
                    <a:pt x="565346" y="6051"/>
                  </a:lnTo>
                  <a:lnTo>
                    <a:pt x="610981" y="1512"/>
                  </a:lnTo>
                  <a:lnTo>
                    <a:pt x="656796" y="0"/>
                  </a:lnTo>
                  <a:lnTo>
                    <a:pt x="702612" y="1512"/>
                  </a:lnTo>
                  <a:lnTo>
                    <a:pt x="748249" y="6051"/>
                  </a:lnTo>
                  <a:lnTo>
                    <a:pt x="793527" y="13616"/>
                  </a:lnTo>
                  <a:lnTo>
                    <a:pt x="838268" y="24207"/>
                  </a:lnTo>
                  <a:lnTo>
                    <a:pt x="882290" y="37824"/>
                  </a:lnTo>
                  <a:lnTo>
                    <a:pt x="925414" y="54467"/>
                  </a:lnTo>
                  <a:lnTo>
                    <a:pt x="967462" y="74135"/>
                  </a:lnTo>
                  <a:lnTo>
                    <a:pt x="1008252" y="96830"/>
                  </a:lnTo>
                  <a:lnTo>
                    <a:pt x="1047605" y="122551"/>
                  </a:lnTo>
                  <a:lnTo>
                    <a:pt x="1085342" y="151297"/>
                  </a:lnTo>
                  <a:lnTo>
                    <a:pt x="1121283" y="1830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73373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96889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73373" y="1617725"/>
            <a:ext cx="893444" cy="1419225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690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6890" y="1617725"/>
            <a:ext cx="893444" cy="1419225"/>
          </a:xfrm>
          <a:prstGeom prst="rect">
            <a:avLst/>
          </a:prstGeom>
          <a:ln w="50800">
            <a:solidFill>
              <a:srgbClr val="0055D5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0406" y="1617725"/>
            <a:ext cx="893444" cy="1419225"/>
          </a:xfrm>
          <a:prstGeom prst="rect">
            <a:avLst/>
          </a:prstGeom>
          <a:ln w="50800">
            <a:solidFill>
              <a:srgbClr val="77BA41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10634" y="3054857"/>
            <a:ext cx="1794510" cy="1123950"/>
          </a:xfrm>
          <a:custGeom>
            <a:avLst/>
            <a:gdLst/>
            <a:ahLst/>
            <a:cxnLst/>
            <a:rect l="l" t="t" r="r" b="b"/>
            <a:pathLst>
              <a:path w="1794510" h="1123950">
                <a:moveTo>
                  <a:pt x="228774" y="80261"/>
                </a:moveTo>
                <a:lnTo>
                  <a:pt x="173497" y="105851"/>
                </a:lnTo>
                <a:lnTo>
                  <a:pt x="173361" y="106075"/>
                </a:lnTo>
                <a:lnTo>
                  <a:pt x="175768" y="166972"/>
                </a:lnTo>
                <a:lnTo>
                  <a:pt x="1741296" y="1123822"/>
                </a:lnTo>
                <a:lnTo>
                  <a:pt x="1794382" y="1037208"/>
                </a:lnTo>
                <a:lnTo>
                  <a:pt x="228774" y="80261"/>
                </a:lnTo>
                <a:close/>
              </a:path>
              <a:path w="1794510" h="1123950">
                <a:moveTo>
                  <a:pt x="0" y="0"/>
                </a:moveTo>
                <a:lnTo>
                  <a:pt x="180593" y="289051"/>
                </a:lnTo>
                <a:lnTo>
                  <a:pt x="175768" y="166972"/>
                </a:lnTo>
                <a:lnTo>
                  <a:pt x="146938" y="149351"/>
                </a:lnTo>
                <a:lnTo>
                  <a:pt x="173361" y="106075"/>
                </a:lnTo>
                <a:lnTo>
                  <a:pt x="173354" y="105917"/>
                </a:lnTo>
                <a:lnTo>
                  <a:pt x="173497" y="105851"/>
                </a:lnTo>
                <a:lnTo>
                  <a:pt x="199898" y="62611"/>
                </a:lnTo>
                <a:lnTo>
                  <a:pt x="266900" y="62611"/>
                </a:lnTo>
                <a:lnTo>
                  <a:pt x="339598" y="28955"/>
                </a:lnTo>
                <a:lnTo>
                  <a:pt x="0" y="0"/>
                </a:lnTo>
                <a:close/>
              </a:path>
              <a:path w="1794510" h="1123950">
                <a:moveTo>
                  <a:pt x="173361" y="106075"/>
                </a:moveTo>
                <a:lnTo>
                  <a:pt x="146938" y="149351"/>
                </a:lnTo>
                <a:lnTo>
                  <a:pt x="175768" y="166972"/>
                </a:lnTo>
                <a:lnTo>
                  <a:pt x="173361" y="106075"/>
                </a:lnTo>
                <a:close/>
              </a:path>
              <a:path w="1794510" h="1123950">
                <a:moveTo>
                  <a:pt x="199898" y="62611"/>
                </a:moveTo>
                <a:lnTo>
                  <a:pt x="173497" y="105851"/>
                </a:lnTo>
                <a:lnTo>
                  <a:pt x="228774" y="80261"/>
                </a:lnTo>
                <a:lnTo>
                  <a:pt x="199898" y="62611"/>
                </a:lnTo>
                <a:close/>
              </a:path>
              <a:path w="1794510" h="1123950">
                <a:moveTo>
                  <a:pt x="266900" y="62611"/>
                </a:moveTo>
                <a:lnTo>
                  <a:pt x="199898" y="62611"/>
                </a:lnTo>
                <a:lnTo>
                  <a:pt x="228774" y="80261"/>
                </a:lnTo>
                <a:lnTo>
                  <a:pt x="266900" y="62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61235" y="3542791"/>
            <a:ext cx="1938020" cy="117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575310" marR="692150" indent="-33655" algn="ctr">
              <a:lnSpc>
                <a:spcPts val="2740"/>
              </a:lnSpc>
              <a:spcBef>
                <a:spcPts val="18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39" y="834974"/>
            <a:ext cx="4131945" cy="797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dirty="0"/>
              <a:t>The</a:t>
            </a:r>
            <a:r>
              <a:rPr sz="5050" spc="-10" dirty="0"/>
              <a:t> </a:t>
            </a:r>
            <a:r>
              <a:rPr sz="5050" dirty="0"/>
              <a:t>SC</a:t>
            </a:r>
            <a:r>
              <a:rPr sz="5050" spc="-5" dirty="0"/>
              <a:t> </a:t>
            </a:r>
            <a:r>
              <a:rPr sz="5050" spc="-10" dirty="0"/>
              <a:t>“Switch”</a:t>
            </a:r>
            <a:endParaRPr sz="5050"/>
          </a:p>
        </p:txBody>
      </p:sp>
      <p:sp>
        <p:nvSpPr>
          <p:cNvPr id="3" name="object 3"/>
          <p:cNvSpPr/>
          <p:nvPr/>
        </p:nvSpPr>
        <p:spPr>
          <a:xfrm>
            <a:off x="3373373" y="1617725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69305" y="1617725"/>
            <a:ext cx="1339215" cy="3699510"/>
            <a:chOff x="5369305" y="1617725"/>
            <a:chExt cx="1339215" cy="3699510"/>
          </a:xfrm>
        </p:grpSpPr>
        <p:sp>
          <p:nvSpPr>
            <p:cNvPr id="5" name="object 5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656796" y="0"/>
                  </a:moveTo>
                  <a:lnTo>
                    <a:pt x="610981" y="1512"/>
                  </a:lnTo>
                  <a:lnTo>
                    <a:pt x="565346" y="6051"/>
                  </a:lnTo>
                  <a:lnTo>
                    <a:pt x="520071" y="13616"/>
                  </a:lnTo>
                  <a:lnTo>
                    <a:pt x="475337" y="24207"/>
                  </a:lnTo>
                  <a:lnTo>
                    <a:pt x="431322" y="37824"/>
                  </a:lnTo>
                  <a:lnTo>
                    <a:pt x="388206" y="54467"/>
                  </a:lnTo>
                  <a:lnTo>
                    <a:pt x="346169" y="74135"/>
                  </a:lnTo>
                  <a:lnTo>
                    <a:pt x="305391" y="96830"/>
                  </a:lnTo>
                  <a:lnTo>
                    <a:pt x="266051" y="122551"/>
                  </a:lnTo>
                  <a:lnTo>
                    <a:pt x="228329" y="151297"/>
                  </a:lnTo>
                  <a:lnTo>
                    <a:pt x="192404" y="183070"/>
                  </a:lnTo>
                  <a:lnTo>
                    <a:pt x="159012" y="217250"/>
                  </a:lnTo>
                  <a:lnTo>
                    <a:pt x="128800" y="253138"/>
                  </a:lnTo>
                  <a:lnTo>
                    <a:pt x="101767" y="290565"/>
                  </a:lnTo>
                  <a:lnTo>
                    <a:pt x="77916" y="329359"/>
                  </a:lnTo>
                  <a:lnTo>
                    <a:pt x="57244" y="369349"/>
                  </a:lnTo>
                  <a:lnTo>
                    <a:pt x="39753" y="410364"/>
                  </a:lnTo>
                  <a:lnTo>
                    <a:pt x="25441" y="452234"/>
                  </a:lnTo>
                  <a:lnTo>
                    <a:pt x="14311" y="494787"/>
                  </a:lnTo>
                  <a:lnTo>
                    <a:pt x="6360" y="537853"/>
                  </a:lnTo>
                  <a:lnTo>
                    <a:pt x="1590" y="581261"/>
                  </a:lnTo>
                  <a:lnTo>
                    <a:pt x="0" y="624840"/>
                  </a:lnTo>
                  <a:lnTo>
                    <a:pt x="1590" y="668418"/>
                  </a:lnTo>
                  <a:lnTo>
                    <a:pt x="6360" y="711826"/>
                  </a:lnTo>
                  <a:lnTo>
                    <a:pt x="14311" y="754892"/>
                  </a:lnTo>
                  <a:lnTo>
                    <a:pt x="25441" y="797445"/>
                  </a:lnTo>
                  <a:lnTo>
                    <a:pt x="39753" y="839315"/>
                  </a:lnTo>
                  <a:lnTo>
                    <a:pt x="57244" y="880330"/>
                  </a:lnTo>
                  <a:lnTo>
                    <a:pt x="77916" y="920320"/>
                  </a:lnTo>
                  <a:lnTo>
                    <a:pt x="101767" y="959114"/>
                  </a:lnTo>
                  <a:lnTo>
                    <a:pt x="128800" y="996541"/>
                  </a:lnTo>
                  <a:lnTo>
                    <a:pt x="159012" y="1032429"/>
                  </a:lnTo>
                  <a:lnTo>
                    <a:pt x="192404" y="1066609"/>
                  </a:lnTo>
                  <a:lnTo>
                    <a:pt x="228329" y="1098382"/>
                  </a:lnTo>
                  <a:lnTo>
                    <a:pt x="266051" y="1127128"/>
                  </a:lnTo>
                  <a:lnTo>
                    <a:pt x="305391" y="1152849"/>
                  </a:lnTo>
                  <a:lnTo>
                    <a:pt x="346169" y="1175544"/>
                  </a:lnTo>
                  <a:lnTo>
                    <a:pt x="388206" y="1195212"/>
                  </a:lnTo>
                  <a:lnTo>
                    <a:pt x="431322" y="1211855"/>
                  </a:lnTo>
                  <a:lnTo>
                    <a:pt x="475337" y="1225472"/>
                  </a:lnTo>
                  <a:lnTo>
                    <a:pt x="520071" y="1236063"/>
                  </a:lnTo>
                  <a:lnTo>
                    <a:pt x="565346" y="1243628"/>
                  </a:lnTo>
                  <a:lnTo>
                    <a:pt x="610981" y="1248167"/>
                  </a:lnTo>
                  <a:lnTo>
                    <a:pt x="656796" y="1249679"/>
                  </a:lnTo>
                  <a:lnTo>
                    <a:pt x="702612" y="1248167"/>
                  </a:lnTo>
                  <a:lnTo>
                    <a:pt x="748249" y="1243628"/>
                  </a:lnTo>
                  <a:lnTo>
                    <a:pt x="793527" y="1236063"/>
                  </a:lnTo>
                  <a:lnTo>
                    <a:pt x="838268" y="1225472"/>
                  </a:lnTo>
                  <a:lnTo>
                    <a:pt x="882290" y="1211855"/>
                  </a:lnTo>
                  <a:lnTo>
                    <a:pt x="925414" y="1195212"/>
                  </a:lnTo>
                  <a:lnTo>
                    <a:pt x="967462" y="1175544"/>
                  </a:lnTo>
                  <a:lnTo>
                    <a:pt x="1008252" y="1152849"/>
                  </a:lnTo>
                  <a:lnTo>
                    <a:pt x="1047605" y="1127128"/>
                  </a:lnTo>
                  <a:lnTo>
                    <a:pt x="1085342" y="1098382"/>
                  </a:lnTo>
                  <a:lnTo>
                    <a:pt x="1121283" y="1066609"/>
                  </a:lnTo>
                  <a:lnTo>
                    <a:pt x="1154675" y="1032429"/>
                  </a:lnTo>
                  <a:lnTo>
                    <a:pt x="1184887" y="996541"/>
                  </a:lnTo>
                  <a:lnTo>
                    <a:pt x="1211920" y="959114"/>
                  </a:lnTo>
                  <a:lnTo>
                    <a:pt x="1235771" y="920320"/>
                  </a:lnTo>
                  <a:lnTo>
                    <a:pt x="1256443" y="880330"/>
                  </a:lnTo>
                  <a:lnTo>
                    <a:pt x="1273934" y="839315"/>
                  </a:lnTo>
                  <a:lnTo>
                    <a:pt x="1288246" y="797445"/>
                  </a:lnTo>
                  <a:lnTo>
                    <a:pt x="1299376" y="754892"/>
                  </a:lnTo>
                  <a:lnTo>
                    <a:pt x="1307327" y="711826"/>
                  </a:lnTo>
                  <a:lnTo>
                    <a:pt x="1312097" y="668418"/>
                  </a:lnTo>
                  <a:lnTo>
                    <a:pt x="1313688" y="624839"/>
                  </a:lnTo>
                  <a:lnTo>
                    <a:pt x="1312097" y="581261"/>
                  </a:lnTo>
                  <a:lnTo>
                    <a:pt x="1307327" y="537853"/>
                  </a:lnTo>
                  <a:lnTo>
                    <a:pt x="1299376" y="494787"/>
                  </a:lnTo>
                  <a:lnTo>
                    <a:pt x="1288246" y="452234"/>
                  </a:lnTo>
                  <a:lnTo>
                    <a:pt x="1273934" y="410364"/>
                  </a:lnTo>
                  <a:lnTo>
                    <a:pt x="1256443" y="369349"/>
                  </a:lnTo>
                  <a:lnTo>
                    <a:pt x="1235771" y="329359"/>
                  </a:lnTo>
                  <a:lnTo>
                    <a:pt x="1211920" y="290565"/>
                  </a:lnTo>
                  <a:lnTo>
                    <a:pt x="1184887" y="253138"/>
                  </a:lnTo>
                  <a:lnTo>
                    <a:pt x="1154675" y="217250"/>
                  </a:lnTo>
                  <a:lnTo>
                    <a:pt x="1121283" y="183070"/>
                  </a:lnTo>
                  <a:lnTo>
                    <a:pt x="1085342" y="151297"/>
                  </a:lnTo>
                  <a:lnTo>
                    <a:pt x="1047605" y="122551"/>
                  </a:lnTo>
                  <a:lnTo>
                    <a:pt x="1008252" y="96830"/>
                  </a:lnTo>
                  <a:lnTo>
                    <a:pt x="967462" y="74135"/>
                  </a:lnTo>
                  <a:lnTo>
                    <a:pt x="925414" y="54467"/>
                  </a:lnTo>
                  <a:lnTo>
                    <a:pt x="882290" y="37824"/>
                  </a:lnTo>
                  <a:lnTo>
                    <a:pt x="838268" y="24207"/>
                  </a:lnTo>
                  <a:lnTo>
                    <a:pt x="793527" y="13616"/>
                  </a:lnTo>
                  <a:lnTo>
                    <a:pt x="748249" y="6051"/>
                  </a:lnTo>
                  <a:lnTo>
                    <a:pt x="702612" y="1512"/>
                  </a:lnTo>
                  <a:lnTo>
                    <a:pt x="656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1121283" y="183070"/>
                  </a:moveTo>
                  <a:lnTo>
                    <a:pt x="1154675" y="217250"/>
                  </a:lnTo>
                  <a:lnTo>
                    <a:pt x="1184887" y="253138"/>
                  </a:lnTo>
                  <a:lnTo>
                    <a:pt x="1211920" y="290565"/>
                  </a:lnTo>
                  <a:lnTo>
                    <a:pt x="1235771" y="329359"/>
                  </a:lnTo>
                  <a:lnTo>
                    <a:pt x="1256443" y="369349"/>
                  </a:lnTo>
                  <a:lnTo>
                    <a:pt x="1273934" y="410364"/>
                  </a:lnTo>
                  <a:lnTo>
                    <a:pt x="1288246" y="452234"/>
                  </a:lnTo>
                  <a:lnTo>
                    <a:pt x="1299376" y="494787"/>
                  </a:lnTo>
                  <a:lnTo>
                    <a:pt x="1307327" y="537853"/>
                  </a:lnTo>
                  <a:lnTo>
                    <a:pt x="1312097" y="581261"/>
                  </a:lnTo>
                  <a:lnTo>
                    <a:pt x="1313688" y="624839"/>
                  </a:lnTo>
                  <a:lnTo>
                    <a:pt x="1312097" y="668418"/>
                  </a:lnTo>
                  <a:lnTo>
                    <a:pt x="1307327" y="711826"/>
                  </a:lnTo>
                  <a:lnTo>
                    <a:pt x="1299376" y="754892"/>
                  </a:lnTo>
                  <a:lnTo>
                    <a:pt x="1288246" y="797445"/>
                  </a:lnTo>
                  <a:lnTo>
                    <a:pt x="1273934" y="839315"/>
                  </a:lnTo>
                  <a:lnTo>
                    <a:pt x="1256443" y="880330"/>
                  </a:lnTo>
                  <a:lnTo>
                    <a:pt x="1235771" y="920320"/>
                  </a:lnTo>
                  <a:lnTo>
                    <a:pt x="1211920" y="959114"/>
                  </a:lnTo>
                  <a:lnTo>
                    <a:pt x="1184887" y="996541"/>
                  </a:lnTo>
                  <a:lnTo>
                    <a:pt x="1154675" y="1032429"/>
                  </a:lnTo>
                  <a:lnTo>
                    <a:pt x="1121283" y="1066609"/>
                  </a:lnTo>
                  <a:lnTo>
                    <a:pt x="1085342" y="1098382"/>
                  </a:lnTo>
                  <a:lnTo>
                    <a:pt x="1047605" y="1127128"/>
                  </a:lnTo>
                  <a:lnTo>
                    <a:pt x="1008252" y="1152849"/>
                  </a:lnTo>
                  <a:lnTo>
                    <a:pt x="967462" y="1175544"/>
                  </a:lnTo>
                  <a:lnTo>
                    <a:pt x="925414" y="1195212"/>
                  </a:lnTo>
                  <a:lnTo>
                    <a:pt x="882290" y="1211855"/>
                  </a:lnTo>
                  <a:lnTo>
                    <a:pt x="838268" y="1225472"/>
                  </a:lnTo>
                  <a:lnTo>
                    <a:pt x="793527" y="1236063"/>
                  </a:lnTo>
                  <a:lnTo>
                    <a:pt x="748249" y="1243628"/>
                  </a:lnTo>
                  <a:lnTo>
                    <a:pt x="702612" y="1248167"/>
                  </a:lnTo>
                  <a:lnTo>
                    <a:pt x="656796" y="1249679"/>
                  </a:lnTo>
                  <a:lnTo>
                    <a:pt x="610981" y="1248167"/>
                  </a:lnTo>
                  <a:lnTo>
                    <a:pt x="565346" y="1243628"/>
                  </a:lnTo>
                  <a:lnTo>
                    <a:pt x="520071" y="1236063"/>
                  </a:lnTo>
                  <a:lnTo>
                    <a:pt x="475337" y="1225472"/>
                  </a:lnTo>
                  <a:lnTo>
                    <a:pt x="431322" y="1211855"/>
                  </a:lnTo>
                  <a:lnTo>
                    <a:pt x="388206" y="1195212"/>
                  </a:lnTo>
                  <a:lnTo>
                    <a:pt x="346169" y="1175544"/>
                  </a:lnTo>
                  <a:lnTo>
                    <a:pt x="305391" y="1152849"/>
                  </a:lnTo>
                  <a:lnTo>
                    <a:pt x="266051" y="1127128"/>
                  </a:lnTo>
                  <a:lnTo>
                    <a:pt x="228329" y="1098382"/>
                  </a:lnTo>
                  <a:lnTo>
                    <a:pt x="192404" y="1066609"/>
                  </a:lnTo>
                  <a:lnTo>
                    <a:pt x="159012" y="1032429"/>
                  </a:lnTo>
                  <a:lnTo>
                    <a:pt x="128800" y="996541"/>
                  </a:lnTo>
                  <a:lnTo>
                    <a:pt x="101767" y="959114"/>
                  </a:lnTo>
                  <a:lnTo>
                    <a:pt x="77916" y="920320"/>
                  </a:lnTo>
                  <a:lnTo>
                    <a:pt x="57244" y="880330"/>
                  </a:lnTo>
                  <a:lnTo>
                    <a:pt x="39753" y="839315"/>
                  </a:lnTo>
                  <a:lnTo>
                    <a:pt x="25441" y="797445"/>
                  </a:lnTo>
                  <a:lnTo>
                    <a:pt x="14311" y="754892"/>
                  </a:lnTo>
                  <a:lnTo>
                    <a:pt x="6360" y="711826"/>
                  </a:lnTo>
                  <a:lnTo>
                    <a:pt x="1590" y="668418"/>
                  </a:lnTo>
                  <a:lnTo>
                    <a:pt x="0" y="624840"/>
                  </a:lnTo>
                  <a:lnTo>
                    <a:pt x="1590" y="581261"/>
                  </a:lnTo>
                  <a:lnTo>
                    <a:pt x="6360" y="537853"/>
                  </a:lnTo>
                  <a:lnTo>
                    <a:pt x="14311" y="494787"/>
                  </a:lnTo>
                  <a:lnTo>
                    <a:pt x="25441" y="452234"/>
                  </a:lnTo>
                  <a:lnTo>
                    <a:pt x="39753" y="410364"/>
                  </a:lnTo>
                  <a:lnTo>
                    <a:pt x="57244" y="369349"/>
                  </a:lnTo>
                  <a:lnTo>
                    <a:pt x="77916" y="329359"/>
                  </a:lnTo>
                  <a:lnTo>
                    <a:pt x="101767" y="290565"/>
                  </a:lnTo>
                  <a:lnTo>
                    <a:pt x="128800" y="253138"/>
                  </a:lnTo>
                  <a:lnTo>
                    <a:pt x="159012" y="217250"/>
                  </a:lnTo>
                  <a:lnTo>
                    <a:pt x="192404" y="183070"/>
                  </a:lnTo>
                  <a:lnTo>
                    <a:pt x="228329" y="151297"/>
                  </a:lnTo>
                  <a:lnTo>
                    <a:pt x="266051" y="122551"/>
                  </a:lnTo>
                  <a:lnTo>
                    <a:pt x="305391" y="96830"/>
                  </a:lnTo>
                  <a:lnTo>
                    <a:pt x="346169" y="74135"/>
                  </a:lnTo>
                  <a:lnTo>
                    <a:pt x="388206" y="54467"/>
                  </a:lnTo>
                  <a:lnTo>
                    <a:pt x="431322" y="37824"/>
                  </a:lnTo>
                  <a:lnTo>
                    <a:pt x="475337" y="24207"/>
                  </a:lnTo>
                  <a:lnTo>
                    <a:pt x="520071" y="13616"/>
                  </a:lnTo>
                  <a:lnTo>
                    <a:pt x="565346" y="6051"/>
                  </a:lnTo>
                  <a:lnTo>
                    <a:pt x="610981" y="1512"/>
                  </a:lnTo>
                  <a:lnTo>
                    <a:pt x="656796" y="0"/>
                  </a:lnTo>
                  <a:lnTo>
                    <a:pt x="702612" y="1512"/>
                  </a:lnTo>
                  <a:lnTo>
                    <a:pt x="748249" y="6051"/>
                  </a:lnTo>
                  <a:lnTo>
                    <a:pt x="793527" y="13616"/>
                  </a:lnTo>
                  <a:lnTo>
                    <a:pt x="838268" y="24207"/>
                  </a:lnTo>
                  <a:lnTo>
                    <a:pt x="882290" y="37824"/>
                  </a:lnTo>
                  <a:lnTo>
                    <a:pt x="925414" y="54467"/>
                  </a:lnTo>
                  <a:lnTo>
                    <a:pt x="967462" y="74135"/>
                  </a:lnTo>
                  <a:lnTo>
                    <a:pt x="1008252" y="96830"/>
                  </a:lnTo>
                  <a:lnTo>
                    <a:pt x="1047605" y="122551"/>
                  </a:lnTo>
                  <a:lnTo>
                    <a:pt x="1085342" y="151297"/>
                  </a:lnTo>
                  <a:lnTo>
                    <a:pt x="1121283" y="1830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96889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73373" y="1617725"/>
            <a:ext cx="893444" cy="1419225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690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6890" y="1617725"/>
            <a:ext cx="893444" cy="1419225"/>
          </a:xfrm>
          <a:prstGeom prst="rect">
            <a:avLst/>
          </a:prstGeom>
          <a:ln w="50800">
            <a:solidFill>
              <a:srgbClr val="0055D5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0406" y="1617725"/>
            <a:ext cx="893444" cy="1419225"/>
          </a:xfrm>
          <a:prstGeom prst="rect">
            <a:avLst/>
          </a:prstGeom>
          <a:ln w="50800">
            <a:solidFill>
              <a:srgbClr val="77BA41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07532" y="3054857"/>
            <a:ext cx="304800" cy="1082040"/>
          </a:xfrm>
          <a:custGeom>
            <a:avLst/>
            <a:gdLst/>
            <a:ahLst/>
            <a:cxnLst/>
            <a:rect l="l" t="t" r="r" b="b"/>
            <a:pathLst>
              <a:path w="304800" h="1082039">
                <a:moveTo>
                  <a:pt x="149859" y="203200"/>
                </a:moveTo>
                <a:lnTo>
                  <a:pt x="99875" y="238274"/>
                </a:lnTo>
                <a:lnTo>
                  <a:pt x="120141" y="1081785"/>
                </a:lnTo>
                <a:lnTo>
                  <a:pt x="221741" y="1079245"/>
                </a:lnTo>
                <a:lnTo>
                  <a:pt x="201474" y="235845"/>
                </a:lnTo>
                <a:lnTo>
                  <a:pt x="149859" y="203200"/>
                </a:lnTo>
                <a:close/>
              </a:path>
              <a:path w="304800" h="1082039">
                <a:moveTo>
                  <a:pt x="145033" y="0"/>
                </a:moveTo>
                <a:lnTo>
                  <a:pt x="0" y="308355"/>
                </a:lnTo>
                <a:lnTo>
                  <a:pt x="99875" y="238274"/>
                </a:lnTo>
                <a:lnTo>
                  <a:pt x="99059" y="204342"/>
                </a:lnTo>
                <a:lnTo>
                  <a:pt x="200659" y="201929"/>
                </a:lnTo>
                <a:lnTo>
                  <a:pt x="252088" y="201929"/>
                </a:lnTo>
                <a:lnTo>
                  <a:pt x="145033" y="0"/>
                </a:lnTo>
                <a:close/>
              </a:path>
              <a:path w="304800" h="1082039">
                <a:moveTo>
                  <a:pt x="252088" y="201929"/>
                </a:moveTo>
                <a:lnTo>
                  <a:pt x="200659" y="201929"/>
                </a:lnTo>
                <a:lnTo>
                  <a:pt x="201474" y="235845"/>
                </a:lnTo>
                <a:lnTo>
                  <a:pt x="304672" y="301116"/>
                </a:lnTo>
                <a:lnTo>
                  <a:pt x="252088" y="201929"/>
                </a:lnTo>
                <a:close/>
              </a:path>
              <a:path w="304800" h="1082039">
                <a:moveTo>
                  <a:pt x="200659" y="201929"/>
                </a:moveTo>
                <a:lnTo>
                  <a:pt x="99059" y="204342"/>
                </a:lnTo>
                <a:lnTo>
                  <a:pt x="99875" y="238274"/>
                </a:lnTo>
                <a:lnTo>
                  <a:pt x="149859" y="203200"/>
                </a:lnTo>
                <a:lnTo>
                  <a:pt x="200690" y="203200"/>
                </a:lnTo>
                <a:lnTo>
                  <a:pt x="200659" y="201929"/>
                </a:lnTo>
                <a:close/>
              </a:path>
              <a:path w="304800" h="1082039">
                <a:moveTo>
                  <a:pt x="200690" y="203200"/>
                </a:moveTo>
                <a:lnTo>
                  <a:pt x="149859" y="203200"/>
                </a:lnTo>
                <a:lnTo>
                  <a:pt x="201474" y="235845"/>
                </a:lnTo>
                <a:lnTo>
                  <a:pt x="200690" y="203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61235" y="3542791"/>
            <a:ext cx="1938020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610870" marR="692150" indent="-36195" algn="just">
              <a:lnSpc>
                <a:spcPct val="86700"/>
              </a:lnSpc>
              <a:spcBef>
                <a:spcPts val="280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 </a:t>
            </a: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39" y="834974"/>
            <a:ext cx="4131945" cy="797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dirty="0"/>
              <a:t>The</a:t>
            </a:r>
            <a:r>
              <a:rPr sz="5050" spc="-10" dirty="0"/>
              <a:t> </a:t>
            </a:r>
            <a:r>
              <a:rPr sz="5050" dirty="0"/>
              <a:t>SC</a:t>
            </a:r>
            <a:r>
              <a:rPr sz="5050" spc="-5" dirty="0"/>
              <a:t> </a:t>
            </a:r>
            <a:r>
              <a:rPr sz="5050" spc="-10" dirty="0"/>
              <a:t>“Switch”</a:t>
            </a:r>
            <a:endParaRPr sz="5050"/>
          </a:p>
        </p:txBody>
      </p:sp>
      <p:sp>
        <p:nvSpPr>
          <p:cNvPr id="3" name="object 3"/>
          <p:cNvSpPr/>
          <p:nvPr/>
        </p:nvSpPr>
        <p:spPr>
          <a:xfrm>
            <a:off x="3373373" y="1617725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69305" y="1617725"/>
            <a:ext cx="1339215" cy="3699510"/>
            <a:chOff x="5369305" y="1617725"/>
            <a:chExt cx="1339215" cy="3699510"/>
          </a:xfrm>
        </p:grpSpPr>
        <p:sp>
          <p:nvSpPr>
            <p:cNvPr id="5" name="object 5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656796" y="0"/>
                  </a:moveTo>
                  <a:lnTo>
                    <a:pt x="610981" y="1512"/>
                  </a:lnTo>
                  <a:lnTo>
                    <a:pt x="565346" y="6051"/>
                  </a:lnTo>
                  <a:lnTo>
                    <a:pt x="520071" y="13616"/>
                  </a:lnTo>
                  <a:lnTo>
                    <a:pt x="475337" y="24207"/>
                  </a:lnTo>
                  <a:lnTo>
                    <a:pt x="431322" y="37824"/>
                  </a:lnTo>
                  <a:lnTo>
                    <a:pt x="388206" y="54467"/>
                  </a:lnTo>
                  <a:lnTo>
                    <a:pt x="346169" y="74135"/>
                  </a:lnTo>
                  <a:lnTo>
                    <a:pt x="305391" y="96830"/>
                  </a:lnTo>
                  <a:lnTo>
                    <a:pt x="266051" y="122551"/>
                  </a:lnTo>
                  <a:lnTo>
                    <a:pt x="228329" y="151297"/>
                  </a:lnTo>
                  <a:lnTo>
                    <a:pt x="192404" y="183070"/>
                  </a:lnTo>
                  <a:lnTo>
                    <a:pt x="159012" y="217250"/>
                  </a:lnTo>
                  <a:lnTo>
                    <a:pt x="128800" y="253138"/>
                  </a:lnTo>
                  <a:lnTo>
                    <a:pt x="101767" y="290565"/>
                  </a:lnTo>
                  <a:lnTo>
                    <a:pt x="77916" y="329359"/>
                  </a:lnTo>
                  <a:lnTo>
                    <a:pt x="57244" y="369349"/>
                  </a:lnTo>
                  <a:lnTo>
                    <a:pt x="39753" y="410364"/>
                  </a:lnTo>
                  <a:lnTo>
                    <a:pt x="25441" y="452234"/>
                  </a:lnTo>
                  <a:lnTo>
                    <a:pt x="14311" y="494787"/>
                  </a:lnTo>
                  <a:lnTo>
                    <a:pt x="6360" y="537853"/>
                  </a:lnTo>
                  <a:lnTo>
                    <a:pt x="1590" y="581261"/>
                  </a:lnTo>
                  <a:lnTo>
                    <a:pt x="0" y="624840"/>
                  </a:lnTo>
                  <a:lnTo>
                    <a:pt x="1590" y="668418"/>
                  </a:lnTo>
                  <a:lnTo>
                    <a:pt x="6360" y="711826"/>
                  </a:lnTo>
                  <a:lnTo>
                    <a:pt x="14311" y="754892"/>
                  </a:lnTo>
                  <a:lnTo>
                    <a:pt x="25441" y="797445"/>
                  </a:lnTo>
                  <a:lnTo>
                    <a:pt x="39753" y="839315"/>
                  </a:lnTo>
                  <a:lnTo>
                    <a:pt x="57244" y="880330"/>
                  </a:lnTo>
                  <a:lnTo>
                    <a:pt x="77916" y="920320"/>
                  </a:lnTo>
                  <a:lnTo>
                    <a:pt x="101767" y="959114"/>
                  </a:lnTo>
                  <a:lnTo>
                    <a:pt x="128800" y="996541"/>
                  </a:lnTo>
                  <a:lnTo>
                    <a:pt x="159012" y="1032429"/>
                  </a:lnTo>
                  <a:lnTo>
                    <a:pt x="192404" y="1066609"/>
                  </a:lnTo>
                  <a:lnTo>
                    <a:pt x="228329" y="1098382"/>
                  </a:lnTo>
                  <a:lnTo>
                    <a:pt x="266051" y="1127128"/>
                  </a:lnTo>
                  <a:lnTo>
                    <a:pt x="305391" y="1152849"/>
                  </a:lnTo>
                  <a:lnTo>
                    <a:pt x="346169" y="1175544"/>
                  </a:lnTo>
                  <a:lnTo>
                    <a:pt x="388206" y="1195212"/>
                  </a:lnTo>
                  <a:lnTo>
                    <a:pt x="431322" y="1211855"/>
                  </a:lnTo>
                  <a:lnTo>
                    <a:pt x="475337" y="1225472"/>
                  </a:lnTo>
                  <a:lnTo>
                    <a:pt x="520071" y="1236063"/>
                  </a:lnTo>
                  <a:lnTo>
                    <a:pt x="565346" y="1243628"/>
                  </a:lnTo>
                  <a:lnTo>
                    <a:pt x="610981" y="1248167"/>
                  </a:lnTo>
                  <a:lnTo>
                    <a:pt x="656796" y="1249679"/>
                  </a:lnTo>
                  <a:lnTo>
                    <a:pt x="702612" y="1248167"/>
                  </a:lnTo>
                  <a:lnTo>
                    <a:pt x="748249" y="1243628"/>
                  </a:lnTo>
                  <a:lnTo>
                    <a:pt x="793527" y="1236063"/>
                  </a:lnTo>
                  <a:lnTo>
                    <a:pt x="838268" y="1225472"/>
                  </a:lnTo>
                  <a:lnTo>
                    <a:pt x="882290" y="1211855"/>
                  </a:lnTo>
                  <a:lnTo>
                    <a:pt x="925414" y="1195212"/>
                  </a:lnTo>
                  <a:lnTo>
                    <a:pt x="967462" y="1175544"/>
                  </a:lnTo>
                  <a:lnTo>
                    <a:pt x="1008252" y="1152849"/>
                  </a:lnTo>
                  <a:lnTo>
                    <a:pt x="1047605" y="1127128"/>
                  </a:lnTo>
                  <a:lnTo>
                    <a:pt x="1085342" y="1098382"/>
                  </a:lnTo>
                  <a:lnTo>
                    <a:pt x="1121283" y="1066609"/>
                  </a:lnTo>
                  <a:lnTo>
                    <a:pt x="1154675" y="1032429"/>
                  </a:lnTo>
                  <a:lnTo>
                    <a:pt x="1184887" y="996541"/>
                  </a:lnTo>
                  <a:lnTo>
                    <a:pt x="1211920" y="959114"/>
                  </a:lnTo>
                  <a:lnTo>
                    <a:pt x="1235771" y="920320"/>
                  </a:lnTo>
                  <a:lnTo>
                    <a:pt x="1256443" y="880330"/>
                  </a:lnTo>
                  <a:lnTo>
                    <a:pt x="1273934" y="839315"/>
                  </a:lnTo>
                  <a:lnTo>
                    <a:pt x="1288246" y="797445"/>
                  </a:lnTo>
                  <a:lnTo>
                    <a:pt x="1299376" y="754892"/>
                  </a:lnTo>
                  <a:lnTo>
                    <a:pt x="1307327" y="711826"/>
                  </a:lnTo>
                  <a:lnTo>
                    <a:pt x="1312097" y="668418"/>
                  </a:lnTo>
                  <a:lnTo>
                    <a:pt x="1313688" y="624839"/>
                  </a:lnTo>
                  <a:lnTo>
                    <a:pt x="1312097" y="581261"/>
                  </a:lnTo>
                  <a:lnTo>
                    <a:pt x="1307327" y="537853"/>
                  </a:lnTo>
                  <a:lnTo>
                    <a:pt x="1299376" y="494787"/>
                  </a:lnTo>
                  <a:lnTo>
                    <a:pt x="1288246" y="452234"/>
                  </a:lnTo>
                  <a:lnTo>
                    <a:pt x="1273934" y="410364"/>
                  </a:lnTo>
                  <a:lnTo>
                    <a:pt x="1256443" y="369349"/>
                  </a:lnTo>
                  <a:lnTo>
                    <a:pt x="1235771" y="329359"/>
                  </a:lnTo>
                  <a:lnTo>
                    <a:pt x="1211920" y="290565"/>
                  </a:lnTo>
                  <a:lnTo>
                    <a:pt x="1184887" y="253138"/>
                  </a:lnTo>
                  <a:lnTo>
                    <a:pt x="1154675" y="217250"/>
                  </a:lnTo>
                  <a:lnTo>
                    <a:pt x="1121283" y="183070"/>
                  </a:lnTo>
                  <a:lnTo>
                    <a:pt x="1085342" y="151297"/>
                  </a:lnTo>
                  <a:lnTo>
                    <a:pt x="1047605" y="122551"/>
                  </a:lnTo>
                  <a:lnTo>
                    <a:pt x="1008252" y="96830"/>
                  </a:lnTo>
                  <a:lnTo>
                    <a:pt x="967462" y="74135"/>
                  </a:lnTo>
                  <a:lnTo>
                    <a:pt x="925414" y="54467"/>
                  </a:lnTo>
                  <a:lnTo>
                    <a:pt x="882290" y="37824"/>
                  </a:lnTo>
                  <a:lnTo>
                    <a:pt x="838268" y="24207"/>
                  </a:lnTo>
                  <a:lnTo>
                    <a:pt x="793527" y="13616"/>
                  </a:lnTo>
                  <a:lnTo>
                    <a:pt x="748249" y="6051"/>
                  </a:lnTo>
                  <a:lnTo>
                    <a:pt x="702612" y="1512"/>
                  </a:lnTo>
                  <a:lnTo>
                    <a:pt x="656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1121283" y="183070"/>
                  </a:moveTo>
                  <a:lnTo>
                    <a:pt x="1154675" y="217250"/>
                  </a:lnTo>
                  <a:lnTo>
                    <a:pt x="1184887" y="253138"/>
                  </a:lnTo>
                  <a:lnTo>
                    <a:pt x="1211920" y="290565"/>
                  </a:lnTo>
                  <a:lnTo>
                    <a:pt x="1235771" y="329359"/>
                  </a:lnTo>
                  <a:lnTo>
                    <a:pt x="1256443" y="369349"/>
                  </a:lnTo>
                  <a:lnTo>
                    <a:pt x="1273934" y="410364"/>
                  </a:lnTo>
                  <a:lnTo>
                    <a:pt x="1288246" y="452234"/>
                  </a:lnTo>
                  <a:lnTo>
                    <a:pt x="1299376" y="494787"/>
                  </a:lnTo>
                  <a:lnTo>
                    <a:pt x="1307327" y="537853"/>
                  </a:lnTo>
                  <a:lnTo>
                    <a:pt x="1312097" y="581261"/>
                  </a:lnTo>
                  <a:lnTo>
                    <a:pt x="1313688" y="624839"/>
                  </a:lnTo>
                  <a:lnTo>
                    <a:pt x="1312097" y="668418"/>
                  </a:lnTo>
                  <a:lnTo>
                    <a:pt x="1307327" y="711826"/>
                  </a:lnTo>
                  <a:lnTo>
                    <a:pt x="1299376" y="754892"/>
                  </a:lnTo>
                  <a:lnTo>
                    <a:pt x="1288246" y="797445"/>
                  </a:lnTo>
                  <a:lnTo>
                    <a:pt x="1273934" y="839315"/>
                  </a:lnTo>
                  <a:lnTo>
                    <a:pt x="1256443" y="880330"/>
                  </a:lnTo>
                  <a:lnTo>
                    <a:pt x="1235771" y="920320"/>
                  </a:lnTo>
                  <a:lnTo>
                    <a:pt x="1211920" y="959114"/>
                  </a:lnTo>
                  <a:lnTo>
                    <a:pt x="1184887" y="996541"/>
                  </a:lnTo>
                  <a:lnTo>
                    <a:pt x="1154675" y="1032429"/>
                  </a:lnTo>
                  <a:lnTo>
                    <a:pt x="1121283" y="1066609"/>
                  </a:lnTo>
                  <a:lnTo>
                    <a:pt x="1085342" y="1098382"/>
                  </a:lnTo>
                  <a:lnTo>
                    <a:pt x="1047605" y="1127128"/>
                  </a:lnTo>
                  <a:lnTo>
                    <a:pt x="1008252" y="1152849"/>
                  </a:lnTo>
                  <a:lnTo>
                    <a:pt x="967462" y="1175544"/>
                  </a:lnTo>
                  <a:lnTo>
                    <a:pt x="925414" y="1195212"/>
                  </a:lnTo>
                  <a:lnTo>
                    <a:pt x="882290" y="1211855"/>
                  </a:lnTo>
                  <a:lnTo>
                    <a:pt x="838268" y="1225472"/>
                  </a:lnTo>
                  <a:lnTo>
                    <a:pt x="793527" y="1236063"/>
                  </a:lnTo>
                  <a:lnTo>
                    <a:pt x="748249" y="1243628"/>
                  </a:lnTo>
                  <a:lnTo>
                    <a:pt x="702612" y="1248167"/>
                  </a:lnTo>
                  <a:lnTo>
                    <a:pt x="656796" y="1249679"/>
                  </a:lnTo>
                  <a:lnTo>
                    <a:pt x="610981" y="1248167"/>
                  </a:lnTo>
                  <a:lnTo>
                    <a:pt x="565346" y="1243628"/>
                  </a:lnTo>
                  <a:lnTo>
                    <a:pt x="520071" y="1236063"/>
                  </a:lnTo>
                  <a:lnTo>
                    <a:pt x="475337" y="1225472"/>
                  </a:lnTo>
                  <a:lnTo>
                    <a:pt x="431322" y="1211855"/>
                  </a:lnTo>
                  <a:lnTo>
                    <a:pt x="388206" y="1195212"/>
                  </a:lnTo>
                  <a:lnTo>
                    <a:pt x="346169" y="1175544"/>
                  </a:lnTo>
                  <a:lnTo>
                    <a:pt x="305391" y="1152849"/>
                  </a:lnTo>
                  <a:lnTo>
                    <a:pt x="266051" y="1127128"/>
                  </a:lnTo>
                  <a:lnTo>
                    <a:pt x="228329" y="1098382"/>
                  </a:lnTo>
                  <a:lnTo>
                    <a:pt x="192404" y="1066609"/>
                  </a:lnTo>
                  <a:lnTo>
                    <a:pt x="159012" y="1032429"/>
                  </a:lnTo>
                  <a:lnTo>
                    <a:pt x="128800" y="996541"/>
                  </a:lnTo>
                  <a:lnTo>
                    <a:pt x="101767" y="959114"/>
                  </a:lnTo>
                  <a:lnTo>
                    <a:pt x="77916" y="920320"/>
                  </a:lnTo>
                  <a:lnTo>
                    <a:pt x="57244" y="880330"/>
                  </a:lnTo>
                  <a:lnTo>
                    <a:pt x="39753" y="839315"/>
                  </a:lnTo>
                  <a:lnTo>
                    <a:pt x="25441" y="797445"/>
                  </a:lnTo>
                  <a:lnTo>
                    <a:pt x="14311" y="754892"/>
                  </a:lnTo>
                  <a:lnTo>
                    <a:pt x="6360" y="711826"/>
                  </a:lnTo>
                  <a:lnTo>
                    <a:pt x="1590" y="668418"/>
                  </a:lnTo>
                  <a:lnTo>
                    <a:pt x="0" y="624840"/>
                  </a:lnTo>
                  <a:lnTo>
                    <a:pt x="1590" y="581261"/>
                  </a:lnTo>
                  <a:lnTo>
                    <a:pt x="6360" y="537853"/>
                  </a:lnTo>
                  <a:lnTo>
                    <a:pt x="14311" y="494787"/>
                  </a:lnTo>
                  <a:lnTo>
                    <a:pt x="25441" y="452234"/>
                  </a:lnTo>
                  <a:lnTo>
                    <a:pt x="39753" y="410364"/>
                  </a:lnTo>
                  <a:lnTo>
                    <a:pt x="57244" y="369349"/>
                  </a:lnTo>
                  <a:lnTo>
                    <a:pt x="77916" y="329359"/>
                  </a:lnTo>
                  <a:lnTo>
                    <a:pt x="101767" y="290565"/>
                  </a:lnTo>
                  <a:lnTo>
                    <a:pt x="128800" y="253138"/>
                  </a:lnTo>
                  <a:lnTo>
                    <a:pt x="159012" y="217250"/>
                  </a:lnTo>
                  <a:lnTo>
                    <a:pt x="192404" y="183070"/>
                  </a:lnTo>
                  <a:lnTo>
                    <a:pt x="228329" y="151297"/>
                  </a:lnTo>
                  <a:lnTo>
                    <a:pt x="266051" y="122551"/>
                  </a:lnTo>
                  <a:lnTo>
                    <a:pt x="305391" y="96830"/>
                  </a:lnTo>
                  <a:lnTo>
                    <a:pt x="346169" y="74135"/>
                  </a:lnTo>
                  <a:lnTo>
                    <a:pt x="388206" y="54467"/>
                  </a:lnTo>
                  <a:lnTo>
                    <a:pt x="431322" y="37824"/>
                  </a:lnTo>
                  <a:lnTo>
                    <a:pt x="475337" y="24207"/>
                  </a:lnTo>
                  <a:lnTo>
                    <a:pt x="520071" y="13616"/>
                  </a:lnTo>
                  <a:lnTo>
                    <a:pt x="565346" y="6051"/>
                  </a:lnTo>
                  <a:lnTo>
                    <a:pt x="610981" y="1512"/>
                  </a:lnTo>
                  <a:lnTo>
                    <a:pt x="656796" y="0"/>
                  </a:lnTo>
                  <a:lnTo>
                    <a:pt x="702612" y="1512"/>
                  </a:lnTo>
                  <a:lnTo>
                    <a:pt x="748249" y="6051"/>
                  </a:lnTo>
                  <a:lnTo>
                    <a:pt x="793527" y="13616"/>
                  </a:lnTo>
                  <a:lnTo>
                    <a:pt x="838268" y="24207"/>
                  </a:lnTo>
                  <a:lnTo>
                    <a:pt x="882290" y="37824"/>
                  </a:lnTo>
                  <a:lnTo>
                    <a:pt x="925414" y="54467"/>
                  </a:lnTo>
                  <a:lnTo>
                    <a:pt x="967462" y="74135"/>
                  </a:lnTo>
                  <a:lnTo>
                    <a:pt x="1008252" y="96830"/>
                  </a:lnTo>
                  <a:lnTo>
                    <a:pt x="1047605" y="122551"/>
                  </a:lnTo>
                  <a:lnTo>
                    <a:pt x="1085342" y="151297"/>
                  </a:lnTo>
                  <a:lnTo>
                    <a:pt x="1121283" y="1830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96889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73373" y="1617725"/>
            <a:ext cx="893444" cy="1419225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690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6890" y="1617725"/>
            <a:ext cx="893444" cy="1419225"/>
          </a:xfrm>
          <a:prstGeom prst="rect">
            <a:avLst/>
          </a:prstGeom>
          <a:ln w="50800">
            <a:solidFill>
              <a:srgbClr val="0055D5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0406" y="1617725"/>
            <a:ext cx="893444" cy="1419225"/>
          </a:xfrm>
          <a:prstGeom prst="rect">
            <a:avLst/>
          </a:prstGeom>
          <a:ln w="50800">
            <a:solidFill>
              <a:srgbClr val="77BA41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51422" y="3064001"/>
            <a:ext cx="1732914" cy="1114425"/>
          </a:xfrm>
          <a:custGeom>
            <a:avLst/>
            <a:gdLst/>
            <a:ahLst/>
            <a:cxnLst/>
            <a:rect l="l" t="t" r="r" b="b"/>
            <a:pathLst>
              <a:path w="1732915" h="1114425">
                <a:moveTo>
                  <a:pt x="1504545" y="83070"/>
                </a:moveTo>
                <a:lnTo>
                  <a:pt x="0" y="1028319"/>
                </a:lnTo>
                <a:lnTo>
                  <a:pt x="54101" y="1114425"/>
                </a:lnTo>
                <a:lnTo>
                  <a:pt x="1558669" y="169163"/>
                </a:lnTo>
                <a:lnTo>
                  <a:pt x="1560322" y="108076"/>
                </a:lnTo>
                <a:lnTo>
                  <a:pt x="1504545" y="83070"/>
                </a:lnTo>
                <a:close/>
              </a:path>
              <a:path w="1732915" h="1114425">
                <a:moveTo>
                  <a:pt x="1692876" y="65024"/>
                </a:moveTo>
                <a:lnTo>
                  <a:pt x="1533271" y="65024"/>
                </a:lnTo>
                <a:lnTo>
                  <a:pt x="1587373" y="151130"/>
                </a:lnTo>
                <a:lnTo>
                  <a:pt x="1558669" y="169163"/>
                </a:lnTo>
                <a:lnTo>
                  <a:pt x="1555369" y="291211"/>
                </a:lnTo>
                <a:lnTo>
                  <a:pt x="1692876" y="65024"/>
                </a:lnTo>
                <a:close/>
              </a:path>
              <a:path w="1732915" h="1114425">
                <a:moveTo>
                  <a:pt x="1560322" y="108076"/>
                </a:moveTo>
                <a:lnTo>
                  <a:pt x="1558669" y="169163"/>
                </a:lnTo>
                <a:lnTo>
                  <a:pt x="1587373" y="151130"/>
                </a:lnTo>
                <a:lnTo>
                  <a:pt x="1560322" y="108076"/>
                </a:lnTo>
                <a:close/>
              </a:path>
              <a:path w="1732915" h="1114425">
                <a:moveTo>
                  <a:pt x="1533271" y="65024"/>
                </a:moveTo>
                <a:lnTo>
                  <a:pt x="1504545" y="83070"/>
                </a:lnTo>
                <a:lnTo>
                  <a:pt x="1560322" y="108076"/>
                </a:lnTo>
                <a:lnTo>
                  <a:pt x="1533271" y="65024"/>
                </a:lnTo>
                <a:close/>
              </a:path>
              <a:path w="1732915" h="1114425">
                <a:moveTo>
                  <a:pt x="1732406" y="0"/>
                </a:moveTo>
                <a:lnTo>
                  <a:pt x="1393190" y="33147"/>
                </a:lnTo>
                <a:lnTo>
                  <a:pt x="1504545" y="83070"/>
                </a:lnTo>
                <a:lnTo>
                  <a:pt x="1533271" y="65024"/>
                </a:lnTo>
                <a:lnTo>
                  <a:pt x="1692876" y="65024"/>
                </a:lnTo>
                <a:lnTo>
                  <a:pt x="1732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61235" y="3542791"/>
            <a:ext cx="1938020" cy="177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610870" marR="692150" indent="-36195" algn="just">
              <a:lnSpc>
                <a:spcPct val="82800"/>
              </a:lnSpc>
              <a:spcBef>
                <a:spcPts val="39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 </a:t>
            </a: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39" y="834974"/>
            <a:ext cx="4131945" cy="797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dirty="0"/>
              <a:t>The</a:t>
            </a:r>
            <a:r>
              <a:rPr sz="5050" spc="-10" dirty="0"/>
              <a:t> </a:t>
            </a:r>
            <a:r>
              <a:rPr sz="5050" dirty="0"/>
              <a:t>SC</a:t>
            </a:r>
            <a:r>
              <a:rPr sz="5050" spc="-5" dirty="0"/>
              <a:t> </a:t>
            </a:r>
            <a:r>
              <a:rPr sz="5050" spc="-10" dirty="0"/>
              <a:t>“Switch”</a:t>
            </a:r>
            <a:endParaRPr sz="5050"/>
          </a:p>
        </p:txBody>
      </p:sp>
      <p:sp>
        <p:nvSpPr>
          <p:cNvPr id="3" name="object 3"/>
          <p:cNvSpPr/>
          <p:nvPr/>
        </p:nvSpPr>
        <p:spPr>
          <a:xfrm>
            <a:off x="3373373" y="1617725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69305" y="1617725"/>
            <a:ext cx="1339215" cy="3699510"/>
            <a:chOff x="5369305" y="1617725"/>
            <a:chExt cx="1339215" cy="3699510"/>
          </a:xfrm>
        </p:grpSpPr>
        <p:sp>
          <p:nvSpPr>
            <p:cNvPr id="5" name="object 5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656796" y="0"/>
                  </a:moveTo>
                  <a:lnTo>
                    <a:pt x="610981" y="1512"/>
                  </a:lnTo>
                  <a:lnTo>
                    <a:pt x="565346" y="6051"/>
                  </a:lnTo>
                  <a:lnTo>
                    <a:pt x="520071" y="13616"/>
                  </a:lnTo>
                  <a:lnTo>
                    <a:pt x="475337" y="24207"/>
                  </a:lnTo>
                  <a:lnTo>
                    <a:pt x="431322" y="37824"/>
                  </a:lnTo>
                  <a:lnTo>
                    <a:pt x="388206" y="54467"/>
                  </a:lnTo>
                  <a:lnTo>
                    <a:pt x="346169" y="74135"/>
                  </a:lnTo>
                  <a:lnTo>
                    <a:pt x="305391" y="96830"/>
                  </a:lnTo>
                  <a:lnTo>
                    <a:pt x="266051" y="122551"/>
                  </a:lnTo>
                  <a:lnTo>
                    <a:pt x="228329" y="151297"/>
                  </a:lnTo>
                  <a:lnTo>
                    <a:pt x="192404" y="183070"/>
                  </a:lnTo>
                  <a:lnTo>
                    <a:pt x="159012" y="217250"/>
                  </a:lnTo>
                  <a:lnTo>
                    <a:pt x="128800" y="253138"/>
                  </a:lnTo>
                  <a:lnTo>
                    <a:pt x="101767" y="290565"/>
                  </a:lnTo>
                  <a:lnTo>
                    <a:pt x="77916" y="329359"/>
                  </a:lnTo>
                  <a:lnTo>
                    <a:pt x="57244" y="369349"/>
                  </a:lnTo>
                  <a:lnTo>
                    <a:pt x="39753" y="410364"/>
                  </a:lnTo>
                  <a:lnTo>
                    <a:pt x="25441" y="452234"/>
                  </a:lnTo>
                  <a:lnTo>
                    <a:pt x="14311" y="494787"/>
                  </a:lnTo>
                  <a:lnTo>
                    <a:pt x="6360" y="537853"/>
                  </a:lnTo>
                  <a:lnTo>
                    <a:pt x="1590" y="581261"/>
                  </a:lnTo>
                  <a:lnTo>
                    <a:pt x="0" y="624840"/>
                  </a:lnTo>
                  <a:lnTo>
                    <a:pt x="1590" y="668418"/>
                  </a:lnTo>
                  <a:lnTo>
                    <a:pt x="6360" y="711826"/>
                  </a:lnTo>
                  <a:lnTo>
                    <a:pt x="14311" y="754892"/>
                  </a:lnTo>
                  <a:lnTo>
                    <a:pt x="25441" y="797445"/>
                  </a:lnTo>
                  <a:lnTo>
                    <a:pt x="39753" y="839315"/>
                  </a:lnTo>
                  <a:lnTo>
                    <a:pt x="57244" y="880330"/>
                  </a:lnTo>
                  <a:lnTo>
                    <a:pt x="77916" y="920320"/>
                  </a:lnTo>
                  <a:lnTo>
                    <a:pt x="101767" y="959114"/>
                  </a:lnTo>
                  <a:lnTo>
                    <a:pt x="128800" y="996541"/>
                  </a:lnTo>
                  <a:lnTo>
                    <a:pt x="159012" y="1032429"/>
                  </a:lnTo>
                  <a:lnTo>
                    <a:pt x="192404" y="1066609"/>
                  </a:lnTo>
                  <a:lnTo>
                    <a:pt x="228329" y="1098382"/>
                  </a:lnTo>
                  <a:lnTo>
                    <a:pt x="266051" y="1127128"/>
                  </a:lnTo>
                  <a:lnTo>
                    <a:pt x="305391" y="1152849"/>
                  </a:lnTo>
                  <a:lnTo>
                    <a:pt x="346169" y="1175544"/>
                  </a:lnTo>
                  <a:lnTo>
                    <a:pt x="388206" y="1195212"/>
                  </a:lnTo>
                  <a:lnTo>
                    <a:pt x="431322" y="1211855"/>
                  </a:lnTo>
                  <a:lnTo>
                    <a:pt x="475337" y="1225472"/>
                  </a:lnTo>
                  <a:lnTo>
                    <a:pt x="520071" y="1236063"/>
                  </a:lnTo>
                  <a:lnTo>
                    <a:pt x="565346" y="1243628"/>
                  </a:lnTo>
                  <a:lnTo>
                    <a:pt x="610981" y="1248167"/>
                  </a:lnTo>
                  <a:lnTo>
                    <a:pt x="656796" y="1249679"/>
                  </a:lnTo>
                  <a:lnTo>
                    <a:pt x="702612" y="1248167"/>
                  </a:lnTo>
                  <a:lnTo>
                    <a:pt x="748249" y="1243628"/>
                  </a:lnTo>
                  <a:lnTo>
                    <a:pt x="793527" y="1236063"/>
                  </a:lnTo>
                  <a:lnTo>
                    <a:pt x="838268" y="1225472"/>
                  </a:lnTo>
                  <a:lnTo>
                    <a:pt x="882290" y="1211855"/>
                  </a:lnTo>
                  <a:lnTo>
                    <a:pt x="925414" y="1195212"/>
                  </a:lnTo>
                  <a:lnTo>
                    <a:pt x="967462" y="1175544"/>
                  </a:lnTo>
                  <a:lnTo>
                    <a:pt x="1008252" y="1152849"/>
                  </a:lnTo>
                  <a:lnTo>
                    <a:pt x="1047605" y="1127128"/>
                  </a:lnTo>
                  <a:lnTo>
                    <a:pt x="1085342" y="1098382"/>
                  </a:lnTo>
                  <a:lnTo>
                    <a:pt x="1121283" y="1066609"/>
                  </a:lnTo>
                  <a:lnTo>
                    <a:pt x="1154675" y="1032429"/>
                  </a:lnTo>
                  <a:lnTo>
                    <a:pt x="1184887" y="996541"/>
                  </a:lnTo>
                  <a:lnTo>
                    <a:pt x="1211920" y="959114"/>
                  </a:lnTo>
                  <a:lnTo>
                    <a:pt x="1235771" y="920320"/>
                  </a:lnTo>
                  <a:lnTo>
                    <a:pt x="1256443" y="880330"/>
                  </a:lnTo>
                  <a:lnTo>
                    <a:pt x="1273934" y="839315"/>
                  </a:lnTo>
                  <a:lnTo>
                    <a:pt x="1288246" y="797445"/>
                  </a:lnTo>
                  <a:lnTo>
                    <a:pt x="1299376" y="754892"/>
                  </a:lnTo>
                  <a:lnTo>
                    <a:pt x="1307327" y="711826"/>
                  </a:lnTo>
                  <a:lnTo>
                    <a:pt x="1312097" y="668418"/>
                  </a:lnTo>
                  <a:lnTo>
                    <a:pt x="1313688" y="624839"/>
                  </a:lnTo>
                  <a:lnTo>
                    <a:pt x="1312097" y="581261"/>
                  </a:lnTo>
                  <a:lnTo>
                    <a:pt x="1307327" y="537853"/>
                  </a:lnTo>
                  <a:lnTo>
                    <a:pt x="1299376" y="494787"/>
                  </a:lnTo>
                  <a:lnTo>
                    <a:pt x="1288246" y="452234"/>
                  </a:lnTo>
                  <a:lnTo>
                    <a:pt x="1273934" y="410364"/>
                  </a:lnTo>
                  <a:lnTo>
                    <a:pt x="1256443" y="369349"/>
                  </a:lnTo>
                  <a:lnTo>
                    <a:pt x="1235771" y="329359"/>
                  </a:lnTo>
                  <a:lnTo>
                    <a:pt x="1211920" y="290565"/>
                  </a:lnTo>
                  <a:lnTo>
                    <a:pt x="1184887" y="253138"/>
                  </a:lnTo>
                  <a:lnTo>
                    <a:pt x="1154675" y="217250"/>
                  </a:lnTo>
                  <a:lnTo>
                    <a:pt x="1121283" y="183070"/>
                  </a:lnTo>
                  <a:lnTo>
                    <a:pt x="1085342" y="151297"/>
                  </a:lnTo>
                  <a:lnTo>
                    <a:pt x="1047605" y="122551"/>
                  </a:lnTo>
                  <a:lnTo>
                    <a:pt x="1008252" y="96830"/>
                  </a:lnTo>
                  <a:lnTo>
                    <a:pt x="967462" y="74135"/>
                  </a:lnTo>
                  <a:lnTo>
                    <a:pt x="925414" y="54467"/>
                  </a:lnTo>
                  <a:lnTo>
                    <a:pt x="882290" y="37824"/>
                  </a:lnTo>
                  <a:lnTo>
                    <a:pt x="838268" y="24207"/>
                  </a:lnTo>
                  <a:lnTo>
                    <a:pt x="793527" y="13616"/>
                  </a:lnTo>
                  <a:lnTo>
                    <a:pt x="748249" y="6051"/>
                  </a:lnTo>
                  <a:lnTo>
                    <a:pt x="702612" y="1512"/>
                  </a:lnTo>
                  <a:lnTo>
                    <a:pt x="656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1121283" y="183070"/>
                  </a:moveTo>
                  <a:lnTo>
                    <a:pt x="1154675" y="217250"/>
                  </a:lnTo>
                  <a:lnTo>
                    <a:pt x="1184887" y="253138"/>
                  </a:lnTo>
                  <a:lnTo>
                    <a:pt x="1211920" y="290565"/>
                  </a:lnTo>
                  <a:lnTo>
                    <a:pt x="1235771" y="329359"/>
                  </a:lnTo>
                  <a:lnTo>
                    <a:pt x="1256443" y="369349"/>
                  </a:lnTo>
                  <a:lnTo>
                    <a:pt x="1273934" y="410364"/>
                  </a:lnTo>
                  <a:lnTo>
                    <a:pt x="1288246" y="452234"/>
                  </a:lnTo>
                  <a:lnTo>
                    <a:pt x="1299376" y="494787"/>
                  </a:lnTo>
                  <a:lnTo>
                    <a:pt x="1307327" y="537853"/>
                  </a:lnTo>
                  <a:lnTo>
                    <a:pt x="1312097" y="581261"/>
                  </a:lnTo>
                  <a:lnTo>
                    <a:pt x="1313688" y="624839"/>
                  </a:lnTo>
                  <a:lnTo>
                    <a:pt x="1312097" y="668418"/>
                  </a:lnTo>
                  <a:lnTo>
                    <a:pt x="1307327" y="711826"/>
                  </a:lnTo>
                  <a:lnTo>
                    <a:pt x="1299376" y="754892"/>
                  </a:lnTo>
                  <a:lnTo>
                    <a:pt x="1288246" y="797445"/>
                  </a:lnTo>
                  <a:lnTo>
                    <a:pt x="1273934" y="839315"/>
                  </a:lnTo>
                  <a:lnTo>
                    <a:pt x="1256443" y="880330"/>
                  </a:lnTo>
                  <a:lnTo>
                    <a:pt x="1235771" y="920320"/>
                  </a:lnTo>
                  <a:lnTo>
                    <a:pt x="1211920" y="959114"/>
                  </a:lnTo>
                  <a:lnTo>
                    <a:pt x="1184887" y="996541"/>
                  </a:lnTo>
                  <a:lnTo>
                    <a:pt x="1154675" y="1032429"/>
                  </a:lnTo>
                  <a:lnTo>
                    <a:pt x="1121283" y="1066609"/>
                  </a:lnTo>
                  <a:lnTo>
                    <a:pt x="1085342" y="1098382"/>
                  </a:lnTo>
                  <a:lnTo>
                    <a:pt x="1047605" y="1127128"/>
                  </a:lnTo>
                  <a:lnTo>
                    <a:pt x="1008252" y="1152849"/>
                  </a:lnTo>
                  <a:lnTo>
                    <a:pt x="967462" y="1175544"/>
                  </a:lnTo>
                  <a:lnTo>
                    <a:pt x="925414" y="1195212"/>
                  </a:lnTo>
                  <a:lnTo>
                    <a:pt x="882290" y="1211855"/>
                  </a:lnTo>
                  <a:lnTo>
                    <a:pt x="838268" y="1225472"/>
                  </a:lnTo>
                  <a:lnTo>
                    <a:pt x="793527" y="1236063"/>
                  </a:lnTo>
                  <a:lnTo>
                    <a:pt x="748249" y="1243628"/>
                  </a:lnTo>
                  <a:lnTo>
                    <a:pt x="702612" y="1248167"/>
                  </a:lnTo>
                  <a:lnTo>
                    <a:pt x="656796" y="1249679"/>
                  </a:lnTo>
                  <a:lnTo>
                    <a:pt x="610981" y="1248167"/>
                  </a:lnTo>
                  <a:lnTo>
                    <a:pt x="565346" y="1243628"/>
                  </a:lnTo>
                  <a:lnTo>
                    <a:pt x="520071" y="1236063"/>
                  </a:lnTo>
                  <a:lnTo>
                    <a:pt x="475337" y="1225472"/>
                  </a:lnTo>
                  <a:lnTo>
                    <a:pt x="431322" y="1211855"/>
                  </a:lnTo>
                  <a:lnTo>
                    <a:pt x="388206" y="1195212"/>
                  </a:lnTo>
                  <a:lnTo>
                    <a:pt x="346169" y="1175544"/>
                  </a:lnTo>
                  <a:lnTo>
                    <a:pt x="305391" y="1152849"/>
                  </a:lnTo>
                  <a:lnTo>
                    <a:pt x="266051" y="1127128"/>
                  </a:lnTo>
                  <a:lnTo>
                    <a:pt x="228329" y="1098382"/>
                  </a:lnTo>
                  <a:lnTo>
                    <a:pt x="192404" y="1066609"/>
                  </a:lnTo>
                  <a:lnTo>
                    <a:pt x="159012" y="1032429"/>
                  </a:lnTo>
                  <a:lnTo>
                    <a:pt x="128800" y="996541"/>
                  </a:lnTo>
                  <a:lnTo>
                    <a:pt x="101767" y="959114"/>
                  </a:lnTo>
                  <a:lnTo>
                    <a:pt x="77916" y="920320"/>
                  </a:lnTo>
                  <a:lnTo>
                    <a:pt x="57244" y="880330"/>
                  </a:lnTo>
                  <a:lnTo>
                    <a:pt x="39753" y="839315"/>
                  </a:lnTo>
                  <a:lnTo>
                    <a:pt x="25441" y="797445"/>
                  </a:lnTo>
                  <a:lnTo>
                    <a:pt x="14311" y="754892"/>
                  </a:lnTo>
                  <a:lnTo>
                    <a:pt x="6360" y="711826"/>
                  </a:lnTo>
                  <a:lnTo>
                    <a:pt x="1590" y="668418"/>
                  </a:lnTo>
                  <a:lnTo>
                    <a:pt x="0" y="624840"/>
                  </a:lnTo>
                  <a:lnTo>
                    <a:pt x="1590" y="581261"/>
                  </a:lnTo>
                  <a:lnTo>
                    <a:pt x="6360" y="537853"/>
                  </a:lnTo>
                  <a:lnTo>
                    <a:pt x="14311" y="494787"/>
                  </a:lnTo>
                  <a:lnTo>
                    <a:pt x="25441" y="452234"/>
                  </a:lnTo>
                  <a:lnTo>
                    <a:pt x="39753" y="410364"/>
                  </a:lnTo>
                  <a:lnTo>
                    <a:pt x="57244" y="369349"/>
                  </a:lnTo>
                  <a:lnTo>
                    <a:pt x="77916" y="329359"/>
                  </a:lnTo>
                  <a:lnTo>
                    <a:pt x="101767" y="290565"/>
                  </a:lnTo>
                  <a:lnTo>
                    <a:pt x="128800" y="253138"/>
                  </a:lnTo>
                  <a:lnTo>
                    <a:pt x="159012" y="217250"/>
                  </a:lnTo>
                  <a:lnTo>
                    <a:pt x="192404" y="183070"/>
                  </a:lnTo>
                  <a:lnTo>
                    <a:pt x="228329" y="151297"/>
                  </a:lnTo>
                  <a:lnTo>
                    <a:pt x="266051" y="122551"/>
                  </a:lnTo>
                  <a:lnTo>
                    <a:pt x="305391" y="96830"/>
                  </a:lnTo>
                  <a:lnTo>
                    <a:pt x="346169" y="74135"/>
                  </a:lnTo>
                  <a:lnTo>
                    <a:pt x="388206" y="54467"/>
                  </a:lnTo>
                  <a:lnTo>
                    <a:pt x="431322" y="37824"/>
                  </a:lnTo>
                  <a:lnTo>
                    <a:pt x="475337" y="24207"/>
                  </a:lnTo>
                  <a:lnTo>
                    <a:pt x="520071" y="13616"/>
                  </a:lnTo>
                  <a:lnTo>
                    <a:pt x="565346" y="6051"/>
                  </a:lnTo>
                  <a:lnTo>
                    <a:pt x="610981" y="1512"/>
                  </a:lnTo>
                  <a:lnTo>
                    <a:pt x="656796" y="0"/>
                  </a:lnTo>
                  <a:lnTo>
                    <a:pt x="702612" y="1512"/>
                  </a:lnTo>
                  <a:lnTo>
                    <a:pt x="748249" y="6051"/>
                  </a:lnTo>
                  <a:lnTo>
                    <a:pt x="793527" y="13616"/>
                  </a:lnTo>
                  <a:lnTo>
                    <a:pt x="838268" y="24207"/>
                  </a:lnTo>
                  <a:lnTo>
                    <a:pt x="882290" y="37824"/>
                  </a:lnTo>
                  <a:lnTo>
                    <a:pt x="925414" y="54467"/>
                  </a:lnTo>
                  <a:lnTo>
                    <a:pt x="967462" y="74135"/>
                  </a:lnTo>
                  <a:lnTo>
                    <a:pt x="1008252" y="96830"/>
                  </a:lnTo>
                  <a:lnTo>
                    <a:pt x="1047605" y="122551"/>
                  </a:lnTo>
                  <a:lnTo>
                    <a:pt x="1085342" y="151297"/>
                  </a:lnTo>
                  <a:lnTo>
                    <a:pt x="1121283" y="1830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96889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73373" y="1617725"/>
            <a:ext cx="893444" cy="1419225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690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6890" y="1617725"/>
            <a:ext cx="893444" cy="1419225"/>
          </a:xfrm>
          <a:prstGeom prst="rect">
            <a:avLst/>
          </a:prstGeom>
          <a:ln w="50800">
            <a:solidFill>
              <a:srgbClr val="0055D5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0406" y="1617725"/>
            <a:ext cx="893444" cy="1419225"/>
          </a:xfrm>
          <a:prstGeom prst="rect">
            <a:avLst/>
          </a:prstGeom>
          <a:ln w="50800">
            <a:solidFill>
              <a:srgbClr val="77BA41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01054" y="3064001"/>
            <a:ext cx="304800" cy="1073150"/>
          </a:xfrm>
          <a:custGeom>
            <a:avLst/>
            <a:gdLst/>
            <a:ahLst/>
            <a:cxnLst/>
            <a:rect l="l" t="t" r="r" b="b"/>
            <a:pathLst>
              <a:path w="304800" h="1073150">
                <a:moveTo>
                  <a:pt x="148974" y="203074"/>
                </a:moveTo>
                <a:lnTo>
                  <a:pt x="99400" y="238528"/>
                </a:lnTo>
                <a:lnTo>
                  <a:pt x="126619" y="1073023"/>
                </a:lnTo>
                <a:lnTo>
                  <a:pt x="228219" y="1069721"/>
                </a:lnTo>
                <a:lnTo>
                  <a:pt x="200879" y="235251"/>
                </a:lnTo>
                <a:lnTo>
                  <a:pt x="148974" y="203074"/>
                </a:lnTo>
                <a:close/>
              </a:path>
              <a:path w="304800" h="1073150">
                <a:moveTo>
                  <a:pt x="142367" y="0"/>
                </a:moveTo>
                <a:lnTo>
                  <a:pt x="0" y="309625"/>
                </a:lnTo>
                <a:lnTo>
                  <a:pt x="99400" y="238528"/>
                </a:lnTo>
                <a:lnTo>
                  <a:pt x="98298" y="204724"/>
                </a:lnTo>
                <a:lnTo>
                  <a:pt x="199771" y="201422"/>
                </a:lnTo>
                <a:lnTo>
                  <a:pt x="251488" y="201422"/>
                </a:lnTo>
                <a:lnTo>
                  <a:pt x="142367" y="0"/>
                </a:lnTo>
                <a:close/>
              </a:path>
              <a:path w="304800" h="1073150">
                <a:moveTo>
                  <a:pt x="251488" y="201422"/>
                </a:moveTo>
                <a:lnTo>
                  <a:pt x="199771" y="201422"/>
                </a:lnTo>
                <a:lnTo>
                  <a:pt x="200879" y="235251"/>
                </a:lnTo>
                <a:lnTo>
                  <a:pt x="304673" y="299593"/>
                </a:lnTo>
                <a:lnTo>
                  <a:pt x="251488" y="201422"/>
                </a:lnTo>
                <a:close/>
              </a:path>
              <a:path w="304800" h="1073150">
                <a:moveTo>
                  <a:pt x="148967" y="203075"/>
                </a:moveTo>
                <a:lnTo>
                  <a:pt x="98298" y="204724"/>
                </a:lnTo>
                <a:lnTo>
                  <a:pt x="99400" y="238528"/>
                </a:lnTo>
                <a:lnTo>
                  <a:pt x="148967" y="203075"/>
                </a:lnTo>
                <a:close/>
              </a:path>
              <a:path w="304800" h="1073150">
                <a:moveTo>
                  <a:pt x="199771" y="201422"/>
                </a:moveTo>
                <a:lnTo>
                  <a:pt x="148974" y="203075"/>
                </a:lnTo>
                <a:lnTo>
                  <a:pt x="200879" y="235251"/>
                </a:lnTo>
                <a:lnTo>
                  <a:pt x="199771" y="201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61235" y="3542791"/>
            <a:ext cx="1938020" cy="210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610870" marR="690880" indent="-36195" algn="just">
              <a:lnSpc>
                <a:spcPct val="83800"/>
              </a:lnSpc>
              <a:spcBef>
                <a:spcPts val="36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 </a:t>
            </a:r>
            <a:r>
              <a:rPr sz="2500" dirty="0">
                <a:latin typeface="Calibri"/>
                <a:cs typeface="Calibri"/>
              </a:rPr>
              <a:t>Wr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1682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14"/>
              </a:spcBef>
            </a:pPr>
            <a:r>
              <a:rPr sz="5050" dirty="0"/>
              <a:t>Why</a:t>
            </a:r>
            <a:r>
              <a:rPr sz="5050" spc="-15" dirty="0"/>
              <a:t> </a:t>
            </a:r>
            <a:r>
              <a:rPr sz="5050" dirty="0"/>
              <a:t>is SC </a:t>
            </a:r>
            <a:r>
              <a:rPr sz="5050" spc="-10" dirty="0"/>
              <a:t>Important?</a:t>
            </a:r>
            <a:endParaRPr sz="5050" dirty="0"/>
          </a:p>
        </p:txBody>
      </p:sp>
      <p:sp>
        <p:nvSpPr>
          <p:cNvPr id="3" name="object 3"/>
          <p:cNvSpPr txBox="1"/>
          <p:nvPr/>
        </p:nvSpPr>
        <p:spPr>
          <a:xfrm>
            <a:off x="5807202" y="3296539"/>
            <a:ext cx="687070" cy="168910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8260" marR="5080" indent="-35560" algn="just">
              <a:lnSpc>
                <a:spcPct val="83800"/>
              </a:lnSpc>
              <a:spcBef>
                <a:spcPts val="61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 </a:t>
            </a:r>
            <a:r>
              <a:rPr sz="2500" dirty="0">
                <a:latin typeface="Calibri"/>
                <a:cs typeface="Calibri"/>
              </a:rPr>
              <a:t>Wr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6985" y="3198367"/>
            <a:ext cx="688340" cy="178688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1600" algn="just">
              <a:lnSpc>
                <a:spcPts val="2905"/>
              </a:lnSpc>
              <a:spcBef>
                <a:spcPts val="130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 marL="12700" algn="just">
              <a:lnSpc>
                <a:spcPts val="2905"/>
              </a:lnSpc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 marL="48260" marR="12065" indent="8255" algn="just">
              <a:lnSpc>
                <a:spcPct val="80900"/>
              </a:lnSpc>
              <a:spcBef>
                <a:spcPts val="740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6896" y="1680058"/>
            <a:ext cx="10448904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SC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most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complex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model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that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can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ask</a:t>
            </a:r>
            <a:endParaRPr sz="2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950" b="1" spc="-10" dirty="0">
                <a:latin typeface="Calibri"/>
                <a:cs typeface="Calibri"/>
              </a:rPr>
              <a:t>programmers</a:t>
            </a:r>
            <a:r>
              <a:rPr sz="2950" b="1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think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about.</a:t>
            </a:r>
            <a:endParaRPr sz="2950" dirty="0">
              <a:latin typeface="Calibri"/>
              <a:cs typeface="Calibri"/>
            </a:endParaRPr>
          </a:p>
          <a:p>
            <a:pPr marL="3628390">
              <a:lnSpc>
                <a:spcPct val="100000"/>
              </a:lnSpc>
              <a:spcBef>
                <a:spcPts val="1925"/>
              </a:spcBef>
              <a:tabLst>
                <a:tab pos="8131809" algn="l"/>
              </a:tabLst>
            </a:pPr>
            <a:r>
              <a:rPr sz="2750" u="heavy" spc="-1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Intuitive</a:t>
            </a:r>
            <a:r>
              <a:rPr sz="2750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(SC)</a:t>
            </a:r>
            <a:r>
              <a:rPr lang="en-US" sz="27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          Weird </a:t>
            </a:r>
            <a:r>
              <a:rPr sz="4425" u="heavy" baseline="-188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(not</a:t>
            </a:r>
            <a:r>
              <a:rPr sz="4425" u="heavy" spc="-67" baseline="-188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425" u="heavy" spc="-37" baseline="-188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SC)</a:t>
            </a:r>
            <a:r>
              <a:rPr sz="4425" u="heavy" baseline="-188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4425" baseline="-1883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86814" y="3448558"/>
            <a:ext cx="2792730" cy="1471295"/>
            <a:chOff x="1686814" y="3448558"/>
            <a:chExt cx="2792730" cy="1471295"/>
          </a:xfrm>
        </p:grpSpPr>
        <p:sp>
          <p:nvSpPr>
            <p:cNvPr id="7" name="object 7"/>
            <p:cNvSpPr/>
            <p:nvPr/>
          </p:nvSpPr>
          <p:spPr>
            <a:xfrm>
              <a:off x="1712214" y="3473958"/>
              <a:ext cx="893444" cy="1420495"/>
            </a:xfrm>
            <a:custGeom>
              <a:avLst/>
              <a:gdLst/>
              <a:ahLst/>
              <a:cxnLst/>
              <a:rect l="l" t="t" r="r" b="b"/>
              <a:pathLst>
                <a:path w="893444" h="1420495">
                  <a:moveTo>
                    <a:pt x="0" y="1420368"/>
                  </a:moveTo>
                  <a:lnTo>
                    <a:pt x="893063" y="1420368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1420368"/>
                  </a:lnTo>
                  <a:close/>
                </a:path>
              </a:pathLst>
            </a:custGeom>
            <a:ln w="50800">
              <a:solidFill>
                <a:srgbClr val="E22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0330" y="3473958"/>
              <a:ext cx="893444" cy="1420495"/>
            </a:xfrm>
            <a:custGeom>
              <a:avLst/>
              <a:gdLst/>
              <a:ahLst/>
              <a:cxnLst/>
              <a:rect l="l" t="t" r="r" b="b"/>
              <a:pathLst>
                <a:path w="893445" h="1420495">
                  <a:moveTo>
                    <a:pt x="0" y="1420368"/>
                  </a:moveTo>
                  <a:lnTo>
                    <a:pt x="893064" y="1420368"/>
                  </a:lnTo>
                  <a:lnTo>
                    <a:pt x="893064" y="0"/>
                  </a:lnTo>
                  <a:lnTo>
                    <a:pt x="0" y="0"/>
                  </a:lnTo>
                  <a:lnTo>
                    <a:pt x="0" y="1420368"/>
                  </a:lnTo>
                  <a:close/>
                </a:path>
              </a:pathLst>
            </a:custGeom>
            <a:ln w="50800">
              <a:solidFill>
                <a:srgbClr val="005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0826" y="3473958"/>
              <a:ext cx="893444" cy="1420495"/>
            </a:xfrm>
            <a:custGeom>
              <a:avLst/>
              <a:gdLst/>
              <a:ahLst/>
              <a:cxnLst/>
              <a:rect l="l" t="t" r="r" b="b"/>
              <a:pathLst>
                <a:path w="893445" h="1420495">
                  <a:moveTo>
                    <a:pt x="0" y="1420368"/>
                  </a:moveTo>
                  <a:lnTo>
                    <a:pt x="893063" y="1420368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1420368"/>
                  </a:lnTo>
                  <a:close/>
                </a:path>
              </a:pathLst>
            </a:custGeom>
            <a:ln w="50800">
              <a:solidFill>
                <a:srgbClr val="77BA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60473" y="3546728"/>
            <a:ext cx="65087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8391" y="4216095"/>
            <a:ext cx="58610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6661" y="4296917"/>
            <a:ext cx="59563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4945" y="3626561"/>
            <a:ext cx="169354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923290" algn="l"/>
              </a:tabLst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r>
              <a:rPr sz="2500" dirty="0">
                <a:latin typeface="Calibri"/>
                <a:cs typeface="Calibri"/>
              </a:rPr>
              <a:t>	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85289" y="5650484"/>
            <a:ext cx="818451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SC</a:t>
            </a:r>
            <a:r>
              <a:rPr sz="2950" spc="-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prohibits</a:t>
            </a:r>
            <a:r>
              <a:rPr sz="2950" spc="-75" dirty="0">
                <a:latin typeface="Calibri"/>
                <a:cs typeface="Calibri"/>
              </a:rPr>
              <a:t> </a:t>
            </a:r>
            <a:r>
              <a:rPr sz="2950" b="1" dirty="0">
                <a:latin typeface="Calibri"/>
                <a:cs typeface="Calibri"/>
              </a:rPr>
              <a:t>all</a:t>
            </a:r>
            <a:r>
              <a:rPr sz="2950" b="1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reordering</a:t>
            </a:r>
            <a:r>
              <a:rPr sz="2950" spc="-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instructions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(Invariant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1)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757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10"/>
              </a:spcBef>
            </a:pPr>
            <a:r>
              <a:rPr sz="5050" dirty="0"/>
              <a:t>Real</a:t>
            </a:r>
            <a:r>
              <a:rPr sz="5050" spc="-110" dirty="0"/>
              <a:t> </a:t>
            </a:r>
            <a:r>
              <a:rPr sz="5050" dirty="0"/>
              <a:t>hardware</a:t>
            </a:r>
            <a:r>
              <a:rPr sz="5050" spc="-110" dirty="0"/>
              <a:t> </a:t>
            </a:r>
            <a:r>
              <a:rPr sz="5050" dirty="0"/>
              <a:t>does</a:t>
            </a:r>
            <a:r>
              <a:rPr sz="5050" spc="-110" dirty="0"/>
              <a:t> </a:t>
            </a:r>
            <a:r>
              <a:rPr sz="5050" dirty="0"/>
              <a:t>not</a:t>
            </a:r>
            <a:r>
              <a:rPr sz="5050" spc="-110" dirty="0"/>
              <a:t> </a:t>
            </a:r>
            <a:r>
              <a:rPr sz="5050" dirty="0"/>
              <a:t>enforce</a:t>
            </a:r>
            <a:r>
              <a:rPr sz="5050" spc="-105" dirty="0"/>
              <a:t> </a:t>
            </a:r>
            <a:r>
              <a:rPr sz="5050" spc="-25" dirty="0"/>
              <a:t>SC</a:t>
            </a:r>
            <a:endParaRPr sz="5050"/>
          </a:p>
        </p:txBody>
      </p:sp>
      <p:sp>
        <p:nvSpPr>
          <p:cNvPr id="3" name="object 3"/>
          <p:cNvSpPr txBox="1"/>
          <p:nvPr/>
        </p:nvSpPr>
        <p:spPr>
          <a:xfrm>
            <a:off x="5103367" y="4009770"/>
            <a:ext cx="6974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https://developer.arm.com/documentation/den0024/a/Memory-Ordering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7" y="2546604"/>
            <a:ext cx="12048744" cy="13837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0977" y="2187321"/>
            <a:ext cx="2714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ARMv8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Model: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/>
          <p:nvPr/>
        </p:nvSpPr>
        <p:spPr>
          <a:xfrm>
            <a:off x="4632197" y="2358389"/>
            <a:ext cx="893444" cy="1420495"/>
          </a:xfrm>
          <a:custGeom>
            <a:avLst/>
            <a:gdLst/>
            <a:ahLst/>
            <a:cxnLst/>
            <a:rect l="l" t="t" r="r" b="b"/>
            <a:pathLst>
              <a:path w="893445" h="1420495">
                <a:moveTo>
                  <a:pt x="893063" y="0"/>
                </a:moveTo>
                <a:lnTo>
                  <a:pt x="0" y="0"/>
                </a:lnTo>
                <a:lnTo>
                  <a:pt x="0" y="1420368"/>
                </a:lnTo>
                <a:lnTo>
                  <a:pt x="893063" y="1420368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2197" y="4394453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87846" y="2580893"/>
            <a:ext cx="3378200" cy="92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CPU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can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read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its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write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950" spc="-35" dirty="0">
                <a:latin typeface="Calibri"/>
                <a:cs typeface="Calibri"/>
              </a:rPr>
              <a:t>buffer,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but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not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others’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6905" y="3769614"/>
            <a:ext cx="356870" cy="624840"/>
          </a:xfrm>
          <a:custGeom>
            <a:avLst/>
            <a:gdLst/>
            <a:ahLst/>
            <a:cxnLst/>
            <a:rect l="l" t="t" r="r" b="b"/>
            <a:pathLst>
              <a:path w="356869" h="624839">
                <a:moveTo>
                  <a:pt x="356616" y="0"/>
                </a:moveTo>
                <a:lnTo>
                  <a:pt x="0" y="0"/>
                </a:lnTo>
                <a:lnTo>
                  <a:pt x="0" y="624840"/>
                </a:lnTo>
                <a:lnTo>
                  <a:pt x="356616" y="624840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64229" y="4622419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3" y="1269"/>
                </a:moveTo>
                <a:lnTo>
                  <a:pt x="0" y="58546"/>
                </a:lnTo>
                <a:lnTo>
                  <a:pt x="114427" y="115569"/>
                </a:lnTo>
                <a:lnTo>
                  <a:pt x="114342" y="77469"/>
                </a:lnTo>
                <a:lnTo>
                  <a:pt x="95250" y="77469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200" y="58419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50" y="39369"/>
                </a:lnTo>
                <a:lnTo>
                  <a:pt x="114257" y="39369"/>
                </a:lnTo>
                <a:lnTo>
                  <a:pt x="114173" y="1269"/>
                </a:lnTo>
                <a:close/>
              </a:path>
              <a:path w="1209039" h="115570">
                <a:moveTo>
                  <a:pt x="95250" y="39369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200" y="58419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50" y="77469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19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50" y="39369"/>
                </a:lnTo>
                <a:close/>
              </a:path>
              <a:path w="1209039" h="115570">
                <a:moveTo>
                  <a:pt x="114300" y="58419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50" y="77469"/>
                </a:lnTo>
                <a:lnTo>
                  <a:pt x="114342" y="77469"/>
                </a:lnTo>
                <a:lnTo>
                  <a:pt x="114300" y="58419"/>
                </a:lnTo>
                <a:close/>
              </a:path>
              <a:path w="1209039" h="115570">
                <a:moveTo>
                  <a:pt x="114257" y="39369"/>
                </a:moveTo>
                <a:lnTo>
                  <a:pt x="95250" y="39369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19"/>
                </a:lnTo>
                <a:lnTo>
                  <a:pt x="114257" y="39369"/>
                </a:lnTo>
                <a:close/>
              </a:path>
              <a:path w="1209039" h="115570">
                <a:moveTo>
                  <a:pt x="209550" y="39242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500" y="58292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50" y="77342"/>
                </a:lnTo>
                <a:lnTo>
                  <a:pt x="209677" y="77342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2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50" y="39242"/>
                </a:lnTo>
                <a:close/>
              </a:path>
              <a:path w="1209039" h="115570">
                <a:moveTo>
                  <a:pt x="323977" y="39115"/>
                </a:moveTo>
                <a:lnTo>
                  <a:pt x="323850" y="39115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5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5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5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5"/>
                </a:lnTo>
                <a:close/>
              </a:path>
              <a:path w="1209039" h="115570">
                <a:moveTo>
                  <a:pt x="438277" y="38988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8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8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1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8"/>
                </a:lnTo>
                <a:close/>
              </a:path>
              <a:path w="1209039" h="115570">
                <a:moveTo>
                  <a:pt x="552577" y="38861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1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1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4"/>
                </a:lnTo>
                <a:lnTo>
                  <a:pt x="570132" y="50363"/>
                </a:lnTo>
                <a:lnTo>
                  <a:pt x="566054" y="44322"/>
                </a:lnTo>
                <a:lnTo>
                  <a:pt x="560000" y="40282"/>
                </a:lnTo>
                <a:lnTo>
                  <a:pt x="552577" y="38861"/>
                </a:lnTo>
                <a:close/>
              </a:path>
              <a:path w="1209039" h="115570">
                <a:moveTo>
                  <a:pt x="667004" y="38607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4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7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7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7"/>
                </a:lnTo>
                <a:close/>
              </a:path>
              <a:path w="1209039" h="115570">
                <a:moveTo>
                  <a:pt x="781304" y="38480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0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0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0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0"/>
                </a:lnTo>
                <a:close/>
              </a:path>
              <a:path w="1209039" h="115570">
                <a:moveTo>
                  <a:pt x="895604" y="38353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3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3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3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3"/>
                </a:lnTo>
                <a:close/>
              </a:path>
              <a:path w="1209039" h="115570">
                <a:moveTo>
                  <a:pt x="1009904" y="38226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6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6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6"/>
                </a:lnTo>
                <a:lnTo>
                  <a:pt x="1027566" y="49853"/>
                </a:lnTo>
                <a:lnTo>
                  <a:pt x="1023445" y="43799"/>
                </a:lnTo>
                <a:lnTo>
                  <a:pt x="1017347" y="39721"/>
                </a:lnTo>
                <a:lnTo>
                  <a:pt x="1009904" y="38226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9" y="114299"/>
                </a:lnTo>
                <a:lnTo>
                  <a:pt x="1208532" y="57022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09977" y="4590033"/>
            <a:ext cx="7028180" cy="18161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06830">
              <a:lnSpc>
                <a:spcPct val="100000"/>
              </a:lnSpc>
              <a:spcBef>
                <a:spcPts val="135"/>
              </a:spcBef>
            </a:pPr>
            <a:r>
              <a:rPr sz="2150" spc="-10" dirty="0">
                <a:latin typeface="Calibri"/>
                <a:cs typeface="Calibri"/>
              </a:rPr>
              <a:t>Coherent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299"/>
              </a:lnSpc>
              <a:spcBef>
                <a:spcPts val="1689"/>
              </a:spcBef>
            </a:pPr>
            <a:r>
              <a:rPr sz="2950" dirty="0">
                <a:latin typeface="Calibri"/>
                <a:cs typeface="Calibri"/>
              </a:rPr>
              <a:t>Buffered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writes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eventually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end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up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coherent </a:t>
            </a:r>
            <a:r>
              <a:rPr sz="2950" dirty="0">
                <a:latin typeface="Calibri"/>
                <a:cs typeface="Calibri"/>
              </a:rPr>
              <a:t>shared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memory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606797" y="2332989"/>
          <a:ext cx="993139" cy="2634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9860">
                <a:tc gridSpan="3">
                  <a:txBody>
                    <a:bodyPr/>
                    <a:lstStyle/>
                    <a:p>
                      <a:pPr marR="94615"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33985" marR="94615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CPU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Wri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383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383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383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 marR="946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383282" y="2332989"/>
          <a:ext cx="956309" cy="264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9860">
                <a:tc gridSpan="3"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32080" marR="5778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CPU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Wri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827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827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827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604395" y="3927169"/>
            <a:ext cx="75120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dirty="0">
                <a:latin typeface="Calibri"/>
                <a:cs typeface="Calibri"/>
              </a:rPr>
              <a:t>te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Buffer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49495" y="3932046"/>
            <a:ext cx="760730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dirty="0">
                <a:latin typeface="Calibri"/>
                <a:cs typeface="Calibri"/>
              </a:rPr>
              <a:t>te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Buffer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314945" y="3117850"/>
            <a:ext cx="51625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2908" y="3787902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7506" y="3100196"/>
            <a:ext cx="505459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7782" y="3769563"/>
            <a:ext cx="628650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56282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4" h="1419225">
                <a:moveTo>
                  <a:pt x="0" y="1418844"/>
                </a:moveTo>
                <a:lnTo>
                  <a:pt x="893063" y="1418844"/>
                </a:lnTo>
                <a:lnTo>
                  <a:pt x="893063" y="0"/>
                </a:lnTo>
                <a:lnTo>
                  <a:pt x="0" y="0"/>
                </a:lnTo>
                <a:lnTo>
                  <a:pt x="0" y="1418844"/>
                </a:lnTo>
                <a:close/>
              </a:path>
            </a:pathLst>
          </a:custGeom>
          <a:ln w="50800">
            <a:solidFill>
              <a:srgbClr val="E22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56282" y="4537709"/>
            <a:ext cx="893444" cy="500380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454397" y="2467101"/>
          <a:ext cx="892809" cy="2534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2511805" y="3891026"/>
            <a:ext cx="384175" cy="650240"/>
            <a:chOff x="2511805" y="3891026"/>
            <a:chExt cx="384175" cy="650240"/>
          </a:xfrm>
        </p:grpSpPr>
        <p:sp>
          <p:nvSpPr>
            <p:cNvPr id="13" name="object 13"/>
            <p:cNvSpPr/>
            <p:nvPr/>
          </p:nvSpPr>
          <p:spPr>
            <a:xfrm>
              <a:off x="2524505" y="3903726"/>
              <a:ext cx="358140" cy="624840"/>
            </a:xfrm>
            <a:custGeom>
              <a:avLst/>
              <a:gdLst/>
              <a:ahLst/>
              <a:cxnLst/>
              <a:rect l="l" t="t" r="r" b="b"/>
              <a:pathLst>
                <a:path w="358139" h="624839">
                  <a:moveTo>
                    <a:pt x="358139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358139" y="62484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24505" y="3903726"/>
              <a:ext cx="358140" cy="624840"/>
            </a:xfrm>
            <a:custGeom>
              <a:avLst/>
              <a:gdLst/>
              <a:ahLst/>
              <a:cxnLst/>
              <a:rect l="l" t="t" r="r" b="b"/>
              <a:pathLst>
                <a:path w="358139" h="624839">
                  <a:moveTo>
                    <a:pt x="0" y="624840"/>
                  </a:moveTo>
                  <a:lnTo>
                    <a:pt x="358139" y="624840"/>
                  </a:lnTo>
                  <a:lnTo>
                    <a:pt x="358139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42793" y="4001262"/>
              <a:ext cx="334010" cy="386080"/>
            </a:xfrm>
            <a:custGeom>
              <a:avLst/>
              <a:gdLst/>
              <a:ahLst/>
              <a:cxnLst/>
              <a:rect l="l" t="t" r="r" b="b"/>
              <a:pathLst>
                <a:path w="334010" h="386079">
                  <a:moveTo>
                    <a:pt x="0" y="193548"/>
                  </a:moveTo>
                  <a:lnTo>
                    <a:pt x="333756" y="195071"/>
                  </a:lnTo>
                </a:path>
                <a:path w="334010" h="386079">
                  <a:moveTo>
                    <a:pt x="0" y="384048"/>
                  </a:moveTo>
                  <a:lnTo>
                    <a:pt x="333756" y="385571"/>
                  </a:lnTo>
                </a:path>
                <a:path w="334010" h="386079">
                  <a:moveTo>
                    <a:pt x="0" y="0"/>
                  </a:moveTo>
                  <a:lnTo>
                    <a:pt x="333756" y="152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19876" y="1951660"/>
            <a:ext cx="3152775" cy="9994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25550">
              <a:lnSpc>
                <a:spcPct val="100000"/>
              </a:lnSpc>
              <a:spcBef>
                <a:spcPts val="390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950" dirty="0">
                <a:latin typeface="Calibri"/>
                <a:cs typeface="Calibri"/>
              </a:rPr>
              <a:t>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46797" y="4327016"/>
            <a:ext cx="2124075" cy="92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Is</a:t>
            </a:r>
            <a:r>
              <a:rPr sz="2950" spc="-10" dirty="0">
                <a:latin typeface="Calibri"/>
                <a:cs typeface="Calibri"/>
              </a:rPr>
              <a:t> r1==r2==0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950" dirty="0">
                <a:latin typeface="Calibri"/>
                <a:cs typeface="Calibri"/>
              </a:rPr>
              <a:t>a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valid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result?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314945" y="3117850"/>
            <a:ext cx="5156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2908" y="3787902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7506" y="3100196"/>
            <a:ext cx="50609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7782" y="3769563"/>
            <a:ext cx="628650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56282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4" h="1419225">
                <a:moveTo>
                  <a:pt x="0" y="1418844"/>
                </a:moveTo>
                <a:lnTo>
                  <a:pt x="893063" y="1418844"/>
                </a:lnTo>
                <a:lnTo>
                  <a:pt x="893063" y="0"/>
                </a:lnTo>
                <a:lnTo>
                  <a:pt x="0" y="0"/>
                </a:lnTo>
                <a:lnTo>
                  <a:pt x="0" y="1418844"/>
                </a:lnTo>
                <a:close/>
              </a:path>
            </a:pathLst>
          </a:custGeom>
          <a:ln w="50800">
            <a:solidFill>
              <a:srgbClr val="E22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56282" y="4537709"/>
            <a:ext cx="893444" cy="500380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454397" y="2467101"/>
          <a:ext cx="892809" cy="2534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2511805" y="3891026"/>
            <a:ext cx="384175" cy="650240"/>
            <a:chOff x="2511805" y="3891026"/>
            <a:chExt cx="384175" cy="650240"/>
          </a:xfrm>
        </p:grpSpPr>
        <p:sp>
          <p:nvSpPr>
            <p:cNvPr id="13" name="object 13"/>
            <p:cNvSpPr/>
            <p:nvPr/>
          </p:nvSpPr>
          <p:spPr>
            <a:xfrm>
              <a:off x="2524505" y="3903726"/>
              <a:ext cx="358140" cy="624840"/>
            </a:xfrm>
            <a:custGeom>
              <a:avLst/>
              <a:gdLst/>
              <a:ahLst/>
              <a:cxnLst/>
              <a:rect l="l" t="t" r="r" b="b"/>
              <a:pathLst>
                <a:path w="358139" h="624839">
                  <a:moveTo>
                    <a:pt x="358139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358139" y="62484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24505" y="3903726"/>
              <a:ext cx="358140" cy="624840"/>
            </a:xfrm>
            <a:custGeom>
              <a:avLst/>
              <a:gdLst/>
              <a:ahLst/>
              <a:cxnLst/>
              <a:rect l="l" t="t" r="r" b="b"/>
              <a:pathLst>
                <a:path w="358139" h="624839">
                  <a:moveTo>
                    <a:pt x="0" y="624840"/>
                  </a:moveTo>
                  <a:lnTo>
                    <a:pt x="358139" y="624840"/>
                  </a:lnTo>
                  <a:lnTo>
                    <a:pt x="358139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42793" y="4001262"/>
              <a:ext cx="334010" cy="386080"/>
            </a:xfrm>
            <a:custGeom>
              <a:avLst/>
              <a:gdLst/>
              <a:ahLst/>
              <a:cxnLst/>
              <a:rect l="l" t="t" r="r" b="b"/>
              <a:pathLst>
                <a:path w="334010" h="386079">
                  <a:moveTo>
                    <a:pt x="0" y="193548"/>
                  </a:moveTo>
                  <a:lnTo>
                    <a:pt x="333756" y="195071"/>
                  </a:lnTo>
                </a:path>
                <a:path w="334010" h="386079">
                  <a:moveTo>
                    <a:pt x="0" y="384048"/>
                  </a:moveTo>
                  <a:lnTo>
                    <a:pt x="333756" y="385571"/>
                  </a:lnTo>
                </a:path>
                <a:path w="334010" h="386079">
                  <a:moveTo>
                    <a:pt x="0" y="0"/>
                  </a:moveTo>
                  <a:lnTo>
                    <a:pt x="333756" y="152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19876" y="1951660"/>
            <a:ext cx="3152775" cy="999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2850">
              <a:lnSpc>
                <a:spcPct val="108300"/>
              </a:lnSpc>
              <a:spcBef>
                <a:spcPts val="95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950" dirty="0">
                <a:latin typeface="Calibri"/>
                <a:cs typeface="Calibri"/>
              </a:rPr>
              <a:t> 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46797" y="4327016"/>
            <a:ext cx="2124075" cy="92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Is</a:t>
            </a:r>
            <a:r>
              <a:rPr sz="2950" spc="-10" dirty="0">
                <a:latin typeface="Calibri"/>
                <a:cs typeface="Calibri"/>
              </a:rPr>
              <a:t> r1==r2==0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950" dirty="0">
                <a:latin typeface="Calibri"/>
                <a:cs typeface="Calibri"/>
              </a:rPr>
              <a:t>a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valid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result?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1489" y="5753811"/>
            <a:ext cx="8112759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dirty="0">
                <a:latin typeface="Calibri"/>
                <a:cs typeface="Calibri"/>
              </a:rPr>
              <a:t>r1</a:t>
            </a:r>
            <a:r>
              <a:rPr sz="2650" spc="-2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==</a:t>
            </a:r>
            <a:r>
              <a:rPr sz="2650" spc="-4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r2</a:t>
            </a:r>
            <a:r>
              <a:rPr sz="2650" spc="-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==</a:t>
            </a:r>
            <a:r>
              <a:rPr sz="2650" spc="-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0</a:t>
            </a:r>
            <a:r>
              <a:rPr sz="2650" spc="-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is</a:t>
            </a:r>
            <a:r>
              <a:rPr sz="2650" spc="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not</a:t>
            </a:r>
            <a:r>
              <a:rPr sz="2650" b="1" spc="-1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SC,</a:t>
            </a:r>
            <a:r>
              <a:rPr sz="2650" spc="-2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but</a:t>
            </a:r>
            <a:r>
              <a:rPr sz="2650" spc="-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it</a:t>
            </a:r>
            <a:r>
              <a:rPr sz="2650" spc="-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can</a:t>
            </a:r>
            <a:r>
              <a:rPr sz="2650" spc="-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happen</a:t>
            </a:r>
            <a:r>
              <a:rPr sz="2650" spc="-5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with</a:t>
            </a:r>
            <a:r>
              <a:rPr sz="2650" spc="-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write</a:t>
            </a:r>
            <a:r>
              <a:rPr sz="2650" spc="-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buffers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45" dirty="0"/>
              <a:t> </a:t>
            </a:r>
            <a:r>
              <a:rPr sz="5200" dirty="0"/>
              <a:t>#1:</a:t>
            </a:r>
            <a:r>
              <a:rPr sz="5200" spc="-25" dirty="0"/>
              <a:t> </a:t>
            </a:r>
            <a:r>
              <a:rPr sz="5200" dirty="0"/>
              <a:t>Write</a:t>
            </a:r>
            <a:r>
              <a:rPr sz="5200" spc="-25" dirty="0"/>
              <a:t> </a:t>
            </a:r>
            <a:r>
              <a:rPr sz="5200" spc="-1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279640" y="4614417"/>
            <a:ext cx="19380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2908" y="3787902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9876" y="1951660"/>
            <a:ext cx="3152775" cy="15601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25550">
              <a:lnSpc>
                <a:spcPct val="100000"/>
              </a:lnSpc>
              <a:spcBef>
                <a:spcPts val="390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950" dirty="0">
                <a:latin typeface="Calibri"/>
                <a:cs typeface="Calibri"/>
              </a:rPr>
              <a:t>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  <a:p>
            <a:pPr marR="24130" algn="r">
              <a:lnSpc>
                <a:spcPct val="100000"/>
              </a:lnSpc>
              <a:spcBef>
                <a:spcPts val="141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7782" y="3769563"/>
            <a:ext cx="628650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454397" y="2467101"/>
          <a:ext cx="892809" cy="2534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524505" y="3903726"/>
            <a:ext cx="358140" cy="624840"/>
          </a:xfrm>
          <a:custGeom>
            <a:avLst/>
            <a:gdLst/>
            <a:ahLst/>
            <a:cxnLst/>
            <a:rect l="l" t="t" r="r" b="b"/>
            <a:pathLst>
              <a:path w="358139" h="624839">
                <a:moveTo>
                  <a:pt x="358139" y="0"/>
                </a:moveTo>
                <a:lnTo>
                  <a:pt x="0" y="0"/>
                </a:lnTo>
                <a:lnTo>
                  <a:pt x="0" y="624840"/>
                </a:lnTo>
                <a:lnTo>
                  <a:pt x="358139" y="624840"/>
                </a:lnTo>
                <a:lnTo>
                  <a:pt x="35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230882" y="2467101"/>
          <a:ext cx="892809" cy="2543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980" y="1829561"/>
            <a:ext cx="3771900" cy="2811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0"/>
              </a:spcBef>
            </a:pPr>
            <a:r>
              <a:rPr sz="1800" dirty="0">
                <a:latin typeface="Calibri"/>
                <a:cs typeface="Calibri"/>
              </a:rPr>
              <a:t>“The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consistency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model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shared-memory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system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specifies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b="1" dirty="0">
                <a:latin typeface="Calibri"/>
                <a:cs typeface="Calibri"/>
              </a:rPr>
              <a:t>order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which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operations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will </a:t>
            </a:r>
            <a:r>
              <a:rPr sz="1800" b="1" dirty="0">
                <a:latin typeface="Calibri"/>
                <a:cs typeface="Calibri"/>
              </a:rPr>
              <a:t>appear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execute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programmer.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consistency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model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affects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writing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parallel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forms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integral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entire </a:t>
            </a:r>
            <a:r>
              <a:rPr sz="1800" dirty="0">
                <a:latin typeface="Calibri"/>
                <a:cs typeface="Calibri"/>
              </a:rPr>
              <a:t>system,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including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architecture,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compiler,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programming language.”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5456" y="4792217"/>
            <a:ext cx="2898140" cy="475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5"/>
              </a:spcBef>
            </a:pPr>
            <a:r>
              <a:rPr sz="950" b="1" dirty="0">
                <a:latin typeface="Calibri"/>
                <a:cs typeface="Calibri"/>
              </a:rPr>
              <a:t>Excerpt</a:t>
            </a:r>
            <a:r>
              <a:rPr sz="950" b="1" spc="7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from</a:t>
            </a:r>
            <a:r>
              <a:rPr sz="950" b="1" spc="6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“Recent</a:t>
            </a:r>
            <a:r>
              <a:rPr sz="950" b="1" spc="8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Advances</a:t>
            </a:r>
            <a:r>
              <a:rPr sz="950" b="1" spc="8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in</a:t>
            </a:r>
            <a:r>
              <a:rPr sz="950" b="1" spc="6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Memory</a:t>
            </a:r>
            <a:r>
              <a:rPr sz="950" b="1" spc="6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Consistency </a:t>
            </a:r>
            <a:r>
              <a:rPr sz="950" b="1" dirty="0">
                <a:latin typeface="Calibri"/>
                <a:cs typeface="Calibri"/>
              </a:rPr>
              <a:t>Models</a:t>
            </a:r>
            <a:r>
              <a:rPr sz="950" b="1" spc="8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for</a:t>
            </a:r>
            <a:r>
              <a:rPr sz="950" b="1" spc="10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Hardware</a:t>
            </a:r>
            <a:r>
              <a:rPr sz="950" b="1" spc="12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Shared-Memory</a:t>
            </a:r>
            <a:r>
              <a:rPr sz="950" b="1" spc="100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Systems”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950" b="1" dirty="0">
                <a:latin typeface="Calibri"/>
                <a:cs typeface="Calibri"/>
              </a:rPr>
              <a:t>Sarita</a:t>
            </a:r>
            <a:r>
              <a:rPr sz="950" b="1" spc="5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Adve,</a:t>
            </a:r>
            <a:r>
              <a:rPr sz="950" b="1" spc="3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et</a:t>
            </a:r>
            <a:r>
              <a:rPr sz="950" b="1" spc="5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al,</a:t>
            </a:r>
            <a:r>
              <a:rPr sz="950" b="1" spc="45" dirty="0">
                <a:latin typeface="Calibri"/>
                <a:cs typeface="Calibri"/>
              </a:rPr>
              <a:t> </a:t>
            </a:r>
            <a:r>
              <a:rPr sz="950" b="1" spc="-20" dirty="0">
                <a:latin typeface="Calibri"/>
                <a:cs typeface="Calibri"/>
              </a:rPr>
              <a:t>1999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155" y="0"/>
            <a:ext cx="51435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279640" y="4614417"/>
            <a:ext cx="19380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2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2908" y="3787902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7782" y="3769563"/>
            <a:ext cx="628650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454397" y="2467101"/>
          <a:ext cx="892809" cy="2534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2524505" y="3903726"/>
            <a:ext cx="358140" cy="624840"/>
          </a:xfrm>
          <a:custGeom>
            <a:avLst/>
            <a:gdLst/>
            <a:ahLst/>
            <a:cxnLst/>
            <a:rect l="l" t="t" r="r" b="b"/>
            <a:pathLst>
              <a:path w="358139" h="624839">
                <a:moveTo>
                  <a:pt x="358139" y="0"/>
                </a:moveTo>
                <a:lnTo>
                  <a:pt x="0" y="0"/>
                </a:lnTo>
                <a:lnTo>
                  <a:pt x="0" y="624840"/>
                </a:lnTo>
                <a:lnTo>
                  <a:pt x="358139" y="624840"/>
                </a:lnTo>
                <a:lnTo>
                  <a:pt x="35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230882" y="2467101"/>
          <a:ext cx="1122044" cy="259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19876" y="1951660"/>
            <a:ext cx="3152775" cy="9994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25550">
              <a:lnSpc>
                <a:spcPct val="100000"/>
              </a:lnSpc>
              <a:spcBef>
                <a:spcPts val="390"/>
              </a:spcBef>
              <a:tabLst>
                <a:tab pos="3139440" algn="l"/>
              </a:tabLst>
            </a:pPr>
            <a:r>
              <a:rPr sz="2950" u="heavy" spc="-2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950" dirty="0">
                <a:latin typeface="Calibri"/>
                <a:cs typeface="Calibri"/>
              </a:rPr>
              <a:t>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279640" y="4614417"/>
            <a:ext cx="19380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2908" y="3787902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7782" y="3769563"/>
            <a:ext cx="628650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454397" y="2467101"/>
          <a:ext cx="1149349" cy="258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2524505" y="3903726"/>
            <a:ext cx="358140" cy="624840"/>
          </a:xfrm>
          <a:custGeom>
            <a:avLst/>
            <a:gdLst/>
            <a:ahLst/>
            <a:cxnLst/>
            <a:rect l="l" t="t" r="r" b="b"/>
            <a:pathLst>
              <a:path w="358139" h="624839">
                <a:moveTo>
                  <a:pt x="358139" y="0"/>
                </a:moveTo>
                <a:lnTo>
                  <a:pt x="0" y="0"/>
                </a:lnTo>
                <a:lnTo>
                  <a:pt x="0" y="624840"/>
                </a:lnTo>
                <a:lnTo>
                  <a:pt x="358139" y="624840"/>
                </a:lnTo>
                <a:lnTo>
                  <a:pt x="35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230882" y="2467101"/>
          <a:ext cx="1122044" cy="259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19876" y="1951660"/>
            <a:ext cx="3152775" cy="9994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25550">
              <a:lnSpc>
                <a:spcPct val="100000"/>
              </a:lnSpc>
              <a:spcBef>
                <a:spcPts val="390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950" dirty="0">
                <a:latin typeface="Calibri"/>
                <a:cs typeface="Calibri"/>
              </a:rPr>
              <a:t>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6119876" y="1951660"/>
            <a:ext cx="3186430" cy="31381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25550">
              <a:lnSpc>
                <a:spcPct val="100000"/>
              </a:lnSpc>
              <a:spcBef>
                <a:spcPts val="390"/>
              </a:spcBef>
              <a:tabLst>
                <a:tab pos="3139440" algn="l"/>
              </a:tabLst>
            </a:pPr>
            <a:r>
              <a:rPr sz="2950" u="heavy" spc="-2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950" dirty="0">
                <a:latin typeface="Calibri"/>
                <a:cs typeface="Calibri"/>
              </a:rPr>
              <a:t>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Calibri"/>
              <a:cs typeface="Calibri"/>
            </a:endParaRPr>
          </a:p>
          <a:p>
            <a:pPr marL="1172210">
              <a:lnSpc>
                <a:spcPct val="100000"/>
              </a:lnSpc>
              <a:spcBef>
                <a:spcPts val="5"/>
              </a:spcBef>
              <a:tabLst>
                <a:tab pos="3084830" algn="l"/>
              </a:tabLst>
            </a:pPr>
            <a:r>
              <a:rPr sz="2950" u="heavy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454397" y="2467101"/>
          <a:ext cx="1149349" cy="258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524505" y="3903726"/>
            <a:ext cx="358140" cy="624840"/>
          </a:xfrm>
          <a:custGeom>
            <a:avLst/>
            <a:gdLst/>
            <a:ahLst/>
            <a:cxnLst/>
            <a:rect l="l" t="t" r="r" b="b"/>
            <a:pathLst>
              <a:path w="358139" h="624839">
                <a:moveTo>
                  <a:pt x="358139" y="0"/>
                </a:moveTo>
                <a:lnTo>
                  <a:pt x="0" y="0"/>
                </a:lnTo>
                <a:lnTo>
                  <a:pt x="0" y="624840"/>
                </a:lnTo>
                <a:lnTo>
                  <a:pt x="358139" y="624840"/>
                </a:lnTo>
                <a:lnTo>
                  <a:pt x="35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30882" y="2467101"/>
          <a:ext cx="1122044" cy="259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500" spc="-20" dirty="0">
                          <a:latin typeface="Calibri"/>
                          <a:cs typeface="Calibri"/>
                        </a:rPr>
                        <a:t>r1=Y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45" dirty="0"/>
              <a:t> </a:t>
            </a:r>
            <a:r>
              <a:rPr sz="5200" dirty="0"/>
              <a:t>#1:</a:t>
            </a:r>
            <a:r>
              <a:rPr sz="5200" spc="-25" dirty="0"/>
              <a:t> </a:t>
            </a:r>
            <a:r>
              <a:rPr sz="5200" dirty="0"/>
              <a:t>Write</a:t>
            </a:r>
            <a:r>
              <a:rPr sz="5200" spc="-25" dirty="0"/>
              <a:t> </a:t>
            </a:r>
            <a:r>
              <a:rPr sz="5200" spc="-1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279640" y="4614417"/>
            <a:ext cx="19380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454397" y="2467101"/>
          <a:ext cx="1149349" cy="258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2500" spc="-20" dirty="0">
                          <a:latin typeface="Calibri"/>
                          <a:cs typeface="Calibri"/>
                        </a:rPr>
                        <a:t>r2=X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524505" y="3903726"/>
            <a:ext cx="358140" cy="624840"/>
          </a:xfrm>
          <a:custGeom>
            <a:avLst/>
            <a:gdLst/>
            <a:ahLst/>
            <a:cxnLst/>
            <a:rect l="l" t="t" r="r" b="b"/>
            <a:pathLst>
              <a:path w="358139" h="624839">
                <a:moveTo>
                  <a:pt x="358139" y="0"/>
                </a:moveTo>
                <a:lnTo>
                  <a:pt x="0" y="0"/>
                </a:lnTo>
                <a:lnTo>
                  <a:pt x="0" y="624840"/>
                </a:lnTo>
                <a:lnTo>
                  <a:pt x="358139" y="624840"/>
                </a:lnTo>
                <a:lnTo>
                  <a:pt x="35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30882" y="2467101"/>
          <a:ext cx="1122044" cy="259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500" spc="-20" dirty="0">
                          <a:latin typeface="Calibri"/>
                          <a:cs typeface="Calibri"/>
                        </a:rPr>
                        <a:t>r1=Y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19876" y="1951660"/>
            <a:ext cx="3152775" cy="999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2850">
              <a:lnSpc>
                <a:spcPct val="108300"/>
              </a:lnSpc>
              <a:spcBef>
                <a:spcPts val="95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950" dirty="0">
                <a:latin typeface="Calibri"/>
                <a:cs typeface="Calibri"/>
              </a:rPr>
              <a:t> 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279640" y="4614417"/>
            <a:ext cx="1938020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2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110"/>
              </a:spcBef>
            </a:pPr>
            <a:r>
              <a:rPr sz="2500" dirty="0">
                <a:latin typeface="Calibri"/>
                <a:cs typeface="Calibri"/>
              </a:rPr>
              <a:t>r1=Y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454397" y="2467101"/>
          <a:ext cx="1149349" cy="258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2500" spc="-20" dirty="0">
                          <a:latin typeface="Calibri"/>
                          <a:cs typeface="Calibri"/>
                        </a:rPr>
                        <a:t>r2=X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524505" y="3903726"/>
            <a:ext cx="358140" cy="624840"/>
          </a:xfrm>
          <a:custGeom>
            <a:avLst/>
            <a:gdLst/>
            <a:ahLst/>
            <a:cxnLst/>
            <a:rect l="l" t="t" r="r" b="b"/>
            <a:pathLst>
              <a:path w="358139" h="624839">
                <a:moveTo>
                  <a:pt x="358139" y="0"/>
                </a:moveTo>
                <a:lnTo>
                  <a:pt x="0" y="0"/>
                </a:lnTo>
                <a:lnTo>
                  <a:pt x="0" y="624840"/>
                </a:lnTo>
                <a:lnTo>
                  <a:pt x="358139" y="624840"/>
                </a:lnTo>
                <a:lnTo>
                  <a:pt x="35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30882" y="2467101"/>
          <a:ext cx="1130934" cy="259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19876" y="1951660"/>
            <a:ext cx="3152775" cy="999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2850">
              <a:lnSpc>
                <a:spcPct val="108300"/>
              </a:lnSpc>
              <a:spcBef>
                <a:spcPts val="95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950" dirty="0">
                <a:latin typeface="Calibri"/>
                <a:cs typeface="Calibri"/>
              </a:rPr>
              <a:t> 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271384" y="4614417"/>
            <a:ext cx="1946275" cy="126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indent="-6985">
              <a:lnSpc>
                <a:spcPct val="100000"/>
              </a:lnSpc>
              <a:spcBef>
                <a:spcPts val="100"/>
              </a:spcBef>
              <a:tabLst>
                <a:tab pos="1932939" algn="l"/>
              </a:tabLst>
            </a:pPr>
            <a:r>
              <a:rPr sz="2950" u="heavy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 marR="201930" indent="15240">
              <a:lnSpc>
                <a:spcPct val="103200"/>
              </a:lnSpc>
              <a:spcBef>
                <a:spcPts val="10"/>
              </a:spcBef>
            </a:pPr>
            <a:r>
              <a:rPr sz="2500" dirty="0">
                <a:latin typeface="Calibri"/>
                <a:cs typeface="Calibri"/>
              </a:rPr>
              <a:t>r1=Y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 </a:t>
            </a:r>
            <a:r>
              <a:rPr sz="2500" dirty="0">
                <a:latin typeface="Calibri"/>
                <a:cs typeface="Calibri"/>
              </a:rPr>
              <a:t>r2=X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[r2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454397" y="2467101"/>
          <a:ext cx="1149349" cy="258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524505" y="3903726"/>
            <a:ext cx="358140" cy="624840"/>
          </a:xfrm>
          <a:custGeom>
            <a:avLst/>
            <a:gdLst/>
            <a:ahLst/>
            <a:cxnLst/>
            <a:rect l="l" t="t" r="r" b="b"/>
            <a:pathLst>
              <a:path w="358139" h="624839">
                <a:moveTo>
                  <a:pt x="358139" y="0"/>
                </a:moveTo>
                <a:lnTo>
                  <a:pt x="0" y="0"/>
                </a:lnTo>
                <a:lnTo>
                  <a:pt x="0" y="624840"/>
                </a:lnTo>
                <a:lnTo>
                  <a:pt x="358139" y="624840"/>
                </a:lnTo>
                <a:lnTo>
                  <a:pt x="35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30882" y="2467101"/>
          <a:ext cx="1122044" cy="259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19876" y="1951660"/>
            <a:ext cx="3152775" cy="9994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25550">
              <a:lnSpc>
                <a:spcPct val="100000"/>
              </a:lnSpc>
              <a:spcBef>
                <a:spcPts val="390"/>
              </a:spcBef>
              <a:tabLst>
                <a:tab pos="3139440" algn="l"/>
              </a:tabLst>
            </a:pPr>
            <a:r>
              <a:rPr sz="2950" u="heavy" spc="-2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950" dirty="0">
                <a:latin typeface="Calibri"/>
                <a:cs typeface="Calibri"/>
              </a:rPr>
              <a:t>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271384" y="4614417"/>
            <a:ext cx="1946275" cy="126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indent="-6985">
              <a:lnSpc>
                <a:spcPct val="100000"/>
              </a:lnSpc>
              <a:spcBef>
                <a:spcPts val="100"/>
              </a:spcBef>
              <a:tabLst>
                <a:tab pos="1932939" algn="l"/>
              </a:tabLst>
            </a:pPr>
            <a:r>
              <a:rPr sz="2950" u="heavy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 marR="201930" indent="15240">
              <a:lnSpc>
                <a:spcPct val="103200"/>
              </a:lnSpc>
              <a:spcBef>
                <a:spcPts val="10"/>
              </a:spcBef>
            </a:pPr>
            <a:r>
              <a:rPr sz="2500" dirty="0">
                <a:latin typeface="Calibri"/>
                <a:cs typeface="Calibri"/>
              </a:rPr>
              <a:t>r1=Y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 </a:t>
            </a:r>
            <a:r>
              <a:rPr sz="2500" dirty="0">
                <a:latin typeface="Calibri"/>
                <a:cs typeface="Calibri"/>
              </a:rPr>
              <a:t>r2=X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[r2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56282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4" h="1419225">
                <a:moveTo>
                  <a:pt x="0" y="1418844"/>
                </a:moveTo>
                <a:lnTo>
                  <a:pt x="893063" y="1418844"/>
                </a:lnTo>
                <a:lnTo>
                  <a:pt x="893063" y="0"/>
                </a:lnTo>
                <a:lnTo>
                  <a:pt x="0" y="0"/>
                </a:lnTo>
                <a:lnTo>
                  <a:pt x="0" y="1418844"/>
                </a:lnTo>
                <a:close/>
              </a:path>
            </a:pathLst>
          </a:custGeom>
          <a:ln w="50800">
            <a:solidFill>
              <a:srgbClr val="E22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56282" y="4537709"/>
            <a:ext cx="893444" cy="500380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454397" y="2467101"/>
          <a:ext cx="892809" cy="2534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2511805" y="3891026"/>
            <a:ext cx="384175" cy="650240"/>
            <a:chOff x="2511805" y="3891026"/>
            <a:chExt cx="384175" cy="650240"/>
          </a:xfrm>
        </p:grpSpPr>
        <p:sp>
          <p:nvSpPr>
            <p:cNvPr id="10" name="object 10"/>
            <p:cNvSpPr/>
            <p:nvPr/>
          </p:nvSpPr>
          <p:spPr>
            <a:xfrm>
              <a:off x="2524505" y="3903726"/>
              <a:ext cx="358140" cy="624840"/>
            </a:xfrm>
            <a:custGeom>
              <a:avLst/>
              <a:gdLst/>
              <a:ahLst/>
              <a:cxnLst/>
              <a:rect l="l" t="t" r="r" b="b"/>
              <a:pathLst>
                <a:path w="358139" h="624839">
                  <a:moveTo>
                    <a:pt x="358139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358139" y="62484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24505" y="3903726"/>
              <a:ext cx="358140" cy="624840"/>
            </a:xfrm>
            <a:custGeom>
              <a:avLst/>
              <a:gdLst/>
              <a:ahLst/>
              <a:cxnLst/>
              <a:rect l="l" t="t" r="r" b="b"/>
              <a:pathLst>
                <a:path w="358139" h="624839">
                  <a:moveTo>
                    <a:pt x="0" y="624840"/>
                  </a:moveTo>
                  <a:lnTo>
                    <a:pt x="358139" y="624840"/>
                  </a:lnTo>
                  <a:lnTo>
                    <a:pt x="358139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2793" y="4001262"/>
              <a:ext cx="334010" cy="386080"/>
            </a:xfrm>
            <a:custGeom>
              <a:avLst/>
              <a:gdLst/>
              <a:ahLst/>
              <a:cxnLst/>
              <a:rect l="l" t="t" r="r" b="b"/>
              <a:pathLst>
                <a:path w="334010" h="386079">
                  <a:moveTo>
                    <a:pt x="0" y="193548"/>
                  </a:moveTo>
                  <a:lnTo>
                    <a:pt x="333756" y="195071"/>
                  </a:lnTo>
                </a:path>
                <a:path w="334010" h="386079">
                  <a:moveTo>
                    <a:pt x="0" y="384048"/>
                  </a:moveTo>
                  <a:lnTo>
                    <a:pt x="333756" y="385571"/>
                  </a:lnTo>
                </a:path>
                <a:path w="334010" h="386079">
                  <a:moveTo>
                    <a:pt x="0" y="0"/>
                  </a:moveTo>
                  <a:lnTo>
                    <a:pt x="333756" y="152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19876" y="1951660"/>
            <a:ext cx="3152775" cy="9994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25550">
              <a:lnSpc>
                <a:spcPct val="100000"/>
              </a:lnSpc>
              <a:spcBef>
                <a:spcPts val="390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950" dirty="0">
                <a:latin typeface="Calibri"/>
                <a:cs typeface="Calibri"/>
              </a:rPr>
              <a:t>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61756" y="6199428"/>
            <a:ext cx="505459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23910" y="5976010"/>
            <a:ext cx="2070100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659765" algn="l"/>
              </a:tabLst>
            </a:pPr>
            <a:r>
              <a:rPr sz="3750" spc="-37" baseline="31111" dirty="0">
                <a:latin typeface="Calibri"/>
                <a:cs typeface="Calibri"/>
              </a:rPr>
              <a:t>X=1</a:t>
            </a:r>
            <a:r>
              <a:rPr sz="3750" baseline="31111" dirty="0">
                <a:latin typeface="Calibri"/>
                <a:cs typeface="Calibri"/>
              </a:rPr>
              <a:t>	</a:t>
            </a:r>
            <a:r>
              <a:rPr sz="2950" dirty="0">
                <a:latin typeface="Calibri"/>
                <a:cs typeface="Calibri"/>
              </a:rPr>
              <a:t>(Not </a:t>
            </a:r>
            <a:r>
              <a:rPr sz="2950" spc="-20" dirty="0">
                <a:latin typeface="Calibri"/>
                <a:cs typeface="Calibri"/>
              </a:rPr>
              <a:t>SC!)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33904" y="5488025"/>
            <a:ext cx="3023235" cy="926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950" dirty="0">
                <a:latin typeface="Calibri"/>
                <a:cs typeface="Calibri"/>
              </a:rPr>
              <a:t>WBs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let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reads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finish 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older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writes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#2: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10" dirty="0"/>
              <a:t>Combining</a:t>
            </a:r>
            <a:endParaRPr sz="5200"/>
          </a:p>
        </p:txBody>
      </p:sp>
      <p:grpSp>
        <p:nvGrpSpPr>
          <p:cNvPr id="3" name="object 3"/>
          <p:cNvGrpSpPr/>
          <p:nvPr/>
        </p:nvGrpSpPr>
        <p:grpSpPr>
          <a:xfrm>
            <a:off x="2065273" y="2639822"/>
            <a:ext cx="3544570" cy="2454910"/>
            <a:chOff x="2065273" y="2639822"/>
            <a:chExt cx="3544570" cy="2454910"/>
          </a:xfrm>
        </p:grpSpPr>
        <p:sp>
          <p:nvSpPr>
            <p:cNvPr id="4" name="object 4"/>
            <p:cNvSpPr/>
            <p:nvPr/>
          </p:nvSpPr>
          <p:spPr>
            <a:xfrm>
              <a:off x="2077973" y="2652522"/>
              <a:ext cx="3519170" cy="2429510"/>
            </a:xfrm>
            <a:custGeom>
              <a:avLst/>
              <a:gdLst/>
              <a:ahLst/>
              <a:cxnLst/>
              <a:rect l="l" t="t" r="r" b="b"/>
              <a:pathLst>
                <a:path w="3519170" h="2429510">
                  <a:moveTo>
                    <a:pt x="0" y="2429255"/>
                  </a:moveTo>
                  <a:lnTo>
                    <a:pt x="3518916" y="2429255"/>
                  </a:lnTo>
                  <a:lnTo>
                    <a:pt x="3518916" y="0"/>
                  </a:lnTo>
                  <a:lnTo>
                    <a:pt x="0" y="0"/>
                  </a:lnTo>
                  <a:lnTo>
                    <a:pt x="0" y="242925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92273" y="3132581"/>
              <a:ext cx="3282950" cy="1396365"/>
            </a:xfrm>
            <a:custGeom>
              <a:avLst/>
              <a:gdLst/>
              <a:ahLst/>
              <a:cxnLst/>
              <a:rect l="l" t="t" r="r" b="b"/>
              <a:pathLst>
                <a:path w="3282950" h="1396364">
                  <a:moveTo>
                    <a:pt x="0" y="662939"/>
                  </a:moveTo>
                  <a:lnTo>
                    <a:pt x="3282696" y="664463"/>
                  </a:lnTo>
                </a:path>
                <a:path w="3282950" h="1396364">
                  <a:moveTo>
                    <a:pt x="0" y="1394459"/>
                  </a:moveTo>
                  <a:lnTo>
                    <a:pt x="3282696" y="1395983"/>
                  </a:lnTo>
                </a:path>
                <a:path w="3282950" h="1396364">
                  <a:moveTo>
                    <a:pt x="0" y="0"/>
                  </a:moveTo>
                  <a:lnTo>
                    <a:pt x="3282696" y="152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99666" y="2247645"/>
            <a:ext cx="361569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Coalescing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Buffer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9876" y="1951660"/>
            <a:ext cx="3152775" cy="231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2850">
              <a:lnSpc>
                <a:spcPct val="108300"/>
              </a:lnSpc>
              <a:spcBef>
                <a:spcPts val="95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950" dirty="0">
                <a:latin typeface="Calibri"/>
                <a:cs typeface="Calibri"/>
              </a:rPr>
              <a:t> X,Z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same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$ </a:t>
            </a:r>
            <a:r>
              <a:rPr sz="2950" spc="-20" dirty="0">
                <a:latin typeface="Calibri"/>
                <a:cs typeface="Calibri"/>
              </a:rPr>
              <a:t>line</a:t>
            </a:r>
            <a:endParaRPr sz="2950">
              <a:latin typeface="Calibri"/>
              <a:cs typeface="Calibri"/>
            </a:endParaRPr>
          </a:p>
          <a:p>
            <a:pPr marL="1898014" marR="759460" indent="-12065" algn="just">
              <a:lnSpc>
                <a:spcPct val="102000"/>
              </a:lnSpc>
              <a:spcBef>
                <a:spcPts val="1140"/>
              </a:spcBef>
            </a:pPr>
            <a:r>
              <a:rPr sz="2500" spc="-25" dirty="0">
                <a:latin typeface="Calibri"/>
                <a:cs typeface="Calibri"/>
              </a:rPr>
              <a:t>X=1 Y=1 Z=1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26842" y="2670810"/>
            <a:ext cx="1708785" cy="2402205"/>
          </a:xfrm>
          <a:custGeom>
            <a:avLst/>
            <a:gdLst/>
            <a:ahLst/>
            <a:cxnLst/>
            <a:rect l="l" t="t" r="r" b="b"/>
            <a:pathLst>
              <a:path w="1708785" h="2402204">
                <a:moveTo>
                  <a:pt x="0" y="2401823"/>
                </a:moveTo>
                <a:lnTo>
                  <a:pt x="3047" y="9143"/>
                </a:lnTo>
              </a:path>
              <a:path w="1708785" h="2402204">
                <a:moveTo>
                  <a:pt x="848868" y="2392679"/>
                </a:moveTo>
                <a:lnTo>
                  <a:pt x="851916" y="0"/>
                </a:lnTo>
              </a:path>
              <a:path w="1708785" h="2402204">
                <a:moveTo>
                  <a:pt x="1705356" y="2401823"/>
                </a:moveTo>
                <a:lnTo>
                  <a:pt x="1708404" y="914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34945" y="5141467"/>
            <a:ext cx="154749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dirty="0">
                <a:latin typeface="Calibri"/>
                <a:cs typeface="Calibri"/>
              </a:rPr>
              <a:t>4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word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cache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line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#2: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10" dirty="0"/>
              <a:t>Combining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1899666" y="2247645"/>
            <a:ext cx="361569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Coalescing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Buffer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65273" y="2639822"/>
          <a:ext cx="3519169" cy="242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69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119876" y="1951660"/>
            <a:ext cx="3152775" cy="231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2850">
              <a:lnSpc>
                <a:spcPct val="108300"/>
              </a:lnSpc>
              <a:spcBef>
                <a:spcPts val="95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950" dirty="0">
                <a:latin typeface="Calibri"/>
                <a:cs typeface="Calibri"/>
              </a:rPr>
              <a:t> X,Z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same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$ </a:t>
            </a:r>
            <a:r>
              <a:rPr sz="2950" spc="-20" dirty="0">
                <a:latin typeface="Calibri"/>
                <a:cs typeface="Calibri"/>
              </a:rPr>
              <a:t>line</a:t>
            </a:r>
            <a:endParaRPr sz="2950">
              <a:latin typeface="Calibri"/>
              <a:cs typeface="Calibri"/>
            </a:endParaRPr>
          </a:p>
          <a:p>
            <a:pPr marL="1898014" marR="759460" indent="-12065" algn="just">
              <a:lnSpc>
                <a:spcPct val="102000"/>
              </a:lnSpc>
              <a:spcBef>
                <a:spcPts val="1140"/>
              </a:spcBef>
            </a:pPr>
            <a:r>
              <a:rPr sz="2500" spc="-25" dirty="0">
                <a:latin typeface="Calibri"/>
                <a:cs typeface="Calibri"/>
              </a:rPr>
              <a:t>X=1 Y=1 Z=1</a:t>
            </a:r>
            <a:endParaRPr sz="2500">
              <a:latin typeface="Calibri"/>
              <a:cs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D7D99C-8EFF-FE7E-AEAF-0FBB9B82314B}"/>
              </a:ext>
            </a:extLst>
          </p:cNvPr>
          <p:cNvCxnSpPr/>
          <p:nvPr/>
        </p:nvCxnSpPr>
        <p:spPr>
          <a:xfrm>
            <a:off x="4191000" y="3124200"/>
            <a:ext cx="13934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38598"/>
              </p:ext>
            </p:extLst>
          </p:nvPr>
        </p:nvGraphicFramePr>
        <p:xfrm>
          <a:off x="2065273" y="2639822"/>
          <a:ext cx="3519169" cy="242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69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X=1</a:t>
                      </a:r>
                      <a:endParaRPr sz="2500" dirty="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Y=1</a:t>
                      </a:r>
                      <a:endParaRPr sz="2500" dirty="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57150">
                      <a:solidFill>
                        <a:srgbClr val="000000"/>
                      </a:solidFill>
                      <a:prstDash val="solid"/>
                    </a:lnL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#2: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10" dirty="0"/>
              <a:t>Combining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1899666" y="2247645"/>
            <a:ext cx="361569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Coalescing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Buffer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9876" y="1951660"/>
            <a:ext cx="3152775" cy="231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2850">
              <a:lnSpc>
                <a:spcPct val="108300"/>
              </a:lnSpc>
              <a:spcBef>
                <a:spcPts val="95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950" dirty="0">
                <a:latin typeface="Calibri"/>
                <a:cs typeface="Calibri"/>
              </a:rPr>
              <a:t> X,Z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same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$ </a:t>
            </a:r>
            <a:r>
              <a:rPr sz="2950" spc="-20" dirty="0">
                <a:latin typeface="Calibri"/>
                <a:cs typeface="Calibri"/>
              </a:rPr>
              <a:t>line</a:t>
            </a:r>
            <a:endParaRPr sz="2950" dirty="0">
              <a:latin typeface="Calibri"/>
              <a:cs typeface="Calibri"/>
            </a:endParaRPr>
          </a:p>
          <a:p>
            <a:pPr marL="1898014" marR="759460" indent="-12065" algn="just">
              <a:lnSpc>
                <a:spcPct val="102000"/>
              </a:lnSpc>
              <a:spcBef>
                <a:spcPts val="1140"/>
              </a:spcBef>
            </a:pPr>
            <a:r>
              <a:rPr sz="2500" spc="-25" dirty="0">
                <a:latin typeface="Calibri"/>
                <a:cs typeface="Calibri"/>
              </a:rPr>
              <a:t>X=1 Y=1 Z=1</a:t>
            </a:r>
            <a:endParaRPr sz="2500" dirty="0">
              <a:latin typeface="Calibri"/>
              <a:cs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5C5D7D-D0FC-EA7B-DC3B-C74E7EDB8401}"/>
              </a:ext>
            </a:extLst>
          </p:cNvPr>
          <p:cNvCxnSpPr/>
          <p:nvPr/>
        </p:nvCxnSpPr>
        <p:spPr>
          <a:xfrm>
            <a:off x="4191000" y="3124200"/>
            <a:ext cx="13934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21" y="3210509"/>
            <a:ext cx="635889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/>
              <a:t>Memory </a:t>
            </a:r>
            <a:r>
              <a:rPr sz="5900" spc="-10" dirty="0"/>
              <a:t>Consistency</a:t>
            </a:r>
            <a:endParaRPr sz="59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45" dirty="0"/>
              <a:t> </a:t>
            </a:r>
            <a:r>
              <a:rPr sz="5200" dirty="0"/>
              <a:t>#2:</a:t>
            </a:r>
            <a:r>
              <a:rPr sz="5200" spc="-25" dirty="0"/>
              <a:t> </a:t>
            </a:r>
            <a:r>
              <a:rPr sz="5200" dirty="0"/>
              <a:t>Write</a:t>
            </a:r>
            <a:r>
              <a:rPr sz="5200" spc="-25" dirty="0"/>
              <a:t> </a:t>
            </a:r>
            <a:r>
              <a:rPr sz="5200" spc="-10" dirty="0"/>
              <a:t>Combining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1899666" y="2247645"/>
            <a:ext cx="358838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Coalescing</a:t>
            </a:r>
            <a:r>
              <a:rPr sz="2950" spc="-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</a:t>
            </a:r>
            <a:r>
              <a:rPr sz="2950" spc="-9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Buffer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65273" y="2639822"/>
          <a:ext cx="3519169" cy="242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69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57150">
                      <a:solidFill>
                        <a:srgbClr val="000000"/>
                      </a:solidFill>
                      <a:prstDash val="solid"/>
                    </a:lnL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Z=1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16891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119876" y="1951660"/>
            <a:ext cx="3152775" cy="231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2850">
              <a:lnSpc>
                <a:spcPct val="108300"/>
              </a:lnSpc>
              <a:spcBef>
                <a:spcPts val="95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950" dirty="0">
                <a:latin typeface="Calibri"/>
                <a:cs typeface="Calibri"/>
              </a:rPr>
              <a:t> X,Z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same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$ </a:t>
            </a:r>
            <a:r>
              <a:rPr sz="2950" spc="-20" dirty="0">
                <a:latin typeface="Calibri"/>
                <a:cs typeface="Calibri"/>
              </a:rPr>
              <a:t>line</a:t>
            </a:r>
            <a:endParaRPr sz="2950">
              <a:latin typeface="Calibri"/>
              <a:cs typeface="Calibri"/>
            </a:endParaRPr>
          </a:p>
          <a:p>
            <a:pPr marL="1898014" marR="759460" indent="-12065" algn="just">
              <a:lnSpc>
                <a:spcPct val="102000"/>
              </a:lnSpc>
              <a:spcBef>
                <a:spcPts val="1140"/>
              </a:spcBef>
            </a:pPr>
            <a:r>
              <a:rPr sz="2500" spc="-25" dirty="0">
                <a:latin typeface="Calibri"/>
                <a:cs typeface="Calibri"/>
              </a:rPr>
              <a:t>X=1 Y=1 Z=1</a:t>
            </a:r>
            <a:endParaRPr sz="2500">
              <a:latin typeface="Calibri"/>
              <a:cs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7DF3E7-2871-E319-7FFB-91B6076FC6C3}"/>
              </a:ext>
            </a:extLst>
          </p:cNvPr>
          <p:cNvCxnSpPr/>
          <p:nvPr/>
        </p:nvCxnSpPr>
        <p:spPr>
          <a:xfrm>
            <a:off x="4191000" y="3124200"/>
            <a:ext cx="13934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#2: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10" dirty="0"/>
              <a:t>Combining</a:t>
            </a:r>
            <a:endParaRPr sz="5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65273" y="2639822"/>
          <a:ext cx="3519169" cy="242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69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57150">
                      <a:solidFill>
                        <a:srgbClr val="000000"/>
                      </a:solidFill>
                      <a:prstDash val="solid"/>
                    </a:lnL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Z=1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16891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899666" y="2247341"/>
            <a:ext cx="8347709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68215" algn="l"/>
              </a:tabLst>
            </a:pPr>
            <a:r>
              <a:rPr sz="2950" dirty="0">
                <a:latin typeface="Calibri"/>
                <a:cs typeface="Calibri"/>
              </a:rPr>
              <a:t>Coalescing</a:t>
            </a:r>
            <a:r>
              <a:rPr sz="2950" spc="-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</a:t>
            </a:r>
            <a:r>
              <a:rPr sz="2950" spc="-9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Buffer</a:t>
            </a:r>
            <a:r>
              <a:rPr sz="2950" dirty="0">
                <a:latin typeface="Calibri"/>
                <a:cs typeface="Calibri"/>
              </a:rPr>
              <a:t>	Coalescing</a:t>
            </a:r>
            <a:r>
              <a:rPr sz="2950" spc="-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Buffer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24726" y="2630677"/>
          <a:ext cx="3519169" cy="242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695"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Z=1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5637529" y="2970529"/>
            <a:ext cx="1141095" cy="918844"/>
            <a:chOff x="5637529" y="2970529"/>
            <a:chExt cx="1141095" cy="918844"/>
          </a:xfrm>
        </p:grpSpPr>
        <p:sp>
          <p:nvSpPr>
            <p:cNvPr id="7" name="object 7"/>
            <p:cNvSpPr/>
            <p:nvPr/>
          </p:nvSpPr>
          <p:spPr>
            <a:xfrm>
              <a:off x="5650229" y="2983229"/>
              <a:ext cx="1115695" cy="893444"/>
            </a:xfrm>
            <a:custGeom>
              <a:avLst/>
              <a:gdLst/>
              <a:ahLst/>
              <a:cxnLst/>
              <a:rect l="l" t="t" r="r" b="b"/>
              <a:pathLst>
                <a:path w="1115695" h="893445">
                  <a:moveTo>
                    <a:pt x="657098" y="0"/>
                  </a:moveTo>
                  <a:lnTo>
                    <a:pt x="657098" y="160782"/>
                  </a:lnTo>
                  <a:lnTo>
                    <a:pt x="0" y="160782"/>
                  </a:lnTo>
                  <a:lnTo>
                    <a:pt x="0" y="732282"/>
                  </a:lnTo>
                  <a:lnTo>
                    <a:pt x="657098" y="732282"/>
                  </a:lnTo>
                  <a:lnTo>
                    <a:pt x="657098" y="893064"/>
                  </a:lnTo>
                  <a:lnTo>
                    <a:pt x="1115568" y="446532"/>
                  </a:lnTo>
                  <a:lnTo>
                    <a:pt x="6570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50229" y="2983229"/>
              <a:ext cx="1115695" cy="893444"/>
            </a:xfrm>
            <a:custGeom>
              <a:avLst/>
              <a:gdLst/>
              <a:ahLst/>
              <a:cxnLst/>
              <a:rect l="l" t="t" r="r" b="b"/>
              <a:pathLst>
                <a:path w="1115695" h="893445">
                  <a:moveTo>
                    <a:pt x="0" y="160782"/>
                  </a:moveTo>
                  <a:lnTo>
                    <a:pt x="657098" y="160782"/>
                  </a:lnTo>
                  <a:lnTo>
                    <a:pt x="657098" y="0"/>
                  </a:lnTo>
                  <a:lnTo>
                    <a:pt x="1115568" y="446532"/>
                  </a:lnTo>
                  <a:lnTo>
                    <a:pt x="657098" y="893064"/>
                  </a:lnTo>
                  <a:lnTo>
                    <a:pt x="657098" y="732282"/>
                  </a:lnTo>
                  <a:lnTo>
                    <a:pt x="0" y="732282"/>
                  </a:lnTo>
                  <a:lnTo>
                    <a:pt x="0" y="16078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65147" y="5510276"/>
            <a:ext cx="7143115" cy="9271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950" dirty="0">
                <a:latin typeface="Calibri"/>
                <a:cs typeface="Calibri"/>
              </a:rPr>
              <a:t>Combining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&amp;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Z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saves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bandwidth, </a:t>
            </a:r>
            <a:r>
              <a:rPr sz="2950" dirty="0">
                <a:latin typeface="Calibri"/>
                <a:cs typeface="Calibri"/>
              </a:rPr>
              <a:t>but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b="1" dirty="0">
                <a:latin typeface="Calibri"/>
                <a:cs typeface="Calibri"/>
              </a:rPr>
              <a:t>reorders</a:t>
            </a:r>
            <a:r>
              <a:rPr sz="2950" b="1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Z=1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and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Y=1</a:t>
            </a:r>
            <a:endParaRPr sz="2950">
              <a:latin typeface="Calibri"/>
              <a:cs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48F4CA-1173-3228-B09F-D03AC0407838}"/>
              </a:ext>
            </a:extLst>
          </p:cNvPr>
          <p:cNvCxnSpPr/>
          <p:nvPr/>
        </p:nvCxnSpPr>
        <p:spPr>
          <a:xfrm>
            <a:off x="4191000" y="3124200"/>
            <a:ext cx="13934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571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40" dirty="0"/>
              <a:t> </a:t>
            </a:r>
            <a:r>
              <a:rPr sz="5200" dirty="0"/>
              <a:t>#3:</a:t>
            </a:r>
            <a:r>
              <a:rPr sz="5200" spc="-15" dirty="0"/>
              <a:t> </a:t>
            </a:r>
            <a:r>
              <a:rPr sz="5200" spc="-10" dirty="0"/>
              <a:t>Interconnect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297928" y="3795141"/>
            <a:ext cx="1938020" cy="232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1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676275">
              <a:lnSpc>
                <a:spcPts val="2395"/>
              </a:lnSpc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  <a:p>
            <a:pPr marL="95250" marR="109220" indent="597535">
              <a:lnSpc>
                <a:spcPct val="79100"/>
              </a:lnSpc>
              <a:spcBef>
                <a:spcPts val="25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r>
              <a:rPr sz="2500" spc="6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r1=X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1] </a:t>
            </a:r>
            <a:r>
              <a:rPr sz="2500" dirty="0">
                <a:latin typeface="Calibri"/>
                <a:cs typeface="Calibri"/>
              </a:rPr>
              <a:t>r2=Y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[r2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  <a:p>
            <a:pPr marL="95250" marR="117475">
              <a:lnSpc>
                <a:spcPct val="78500"/>
              </a:lnSpc>
              <a:spcBef>
                <a:spcPts val="270"/>
              </a:spcBef>
            </a:pPr>
            <a:r>
              <a:rPr sz="2500" dirty="0">
                <a:latin typeface="Calibri"/>
                <a:cs typeface="Calibri"/>
              </a:rPr>
              <a:t>r3=Y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[r3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1] </a:t>
            </a:r>
            <a:r>
              <a:rPr sz="2500" dirty="0">
                <a:latin typeface="Calibri"/>
                <a:cs typeface="Calibri"/>
              </a:rPr>
              <a:t>r4=X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[r4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23261" y="2467101"/>
            <a:ext cx="3175000" cy="2366010"/>
            <a:chOff x="2223261" y="2467101"/>
            <a:chExt cx="3175000" cy="2366010"/>
          </a:xfrm>
        </p:grpSpPr>
        <p:sp>
          <p:nvSpPr>
            <p:cNvPr id="5" name="object 5"/>
            <p:cNvSpPr/>
            <p:nvPr/>
          </p:nvSpPr>
          <p:spPr>
            <a:xfrm>
              <a:off x="2256281" y="2492501"/>
              <a:ext cx="893444" cy="794385"/>
            </a:xfrm>
            <a:custGeom>
              <a:avLst/>
              <a:gdLst/>
              <a:ahLst/>
              <a:cxnLst/>
              <a:rect l="l" t="t" r="r" b="b"/>
              <a:pathLst>
                <a:path w="893444" h="794385">
                  <a:moveTo>
                    <a:pt x="0" y="794003"/>
                  </a:moveTo>
                  <a:lnTo>
                    <a:pt x="893063" y="794003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794003"/>
                  </a:lnTo>
                  <a:close/>
                </a:path>
              </a:pathLst>
            </a:custGeom>
            <a:ln w="50800">
              <a:solidFill>
                <a:srgbClr val="E22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48661" y="4011929"/>
              <a:ext cx="893444" cy="795655"/>
            </a:xfrm>
            <a:custGeom>
              <a:avLst/>
              <a:gdLst/>
              <a:ahLst/>
              <a:cxnLst/>
              <a:rect l="l" t="t" r="r" b="b"/>
              <a:pathLst>
                <a:path w="893444" h="795654">
                  <a:moveTo>
                    <a:pt x="0" y="795528"/>
                  </a:moveTo>
                  <a:lnTo>
                    <a:pt x="893063" y="795528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795528"/>
                  </a:lnTo>
                  <a:close/>
                </a:path>
              </a:pathLst>
            </a:custGeom>
            <a:ln w="50800">
              <a:solidFill>
                <a:srgbClr val="00DB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3857" y="3272789"/>
              <a:ext cx="844550" cy="1129665"/>
            </a:xfrm>
            <a:custGeom>
              <a:avLst/>
              <a:gdLst/>
              <a:ahLst/>
              <a:cxnLst/>
              <a:rect l="l" t="t" r="r" b="b"/>
              <a:pathLst>
                <a:path w="844550" h="1129664">
                  <a:moveTo>
                    <a:pt x="1524" y="734568"/>
                  </a:moveTo>
                  <a:lnTo>
                    <a:pt x="0" y="0"/>
                  </a:lnTo>
                </a:path>
                <a:path w="844550" h="1129664">
                  <a:moveTo>
                    <a:pt x="844295" y="1127760"/>
                  </a:moveTo>
                  <a:lnTo>
                    <a:pt x="467868" y="11292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79797" y="2492501"/>
              <a:ext cx="893444" cy="794385"/>
            </a:xfrm>
            <a:custGeom>
              <a:avLst/>
              <a:gdLst/>
              <a:ahLst/>
              <a:cxnLst/>
              <a:rect l="l" t="t" r="r" b="b"/>
              <a:pathLst>
                <a:path w="893445" h="794385">
                  <a:moveTo>
                    <a:pt x="0" y="794003"/>
                  </a:moveTo>
                  <a:lnTo>
                    <a:pt x="893063" y="794003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794003"/>
                  </a:lnTo>
                  <a:close/>
                </a:path>
              </a:pathLst>
            </a:custGeom>
            <a:ln w="50800">
              <a:solidFill>
                <a:srgbClr val="005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37153" y="2826257"/>
              <a:ext cx="1338580" cy="5080"/>
            </a:xfrm>
            <a:custGeom>
              <a:avLst/>
              <a:gdLst/>
              <a:ahLst/>
              <a:cxnLst/>
              <a:rect l="l" t="t" r="r" b="b"/>
              <a:pathLst>
                <a:path w="1338579" h="5080">
                  <a:moveTo>
                    <a:pt x="1338071" y="0"/>
                  </a:moveTo>
                  <a:lnTo>
                    <a:pt x="0" y="457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72177" y="4011929"/>
              <a:ext cx="893444" cy="795655"/>
            </a:xfrm>
            <a:custGeom>
              <a:avLst/>
              <a:gdLst/>
              <a:ahLst/>
              <a:cxnLst/>
              <a:rect l="l" t="t" r="r" b="b"/>
              <a:pathLst>
                <a:path w="893445" h="795654">
                  <a:moveTo>
                    <a:pt x="0" y="795528"/>
                  </a:moveTo>
                  <a:lnTo>
                    <a:pt x="893063" y="795528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795528"/>
                  </a:lnTo>
                  <a:close/>
                </a:path>
              </a:pathLst>
            </a:custGeom>
            <a:ln w="50800">
              <a:solidFill>
                <a:srgbClr val="E234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7373" y="3280409"/>
              <a:ext cx="1905" cy="734695"/>
            </a:xfrm>
            <a:custGeom>
              <a:avLst/>
              <a:gdLst/>
              <a:ahLst/>
              <a:cxnLst/>
              <a:rect l="l" t="t" r="r" b="b"/>
              <a:pathLst>
                <a:path w="1904" h="734695">
                  <a:moveTo>
                    <a:pt x="0" y="734567"/>
                  </a:moveTo>
                  <a:lnTo>
                    <a:pt x="1524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1615" y="3297935"/>
              <a:ext cx="216407" cy="7254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072378" y="1727288"/>
            <a:ext cx="3200400" cy="178435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1273175">
              <a:lnSpc>
                <a:spcPct val="100000"/>
              </a:lnSpc>
              <a:spcBef>
                <a:spcPts val="2160"/>
              </a:spcBef>
              <a:tabLst>
                <a:tab pos="3187065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R="476250" algn="ctr">
              <a:lnSpc>
                <a:spcPct val="100000"/>
              </a:lnSpc>
              <a:spcBef>
                <a:spcPts val="1795"/>
              </a:spcBef>
              <a:tabLst>
                <a:tab pos="1062355" algn="l"/>
                <a:tab pos="2209800" algn="l"/>
              </a:tabLst>
            </a:pPr>
            <a:r>
              <a:rPr sz="2500" spc="-25" dirty="0">
                <a:latin typeface="Calibri"/>
                <a:cs typeface="Calibri"/>
              </a:rPr>
              <a:t>X=1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20" dirty="0">
                <a:latin typeface="Calibri"/>
                <a:cs typeface="Calibri"/>
              </a:rPr>
              <a:t>r1=X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  <a:p>
            <a:pPr marR="450215" algn="ctr">
              <a:lnSpc>
                <a:spcPct val="100000"/>
              </a:lnSpc>
              <a:spcBef>
                <a:spcPts val="445"/>
              </a:spcBef>
            </a:pPr>
            <a:r>
              <a:rPr sz="2500" spc="-20" dirty="0">
                <a:latin typeface="Calibri"/>
                <a:cs typeface="Calibri"/>
              </a:rPr>
              <a:t>r2=Y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30257" y="2610789"/>
            <a:ext cx="628015" cy="90106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500" spc="-20" dirty="0">
                <a:latin typeface="Calibri"/>
                <a:cs typeface="Calibri"/>
              </a:rPr>
              <a:t>r3=Y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500" spc="-20" dirty="0">
                <a:latin typeface="Calibri"/>
                <a:cs typeface="Calibri"/>
              </a:rPr>
              <a:t>r4=X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2792" y="3358718"/>
            <a:ext cx="51625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2915" y="3296411"/>
            <a:ext cx="217931" cy="7239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242052" y="3358718"/>
            <a:ext cx="50609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27511" y="4034916"/>
            <a:ext cx="1384935" cy="404495"/>
            <a:chOff x="3127511" y="4034916"/>
            <a:chExt cx="1384935" cy="404495"/>
          </a:xfrm>
        </p:grpSpPr>
        <p:sp>
          <p:nvSpPr>
            <p:cNvPr id="19" name="object 19"/>
            <p:cNvSpPr/>
            <p:nvPr/>
          </p:nvSpPr>
          <p:spPr>
            <a:xfrm>
              <a:off x="4078986" y="4400549"/>
              <a:ext cx="376555" cy="1905"/>
            </a:xfrm>
            <a:custGeom>
              <a:avLst/>
              <a:gdLst/>
              <a:ahLst/>
              <a:cxnLst/>
              <a:rect l="l" t="t" r="r" b="b"/>
              <a:pathLst>
                <a:path w="376554" h="1904">
                  <a:moveTo>
                    <a:pt x="376427" y="0"/>
                  </a:moveTo>
                  <a:lnTo>
                    <a:pt x="0" y="15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4624" y="4360195"/>
              <a:ext cx="74739" cy="791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1400" y="4360195"/>
              <a:ext cx="73151" cy="791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7880" y="4360195"/>
              <a:ext cx="74739" cy="791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7511" y="4034916"/>
              <a:ext cx="1384798" cy="22669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500373" y="3814698"/>
            <a:ext cx="505459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43630" y="4655769"/>
            <a:ext cx="1334896" cy="21861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3492753" y="4406010"/>
            <a:ext cx="5156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70429" y="4819903"/>
            <a:ext cx="2309495" cy="4965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850"/>
              </a:lnSpc>
              <a:spcBef>
                <a:spcPts val="165"/>
              </a:spcBef>
            </a:pPr>
            <a:r>
              <a:rPr sz="1550" dirty="0">
                <a:latin typeface="Calibri"/>
                <a:cs typeface="Calibri"/>
              </a:rPr>
              <a:t>Variable</a:t>
            </a:r>
            <a:r>
              <a:rPr sz="1550" spc="-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time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cost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traversing </a:t>
            </a:r>
            <a:r>
              <a:rPr sz="1550" dirty="0">
                <a:latin typeface="Calibri"/>
                <a:cs typeface="Calibri"/>
              </a:rPr>
              <a:t>routed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on-</a:t>
            </a:r>
            <a:r>
              <a:rPr sz="1550" dirty="0">
                <a:latin typeface="Calibri"/>
                <a:cs typeface="Calibri"/>
              </a:rPr>
              <a:t>chip</a:t>
            </a:r>
            <a:r>
              <a:rPr sz="1550" spc="-8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network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3717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10"/>
              </a:spcBef>
            </a:pPr>
            <a:r>
              <a:rPr sz="5400" dirty="0"/>
              <a:t>Reordering</a:t>
            </a:r>
            <a:r>
              <a:rPr sz="5400" spc="-105" dirty="0"/>
              <a:t> </a:t>
            </a:r>
            <a:r>
              <a:rPr sz="5400" dirty="0"/>
              <a:t>#4:</a:t>
            </a:r>
            <a:r>
              <a:rPr sz="5400" spc="-95" dirty="0"/>
              <a:t> </a:t>
            </a:r>
            <a:r>
              <a:rPr sz="5400" spc="-10" dirty="0"/>
              <a:t>Compilers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895348" y="2501341"/>
            <a:ext cx="1626870" cy="153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3020">
              <a:lnSpc>
                <a:spcPts val="2940"/>
              </a:lnSpc>
              <a:spcBef>
                <a:spcPts val="135"/>
              </a:spcBef>
            </a:pPr>
            <a:r>
              <a:rPr sz="2500" dirty="0">
                <a:latin typeface="Calibri"/>
                <a:cs typeface="Calibri"/>
              </a:rPr>
              <a:t>X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=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0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2940"/>
              </a:lnSpc>
            </a:pPr>
            <a:r>
              <a:rPr sz="2500" dirty="0">
                <a:latin typeface="Calibri"/>
                <a:cs typeface="Calibri"/>
              </a:rPr>
              <a:t>for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(1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..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100)</a:t>
            </a:r>
            <a:endParaRPr sz="2500">
              <a:latin typeface="Calibri"/>
              <a:cs typeface="Calibri"/>
            </a:endParaRPr>
          </a:p>
          <a:p>
            <a:pPr marL="587375">
              <a:lnSpc>
                <a:spcPts val="2765"/>
              </a:lnSpc>
              <a:spcBef>
                <a:spcPts val="445"/>
              </a:spcBef>
            </a:pPr>
            <a:r>
              <a:rPr sz="2500" dirty="0">
                <a:latin typeface="Calibri"/>
                <a:cs typeface="Calibri"/>
              </a:rPr>
              <a:t>X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=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1</a:t>
            </a:r>
            <a:endParaRPr sz="2500">
              <a:latin typeface="Calibri"/>
              <a:cs typeface="Calibri"/>
            </a:endParaRPr>
          </a:p>
          <a:p>
            <a:pPr marL="554355">
              <a:lnSpc>
                <a:spcPts val="2765"/>
              </a:lnSpc>
            </a:pPr>
            <a:r>
              <a:rPr sz="2500" dirty="0">
                <a:latin typeface="Calibri"/>
                <a:cs typeface="Calibri"/>
              </a:rPr>
              <a:t>print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2546" y="3234054"/>
            <a:ext cx="66103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dirty="0">
                <a:latin typeface="Calibri"/>
                <a:cs typeface="Calibri"/>
              </a:rPr>
              <a:t>X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=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0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69305" y="3005582"/>
            <a:ext cx="1143000" cy="918844"/>
            <a:chOff x="5369305" y="3005582"/>
            <a:chExt cx="1143000" cy="918844"/>
          </a:xfrm>
        </p:grpSpPr>
        <p:sp>
          <p:nvSpPr>
            <p:cNvPr id="6" name="object 6"/>
            <p:cNvSpPr/>
            <p:nvPr/>
          </p:nvSpPr>
          <p:spPr>
            <a:xfrm>
              <a:off x="5382005" y="3018282"/>
              <a:ext cx="1117600" cy="893444"/>
            </a:xfrm>
            <a:custGeom>
              <a:avLst/>
              <a:gdLst/>
              <a:ahLst/>
              <a:cxnLst/>
              <a:rect l="l" t="t" r="r" b="b"/>
              <a:pathLst>
                <a:path w="1117600" h="893445">
                  <a:moveTo>
                    <a:pt x="658622" y="0"/>
                  </a:moveTo>
                  <a:lnTo>
                    <a:pt x="658622" y="160781"/>
                  </a:lnTo>
                  <a:lnTo>
                    <a:pt x="0" y="160781"/>
                  </a:lnTo>
                  <a:lnTo>
                    <a:pt x="0" y="732281"/>
                  </a:lnTo>
                  <a:lnTo>
                    <a:pt x="658622" y="732281"/>
                  </a:lnTo>
                  <a:lnTo>
                    <a:pt x="658622" y="893063"/>
                  </a:lnTo>
                  <a:lnTo>
                    <a:pt x="1117092" y="446531"/>
                  </a:lnTo>
                  <a:lnTo>
                    <a:pt x="6586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82005" y="3018282"/>
              <a:ext cx="1117600" cy="893444"/>
            </a:xfrm>
            <a:custGeom>
              <a:avLst/>
              <a:gdLst/>
              <a:ahLst/>
              <a:cxnLst/>
              <a:rect l="l" t="t" r="r" b="b"/>
              <a:pathLst>
                <a:path w="1117600" h="893445">
                  <a:moveTo>
                    <a:pt x="0" y="160781"/>
                  </a:moveTo>
                  <a:lnTo>
                    <a:pt x="658622" y="160781"/>
                  </a:lnTo>
                  <a:lnTo>
                    <a:pt x="658622" y="0"/>
                  </a:lnTo>
                  <a:lnTo>
                    <a:pt x="1117092" y="446531"/>
                  </a:lnTo>
                  <a:lnTo>
                    <a:pt x="658622" y="893063"/>
                  </a:lnTo>
                  <a:lnTo>
                    <a:pt x="658622" y="732281"/>
                  </a:lnTo>
                  <a:lnTo>
                    <a:pt x="0" y="732281"/>
                  </a:lnTo>
                  <a:lnTo>
                    <a:pt x="0" y="16078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57135" y="2885389"/>
            <a:ext cx="1635125" cy="10998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0480">
              <a:lnSpc>
                <a:spcPts val="2765"/>
              </a:lnSpc>
              <a:spcBef>
                <a:spcPts val="135"/>
              </a:spcBef>
            </a:pPr>
            <a:r>
              <a:rPr sz="2500" dirty="0">
                <a:latin typeface="Calibri"/>
                <a:cs typeface="Calibri"/>
              </a:rPr>
              <a:t>X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=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1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2710"/>
              </a:lnSpc>
            </a:pPr>
            <a:r>
              <a:rPr sz="2500" dirty="0">
                <a:latin typeface="Calibri"/>
                <a:cs typeface="Calibri"/>
              </a:rPr>
              <a:t>for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(1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..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100)</a:t>
            </a:r>
            <a:endParaRPr sz="2500">
              <a:latin typeface="Calibri"/>
              <a:cs typeface="Calibri"/>
            </a:endParaRPr>
          </a:p>
          <a:p>
            <a:pPr marL="542290">
              <a:lnSpc>
                <a:spcPts val="2940"/>
              </a:lnSpc>
            </a:pPr>
            <a:r>
              <a:rPr sz="2500" dirty="0">
                <a:latin typeface="Calibri"/>
                <a:cs typeface="Calibri"/>
              </a:rPr>
              <a:t>print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81286" y="3314446"/>
            <a:ext cx="66103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dirty="0">
                <a:latin typeface="Calibri"/>
                <a:cs typeface="Calibri"/>
              </a:rPr>
              <a:t>X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=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0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39178" y="2027682"/>
            <a:ext cx="1771014" cy="893444"/>
          </a:xfrm>
          <a:custGeom>
            <a:avLst/>
            <a:gdLst/>
            <a:ahLst/>
            <a:cxnLst/>
            <a:rect l="l" t="t" r="r" b="b"/>
            <a:pathLst>
              <a:path w="1771015" h="893444">
                <a:moveTo>
                  <a:pt x="1018286" y="0"/>
                </a:moveTo>
                <a:lnTo>
                  <a:pt x="958972" y="1450"/>
                </a:lnTo>
                <a:lnTo>
                  <a:pt x="900980" y="5728"/>
                </a:lnTo>
                <a:lnTo>
                  <a:pt x="844495" y="12720"/>
                </a:lnTo>
                <a:lnTo>
                  <a:pt x="789704" y="22313"/>
                </a:lnTo>
                <a:lnTo>
                  <a:pt x="736792" y="34395"/>
                </a:lnTo>
                <a:lnTo>
                  <a:pt x="685946" y="48852"/>
                </a:lnTo>
                <a:lnTo>
                  <a:pt x="637351" y="65574"/>
                </a:lnTo>
                <a:lnTo>
                  <a:pt x="591194" y="84445"/>
                </a:lnTo>
                <a:lnTo>
                  <a:pt x="547660" y="105355"/>
                </a:lnTo>
                <a:lnTo>
                  <a:pt x="506936" y="128190"/>
                </a:lnTo>
                <a:lnTo>
                  <a:pt x="469207" y="152838"/>
                </a:lnTo>
                <a:lnTo>
                  <a:pt x="434661" y="179185"/>
                </a:lnTo>
                <a:lnTo>
                  <a:pt x="403481" y="207120"/>
                </a:lnTo>
                <a:lnTo>
                  <a:pt x="375856" y="236530"/>
                </a:lnTo>
                <a:lnTo>
                  <a:pt x="351970" y="267301"/>
                </a:lnTo>
                <a:lnTo>
                  <a:pt x="316162" y="332478"/>
                </a:lnTo>
                <a:lnTo>
                  <a:pt x="297544" y="401751"/>
                </a:lnTo>
                <a:lnTo>
                  <a:pt x="295148" y="437641"/>
                </a:lnTo>
                <a:lnTo>
                  <a:pt x="295148" y="455421"/>
                </a:lnTo>
                <a:lnTo>
                  <a:pt x="298985" y="500592"/>
                </a:lnTo>
                <a:lnTo>
                  <a:pt x="310229" y="544369"/>
                </a:lnTo>
                <a:lnTo>
                  <a:pt x="328473" y="586599"/>
                </a:lnTo>
                <a:lnTo>
                  <a:pt x="353314" y="627126"/>
                </a:lnTo>
                <a:lnTo>
                  <a:pt x="0" y="893063"/>
                </a:lnTo>
                <a:lnTo>
                  <a:pt x="530732" y="776985"/>
                </a:lnTo>
                <a:lnTo>
                  <a:pt x="570588" y="797610"/>
                </a:lnTo>
                <a:lnTo>
                  <a:pt x="612796" y="816514"/>
                </a:lnTo>
                <a:lnTo>
                  <a:pt x="657215" y="833590"/>
                </a:lnTo>
                <a:lnTo>
                  <a:pt x="703704" y="848733"/>
                </a:lnTo>
                <a:lnTo>
                  <a:pt x="752125" y="861837"/>
                </a:lnTo>
                <a:lnTo>
                  <a:pt x="802337" y="872796"/>
                </a:lnTo>
                <a:lnTo>
                  <a:pt x="854199" y="881504"/>
                </a:lnTo>
                <a:lnTo>
                  <a:pt x="907571" y="887855"/>
                </a:lnTo>
                <a:lnTo>
                  <a:pt x="962313" y="891744"/>
                </a:lnTo>
                <a:lnTo>
                  <a:pt x="1018286" y="893063"/>
                </a:lnTo>
                <a:lnTo>
                  <a:pt x="1047750" y="893063"/>
                </a:lnTo>
                <a:lnTo>
                  <a:pt x="1107063" y="891613"/>
                </a:lnTo>
                <a:lnTo>
                  <a:pt x="1165055" y="887335"/>
                </a:lnTo>
                <a:lnTo>
                  <a:pt x="1221540" y="880343"/>
                </a:lnTo>
                <a:lnTo>
                  <a:pt x="1276331" y="870750"/>
                </a:lnTo>
                <a:lnTo>
                  <a:pt x="1329243" y="858668"/>
                </a:lnTo>
                <a:lnTo>
                  <a:pt x="1380089" y="844211"/>
                </a:lnTo>
                <a:lnTo>
                  <a:pt x="1428684" y="827489"/>
                </a:lnTo>
                <a:lnTo>
                  <a:pt x="1474841" y="808618"/>
                </a:lnTo>
                <a:lnTo>
                  <a:pt x="1518375" y="787708"/>
                </a:lnTo>
                <a:lnTo>
                  <a:pt x="1559099" y="764873"/>
                </a:lnTo>
                <a:lnTo>
                  <a:pt x="1596828" y="740225"/>
                </a:lnTo>
                <a:lnTo>
                  <a:pt x="1631374" y="713878"/>
                </a:lnTo>
                <a:lnTo>
                  <a:pt x="1662554" y="685943"/>
                </a:lnTo>
                <a:lnTo>
                  <a:pt x="1690179" y="656533"/>
                </a:lnTo>
                <a:lnTo>
                  <a:pt x="1714065" y="625762"/>
                </a:lnTo>
                <a:lnTo>
                  <a:pt x="1749873" y="560585"/>
                </a:lnTo>
                <a:lnTo>
                  <a:pt x="1768491" y="491312"/>
                </a:lnTo>
                <a:lnTo>
                  <a:pt x="1770888" y="455421"/>
                </a:lnTo>
                <a:lnTo>
                  <a:pt x="1770888" y="437641"/>
                </a:lnTo>
                <a:lnTo>
                  <a:pt x="1761424" y="366659"/>
                </a:lnTo>
                <a:lnTo>
                  <a:pt x="1734025" y="299321"/>
                </a:lnTo>
                <a:lnTo>
                  <a:pt x="1690179" y="236530"/>
                </a:lnTo>
                <a:lnTo>
                  <a:pt x="1662554" y="207120"/>
                </a:lnTo>
                <a:lnTo>
                  <a:pt x="1631374" y="179185"/>
                </a:lnTo>
                <a:lnTo>
                  <a:pt x="1596828" y="152838"/>
                </a:lnTo>
                <a:lnTo>
                  <a:pt x="1559099" y="128190"/>
                </a:lnTo>
                <a:lnTo>
                  <a:pt x="1518375" y="105355"/>
                </a:lnTo>
                <a:lnTo>
                  <a:pt x="1474841" y="84445"/>
                </a:lnTo>
                <a:lnTo>
                  <a:pt x="1428684" y="65574"/>
                </a:lnTo>
                <a:lnTo>
                  <a:pt x="1380089" y="48852"/>
                </a:lnTo>
                <a:lnTo>
                  <a:pt x="1329243" y="34395"/>
                </a:lnTo>
                <a:lnTo>
                  <a:pt x="1276331" y="22313"/>
                </a:lnTo>
                <a:lnTo>
                  <a:pt x="1221540" y="12720"/>
                </a:lnTo>
                <a:lnTo>
                  <a:pt x="1165055" y="5728"/>
                </a:lnTo>
                <a:lnTo>
                  <a:pt x="1107063" y="1450"/>
                </a:lnTo>
                <a:lnTo>
                  <a:pt x="1047750" y="0"/>
                </a:lnTo>
                <a:lnTo>
                  <a:pt x="1018286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49285" y="2331212"/>
            <a:ext cx="70104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10" dirty="0">
                <a:latin typeface="Calibri"/>
                <a:cs typeface="Calibri"/>
              </a:rPr>
              <a:t>Hoisted!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88414" y="5009844"/>
            <a:ext cx="8347075" cy="927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dirty="0">
                <a:latin typeface="Calibri"/>
                <a:cs typeface="Calibri"/>
              </a:rPr>
              <a:t>The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compiler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hoists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out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10" dirty="0">
                <a:latin typeface="Calibri"/>
                <a:cs typeface="Calibri"/>
              </a:rPr>
              <a:t> loop,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950" dirty="0">
                <a:latin typeface="Calibri"/>
                <a:cs typeface="Calibri"/>
              </a:rPr>
              <a:t>permitting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new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(non-</a:t>
            </a:r>
            <a:r>
              <a:rPr sz="2950" dirty="0">
                <a:latin typeface="Calibri"/>
                <a:cs typeface="Calibri"/>
              </a:rPr>
              <a:t>SC)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results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(e.g.,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“1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0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0 0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0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0 </a:t>
            </a:r>
            <a:r>
              <a:rPr sz="2950" spc="-10" dirty="0">
                <a:latin typeface="Calibri"/>
                <a:cs typeface="Calibri"/>
              </a:rPr>
              <a:t>0...”)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311" y="-10558"/>
            <a:ext cx="7951470" cy="1344930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5200" dirty="0"/>
              <a:t>When</a:t>
            </a:r>
            <a:r>
              <a:rPr sz="5200" spc="-40" dirty="0"/>
              <a:t> </a:t>
            </a:r>
            <a:r>
              <a:rPr sz="5200" dirty="0"/>
              <a:t>is</a:t>
            </a:r>
            <a:r>
              <a:rPr sz="5200" spc="-60" dirty="0"/>
              <a:t> </a:t>
            </a:r>
            <a:r>
              <a:rPr sz="5200" dirty="0"/>
              <a:t>an</a:t>
            </a:r>
            <a:r>
              <a:rPr sz="5200" spc="-50" dirty="0"/>
              <a:t> </a:t>
            </a:r>
            <a:r>
              <a:rPr sz="5200" dirty="0"/>
              <a:t>Execution</a:t>
            </a:r>
            <a:r>
              <a:rPr sz="5200" spc="-60" dirty="0"/>
              <a:t> </a:t>
            </a:r>
            <a:r>
              <a:rPr sz="5200" dirty="0"/>
              <a:t>Not</a:t>
            </a:r>
            <a:r>
              <a:rPr sz="5200" spc="-35" dirty="0"/>
              <a:t> </a:t>
            </a:r>
            <a:r>
              <a:rPr sz="5200" spc="-25" dirty="0"/>
              <a:t>SC?</a:t>
            </a:r>
            <a:endParaRPr sz="5200"/>
          </a:p>
          <a:p>
            <a:pPr marL="1619250">
              <a:lnSpc>
                <a:spcPct val="100000"/>
              </a:lnSpc>
              <a:spcBef>
                <a:spcPts val="509"/>
              </a:spcBef>
            </a:pPr>
            <a:r>
              <a:rPr sz="1700" b="0" dirty="0">
                <a:latin typeface="Calibri"/>
                <a:cs typeface="Calibri"/>
              </a:rPr>
              <a:t>When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a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memory</a:t>
            </a:r>
            <a:r>
              <a:rPr sz="1700" b="0" spc="-8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operation</a:t>
            </a:r>
            <a:r>
              <a:rPr sz="1700" b="0" spc="-60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happens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before</a:t>
            </a:r>
            <a:r>
              <a:rPr sz="1700" b="0" spc="-7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itself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6394" y="2774695"/>
            <a:ext cx="1946910" cy="1996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  <a:tabLst>
                <a:tab pos="1933575" algn="l"/>
              </a:tabLst>
            </a:pPr>
            <a:r>
              <a:rPr sz="2950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 marR="202565" indent="15240">
              <a:lnSpc>
                <a:spcPct val="103099"/>
              </a:lnSpc>
              <a:spcBef>
                <a:spcPts val="15"/>
              </a:spcBef>
            </a:pPr>
            <a:r>
              <a:rPr sz="2500" dirty="0">
                <a:latin typeface="Calibri"/>
                <a:cs typeface="Calibri"/>
              </a:rPr>
              <a:t>r1=Y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 </a:t>
            </a:r>
            <a:r>
              <a:rPr sz="2500" dirty="0">
                <a:latin typeface="Calibri"/>
                <a:cs typeface="Calibri"/>
              </a:rPr>
              <a:t>r2=X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[r2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  <a:p>
            <a:pPr marR="67310" algn="ctr">
              <a:lnSpc>
                <a:spcPts val="2870"/>
              </a:lnSpc>
              <a:spcBef>
                <a:spcPts val="25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  <a:p>
            <a:pPr marR="53340" algn="ctr">
              <a:lnSpc>
                <a:spcPts val="2870"/>
              </a:lnSpc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5665" y="3528821"/>
            <a:ext cx="5156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3628" y="4198746"/>
            <a:ext cx="61785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58225" y="3511041"/>
            <a:ext cx="505459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8502" y="4180713"/>
            <a:ext cx="6280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3970" y="2795397"/>
            <a:ext cx="3522979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Happens-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6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Graph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67193" y="3277361"/>
            <a:ext cx="1874520" cy="1905"/>
          </a:xfrm>
          <a:custGeom>
            <a:avLst/>
            <a:gdLst/>
            <a:ahLst/>
            <a:cxnLst/>
            <a:rect l="l" t="t" r="r" b="b"/>
            <a:pathLst>
              <a:path w="1874520" h="1904">
                <a:moveTo>
                  <a:pt x="0" y="0"/>
                </a:moveTo>
                <a:lnTo>
                  <a:pt x="1874520" y="152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05" y="265887"/>
            <a:ext cx="7960995" cy="1068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6200"/>
              </a:lnSpc>
              <a:spcBef>
                <a:spcPts val="110"/>
              </a:spcBef>
            </a:pPr>
            <a:r>
              <a:rPr sz="5200" dirty="0"/>
              <a:t>When</a:t>
            </a:r>
            <a:r>
              <a:rPr sz="5200" spc="-50" dirty="0"/>
              <a:t> </a:t>
            </a:r>
            <a:r>
              <a:rPr sz="5200" dirty="0"/>
              <a:t>is</a:t>
            </a:r>
            <a:r>
              <a:rPr sz="5200" spc="-25" dirty="0"/>
              <a:t> </a:t>
            </a:r>
            <a:r>
              <a:rPr sz="5200" dirty="0"/>
              <a:t>an</a:t>
            </a:r>
            <a:r>
              <a:rPr sz="5200" spc="-50" dirty="0"/>
              <a:t> </a:t>
            </a:r>
            <a:r>
              <a:rPr sz="5200" dirty="0"/>
              <a:t>Execution</a:t>
            </a:r>
            <a:r>
              <a:rPr sz="5200" spc="-25" dirty="0"/>
              <a:t> </a:t>
            </a:r>
            <a:r>
              <a:rPr sz="5200" dirty="0"/>
              <a:t>Not</a:t>
            </a:r>
            <a:r>
              <a:rPr sz="5200" spc="-25" dirty="0"/>
              <a:t> SC?</a:t>
            </a:r>
            <a:endParaRPr sz="5200" dirty="0"/>
          </a:p>
          <a:p>
            <a:pPr marR="367665" algn="ctr">
              <a:lnSpc>
                <a:spcPts val="2000"/>
              </a:lnSpc>
            </a:pPr>
            <a:r>
              <a:rPr sz="1700" b="0" dirty="0">
                <a:latin typeface="Calibri"/>
                <a:cs typeface="Calibri"/>
              </a:rPr>
              <a:t>When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a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memory</a:t>
            </a:r>
            <a:r>
              <a:rPr sz="1700" b="0" spc="-8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operation</a:t>
            </a:r>
            <a:r>
              <a:rPr sz="1700" b="0" spc="-60" dirty="0">
                <a:latin typeface="Calibri"/>
                <a:cs typeface="Calibri"/>
              </a:rPr>
              <a:t> </a:t>
            </a:r>
            <a:r>
              <a:rPr sz="1700" b="0" i="1" dirty="0">
                <a:latin typeface="Calibri"/>
                <a:cs typeface="Calibri"/>
              </a:rPr>
              <a:t>happens</a:t>
            </a:r>
            <a:r>
              <a:rPr sz="1700" b="0" i="1" spc="-65" dirty="0">
                <a:latin typeface="Calibri"/>
                <a:cs typeface="Calibri"/>
              </a:rPr>
              <a:t> </a:t>
            </a:r>
            <a:r>
              <a:rPr sz="1700" b="0" i="1" spc="-10" dirty="0">
                <a:latin typeface="Calibri"/>
                <a:cs typeface="Calibri"/>
              </a:rPr>
              <a:t>before</a:t>
            </a:r>
            <a:r>
              <a:rPr sz="1700" b="0" spc="-7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itself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6394" y="2774695"/>
            <a:ext cx="1946910" cy="1996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  <a:tabLst>
                <a:tab pos="1933575" algn="l"/>
              </a:tabLst>
            </a:pPr>
            <a:r>
              <a:rPr sz="2950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 marR="202565" indent="15240">
              <a:lnSpc>
                <a:spcPct val="103099"/>
              </a:lnSpc>
              <a:spcBef>
                <a:spcPts val="15"/>
              </a:spcBef>
            </a:pPr>
            <a:r>
              <a:rPr sz="2500" dirty="0">
                <a:latin typeface="Calibri"/>
                <a:cs typeface="Calibri"/>
              </a:rPr>
              <a:t>r1=Y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 </a:t>
            </a:r>
            <a:r>
              <a:rPr sz="2500" dirty="0">
                <a:latin typeface="Calibri"/>
                <a:cs typeface="Calibri"/>
              </a:rPr>
              <a:t>r2=X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[r2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  <a:p>
            <a:pPr marR="67310" algn="ctr">
              <a:lnSpc>
                <a:spcPts val="2870"/>
              </a:lnSpc>
              <a:spcBef>
                <a:spcPts val="25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  <a:p>
            <a:pPr marR="53340" algn="ctr">
              <a:lnSpc>
                <a:spcPts val="2870"/>
              </a:lnSpc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5665" y="3528821"/>
            <a:ext cx="51625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3628" y="4198746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58225" y="3511041"/>
            <a:ext cx="505459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8502" y="4180713"/>
            <a:ext cx="6280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3970" y="2786633"/>
            <a:ext cx="3500754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Happens-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Graph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67193" y="3277361"/>
            <a:ext cx="1874520" cy="1905"/>
          </a:xfrm>
          <a:custGeom>
            <a:avLst/>
            <a:gdLst/>
            <a:ahLst/>
            <a:cxnLst/>
            <a:rect l="l" t="t" r="r" b="b"/>
            <a:pathLst>
              <a:path w="1874520" h="1904">
                <a:moveTo>
                  <a:pt x="0" y="0"/>
                </a:moveTo>
                <a:lnTo>
                  <a:pt x="1874520" y="152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77125" y="3977513"/>
            <a:ext cx="114300" cy="324485"/>
          </a:xfrm>
          <a:custGeom>
            <a:avLst/>
            <a:gdLst/>
            <a:ahLst/>
            <a:cxnLst/>
            <a:rect l="l" t="t" r="r" b="b"/>
            <a:pathLst>
              <a:path w="114300" h="324485">
                <a:moveTo>
                  <a:pt x="0" y="209423"/>
                </a:moveTo>
                <a:lnTo>
                  <a:pt x="56769" y="323976"/>
                </a:lnTo>
                <a:lnTo>
                  <a:pt x="85598" y="266826"/>
                </a:lnTo>
                <a:lnTo>
                  <a:pt x="57023" y="266826"/>
                </a:lnTo>
                <a:lnTo>
                  <a:pt x="49599" y="265312"/>
                </a:lnTo>
                <a:lnTo>
                  <a:pt x="43545" y="261191"/>
                </a:lnTo>
                <a:lnTo>
                  <a:pt x="39467" y="255093"/>
                </a:lnTo>
                <a:lnTo>
                  <a:pt x="37973" y="247650"/>
                </a:lnTo>
                <a:lnTo>
                  <a:pt x="39487" y="240228"/>
                </a:lnTo>
                <a:lnTo>
                  <a:pt x="41472" y="237317"/>
                </a:lnTo>
                <a:lnTo>
                  <a:pt x="0" y="209423"/>
                </a:lnTo>
                <a:close/>
              </a:path>
              <a:path w="114300" h="324485">
                <a:moveTo>
                  <a:pt x="41472" y="237317"/>
                </a:moveTo>
                <a:lnTo>
                  <a:pt x="39487" y="240228"/>
                </a:lnTo>
                <a:lnTo>
                  <a:pt x="37973" y="247650"/>
                </a:lnTo>
                <a:lnTo>
                  <a:pt x="39467" y="255093"/>
                </a:lnTo>
                <a:lnTo>
                  <a:pt x="43545" y="261191"/>
                </a:lnTo>
                <a:lnTo>
                  <a:pt x="49599" y="265312"/>
                </a:lnTo>
                <a:lnTo>
                  <a:pt x="57023" y="266826"/>
                </a:lnTo>
                <a:lnTo>
                  <a:pt x="64392" y="265334"/>
                </a:lnTo>
                <a:lnTo>
                  <a:pt x="70453" y="261270"/>
                </a:lnTo>
                <a:lnTo>
                  <a:pt x="74560" y="255254"/>
                </a:lnTo>
                <a:lnTo>
                  <a:pt x="76073" y="247904"/>
                </a:lnTo>
                <a:lnTo>
                  <a:pt x="76073" y="247776"/>
                </a:lnTo>
                <a:lnTo>
                  <a:pt x="57023" y="247776"/>
                </a:lnTo>
                <a:lnTo>
                  <a:pt x="41472" y="237317"/>
                </a:lnTo>
                <a:close/>
              </a:path>
              <a:path w="114300" h="324485">
                <a:moveTo>
                  <a:pt x="114300" y="209931"/>
                </a:moveTo>
                <a:lnTo>
                  <a:pt x="72660" y="237444"/>
                </a:lnTo>
                <a:lnTo>
                  <a:pt x="74598" y="240353"/>
                </a:lnTo>
                <a:lnTo>
                  <a:pt x="76047" y="247650"/>
                </a:lnTo>
                <a:lnTo>
                  <a:pt x="57023" y="266826"/>
                </a:lnTo>
                <a:lnTo>
                  <a:pt x="85598" y="266826"/>
                </a:lnTo>
                <a:lnTo>
                  <a:pt x="114300" y="209931"/>
                </a:lnTo>
                <a:close/>
              </a:path>
              <a:path w="114300" h="324485">
                <a:moveTo>
                  <a:pt x="57150" y="228726"/>
                </a:moveTo>
                <a:lnTo>
                  <a:pt x="49706" y="230147"/>
                </a:lnTo>
                <a:lnTo>
                  <a:pt x="43608" y="234187"/>
                </a:lnTo>
                <a:lnTo>
                  <a:pt x="41472" y="237317"/>
                </a:lnTo>
                <a:lnTo>
                  <a:pt x="57023" y="247776"/>
                </a:lnTo>
                <a:lnTo>
                  <a:pt x="72660" y="237444"/>
                </a:lnTo>
                <a:lnTo>
                  <a:pt x="70564" y="234299"/>
                </a:lnTo>
                <a:lnTo>
                  <a:pt x="64553" y="230221"/>
                </a:lnTo>
                <a:lnTo>
                  <a:pt x="57150" y="228726"/>
                </a:lnTo>
                <a:close/>
              </a:path>
              <a:path w="114300" h="324485">
                <a:moveTo>
                  <a:pt x="72660" y="237444"/>
                </a:moveTo>
                <a:lnTo>
                  <a:pt x="57023" y="247776"/>
                </a:lnTo>
                <a:lnTo>
                  <a:pt x="76073" y="247776"/>
                </a:lnTo>
                <a:lnTo>
                  <a:pt x="74598" y="240353"/>
                </a:lnTo>
                <a:lnTo>
                  <a:pt x="72660" y="237444"/>
                </a:lnTo>
                <a:close/>
              </a:path>
              <a:path w="114300" h="324485">
                <a:moveTo>
                  <a:pt x="57530" y="114300"/>
                </a:moveTo>
                <a:lnTo>
                  <a:pt x="50105" y="115794"/>
                </a:lnTo>
                <a:lnTo>
                  <a:pt x="44037" y="119872"/>
                </a:lnTo>
                <a:lnTo>
                  <a:pt x="39921" y="125926"/>
                </a:lnTo>
                <a:lnTo>
                  <a:pt x="38353" y="133350"/>
                </a:lnTo>
                <a:lnTo>
                  <a:pt x="39848" y="140775"/>
                </a:lnTo>
                <a:lnTo>
                  <a:pt x="43926" y="146843"/>
                </a:lnTo>
                <a:lnTo>
                  <a:pt x="49980" y="150959"/>
                </a:lnTo>
                <a:lnTo>
                  <a:pt x="57403" y="152526"/>
                </a:lnTo>
                <a:lnTo>
                  <a:pt x="64827" y="151032"/>
                </a:lnTo>
                <a:lnTo>
                  <a:pt x="70881" y="146954"/>
                </a:lnTo>
                <a:lnTo>
                  <a:pt x="74959" y="140900"/>
                </a:lnTo>
                <a:lnTo>
                  <a:pt x="76453" y="133476"/>
                </a:lnTo>
                <a:lnTo>
                  <a:pt x="75033" y="126051"/>
                </a:lnTo>
                <a:lnTo>
                  <a:pt x="70992" y="119983"/>
                </a:lnTo>
                <a:lnTo>
                  <a:pt x="64952" y="115867"/>
                </a:lnTo>
                <a:lnTo>
                  <a:pt x="57530" y="114300"/>
                </a:lnTo>
                <a:close/>
              </a:path>
              <a:path w="114300" h="324485">
                <a:moveTo>
                  <a:pt x="57911" y="0"/>
                </a:moveTo>
                <a:lnTo>
                  <a:pt x="50488" y="1494"/>
                </a:lnTo>
                <a:lnTo>
                  <a:pt x="44434" y="5572"/>
                </a:lnTo>
                <a:lnTo>
                  <a:pt x="40356" y="11626"/>
                </a:lnTo>
                <a:lnTo>
                  <a:pt x="38861" y="19050"/>
                </a:lnTo>
                <a:lnTo>
                  <a:pt x="40282" y="26473"/>
                </a:lnTo>
                <a:lnTo>
                  <a:pt x="44323" y="32527"/>
                </a:lnTo>
                <a:lnTo>
                  <a:pt x="50363" y="36605"/>
                </a:lnTo>
                <a:lnTo>
                  <a:pt x="57784" y="38100"/>
                </a:lnTo>
                <a:lnTo>
                  <a:pt x="65210" y="36679"/>
                </a:lnTo>
                <a:lnTo>
                  <a:pt x="71278" y="32638"/>
                </a:lnTo>
                <a:lnTo>
                  <a:pt x="75394" y="26598"/>
                </a:lnTo>
                <a:lnTo>
                  <a:pt x="76961" y="19176"/>
                </a:lnTo>
                <a:lnTo>
                  <a:pt x="75467" y="11733"/>
                </a:lnTo>
                <a:lnTo>
                  <a:pt x="71389" y="5635"/>
                </a:lnTo>
                <a:lnTo>
                  <a:pt x="65335" y="1514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97493" y="3933316"/>
            <a:ext cx="114300" cy="324485"/>
          </a:xfrm>
          <a:custGeom>
            <a:avLst/>
            <a:gdLst/>
            <a:ahLst/>
            <a:cxnLst/>
            <a:rect l="l" t="t" r="r" b="b"/>
            <a:pathLst>
              <a:path w="114300" h="324485">
                <a:moveTo>
                  <a:pt x="0" y="209422"/>
                </a:moveTo>
                <a:lnTo>
                  <a:pt x="56768" y="323976"/>
                </a:lnTo>
                <a:lnTo>
                  <a:pt x="85598" y="266826"/>
                </a:lnTo>
                <a:lnTo>
                  <a:pt x="57023" y="266826"/>
                </a:lnTo>
                <a:lnTo>
                  <a:pt x="49599" y="265312"/>
                </a:lnTo>
                <a:lnTo>
                  <a:pt x="43545" y="261191"/>
                </a:lnTo>
                <a:lnTo>
                  <a:pt x="39467" y="255093"/>
                </a:lnTo>
                <a:lnTo>
                  <a:pt x="37973" y="247649"/>
                </a:lnTo>
                <a:lnTo>
                  <a:pt x="39487" y="240228"/>
                </a:lnTo>
                <a:lnTo>
                  <a:pt x="41472" y="237317"/>
                </a:lnTo>
                <a:lnTo>
                  <a:pt x="0" y="209422"/>
                </a:lnTo>
                <a:close/>
              </a:path>
              <a:path w="114300" h="324485">
                <a:moveTo>
                  <a:pt x="41472" y="237317"/>
                </a:moveTo>
                <a:lnTo>
                  <a:pt x="39487" y="240228"/>
                </a:lnTo>
                <a:lnTo>
                  <a:pt x="37973" y="247649"/>
                </a:lnTo>
                <a:lnTo>
                  <a:pt x="39467" y="255093"/>
                </a:lnTo>
                <a:lnTo>
                  <a:pt x="43545" y="261191"/>
                </a:lnTo>
                <a:lnTo>
                  <a:pt x="49599" y="265312"/>
                </a:lnTo>
                <a:lnTo>
                  <a:pt x="57023" y="266826"/>
                </a:lnTo>
                <a:lnTo>
                  <a:pt x="64392" y="265334"/>
                </a:lnTo>
                <a:lnTo>
                  <a:pt x="70453" y="261270"/>
                </a:lnTo>
                <a:lnTo>
                  <a:pt x="74560" y="255254"/>
                </a:lnTo>
                <a:lnTo>
                  <a:pt x="76073" y="247903"/>
                </a:lnTo>
                <a:lnTo>
                  <a:pt x="57023" y="247776"/>
                </a:lnTo>
                <a:lnTo>
                  <a:pt x="41472" y="237317"/>
                </a:lnTo>
                <a:close/>
              </a:path>
              <a:path w="114300" h="324485">
                <a:moveTo>
                  <a:pt x="114300" y="209930"/>
                </a:moveTo>
                <a:lnTo>
                  <a:pt x="72660" y="237444"/>
                </a:lnTo>
                <a:lnTo>
                  <a:pt x="74598" y="240353"/>
                </a:lnTo>
                <a:lnTo>
                  <a:pt x="76047" y="247649"/>
                </a:lnTo>
                <a:lnTo>
                  <a:pt x="57023" y="266826"/>
                </a:lnTo>
                <a:lnTo>
                  <a:pt x="85598" y="266826"/>
                </a:lnTo>
                <a:lnTo>
                  <a:pt x="114300" y="209930"/>
                </a:lnTo>
                <a:close/>
              </a:path>
              <a:path w="114300" h="324485">
                <a:moveTo>
                  <a:pt x="57150" y="228726"/>
                </a:moveTo>
                <a:lnTo>
                  <a:pt x="49706" y="230147"/>
                </a:lnTo>
                <a:lnTo>
                  <a:pt x="43608" y="234187"/>
                </a:lnTo>
                <a:lnTo>
                  <a:pt x="41472" y="237317"/>
                </a:lnTo>
                <a:lnTo>
                  <a:pt x="57023" y="247776"/>
                </a:lnTo>
                <a:lnTo>
                  <a:pt x="72660" y="237444"/>
                </a:lnTo>
                <a:lnTo>
                  <a:pt x="70564" y="234299"/>
                </a:lnTo>
                <a:lnTo>
                  <a:pt x="64553" y="230221"/>
                </a:lnTo>
                <a:lnTo>
                  <a:pt x="57150" y="228726"/>
                </a:lnTo>
                <a:close/>
              </a:path>
              <a:path w="114300" h="324485">
                <a:moveTo>
                  <a:pt x="72660" y="237444"/>
                </a:moveTo>
                <a:lnTo>
                  <a:pt x="57023" y="247776"/>
                </a:lnTo>
                <a:lnTo>
                  <a:pt x="76073" y="247776"/>
                </a:lnTo>
                <a:lnTo>
                  <a:pt x="74598" y="240353"/>
                </a:lnTo>
                <a:lnTo>
                  <a:pt x="72660" y="237444"/>
                </a:lnTo>
                <a:close/>
              </a:path>
              <a:path w="114300" h="324485">
                <a:moveTo>
                  <a:pt x="57530" y="114299"/>
                </a:moveTo>
                <a:lnTo>
                  <a:pt x="50105" y="115794"/>
                </a:lnTo>
                <a:lnTo>
                  <a:pt x="44037" y="119872"/>
                </a:lnTo>
                <a:lnTo>
                  <a:pt x="39921" y="125926"/>
                </a:lnTo>
                <a:lnTo>
                  <a:pt x="38353" y="133349"/>
                </a:lnTo>
                <a:lnTo>
                  <a:pt x="39848" y="140775"/>
                </a:lnTo>
                <a:lnTo>
                  <a:pt x="43926" y="146843"/>
                </a:lnTo>
                <a:lnTo>
                  <a:pt x="49980" y="150959"/>
                </a:lnTo>
                <a:lnTo>
                  <a:pt x="57403" y="152526"/>
                </a:lnTo>
                <a:lnTo>
                  <a:pt x="64827" y="151032"/>
                </a:lnTo>
                <a:lnTo>
                  <a:pt x="70881" y="146954"/>
                </a:lnTo>
                <a:lnTo>
                  <a:pt x="74959" y="140900"/>
                </a:lnTo>
                <a:lnTo>
                  <a:pt x="76453" y="133476"/>
                </a:lnTo>
                <a:lnTo>
                  <a:pt x="75033" y="126051"/>
                </a:lnTo>
                <a:lnTo>
                  <a:pt x="70992" y="119983"/>
                </a:lnTo>
                <a:lnTo>
                  <a:pt x="64952" y="115867"/>
                </a:lnTo>
                <a:lnTo>
                  <a:pt x="57530" y="114299"/>
                </a:lnTo>
                <a:close/>
              </a:path>
              <a:path w="114300" h="324485">
                <a:moveTo>
                  <a:pt x="57911" y="0"/>
                </a:moveTo>
                <a:lnTo>
                  <a:pt x="50488" y="1494"/>
                </a:lnTo>
                <a:lnTo>
                  <a:pt x="44434" y="5572"/>
                </a:lnTo>
                <a:lnTo>
                  <a:pt x="40356" y="11626"/>
                </a:lnTo>
                <a:lnTo>
                  <a:pt x="38861" y="19049"/>
                </a:lnTo>
                <a:lnTo>
                  <a:pt x="40282" y="26473"/>
                </a:lnTo>
                <a:lnTo>
                  <a:pt x="44323" y="32527"/>
                </a:lnTo>
                <a:lnTo>
                  <a:pt x="50363" y="36605"/>
                </a:lnTo>
                <a:lnTo>
                  <a:pt x="57784" y="38099"/>
                </a:lnTo>
                <a:lnTo>
                  <a:pt x="65210" y="36679"/>
                </a:lnTo>
                <a:lnTo>
                  <a:pt x="71278" y="32638"/>
                </a:lnTo>
                <a:lnTo>
                  <a:pt x="75394" y="26598"/>
                </a:lnTo>
                <a:lnTo>
                  <a:pt x="76961" y="19176"/>
                </a:lnTo>
                <a:lnTo>
                  <a:pt x="75467" y="11733"/>
                </a:lnTo>
                <a:lnTo>
                  <a:pt x="71389" y="5635"/>
                </a:lnTo>
                <a:lnTo>
                  <a:pt x="65335" y="1514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1900" y="5432933"/>
            <a:ext cx="114300" cy="324485"/>
          </a:xfrm>
          <a:custGeom>
            <a:avLst/>
            <a:gdLst/>
            <a:ahLst/>
            <a:cxnLst/>
            <a:rect l="l" t="t" r="r" b="b"/>
            <a:pathLst>
              <a:path w="114300" h="324485">
                <a:moveTo>
                  <a:pt x="0" y="209676"/>
                </a:moveTo>
                <a:lnTo>
                  <a:pt x="57150" y="323976"/>
                </a:lnTo>
                <a:lnTo>
                  <a:pt x="85725" y="266826"/>
                </a:lnTo>
                <a:lnTo>
                  <a:pt x="57150" y="266826"/>
                </a:lnTo>
                <a:lnTo>
                  <a:pt x="49726" y="265329"/>
                </a:lnTo>
                <a:lnTo>
                  <a:pt x="43672" y="261245"/>
                </a:lnTo>
                <a:lnTo>
                  <a:pt x="39594" y="255189"/>
                </a:lnTo>
                <a:lnTo>
                  <a:pt x="38100" y="247738"/>
                </a:lnTo>
                <a:lnTo>
                  <a:pt x="39594" y="240326"/>
                </a:lnTo>
                <a:lnTo>
                  <a:pt x="41570" y="237390"/>
                </a:lnTo>
                <a:lnTo>
                  <a:pt x="0" y="209676"/>
                </a:lnTo>
                <a:close/>
              </a:path>
              <a:path w="114300" h="324485">
                <a:moveTo>
                  <a:pt x="41570" y="237390"/>
                </a:moveTo>
                <a:lnTo>
                  <a:pt x="39594" y="240326"/>
                </a:lnTo>
                <a:lnTo>
                  <a:pt x="38100" y="247738"/>
                </a:lnTo>
                <a:lnTo>
                  <a:pt x="39597" y="255195"/>
                </a:lnTo>
                <a:lnTo>
                  <a:pt x="43679" y="261250"/>
                </a:lnTo>
                <a:lnTo>
                  <a:pt x="49735" y="265330"/>
                </a:lnTo>
                <a:lnTo>
                  <a:pt x="57150" y="266826"/>
                </a:lnTo>
                <a:lnTo>
                  <a:pt x="64576" y="265329"/>
                </a:lnTo>
                <a:lnTo>
                  <a:pt x="70631" y="261245"/>
                </a:lnTo>
                <a:lnTo>
                  <a:pt x="74706" y="255189"/>
                </a:lnTo>
                <a:lnTo>
                  <a:pt x="76200" y="247776"/>
                </a:lnTo>
                <a:lnTo>
                  <a:pt x="57150" y="247776"/>
                </a:lnTo>
                <a:lnTo>
                  <a:pt x="41570" y="237390"/>
                </a:lnTo>
                <a:close/>
              </a:path>
              <a:path w="114300" h="324485">
                <a:moveTo>
                  <a:pt x="114300" y="209676"/>
                </a:moveTo>
                <a:lnTo>
                  <a:pt x="72729" y="237390"/>
                </a:lnTo>
                <a:lnTo>
                  <a:pt x="74705" y="240326"/>
                </a:lnTo>
                <a:lnTo>
                  <a:pt x="76200" y="247776"/>
                </a:lnTo>
                <a:lnTo>
                  <a:pt x="74705" y="255195"/>
                </a:lnTo>
                <a:lnTo>
                  <a:pt x="70627" y="261250"/>
                </a:lnTo>
                <a:lnTo>
                  <a:pt x="64573" y="265330"/>
                </a:lnTo>
                <a:lnTo>
                  <a:pt x="57150" y="266826"/>
                </a:lnTo>
                <a:lnTo>
                  <a:pt x="85725" y="266826"/>
                </a:lnTo>
                <a:lnTo>
                  <a:pt x="114300" y="209676"/>
                </a:lnTo>
                <a:close/>
              </a:path>
              <a:path w="114300" h="324485">
                <a:moveTo>
                  <a:pt x="57150" y="228688"/>
                </a:moveTo>
                <a:lnTo>
                  <a:pt x="49726" y="230186"/>
                </a:lnTo>
                <a:lnTo>
                  <a:pt x="43672" y="234270"/>
                </a:lnTo>
                <a:lnTo>
                  <a:pt x="41570" y="237390"/>
                </a:lnTo>
                <a:lnTo>
                  <a:pt x="57150" y="247776"/>
                </a:lnTo>
                <a:lnTo>
                  <a:pt x="72729" y="237390"/>
                </a:lnTo>
                <a:lnTo>
                  <a:pt x="70627" y="234270"/>
                </a:lnTo>
                <a:lnTo>
                  <a:pt x="64573" y="230186"/>
                </a:lnTo>
                <a:lnTo>
                  <a:pt x="57150" y="228688"/>
                </a:lnTo>
                <a:close/>
              </a:path>
              <a:path w="114300" h="324485">
                <a:moveTo>
                  <a:pt x="72729" y="237390"/>
                </a:moveTo>
                <a:lnTo>
                  <a:pt x="57150" y="247776"/>
                </a:lnTo>
                <a:lnTo>
                  <a:pt x="76200" y="247776"/>
                </a:lnTo>
                <a:lnTo>
                  <a:pt x="74705" y="240326"/>
                </a:lnTo>
                <a:lnTo>
                  <a:pt x="72729" y="237390"/>
                </a:lnTo>
                <a:close/>
              </a:path>
              <a:path w="114300" h="324485">
                <a:moveTo>
                  <a:pt x="57150" y="114299"/>
                </a:moveTo>
                <a:lnTo>
                  <a:pt x="49726" y="115812"/>
                </a:lnTo>
                <a:lnTo>
                  <a:pt x="43672" y="119919"/>
                </a:lnTo>
                <a:lnTo>
                  <a:pt x="39594" y="125980"/>
                </a:lnTo>
                <a:lnTo>
                  <a:pt x="38100" y="133349"/>
                </a:lnTo>
                <a:lnTo>
                  <a:pt x="39594" y="140900"/>
                </a:lnTo>
                <a:lnTo>
                  <a:pt x="43672" y="146954"/>
                </a:lnTo>
                <a:lnTo>
                  <a:pt x="49726" y="151032"/>
                </a:lnTo>
                <a:lnTo>
                  <a:pt x="57150" y="152526"/>
                </a:lnTo>
                <a:lnTo>
                  <a:pt x="64573" y="151032"/>
                </a:lnTo>
                <a:lnTo>
                  <a:pt x="70627" y="146954"/>
                </a:lnTo>
                <a:lnTo>
                  <a:pt x="74705" y="140900"/>
                </a:lnTo>
                <a:lnTo>
                  <a:pt x="76200" y="133476"/>
                </a:lnTo>
                <a:lnTo>
                  <a:pt x="74705" y="125980"/>
                </a:lnTo>
                <a:lnTo>
                  <a:pt x="70627" y="119919"/>
                </a:lnTo>
                <a:lnTo>
                  <a:pt x="64573" y="115812"/>
                </a:lnTo>
                <a:lnTo>
                  <a:pt x="57150" y="114299"/>
                </a:lnTo>
                <a:close/>
              </a:path>
              <a:path w="114300" h="324485">
                <a:moveTo>
                  <a:pt x="57150" y="0"/>
                </a:moveTo>
                <a:lnTo>
                  <a:pt x="49726" y="1494"/>
                </a:lnTo>
                <a:lnTo>
                  <a:pt x="43672" y="5572"/>
                </a:lnTo>
                <a:lnTo>
                  <a:pt x="39594" y="11626"/>
                </a:lnTo>
                <a:lnTo>
                  <a:pt x="38100" y="19049"/>
                </a:lnTo>
                <a:lnTo>
                  <a:pt x="39594" y="26473"/>
                </a:lnTo>
                <a:lnTo>
                  <a:pt x="43672" y="32527"/>
                </a:lnTo>
                <a:lnTo>
                  <a:pt x="49726" y="36605"/>
                </a:lnTo>
                <a:lnTo>
                  <a:pt x="57150" y="38099"/>
                </a:lnTo>
                <a:lnTo>
                  <a:pt x="64573" y="36605"/>
                </a:lnTo>
                <a:lnTo>
                  <a:pt x="70627" y="32527"/>
                </a:lnTo>
                <a:lnTo>
                  <a:pt x="74705" y="26473"/>
                </a:lnTo>
                <a:lnTo>
                  <a:pt x="76200" y="19049"/>
                </a:lnTo>
                <a:lnTo>
                  <a:pt x="74705" y="11626"/>
                </a:lnTo>
                <a:lnTo>
                  <a:pt x="70627" y="5572"/>
                </a:lnTo>
                <a:lnTo>
                  <a:pt x="64573" y="1494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44214" y="5288381"/>
            <a:ext cx="3661410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dirty="0">
                <a:latin typeface="Calibri"/>
                <a:cs typeface="Calibri"/>
              </a:rPr>
              <a:t>Program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Order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HB </a:t>
            </a:r>
            <a:r>
              <a:rPr sz="2950" spc="-20" dirty="0">
                <a:latin typeface="Calibri"/>
                <a:cs typeface="Calibri"/>
              </a:rPr>
              <a:t>Edge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410711" y="3470909"/>
            <a:ext cx="1312545" cy="895350"/>
            <a:chOff x="3410711" y="3470909"/>
            <a:chExt cx="1312545" cy="895350"/>
          </a:xfrm>
        </p:grpSpPr>
        <p:sp>
          <p:nvSpPr>
            <p:cNvPr id="15" name="object 15"/>
            <p:cNvSpPr/>
            <p:nvPr/>
          </p:nvSpPr>
          <p:spPr>
            <a:xfrm>
              <a:off x="4098797" y="3470909"/>
              <a:ext cx="521334" cy="737235"/>
            </a:xfrm>
            <a:custGeom>
              <a:avLst/>
              <a:gdLst/>
              <a:ahLst/>
              <a:cxnLst/>
              <a:rect l="l" t="t" r="r" b="b"/>
              <a:pathLst>
                <a:path w="521335" h="737235">
                  <a:moveTo>
                    <a:pt x="0" y="0"/>
                  </a:moveTo>
                  <a:lnTo>
                    <a:pt x="18668" y="126364"/>
                  </a:lnTo>
                  <a:lnTo>
                    <a:pt x="36872" y="79886"/>
                  </a:lnTo>
                  <a:lnTo>
                    <a:pt x="33571" y="78622"/>
                  </a:lnTo>
                  <a:lnTo>
                    <a:pt x="28066" y="73405"/>
                  </a:lnTo>
                  <a:lnTo>
                    <a:pt x="25015" y="66454"/>
                  </a:lnTo>
                  <a:lnTo>
                    <a:pt x="24892" y="59134"/>
                  </a:lnTo>
                  <a:lnTo>
                    <a:pt x="27531" y="52314"/>
                  </a:lnTo>
                  <a:lnTo>
                    <a:pt x="32765" y="46862"/>
                  </a:lnTo>
                  <a:lnTo>
                    <a:pt x="39699" y="43811"/>
                  </a:lnTo>
                  <a:lnTo>
                    <a:pt x="46989" y="43687"/>
                  </a:lnTo>
                  <a:lnTo>
                    <a:pt x="80549" y="43687"/>
                  </a:lnTo>
                  <a:lnTo>
                    <a:pt x="0" y="0"/>
                  </a:lnTo>
                  <a:close/>
                </a:path>
                <a:path w="521335" h="737235">
                  <a:moveTo>
                    <a:pt x="62370" y="62069"/>
                  </a:moveTo>
                  <a:lnTo>
                    <a:pt x="43687" y="62484"/>
                  </a:lnTo>
                  <a:lnTo>
                    <a:pt x="36872" y="79886"/>
                  </a:lnTo>
                  <a:lnTo>
                    <a:pt x="40386" y="81232"/>
                  </a:lnTo>
                  <a:lnTo>
                    <a:pt x="47676" y="81103"/>
                  </a:lnTo>
                  <a:lnTo>
                    <a:pt x="54610" y="78104"/>
                  </a:lnTo>
                  <a:lnTo>
                    <a:pt x="59826" y="72600"/>
                  </a:lnTo>
                  <a:lnTo>
                    <a:pt x="62436" y="65786"/>
                  </a:lnTo>
                  <a:lnTo>
                    <a:pt x="62370" y="62069"/>
                  </a:lnTo>
                  <a:close/>
                </a:path>
                <a:path w="521335" h="737235">
                  <a:moveTo>
                    <a:pt x="46989" y="43687"/>
                  </a:moveTo>
                  <a:lnTo>
                    <a:pt x="25015" y="66454"/>
                  </a:lnTo>
                  <a:lnTo>
                    <a:pt x="28066" y="73405"/>
                  </a:lnTo>
                  <a:lnTo>
                    <a:pt x="33571" y="78622"/>
                  </a:lnTo>
                  <a:lnTo>
                    <a:pt x="36872" y="79886"/>
                  </a:lnTo>
                  <a:lnTo>
                    <a:pt x="43687" y="62484"/>
                  </a:lnTo>
                  <a:lnTo>
                    <a:pt x="62370" y="62069"/>
                  </a:lnTo>
                  <a:lnTo>
                    <a:pt x="62307" y="58495"/>
                  </a:lnTo>
                  <a:lnTo>
                    <a:pt x="59309" y="51562"/>
                  </a:lnTo>
                  <a:lnTo>
                    <a:pt x="53804" y="46327"/>
                  </a:lnTo>
                  <a:lnTo>
                    <a:pt x="46989" y="43687"/>
                  </a:lnTo>
                  <a:close/>
                </a:path>
                <a:path w="521335" h="737235">
                  <a:moveTo>
                    <a:pt x="80549" y="43687"/>
                  </a:moveTo>
                  <a:lnTo>
                    <a:pt x="46989" y="43687"/>
                  </a:lnTo>
                  <a:lnTo>
                    <a:pt x="53804" y="46327"/>
                  </a:lnTo>
                  <a:lnTo>
                    <a:pt x="59309" y="51562"/>
                  </a:lnTo>
                  <a:lnTo>
                    <a:pt x="62307" y="58495"/>
                  </a:lnTo>
                  <a:lnTo>
                    <a:pt x="62370" y="62069"/>
                  </a:lnTo>
                  <a:lnTo>
                    <a:pt x="112394" y="60960"/>
                  </a:lnTo>
                  <a:lnTo>
                    <a:pt x="80549" y="43687"/>
                  </a:lnTo>
                  <a:close/>
                </a:path>
                <a:path w="521335" h="737235">
                  <a:moveTo>
                    <a:pt x="112521" y="137413"/>
                  </a:moveTo>
                  <a:lnTo>
                    <a:pt x="90547" y="160127"/>
                  </a:lnTo>
                  <a:lnTo>
                    <a:pt x="93599" y="167004"/>
                  </a:lnTo>
                  <a:lnTo>
                    <a:pt x="93599" y="167131"/>
                  </a:lnTo>
                  <a:lnTo>
                    <a:pt x="99050" y="172348"/>
                  </a:lnTo>
                  <a:lnTo>
                    <a:pt x="105870" y="174958"/>
                  </a:lnTo>
                  <a:lnTo>
                    <a:pt x="113190" y="174829"/>
                  </a:lnTo>
                  <a:lnTo>
                    <a:pt x="120141" y="171831"/>
                  </a:lnTo>
                  <a:lnTo>
                    <a:pt x="125358" y="166326"/>
                  </a:lnTo>
                  <a:lnTo>
                    <a:pt x="127968" y="159511"/>
                  </a:lnTo>
                  <a:lnTo>
                    <a:pt x="127839" y="152221"/>
                  </a:lnTo>
                  <a:lnTo>
                    <a:pt x="124840" y="145287"/>
                  </a:lnTo>
                  <a:lnTo>
                    <a:pt x="119336" y="140053"/>
                  </a:lnTo>
                  <a:lnTo>
                    <a:pt x="112521" y="137413"/>
                  </a:lnTo>
                  <a:close/>
                </a:path>
                <a:path w="521335" h="737235">
                  <a:moveTo>
                    <a:pt x="178053" y="231108"/>
                  </a:moveTo>
                  <a:lnTo>
                    <a:pt x="156079" y="253797"/>
                  </a:lnTo>
                  <a:lnTo>
                    <a:pt x="159130" y="260731"/>
                  </a:lnTo>
                  <a:lnTo>
                    <a:pt x="164582" y="266021"/>
                  </a:lnTo>
                  <a:lnTo>
                    <a:pt x="171402" y="268636"/>
                  </a:lnTo>
                  <a:lnTo>
                    <a:pt x="178722" y="268537"/>
                  </a:lnTo>
                  <a:lnTo>
                    <a:pt x="185674" y="265556"/>
                  </a:lnTo>
                  <a:lnTo>
                    <a:pt x="190890" y="260052"/>
                  </a:lnTo>
                  <a:lnTo>
                    <a:pt x="193500" y="253237"/>
                  </a:lnTo>
                  <a:lnTo>
                    <a:pt x="193371" y="245947"/>
                  </a:lnTo>
                  <a:lnTo>
                    <a:pt x="190373" y="239013"/>
                  </a:lnTo>
                  <a:lnTo>
                    <a:pt x="184868" y="233723"/>
                  </a:lnTo>
                  <a:lnTo>
                    <a:pt x="178053" y="231108"/>
                  </a:lnTo>
                  <a:close/>
                </a:path>
                <a:path w="521335" h="737235">
                  <a:moveTo>
                    <a:pt x="243522" y="324786"/>
                  </a:moveTo>
                  <a:lnTo>
                    <a:pt x="236239" y="324915"/>
                  </a:lnTo>
                  <a:lnTo>
                    <a:pt x="229362" y="327913"/>
                  </a:lnTo>
                  <a:lnTo>
                    <a:pt x="224127" y="333418"/>
                  </a:lnTo>
                  <a:lnTo>
                    <a:pt x="221487" y="340232"/>
                  </a:lnTo>
                  <a:lnTo>
                    <a:pt x="221611" y="347523"/>
                  </a:lnTo>
                  <a:lnTo>
                    <a:pt x="224662" y="354456"/>
                  </a:lnTo>
                  <a:lnTo>
                    <a:pt x="230114" y="359691"/>
                  </a:lnTo>
                  <a:lnTo>
                    <a:pt x="236934" y="362330"/>
                  </a:lnTo>
                  <a:lnTo>
                    <a:pt x="244254" y="362207"/>
                  </a:lnTo>
                  <a:lnTo>
                    <a:pt x="251205" y="359156"/>
                  </a:lnTo>
                  <a:lnTo>
                    <a:pt x="256422" y="353704"/>
                  </a:lnTo>
                  <a:lnTo>
                    <a:pt x="259032" y="346884"/>
                  </a:lnTo>
                  <a:lnTo>
                    <a:pt x="258903" y="339564"/>
                  </a:lnTo>
                  <a:lnTo>
                    <a:pt x="255904" y="332613"/>
                  </a:lnTo>
                  <a:lnTo>
                    <a:pt x="250328" y="327396"/>
                  </a:lnTo>
                  <a:lnTo>
                    <a:pt x="243522" y="324786"/>
                  </a:lnTo>
                  <a:close/>
                </a:path>
                <a:path w="521335" h="737235">
                  <a:moveTo>
                    <a:pt x="309054" y="418512"/>
                  </a:moveTo>
                  <a:lnTo>
                    <a:pt x="301771" y="418641"/>
                  </a:lnTo>
                  <a:lnTo>
                    <a:pt x="294893" y="421639"/>
                  </a:lnTo>
                  <a:lnTo>
                    <a:pt x="289657" y="427144"/>
                  </a:lnTo>
                  <a:lnTo>
                    <a:pt x="287004" y="433958"/>
                  </a:lnTo>
                  <a:lnTo>
                    <a:pt x="287089" y="441249"/>
                  </a:lnTo>
                  <a:lnTo>
                    <a:pt x="290067" y="448182"/>
                  </a:lnTo>
                  <a:lnTo>
                    <a:pt x="295644" y="453417"/>
                  </a:lnTo>
                  <a:lnTo>
                    <a:pt x="302450" y="456056"/>
                  </a:lnTo>
                  <a:lnTo>
                    <a:pt x="309733" y="455933"/>
                  </a:lnTo>
                  <a:lnTo>
                    <a:pt x="316611" y="452881"/>
                  </a:lnTo>
                  <a:lnTo>
                    <a:pt x="321847" y="447430"/>
                  </a:lnTo>
                  <a:lnTo>
                    <a:pt x="324500" y="440610"/>
                  </a:lnTo>
                  <a:lnTo>
                    <a:pt x="324415" y="433290"/>
                  </a:lnTo>
                  <a:lnTo>
                    <a:pt x="321437" y="426338"/>
                  </a:lnTo>
                  <a:lnTo>
                    <a:pt x="315860" y="421122"/>
                  </a:lnTo>
                  <a:lnTo>
                    <a:pt x="309054" y="418512"/>
                  </a:lnTo>
                  <a:close/>
                </a:path>
                <a:path w="521335" h="737235">
                  <a:moveTo>
                    <a:pt x="374570" y="512190"/>
                  </a:moveTo>
                  <a:lnTo>
                    <a:pt x="352590" y="534336"/>
                  </a:lnTo>
                  <a:lnTo>
                    <a:pt x="352601" y="534957"/>
                  </a:lnTo>
                  <a:lnTo>
                    <a:pt x="355600" y="541908"/>
                  </a:lnTo>
                  <a:lnTo>
                    <a:pt x="361176" y="547125"/>
                  </a:lnTo>
                  <a:lnTo>
                    <a:pt x="367982" y="549735"/>
                  </a:lnTo>
                  <a:lnTo>
                    <a:pt x="375265" y="549606"/>
                  </a:lnTo>
                  <a:lnTo>
                    <a:pt x="382142" y="546607"/>
                  </a:lnTo>
                  <a:lnTo>
                    <a:pt x="387377" y="541156"/>
                  </a:lnTo>
                  <a:lnTo>
                    <a:pt x="390016" y="534336"/>
                  </a:lnTo>
                  <a:lnTo>
                    <a:pt x="389893" y="527016"/>
                  </a:lnTo>
                  <a:lnTo>
                    <a:pt x="386841" y="520064"/>
                  </a:lnTo>
                  <a:lnTo>
                    <a:pt x="381390" y="514830"/>
                  </a:lnTo>
                  <a:lnTo>
                    <a:pt x="374570" y="512190"/>
                  </a:lnTo>
                  <a:close/>
                </a:path>
                <a:path w="521335" h="737235">
                  <a:moveTo>
                    <a:pt x="440102" y="605916"/>
                  </a:moveTo>
                  <a:lnTo>
                    <a:pt x="432782" y="606040"/>
                  </a:lnTo>
                  <a:lnTo>
                    <a:pt x="425830" y="609091"/>
                  </a:lnTo>
                  <a:lnTo>
                    <a:pt x="420614" y="614543"/>
                  </a:lnTo>
                  <a:lnTo>
                    <a:pt x="418004" y="621363"/>
                  </a:lnTo>
                  <a:lnTo>
                    <a:pt x="418133" y="628683"/>
                  </a:lnTo>
                  <a:lnTo>
                    <a:pt x="421131" y="635634"/>
                  </a:lnTo>
                  <a:lnTo>
                    <a:pt x="426636" y="640851"/>
                  </a:lnTo>
                  <a:lnTo>
                    <a:pt x="433450" y="643461"/>
                  </a:lnTo>
                  <a:lnTo>
                    <a:pt x="440741" y="643332"/>
                  </a:lnTo>
                  <a:lnTo>
                    <a:pt x="447675" y="640333"/>
                  </a:lnTo>
                  <a:lnTo>
                    <a:pt x="452909" y="634829"/>
                  </a:lnTo>
                  <a:lnTo>
                    <a:pt x="455548" y="628014"/>
                  </a:lnTo>
                  <a:lnTo>
                    <a:pt x="455425" y="620724"/>
                  </a:lnTo>
                  <a:lnTo>
                    <a:pt x="452374" y="613790"/>
                  </a:lnTo>
                  <a:lnTo>
                    <a:pt x="446922" y="608556"/>
                  </a:lnTo>
                  <a:lnTo>
                    <a:pt x="440102" y="605916"/>
                  </a:lnTo>
                  <a:close/>
                </a:path>
                <a:path w="521335" h="737235">
                  <a:moveTo>
                    <a:pt x="505634" y="699643"/>
                  </a:moveTo>
                  <a:lnTo>
                    <a:pt x="483654" y="721740"/>
                  </a:lnTo>
                  <a:lnTo>
                    <a:pt x="483665" y="722356"/>
                  </a:lnTo>
                  <a:lnTo>
                    <a:pt x="486663" y="729233"/>
                  </a:lnTo>
                  <a:lnTo>
                    <a:pt x="492168" y="734577"/>
                  </a:lnTo>
                  <a:lnTo>
                    <a:pt x="498983" y="737187"/>
                  </a:lnTo>
                  <a:lnTo>
                    <a:pt x="506273" y="737058"/>
                  </a:lnTo>
                  <a:lnTo>
                    <a:pt x="513206" y="734059"/>
                  </a:lnTo>
                  <a:lnTo>
                    <a:pt x="518441" y="728555"/>
                  </a:lnTo>
                  <a:lnTo>
                    <a:pt x="521080" y="721740"/>
                  </a:lnTo>
                  <a:lnTo>
                    <a:pt x="520957" y="714450"/>
                  </a:lnTo>
                  <a:lnTo>
                    <a:pt x="517905" y="707516"/>
                  </a:lnTo>
                  <a:lnTo>
                    <a:pt x="512454" y="702282"/>
                  </a:lnTo>
                  <a:lnTo>
                    <a:pt x="505634" y="6996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29761" y="4263389"/>
              <a:ext cx="1274445" cy="83820"/>
            </a:xfrm>
            <a:custGeom>
              <a:avLst/>
              <a:gdLst/>
              <a:ahLst/>
              <a:cxnLst/>
              <a:rect l="l" t="t" r="r" b="b"/>
              <a:pathLst>
                <a:path w="1274445" h="83820">
                  <a:moveTo>
                    <a:pt x="1274064" y="0"/>
                  </a:moveTo>
                  <a:lnTo>
                    <a:pt x="0" y="83820"/>
                  </a:lnTo>
                </a:path>
              </a:pathLst>
            </a:custGeom>
            <a:ln w="381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071497" y="3894582"/>
            <a:ext cx="781685" cy="650240"/>
            <a:chOff x="2071497" y="3894582"/>
            <a:chExt cx="781685" cy="650240"/>
          </a:xfrm>
        </p:grpSpPr>
        <p:sp>
          <p:nvSpPr>
            <p:cNvPr id="18" name="object 18"/>
            <p:cNvSpPr/>
            <p:nvPr/>
          </p:nvSpPr>
          <p:spPr>
            <a:xfrm>
              <a:off x="2071497" y="3894582"/>
              <a:ext cx="114300" cy="438150"/>
            </a:xfrm>
            <a:custGeom>
              <a:avLst/>
              <a:gdLst/>
              <a:ahLst/>
              <a:cxnLst/>
              <a:rect l="l" t="t" r="r" b="b"/>
              <a:pathLst>
                <a:path w="114300" h="438150">
                  <a:moveTo>
                    <a:pt x="86759" y="57150"/>
                  </a:moveTo>
                  <a:lnTo>
                    <a:pt x="58546" y="57150"/>
                  </a:lnTo>
                  <a:lnTo>
                    <a:pt x="65873" y="58810"/>
                  </a:lnTo>
                  <a:lnTo>
                    <a:pt x="71818" y="63007"/>
                  </a:lnTo>
                  <a:lnTo>
                    <a:pt x="75763" y="69133"/>
                  </a:lnTo>
                  <a:lnTo>
                    <a:pt x="77021" y="76200"/>
                  </a:lnTo>
                  <a:lnTo>
                    <a:pt x="77088" y="76708"/>
                  </a:lnTo>
                  <a:lnTo>
                    <a:pt x="75428" y="84034"/>
                  </a:lnTo>
                  <a:lnTo>
                    <a:pt x="73380" y="86935"/>
                  </a:lnTo>
                  <a:lnTo>
                    <a:pt x="114300" y="115570"/>
                  </a:lnTo>
                  <a:lnTo>
                    <a:pt x="86759" y="57150"/>
                  </a:lnTo>
                  <a:close/>
                </a:path>
                <a:path w="114300" h="438150">
                  <a:moveTo>
                    <a:pt x="59816" y="0"/>
                  </a:moveTo>
                  <a:lnTo>
                    <a:pt x="0" y="112903"/>
                  </a:lnTo>
                  <a:lnTo>
                    <a:pt x="42239" y="86191"/>
                  </a:lnTo>
                  <a:lnTo>
                    <a:pt x="40316" y="83212"/>
                  </a:lnTo>
                  <a:lnTo>
                    <a:pt x="39057" y="76200"/>
                  </a:lnTo>
                  <a:lnTo>
                    <a:pt x="58546" y="57150"/>
                  </a:lnTo>
                  <a:lnTo>
                    <a:pt x="86759" y="57150"/>
                  </a:lnTo>
                  <a:lnTo>
                    <a:pt x="59816" y="0"/>
                  </a:lnTo>
                  <a:close/>
                </a:path>
                <a:path w="114300" h="438150">
                  <a:moveTo>
                    <a:pt x="58038" y="76200"/>
                  </a:moveTo>
                  <a:lnTo>
                    <a:pt x="42239" y="86191"/>
                  </a:lnTo>
                  <a:lnTo>
                    <a:pt x="44275" y="89344"/>
                  </a:lnTo>
                  <a:lnTo>
                    <a:pt x="50258" y="93571"/>
                  </a:lnTo>
                  <a:lnTo>
                    <a:pt x="57657" y="95250"/>
                  </a:lnTo>
                  <a:lnTo>
                    <a:pt x="65105" y="93924"/>
                  </a:lnTo>
                  <a:lnTo>
                    <a:pt x="71231" y="89979"/>
                  </a:lnTo>
                  <a:lnTo>
                    <a:pt x="73380" y="86935"/>
                  </a:lnTo>
                  <a:lnTo>
                    <a:pt x="58038" y="76200"/>
                  </a:lnTo>
                  <a:close/>
                </a:path>
                <a:path w="114300" h="438150">
                  <a:moveTo>
                    <a:pt x="77021" y="76200"/>
                  </a:moveTo>
                  <a:lnTo>
                    <a:pt x="58038" y="76200"/>
                  </a:lnTo>
                  <a:lnTo>
                    <a:pt x="73380" y="86935"/>
                  </a:lnTo>
                  <a:lnTo>
                    <a:pt x="75428" y="84034"/>
                  </a:lnTo>
                  <a:lnTo>
                    <a:pt x="77088" y="76708"/>
                  </a:lnTo>
                  <a:lnTo>
                    <a:pt x="77021" y="76200"/>
                  </a:lnTo>
                  <a:close/>
                </a:path>
                <a:path w="114300" h="438150">
                  <a:moveTo>
                    <a:pt x="58546" y="57150"/>
                  </a:moveTo>
                  <a:lnTo>
                    <a:pt x="51079" y="58475"/>
                  </a:lnTo>
                  <a:lnTo>
                    <a:pt x="44910" y="62420"/>
                  </a:lnTo>
                  <a:lnTo>
                    <a:pt x="40669" y="68365"/>
                  </a:lnTo>
                  <a:lnTo>
                    <a:pt x="38988" y="75692"/>
                  </a:lnTo>
                  <a:lnTo>
                    <a:pt x="39148" y="76708"/>
                  </a:lnTo>
                  <a:lnTo>
                    <a:pt x="40316" y="83212"/>
                  </a:lnTo>
                  <a:lnTo>
                    <a:pt x="42239" y="86191"/>
                  </a:lnTo>
                  <a:lnTo>
                    <a:pt x="58038" y="76200"/>
                  </a:lnTo>
                  <a:lnTo>
                    <a:pt x="77021" y="76200"/>
                  </a:lnTo>
                  <a:lnTo>
                    <a:pt x="75763" y="69133"/>
                  </a:lnTo>
                  <a:lnTo>
                    <a:pt x="71818" y="63007"/>
                  </a:lnTo>
                  <a:lnTo>
                    <a:pt x="65873" y="58810"/>
                  </a:lnTo>
                  <a:lnTo>
                    <a:pt x="58546" y="57150"/>
                  </a:lnTo>
                  <a:close/>
                </a:path>
                <a:path w="114300" h="438150">
                  <a:moveTo>
                    <a:pt x="55879" y="171450"/>
                  </a:moveTo>
                  <a:lnTo>
                    <a:pt x="48414" y="172775"/>
                  </a:lnTo>
                  <a:lnTo>
                    <a:pt x="42259" y="176720"/>
                  </a:lnTo>
                  <a:lnTo>
                    <a:pt x="38056" y="182665"/>
                  </a:lnTo>
                  <a:lnTo>
                    <a:pt x="36448" y="189992"/>
                  </a:lnTo>
                  <a:lnTo>
                    <a:pt x="37703" y="197566"/>
                  </a:lnTo>
                  <a:lnTo>
                    <a:pt x="41656" y="203692"/>
                  </a:lnTo>
                  <a:lnTo>
                    <a:pt x="47609" y="207889"/>
                  </a:lnTo>
                  <a:lnTo>
                    <a:pt x="54990" y="209550"/>
                  </a:lnTo>
                  <a:lnTo>
                    <a:pt x="62456" y="208224"/>
                  </a:lnTo>
                  <a:lnTo>
                    <a:pt x="68611" y="204279"/>
                  </a:lnTo>
                  <a:lnTo>
                    <a:pt x="72814" y="198334"/>
                  </a:lnTo>
                  <a:lnTo>
                    <a:pt x="74421" y="191008"/>
                  </a:lnTo>
                  <a:lnTo>
                    <a:pt x="73114" y="183487"/>
                  </a:lnTo>
                  <a:lnTo>
                    <a:pt x="69199" y="177355"/>
                  </a:lnTo>
                  <a:lnTo>
                    <a:pt x="63259" y="173128"/>
                  </a:lnTo>
                  <a:lnTo>
                    <a:pt x="55879" y="171450"/>
                  </a:lnTo>
                  <a:close/>
                </a:path>
                <a:path w="114300" h="438150">
                  <a:moveTo>
                    <a:pt x="53212" y="285750"/>
                  </a:moveTo>
                  <a:lnTo>
                    <a:pt x="45765" y="287075"/>
                  </a:lnTo>
                  <a:lnTo>
                    <a:pt x="39639" y="291020"/>
                  </a:lnTo>
                  <a:lnTo>
                    <a:pt x="35442" y="296965"/>
                  </a:lnTo>
                  <a:lnTo>
                    <a:pt x="33781" y="304292"/>
                  </a:lnTo>
                  <a:lnTo>
                    <a:pt x="35089" y="311866"/>
                  </a:lnTo>
                  <a:lnTo>
                    <a:pt x="39004" y="317992"/>
                  </a:lnTo>
                  <a:lnTo>
                    <a:pt x="44944" y="322189"/>
                  </a:lnTo>
                  <a:lnTo>
                    <a:pt x="52323" y="323850"/>
                  </a:lnTo>
                  <a:lnTo>
                    <a:pt x="59791" y="322542"/>
                  </a:lnTo>
                  <a:lnTo>
                    <a:pt x="65960" y="318627"/>
                  </a:lnTo>
                  <a:lnTo>
                    <a:pt x="70201" y="312687"/>
                  </a:lnTo>
                  <a:lnTo>
                    <a:pt x="71881" y="305308"/>
                  </a:lnTo>
                  <a:lnTo>
                    <a:pt x="70554" y="297787"/>
                  </a:lnTo>
                  <a:lnTo>
                    <a:pt x="66595" y="291655"/>
                  </a:lnTo>
                  <a:lnTo>
                    <a:pt x="60612" y="287428"/>
                  </a:lnTo>
                  <a:lnTo>
                    <a:pt x="53212" y="285750"/>
                  </a:lnTo>
                  <a:close/>
                </a:path>
                <a:path w="114300" h="438150">
                  <a:moveTo>
                    <a:pt x="50545" y="400050"/>
                  </a:moveTo>
                  <a:lnTo>
                    <a:pt x="43152" y="401377"/>
                  </a:lnTo>
                  <a:lnTo>
                    <a:pt x="37020" y="405336"/>
                  </a:lnTo>
                  <a:lnTo>
                    <a:pt x="32793" y="411319"/>
                  </a:lnTo>
                  <a:lnTo>
                    <a:pt x="31114" y="418719"/>
                  </a:lnTo>
                  <a:lnTo>
                    <a:pt x="32442" y="426166"/>
                  </a:lnTo>
                  <a:lnTo>
                    <a:pt x="36401" y="432292"/>
                  </a:lnTo>
                  <a:lnTo>
                    <a:pt x="42384" y="436489"/>
                  </a:lnTo>
                  <a:lnTo>
                    <a:pt x="49783" y="438150"/>
                  </a:lnTo>
                  <a:lnTo>
                    <a:pt x="57177" y="436842"/>
                  </a:lnTo>
                  <a:lnTo>
                    <a:pt x="63309" y="432927"/>
                  </a:lnTo>
                  <a:lnTo>
                    <a:pt x="67536" y="426987"/>
                  </a:lnTo>
                  <a:lnTo>
                    <a:pt x="69214" y="419608"/>
                  </a:lnTo>
                  <a:lnTo>
                    <a:pt x="67887" y="412087"/>
                  </a:lnTo>
                  <a:lnTo>
                    <a:pt x="63928" y="405955"/>
                  </a:lnTo>
                  <a:lnTo>
                    <a:pt x="57945" y="401728"/>
                  </a:lnTo>
                  <a:lnTo>
                    <a:pt x="50545" y="400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96262" y="4370070"/>
              <a:ext cx="737870" cy="155575"/>
            </a:xfrm>
            <a:custGeom>
              <a:avLst/>
              <a:gdLst/>
              <a:ahLst/>
              <a:cxnLst/>
              <a:rect l="l" t="t" r="r" b="b"/>
              <a:pathLst>
                <a:path w="737869" h="155575">
                  <a:moveTo>
                    <a:pt x="737615" y="15544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43" y="136218"/>
            <a:ext cx="7953375" cy="119824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5200" dirty="0"/>
              <a:t>When</a:t>
            </a:r>
            <a:r>
              <a:rPr sz="5200" spc="-55" dirty="0"/>
              <a:t> </a:t>
            </a:r>
            <a:r>
              <a:rPr sz="5200" dirty="0"/>
              <a:t>is</a:t>
            </a:r>
            <a:r>
              <a:rPr sz="5200" spc="-30" dirty="0"/>
              <a:t> </a:t>
            </a:r>
            <a:r>
              <a:rPr sz="5200" dirty="0"/>
              <a:t>an</a:t>
            </a:r>
            <a:r>
              <a:rPr sz="5200" spc="-30" dirty="0"/>
              <a:t> </a:t>
            </a:r>
            <a:r>
              <a:rPr sz="5200" dirty="0"/>
              <a:t>Execution</a:t>
            </a:r>
            <a:r>
              <a:rPr sz="5200" spc="-55" dirty="0"/>
              <a:t> </a:t>
            </a:r>
            <a:r>
              <a:rPr sz="5200" dirty="0"/>
              <a:t>Not</a:t>
            </a:r>
            <a:r>
              <a:rPr sz="5200" spc="-30" dirty="0"/>
              <a:t> </a:t>
            </a:r>
            <a:r>
              <a:rPr sz="5200" spc="-25" dirty="0"/>
              <a:t>SC?</a:t>
            </a:r>
            <a:endParaRPr sz="5200"/>
          </a:p>
          <a:p>
            <a:pPr marL="1636395">
              <a:lnSpc>
                <a:spcPct val="100000"/>
              </a:lnSpc>
              <a:spcBef>
                <a:spcPts val="225"/>
              </a:spcBef>
            </a:pPr>
            <a:r>
              <a:rPr sz="1700" b="0" dirty="0">
                <a:latin typeface="Calibri"/>
                <a:cs typeface="Calibri"/>
              </a:rPr>
              <a:t>When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a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memory</a:t>
            </a:r>
            <a:r>
              <a:rPr sz="1700" b="0" spc="-8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operation</a:t>
            </a:r>
            <a:r>
              <a:rPr sz="1700" b="0" spc="-60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happens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before</a:t>
            </a:r>
            <a:r>
              <a:rPr sz="1700" b="0" spc="-7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itself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6394" y="2774695"/>
            <a:ext cx="1946910" cy="1996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  <a:tabLst>
                <a:tab pos="1933575" algn="l"/>
              </a:tabLst>
            </a:pPr>
            <a:r>
              <a:rPr sz="2950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 marR="202565" indent="15240">
              <a:lnSpc>
                <a:spcPct val="103099"/>
              </a:lnSpc>
              <a:spcBef>
                <a:spcPts val="15"/>
              </a:spcBef>
            </a:pPr>
            <a:r>
              <a:rPr sz="2500" dirty="0">
                <a:latin typeface="Calibri"/>
                <a:cs typeface="Calibri"/>
              </a:rPr>
              <a:t>r1=Y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 </a:t>
            </a:r>
            <a:r>
              <a:rPr sz="2500" dirty="0">
                <a:latin typeface="Calibri"/>
                <a:cs typeface="Calibri"/>
              </a:rPr>
              <a:t>r2=X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[r2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  <a:p>
            <a:pPr marL="690245" marR="756285" indent="-1905" algn="ctr">
              <a:lnSpc>
                <a:spcPts val="2740"/>
              </a:lnSpc>
              <a:spcBef>
                <a:spcPts val="330"/>
              </a:spcBef>
            </a:pPr>
            <a:r>
              <a:rPr sz="2500" spc="-25" dirty="0">
                <a:latin typeface="Calibri"/>
                <a:cs typeface="Calibri"/>
              </a:rPr>
              <a:t>X=1 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5665" y="3528821"/>
            <a:ext cx="51625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3628" y="4198746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58225" y="3511041"/>
            <a:ext cx="505459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8502" y="4180713"/>
            <a:ext cx="62865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3970" y="2752470"/>
            <a:ext cx="3500754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Happens-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Graph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67193" y="3277361"/>
            <a:ext cx="1874520" cy="1905"/>
          </a:xfrm>
          <a:custGeom>
            <a:avLst/>
            <a:gdLst/>
            <a:ahLst/>
            <a:cxnLst/>
            <a:rect l="l" t="t" r="r" b="b"/>
            <a:pathLst>
              <a:path w="1874520" h="1904">
                <a:moveTo>
                  <a:pt x="0" y="0"/>
                </a:moveTo>
                <a:lnTo>
                  <a:pt x="1874520" y="152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845552" y="3768852"/>
            <a:ext cx="840105" cy="577850"/>
            <a:chOff x="7845552" y="3768852"/>
            <a:chExt cx="840105" cy="57785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5552" y="3768852"/>
              <a:ext cx="827531" cy="577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5552" y="3768852"/>
              <a:ext cx="839724" cy="553212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477125" y="3977513"/>
            <a:ext cx="114300" cy="324485"/>
          </a:xfrm>
          <a:custGeom>
            <a:avLst/>
            <a:gdLst/>
            <a:ahLst/>
            <a:cxnLst/>
            <a:rect l="l" t="t" r="r" b="b"/>
            <a:pathLst>
              <a:path w="114300" h="324485">
                <a:moveTo>
                  <a:pt x="0" y="209423"/>
                </a:moveTo>
                <a:lnTo>
                  <a:pt x="56769" y="323976"/>
                </a:lnTo>
                <a:lnTo>
                  <a:pt x="85598" y="266826"/>
                </a:lnTo>
                <a:lnTo>
                  <a:pt x="57023" y="266826"/>
                </a:lnTo>
                <a:lnTo>
                  <a:pt x="49599" y="265312"/>
                </a:lnTo>
                <a:lnTo>
                  <a:pt x="43545" y="261191"/>
                </a:lnTo>
                <a:lnTo>
                  <a:pt x="39467" y="255093"/>
                </a:lnTo>
                <a:lnTo>
                  <a:pt x="37973" y="247650"/>
                </a:lnTo>
                <a:lnTo>
                  <a:pt x="39487" y="240228"/>
                </a:lnTo>
                <a:lnTo>
                  <a:pt x="41472" y="237317"/>
                </a:lnTo>
                <a:lnTo>
                  <a:pt x="0" y="209423"/>
                </a:lnTo>
                <a:close/>
              </a:path>
              <a:path w="114300" h="324485">
                <a:moveTo>
                  <a:pt x="41472" y="237317"/>
                </a:moveTo>
                <a:lnTo>
                  <a:pt x="39487" y="240228"/>
                </a:lnTo>
                <a:lnTo>
                  <a:pt x="37973" y="247650"/>
                </a:lnTo>
                <a:lnTo>
                  <a:pt x="39467" y="255093"/>
                </a:lnTo>
                <a:lnTo>
                  <a:pt x="43545" y="261191"/>
                </a:lnTo>
                <a:lnTo>
                  <a:pt x="49599" y="265312"/>
                </a:lnTo>
                <a:lnTo>
                  <a:pt x="57023" y="266826"/>
                </a:lnTo>
                <a:lnTo>
                  <a:pt x="64392" y="265334"/>
                </a:lnTo>
                <a:lnTo>
                  <a:pt x="70453" y="261270"/>
                </a:lnTo>
                <a:lnTo>
                  <a:pt x="74560" y="255254"/>
                </a:lnTo>
                <a:lnTo>
                  <a:pt x="76073" y="247904"/>
                </a:lnTo>
                <a:lnTo>
                  <a:pt x="76073" y="247776"/>
                </a:lnTo>
                <a:lnTo>
                  <a:pt x="57023" y="247776"/>
                </a:lnTo>
                <a:lnTo>
                  <a:pt x="41472" y="237317"/>
                </a:lnTo>
                <a:close/>
              </a:path>
              <a:path w="114300" h="324485">
                <a:moveTo>
                  <a:pt x="114300" y="209931"/>
                </a:moveTo>
                <a:lnTo>
                  <a:pt x="72660" y="237444"/>
                </a:lnTo>
                <a:lnTo>
                  <a:pt x="74598" y="240353"/>
                </a:lnTo>
                <a:lnTo>
                  <a:pt x="76047" y="247650"/>
                </a:lnTo>
                <a:lnTo>
                  <a:pt x="57023" y="266826"/>
                </a:lnTo>
                <a:lnTo>
                  <a:pt x="85598" y="266826"/>
                </a:lnTo>
                <a:lnTo>
                  <a:pt x="114300" y="209931"/>
                </a:lnTo>
                <a:close/>
              </a:path>
              <a:path w="114300" h="324485">
                <a:moveTo>
                  <a:pt x="57150" y="228726"/>
                </a:moveTo>
                <a:lnTo>
                  <a:pt x="49706" y="230147"/>
                </a:lnTo>
                <a:lnTo>
                  <a:pt x="43608" y="234187"/>
                </a:lnTo>
                <a:lnTo>
                  <a:pt x="41472" y="237317"/>
                </a:lnTo>
                <a:lnTo>
                  <a:pt x="57023" y="247776"/>
                </a:lnTo>
                <a:lnTo>
                  <a:pt x="72660" y="237444"/>
                </a:lnTo>
                <a:lnTo>
                  <a:pt x="70564" y="234299"/>
                </a:lnTo>
                <a:lnTo>
                  <a:pt x="64553" y="230221"/>
                </a:lnTo>
                <a:lnTo>
                  <a:pt x="57150" y="228726"/>
                </a:lnTo>
                <a:close/>
              </a:path>
              <a:path w="114300" h="324485">
                <a:moveTo>
                  <a:pt x="72660" y="237444"/>
                </a:moveTo>
                <a:lnTo>
                  <a:pt x="57023" y="247776"/>
                </a:lnTo>
                <a:lnTo>
                  <a:pt x="76073" y="247776"/>
                </a:lnTo>
                <a:lnTo>
                  <a:pt x="74598" y="240353"/>
                </a:lnTo>
                <a:lnTo>
                  <a:pt x="72660" y="237444"/>
                </a:lnTo>
                <a:close/>
              </a:path>
              <a:path w="114300" h="324485">
                <a:moveTo>
                  <a:pt x="57530" y="114300"/>
                </a:moveTo>
                <a:lnTo>
                  <a:pt x="50105" y="115794"/>
                </a:lnTo>
                <a:lnTo>
                  <a:pt x="44037" y="119872"/>
                </a:lnTo>
                <a:lnTo>
                  <a:pt x="39921" y="125926"/>
                </a:lnTo>
                <a:lnTo>
                  <a:pt x="38353" y="133350"/>
                </a:lnTo>
                <a:lnTo>
                  <a:pt x="39848" y="140775"/>
                </a:lnTo>
                <a:lnTo>
                  <a:pt x="43926" y="146843"/>
                </a:lnTo>
                <a:lnTo>
                  <a:pt x="49980" y="150959"/>
                </a:lnTo>
                <a:lnTo>
                  <a:pt x="57403" y="152526"/>
                </a:lnTo>
                <a:lnTo>
                  <a:pt x="64827" y="151032"/>
                </a:lnTo>
                <a:lnTo>
                  <a:pt x="70881" y="146954"/>
                </a:lnTo>
                <a:lnTo>
                  <a:pt x="74959" y="140900"/>
                </a:lnTo>
                <a:lnTo>
                  <a:pt x="76453" y="133476"/>
                </a:lnTo>
                <a:lnTo>
                  <a:pt x="75033" y="126051"/>
                </a:lnTo>
                <a:lnTo>
                  <a:pt x="70992" y="119983"/>
                </a:lnTo>
                <a:lnTo>
                  <a:pt x="64952" y="115867"/>
                </a:lnTo>
                <a:lnTo>
                  <a:pt x="57530" y="114300"/>
                </a:lnTo>
                <a:close/>
              </a:path>
              <a:path w="114300" h="324485">
                <a:moveTo>
                  <a:pt x="57911" y="0"/>
                </a:moveTo>
                <a:lnTo>
                  <a:pt x="50488" y="1494"/>
                </a:lnTo>
                <a:lnTo>
                  <a:pt x="44434" y="5572"/>
                </a:lnTo>
                <a:lnTo>
                  <a:pt x="40356" y="11626"/>
                </a:lnTo>
                <a:lnTo>
                  <a:pt x="38861" y="19050"/>
                </a:lnTo>
                <a:lnTo>
                  <a:pt x="40282" y="26473"/>
                </a:lnTo>
                <a:lnTo>
                  <a:pt x="44323" y="32527"/>
                </a:lnTo>
                <a:lnTo>
                  <a:pt x="50363" y="36605"/>
                </a:lnTo>
                <a:lnTo>
                  <a:pt x="57784" y="38100"/>
                </a:lnTo>
                <a:lnTo>
                  <a:pt x="65210" y="36679"/>
                </a:lnTo>
                <a:lnTo>
                  <a:pt x="71278" y="32638"/>
                </a:lnTo>
                <a:lnTo>
                  <a:pt x="75394" y="26598"/>
                </a:lnTo>
                <a:lnTo>
                  <a:pt x="76961" y="19176"/>
                </a:lnTo>
                <a:lnTo>
                  <a:pt x="75467" y="11733"/>
                </a:lnTo>
                <a:lnTo>
                  <a:pt x="71389" y="5635"/>
                </a:lnTo>
                <a:lnTo>
                  <a:pt x="65335" y="1514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97493" y="3933316"/>
            <a:ext cx="114300" cy="324485"/>
          </a:xfrm>
          <a:custGeom>
            <a:avLst/>
            <a:gdLst/>
            <a:ahLst/>
            <a:cxnLst/>
            <a:rect l="l" t="t" r="r" b="b"/>
            <a:pathLst>
              <a:path w="114300" h="324485">
                <a:moveTo>
                  <a:pt x="0" y="209422"/>
                </a:moveTo>
                <a:lnTo>
                  <a:pt x="56768" y="323976"/>
                </a:lnTo>
                <a:lnTo>
                  <a:pt x="85598" y="266826"/>
                </a:lnTo>
                <a:lnTo>
                  <a:pt x="57023" y="266826"/>
                </a:lnTo>
                <a:lnTo>
                  <a:pt x="49599" y="265312"/>
                </a:lnTo>
                <a:lnTo>
                  <a:pt x="43545" y="261191"/>
                </a:lnTo>
                <a:lnTo>
                  <a:pt x="39467" y="255093"/>
                </a:lnTo>
                <a:lnTo>
                  <a:pt x="37973" y="247649"/>
                </a:lnTo>
                <a:lnTo>
                  <a:pt x="39487" y="240228"/>
                </a:lnTo>
                <a:lnTo>
                  <a:pt x="41472" y="237317"/>
                </a:lnTo>
                <a:lnTo>
                  <a:pt x="0" y="209422"/>
                </a:lnTo>
                <a:close/>
              </a:path>
              <a:path w="114300" h="324485">
                <a:moveTo>
                  <a:pt x="41472" y="237317"/>
                </a:moveTo>
                <a:lnTo>
                  <a:pt x="39487" y="240228"/>
                </a:lnTo>
                <a:lnTo>
                  <a:pt x="37973" y="247649"/>
                </a:lnTo>
                <a:lnTo>
                  <a:pt x="39467" y="255093"/>
                </a:lnTo>
                <a:lnTo>
                  <a:pt x="43545" y="261191"/>
                </a:lnTo>
                <a:lnTo>
                  <a:pt x="49599" y="265312"/>
                </a:lnTo>
                <a:lnTo>
                  <a:pt x="57023" y="266826"/>
                </a:lnTo>
                <a:lnTo>
                  <a:pt x="64392" y="265334"/>
                </a:lnTo>
                <a:lnTo>
                  <a:pt x="70453" y="261270"/>
                </a:lnTo>
                <a:lnTo>
                  <a:pt x="74560" y="255254"/>
                </a:lnTo>
                <a:lnTo>
                  <a:pt x="76073" y="247903"/>
                </a:lnTo>
                <a:lnTo>
                  <a:pt x="57023" y="247776"/>
                </a:lnTo>
                <a:lnTo>
                  <a:pt x="41472" y="237317"/>
                </a:lnTo>
                <a:close/>
              </a:path>
              <a:path w="114300" h="324485">
                <a:moveTo>
                  <a:pt x="114300" y="209930"/>
                </a:moveTo>
                <a:lnTo>
                  <a:pt x="72660" y="237444"/>
                </a:lnTo>
                <a:lnTo>
                  <a:pt x="74598" y="240353"/>
                </a:lnTo>
                <a:lnTo>
                  <a:pt x="76047" y="247649"/>
                </a:lnTo>
                <a:lnTo>
                  <a:pt x="57023" y="266826"/>
                </a:lnTo>
                <a:lnTo>
                  <a:pt x="85598" y="266826"/>
                </a:lnTo>
                <a:lnTo>
                  <a:pt x="114300" y="209930"/>
                </a:lnTo>
                <a:close/>
              </a:path>
              <a:path w="114300" h="324485">
                <a:moveTo>
                  <a:pt x="57150" y="228726"/>
                </a:moveTo>
                <a:lnTo>
                  <a:pt x="49706" y="230147"/>
                </a:lnTo>
                <a:lnTo>
                  <a:pt x="43608" y="234187"/>
                </a:lnTo>
                <a:lnTo>
                  <a:pt x="41472" y="237317"/>
                </a:lnTo>
                <a:lnTo>
                  <a:pt x="57023" y="247776"/>
                </a:lnTo>
                <a:lnTo>
                  <a:pt x="72660" y="237444"/>
                </a:lnTo>
                <a:lnTo>
                  <a:pt x="70564" y="234299"/>
                </a:lnTo>
                <a:lnTo>
                  <a:pt x="64553" y="230221"/>
                </a:lnTo>
                <a:lnTo>
                  <a:pt x="57150" y="228726"/>
                </a:lnTo>
                <a:close/>
              </a:path>
              <a:path w="114300" h="324485">
                <a:moveTo>
                  <a:pt x="72660" y="237444"/>
                </a:moveTo>
                <a:lnTo>
                  <a:pt x="57023" y="247776"/>
                </a:lnTo>
                <a:lnTo>
                  <a:pt x="76073" y="247776"/>
                </a:lnTo>
                <a:lnTo>
                  <a:pt x="74598" y="240353"/>
                </a:lnTo>
                <a:lnTo>
                  <a:pt x="72660" y="237444"/>
                </a:lnTo>
                <a:close/>
              </a:path>
              <a:path w="114300" h="324485">
                <a:moveTo>
                  <a:pt x="57530" y="114299"/>
                </a:moveTo>
                <a:lnTo>
                  <a:pt x="50105" y="115794"/>
                </a:lnTo>
                <a:lnTo>
                  <a:pt x="44037" y="119872"/>
                </a:lnTo>
                <a:lnTo>
                  <a:pt x="39921" y="125926"/>
                </a:lnTo>
                <a:lnTo>
                  <a:pt x="38353" y="133349"/>
                </a:lnTo>
                <a:lnTo>
                  <a:pt x="39848" y="140775"/>
                </a:lnTo>
                <a:lnTo>
                  <a:pt x="43926" y="146843"/>
                </a:lnTo>
                <a:lnTo>
                  <a:pt x="49980" y="150959"/>
                </a:lnTo>
                <a:lnTo>
                  <a:pt x="57403" y="152526"/>
                </a:lnTo>
                <a:lnTo>
                  <a:pt x="64827" y="151032"/>
                </a:lnTo>
                <a:lnTo>
                  <a:pt x="70881" y="146954"/>
                </a:lnTo>
                <a:lnTo>
                  <a:pt x="74959" y="140900"/>
                </a:lnTo>
                <a:lnTo>
                  <a:pt x="76453" y="133476"/>
                </a:lnTo>
                <a:lnTo>
                  <a:pt x="75033" y="126051"/>
                </a:lnTo>
                <a:lnTo>
                  <a:pt x="70992" y="119983"/>
                </a:lnTo>
                <a:lnTo>
                  <a:pt x="64952" y="115867"/>
                </a:lnTo>
                <a:lnTo>
                  <a:pt x="57530" y="114299"/>
                </a:lnTo>
                <a:close/>
              </a:path>
              <a:path w="114300" h="324485">
                <a:moveTo>
                  <a:pt x="57911" y="0"/>
                </a:moveTo>
                <a:lnTo>
                  <a:pt x="50488" y="1494"/>
                </a:lnTo>
                <a:lnTo>
                  <a:pt x="44434" y="5572"/>
                </a:lnTo>
                <a:lnTo>
                  <a:pt x="40356" y="11626"/>
                </a:lnTo>
                <a:lnTo>
                  <a:pt x="38861" y="19049"/>
                </a:lnTo>
                <a:lnTo>
                  <a:pt x="40282" y="26473"/>
                </a:lnTo>
                <a:lnTo>
                  <a:pt x="44323" y="32527"/>
                </a:lnTo>
                <a:lnTo>
                  <a:pt x="50363" y="36605"/>
                </a:lnTo>
                <a:lnTo>
                  <a:pt x="57784" y="38099"/>
                </a:lnTo>
                <a:lnTo>
                  <a:pt x="65210" y="36679"/>
                </a:lnTo>
                <a:lnTo>
                  <a:pt x="71278" y="32638"/>
                </a:lnTo>
                <a:lnTo>
                  <a:pt x="75394" y="26598"/>
                </a:lnTo>
                <a:lnTo>
                  <a:pt x="76961" y="19176"/>
                </a:lnTo>
                <a:lnTo>
                  <a:pt x="75467" y="11733"/>
                </a:lnTo>
                <a:lnTo>
                  <a:pt x="71389" y="5635"/>
                </a:lnTo>
                <a:lnTo>
                  <a:pt x="65335" y="1514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71900" y="5432933"/>
            <a:ext cx="114300" cy="324485"/>
          </a:xfrm>
          <a:custGeom>
            <a:avLst/>
            <a:gdLst/>
            <a:ahLst/>
            <a:cxnLst/>
            <a:rect l="l" t="t" r="r" b="b"/>
            <a:pathLst>
              <a:path w="114300" h="324485">
                <a:moveTo>
                  <a:pt x="0" y="209676"/>
                </a:moveTo>
                <a:lnTo>
                  <a:pt x="57150" y="323976"/>
                </a:lnTo>
                <a:lnTo>
                  <a:pt x="85725" y="266826"/>
                </a:lnTo>
                <a:lnTo>
                  <a:pt x="57150" y="266826"/>
                </a:lnTo>
                <a:lnTo>
                  <a:pt x="49726" y="265329"/>
                </a:lnTo>
                <a:lnTo>
                  <a:pt x="43672" y="261245"/>
                </a:lnTo>
                <a:lnTo>
                  <a:pt x="39594" y="255189"/>
                </a:lnTo>
                <a:lnTo>
                  <a:pt x="38100" y="247738"/>
                </a:lnTo>
                <a:lnTo>
                  <a:pt x="39594" y="240326"/>
                </a:lnTo>
                <a:lnTo>
                  <a:pt x="41570" y="237390"/>
                </a:lnTo>
                <a:lnTo>
                  <a:pt x="0" y="209676"/>
                </a:lnTo>
                <a:close/>
              </a:path>
              <a:path w="114300" h="324485">
                <a:moveTo>
                  <a:pt x="41570" y="237390"/>
                </a:moveTo>
                <a:lnTo>
                  <a:pt x="39594" y="240326"/>
                </a:lnTo>
                <a:lnTo>
                  <a:pt x="38100" y="247738"/>
                </a:lnTo>
                <a:lnTo>
                  <a:pt x="39597" y="255195"/>
                </a:lnTo>
                <a:lnTo>
                  <a:pt x="43679" y="261250"/>
                </a:lnTo>
                <a:lnTo>
                  <a:pt x="49735" y="265330"/>
                </a:lnTo>
                <a:lnTo>
                  <a:pt x="57150" y="266826"/>
                </a:lnTo>
                <a:lnTo>
                  <a:pt x="64576" y="265329"/>
                </a:lnTo>
                <a:lnTo>
                  <a:pt x="70631" y="261245"/>
                </a:lnTo>
                <a:lnTo>
                  <a:pt x="74706" y="255189"/>
                </a:lnTo>
                <a:lnTo>
                  <a:pt x="76200" y="247776"/>
                </a:lnTo>
                <a:lnTo>
                  <a:pt x="57150" y="247776"/>
                </a:lnTo>
                <a:lnTo>
                  <a:pt x="41570" y="237390"/>
                </a:lnTo>
                <a:close/>
              </a:path>
              <a:path w="114300" h="324485">
                <a:moveTo>
                  <a:pt x="114300" y="209676"/>
                </a:moveTo>
                <a:lnTo>
                  <a:pt x="72729" y="237390"/>
                </a:lnTo>
                <a:lnTo>
                  <a:pt x="74705" y="240326"/>
                </a:lnTo>
                <a:lnTo>
                  <a:pt x="76200" y="247776"/>
                </a:lnTo>
                <a:lnTo>
                  <a:pt x="74705" y="255195"/>
                </a:lnTo>
                <a:lnTo>
                  <a:pt x="70627" y="261250"/>
                </a:lnTo>
                <a:lnTo>
                  <a:pt x="64573" y="265330"/>
                </a:lnTo>
                <a:lnTo>
                  <a:pt x="57150" y="266826"/>
                </a:lnTo>
                <a:lnTo>
                  <a:pt x="85725" y="266826"/>
                </a:lnTo>
                <a:lnTo>
                  <a:pt x="114300" y="209676"/>
                </a:lnTo>
                <a:close/>
              </a:path>
              <a:path w="114300" h="324485">
                <a:moveTo>
                  <a:pt x="57150" y="228688"/>
                </a:moveTo>
                <a:lnTo>
                  <a:pt x="49726" y="230186"/>
                </a:lnTo>
                <a:lnTo>
                  <a:pt x="43672" y="234270"/>
                </a:lnTo>
                <a:lnTo>
                  <a:pt x="41570" y="237390"/>
                </a:lnTo>
                <a:lnTo>
                  <a:pt x="57150" y="247776"/>
                </a:lnTo>
                <a:lnTo>
                  <a:pt x="72729" y="237390"/>
                </a:lnTo>
                <a:lnTo>
                  <a:pt x="70627" y="234270"/>
                </a:lnTo>
                <a:lnTo>
                  <a:pt x="64573" y="230186"/>
                </a:lnTo>
                <a:lnTo>
                  <a:pt x="57150" y="228688"/>
                </a:lnTo>
                <a:close/>
              </a:path>
              <a:path w="114300" h="324485">
                <a:moveTo>
                  <a:pt x="72729" y="237390"/>
                </a:moveTo>
                <a:lnTo>
                  <a:pt x="57150" y="247776"/>
                </a:lnTo>
                <a:lnTo>
                  <a:pt x="76200" y="247776"/>
                </a:lnTo>
                <a:lnTo>
                  <a:pt x="74705" y="240326"/>
                </a:lnTo>
                <a:lnTo>
                  <a:pt x="72729" y="237390"/>
                </a:lnTo>
                <a:close/>
              </a:path>
              <a:path w="114300" h="324485">
                <a:moveTo>
                  <a:pt x="57150" y="114299"/>
                </a:moveTo>
                <a:lnTo>
                  <a:pt x="49726" y="115812"/>
                </a:lnTo>
                <a:lnTo>
                  <a:pt x="43672" y="119919"/>
                </a:lnTo>
                <a:lnTo>
                  <a:pt x="39594" y="125980"/>
                </a:lnTo>
                <a:lnTo>
                  <a:pt x="38100" y="133349"/>
                </a:lnTo>
                <a:lnTo>
                  <a:pt x="39594" y="140900"/>
                </a:lnTo>
                <a:lnTo>
                  <a:pt x="43672" y="146954"/>
                </a:lnTo>
                <a:lnTo>
                  <a:pt x="49726" y="151032"/>
                </a:lnTo>
                <a:lnTo>
                  <a:pt x="57150" y="152526"/>
                </a:lnTo>
                <a:lnTo>
                  <a:pt x="64573" y="151032"/>
                </a:lnTo>
                <a:lnTo>
                  <a:pt x="70627" y="146954"/>
                </a:lnTo>
                <a:lnTo>
                  <a:pt x="74705" y="140900"/>
                </a:lnTo>
                <a:lnTo>
                  <a:pt x="76200" y="133476"/>
                </a:lnTo>
                <a:lnTo>
                  <a:pt x="74705" y="125980"/>
                </a:lnTo>
                <a:lnTo>
                  <a:pt x="70627" y="119919"/>
                </a:lnTo>
                <a:lnTo>
                  <a:pt x="64573" y="115812"/>
                </a:lnTo>
                <a:lnTo>
                  <a:pt x="57150" y="114299"/>
                </a:lnTo>
                <a:close/>
              </a:path>
              <a:path w="114300" h="324485">
                <a:moveTo>
                  <a:pt x="57150" y="0"/>
                </a:moveTo>
                <a:lnTo>
                  <a:pt x="49726" y="1494"/>
                </a:lnTo>
                <a:lnTo>
                  <a:pt x="43672" y="5572"/>
                </a:lnTo>
                <a:lnTo>
                  <a:pt x="39594" y="11626"/>
                </a:lnTo>
                <a:lnTo>
                  <a:pt x="38100" y="19049"/>
                </a:lnTo>
                <a:lnTo>
                  <a:pt x="39594" y="26473"/>
                </a:lnTo>
                <a:lnTo>
                  <a:pt x="43672" y="32527"/>
                </a:lnTo>
                <a:lnTo>
                  <a:pt x="49726" y="36605"/>
                </a:lnTo>
                <a:lnTo>
                  <a:pt x="57150" y="38099"/>
                </a:lnTo>
                <a:lnTo>
                  <a:pt x="64573" y="36605"/>
                </a:lnTo>
                <a:lnTo>
                  <a:pt x="70627" y="32527"/>
                </a:lnTo>
                <a:lnTo>
                  <a:pt x="74705" y="26473"/>
                </a:lnTo>
                <a:lnTo>
                  <a:pt x="76200" y="19049"/>
                </a:lnTo>
                <a:lnTo>
                  <a:pt x="74705" y="11626"/>
                </a:lnTo>
                <a:lnTo>
                  <a:pt x="70627" y="5572"/>
                </a:lnTo>
                <a:lnTo>
                  <a:pt x="64573" y="1494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2464" y="5901675"/>
            <a:ext cx="236220" cy="41760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035452" y="5188410"/>
            <a:ext cx="3633470" cy="1151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7780">
              <a:lnSpc>
                <a:spcPct val="1252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Program</a:t>
            </a:r>
            <a:r>
              <a:rPr sz="2950" spc="-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Order</a:t>
            </a:r>
            <a:r>
              <a:rPr sz="2950" spc="-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HB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Edge </a:t>
            </a:r>
            <a:r>
              <a:rPr sz="2950" dirty="0">
                <a:latin typeface="Calibri"/>
                <a:cs typeface="Calibri"/>
              </a:rPr>
              <a:t>Causal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Order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HB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Edge</a:t>
            </a:r>
            <a:endParaRPr sz="295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10711" y="3470909"/>
            <a:ext cx="1312545" cy="895350"/>
            <a:chOff x="3410711" y="3470909"/>
            <a:chExt cx="1312545" cy="89535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3759" y="4009643"/>
              <a:ext cx="886967" cy="3124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6887" y="3842003"/>
              <a:ext cx="184403" cy="2331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098797" y="3470909"/>
              <a:ext cx="521334" cy="737235"/>
            </a:xfrm>
            <a:custGeom>
              <a:avLst/>
              <a:gdLst/>
              <a:ahLst/>
              <a:cxnLst/>
              <a:rect l="l" t="t" r="r" b="b"/>
              <a:pathLst>
                <a:path w="521335" h="737235">
                  <a:moveTo>
                    <a:pt x="0" y="0"/>
                  </a:moveTo>
                  <a:lnTo>
                    <a:pt x="18668" y="126364"/>
                  </a:lnTo>
                  <a:lnTo>
                    <a:pt x="36872" y="79886"/>
                  </a:lnTo>
                  <a:lnTo>
                    <a:pt x="33571" y="78622"/>
                  </a:lnTo>
                  <a:lnTo>
                    <a:pt x="28066" y="73405"/>
                  </a:lnTo>
                  <a:lnTo>
                    <a:pt x="25015" y="66454"/>
                  </a:lnTo>
                  <a:lnTo>
                    <a:pt x="24892" y="59134"/>
                  </a:lnTo>
                  <a:lnTo>
                    <a:pt x="27531" y="52314"/>
                  </a:lnTo>
                  <a:lnTo>
                    <a:pt x="32765" y="46862"/>
                  </a:lnTo>
                  <a:lnTo>
                    <a:pt x="39699" y="43811"/>
                  </a:lnTo>
                  <a:lnTo>
                    <a:pt x="46989" y="43687"/>
                  </a:lnTo>
                  <a:lnTo>
                    <a:pt x="80549" y="43687"/>
                  </a:lnTo>
                  <a:lnTo>
                    <a:pt x="0" y="0"/>
                  </a:lnTo>
                  <a:close/>
                </a:path>
                <a:path w="521335" h="737235">
                  <a:moveTo>
                    <a:pt x="62370" y="62069"/>
                  </a:moveTo>
                  <a:lnTo>
                    <a:pt x="43687" y="62484"/>
                  </a:lnTo>
                  <a:lnTo>
                    <a:pt x="36872" y="79886"/>
                  </a:lnTo>
                  <a:lnTo>
                    <a:pt x="40386" y="81232"/>
                  </a:lnTo>
                  <a:lnTo>
                    <a:pt x="47676" y="81103"/>
                  </a:lnTo>
                  <a:lnTo>
                    <a:pt x="54610" y="78104"/>
                  </a:lnTo>
                  <a:lnTo>
                    <a:pt x="59826" y="72600"/>
                  </a:lnTo>
                  <a:lnTo>
                    <a:pt x="62436" y="65786"/>
                  </a:lnTo>
                  <a:lnTo>
                    <a:pt x="62370" y="62069"/>
                  </a:lnTo>
                  <a:close/>
                </a:path>
                <a:path w="521335" h="737235">
                  <a:moveTo>
                    <a:pt x="46989" y="43687"/>
                  </a:moveTo>
                  <a:lnTo>
                    <a:pt x="25015" y="66454"/>
                  </a:lnTo>
                  <a:lnTo>
                    <a:pt x="28066" y="73405"/>
                  </a:lnTo>
                  <a:lnTo>
                    <a:pt x="33571" y="78622"/>
                  </a:lnTo>
                  <a:lnTo>
                    <a:pt x="36872" y="79886"/>
                  </a:lnTo>
                  <a:lnTo>
                    <a:pt x="43687" y="62484"/>
                  </a:lnTo>
                  <a:lnTo>
                    <a:pt x="62370" y="62069"/>
                  </a:lnTo>
                  <a:lnTo>
                    <a:pt x="62307" y="58495"/>
                  </a:lnTo>
                  <a:lnTo>
                    <a:pt x="59309" y="51562"/>
                  </a:lnTo>
                  <a:lnTo>
                    <a:pt x="53804" y="46327"/>
                  </a:lnTo>
                  <a:lnTo>
                    <a:pt x="46989" y="43687"/>
                  </a:lnTo>
                  <a:close/>
                </a:path>
                <a:path w="521335" h="737235">
                  <a:moveTo>
                    <a:pt x="80549" y="43687"/>
                  </a:moveTo>
                  <a:lnTo>
                    <a:pt x="46989" y="43687"/>
                  </a:lnTo>
                  <a:lnTo>
                    <a:pt x="53804" y="46327"/>
                  </a:lnTo>
                  <a:lnTo>
                    <a:pt x="59309" y="51562"/>
                  </a:lnTo>
                  <a:lnTo>
                    <a:pt x="62307" y="58495"/>
                  </a:lnTo>
                  <a:lnTo>
                    <a:pt x="62370" y="62069"/>
                  </a:lnTo>
                  <a:lnTo>
                    <a:pt x="112394" y="60960"/>
                  </a:lnTo>
                  <a:lnTo>
                    <a:pt x="80549" y="43687"/>
                  </a:lnTo>
                  <a:close/>
                </a:path>
                <a:path w="521335" h="737235">
                  <a:moveTo>
                    <a:pt x="112521" y="137413"/>
                  </a:moveTo>
                  <a:lnTo>
                    <a:pt x="90547" y="160127"/>
                  </a:lnTo>
                  <a:lnTo>
                    <a:pt x="93599" y="167004"/>
                  </a:lnTo>
                  <a:lnTo>
                    <a:pt x="93599" y="167131"/>
                  </a:lnTo>
                  <a:lnTo>
                    <a:pt x="99050" y="172348"/>
                  </a:lnTo>
                  <a:lnTo>
                    <a:pt x="105870" y="174958"/>
                  </a:lnTo>
                  <a:lnTo>
                    <a:pt x="113190" y="174829"/>
                  </a:lnTo>
                  <a:lnTo>
                    <a:pt x="120141" y="171831"/>
                  </a:lnTo>
                  <a:lnTo>
                    <a:pt x="125358" y="166326"/>
                  </a:lnTo>
                  <a:lnTo>
                    <a:pt x="127968" y="159511"/>
                  </a:lnTo>
                  <a:lnTo>
                    <a:pt x="127839" y="152221"/>
                  </a:lnTo>
                  <a:lnTo>
                    <a:pt x="124840" y="145287"/>
                  </a:lnTo>
                  <a:lnTo>
                    <a:pt x="119336" y="140053"/>
                  </a:lnTo>
                  <a:lnTo>
                    <a:pt x="112521" y="137413"/>
                  </a:lnTo>
                  <a:close/>
                </a:path>
                <a:path w="521335" h="737235">
                  <a:moveTo>
                    <a:pt x="178053" y="231108"/>
                  </a:moveTo>
                  <a:lnTo>
                    <a:pt x="156079" y="253797"/>
                  </a:lnTo>
                  <a:lnTo>
                    <a:pt x="159130" y="260731"/>
                  </a:lnTo>
                  <a:lnTo>
                    <a:pt x="164582" y="266021"/>
                  </a:lnTo>
                  <a:lnTo>
                    <a:pt x="171402" y="268636"/>
                  </a:lnTo>
                  <a:lnTo>
                    <a:pt x="178722" y="268537"/>
                  </a:lnTo>
                  <a:lnTo>
                    <a:pt x="185674" y="265556"/>
                  </a:lnTo>
                  <a:lnTo>
                    <a:pt x="190890" y="260052"/>
                  </a:lnTo>
                  <a:lnTo>
                    <a:pt x="193500" y="253237"/>
                  </a:lnTo>
                  <a:lnTo>
                    <a:pt x="193371" y="245947"/>
                  </a:lnTo>
                  <a:lnTo>
                    <a:pt x="190373" y="239013"/>
                  </a:lnTo>
                  <a:lnTo>
                    <a:pt x="184868" y="233723"/>
                  </a:lnTo>
                  <a:lnTo>
                    <a:pt x="178053" y="231108"/>
                  </a:lnTo>
                  <a:close/>
                </a:path>
                <a:path w="521335" h="737235">
                  <a:moveTo>
                    <a:pt x="243522" y="324786"/>
                  </a:moveTo>
                  <a:lnTo>
                    <a:pt x="236239" y="324915"/>
                  </a:lnTo>
                  <a:lnTo>
                    <a:pt x="229362" y="327913"/>
                  </a:lnTo>
                  <a:lnTo>
                    <a:pt x="224127" y="333418"/>
                  </a:lnTo>
                  <a:lnTo>
                    <a:pt x="221487" y="340232"/>
                  </a:lnTo>
                  <a:lnTo>
                    <a:pt x="221611" y="347523"/>
                  </a:lnTo>
                  <a:lnTo>
                    <a:pt x="224662" y="354456"/>
                  </a:lnTo>
                  <a:lnTo>
                    <a:pt x="230114" y="359691"/>
                  </a:lnTo>
                  <a:lnTo>
                    <a:pt x="236934" y="362330"/>
                  </a:lnTo>
                  <a:lnTo>
                    <a:pt x="244254" y="362207"/>
                  </a:lnTo>
                  <a:lnTo>
                    <a:pt x="251205" y="359156"/>
                  </a:lnTo>
                  <a:lnTo>
                    <a:pt x="256422" y="353704"/>
                  </a:lnTo>
                  <a:lnTo>
                    <a:pt x="259032" y="346884"/>
                  </a:lnTo>
                  <a:lnTo>
                    <a:pt x="258903" y="339564"/>
                  </a:lnTo>
                  <a:lnTo>
                    <a:pt x="255904" y="332613"/>
                  </a:lnTo>
                  <a:lnTo>
                    <a:pt x="250328" y="327396"/>
                  </a:lnTo>
                  <a:lnTo>
                    <a:pt x="243522" y="324786"/>
                  </a:lnTo>
                  <a:close/>
                </a:path>
                <a:path w="521335" h="737235">
                  <a:moveTo>
                    <a:pt x="309054" y="418512"/>
                  </a:moveTo>
                  <a:lnTo>
                    <a:pt x="301771" y="418641"/>
                  </a:lnTo>
                  <a:lnTo>
                    <a:pt x="294893" y="421639"/>
                  </a:lnTo>
                  <a:lnTo>
                    <a:pt x="289657" y="427144"/>
                  </a:lnTo>
                  <a:lnTo>
                    <a:pt x="287004" y="433958"/>
                  </a:lnTo>
                  <a:lnTo>
                    <a:pt x="287089" y="441249"/>
                  </a:lnTo>
                  <a:lnTo>
                    <a:pt x="290067" y="448182"/>
                  </a:lnTo>
                  <a:lnTo>
                    <a:pt x="295644" y="453417"/>
                  </a:lnTo>
                  <a:lnTo>
                    <a:pt x="302450" y="456056"/>
                  </a:lnTo>
                  <a:lnTo>
                    <a:pt x="309733" y="455933"/>
                  </a:lnTo>
                  <a:lnTo>
                    <a:pt x="316611" y="452881"/>
                  </a:lnTo>
                  <a:lnTo>
                    <a:pt x="321847" y="447430"/>
                  </a:lnTo>
                  <a:lnTo>
                    <a:pt x="324500" y="440610"/>
                  </a:lnTo>
                  <a:lnTo>
                    <a:pt x="324415" y="433290"/>
                  </a:lnTo>
                  <a:lnTo>
                    <a:pt x="321437" y="426338"/>
                  </a:lnTo>
                  <a:lnTo>
                    <a:pt x="315860" y="421122"/>
                  </a:lnTo>
                  <a:lnTo>
                    <a:pt x="309054" y="418512"/>
                  </a:lnTo>
                  <a:close/>
                </a:path>
                <a:path w="521335" h="737235">
                  <a:moveTo>
                    <a:pt x="374570" y="512190"/>
                  </a:moveTo>
                  <a:lnTo>
                    <a:pt x="352590" y="534336"/>
                  </a:lnTo>
                  <a:lnTo>
                    <a:pt x="352601" y="534957"/>
                  </a:lnTo>
                  <a:lnTo>
                    <a:pt x="355600" y="541908"/>
                  </a:lnTo>
                  <a:lnTo>
                    <a:pt x="361176" y="547125"/>
                  </a:lnTo>
                  <a:lnTo>
                    <a:pt x="367982" y="549735"/>
                  </a:lnTo>
                  <a:lnTo>
                    <a:pt x="375265" y="549606"/>
                  </a:lnTo>
                  <a:lnTo>
                    <a:pt x="382142" y="546607"/>
                  </a:lnTo>
                  <a:lnTo>
                    <a:pt x="387377" y="541156"/>
                  </a:lnTo>
                  <a:lnTo>
                    <a:pt x="390016" y="534336"/>
                  </a:lnTo>
                  <a:lnTo>
                    <a:pt x="389893" y="527016"/>
                  </a:lnTo>
                  <a:lnTo>
                    <a:pt x="386841" y="520064"/>
                  </a:lnTo>
                  <a:lnTo>
                    <a:pt x="381390" y="514830"/>
                  </a:lnTo>
                  <a:lnTo>
                    <a:pt x="374570" y="512190"/>
                  </a:lnTo>
                  <a:close/>
                </a:path>
                <a:path w="521335" h="737235">
                  <a:moveTo>
                    <a:pt x="440102" y="605916"/>
                  </a:moveTo>
                  <a:lnTo>
                    <a:pt x="432782" y="606040"/>
                  </a:lnTo>
                  <a:lnTo>
                    <a:pt x="425830" y="609091"/>
                  </a:lnTo>
                  <a:lnTo>
                    <a:pt x="420614" y="614543"/>
                  </a:lnTo>
                  <a:lnTo>
                    <a:pt x="418004" y="621363"/>
                  </a:lnTo>
                  <a:lnTo>
                    <a:pt x="418133" y="628683"/>
                  </a:lnTo>
                  <a:lnTo>
                    <a:pt x="421131" y="635634"/>
                  </a:lnTo>
                  <a:lnTo>
                    <a:pt x="426636" y="640851"/>
                  </a:lnTo>
                  <a:lnTo>
                    <a:pt x="433450" y="643461"/>
                  </a:lnTo>
                  <a:lnTo>
                    <a:pt x="440741" y="643332"/>
                  </a:lnTo>
                  <a:lnTo>
                    <a:pt x="447675" y="640333"/>
                  </a:lnTo>
                  <a:lnTo>
                    <a:pt x="452909" y="634829"/>
                  </a:lnTo>
                  <a:lnTo>
                    <a:pt x="455548" y="628014"/>
                  </a:lnTo>
                  <a:lnTo>
                    <a:pt x="455425" y="620724"/>
                  </a:lnTo>
                  <a:lnTo>
                    <a:pt x="452374" y="613790"/>
                  </a:lnTo>
                  <a:lnTo>
                    <a:pt x="446922" y="608556"/>
                  </a:lnTo>
                  <a:lnTo>
                    <a:pt x="440102" y="605916"/>
                  </a:lnTo>
                  <a:close/>
                </a:path>
                <a:path w="521335" h="737235">
                  <a:moveTo>
                    <a:pt x="505634" y="699643"/>
                  </a:moveTo>
                  <a:lnTo>
                    <a:pt x="483654" y="721740"/>
                  </a:lnTo>
                  <a:lnTo>
                    <a:pt x="483665" y="722356"/>
                  </a:lnTo>
                  <a:lnTo>
                    <a:pt x="486663" y="729233"/>
                  </a:lnTo>
                  <a:lnTo>
                    <a:pt x="492168" y="734577"/>
                  </a:lnTo>
                  <a:lnTo>
                    <a:pt x="498983" y="737187"/>
                  </a:lnTo>
                  <a:lnTo>
                    <a:pt x="506273" y="737058"/>
                  </a:lnTo>
                  <a:lnTo>
                    <a:pt x="513206" y="734059"/>
                  </a:lnTo>
                  <a:lnTo>
                    <a:pt x="518441" y="728555"/>
                  </a:lnTo>
                  <a:lnTo>
                    <a:pt x="521080" y="721740"/>
                  </a:lnTo>
                  <a:lnTo>
                    <a:pt x="520957" y="714450"/>
                  </a:lnTo>
                  <a:lnTo>
                    <a:pt x="517905" y="707516"/>
                  </a:lnTo>
                  <a:lnTo>
                    <a:pt x="512454" y="702282"/>
                  </a:lnTo>
                  <a:lnTo>
                    <a:pt x="505634" y="6996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29761" y="4263389"/>
              <a:ext cx="1274445" cy="83820"/>
            </a:xfrm>
            <a:custGeom>
              <a:avLst/>
              <a:gdLst/>
              <a:ahLst/>
              <a:cxnLst/>
              <a:rect l="l" t="t" r="r" b="b"/>
              <a:pathLst>
                <a:path w="1274445" h="83820">
                  <a:moveTo>
                    <a:pt x="1274064" y="0"/>
                  </a:moveTo>
                  <a:lnTo>
                    <a:pt x="0" y="83820"/>
                  </a:lnTo>
                </a:path>
              </a:pathLst>
            </a:custGeom>
            <a:ln w="381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807464" y="3473196"/>
            <a:ext cx="1088390" cy="1278890"/>
            <a:chOff x="1807464" y="3473196"/>
            <a:chExt cx="1088390" cy="1278890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7464" y="4509516"/>
              <a:ext cx="1088136" cy="2423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0324" y="3473196"/>
              <a:ext cx="362712" cy="112623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071497" y="3894582"/>
              <a:ext cx="114300" cy="438150"/>
            </a:xfrm>
            <a:custGeom>
              <a:avLst/>
              <a:gdLst/>
              <a:ahLst/>
              <a:cxnLst/>
              <a:rect l="l" t="t" r="r" b="b"/>
              <a:pathLst>
                <a:path w="114300" h="438150">
                  <a:moveTo>
                    <a:pt x="86759" y="57150"/>
                  </a:moveTo>
                  <a:lnTo>
                    <a:pt x="58546" y="57150"/>
                  </a:lnTo>
                  <a:lnTo>
                    <a:pt x="65873" y="58810"/>
                  </a:lnTo>
                  <a:lnTo>
                    <a:pt x="71818" y="63007"/>
                  </a:lnTo>
                  <a:lnTo>
                    <a:pt x="75763" y="69133"/>
                  </a:lnTo>
                  <a:lnTo>
                    <a:pt x="77021" y="76200"/>
                  </a:lnTo>
                  <a:lnTo>
                    <a:pt x="77088" y="76708"/>
                  </a:lnTo>
                  <a:lnTo>
                    <a:pt x="75428" y="84034"/>
                  </a:lnTo>
                  <a:lnTo>
                    <a:pt x="73380" y="86935"/>
                  </a:lnTo>
                  <a:lnTo>
                    <a:pt x="114300" y="115570"/>
                  </a:lnTo>
                  <a:lnTo>
                    <a:pt x="86759" y="57150"/>
                  </a:lnTo>
                  <a:close/>
                </a:path>
                <a:path w="114300" h="438150">
                  <a:moveTo>
                    <a:pt x="59816" y="0"/>
                  </a:moveTo>
                  <a:lnTo>
                    <a:pt x="0" y="112903"/>
                  </a:lnTo>
                  <a:lnTo>
                    <a:pt x="42239" y="86191"/>
                  </a:lnTo>
                  <a:lnTo>
                    <a:pt x="40316" y="83212"/>
                  </a:lnTo>
                  <a:lnTo>
                    <a:pt x="39057" y="76200"/>
                  </a:lnTo>
                  <a:lnTo>
                    <a:pt x="58546" y="57150"/>
                  </a:lnTo>
                  <a:lnTo>
                    <a:pt x="86759" y="57150"/>
                  </a:lnTo>
                  <a:lnTo>
                    <a:pt x="59816" y="0"/>
                  </a:lnTo>
                  <a:close/>
                </a:path>
                <a:path w="114300" h="438150">
                  <a:moveTo>
                    <a:pt x="58038" y="76200"/>
                  </a:moveTo>
                  <a:lnTo>
                    <a:pt x="42239" y="86191"/>
                  </a:lnTo>
                  <a:lnTo>
                    <a:pt x="44275" y="89344"/>
                  </a:lnTo>
                  <a:lnTo>
                    <a:pt x="50258" y="93571"/>
                  </a:lnTo>
                  <a:lnTo>
                    <a:pt x="57657" y="95250"/>
                  </a:lnTo>
                  <a:lnTo>
                    <a:pt x="65105" y="93924"/>
                  </a:lnTo>
                  <a:lnTo>
                    <a:pt x="71231" y="89979"/>
                  </a:lnTo>
                  <a:lnTo>
                    <a:pt x="73380" y="86935"/>
                  </a:lnTo>
                  <a:lnTo>
                    <a:pt x="58038" y="76200"/>
                  </a:lnTo>
                  <a:close/>
                </a:path>
                <a:path w="114300" h="438150">
                  <a:moveTo>
                    <a:pt x="77021" y="76200"/>
                  </a:moveTo>
                  <a:lnTo>
                    <a:pt x="58038" y="76200"/>
                  </a:lnTo>
                  <a:lnTo>
                    <a:pt x="73380" y="86935"/>
                  </a:lnTo>
                  <a:lnTo>
                    <a:pt x="75428" y="84034"/>
                  </a:lnTo>
                  <a:lnTo>
                    <a:pt x="77088" y="76708"/>
                  </a:lnTo>
                  <a:lnTo>
                    <a:pt x="77021" y="76200"/>
                  </a:lnTo>
                  <a:close/>
                </a:path>
                <a:path w="114300" h="438150">
                  <a:moveTo>
                    <a:pt x="58546" y="57150"/>
                  </a:moveTo>
                  <a:lnTo>
                    <a:pt x="51079" y="58475"/>
                  </a:lnTo>
                  <a:lnTo>
                    <a:pt x="44910" y="62420"/>
                  </a:lnTo>
                  <a:lnTo>
                    <a:pt x="40669" y="68365"/>
                  </a:lnTo>
                  <a:lnTo>
                    <a:pt x="38988" y="75692"/>
                  </a:lnTo>
                  <a:lnTo>
                    <a:pt x="39148" y="76708"/>
                  </a:lnTo>
                  <a:lnTo>
                    <a:pt x="40316" y="83212"/>
                  </a:lnTo>
                  <a:lnTo>
                    <a:pt x="42239" y="86191"/>
                  </a:lnTo>
                  <a:lnTo>
                    <a:pt x="58038" y="76200"/>
                  </a:lnTo>
                  <a:lnTo>
                    <a:pt x="77021" y="76200"/>
                  </a:lnTo>
                  <a:lnTo>
                    <a:pt x="75763" y="69133"/>
                  </a:lnTo>
                  <a:lnTo>
                    <a:pt x="71818" y="63007"/>
                  </a:lnTo>
                  <a:lnTo>
                    <a:pt x="65873" y="58810"/>
                  </a:lnTo>
                  <a:lnTo>
                    <a:pt x="58546" y="57150"/>
                  </a:lnTo>
                  <a:close/>
                </a:path>
                <a:path w="114300" h="438150">
                  <a:moveTo>
                    <a:pt x="55879" y="171450"/>
                  </a:moveTo>
                  <a:lnTo>
                    <a:pt x="48414" y="172775"/>
                  </a:lnTo>
                  <a:lnTo>
                    <a:pt x="42259" y="176720"/>
                  </a:lnTo>
                  <a:lnTo>
                    <a:pt x="38056" y="182665"/>
                  </a:lnTo>
                  <a:lnTo>
                    <a:pt x="36448" y="189992"/>
                  </a:lnTo>
                  <a:lnTo>
                    <a:pt x="37703" y="197566"/>
                  </a:lnTo>
                  <a:lnTo>
                    <a:pt x="41656" y="203692"/>
                  </a:lnTo>
                  <a:lnTo>
                    <a:pt x="47609" y="207889"/>
                  </a:lnTo>
                  <a:lnTo>
                    <a:pt x="54990" y="209550"/>
                  </a:lnTo>
                  <a:lnTo>
                    <a:pt x="62456" y="208224"/>
                  </a:lnTo>
                  <a:lnTo>
                    <a:pt x="68611" y="204279"/>
                  </a:lnTo>
                  <a:lnTo>
                    <a:pt x="72814" y="198334"/>
                  </a:lnTo>
                  <a:lnTo>
                    <a:pt x="74421" y="191008"/>
                  </a:lnTo>
                  <a:lnTo>
                    <a:pt x="73114" y="183487"/>
                  </a:lnTo>
                  <a:lnTo>
                    <a:pt x="69199" y="177355"/>
                  </a:lnTo>
                  <a:lnTo>
                    <a:pt x="63259" y="173128"/>
                  </a:lnTo>
                  <a:lnTo>
                    <a:pt x="55879" y="171450"/>
                  </a:lnTo>
                  <a:close/>
                </a:path>
                <a:path w="114300" h="438150">
                  <a:moveTo>
                    <a:pt x="53212" y="285750"/>
                  </a:moveTo>
                  <a:lnTo>
                    <a:pt x="45765" y="287075"/>
                  </a:lnTo>
                  <a:lnTo>
                    <a:pt x="39639" y="291020"/>
                  </a:lnTo>
                  <a:lnTo>
                    <a:pt x="35442" y="296965"/>
                  </a:lnTo>
                  <a:lnTo>
                    <a:pt x="33781" y="304292"/>
                  </a:lnTo>
                  <a:lnTo>
                    <a:pt x="35089" y="311866"/>
                  </a:lnTo>
                  <a:lnTo>
                    <a:pt x="39004" y="317992"/>
                  </a:lnTo>
                  <a:lnTo>
                    <a:pt x="44944" y="322189"/>
                  </a:lnTo>
                  <a:lnTo>
                    <a:pt x="52323" y="323850"/>
                  </a:lnTo>
                  <a:lnTo>
                    <a:pt x="59791" y="322542"/>
                  </a:lnTo>
                  <a:lnTo>
                    <a:pt x="65960" y="318627"/>
                  </a:lnTo>
                  <a:lnTo>
                    <a:pt x="70201" y="312687"/>
                  </a:lnTo>
                  <a:lnTo>
                    <a:pt x="71881" y="305308"/>
                  </a:lnTo>
                  <a:lnTo>
                    <a:pt x="70554" y="297787"/>
                  </a:lnTo>
                  <a:lnTo>
                    <a:pt x="66595" y="291655"/>
                  </a:lnTo>
                  <a:lnTo>
                    <a:pt x="60612" y="287428"/>
                  </a:lnTo>
                  <a:lnTo>
                    <a:pt x="53212" y="285750"/>
                  </a:lnTo>
                  <a:close/>
                </a:path>
                <a:path w="114300" h="438150">
                  <a:moveTo>
                    <a:pt x="50545" y="400050"/>
                  </a:moveTo>
                  <a:lnTo>
                    <a:pt x="43152" y="401377"/>
                  </a:lnTo>
                  <a:lnTo>
                    <a:pt x="37020" y="405336"/>
                  </a:lnTo>
                  <a:lnTo>
                    <a:pt x="32793" y="411319"/>
                  </a:lnTo>
                  <a:lnTo>
                    <a:pt x="31114" y="418719"/>
                  </a:lnTo>
                  <a:lnTo>
                    <a:pt x="32442" y="426166"/>
                  </a:lnTo>
                  <a:lnTo>
                    <a:pt x="36401" y="432292"/>
                  </a:lnTo>
                  <a:lnTo>
                    <a:pt x="42384" y="436489"/>
                  </a:lnTo>
                  <a:lnTo>
                    <a:pt x="49783" y="438150"/>
                  </a:lnTo>
                  <a:lnTo>
                    <a:pt x="57177" y="436842"/>
                  </a:lnTo>
                  <a:lnTo>
                    <a:pt x="63309" y="432927"/>
                  </a:lnTo>
                  <a:lnTo>
                    <a:pt x="67536" y="426987"/>
                  </a:lnTo>
                  <a:lnTo>
                    <a:pt x="69214" y="419608"/>
                  </a:lnTo>
                  <a:lnTo>
                    <a:pt x="67887" y="412087"/>
                  </a:lnTo>
                  <a:lnTo>
                    <a:pt x="63928" y="405955"/>
                  </a:lnTo>
                  <a:lnTo>
                    <a:pt x="57945" y="401728"/>
                  </a:lnTo>
                  <a:lnTo>
                    <a:pt x="50545" y="400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96262" y="4370070"/>
              <a:ext cx="737870" cy="155575"/>
            </a:xfrm>
            <a:custGeom>
              <a:avLst/>
              <a:gdLst/>
              <a:ahLst/>
              <a:cxnLst/>
              <a:rect l="l" t="t" r="r" b="b"/>
              <a:pathLst>
                <a:path w="737869" h="155575">
                  <a:moveTo>
                    <a:pt x="737615" y="15544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96" y="81838"/>
            <a:ext cx="7969250" cy="125222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5200" dirty="0"/>
              <a:t>When</a:t>
            </a:r>
            <a:r>
              <a:rPr sz="5200" spc="-20" dirty="0"/>
              <a:t> </a:t>
            </a:r>
            <a:r>
              <a:rPr sz="5200" dirty="0"/>
              <a:t>is</a:t>
            </a:r>
            <a:r>
              <a:rPr sz="5200" spc="-5" dirty="0"/>
              <a:t> </a:t>
            </a:r>
            <a:r>
              <a:rPr sz="5200" dirty="0"/>
              <a:t>an</a:t>
            </a:r>
            <a:r>
              <a:rPr sz="5200" spc="-25" dirty="0"/>
              <a:t> </a:t>
            </a:r>
            <a:r>
              <a:rPr sz="5200" dirty="0"/>
              <a:t>Execution</a:t>
            </a:r>
            <a:r>
              <a:rPr sz="5200" spc="-25" dirty="0"/>
              <a:t> </a:t>
            </a:r>
            <a:r>
              <a:rPr sz="5200" dirty="0"/>
              <a:t>Not</a:t>
            </a:r>
            <a:r>
              <a:rPr sz="5200" spc="-5" dirty="0"/>
              <a:t> </a:t>
            </a:r>
            <a:r>
              <a:rPr sz="5200" spc="-25" dirty="0"/>
              <a:t>SC?</a:t>
            </a:r>
            <a:endParaRPr sz="5200"/>
          </a:p>
          <a:p>
            <a:pPr marR="387985" algn="ctr">
              <a:lnSpc>
                <a:spcPct val="100000"/>
              </a:lnSpc>
              <a:spcBef>
                <a:spcPts val="330"/>
              </a:spcBef>
            </a:pPr>
            <a:r>
              <a:rPr sz="1700" b="0" dirty="0">
                <a:latin typeface="Calibri"/>
                <a:cs typeface="Calibri"/>
              </a:rPr>
              <a:t>When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a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memory</a:t>
            </a:r>
            <a:r>
              <a:rPr sz="1700" b="0" spc="-8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operation</a:t>
            </a:r>
            <a:r>
              <a:rPr sz="1700" b="0" spc="-60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happens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before</a:t>
            </a:r>
            <a:r>
              <a:rPr sz="1700" b="0" spc="-7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itself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6394" y="2774695"/>
            <a:ext cx="1946910" cy="1996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  <a:tabLst>
                <a:tab pos="1933575" algn="l"/>
              </a:tabLst>
            </a:pPr>
            <a:r>
              <a:rPr sz="2950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 marR="202565" indent="15240">
              <a:lnSpc>
                <a:spcPct val="103099"/>
              </a:lnSpc>
              <a:spcBef>
                <a:spcPts val="15"/>
              </a:spcBef>
            </a:pPr>
            <a:r>
              <a:rPr sz="2500" dirty="0">
                <a:latin typeface="Calibri"/>
                <a:cs typeface="Calibri"/>
              </a:rPr>
              <a:t>r1=Y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 </a:t>
            </a:r>
            <a:r>
              <a:rPr sz="2500" dirty="0">
                <a:latin typeface="Calibri"/>
                <a:cs typeface="Calibri"/>
              </a:rPr>
              <a:t>r2=X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[r2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  <a:p>
            <a:pPr marR="67310" algn="ctr">
              <a:lnSpc>
                <a:spcPts val="2870"/>
              </a:lnSpc>
              <a:spcBef>
                <a:spcPts val="25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  <a:p>
            <a:pPr marR="53340" algn="ctr">
              <a:lnSpc>
                <a:spcPts val="2870"/>
              </a:lnSpc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5665" y="3528821"/>
            <a:ext cx="5156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3628" y="4198746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58225" y="3511041"/>
            <a:ext cx="50609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8502" y="4180713"/>
            <a:ext cx="6280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3970" y="2767330"/>
            <a:ext cx="3500754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Happens-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Graph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67193" y="3277361"/>
            <a:ext cx="1874520" cy="1905"/>
          </a:xfrm>
          <a:custGeom>
            <a:avLst/>
            <a:gdLst/>
            <a:ahLst/>
            <a:cxnLst/>
            <a:rect l="l" t="t" r="r" b="b"/>
            <a:pathLst>
              <a:path w="1874520" h="1904">
                <a:moveTo>
                  <a:pt x="0" y="0"/>
                </a:moveTo>
                <a:lnTo>
                  <a:pt x="1874520" y="152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845552" y="3768852"/>
            <a:ext cx="840105" cy="577850"/>
            <a:chOff x="7845552" y="3768852"/>
            <a:chExt cx="840105" cy="57785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5552" y="3768852"/>
              <a:ext cx="827531" cy="577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5552" y="3768852"/>
              <a:ext cx="839724" cy="553212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477125" y="3977513"/>
            <a:ext cx="114300" cy="324485"/>
          </a:xfrm>
          <a:custGeom>
            <a:avLst/>
            <a:gdLst/>
            <a:ahLst/>
            <a:cxnLst/>
            <a:rect l="l" t="t" r="r" b="b"/>
            <a:pathLst>
              <a:path w="114300" h="324485">
                <a:moveTo>
                  <a:pt x="0" y="209423"/>
                </a:moveTo>
                <a:lnTo>
                  <a:pt x="56769" y="323976"/>
                </a:lnTo>
                <a:lnTo>
                  <a:pt x="85598" y="266826"/>
                </a:lnTo>
                <a:lnTo>
                  <a:pt x="57023" y="266826"/>
                </a:lnTo>
                <a:lnTo>
                  <a:pt x="49599" y="265312"/>
                </a:lnTo>
                <a:lnTo>
                  <a:pt x="43545" y="261191"/>
                </a:lnTo>
                <a:lnTo>
                  <a:pt x="39467" y="255093"/>
                </a:lnTo>
                <a:lnTo>
                  <a:pt x="37973" y="247650"/>
                </a:lnTo>
                <a:lnTo>
                  <a:pt x="39487" y="240228"/>
                </a:lnTo>
                <a:lnTo>
                  <a:pt x="41472" y="237317"/>
                </a:lnTo>
                <a:lnTo>
                  <a:pt x="0" y="209423"/>
                </a:lnTo>
                <a:close/>
              </a:path>
              <a:path w="114300" h="324485">
                <a:moveTo>
                  <a:pt x="41472" y="237317"/>
                </a:moveTo>
                <a:lnTo>
                  <a:pt x="39487" y="240228"/>
                </a:lnTo>
                <a:lnTo>
                  <a:pt x="37973" y="247650"/>
                </a:lnTo>
                <a:lnTo>
                  <a:pt x="39467" y="255093"/>
                </a:lnTo>
                <a:lnTo>
                  <a:pt x="43545" y="261191"/>
                </a:lnTo>
                <a:lnTo>
                  <a:pt x="49599" y="265312"/>
                </a:lnTo>
                <a:lnTo>
                  <a:pt x="57023" y="266826"/>
                </a:lnTo>
                <a:lnTo>
                  <a:pt x="64392" y="265334"/>
                </a:lnTo>
                <a:lnTo>
                  <a:pt x="70453" y="261270"/>
                </a:lnTo>
                <a:lnTo>
                  <a:pt x="74560" y="255254"/>
                </a:lnTo>
                <a:lnTo>
                  <a:pt x="76073" y="247904"/>
                </a:lnTo>
                <a:lnTo>
                  <a:pt x="76073" y="247776"/>
                </a:lnTo>
                <a:lnTo>
                  <a:pt x="57023" y="247776"/>
                </a:lnTo>
                <a:lnTo>
                  <a:pt x="41472" y="237317"/>
                </a:lnTo>
                <a:close/>
              </a:path>
              <a:path w="114300" h="324485">
                <a:moveTo>
                  <a:pt x="114300" y="209931"/>
                </a:moveTo>
                <a:lnTo>
                  <a:pt x="72660" y="237444"/>
                </a:lnTo>
                <a:lnTo>
                  <a:pt x="74598" y="240353"/>
                </a:lnTo>
                <a:lnTo>
                  <a:pt x="76047" y="247650"/>
                </a:lnTo>
                <a:lnTo>
                  <a:pt x="57023" y="266826"/>
                </a:lnTo>
                <a:lnTo>
                  <a:pt x="85598" y="266826"/>
                </a:lnTo>
                <a:lnTo>
                  <a:pt x="114300" y="209931"/>
                </a:lnTo>
                <a:close/>
              </a:path>
              <a:path w="114300" h="324485">
                <a:moveTo>
                  <a:pt x="57150" y="228726"/>
                </a:moveTo>
                <a:lnTo>
                  <a:pt x="49706" y="230147"/>
                </a:lnTo>
                <a:lnTo>
                  <a:pt x="43608" y="234187"/>
                </a:lnTo>
                <a:lnTo>
                  <a:pt x="41472" y="237317"/>
                </a:lnTo>
                <a:lnTo>
                  <a:pt x="57023" y="247776"/>
                </a:lnTo>
                <a:lnTo>
                  <a:pt x="72660" y="237444"/>
                </a:lnTo>
                <a:lnTo>
                  <a:pt x="70564" y="234299"/>
                </a:lnTo>
                <a:lnTo>
                  <a:pt x="64553" y="230221"/>
                </a:lnTo>
                <a:lnTo>
                  <a:pt x="57150" y="228726"/>
                </a:lnTo>
                <a:close/>
              </a:path>
              <a:path w="114300" h="324485">
                <a:moveTo>
                  <a:pt x="72660" y="237444"/>
                </a:moveTo>
                <a:lnTo>
                  <a:pt x="57023" y="247776"/>
                </a:lnTo>
                <a:lnTo>
                  <a:pt x="76073" y="247776"/>
                </a:lnTo>
                <a:lnTo>
                  <a:pt x="74598" y="240353"/>
                </a:lnTo>
                <a:lnTo>
                  <a:pt x="72660" y="237444"/>
                </a:lnTo>
                <a:close/>
              </a:path>
              <a:path w="114300" h="324485">
                <a:moveTo>
                  <a:pt x="57530" y="114300"/>
                </a:moveTo>
                <a:lnTo>
                  <a:pt x="50105" y="115794"/>
                </a:lnTo>
                <a:lnTo>
                  <a:pt x="44037" y="119872"/>
                </a:lnTo>
                <a:lnTo>
                  <a:pt x="39921" y="125926"/>
                </a:lnTo>
                <a:lnTo>
                  <a:pt x="38353" y="133350"/>
                </a:lnTo>
                <a:lnTo>
                  <a:pt x="39848" y="140775"/>
                </a:lnTo>
                <a:lnTo>
                  <a:pt x="43926" y="146843"/>
                </a:lnTo>
                <a:lnTo>
                  <a:pt x="49980" y="150959"/>
                </a:lnTo>
                <a:lnTo>
                  <a:pt x="57403" y="152526"/>
                </a:lnTo>
                <a:lnTo>
                  <a:pt x="64827" y="151032"/>
                </a:lnTo>
                <a:lnTo>
                  <a:pt x="70881" y="146954"/>
                </a:lnTo>
                <a:lnTo>
                  <a:pt x="74959" y="140900"/>
                </a:lnTo>
                <a:lnTo>
                  <a:pt x="76453" y="133476"/>
                </a:lnTo>
                <a:lnTo>
                  <a:pt x="75033" y="126051"/>
                </a:lnTo>
                <a:lnTo>
                  <a:pt x="70992" y="119983"/>
                </a:lnTo>
                <a:lnTo>
                  <a:pt x="64952" y="115867"/>
                </a:lnTo>
                <a:lnTo>
                  <a:pt x="57530" y="114300"/>
                </a:lnTo>
                <a:close/>
              </a:path>
              <a:path w="114300" h="324485">
                <a:moveTo>
                  <a:pt x="57911" y="0"/>
                </a:moveTo>
                <a:lnTo>
                  <a:pt x="50488" y="1494"/>
                </a:lnTo>
                <a:lnTo>
                  <a:pt x="44434" y="5572"/>
                </a:lnTo>
                <a:lnTo>
                  <a:pt x="40356" y="11626"/>
                </a:lnTo>
                <a:lnTo>
                  <a:pt x="38861" y="19050"/>
                </a:lnTo>
                <a:lnTo>
                  <a:pt x="40282" y="26473"/>
                </a:lnTo>
                <a:lnTo>
                  <a:pt x="44323" y="32527"/>
                </a:lnTo>
                <a:lnTo>
                  <a:pt x="50363" y="36605"/>
                </a:lnTo>
                <a:lnTo>
                  <a:pt x="57784" y="38100"/>
                </a:lnTo>
                <a:lnTo>
                  <a:pt x="65210" y="36679"/>
                </a:lnTo>
                <a:lnTo>
                  <a:pt x="71278" y="32638"/>
                </a:lnTo>
                <a:lnTo>
                  <a:pt x="75394" y="26598"/>
                </a:lnTo>
                <a:lnTo>
                  <a:pt x="76961" y="19176"/>
                </a:lnTo>
                <a:lnTo>
                  <a:pt x="75467" y="11733"/>
                </a:lnTo>
                <a:lnTo>
                  <a:pt x="71389" y="5635"/>
                </a:lnTo>
                <a:lnTo>
                  <a:pt x="65335" y="1514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97493" y="3933316"/>
            <a:ext cx="114300" cy="324485"/>
          </a:xfrm>
          <a:custGeom>
            <a:avLst/>
            <a:gdLst/>
            <a:ahLst/>
            <a:cxnLst/>
            <a:rect l="l" t="t" r="r" b="b"/>
            <a:pathLst>
              <a:path w="114300" h="324485">
                <a:moveTo>
                  <a:pt x="0" y="209422"/>
                </a:moveTo>
                <a:lnTo>
                  <a:pt x="56768" y="323976"/>
                </a:lnTo>
                <a:lnTo>
                  <a:pt x="85598" y="266826"/>
                </a:lnTo>
                <a:lnTo>
                  <a:pt x="57023" y="266826"/>
                </a:lnTo>
                <a:lnTo>
                  <a:pt x="49599" y="265312"/>
                </a:lnTo>
                <a:lnTo>
                  <a:pt x="43545" y="261191"/>
                </a:lnTo>
                <a:lnTo>
                  <a:pt x="39467" y="255093"/>
                </a:lnTo>
                <a:lnTo>
                  <a:pt x="37973" y="247649"/>
                </a:lnTo>
                <a:lnTo>
                  <a:pt x="39487" y="240228"/>
                </a:lnTo>
                <a:lnTo>
                  <a:pt x="41472" y="237317"/>
                </a:lnTo>
                <a:lnTo>
                  <a:pt x="0" y="209422"/>
                </a:lnTo>
                <a:close/>
              </a:path>
              <a:path w="114300" h="324485">
                <a:moveTo>
                  <a:pt x="41472" y="237317"/>
                </a:moveTo>
                <a:lnTo>
                  <a:pt x="39487" y="240228"/>
                </a:lnTo>
                <a:lnTo>
                  <a:pt x="37973" y="247649"/>
                </a:lnTo>
                <a:lnTo>
                  <a:pt x="39467" y="255093"/>
                </a:lnTo>
                <a:lnTo>
                  <a:pt x="43545" y="261191"/>
                </a:lnTo>
                <a:lnTo>
                  <a:pt x="49599" y="265312"/>
                </a:lnTo>
                <a:lnTo>
                  <a:pt x="57023" y="266826"/>
                </a:lnTo>
                <a:lnTo>
                  <a:pt x="64392" y="265334"/>
                </a:lnTo>
                <a:lnTo>
                  <a:pt x="70453" y="261270"/>
                </a:lnTo>
                <a:lnTo>
                  <a:pt x="74560" y="255254"/>
                </a:lnTo>
                <a:lnTo>
                  <a:pt x="76073" y="247903"/>
                </a:lnTo>
                <a:lnTo>
                  <a:pt x="57023" y="247776"/>
                </a:lnTo>
                <a:lnTo>
                  <a:pt x="41472" y="237317"/>
                </a:lnTo>
                <a:close/>
              </a:path>
              <a:path w="114300" h="324485">
                <a:moveTo>
                  <a:pt x="114300" y="209930"/>
                </a:moveTo>
                <a:lnTo>
                  <a:pt x="72660" y="237444"/>
                </a:lnTo>
                <a:lnTo>
                  <a:pt x="74598" y="240353"/>
                </a:lnTo>
                <a:lnTo>
                  <a:pt x="76047" y="247649"/>
                </a:lnTo>
                <a:lnTo>
                  <a:pt x="57023" y="266826"/>
                </a:lnTo>
                <a:lnTo>
                  <a:pt x="85598" y="266826"/>
                </a:lnTo>
                <a:lnTo>
                  <a:pt x="114300" y="209930"/>
                </a:lnTo>
                <a:close/>
              </a:path>
              <a:path w="114300" h="324485">
                <a:moveTo>
                  <a:pt x="57150" y="228726"/>
                </a:moveTo>
                <a:lnTo>
                  <a:pt x="49706" y="230147"/>
                </a:lnTo>
                <a:lnTo>
                  <a:pt x="43608" y="234187"/>
                </a:lnTo>
                <a:lnTo>
                  <a:pt x="41472" y="237317"/>
                </a:lnTo>
                <a:lnTo>
                  <a:pt x="57023" y="247776"/>
                </a:lnTo>
                <a:lnTo>
                  <a:pt x="72660" y="237444"/>
                </a:lnTo>
                <a:lnTo>
                  <a:pt x="70564" y="234299"/>
                </a:lnTo>
                <a:lnTo>
                  <a:pt x="64553" y="230221"/>
                </a:lnTo>
                <a:lnTo>
                  <a:pt x="57150" y="228726"/>
                </a:lnTo>
                <a:close/>
              </a:path>
              <a:path w="114300" h="324485">
                <a:moveTo>
                  <a:pt x="72660" y="237444"/>
                </a:moveTo>
                <a:lnTo>
                  <a:pt x="57023" y="247776"/>
                </a:lnTo>
                <a:lnTo>
                  <a:pt x="76073" y="247776"/>
                </a:lnTo>
                <a:lnTo>
                  <a:pt x="74598" y="240353"/>
                </a:lnTo>
                <a:lnTo>
                  <a:pt x="72660" y="237444"/>
                </a:lnTo>
                <a:close/>
              </a:path>
              <a:path w="114300" h="324485">
                <a:moveTo>
                  <a:pt x="57530" y="114299"/>
                </a:moveTo>
                <a:lnTo>
                  <a:pt x="50105" y="115794"/>
                </a:lnTo>
                <a:lnTo>
                  <a:pt x="44037" y="119872"/>
                </a:lnTo>
                <a:lnTo>
                  <a:pt x="39921" y="125926"/>
                </a:lnTo>
                <a:lnTo>
                  <a:pt x="38353" y="133349"/>
                </a:lnTo>
                <a:lnTo>
                  <a:pt x="39848" y="140775"/>
                </a:lnTo>
                <a:lnTo>
                  <a:pt x="43926" y="146843"/>
                </a:lnTo>
                <a:lnTo>
                  <a:pt x="49980" y="150959"/>
                </a:lnTo>
                <a:lnTo>
                  <a:pt x="57403" y="152526"/>
                </a:lnTo>
                <a:lnTo>
                  <a:pt x="64827" y="151032"/>
                </a:lnTo>
                <a:lnTo>
                  <a:pt x="70881" y="146954"/>
                </a:lnTo>
                <a:lnTo>
                  <a:pt x="74959" y="140900"/>
                </a:lnTo>
                <a:lnTo>
                  <a:pt x="76453" y="133476"/>
                </a:lnTo>
                <a:lnTo>
                  <a:pt x="75033" y="126051"/>
                </a:lnTo>
                <a:lnTo>
                  <a:pt x="70992" y="119983"/>
                </a:lnTo>
                <a:lnTo>
                  <a:pt x="64952" y="115867"/>
                </a:lnTo>
                <a:lnTo>
                  <a:pt x="57530" y="114299"/>
                </a:lnTo>
                <a:close/>
              </a:path>
              <a:path w="114300" h="324485">
                <a:moveTo>
                  <a:pt x="57911" y="0"/>
                </a:moveTo>
                <a:lnTo>
                  <a:pt x="50488" y="1494"/>
                </a:lnTo>
                <a:lnTo>
                  <a:pt x="44434" y="5572"/>
                </a:lnTo>
                <a:lnTo>
                  <a:pt x="40356" y="11626"/>
                </a:lnTo>
                <a:lnTo>
                  <a:pt x="38861" y="19049"/>
                </a:lnTo>
                <a:lnTo>
                  <a:pt x="40282" y="26473"/>
                </a:lnTo>
                <a:lnTo>
                  <a:pt x="44323" y="32527"/>
                </a:lnTo>
                <a:lnTo>
                  <a:pt x="50363" y="36605"/>
                </a:lnTo>
                <a:lnTo>
                  <a:pt x="57784" y="38099"/>
                </a:lnTo>
                <a:lnTo>
                  <a:pt x="65210" y="36679"/>
                </a:lnTo>
                <a:lnTo>
                  <a:pt x="71278" y="32638"/>
                </a:lnTo>
                <a:lnTo>
                  <a:pt x="75394" y="26598"/>
                </a:lnTo>
                <a:lnTo>
                  <a:pt x="76961" y="19176"/>
                </a:lnTo>
                <a:lnTo>
                  <a:pt x="75467" y="11733"/>
                </a:lnTo>
                <a:lnTo>
                  <a:pt x="71389" y="5635"/>
                </a:lnTo>
                <a:lnTo>
                  <a:pt x="65335" y="1514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54301" y="5340197"/>
            <a:ext cx="7696200" cy="927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2950" dirty="0">
                <a:latin typeface="Calibri"/>
                <a:cs typeface="Calibri"/>
              </a:rPr>
              <a:t>If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there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cycle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 </a:t>
            </a:r>
            <a:r>
              <a:rPr sz="2950" spc="-20" dirty="0">
                <a:latin typeface="Calibri"/>
                <a:cs typeface="Calibri"/>
              </a:rPr>
              <a:t>happens-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graph,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the </a:t>
            </a:r>
            <a:r>
              <a:rPr sz="2950" dirty="0">
                <a:latin typeface="Calibri"/>
                <a:cs typeface="Calibri"/>
              </a:rPr>
              <a:t>execution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not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SC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10711" y="3470909"/>
            <a:ext cx="1312545" cy="895350"/>
            <a:chOff x="3410711" y="3470909"/>
            <a:chExt cx="1312545" cy="89535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3759" y="4009643"/>
              <a:ext cx="886967" cy="3124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6887" y="3842003"/>
              <a:ext cx="184403" cy="2331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098797" y="3470909"/>
              <a:ext cx="521334" cy="737235"/>
            </a:xfrm>
            <a:custGeom>
              <a:avLst/>
              <a:gdLst/>
              <a:ahLst/>
              <a:cxnLst/>
              <a:rect l="l" t="t" r="r" b="b"/>
              <a:pathLst>
                <a:path w="521335" h="737235">
                  <a:moveTo>
                    <a:pt x="0" y="0"/>
                  </a:moveTo>
                  <a:lnTo>
                    <a:pt x="18668" y="126364"/>
                  </a:lnTo>
                  <a:lnTo>
                    <a:pt x="36872" y="79886"/>
                  </a:lnTo>
                  <a:lnTo>
                    <a:pt x="33571" y="78622"/>
                  </a:lnTo>
                  <a:lnTo>
                    <a:pt x="28066" y="73405"/>
                  </a:lnTo>
                  <a:lnTo>
                    <a:pt x="25015" y="66454"/>
                  </a:lnTo>
                  <a:lnTo>
                    <a:pt x="24892" y="59134"/>
                  </a:lnTo>
                  <a:lnTo>
                    <a:pt x="27531" y="52314"/>
                  </a:lnTo>
                  <a:lnTo>
                    <a:pt x="32765" y="46862"/>
                  </a:lnTo>
                  <a:lnTo>
                    <a:pt x="39699" y="43811"/>
                  </a:lnTo>
                  <a:lnTo>
                    <a:pt x="46989" y="43687"/>
                  </a:lnTo>
                  <a:lnTo>
                    <a:pt x="80549" y="43687"/>
                  </a:lnTo>
                  <a:lnTo>
                    <a:pt x="0" y="0"/>
                  </a:lnTo>
                  <a:close/>
                </a:path>
                <a:path w="521335" h="737235">
                  <a:moveTo>
                    <a:pt x="62370" y="62069"/>
                  </a:moveTo>
                  <a:lnTo>
                    <a:pt x="43687" y="62484"/>
                  </a:lnTo>
                  <a:lnTo>
                    <a:pt x="36872" y="79886"/>
                  </a:lnTo>
                  <a:lnTo>
                    <a:pt x="40386" y="81232"/>
                  </a:lnTo>
                  <a:lnTo>
                    <a:pt x="47676" y="81103"/>
                  </a:lnTo>
                  <a:lnTo>
                    <a:pt x="54610" y="78104"/>
                  </a:lnTo>
                  <a:lnTo>
                    <a:pt x="59826" y="72600"/>
                  </a:lnTo>
                  <a:lnTo>
                    <a:pt x="62436" y="65786"/>
                  </a:lnTo>
                  <a:lnTo>
                    <a:pt x="62370" y="62069"/>
                  </a:lnTo>
                  <a:close/>
                </a:path>
                <a:path w="521335" h="737235">
                  <a:moveTo>
                    <a:pt x="46989" y="43687"/>
                  </a:moveTo>
                  <a:lnTo>
                    <a:pt x="25015" y="66454"/>
                  </a:lnTo>
                  <a:lnTo>
                    <a:pt x="28066" y="73405"/>
                  </a:lnTo>
                  <a:lnTo>
                    <a:pt x="33571" y="78622"/>
                  </a:lnTo>
                  <a:lnTo>
                    <a:pt x="36872" y="79886"/>
                  </a:lnTo>
                  <a:lnTo>
                    <a:pt x="43687" y="62484"/>
                  </a:lnTo>
                  <a:lnTo>
                    <a:pt x="62370" y="62069"/>
                  </a:lnTo>
                  <a:lnTo>
                    <a:pt x="62307" y="58495"/>
                  </a:lnTo>
                  <a:lnTo>
                    <a:pt x="59309" y="51562"/>
                  </a:lnTo>
                  <a:lnTo>
                    <a:pt x="53804" y="46327"/>
                  </a:lnTo>
                  <a:lnTo>
                    <a:pt x="46989" y="43687"/>
                  </a:lnTo>
                  <a:close/>
                </a:path>
                <a:path w="521335" h="737235">
                  <a:moveTo>
                    <a:pt x="80549" y="43687"/>
                  </a:moveTo>
                  <a:lnTo>
                    <a:pt x="46989" y="43687"/>
                  </a:lnTo>
                  <a:lnTo>
                    <a:pt x="53804" y="46327"/>
                  </a:lnTo>
                  <a:lnTo>
                    <a:pt x="59309" y="51562"/>
                  </a:lnTo>
                  <a:lnTo>
                    <a:pt x="62307" y="58495"/>
                  </a:lnTo>
                  <a:lnTo>
                    <a:pt x="62370" y="62069"/>
                  </a:lnTo>
                  <a:lnTo>
                    <a:pt x="112394" y="60960"/>
                  </a:lnTo>
                  <a:lnTo>
                    <a:pt x="80549" y="43687"/>
                  </a:lnTo>
                  <a:close/>
                </a:path>
                <a:path w="521335" h="737235">
                  <a:moveTo>
                    <a:pt x="112521" y="137413"/>
                  </a:moveTo>
                  <a:lnTo>
                    <a:pt x="90547" y="160127"/>
                  </a:lnTo>
                  <a:lnTo>
                    <a:pt x="93599" y="167004"/>
                  </a:lnTo>
                  <a:lnTo>
                    <a:pt x="93599" y="167131"/>
                  </a:lnTo>
                  <a:lnTo>
                    <a:pt x="99050" y="172348"/>
                  </a:lnTo>
                  <a:lnTo>
                    <a:pt x="105870" y="174958"/>
                  </a:lnTo>
                  <a:lnTo>
                    <a:pt x="113190" y="174829"/>
                  </a:lnTo>
                  <a:lnTo>
                    <a:pt x="120141" y="171831"/>
                  </a:lnTo>
                  <a:lnTo>
                    <a:pt x="125358" y="166326"/>
                  </a:lnTo>
                  <a:lnTo>
                    <a:pt x="127968" y="159511"/>
                  </a:lnTo>
                  <a:lnTo>
                    <a:pt x="127839" y="152221"/>
                  </a:lnTo>
                  <a:lnTo>
                    <a:pt x="124840" y="145287"/>
                  </a:lnTo>
                  <a:lnTo>
                    <a:pt x="119336" y="140053"/>
                  </a:lnTo>
                  <a:lnTo>
                    <a:pt x="112521" y="137413"/>
                  </a:lnTo>
                  <a:close/>
                </a:path>
                <a:path w="521335" h="737235">
                  <a:moveTo>
                    <a:pt x="178053" y="231108"/>
                  </a:moveTo>
                  <a:lnTo>
                    <a:pt x="156079" y="253797"/>
                  </a:lnTo>
                  <a:lnTo>
                    <a:pt x="159130" y="260731"/>
                  </a:lnTo>
                  <a:lnTo>
                    <a:pt x="164582" y="266021"/>
                  </a:lnTo>
                  <a:lnTo>
                    <a:pt x="171402" y="268636"/>
                  </a:lnTo>
                  <a:lnTo>
                    <a:pt x="178722" y="268537"/>
                  </a:lnTo>
                  <a:lnTo>
                    <a:pt x="185674" y="265556"/>
                  </a:lnTo>
                  <a:lnTo>
                    <a:pt x="190890" y="260052"/>
                  </a:lnTo>
                  <a:lnTo>
                    <a:pt x="193500" y="253237"/>
                  </a:lnTo>
                  <a:lnTo>
                    <a:pt x="193371" y="245947"/>
                  </a:lnTo>
                  <a:lnTo>
                    <a:pt x="190373" y="239013"/>
                  </a:lnTo>
                  <a:lnTo>
                    <a:pt x="184868" y="233723"/>
                  </a:lnTo>
                  <a:lnTo>
                    <a:pt x="178053" y="231108"/>
                  </a:lnTo>
                  <a:close/>
                </a:path>
                <a:path w="521335" h="737235">
                  <a:moveTo>
                    <a:pt x="243522" y="324786"/>
                  </a:moveTo>
                  <a:lnTo>
                    <a:pt x="236239" y="324915"/>
                  </a:lnTo>
                  <a:lnTo>
                    <a:pt x="229362" y="327913"/>
                  </a:lnTo>
                  <a:lnTo>
                    <a:pt x="224127" y="333418"/>
                  </a:lnTo>
                  <a:lnTo>
                    <a:pt x="221487" y="340232"/>
                  </a:lnTo>
                  <a:lnTo>
                    <a:pt x="221611" y="347523"/>
                  </a:lnTo>
                  <a:lnTo>
                    <a:pt x="224662" y="354456"/>
                  </a:lnTo>
                  <a:lnTo>
                    <a:pt x="230114" y="359691"/>
                  </a:lnTo>
                  <a:lnTo>
                    <a:pt x="236934" y="362330"/>
                  </a:lnTo>
                  <a:lnTo>
                    <a:pt x="244254" y="362207"/>
                  </a:lnTo>
                  <a:lnTo>
                    <a:pt x="251205" y="359156"/>
                  </a:lnTo>
                  <a:lnTo>
                    <a:pt x="256422" y="353704"/>
                  </a:lnTo>
                  <a:lnTo>
                    <a:pt x="259032" y="346884"/>
                  </a:lnTo>
                  <a:lnTo>
                    <a:pt x="258903" y="339564"/>
                  </a:lnTo>
                  <a:lnTo>
                    <a:pt x="255904" y="332613"/>
                  </a:lnTo>
                  <a:lnTo>
                    <a:pt x="250328" y="327396"/>
                  </a:lnTo>
                  <a:lnTo>
                    <a:pt x="243522" y="324786"/>
                  </a:lnTo>
                  <a:close/>
                </a:path>
                <a:path w="521335" h="737235">
                  <a:moveTo>
                    <a:pt x="309054" y="418512"/>
                  </a:moveTo>
                  <a:lnTo>
                    <a:pt x="301771" y="418641"/>
                  </a:lnTo>
                  <a:lnTo>
                    <a:pt x="294893" y="421639"/>
                  </a:lnTo>
                  <a:lnTo>
                    <a:pt x="289657" y="427144"/>
                  </a:lnTo>
                  <a:lnTo>
                    <a:pt x="287004" y="433958"/>
                  </a:lnTo>
                  <a:lnTo>
                    <a:pt x="287089" y="441249"/>
                  </a:lnTo>
                  <a:lnTo>
                    <a:pt x="290067" y="448182"/>
                  </a:lnTo>
                  <a:lnTo>
                    <a:pt x="295644" y="453417"/>
                  </a:lnTo>
                  <a:lnTo>
                    <a:pt x="302450" y="456056"/>
                  </a:lnTo>
                  <a:lnTo>
                    <a:pt x="309733" y="455933"/>
                  </a:lnTo>
                  <a:lnTo>
                    <a:pt x="316611" y="452881"/>
                  </a:lnTo>
                  <a:lnTo>
                    <a:pt x="321847" y="447430"/>
                  </a:lnTo>
                  <a:lnTo>
                    <a:pt x="324500" y="440610"/>
                  </a:lnTo>
                  <a:lnTo>
                    <a:pt x="324415" y="433290"/>
                  </a:lnTo>
                  <a:lnTo>
                    <a:pt x="321437" y="426338"/>
                  </a:lnTo>
                  <a:lnTo>
                    <a:pt x="315860" y="421122"/>
                  </a:lnTo>
                  <a:lnTo>
                    <a:pt x="309054" y="418512"/>
                  </a:lnTo>
                  <a:close/>
                </a:path>
                <a:path w="521335" h="737235">
                  <a:moveTo>
                    <a:pt x="374570" y="512190"/>
                  </a:moveTo>
                  <a:lnTo>
                    <a:pt x="352590" y="534336"/>
                  </a:lnTo>
                  <a:lnTo>
                    <a:pt x="352601" y="534957"/>
                  </a:lnTo>
                  <a:lnTo>
                    <a:pt x="355600" y="541908"/>
                  </a:lnTo>
                  <a:lnTo>
                    <a:pt x="361176" y="547125"/>
                  </a:lnTo>
                  <a:lnTo>
                    <a:pt x="367982" y="549735"/>
                  </a:lnTo>
                  <a:lnTo>
                    <a:pt x="375265" y="549606"/>
                  </a:lnTo>
                  <a:lnTo>
                    <a:pt x="382142" y="546607"/>
                  </a:lnTo>
                  <a:lnTo>
                    <a:pt x="387377" y="541156"/>
                  </a:lnTo>
                  <a:lnTo>
                    <a:pt x="390016" y="534336"/>
                  </a:lnTo>
                  <a:lnTo>
                    <a:pt x="389893" y="527016"/>
                  </a:lnTo>
                  <a:lnTo>
                    <a:pt x="386841" y="520064"/>
                  </a:lnTo>
                  <a:lnTo>
                    <a:pt x="381390" y="514830"/>
                  </a:lnTo>
                  <a:lnTo>
                    <a:pt x="374570" y="512190"/>
                  </a:lnTo>
                  <a:close/>
                </a:path>
                <a:path w="521335" h="737235">
                  <a:moveTo>
                    <a:pt x="440102" y="605916"/>
                  </a:moveTo>
                  <a:lnTo>
                    <a:pt x="432782" y="606040"/>
                  </a:lnTo>
                  <a:lnTo>
                    <a:pt x="425830" y="609091"/>
                  </a:lnTo>
                  <a:lnTo>
                    <a:pt x="420614" y="614543"/>
                  </a:lnTo>
                  <a:lnTo>
                    <a:pt x="418004" y="621363"/>
                  </a:lnTo>
                  <a:lnTo>
                    <a:pt x="418133" y="628683"/>
                  </a:lnTo>
                  <a:lnTo>
                    <a:pt x="421131" y="635634"/>
                  </a:lnTo>
                  <a:lnTo>
                    <a:pt x="426636" y="640851"/>
                  </a:lnTo>
                  <a:lnTo>
                    <a:pt x="433450" y="643461"/>
                  </a:lnTo>
                  <a:lnTo>
                    <a:pt x="440741" y="643332"/>
                  </a:lnTo>
                  <a:lnTo>
                    <a:pt x="447675" y="640333"/>
                  </a:lnTo>
                  <a:lnTo>
                    <a:pt x="452909" y="634829"/>
                  </a:lnTo>
                  <a:lnTo>
                    <a:pt x="455548" y="628014"/>
                  </a:lnTo>
                  <a:lnTo>
                    <a:pt x="455425" y="620724"/>
                  </a:lnTo>
                  <a:lnTo>
                    <a:pt x="452374" y="613790"/>
                  </a:lnTo>
                  <a:lnTo>
                    <a:pt x="446922" y="608556"/>
                  </a:lnTo>
                  <a:lnTo>
                    <a:pt x="440102" y="605916"/>
                  </a:lnTo>
                  <a:close/>
                </a:path>
                <a:path w="521335" h="737235">
                  <a:moveTo>
                    <a:pt x="505634" y="699643"/>
                  </a:moveTo>
                  <a:lnTo>
                    <a:pt x="483654" y="721740"/>
                  </a:lnTo>
                  <a:lnTo>
                    <a:pt x="483665" y="722356"/>
                  </a:lnTo>
                  <a:lnTo>
                    <a:pt x="486663" y="729233"/>
                  </a:lnTo>
                  <a:lnTo>
                    <a:pt x="492168" y="734577"/>
                  </a:lnTo>
                  <a:lnTo>
                    <a:pt x="498983" y="737187"/>
                  </a:lnTo>
                  <a:lnTo>
                    <a:pt x="506273" y="737058"/>
                  </a:lnTo>
                  <a:lnTo>
                    <a:pt x="513206" y="734059"/>
                  </a:lnTo>
                  <a:lnTo>
                    <a:pt x="518441" y="728555"/>
                  </a:lnTo>
                  <a:lnTo>
                    <a:pt x="521080" y="721740"/>
                  </a:lnTo>
                  <a:lnTo>
                    <a:pt x="520957" y="714450"/>
                  </a:lnTo>
                  <a:lnTo>
                    <a:pt x="517905" y="707516"/>
                  </a:lnTo>
                  <a:lnTo>
                    <a:pt x="512454" y="702282"/>
                  </a:lnTo>
                  <a:lnTo>
                    <a:pt x="505634" y="6996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29761" y="4263389"/>
              <a:ext cx="1274445" cy="83820"/>
            </a:xfrm>
            <a:custGeom>
              <a:avLst/>
              <a:gdLst/>
              <a:ahLst/>
              <a:cxnLst/>
              <a:rect l="l" t="t" r="r" b="b"/>
              <a:pathLst>
                <a:path w="1274445" h="83820">
                  <a:moveTo>
                    <a:pt x="1274064" y="0"/>
                  </a:moveTo>
                  <a:lnTo>
                    <a:pt x="0" y="83820"/>
                  </a:lnTo>
                </a:path>
              </a:pathLst>
            </a:custGeom>
            <a:ln w="381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807464" y="3473196"/>
            <a:ext cx="1088390" cy="1278890"/>
            <a:chOff x="1807464" y="3473196"/>
            <a:chExt cx="1088390" cy="127889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7464" y="4509516"/>
              <a:ext cx="1088136" cy="2423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0324" y="3473196"/>
              <a:ext cx="362712" cy="112623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071497" y="3894582"/>
              <a:ext cx="114300" cy="438150"/>
            </a:xfrm>
            <a:custGeom>
              <a:avLst/>
              <a:gdLst/>
              <a:ahLst/>
              <a:cxnLst/>
              <a:rect l="l" t="t" r="r" b="b"/>
              <a:pathLst>
                <a:path w="114300" h="438150">
                  <a:moveTo>
                    <a:pt x="86759" y="57150"/>
                  </a:moveTo>
                  <a:lnTo>
                    <a:pt x="58546" y="57150"/>
                  </a:lnTo>
                  <a:lnTo>
                    <a:pt x="65873" y="58810"/>
                  </a:lnTo>
                  <a:lnTo>
                    <a:pt x="71818" y="63007"/>
                  </a:lnTo>
                  <a:lnTo>
                    <a:pt x="75763" y="69133"/>
                  </a:lnTo>
                  <a:lnTo>
                    <a:pt x="77021" y="76200"/>
                  </a:lnTo>
                  <a:lnTo>
                    <a:pt x="77088" y="76708"/>
                  </a:lnTo>
                  <a:lnTo>
                    <a:pt x="75428" y="84034"/>
                  </a:lnTo>
                  <a:lnTo>
                    <a:pt x="73380" y="86935"/>
                  </a:lnTo>
                  <a:lnTo>
                    <a:pt x="114300" y="115570"/>
                  </a:lnTo>
                  <a:lnTo>
                    <a:pt x="86759" y="57150"/>
                  </a:lnTo>
                  <a:close/>
                </a:path>
                <a:path w="114300" h="438150">
                  <a:moveTo>
                    <a:pt x="59816" y="0"/>
                  </a:moveTo>
                  <a:lnTo>
                    <a:pt x="0" y="112903"/>
                  </a:lnTo>
                  <a:lnTo>
                    <a:pt x="42239" y="86191"/>
                  </a:lnTo>
                  <a:lnTo>
                    <a:pt x="40316" y="83212"/>
                  </a:lnTo>
                  <a:lnTo>
                    <a:pt x="39057" y="76200"/>
                  </a:lnTo>
                  <a:lnTo>
                    <a:pt x="58546" y="57150"/>
                  </a:lnTo>
                  <a:lnTo>
                    <a:pt x="86759" y="57150"/>
                  </a:lnTo>
                  <a:lnTo>
                    <a:pt x="59816" y="0"/>
                  </a:lnTo>
                  <a:close/>
                </a:path>
                <a:path w="114300" h="438150">
                  <a:moveTo>
                    <a:pt x="58038" y="76200"/>
                  </a:moveTo>
                  <a:lnTo>
                    <a:pt x="42239" y="86191"/>
                  </a:lnTo>
                  <a:lnTo>
                    <a:pt x="44275" y="89344"/>
                  </a:lnTo>
                  <a:lnTo>
                    <a:pt x="50258" y="93571"/>
                  </a:lnTo>
                  <a:lnTo>
                    <a:pt x="57657" y="95250"/>
                  </a:lnTo>
                  <a:lnTo>
                    <a:pt x="65105" y="93924"/>
                  </a:lnTo>
                  <a:lnTo>
                    <a:pt x="71231" y="89979"/>
                  </a:lnTo>
                  <a:lnTo>
                    <a:pt x="73380" y="86935"/>
                  </a:lnTo>
                  <a:lnTo>
                    <a:pt x="58038" y="76200"/>
                  </a:lnTo>
                  <a:close/>
                </a:path>
                <a:path w="114300" h="438150">
                  <a:moveTo>
                    <a:pt x="77021" y="76200"/>
                  </a:moveTo>
                  <a:lnTo>
                    <a:pt x="58038" y="76200"/>
                  </a:lnTo>
                  <a:lnTo>
                    <a:pt x="73380" y="86935"/>
                  </a:lnTo>
                  <a:lnTo>
                    <a:pt x="75428" y="84034"/>
                  </a:lnTo>
                  <a:lnTo>
                    <a:pt x="77088" y="76708"/>
                  </a:lnTo>
                  <a:lnTo>
                    <a:pt x="77021" y="76200"/>
                  </a:lnTo>
                  <a:close/>
                </a:path>
                <a:path w="114300" h="438150">
                  <a:moveTo>
                    <a:pt x="58546" y="57150"/>
                  </a:moveTo>
                  <a:lnTo>
                    <a:pt x="51079" y="58475"/>
                  </a:lnTo>
                  <a:lnTo>
                    <a:pt x="44910" y="62420"/>
                  </a:lnTo>
                  <a:lnTo>
                    <a:pt x="40669" y="68365"/>
                  </a:lnTo>
                  <a:lnTo>
                    <a:pt x="38988" y="75692"/>
                  </a:lnTo>
                  <a:lnTo>
                    <a:pt x="39148" y="76708"/>
                  </a:lnTo>
                  <a:lnTo>
                    <a:pt x="40316" y="83212"/>
                  </a:lnTo>
                  <a:lnTo>
                    <a:pt x="42239" y="86191"/>
                  </a:lnTo>
                  <a:lnTo>
                    <a:pt x="58038" y="76200"/>
                  </a:lnTo>
                  <a:lnTo>
                    <a:pt x="77021" y="76200"/>
                  </a:lnTo>
                  <a:lnTo>
                    <a:pt x="75763" y="69133"/>
                  </a:lnTo>
                  <a:lnTo>
                    <a:pt x="71818" y="63007"/>
                  </a:lnTo>
                  <a:lnTo>
                    <a:pt x="65873" y="58810"/>
                  </a:lnTo>
                  <a:lnTo>
                    <a:pt x="58546" y="57150"/>
                  </a:lnTo>
                  <a:close/>
                </a:path>
                <a:path w="114300" h="438150">
                  <a:moveTo>
                    <a:pt x="55879" y="171450"/>
                  </a:moveTo>
                  <a:lnTo>
                    <a:pt x="48414" y="172775"/>
                  </a:lnTo>
                  <a:lnTo>
                    <a:pt x="42259" y="176720"/>
                  </a:lnTo>
                  <a:lnTo>
                    <a:pt x="38056" y="182665"/>
                  </a:lnTo>
                  <a:lnTo>
                    <a:pt x="36448" y="189992"/>
                  </a:lnTo>
                  <a:lnTo>
                    <a:pt x="37703" y="197566"/>
                  </a:lnTo>
                  <a:lnTo>
                    <a:pt x="41656" y="203692"/>
                  </a:lnTo>
                  <a:lnTo>
                    <a:pt x="47609" y="207889"/>
                  </a:lnTo>
                  <a:lnTo>
                    <a:pt x="54990" y="209550"/>
                  </a:lnTo>
                  <a:lnTo>
                    <a:pt x="62456" y="208224"/>
                  </a:lnTo>
                  <a:lnTo>
                    <a:pt x="68611" y="204279"/>
                  </a:lnTo>
                  <a:lnTo>
                    <a:pt x="72814" y="198334"/>
                  </a:lnTo>
                  <a:lnTo>
                    <a:pt x="74421" y="191008"/>
                  </a:lnTo>
                  <a:lnTo>
                    <a:pt x="73114" y="183487"/>
                  </a:lnTo>
                  <a:lnTo>
                    <a:pt x="69199" y="177355"/>
                  </a:lnTo>
                  <a:lnTo>
                    <a:pt x="63259" y="173128"/>
                  </a:lnTo>
                  <a:lnTo>
                    <a:pt x="55879" y="171450"/>
                  </a:lnTo>
                  <a:close/>
                </a:path>
                <a:path w="114300" h="438150">
                  <a:moveTo>
                    <a:pt x="53212" y="285750"/>
                  </a:moveTo>
                  <a:lnTo>
                    <a:pt x="45765" y="287075"/>
                  </a:lnTo>
                  <a:lnTo>
                    <a:pt x="39639" y="291020"/>
                  </a:lnTo>
                  <a:lnTo>
                    <a:pt x="35442" y="296965"/>
                  </a:lnTo>
                  <a:lnTo>
                    <a:pt x="33781" y="304292"/>
                  </a:lnTo>
                  <a:lnTo>
                    <a:pt x="35089" y="311866"/>
                  </a:lnTo>
                  <a:lnTo>
                    <a:pt x="39004" y="317992"/>
                  </a:lnTo>
                  <a:lnTo>
                    <a:pt x="44944" y="322189"/>
                  </a:lnTo>
                  <a:lnTo>
                    <a:pt x="52323" y="323850"/>
                  </a:lnTo>
                  <a:lnTo>
                    <a:pt x="59791" y="322542"/>
                  </a:lnTo>
                  <a:lnTo>
                    <a:pt x="65960" y="318627"/>
                  </a:lnTo>
                  <a:lnTo>
                    <a:pt x="70201" y="312687"/>
                  </a:lnTo>
                  <a:lnTo>
                    <a:pt x="71881" y="305308"/>
                  </a:lnTo>
                  <a:lnTo>
                    <a:pt x="70554" y="297787"/>
                  </a:lnTo>
                  <a:lnTo>
                    <a:pt x="66595" y="291655"/>
                  </a:lnTo>
                  <a:lnTo>
                    <a:pt x="60612" y="287428"/>
                  </a:lnTo>
                  <a:lnTo>
                    <a:pt x="53212" y="285750"/>
                  </a:lnTo>
                  <a:close/>
                </a:path>
                <a:path w="114300" h="438150">
                  <a:moveTo>
                    <a:pt x="50545" y="400050"/>
                  </a:moveTo>
                  <a:lnTo>
                    <a:pt x="43152" y="401377"/>
                  </a:lnTo>
                  <a:lnTo>
                    <a:pt x="37020" y="405336"/>
                  </a:lnTo>
                  <a:lnTo>
                    <a:pt x="32793" y="411319"/>
                  </a:lnTo>
                  <a:lnTo>
                    <a:pt x="31114" y="418719"/>
                  </a:lnTo>
                  <a:lnTo>
                    <a:pt x="32442" y="426166"/>
                  </a:lnTo>
                  <a:lnTo>
                    <a:pt x="36401" y="432292"/>
                  </a:lnTo>
                  <a:lnTo>
                    <a:pt x="42384" y="436489"/>
                  </a:lnTo>
                  <a:lnTo>
                    <a:pt x="49783" y="438150"/>
                  </a:lnTo>
                  <a:lnTo>
                    <a:pt x="57177" y="436842"/>
                  </a:lnTo>
                  <a:lnTo>
                    <a:pt x="63309" y="432927"/>
                  </a:lnTo>
                  <a:lnTo>
                    <a:pt x="67536" y="426987"/>
                  </a:lnTo>
                  <a:lnTo>
                    <a:pt x="69214" y="419608"/>
                  </a:lnTo>
                  <a:lnTo>
                    <a:pt x="67887" y="412087"/>
                  </a:lnTo>
                  <a:lnTo>
                    <a:pt x="63928" y="405955"/>
                  </a:lnTo>
                  <a:lnTo>
                    <a:pt x="57945" y="401728"/>
                  </a:lnTo>
                  <a:lnTo>
                    <a:pt x="50545" y="400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96262" y="4370070"/>
              <a:ext cx="737870" cy="155575"/>
            </a:xfrm>
            <a:custGeom>
              <a:avLst/>
              <a:gdLst/>
              <a:ahLst/>
              <a:cxnLst/>
              <a:rect l="l" t="t" r="r" b="b"/>
              <a:pathLst>
                <a:path w="737869" h="155575">
                  <a:moveTo>
                    <a:pt x="737615" y="15544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786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5"/>
              </a:spcBef>
            </a:pPr>
            <a:r>
              <a:rPr sz="5200" dirty="0"/>
              <a:t>When</a:t>
            </a:r>
            <a:r>
              <a:rPr sz="5200" spc="-40" dirty="0"/>
              <a:t> </a:t>
            </a:r>
            <a:r>
              <a:rPr sz="5200" dirty="0"/>
              <a:t>is</a:t>
            </a:r>
            <a:r>
              <a:rPr sz="5200" spc="-35" dirty="0"/>
              <a:t> </a:t>
            </a:r>
            <a:r>
              <a:rPr sz="5200" dirty="0"/>
              <a:t>an</a:t>
            </a:r>
            <a:r>
              <a:rPr sz="5200" spc="-55" dirty="0"/>
              <a:t> </a:t>
            </a:r>
            <a:r>
              <a:rPr sz="5200" dirty="0"/>
              <a:t>Execution</a:t>
            </a:r>
            <a:r>
              <a:rPr sz="5200" spc="-60" dirty="0"/>
              <a:t> </a:t>
            </a:r>
            <a:r>
              <a:rPr sz="5200" dirty="0"/>
              <a:t>Not</a:t>
            </a:r>
            <a:r>
              <a:rPr sz="5200" spc="-35" dirty="0"/>
              <a:t> </a:t>
            </a:r>
            <a:r>
              <a:rPr sz="5200" spc="-25" dirty="0"/>
              <a:t>SC?</a:t>
            </a:r>
            <a:endParaRPr sz="5200"/>
          </a:p>
          <a:p>
            <a:pPr marL="1557020">
              <a:lnSpc>
                <a:spcPct val="100000"/>
              </a:lnSpc>
              <a:spcBef>
                <a:spcPts val="190"/>
              </a:spcBef>
            </a:pPr>
            <a:r>
              <a:rPr sz="1700" b="0" dirty="0">
                <a:latin typeface="Calibri"/>
                <a:cs typeface="Calibri"/>
              </a:rPr>
              <a:t>When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a</a:t>
            </a:r>
            <a:r>
              <a:rPr sz="1700" b="0" spc="-50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memory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operation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happens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before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itself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019" y="3573526"/>
            <a:ext cx="5156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44969" y="3106166"/>
            <a:ext cx="2454910" cy="1459865"/>
            <a:chOff x="6844969" y="3106166"/>
            <a:chExt cx="2454910" cy="1459865"/>
          </a:xfrm>
        </p:grpSpPr>
        <p:sp>
          <p:nvSpPr>
            <p:cNvPr id="5" name="object 5"/>
            <p:cNvSpPr/>
            <p:nvPr/>
          </p:nvSpPr>
          <p:spPr>
            <a:xfrm>
              <a:off x="7267194" y="3277362"/>
              <a:ext cx="1874520" cy="1905"/>
            </a:xfrm>
            <a:custGeom>
              <a:avLst/>
              <a:gdLst/>
              <a:ahLst/>
              <a:cxnLst/>
              <a:rect l="l" t="t" r="r" b="b"/>
              <a:pathLst>
                <a:path w="1874520" h="1904">
                  <a:moveTo>
                    <a:pt x="0" y="0"/>
                  </a:moveTo>
                  <a:lnTo>
                    <a:pt x="1874520" y="152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1233" y="3106166"/>
              <a:ext cx="1048842" cy="8874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4969" y="3721989"/>
              <a:ext cx="693369" cy="8440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79461" y="3986656"/>
              <a:ext cx="1420495" cy="325755"/>
            </a:xfrm>
            <a:custGeom>
              <a:avLst/>
              <a:gdLst/>
              <a:ahLst/>
              <a:cxnLst/>
              <a:rect l="l" t="t" r="r" b="b"/>
              <a:pathLst>
                <a:path w="1420495" h="325754">
                  <a:moveTo>
                    <a:pt x="76454" y="133477"/>
                  </a:moveTo>
                  <a:lnTo>
                    <a:pt x="75031" y="126060"/>
                  </a:lnTo>
                  <a:lnTo>
                    <a:pt x="70993" y="119989"/>
                  </a:lnTo>
                  <a:lnTo>
                    <a:pt x="64947" y="115874"/>
                  </a:lnTo>
                  <a:lnTo>
                    <a:pt x="57531" y="114300"/>
                  </a:lnTo>
                  <a:lnTo>
                    <a:pt x="50101" y="115798"/>
                  </a:lnTo>
                  <a:lnTo>
                    <a:pt x="44030" y="119875"/>
                  </a:lnTo>
                  <a:lnTo>
                    <a:pt x="39916" y="125933"/>
                  </a:lnTo>
                  <a:lnTo>
                    <a:pt x="38354" y="133350"/>
                  </a:lnTo>
                  <a:lnTo>
                    <a:pt x="39839" y="140779"/>
                  </a:lnTo>
                  <a:lnTo>
                    <a:pt x="43916" y="146850"/>
                  </a:lnTo>
                  <a:lnTo>
                    <a:pt x="49974" y="150964"/>
                  </a:lnTo>
                  <a:lnTo>
                    <a:pt x="57404" y="152527"/>
                  </a:lnTo>
                  <a:lnTo>
                    <a:pt x="64820" y="151041"/>
                  </a:lnTo>
                  <a:lnTo>
                    <a:pt x="70878" y="146964"/>
                  </a:lnTo>
                  <a:lnTo>
                    <a:pt x="74955" y="140906"/>
                  </a:lnTo>
                  <a:lnTo>
                    <a:pt x="76454" y="133477"/>
                  </a:lnTo>
                  <a:close/>
                </a:path>
                <a:path w="1420495" h="325754">
                  <a:moveTo>
                    <a:pt x="76962" y="19177"/>
                  </a:moveTo>
                  <a:lnTo>
                    <a:pt x="75463" y="11734"/>
                  </a:lnTo>
                  <a:lnTo>
                    <a:pt x="71386" y="5638"/>
                  </a:lnTo>
                  <a:lnTo>
                    <a:pt x="65328" y="1524"/>
                  </a:lnTo>
                  <a:lnTo>
                    <a:pt x="57912" y="0"/>
                  </a:lnTo>
                  <a:lnTo>
                    <a:pt x="50482" y="1498"/>
                  </a:lnTo>
                  <a:lnTo>
                    <a:pt x="44424" y="5575"/>
                  </a:lnTo>
                  <a:lnTo>
                    <a:pt x="40347" y="11633"/>
                  </a:lnTo>
                  <a:lnTo>
                    <a:pt x="38862" y="19050"/>
                  </a:lnTo>
                  <a:lnTo>
                    <a:pt x="40271" y="26479"/>
                  </a:lnTo>
                  <a:lnTo>
                    <a:pt x="44323" y="32537"/>
                  </a:lnTo>
                  <a:lnTo>
                    <a:pt x="50355" y="36614"/>
                  </a:lnTo>
                  <a:lnTo>
                    <a:pt x="57785" y="38100"/>
                  </a:lnTo>
                  <a:lnTo>
                    <a:pt x="65201" y="36690"/>
                  </a:lnTo>
                  <a:lnTo>
                    <a:pt x="71272" y="32639"/>
                  </a:lnTo>
                  <a:lnTo>
                    <a:pt x="75387" y="26606"/>
                  </a:lnTo>
                  <a:lnTo>
                    <a:pt x="76962" y="19177"/>
                  </a:lnTo>
                  <a:close/>
                </a:path>
                <a:path w="1420495" h="325754">
                  <a:moveTo>
                    <a:pt x="114300" y="209931"/>
                  </a:moveTo>
                  <a:lnTo>
                    <a:pt x="76047" y="235216"/>
                  </a:lnTo>
                  <a:lnTo>
                    <a:pt x="76047" y="247650"/>
                  </a:lnTo>
                  <a:lnTo>
                    <a:pt x="74587" y="240360"/>
                  </a:lnTo>
                  <a:lnTo>
                    <a:pt x="76047" y="247650"/>
                  </a:lnTo>
                  <a:lnTo>
                    <a:pt x="76047" y="235216"/>
                  </a:lnTo>
                  <a:lnTo>
                    <a:pt x="72656" y="237451"/>
                  </a:lnTo>
                  <a:lnTo>
                    <a:pt x="70561" y="234302"/>
                  </a:lnTo>
                  <a:lnTo>
                    <a:pt x="64541" y="230225"/>
                  </a:lnTo>
                  <a:lnTo>
                    <a:pt x="57150" y="228727"/>
                  </a:lnTo>
                  <a:lnTo>
                    <a:pt x="49695" y="230149"/>
                  </a:lnTo>
                  <a:lnTo>
                    <a:pt x="43599" y="234188"/>
                  </a:lnTo>
                  <a:lnTo>
                    <a:pt x="41465" y="237324"/>
                  </a:lnTo>
                  <a:lnTo>
                    <a:pt x="0" y="209423"/>
                  </a:lnTo>
                  <a:lnTo>
                    <a:pt x="56769" y="323977"/>
                  </a:lnTo>
                  <a:lnTo>
                    <a:pt x="85598" y="266827"/>
                  </a:lnTo>
                  <a:lnTo>
                    <a:pt x="114300" y="209931"/>
                  </a:lnTo>
                  <a:close/>
                </a:path>
                <a:path w="1420495" h="325754">
                  <a:moveTo>
                    <a:pt x="1382522" y="135001"/>
                  </a:moveTo>
                  <a:lnTo>
                    <a:pt x="1381099" y="127584"/>
                  </a:lnTo>
                  <a:lnTo>
                    <a:pt x="1377048" y="121513"/>
                  </a:lnTo>
                  <a:lnTo>
                    <a:pt x="1371015" y="117398"/>
                  </a:lnTo>
                  <a:lnTo>
                    <a:pt x="1363599" y="115824"/>
                  </a:lnTo>
                  <a:lnTo>
                    <a:pt x="1356169" y="117322"/>
                  </a:lnTo>
                  <a:lnTo>
                    <a:pt x="1350098" y="121399"/>
                  </a:lnTo>
                  <a:lnTo>
                    <a:pt x="1345984" y="127457"/>
                  </a:lnTo>
                  <a:lnTo>
                    <a:pt x="1344422" y="134874"/>
                  </a:lnTo>
                  <a:lnTo>
                    <a:pt x="1345907" y="142303"/>
                  </a:lnTo>
                  <a:lnTo>
                    <a:pt x="1349984" y="148374"/>
                  </a:lnTo>
                  <a:lnTo>
                    <a:pt x="1356042" y="152488"/>
                  </a:lnTo>
                  <a:lnTo>
                    <a:pt x="1363472" y="154051"/>
                  </a:lnTo>
                  <a:lnTo>
                    <a:pt x="1370888" y="152565"/>
                  </a:lnTo>
                  <a:lnTo>
                    <a:pt x="1376946" y="148488"/>
                  </a:lnTo>
                  <a:lnTo>
                    <a:pt x="1381023" y="142430"/>
                  </a:lnTo>
                  <a:lnTo>
                    <a:pt x="1382522" y="135001"/>
                  </a:lnTo>
                  <a:close/>
                </a:path>
                <a:path w="1420495" h="325754">
                  <a:moveTo>
                    <a:pt x="1383030" y="20701"/>
                  </a:moveTo>
                  <a:lnTo>
                    <a:pt x="1381531" y="13258"/>
                  </a:lnTo>
                  <a:lnTo>
                    <a:pt x="1377454" y="7162"/>
                  </a:lnTo>
                  <a:lnTo>
                    <a:pt x="1371396" y="3048"/>
                  </a:lnTo>
                  <a:lnTo>
                    <a:pt x="1363980" y="1524"/>
                  </a:lnTo>
                  <a:lnTo>
                    <a:pt x="1356550" y="3022"/>
                  </a:lnTo>
                  <a:lnTo>
                    <a:pt x="1350492" y="7099"/>
                  </a:lnTo>
                  <a:lnTo>
                    <a:pt x="1346415" y="13157"/>
                  </a:lnTo>
                  <a:lnTo>
                    <a:pt x="1344930" y="20574"/>
                  </a:lnTo>
                  <a:lnTo>
                    <a:pt x="1346339" y="28003"/>
                  </a:lnTo>
                  <a:lnTo>
                    <a:pt x="1350391" y="34061"/>
                  </a:lnTo>
                  <a:lnTo>
                    <a:pt x="1356423" y="38138"/>
                  </a:lnTo>
                  <a:lnTo>
                    <a:pt x="1363853" y="39624"/>
                  </a:lnTo>
                  <a:lnTo>
                    <a:pt x="1371269" y="38214"/>
                  </a:lnTo>
                  <a:lnTo>
                    <a:pt x="1377340" y="34163"/>
                  </a:lnTo>
                  <a:lnTo>
                    <a:pt x="1381455" y="28130"/>
                  </a:lnTo>
                  <a:lnTo>
                    <a:pt x="1383030" y="20701"/>
                  </a:lnTo>
                  <a:close/>
                </a:path>
                <a:path w="1420495" h="325754">
                  <a:moveTo>
                    <a:pt x="1420368" y="211455"/>
                  </a:moveTo>
                  <a:lnTo>
                    <a:pt x="1382115" y="236740"/>
                  </a:lnTo>
                  <a:lnTo>
                    <a:pt x="1382115" y="249174"/>
                  </a:lnTo>
                  <a:lnTo>
                    <a:pt x="1380655" y="241884"/>
                  </a:lnTo>
                  <a:lnTo>
                    <a:pt x="1382115" y="249174"/>
                  </a:lnTo>
                  <a:lnTo>
                    <a:pt x="1382115" y="236740"/>
                  </a:lnTo>
                  <a:lnTo>
                    <a:pt x="1378724" y="238975"/>
                  </a:lnTo>
                  <a:lnTo>
                    <a:pt x="1376629" y="235826"/>
                  </a:lnTo>
                  <a:lnTo>
                    <a:pt x="1370609" y="231749"/>
                  </a:lnTo>
                  <a:lnTo>
                    <a:pt x="1363218" y="230251"/>
                  </a:lnTo>
                  <a:lnTo>
                    <a:pt x="1355763" y="231673"/>
                  </a:lnTo>
                  <a:lnTo>
                    <a:pt x="1349667" y="235712"/>
                  </a:lnTo>
                  <a:lnTo>
                    <a:pt x="1347533" y="238848"/>
                  </a:lnTo>
                  <a:lnTo>
                    <a:pt x="1306068" y="210947"/>
                  </a:lnTo>
                  <a:lnTo>
                    <a:pt x="1362837" y="325501"/>
                  </a:lnTo>
                  <a:lnTo>
                    <a:pt x="1391666" y="268351"/>
                  </a:lnTo>
                  <a:lnTo>
                    <a:pt x="1420368" y="2114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65494" y="2828924"/>
            <a:ext cx="3500754" cy="1767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Happens-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Graph</a:t>
            </a:r>
            <a:endParaRPr sz="2950">
              <a:latin typeface="Calibri"/>
              <a:cs typeface="Calibri"/>
            </a:endParaRPr>
          </a:p>
          <a:p>
            <a:pPr marR="394335" algn="r">
              <a:lnSpc>
                <a:spcPct val="100000"/>
              </a:lnSpc>
              <a:spcBef>
                <a:spcPts val="2240"/>
              </a:spcBef>
              <a:tabLst>
                <a:tab pos="885190" algn="l"/>
                <a:tab pos="2193925" algn="l"/>
              </a:tabLst>
            </a:pPr>
            <a:r>
              <a:rPr sz="3750" spc="-37" baseline="1111" dirty="0">
                <a:latin typeface="Calibri"/>
                <a:cs typeface="Calibri"/>
              </a:rPr>
              <a:t>Y=1</a:t>
            </a:r>
            <a:r>
              <a:rPr sz="3750" baseline="1111" dirty="0">
                <a:latin typeface="Calibri"/>
                <a:cs typeface="Calibri"/>
              </a:rPr>
              <a:t>	</a:t>
            </a:r>
            <a:r>
              <a:rPr sz="2500" spc="-20" dirty="0">
                <a:latin typeface="Calibri"/>
                <a:cs typeface="Calibri"/>
              </a:rPr>
              <a:t>r1=X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20" dirty="0">
                <a:latin typeface="Calibri"/>
                <a:cs typeface="Calibri"/>
              </a:rPr>
              <a:t>r3=Y</a:t>
            </a:r>
            <a:endParaRPr sz="2500">
              <a:latin typeface="Calibri"/>
              <a:cs typeface="Calibri"/>
            </a:endParaRPr>
          </a:p>
          <a:p>
            <a:pPr marR="367030" algn="r">
              <a:lnSpc>
                <a:spcPct val="100000"/>
              </a:lnSpc>
              <a:spcBef>
                <a:spcPts val="1930"/>
              </a:spcBef>
              <a:tabLst>
                <a:tab pos="1325880" algn="l"/>
              </a:tabLst>
            </a:pPr>
            <a:r>
              <a:rPr sz="2500" spc="-20" dirty="0">
                <a:latin typeface="Calibri"/>
                <a:cs typeface="Calibri"/>
              </a:rPr>
              <a:t>r2=Y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20" dirty="0">
                <a:latin typeface="Calibri"/>
                <a:cs typeface="Calibri"/>
              </a:rPr>
              <a:t>r4=X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4301" y="5340197"/>
            <a:ext cx="7662545" cy="927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2950" dirty="0">
                <a:latin typeface="Calibri"/>
                <a:cs typeface="Calibri"/>
              </a:rPr>
              <a:t>If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there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cycle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happens-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graph,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the </a:t>
            </a:r>
            <a:r>
              <a:rPr sz="2950" dirty="0">
                <a:latin typeface="Calibri"/>
                <a:cs typeface="Calibri"/>
              </a:rPr>
              <a:t>execution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not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SC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21942" y="3524797"/>
            <a:ext cx="1007110" cy="775335"/>
            <a:chOff x="1821942" y="3524797"/>
            <a:chExt cx="1007110" cy="77533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1042" y="3524797"/>
              <a:ext cx="937882" cy="4147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1942" y="3805173"/>
              <a:ext cx="403351" cy="49476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275291" y="3337598"/>
            <a:ext cx="1340485" cy="1683385"/>
            <a:chOff x="3275291" y="3337598"/>
            <a:chExt cx="1340485" cy="168338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5291" y="3337598"/>
              <a:ext cx="1340270" cy="5655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3774" y="3801808"/>
              <a:ext cx="492378" cy="121900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133726" y="2774695"/>
            <a:ext cx="1950085" cy="2313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algn="just">
              <a:lnSpc>
                <a:spcPts val="3285"/>
              </a:lnSpc>
              <a:spcBef>
                <a:spcPts val="100"/>
              </a:spcBef>
            </a:pPr>
            <a:r>
              <a:rPr sz="2950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spc="7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endParaRPr sz="2950">
              <a:latin typeface="Calibri"/>
              <a:cs typeface="Calibri"/>
            </a:endParaRPr>
          </a:p>
          <a:p>
            <a:pPr marL="610235" marR="850265" indent="-17145">
              <a:lnSpc>
                <a:spcPct val="75000"/>
              </a:lnSpc>
              <a:spcBef>
                <a:spcPts val="495"/>
              </a:spcBef>
            </a:pPr>
            <a:r>
              <a:rPr sz="2500" spc="-25" dirty="0">
                <a:latin typeface="Calibri"/>
                <a:cs typeface="Calibri"/>
              </a:rPr>
              <a:t>X=1 Y=1</a:t>
            </a:r>
            <a:endParaRPr sz="2500">
              <a:latin typeface="Calibri"/>
              <a:cs typeface="Calibri"/>
            </a:endParaRPr>
          </a:p>
          <a:p>
            <a:pPr marL="12700" algn="just">
              <a:lnSpc>
                <a:spcPts val="1920"/>
              </a:lnSpc>
            </a:pPr>
            <a:r>
              <a:rPr sz="2500" dirty="0">
                <a:latin typeface="Calibri"/>
                <a:cs typeface="Calibri"/>
              </a:rPr>
              <a:t>r1=X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1]</a:t>
            </a:r>
            <a:endParaRPr sz="2500">
              <a:latin typeface="Calibri"/>
              <a:cs typeface="Calibri"/>
            </a:endParaRPr>
          </a:p>
          <a:p>
            <a:pPr marL="12700" marR="203835" indent="16510" algn="just">
              <a:lnSpc>
                <a:spcPct val="83000"/>
              </a:lnSpc>
              <a:spcBef>
                <a:spcPts val="340"/>
              </a:spcBef>
            </a:pPr>
            <a:r>
              <a:rPr sz="2500" dirty="0">
                <a:latin typeface="Calibri"/>
                <a:cs typeface="Calibri"/>
              </a:rPr>
              <a:t>r2=Y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[r2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 </a:t>
            </a:r>
            <a:r>
              <a:rPr sz="2500" dirty="0">
                <a:latin typeface="Calibri"/>
                <a:cs typeface="Calibri"/>
              </a:rPr>
              <a:t>r3=Y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[r3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1] </a:t>
            </a:r>
            <a:r>
              <a:rPr sz="2500" dirty="0">
                <a:latin typeface="Calibri"/>
                <a:cs typeface="Calibri"/>
              </a:rPr>
              <a:t>r4=X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[r4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556262" y="3062516"/>
            <a:ext cx="3615054" cy="2230755"/>
            <a:chOff x="5556262" y="3062516"/>
            <a:chExt cx="3615054" cy="223075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6450" y="3177730"/>
              <a:ext cx="898753" cy="7400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81266" y="3994404"/>
              <a:ext cx="2089530" cy="12986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56262" y="3734435"/>
              <a:ext cx="1639811" cy="123875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6496" y="3062516"/>
              <a:ext cx="1367510" cy="9970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14743" y="3262503"/>
              <a:ext cx="725017" cy="583387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256660" y="3158172"/>
            <a:ext cx="1325245" cy="906780"/>
            <a:chOff x="3256660" y="3158172"/>
            <a:chExt cx="1325245" cy="906780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94861" y="3364357"/>
              <a:ext cx="586536" cy="7000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56660" y="3158172"/>
              <a:ext cx="1263141" cy="52025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472691" y="3268598"/>
            <a:ext cx="1336675" cy="1443990"/>
            <a:chOff x="1472691" y="3268598"/>
            <a:chExt cx="1336675" cy="1443990"/>
          </a:xfrm>
        </p:grpSpPr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86356" y="3268598"/>
              <a:ext cx="1222629" cy="83731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2691" y="3738511"/>
              <a:ext cx="824052" cy="9740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105"/>
              </a:spcBef>
            </a:pPr>
            <a:r>
              <a:rPr sz="5200" spc="-20" dirty="0"/>
              <a:t>Two</a:t>
            </a:r>
            <a:r>
              <a:rPr sz="5200" spc="-145" dirty="0"/>
              <a:t> </a:t>
            </a:r>
            <a:r>
              <a:rPr sz="5200" dirty="0"/>
              <a:t>Design</a:t>
            </a:r>
            <a:r>
              <a:rPr sz="5200" spc="-155" dirty="0"/>
              <a:t> </a:t>
            </a:r>
            <a:r>
              <a:rPr sz="5200" dirty="0"/>
              <a:t>Constraints</a:t>
            </a:r>
            <a:r>
              <a:rPr sz="5200" spc="-170" dirty="0"/>
              <a:t> </a:t>
            </a:r>
            <a:r>
              <a:rPr sz="5200" dirty="0"/>
              <a:t>at</a:t>
            </a:r>
            <a:r>
              <a:rPr sz="5200" spc="-135" dirty="0"/>
              <a:t> </a:t>
            </a:r>
            <a:r>
              <a:rPr sz="5200" spc="-20" dirty="0"/>
              <a:t>Odds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1227226" y="2919475"/>
            <a:ext cx="863790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SC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how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b="1" spc="-10" dirty="0">
                <a:latin typeface="Calibri"/>
                <a:cs typeface="Calibri"/>
              </a:rPr>
              <a:t>programmers</a:t>
            </a:r>
            <a:r>
              <a:rPr sz="2950" b="1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think,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but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restricts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all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reordering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2794" y="4117085"/>
            <a:ext cx="6995159" cy="3175"/>
          </a:xfrm>
          <a:custGeom>
            <a:avLst/>
            <a:gdLst/>
            <a:ahLst/>
            <a:cxnLst/>
            <a:rect l="l" t="t" r="r" b="b"/>
            <a:pathLst>
              <a:path w="6995159" h="3175">
                <a:moveTo>
                  <a:pt x="0" y="0"/>
                </a:moveTo>
                <a:lnTo>
                  <a:pt x="6995159" y="304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44" y="4914391"/>
            <a:ext cx="1124077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Reordering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allows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b="1" dirty="0">
                <a:latin typeface="Calibri"/>
                <a:cs typeface="Calibri"/>
              </a:rPr>
              <a:t>optimization</a:t>
            </a:r>
            <a:r>
              <a:rPr sz="2950" dirty="0">
                <a:latin typeface="Calibri"/>
                <a:cs typeface="Calibri"/>
              </a:rPr>
              <a:t>,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but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leads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unintuitive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non-</a:t>
            </a:r>
            <a:r>
              <a:rPr sz="2950" dirty="0">
                <a:latin typeface="Calibri"/>
                <a:cs typeface="Calibri"/>
              </a:rPr>
              <a:t>SC</a:t>
            </a:r>
            <a:r>
              <a:rPr sz="2950" spc="-10" dirty="0">
                <a:latin typeface="Calibri"/>
                <a:cs typeface="Calibri"/>
              </a:rPr>
              <a:t> behavior.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708" y="212293"/>
            <a:ext cx="6348095" cy="173545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marR="5080">
              <a:lnSpc>
                <a:spcPts val="6370"/>
              </a:lnSpc>
              <a:spcBef>
                <a:spcPts val="910"/>
              </a:spcBef>
            </a:pPr>
            <a:r>
              <a:rPr sz="5900" dirty="0"/>
              <a:t>Memory</a:t>
            </a:r>
            <a:r>
              <a:rPr sz="5900" spc="30" dirty="0"/>
              <a:t> </a:t>
            </a:r>
            <a:r>
              <a:rPr sz="5900" spc="-10" dirty="0"/>
              <a:t>Consistency Model</a:t>
            </a:r>
            <a:endParaRPr sz="5900"/>
          </a:p>
        </p:txBody>
      </p:sp>
      <p:sp>
        <p:nvSpPr>
          <p:cNvPr id="3" name="object 3"/>
          <p:cNvSpPr txBox="1"/>
          <p:nvPr/>
        </p:nvSpPr>
        <p:spPr>
          <a:xfrm>
            <a:off x="1685289" y="2175712"/>
            <a:ext cx="8422640" cy="4319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dirty="0">
                <a:latin typeface="Calibri"/>
                <a:cs typeface="Calibri"/>
              </a:rPr>
              <a:t>Informal</a:t>
            </a:r>
            <a:r>
              <a:rPr sz="2950" spc="-10" dirty="0">
                <a:latin typeface="Calibri"/>
                <a:cs typeface="Calibri"/>
              </a:rPr>
              <a:t> Definition: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Calibri"/>
              <a:cs typeface="Calibri"/>
            </a:endParaRPr>
          </a:p>
          <a:p>
            <a:pPr marL="739140" marR="774065">
              <a:lnSpc>
                <a:spcPct val="100299"/>
              </a:lnSpc>
            </a:pPr>
            <a:r>
              <a:rPr sz="2950" dirty="0">
                <a:latin typeface="Calibri"/>
                <a:cs typeface="Calibri"/>
              </a:rPr>
              <a:t>“Defines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value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read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operation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may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read </a:t>
            </a:r>
            <a:r>
              <a:rPr sz="2950" dirty="0">
                <a:latin typeface="Calibri"/>
                <a:cs typeface="Calibri"/>
              </a:rPr>
              <a:t>at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each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point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during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execution”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196850" marR="5080">
              <a:lnSpc>
                <a:spcPct val="100299"/>
              </a:lnSpc>
            </a:pPr>
            <a:r>
              <a:rPr sz="2950" dirty="0">
                <a:latin typeface="Calibri"/>
                <a:cs typeface="Calibri"/>
              </a:rPr>
              <a:t>“Defines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set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legal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observable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orders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memory </a:t>
            </a:r>
            <a:r>
              <a:rPr sz="2950" dirty="0">
                <a:latin typeface="Calibri"/>
                <a:cs typeface="Calibri"/>
              </a:rPr>
              <a:t>operations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during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execution”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Calibri"/>
              <a:cs typeface="Calibri"/>
            </a:endParaRPr>
          </a:p>
          <a:p>
            <a:pPr marL="497205" marR="299085">
              <a:lnSpc>
                <a:spcPct val="100299"/>
              </a:lnSpc>
              <a:spcBef>
                <a:spcPts val="5"/>
              </a:spcBef>
            </a:pPr>
            <a:r>
              <a:rPr sz="2950" dirty="0">
                <a:latin typeface="Calibri"/>
                <a:cs typeface="Calibri"/>
              </a:rPr>
              <a:t>“Defines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which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reorderings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memory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operations </a:t>
            </a:r>
            <a:r>
              <a:rPr sz="2950" dirty="0">
                <a:latin typeface="Calibri"/>
                <a:cs typeface="Calibri"/>
              </a:rPr>
              <a:t>are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permitted”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2927" y="813054"/>
            <a:ext cx="779335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200" b="0" spc="-10" dirty="0">
                <a:latin typeface="Calibri Light"/>
                <a:cs typeface="Calibri Light"/>
              </a:rPr>
              <a:t>Relaxed</a:t>
            </a:r>
            <a:r>
              <a:rPr sz="5200" b="0" spc="-120" dirty="0">
                <a:latin typeface="Calibri Light"/>
                <a:cs typeface="Calibri Light"/>
              </a:rPr>
              <a:t> </a:t>
            </a:r>
            <a:r>
              <a:rPr sz="5200" b="0" dirty="0">
                <a:latin typeface="Calibri Light"/>
                <a:cs typeface="Calibri Light"/>
              </a:rPr>
              <a:t>Memory</a:t>
            </a:r>
            <a:r>
              <a:rPr sz="5200" b="0" spc="-120" dirty="0">
                <a:latin typeface="Calibri Light"/>
                <a:cs typeface="Calibri Light"/>
              </a:rPr>
              <a:t> </a:t>
            </a:r>
            <a:r>
              <a:rPr sz="5200" b="0" spc="-10" dirty="0">
                <a:latin typeface="Calibri Light"/>
                <a:cs typeface="Calibri Light"/>
              </a:rPr>
              <a:t>Consistency</a:t>
            </a:r>
            <a:endParaRPr sz="5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1098" y="3354781"/>
            <a:ext cx="8314055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spc="-10" dirty="0">
                <a:latin typeface="Calibri"/>
                <a:cs typeface="Calibri"/>
              </a:rPr>
              <a:t>Relaxed</a:t>
            </a:r>
            <a:r>
              <a:rPr sz="2950" spc="-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Memory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Models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permit</a:t>
            </a:r>
            <a:r>
              <a:rPr sz="2950" spc="-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reorderings,</a:t>
            </a:r>
            <a:r>
              <a:rPr sz="2950" spc="-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unlike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SC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927" y="644476"/>
            <a:ext cx="5434965" cy="153416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5200" dirty="0"/>
              <a:t>x86-</a:t>
            </a:r>
            <a:r>
              <a:rPr sz="5200" spc="-10" dirty="0"/>
              <a:t>TSO</a:t>
            </a:r>
            <a:r>
              <a:rPr sz="5200" spc="-650" dirty="0"/>
              <a:t> </a:t>
            </a:r>
            <a:r>
              <a:rPr sz="2450" dirty="0"/>
              <a:t>(intel </a:t>
            </a:r>
            <a:r>
              <a:rPr sz="2450" spc="-10" dirty="0"/>
              <a:t>x86s)</a:t>
            </a:r>
            <a:endParaRPr sz="2450"/>
          </a:p>
          <a:p>
            <a:pPr marL="110489">
              <a:lnSpc>
                <a:spcPct val="100000"/>
              </a:lnSpc>
              <a:spcBef>
                <a:spcPts val="760"/>
              </a:spcBef>
            </a:pPr>
            <a:r>
              <a:rPr sz="2950" b="0" dirty="0">
                <a:latin typeface="Calibri"/>
                <a:cs typeface="Calibri"/>
              </a:rPr>
              <a:t>“The</a:t>
            </a:r>
            <a:r>
              <a:rPr sz="2950" b="0" spc="-45" dirty="0">
                <a:latin typeface="Calibri"/>
                <a:cs typeface="Calibri"/>
              </a:rPr>
              <a:t> </a:t>
            </a:r>
            <a:r>
              <a:rPr sz="2950" b="0" dirty="0">
                <a:latin typeface="Calibri"/>
                <a:cs typeface="Calibri"/>
              </a:rPr>
              <a:t>Write</a:t>
            </a:r>
            <a:r>
              <a:rPr sz="2950" b="0" spc="-35" dirty="0">
                <a:latin typeface="Calibri"/>
                <a:cs typeface="Calibri"/>
              </a:rPr>
              <a:t> </a:t>
            </a:r>
            <a:r>
              <a:rPr sz="2950" b="0" dirty="0">
                <a:latin typeface="Calibri"/>
                <a:cs typeface="Calibri"/>
              </a:rPr>
              <a:t>Buffer</a:t>
            </a:r>
            <a:r>
              <a:rPr sz="2950" b="0" spc="-35" dirty="0">
                <a:latin typeface="Calibri"/>
                <a:cs typeface="Calibri"/>
              </a:rPr>
              <a:t> </a:t>
            </a:r>
            <a:r>
              <a:rPr sz="2950" b="0" dirty="0">
                <a:latin typeface="Calibri"/>
                <a:cs typeface="Calibri"/>
              </a:rPr>
              <a:t>Memory</a:t>
            </a:r>
            <a:r>
              <a:rPr sz="2950" b="0" spc="-35" dirty="0">
                <a:latin typeface="Calibri"/>
                <a:cs typeface="Calibri"/>
              </a:rPr>
              <a:t> </a:t>
            </a:r>
            <a:r>
              <a:rPr sz="2950" b="0" spc="-10" dirty="0">
                <a:latin typeface="Calibri"/>
                <a:cs typeface="Calibri"/>
              </a:rPr>
              <a:t>Model”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65547" y="3398520"/>
            <a:ext cx="965200" cy="1298575"/>
            <a:chOff x="4765547" y="3398520"/>
            <a:chExt cx="965200" cy="12985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7739" y="4030980"/>
              <a:ext cx="952500" cy="6659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5547" y="3398520"/>
              <a:ext cx="946403" cy="70865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673344" y="3030524"/>
            <a:ext cx="617220" cy="1026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244" marR="5080" indent="-43180">
              <a:lnSpc>
                <a:spcPct val="131300"/>
              </a:lnSpc>
              <a:spcBef>
                <a:spcPts val="90"/>
              </a:spcBef>
            </a:pPr>
            <a:r>
              <a:rPr sz="2500" spc="-20" dirty="0">
                <a:latin typeface="Calibri"/>
                <a:cs typeface="Calibri"/>
              </a:rPr>
              <a:t>r1=Y </a:t>
            </a: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1098" y="4314825"/>
            <a:ext cx="8014970" cy="19792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16890" algn="ctr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2190"/>
              </a:spcBef>
            </a:pPr>
            <a:r>
              <a:rPr sz="2950" b="1" dirty="0">
                <a:latin typeface="Calibri"/>
                <a:cs typeface="Calibri"/>
              </a:rPr>
              <a:t>T</a:t>
            </a:r>
            <a:r>
              <a:rPr sz="2950" dirty="0">
                <a:latin typeface="Calibri"/>
                <a:cs typeface="Calibri"/>
              </a:rPr>
              <a:t>otal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b="1" dirty="0">
                <a:latin typeface="Calibri"/>
                <a:cs typeface="Calibri"/>
              </a:rPr>
              <a:t>S</a:t>
            </a:r>
            <a:r>
              <a:rPr sz="2950" dirty="0">
                <a:latin typeface="Calibri"/>
                <a:cs typeface="Calibri"/>
              </a:rPr>
              <a:t>tore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b="1" dirty="0">
                <a:latin typeface="Calibri"/>
                <a:cs typeface="Calibri"/>
              </a:rPr>
              <a:t>O</a:t>
            </a:r>
            <a:r>
              <a:rPr sz="2950" dirty="0">
                <a:latin typeface="Calibri"/>
                <a:cs typeface="Calibri"/>
              </a:rPr>
              <a:t>rder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-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loads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may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complete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before </a:t>
            </a:r>
            <a:r>
              <a:rPr sz="2950" spc="-10" dirty="0">
                <a:latin typeface="Calibri"/>
                <a:cs typeface="Calibri"/>
              </a:rPr>
              <a:t>older </a:t>
            </a:r>
            <a:r>
              <a:rPr sz="2950" dirty="0">
                <a:latin typeface="Calibri"/>
                <a:cs typeface="Calibri"/>
              </a:rPr>
              <a:t>stores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different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locations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complete.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21956" y="3384550"/>
            <a:ext cx="2080260" cy="926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950" spc="-10" dirty="0">
                <a:latin typeface="Calibri"/>
                <a:cs typeface="Calibri"/>
              </a:rPr>
              <a:t>Relaxes</a:t>
            </a:r>
            <a:r>
              <a:rPr sz="2950" spc="-10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W-</a:t>
            </a:r>
            <a:r>
              <a:rPr sz="2950" spc="-25" dirty="0">
                <a:latin typeface="Calibri"/>
                <a:cs typeface="Calibri"/>
              </a:rPr>
              <a:t>&gt;R </a:t>
            </a:r>
            <a:r>
              <a:rPr sz="2950" spc="-10" dirty="0">
                <a:latin typeface="Calibri"/>
                <a:cs typeface="Calibri"/>
              </a:rPr>
              <a:t>order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927" y="644476"/>
            <a:ext cx="6134100" cy="153416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5200" spc="-10" dirty="0"/>
              <a:t>PSO</a:t>
            </a:r>
            <a:r>
              <a:rPr sz="2450" spc="-10" dirty="0"/>
              <a:t>(SPARC)</a:t>
            </a:r>
            <a:endParaRPr sz="2450"/>
          </a:p>
          <a:p>
            <a:pPr marL="110489">
              <a:lnSpc>
                <a:spcPct val="100000"/>
              </a:lnSpc>
              <a:spcBef>
                <a:spcPts val="760"/>
              </a:spcBef>
            </a:pPr>
            <a:r>
              <a:rPr sz="2950" b="0" dirty="0">
                <a:latin typeface="Calibri"/>
                <a:cs typeface="Calibri"/>
              </a:rPr>
              <a:t>“The</a:t>
            </a:r>
            <a:r>
              <a:rPr sz="2950" b="0" spc="-10" dirty="0">
                <a:latin typeface="Calibri"/>
                <a:cs typeface="Calibri"/>
              </a:rPr>
              <a:t> </a:t>
            </a:r>
            <a:r>
              <a:rPr sz="2950" b="0" dirty="0">
                <a:latin typeface="Calibri"/>
                <a:cs typeface="Calibri"/>
              </a:rPr>
              <a:t>Write</a:t>
            </a:r>
            <a:r>
              <a:rPr sz="2950" b="0" spc="-15" dirty="0">
                <a:latin typeface="Calibri"/>
                <a:cs typeface="Calibri"/>
              </a:rPr>
              <a:t> </a:t>
            </a:r>
            <a:r>
              <a:rPr sz="2950" b="0" dirty="0">
                <a:latin typeface="Calibri"/>
                <a:cs typeface="Calibri"/>
              </a:rPr>
              <a:t>Combining</a:t>
            </a:r>
            <a:r>
              <a:rPr sz="2950" b="0" spc="5" dirty="0">
                <a:latin typeface="Calibri"/>
                <a:cs typeface="Calibri"/>
              </a:rPr>
              <a:t> </a:t>
            </a:r>
            <a:r>
              <a:rPr sz="2950" b="0" dirty="0">
                <a:latin typeface="Calibri"/>
                <a:cs typeface="Calibri"/>
              </a:rPr>
              <a:t>Memory</a:t>
            </a:r>
            <a:r>
              <a:rPr sz="2950" b="0" spc="10" dirty="0">
                <a:latin typeface="Calibri"/>
                <a:cs typeface="Calibri"/>
              </a:rPr>
              <a:t> </a:t>
            </a:r>
            <a:r>
              <a:rPr sz="2950" b="0" spc="-10" dirty="0">
                <a:latin typeface="Calibri"/>
                <a:cs typeface="Calibri"/>
              </a:rPr>
              <a:t>Model”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03291" y="3741420"/>
            <a:ext cx="792480" cy="902969"/>
            <a:chOff x="5003291" y="3741420"/>
            <a:chExt cx="792480" cy="9029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887" y="4246755"/>
              <a:ext cx="656026" cy="3972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3291" y="3741420"/>
              <a:ext cx="792479" cy="60198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693409" y="3198367"/>
            <a:ext cx="546735" cy="14744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2860" algn="just">
              <a:lnSpc>
                <a:spcPct val="93000"/>
              </a:lnSpc>
              <a:spcBef>
                <a:spcPts val="340"/>
              </a:spcBef>
            </a:pPr>
            <a:r>
              <a:rPr sz="2500" spc="-25" dirty="0">
                <a:latin typeface="Calibri"/>
                <a:cs typeface="Calibri"/>
              </a:rPr>
              <a:t>X=1 Z=1 Y=1 Z=1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1098" y="5367020"/>
            <a:ext cx="7873365" cy="927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2950" b="1" dirty="0">
                <a:latin typeface="Calibri"/>
                <a:cs typeface="Calibri"/>
              </a:rPr>
              <a:t>P</a:t>
            </a:r>
            <a:r>
              <a:rPr sz="2950" dirty="0">
                <a:latin typeface="Calibri"/>
                <a:cs typeface="Calibri"/>
              </a:rPr>
              <a:t>artial</a:t>
            </a:r>
            <a:r>
              <a:rPr sz="2950" spc="-85" dirty="0">
                <a:latin typeface="Calibri"/>
                <a:cs typeface="Calibri"/>
              </a:rPr>
              <a:t> </a:t>
            </a:r>
            <a:r>
              <a:rPr sz="2950" b="1" dirty="0">
                <a:latin typeface="Calibri"/>
                <a:cs typeface="Calibri"/>
              </a:rPr>
              <a:t>S</a:t>
            </a:r>
            <a:r>
              <a:rPr sz="2950" dirty="0">
                <a:latin typeface="Calibri"/>
                <a:cs typeface="Calibri"/>
              </a:rPr>
              <a:t>tore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b="1" dirty="0">
                <a:latin typeface="Calibri"/>
                <a:cs typeface="Calibri"/>
              </a:rPr>
              <a:t>O</a:t>
            </a:r>
            <a:r>
              <a:rPr sz="2950" dirty="0">
                <a:latin typeface="Calibri"/>
                <a:cs typeface="Calibri"/>
              </a:rPr>
              <a:t>rder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-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loads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and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stores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may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complete 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-9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older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stores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different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locations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complete.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21956" y="3384550"/>
            <a:ext cx="2209165" cy="926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950" spc="-10" dirty="0">
                <a:latin typeface="Calibri"/>
                <a:cs typeface="Calibri"/>
              </a:rPr>
              <a:t>Relaxes</a:t>
            </a:r>
            <a:r>
              <a:rPr sz="2950" spc="-10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W-</a:t>
            </a:r>
            <a:r>
              <a:rPr sz="2950" spc="-25" dirty="0">
                <a:latin typeface="Calibri"/>
                <a:cs typeface="Calibri"/>
              </a:rPr>
              <a:t>&gt;W </a:t>
            </a:r>
            <a:r>
              <a:rPr sz="2950" spc="-10" dirty="0">
                <a:latin typeface="Calibri"/>
                <a:cs typeface="Calibri"/>
              </a:rPr>
              <a:t>order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In </a:t>
            </a:r>
            <a:r>
              <a:rPr sz="5200" spc="-10" dirty="0"/>
              <a:t>General</a:t>
            </a:r>
            <a:endParaRPr sz="5200"/>
          </a:p>
        </p:txBody>
      </p:sp>
      <p:grpSp>
        <p:nvGrpSpPr>
          <p:cNvPr id="3" name="object 3"/>
          <p:cNvGrpSpPr/>
          <p:nvPr/>
        </p:nvGrpSpPr>
        <p:grpSpPr>
          <a:xfrm>
            <a:off x="3959352" y="3179064"/>
            <a:ext cx="791210" cy="902969"/>
            <a:chOff x="3959352" y="3179064"/>
            <a:chExt cx="791210" cy="9029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5892" y="3684399"/>
              <a:ext cx="654650" cy="3972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9352" y="3179064"/>
              <a:ext cx="790955" cy="6004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648327" y="2635757"/>
            <a:ext cx="547370" cy="14744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2860" algn="just">
              <a:lnSpc>
                <a:spcPct val="93000"/>
              </a:lnSpc>
              <a:spcBef>
                <a:spcPts val="340"/>
              </a:spcBef>
            </a:pPr>
            <a:r>
              <a:rPr sz="2500" spc="-25" dirty="0">
                <a:latin typeface="Calibri"/>
                <a:cs typeface="Calibri"/>
              </a:rPr>
              <a:t>X=1 Z=1 Y=1 Z=1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83079" y="2916935"/>
            <a:ext cx="965200" cy="1298575"/>
            <a:chOff x="1783079" y="2916935"/>
            <a:chExt cx="965200" cy="12985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271" y="3547871"/>
              <a:ext cx="952500" cy="6675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3079" y="2916935"/>
              <a:ext cx="946404" cy="70865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690241" y="2548305"/>
            <a:ext cx="617220" cy="1026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880" marR="5080" indent="-43815">
              <a:lnSpc>
                <a:spcPct val="131300"/>
              </a:lnSpc>
              <a:spcBef>
                <a:spcPts val="90"/>
              </a:spcBef>
            </a:pPr>
            <a:r>
              <a:rPr sz="2500" spc="-20" dirty="0">
                <a:latin typeface="Calibri"/>
                <a:cs typeface="Calibri"/>
              </a:rPr>
              <a:t>r1=Y </a:t>
            </a: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09977" y="3764105"/>
            <a:ext cx="2853690" cy="100901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67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  <a:tabLst>
                <a:tab pos="1869439" algn="l"/>
              </a:tabLst>
            </a:pPr>
            <a:r>
              <a:rPr sz="2950" spc="-10" dirty="0">
                <a:latin typeface="Calibri"/>
                <a:cs typeface="Calibri"/>
              </a:rPr>
              <a:t>W-</a:t>
            </a:r>
            <a:r>
              <a:rPr sz="2950" spc="-25" dirty="0">
                <a:latin typeface="Calibri"/>
                <a:cs typeface="Calibri"/>
              </a:rPr>
              <a:t>&gt;R</a:t>
            </a:r>
            <a:r>
              <a:rPr sz="2950" dirty="0">
                <a:latin typeface="Calibri"/>
                <a:cs typeface="Calibri"/>
              </a:rPr>
              <a:t>	</a:t>
            </a:r>
            <a:r>
              <a:rPr sz="2950" spc="-10" dirty="0">
                <a:latin typeface="Calibri"/>
                <a:cs typeface="Calibri"/>
              </a:rPr>
              <a:t>W-</a:t>
            </a:r>
            <a:r>
              <a:rPr sz="2950" spc="-25" dirty="0">
                <a:latin typeface="Calibri"/>
                <a:cs typeface="Calibri"/>
              </a:rPr>
              <a:t>&gt;W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21096" y="2839211"/>
            <a:ext cx="962025" cy="1292860"/>
            <a:chOff x="5721096" y="2839211"/>
            <a:chExt cx="962025" cy="129286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40" y="3464051"/>
              <a:ext cx="952500" cy="6675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1096" y="2839211"/>
              <a:ext cx="946403" cy="70866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609968" y="2467661"/>
            <a:ext cx="636270" cy="1026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8415">
              <a:lnSpc>
                <a:spcPct val="131300"/>
              </a:lnSpc>
              <a:spcBef>
                <a:spcPts val="90"/>
              </a:spcBef>
            </a:pPr>
            <a:r>
              <a:rPr sz="2500" spc="-20" dirty="0">
                <a:latin typeface="Calibri"/>
                <a:cs typeface="Calibri"/>
              </a:rPr>
              <a:t>r1=Y r2=X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069580" y="2804160"/>
            <a:ext cx="962025" cy="1292860"/>
            <a:chOff x="8069580" y="2804160"/>
            <a:chExt cx="962025" cy="129286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8724" y="3429000"/>
              <a:ext cx="952500" cy="6675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69580" y="2804160"/>
              <a:ext cx="946403" cy="70866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959722" y="2431974"/>
            <a:ext cx="628015" cy="102616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22847" y="3615168"/>
            <a:ext cx="3514090" cy="115760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544830" algn="ctr">
              <a:lnSpc>
                <a:spcPct val="100000"/>
              </a:lnSpc>
              <a:spcBef>
                <a:spcPts val="1210"/>
              </a:spcBef>
              <a:tabLst>
                <a:tab pos="2957195" algn="l"/>
              </a:tabLst>
            </a:pPr>
            <a:r>
              <a:rPr sz="2500" spc="-20" dirty="0">
                <a:latin typeface="Calibri"/>
                <a:cs typeface="Calibri"/>
              </a:rPr>
              <a:t>r1=Y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3750" spc="-37" baseline="6666" dirty="0">
                <a:latin typeface="Calibri"/>
                <a:cs typeface="Calibri"/>
              </a:rPr>
              <a:t>Y=1</a:t>
            </a:r>
            <a:endParaRPr sz="3750" baseline="6666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65"/>
              </a:spcBef>
              <a:tabLst>
                <a:tab pos="2377440" algn="l"/>
              </a:tabLst>
            </a:pPr>
            <a:r>
              <a:rPr sz="2950" dirty="0">
                <a:latin typeface="Calibri"/>
                <a:cs typeface="Calibri"/>
              </a:rPr>
              <a:t>R-</a:t>
            </a:r>
            <a:r>
              <a:rPr sz="2950" spc="-25" dirty="0">
                <a:latin typeface="Calibri"/>
                <a:cs typeface="Calibri"/>
              </a:rPr>
              <a:t>&gt;R</a:t>
            </a:r>
            <a:r>
              <a:rPr sz="2950" dirty="0">
                <a:latin typeface="Calibri"/>
                <a:cs typeface="Calibri"/>
              </a:rPr>
              <a:t>	R-</a:t>
            </a:r>
            <a:r>
              <a:rPr sz="2950" spc="-25" dirty="0">
                <a:latin typeface="Calibri"/>
                <a:cs typeface="Calibri"/>
              </a:rPr>
              <a:t>&gt;W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59660" y="5206695"/>
            <a:ext cx="7935595" cy="1334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950" dirty="0">
                <a:latin typeface="Calibri"/>
                <a:cs typeface="Calibri"/>
              </a:rPr>
              <a:t>Starting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with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PSO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and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relaxing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R-&gt;R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and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R-</a:t>
            </a:r>
            <a:r>
              <a:rPr sz="2950" dirty="0">
                <a:latin typeface="Calibri"/>
                <a:cs typeface="Calibri"/>
              </a:rPr>
              <a:t>&gt;W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yields </a:t>
            </a:r>
            <a:r>
              <a:rPr sz="2950" dirty="0">
                <a:latin typeface="Calibri"/>
                <a:cs typeface="Calibri"/>
              </a:rPr>
              <a:t>Weak</a:t>
            </a:r>
            <a:r>
              <a:rPr sz="2950" spc="-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Ordering</a:t>
            </a:r>
            <a:r>
              <a:rPr sz="2950" spc="-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Release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Consistency</a:t>
            </a:r>
            <a:r>
              <a:rPr sz="2950" spc="-13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(alpha)</a:t>
            </a:r>
            <a:endParaRPr sz="2450">
              <a:latin typeface="Calibri"/>
              <a:cs typeface="Calibri"/>
            </a:endParaRPr>
          </a:p>
          <a:p>
            <a:pPr marL="1878964">
              <a:lnSpc>
                <a:spcPct val="100000"/>
              </a:lnSpc>
              <a:spcBef>
                <a:spcPts val="1175"/>
              </a:spcBef>
            </a:pPr>
            <a:r>
              <a:rPr sz="1700" dirty="0">
                <a:latin typeface="Calibri"/>
                <a:cs typeface="Calibri"/>
              </a:rPr>
              <a:t>Depending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implementation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899287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Implementing</a:t>
            </a:r>
            <a:r>
              <a:rPr spc="-125" dirty="0"/>
              <a:t> </a:t>
            </a:r>
            <a:r>
              <a:rPr spc="-10" dirty="0"/>
              <a:t>Synchronization</a:t>
            </a:r>
            <a:r>
              <a:rPr spc="-95" dirty="0"/>
              <a:t> </a:t>
            </a:r>
            <a:r>
              <a:rPr dirty="0"/>
              <a:t>for</a:t>
            </a:r>
            <a:r>
              <a:rPr spc="-90" dirty="0"/>
              <a:t> </a:t>
            </a:r>
            <a:r>
              <a:rPr spc="-25" dirty="0"/>
              <a:t>Weak </a:t>
            </a:r>
            <a:r>
              <a:rPr dirty="0"/>
              <a:t>Memory</a:t>
            </a:r>
            <a:r>
              <a:rPr spc="5" dirty="0"/>
              <a:t> </a:t>
            </a:r>
            <a:r>
              <a:rPr spc="-10" dirty="0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7274"/>
            <a:ext cx="10331450" cy="334200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What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synchronization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prevent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violations?</a:t>
            </a:r>
            <a:endParaRPr sz="2800">
              <a:latin typeface="Calibri"/>
              <a:cs typeface="Calibri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Flush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WB,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prevent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coalescing/bypassing,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impose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ordering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network,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prevent </a:t>
            </a:r>
            <a:r>
              <a:rPr sz="2400" dirty="0">
                <a:latin typeface="Calibri"/>
                <a:cs typeface="Calibri"/>
              </a:rPr>
              <a:t>compiler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reorderings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41300" marR="897255" indent="-229235">
              <a:lnSpc>
                <a:spcPts val="3020"/>
              </a:lnSpc>
              <a:spcBef>
                <a:spcPts val="20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What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synchronization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prevent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kinds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problems?</a:t>
            </a:r>
            <a:endParaRPr sz="2800">
              <a:latin typeface="Calibri"/>
              <a:cs typeface="Calibri"/>
            </a:endParaRPr>
          </a:p>
          <a:p>
            <a:pPr marL="698500" marR="421005" lvl="1" indent="-228600">
              <a:lnSpc>
                <a:spcPts val="2590"/>
              </a:lnSpc>
              <a:spcBef>
                <a:spcPts val="52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Enforce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mutually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exclusive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execution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threads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critical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region, </a:t>
            </a:r>
            <a:r>
              <a:rPr sz="2400" dirty="0">
                <a:latin typeface="Calibri"/>
                <a:cs typeface="Calibri"/>
              </a:rPr>
              <a:t>force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threads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wait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barriers,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enforce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wait/notify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discipline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SC</a:t>
            </a:r>
            <a:r>
              <a:rPr sz="5200" spc="-15" dirty="0"/>
              <a:t> </a:t>
            </a:r>
            <a:r>
              <a:rPr sz="5200" dirty="0"/>
              <a:t>and</a:t>
            </a:r>
            <a:r>
              <a:rPr sz="5200" spc="-15" dirty="0"/>
              <a:t> </a:t>
            </a:r>
            <a:r>
              <a:rPr sz="5200" dirty="0"/>
              <a:t>Relaxed</a:t>
            </a:r>
            <a:r>
              <a:rPr sz="5200" spc="-15" dirty="0"/>
              <a:t> </a:t>
            </a:r>
            <a:r>
              <a:rPr sz="5200" spc="-10" dirty="0"/>
              <a:t>Consistency</a:t>
            </a:r>
            <a:endParaRPr sz="5200"/>
          </a:p>
        </p:txBody>
      </p:sp>
      <p:sp>
        <p:nvSpPr>
          <p:cNvPr id="3" name="object 3"/>
          <p:cNvSpPr/>
          <p:nvPr/>
        </p:nvSpPr>
        <p:spPr>
          <a:xfrm>
            <a:off x="2542794" y="4117085"/>
            <a:ext cx="6995159" cy="3175"/>
          </a:xfrm>
          <a:custGeom>
            <a:avLst/>
            <a:gdLst/>
            <a:ahLst/>
            <a:cxnLst/>
            <a:rect l="l" t="t" r="r" b="b"/>
            <a:pathLst>
              <a:path w="6995159" h="3175">
                <a:moveTo>
                  <a:pt x="0" y="0"/>
                </a:moveTo>
                <a:lnTo>
                  <a:pt x="6995159" y="304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82927" y="2388853"/>
            <a:ext cx="8427720" cy="439610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850"/>
              </a:spcBef>
            </a:pPr>
            <a:r>
              <a:rPr sz="2950" dirty="0">
                <a:latin typeface="Calibri"/>
                <a:cs typeface="Calibri"/>
              </a:rPr>
              <a:t>SC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required</a:t>
            </a:r>
            <a:r>
              <a:rPr sz="2950" spc="-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for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correctness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and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programmer</a:t>
            </a:r>
            <a:r>
              <a:rPr sz="2950" spc="-8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sanity</a:t>
            </a:r>
            <a:endParaRPr sz="2950">
              <a:latin typeface="Calibri"/>
              <a:cs typeface="Calibri"/>
            </a:endParaRPr>
          </a:p>
          <a:p>
            <a:pPr marL="735965">
              <a:lnSpc>
                <a:spcPct val="100000"/>
              </a:lnSpc>
              <a:spcBef>
                <a:spcPts val="755"/>
              </a:spcBef>
            </a:pPr>
            <a:r>
              <a:rPr sz="2950" dirty="0">
                <a:latin typeface="Calibri"/>
                <a:cs typeface="Calibri"/>
              </a:rPr>
              <a:t>+</a:t>
            </a:r>
            <a:endParaRPr sz="2950">
              <a:latin typeface="Calibri"/>
              <a:cs typeface="Calibri"/>
            </a:endParaRPr>
          </a:p>
          <a:p>
            <a:pPr marL="735965">
              <a:lnSpc>
                <a:spcPct val="100000"/>
              </a:lnSpc>
              <a:spcBef>
                <a:spcPts val="535"/>
              </a:spcBef>
            </a:pPr>
            <a:r>
              <a:rPr sz="2950" dirty="0">
                <a:latin typeface="Calibri"/>
                <a:cs typeface="Calibri"/>
              </a:rPr>
              <a:t>Reordering</a:t>
            </a:r>
            <a:r>
              <a:rPr sz="2950" spc="-9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9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required*</a:t>
            </a:r>
            <a:r>
              <a:rPr sz="2950" spc="-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for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performance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50">
              <a:latin typeface="Calibri"/>
              <a:cs typeface="Calibri"/>
            </a:endParaRPr>
          </a:p>
          <a:p>
            <a:pPr marL="735965" marR="972819">
              <a:lnSpc>
                <a:spcPct val="100400"/>
              </a:lnSpc>
            </a:pPr>
            <a:r>
              <a:rPr sz="2950" dirty="0">
                <a:latin typeface="Calibri"/>
                <a:cs typeface="Calibri"/>
              </a:rPr>
              <a:t>Goal: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Ensure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SC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executions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while</a:t>
            </a:r>
            <a:r>
              <a:rPr sz="2950" spc="-10" dirty="0">
                <a:latin typeface="Calibri"/>
                <a:cs typeface="Calibri"/>
              </a:rPr>
              <a:t> permitting </a:t>
            </a:r>
            <a:r>
              <a:rPr sz="2950" dirty="0">
                <a:latin typeface="Calibri"/>
                <a:cs typeface="Calibri"/>
              </a:rPr>
              <a:t>Relaxed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Consistency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reorderings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*Usually;</a:t>
            </a:r>
            <a:r>
              <a:rPr sz="2300" spc="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MIPS memory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model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b="1" spc="-25" dirty="0">
                <a:latin typeface="Calibri"/>
                <a:cs typeface="Calibri"/>
              </a:rPr>
              <a:t>SC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927" y="98882"/>
            <a:ext cx="7274559" cy="153289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5080">
              <a:lnSpc>
                <a:spcPts val="5620"/>
              </a:lnSpc>
              <a:spcBef>
                <a:spcPts val="815"/>
              </a:spcBef>
            </a:pPr>
            <a:r>
              <a:rPr sz="5200" dirty="0"/>
              <a:t>Memory</a:t>
            </a:r>
            <a:r>
              <a:rPr sz="5200" spc="-35" dirty="0"/>
              <a:t> </a:t>
            </a:r>
            <a:r>
              <a:rPr sz="5200" dirty="0"/>
              <a:t>Models</a:t>
            </a:r>
            <a:r>
              <a:rPr sz="5200" spc="-55" dirty="0"/>
              <a:t> </a:t>
            </a:r>
            <a:r>
              <a:rPr sz="5200" dirty="0"/>
              <a:t>across</a:t>
            </a:r>
            <a:r>
              <a:rPr sz="5200" spc="-60" dirty="0"/>
              <a:t> </a:t>
            </a:r>
            <a:r>
              <a:rPr sz="5200" spc="-25" dirty="0"/>
              <a:t>the </a:t>
            </a:r>
            <a:r>
              <a:rPr sz="5200" dirty="0"/>
              <a:t>System</a:t>
            </a:r>
            <a:r>
              <a:rPr sz="5200" spc="-265" dirty="0"/>
              <a:t> </a:t>
            </a:r>
            <a:r>
              <a:rPr sz="5200" spc="-10" dirty="0"/>
              <a:t>Stack</a:t>
            </a:r>
            <a:endParaRPr sz="5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5427" y="2937173"/>
            <a:ext cx="96113" cy="26861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7267" y="2937173"/>
            <a:ext cx="96113" cy="26861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20570" y="2739008"/>
            <a:ext cx="147383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Language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4328" y="2743326"/>
            <a:ext cx="140843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Compiler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5083" y="2743326"/>
            <a:ext cx="1907539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Architecture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8001" y="3894201"/>
            <a:ext cx="1504950" cy="9582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450"/>
              </a:lnSpc>
              <a:spcBef>
                <a:spcPts val="180"/>
              </a:spcBef>
            </a:pPr>
            <a:r>
              <a:rPr sz="2050" spc="-10" dirty="0">
                <a:latin typeface="Calibri"/>
                <a:cs typeface="Calibri"/>
              </a:rPr>
              <a:t>Java/C++:</a:t>
            </a:r>
            <a:r>
              <a:rPr sz="2050" spc="-7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SC </a:t>
            </a:r>
            <a:r>
              <a:rPr sz="2050" dirty="0">
                <a:latin typeface="Calibri"/>
                <a:cs typeface="Calibri"/>
              </a:rPr>
              <a:t>for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data-</a:t>
            </a:r>
            <a:r>
              <a:rPr sz="2050" spc="-20" dirty="0">
                <a:latin typeface="Calibri"/>
                <a:cs typeface="Calibri"/>
              </a:rPr>
              <a:t>race- </a:t>
            </a:r>
            <a:r>
              <a:rPr sz="2050" dirty="0">
                <a:latin typeface="Calibri"/>
                <a:cs typeface="Calibri"/>
              </a:rPr>
              <a:t>free</a:t>
            </a:r>
            <a:r>
              <a:rPr sz="2050" spc="-8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programs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91125" y="3761613"/>
            <a:ext cx="1657985" cy="1224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sz="1950" spc="-10" dirty="0">
                <a:latin typeface="Calibri"/>
                <a:cs typeface="Calibri"/>
              </a:rPr>
              <a:t>Conservative </a:t>
            </a:r>
            <a:r>
              <a:rPr sz="1950" dirty="0">
                <a:latin typeface="Calibri"/>
                <a:cs typeface="Calibri"/>
              </a:rPr>
              <a:t>with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reordering </a:t>
            </a:r>
            <a:r>
              <a:rPr sz="1950" dirty="0">
                <a:latin typeface="Calibri"/>
                <a:cs typeface="Calibri"/>
              </a:rPr>
              <a:t>when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d-r-</a:t>
            </a:r>
            <a:r>
              <a:rPr sz="1950" dirty="0">
                <a:latin typeface="Calibri"/>
                <a:cs typeface="Calibri"/>
              </a:rPr>
              <a:t>f</a:t>
            </a:r>
            <a:r>
              <a:rPr sz="1950" spc="3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can’t </a:t>
            </a:r>
            <a:r>
              <a:rPr sz="1950" dirty="0">
                <a:latin typeface="Calibri"/>
                <a:cs typeface="Calibri"/>
              </a:rPr>
              <a:t>be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proved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0971" y="3603193"/>
            <a:ext cx="2192655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00"/>
              </a:spcBef>
            </a:pPr>
            <a:r>
              <a:rPr sz="1950" dirty="0">
                <a:latin typeface="Calibri"/>
                <a:cs typeface="Calibri"/>
              </a:rPr>
              <a:t>Usually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very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weak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spc="-25" dirty="0">
                <a:latin typeface="Calibri"/>
                <a:cs typeface="Calibri"/>
              </a:rPr>
              <a:t>for </a:t>
            </a:r>
            <a:r>
              <a:rPr sz="1950" dirty="0">
                <a:latin typeface="Calibri"/>
                <a:cs typeface="Calibri"/>
              </a:rPr>
              <a:t>max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optimization </a:t>
            </a:r>
            <a:r>
              <a:rPr sz="1950" dirty="0">
                <a:latin typeface="Calibri"/>
                <a:cs typeface="Calibri"/>
              </a:rPr>
              <a:t>(lots of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reordering)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30971" y="4870196"/>
            <a:ext cx="1901189" cy="6261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dirty="0">
                <a:latin typeface="Calibri"/>
                <a:cs typeface="Calibri"/>
              </a:rPr>
              <a:t>Note: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fences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-20" dirty="0">
                <a:latin typeface="Calibri"/>
                <a:cs typeface="Calibri"/>
              </a:rPr>
              <a:t>from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dirty="0">
                <a:latin typeface="Calibri"/>
                <a:cs typeface="Calibri"/>
              </a:rPr>
              <a:t>“above”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ensure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-25" dirty="0">
                <a:latin typeface="Calibri"/>
                <a:cs typeface="Calibri"/>
              </a:rPr>
              <a:t>SC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did</a:t>
            </a:r>
            <a:r>
              <a:rPr spc="-3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just</a:t>
            </a:r>
            <a:r>
              <a:rPr spc="-35" dirty="0"/>
              <a:t> </a:t>
            </a:r>
            <a:r>
              <a:rPr spc="-10" dirty="0"/>
              <a:t>learn?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234295" cy="14811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Coherence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consistency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both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ordering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principles</a:t>
            </a:r>
            <a:endParaRPr lang="en-US" sz="2800" spc="-1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latin typeface="Calibri"/>
                <a:cs typeface="Calibri"/>
              </a:rPr>
              <a:t>Understanding the memory model is compelling to understanding the execution and correctness of </a:t>
            </a:r>
            <a:r>
              <a:rPr lang="en-US" sz="2800" spc="-10">
                <a:latin typeface="Calibri"/>
                <a:cs typeface="Calibri"/>
              </a:rPr>
              <a:t>the program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5314" rIns="0" bIns="0" rtlCol="0">
            <a:spAutoFit/>
          </a:bodyPr>
          <a:lstStyle/>
          <a:p>
            <a:pPr marL="2271395">
              <a:lnSpc>
                <a:spcPct val="100000"/>
              </a:lnSpc>
              <a:spcBef>
                <a:spcPts val="105"/>
              </a:spcBef>
            </a:pPr>
            <a:r>
              <a:rPr sz="5900" dirty="0"/>
              <a:t>Coherence</a:t>
            </a:r>
            <a:r>
              <a:rPr sz="5900" spc="-80" dirty="0"/>
              <a:t> </a:t>
            </a:r>
            <a:r>
              <a:rPr sz="5900" dirty="0"/>
              <a:t>is</a:t>
            </a:r>
            <a:r>
              <a:rPr sz="5900" spc="-50" dirty="0"/>
              <a:t> </a:t>
            </a:r>
            <a:r>
              <a:rPr sz="5900" spc="-10" dirty="0"/>
              <a:t>Ordering</a:t>
            </a:r>
            <a:endParaRPr sz="5900"/>
          </a:p>
        </p:txBody>
      </p:sp>
      <p:sp>
        <p:nvSpPr>
          <p:cNvPr id="3" name="object 3"/>
          <p:cNvSpPr txBox="1"/>
          <p:nvPr/>
        </p:nvSpPr>
        <p:spPr>
          <a:xfrm>
            <a:off x="1959610" y="2350388"/>
            <a:ext cx="7569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Wr</a:t>
            </a:r>
            <a:r>
              <a:rPr sz="2950" spc="-114" dirty="0">
                <a:latin typeface="Calibri"/>
                <a:cs typeface="Calibri"/>
              </a:rPr>
              <a:t> </a:t>
            </a:r>
            <a:r>
              <a:rPr sz="2950" spc="-60" dirty="0"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3771" y="3038093"/>
            <a:ext cx="76708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Wr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-60" dirty="0"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4545" y="2610866"/>
            <a:ext cx="859790" cy="587375"/>
          </a:xfrm>
          <a:custGeom>
            <a:avLst/>
            <a:gdLst/>
            <a:ahLst/>
            <a:cxnLst/>
            <a:rect l="l" t="t" r="r" b="b"/>
            <a:pathLst>
              <a:path w="859789" h="587375">
                <a:moveTo>
                  <a:pt x="775239" y="553375"/>
                </a:moveTo>
                <a:lnTo>
                  <a:pt x="732790" y="570864"/>
                </a:lnTo>
                <a:lnTo>
                  <a:pt x="859536" y="587248"/>
                </a:lnTo>
                <a:lnTo>
                  <a:pt x="844393" y="560451"/>
                </a:lnTo>
                <a:lnTo>
                  <a:pt x="785749" y="560451"/>
                </a:lnTo>
                <a:lnTo>
                  <a:pt x="775239" y="553375"/>
                </a:lnTo>
                <a:close/>
              </a:path>
              <a:path w="859789" h="587375">
                <a:moveTo>
                  <a:pt x="796417" y="521732"/>
                </a:moveTo>
                <a:lnTo>
                  <a:pt x="796290" y="544703"/>
                </a:lnTo>
                <a:lnTo>
                  <a:pt x="775239" y="553375"/>
                </a:lnTo>
                <a:lnTo>
                  <a:pt x="785749" y="560451"/>
                </a:lnTo>
                <a:lnTo>
                  <a:pt x="806957" y="528828"/>
                </a:lnTo>
                <a:lnTo>
                  <a:pt x="796417" y="521732"/>
                </a:lnTo>
                <a:close/>
              </a:path>
              <a:path w="859789" h="587375">
                <a:moveTo>
                  <a:pt x="796670" y="475996"/>
                </a:moveTo>
                <a:lnTo>
                  <a:pt x="796417" y="521732"/>
                </a:lnTo>
                <a:lnTo>
                  <a:pt x="806957" y="528828"/>
                </a:lnTo>
                <a:lnTo>
                  <a:pt x="785749" y="560451"/>
                </a:lnTo>
                <a:lnTo>
                  <a:pt x="844393" y="560451"/>
                </a:lnTo>
                <a:lnTo>
                  <a:pt x="796670" y="475996"/>
                </a:lnTo>
                <a:close/>
              </a:path>
              <a:path w="859789" h="587375">
                <a:moveTo>
                  <a:pt x="21336" y="0"/>
                </a:moveTo>
                <a:lnTo>
                  <a:pt x="0" y="31496"/>
                </a:lnTo>
                <a:lnTo>
                  <a:pt x="775239" y="553375"/>
                </a:lnTo>
                <a:lnTo>
                  <a:pt x="796290" y="544703"/>
                </a:lnTo>
                <a:lnTo>
                  <a:pt x="796417" y="521732"/>
                </a:lnTo>
                <a:lnTo>
                  <a:pt x="21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6388" y="4514469"/>
            <a:ext cx="6640195" cy="926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950" dirty="0">
                <a:solidFill>
                  <a:srgbClr val="E22300"/>
                </a:solidFill>
                <a:latin typeface="Calibri"/>
                <a:cs typeface="Calibri"/>
              </a:rPr>
              <a:t>Coherence</a:t>
            </a:r>
            <a:r>
              <a:rPr sz="2950" spc="-40" dirty="0">
                <a:solidFill>
                  <a:srgbClr val="E22300"/>
                </a:solidFill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defines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set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legal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orders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of </a:t>
            </a:r>
            <a:r>
              <a:rPr sz="2950" dirty="0">
                <a:latin typeface="Calibri"/>
                <a:cs typeface="Calibri"/>
              </a:rPr>
              <a:t>accesses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FF4012"/>
                </a:solidFill>
                <a:latin typeface="Calibri"/>
                <a:cs typeface="Calibri"/>
              </a:rPr>
              <a:t>single</a:t>
            </a:r>
            <a:r>
              <a:rPr sz="2950" spc="-25" dirty="0">
                <a:solidFill>
                  <a:srgbClr val="FF4012"/>
                </a:solidFill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memory</a:t>
            </a:r>
            <a:r>
              <a:rPr sz="2950" spc="-10" dirty="0">
                <a:latin typeface="Calibri"/>
                <a:cs typeface="Calibri"/>
              </a:rPr>
              <a:t> location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4378" y="3038093"/>
            <a:ext cx="7569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Wr</a:t>
            </a:r>
            <a:r>
              <a:rPr sz="2950" spc="-114" dirty="0">
                <a:latin typeface="Calibri"/>
                <a:cs typeface="Calibri"/>
              </a:rPr>
              <a:t> </a:t>
            </a:r>
            <a:r>
              <a:rPr sz="2950" spc="-60" dirty="0"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77504" y="2225420"/>
            <a:ext cx="7569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Wr</a:t>
            </a:r>
            <a:r>
              <a:rPr sz="2950" spc="-114" dirty="0">
                <a:latin typeface="Calibri"/>
                <a:cs typeface="Calibri"/>
              </a:rPr>
              <a:t> </a:t>
            </a:r>
            <a:r>
              <a:rPr sz="2950" spc="-60" dirty="0"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76209" y="2505582"/>
            <a:ext cx="727710" cy="799465"/>
          </a:xfrm>
          <a:custGeom>
            <a:avLst/>
            <a:gdLst/>
            <a:ahLst/>
            <a:cxnLst/>
            <a:rect l="l" t="t" r="r" b="b"/>
            <a:pathLst>
              <a:path w="727709" h="799464">
                <a:moveTo>
                  <a:pt x="34417" y="676147"/>
                </a:moveTo>
                <a:lnTo>
                  <a:pt x="0" y="799211"/>
                </a:lnTo>
                <a:lnTo>
                  <a:pt x="112580" y="755522"/>
                </a:lnTo>
                <a:lnTo>
                  <a:pt x="65278" y="755522"/>
                </a:lnTo>
                <a:lnTo>
                  <a:pt x="37084" y="729995"/>
                </a:lnTo>
                <a:lnTo>
                  <a:pt x="45596" y="720610"/>
                </a:lnTo>
                <a:lnTo>
                  <a:pt x="34417" y="676147"/>
                </a:lnTo>
                <a:close/>
              </a:path>
              <a:path w="727709" h="799464">
                <a:moveTo>
                  <a:pt x="51265" y="742835"/>
                </a:moveTo>
                <a:lnTo>
                  <a:pt x="65278" y="755522"/>
                </a:lnTo>
                <a:lnTo>
                  <a:pt x="73738" y="746196"/>
                </a:lnTo>
                <a:lnTo>
                  <a:pt x="51265" y="742835"/>
                </a:lnTo>
                <a:close/>
              </a:path>
              <a:path w="727709" h="799464">
                <a:moveTo>
                  <a:pt x="73738" y="746196"/>
                </a:moveTo>
                <a:lnTo>
                  <a:pt x="65278" y="755522"/>
                </a:lnTo>
                <a:lnTo>
                  <a:pt x="112580" y="755522"/>
                </a:lnTo>
                <a:lnTo>
                  <a:pt x="119125" y="752982"/>
                </a:lnTo>
                <a:lnTo>
                  <a:pt x="73738" y="746196"/>
                </a:lnTo>
                <a:close/>
              </a:path>
              <a:path w="727709" h="799464">
                <a:moveTo>
                  <a:pt x="699135" y="0"/>
                </a:moveTo>
                <a:lnTo>
                  <a:pt x="45596" y="720610"/>
                </a:lnTo>
                <a:lnTo>
                  <a:pt x="51160" y="742740"/>
                </a:lnTo>
                <a:lnTo>
                  <a:pt x="73738" y="746196"/>
                </a:lnTo>
                <a:lnTo>
                  <a:pt x="727329" y="25653"/>
                </a:lnTo>
                <a:lnTo>
                  <a:pt x="699135" y="0"/>
                </a:lnTo>
                <a:close/>
              </a:path>
              <a:path w="727709" h="799464">
                <a:moveTo>
                  <a:pt x="45596" y="720610"/>
                </a:moveTo>
                <a:lnTo>
                  <a:pt x="37084" y="729995"/>
                </a:lnTo>
                <a:lnTo>
                  <a:pt x="51160" y="742740"/>
                </a:lnTo>
                <a:lnTo>
                  <a:pt x="45596" y="720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89296" y="2640583"/>
            <a:ext cx="47815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25" dirty="0">
                <a:latin typeface="Calibri"/>
                <a:cs typeface="Calibri"/>
              </a:rPr>
              <a:t>OR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5314" rIns="0" bIns="0" rtlCol="0">
            <a:spAutoFit/>
          </a:bodyPr>
          <a:lstStyle/>
          <a:p>
            <a:pPr marL="2155190">
              <a:lnSpc>
                <a:spcPct val="100000"/>
              </a:lnSpc>
              <a:spcBef>
                <a:spcPts val="105"/>
              </a:spcBef>
            </a:pPr>
            <a:r>
              <a:rPr sz="5900" dirty="0"/>
              <a:t>Consistency</a:t>
            </a:r>
            <a:r>
              <a:rPr sz="5900" spc="-35" dirty="0"/>
              <a:t> </a:t>
            </a:r>
            <a:r>
              <a:rPr sz="5900" dirty="0"/>
              <a:t>is </a:t>
            </a:r>
            <a:r>
              <a:rPr sz="5900" spc="-10" dirty="0"/>
              <a:t>Ordering</a:t>
            </a:r>
            <a:endParaRPr sz="5900"/>
          </a:p>
        </p:txBody>
      </p:sp>
      <p:sp>
        <p:nvSpPr>
          <p:cNvPr id="3" name="object 3"/>
          <p:cNvSpPr txBox="1"/>
          <p:nvPr/>
        </p:nvSpPr>
        <p:spPr>
          <a:xfrm>
            <a:off x="1959610" y="2350388"/>
            <a:ext cx="7569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Wr</a:t>
            </a:r>
            <a:r>
              <a:rPr sz="2950" spc="-114" dirty="0">
                <a:latin typeface="Calibri"/>
                <a:cs typeface="Calibri"/>
              </a:rPr>
              <a:t> </a:t>
            </a:r>
            <a:r>
              <a:rPr sz="2950" spc="-60" dirty="0"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1270" y="3038093"/>
            <a:ext cx="74485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Wr</a:t>
            </a:r>
            <a:r>
              <a:rPr sz="2950" spc="-114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Y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4545" y="2610866"/>
            <a:ext cx="859790" cy="587375"/>
          </a:xfrm>
          <a:custGeom>
            <a:avLst/>
            <a:gdLst/>
            <a:ahLst/>
            <a:cxnLst/>
            <a:rect l="l" t="t" r="r" b="b"/>
            <a:pathLst>
              <a:path w="859789" h="587375">
                <a:moveTo>
                  <a:pt x="775239" y="553375"/>
                </a:moveTo>
                <a:lnTo>
                  <a:pt x="732790" y="570864"/>
                </a:lnTo>
                <a:lnTo>
                  <a:pt x="859536" y="587248"/>
                </a:lnTo>
                <a:lnTo>
                  <a:pt x="844393" y="560451"/>
                </a:lnTo>
                <a:lnTo>
                  <a:pt x="785749" y="560451"/>
                </a:lnTo>
                <a:lnTo>
                  <a:pt x="775239" y="553375"/>
                </a:lnTo>
                <a:close/>
              </a:path>
              <a:path w="859789" h="587375">
                <a:moveTo>
                  <a:pt x="796417" y="521732"/>
                </a:moveTo>
                <a:lnTo>
                  <a:pt x="796290" y="544703"/>
                </a:lnTo>
                <a:lnTo>
                  <a:pt x="775239" y="553375"/>
                </a:lnTo>
                <a:lnTo>
                  <a:pt x="785749" y="560451"/>
                </a:lnTo>
                <a:lnTo>
                  <a:pt x="806957" y="528828"/>
                </a:lnTo>
                <a:lnTo>
                  <a:pt x="796417" y="521732"/>
                </a:lnTo>
                <a:close/>
              </a:path>
              <a:path w="859789" h="587375">
                <a:moveTo>
                  <a:pt x="796670" y="475996"/>
                </a:moveTo>
                <a:lnTo>
                  <a:pt x="796417" y="521732"/>
                </a:lnTo>
                <a:lnTo>
                  <a:pt x="806957" y="528828"/>
                </a:lnTo>
                <a:lnTo>
                  <a:pt x="785749" y="560451"/>
                </a:lnTo>
                <a:lnTo>
                  <a:pt x="844393" y="560451"/>
                </a:lnTo>
                <a:lnTo>
                  <a:pt x="796670" y="475996"/>
                </a:lnTo>
                <a:close/>
              </a:path>
              <a:path w="859789" h="587375">
                <a:moveTo>
                  <a:pt x="21336" y="0"/>
                </a:moveTo>
                <a:lnTo>
                  <a:pt x="0" y="31496"/>
                </a:lnTo>
                <a:lnTo>
                  <a:pt x="775239" y="553375"/>
                </a:lnTo>
                <a:lnTo>
                  <a:pt x="796290" y="544703"/>
                </a:lnTo>
                <a:lnTo>
                  <a:pt x="796417" y="521732"/>
                </a:lnTo>
                <a:lnTo>
                  <a:pt x="21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6388" y="4514469"/>
            <a:ext cx="6845300" cy="926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950" dirty="0">
                <a:solidFill>
                  <a:srgbClr val="0055D5"/>
                </a:solidFill>
                <a:latin typeface="Calibri"/>
                <a:cs typeface="Calibri"/>
              </a:rPr>
              <a:t>Consistency</a:t>
            </a:r>
            <a:r>
              <a:rPr sz="2950" spc="5" dirty="0">
                <a:solidFill>
                  <a:srgbClr val="0055D5"/>
                </a:solidFill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defines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set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legal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orders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of </a:t>
            </a:r>
            <a:r>
              <a:rPr sz="2950" dirty="0">
                <a:latin typeface="Calibri"/>
                <a:cs typeface="Calibri"/>
              </a:rPr>
              <a:t>accesses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0055D5"/>
                </a:solidFill>
                <a:latin typeface="Calibri"/>
                <a:cs typeface="Calibri"/>
              </a:rPr>
              <a:t>multiple</a:t>
            </a:r>
            <a:r>
              <a:rPr sz="2950" spc="5" dirty="0">
                <a:solidFill>
                  <a:srgbClr val="0055D5"/>
                </a:solidFill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memory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locations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4378" y="3038093"/>
            <a:ext cx="7569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Wr</a:t>
            </a:r>
            <a:r>
              <a:rPr sz="2950" spc="-114" dirty="0">
                <a:latin typeface="Calibri"/>
                <a:cs typeface="Calibri"/>
              </a:rPr>
              <a:t> </a:t>
            </a:r>
            <a:r>
              <a:rPr sz="2950" spc="-60" dirty="0"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5002" y="2225420"/>
            <a:ext cx="74549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Wr</a:t>
            </a:r>
            <a:r>
              <a:rPr sz="2950" spc="-100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Y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76209" y="2505582"/>
            <a:ext cx="727710" cy="799465"/>
          </a:xfrm>
          <a:custGeom>
            <a:avLst/>
            <a:gdLst/>
            <a:ahLst/>
            <a:cxnLst/>
            <a:rect l="l" t="t" r="r" b="b"/>
            <a:pathLst>
              <a:path w="727709" h="799464">
                <a:moveTo>
                  <a:pt x="34417" y="676147"/>
                </a:moveTo>
                <a:lnTo>
                  <a:pt x="0" y="799211"/>
                </a:lnTo>
                <a:lnTo>
                  <a:pt x="112580" y="755522"/>
                </a:lnTo>
                <a:lnTo>
                  <a:pt x="65278" y="755522"/>
                </a:lnTo>
                <a:lnTo>
                  <a:pt x="37084" y="729995"/>
                </a:lnTo>
                <a:lnTo>
                  <a:pt x="45596" y="720610"/>
                </a:lnTo>
                <a:lnTo>
                  <a:pt x="34417" y="676147"/>
                </a:lnTo>
                <a:close/>
              </a:path>
              <a:path w="727709" h="799464">
                <a:moveTo>
                  <a:pt x="51265" y="742835"/>
                </a:moveTo>
                <a:lnTo>
                  <a:pt x="65278" y="755522"/>
                </a:lnTo>
                <a:lnTo>
                  <a:pt x="73738" y="746196"/>
                </a:lnTo>
                <a:lnTo>
                  <a:pt x="51265" y="742835"/>
                </a:lnTo>
                <a:close/>
              </a:path>
              <a:path w="727709" h="799464">
                <a:moveTo>
                  <a:pt x="73738" y="746196"/>
                </a:moveTo>
                <a:lnTo>
                  <a:pt x="65278" y="755522"/>
                </a:lnTo>
                <a:lnTo>
                  <a:pt x="112580" y="755522"/>
                </a:lnTo>
                <a:lnTo>
                  <a:pt x="119125" y="752982"/>
                </a:lnTo>
                <a:lnTo>
                  <a:pt x="73738" y="746196"/>
                </a:lnTo>
                <a:close/>
              </a:path>
              <a:path w="727709" h="799464">
                <a:moveTo>
                  <a:pt x="699135" y="0"/>
                </a:moveTo>
                <a:lnTo>
                  <a:pt x="45596" y="720610"/>
                </a:lnTo>
                <a:lnTo>
                  <a:pt x="51160" y="742740"/>
                </a:lnTo>
                <a:lnTo>
                  <a:pt x="73738" y="746196"/>
                </a:lnTo>
                <a:lnTo>
                  <a:pt x="727329" y="25653"/>
                </a:lnTo>
                <a:lnTo>
                  <a:pt x="699135" y="0"/>
                </a:lnTo>
                <a:close/>
              </a:path>
              <a:path w="727709" h="799464">
                <a:moveTo>
                  <a:pt x="45596" y="720610"/>
                </a:moveTo>
                <a:lnTo>
                  <a:pt x="37084" y="729995"/>
                </a:lnTo>
                <a:lnTo>
                  <a:pt x="51160" y="742740"/>
                </a:lnTo>
                <a:lnTo>
                  <a:pt x="45596" y="720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89296" y="2640583"/>
            <a:ext cx="47815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25" dirty="0">
                <a:latin typeface="Calibri"/>
                <a:cs typeface="Calibri"/>
              </a:rPr>
              <a:t>OR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805"/>
              </a:spcBef>
            </a:pPr>
            <a:r>
              <a:rPr sz="5050" dirty="0"/>
              <a:t>Sequential</a:t>
            </a:r>
            <a:r>
              <a:rPr sz="5050" spc="-85" dirty="0"/>
              <a:t> </a:t>
            </a:r>
            <a:r>
              <a:rPr sz="5050" dirty="0"/>
              <a:t>Consistency</a:t>
            </a:r>
            <a:r>
              <a:rPr sz="5050" spc="-100" dirty="0"/>
              <a:t> </a:t>
            </a:r>
            <a:r>
              <a:rPr sz="5050" spc="-20" dirty="0"/>
              <a:t>(SC)</a:t>
            </a:r>
            <a:endParaRPr sz="5050"/>
          </a:p>
          <a:p>
            <a:pPr marL="2252980">
              <a:lnSpc>
                <a:spcPct val="100000"/>
              </a:lnSpc>
              <a:spcBef>
                <a:spcPts val="565"/>
              </a:spcBef>
            </a:pPr>
            <a:r>
              <a:rPr sz="1700" b="0" dirty="0">
                <a:latin typeface="Calibri"/>
                <a:cs typeface="Calibri"/>
              </a:rPr>
              <a:t>The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simplest,</a:t>
            </a:r>
            <a:r>
              <a:rPr sz="1700" b="0" spc="-60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most</a:t>
            </a:r>
            <a:r>
              <a:rPr sz="1700" b="0" spc="-80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intuitive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memory</a:t>
            </a:r>
            <a:r>
              <a:rPr sz="1700" b="0" spc="-8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consistency</a:t>
            </a:r>
            <a:r>
              <a:rPr sz="1700" b="0" spc="-7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model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0271" y="2582672"/>
            <a:ext cx="318960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Two</a:t>
            </a:r>
            <a:r>
              <a:rPr sz="2950" spc="-9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Invariants</a:t>
            </a:r>
            <a:r>
              <a:rPr sz="2950" spc="-9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7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SC: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679" y="3934409"/>
            <a:ext cx="3157855" cy="182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2950" b="1" dirty="0">
                <a:latin typeface="Calibri"/>
                <a:cs typeface="Calibri"/>
              </a:rPr>
              <a:t>Invariant</a:t>
            </a:r>
            <a:r>
              <a:rPr sz="2950" b="1" spc="-125" dirty="0">
                <a:latin typeface="Calibri"/>
                <a:cs typeface="Calibri"/>
              </a:rPr>
              <a:t> </a:t>
            </a:r>
            <a:r>
              <a:rPr sz="2950" b="1" spc="-25" dirty="0">
                <a:latin typeface="Calibri"/>
                <a:cs typeface="Calibri"/>
              </a:rPr>
              <a:t>#1: </a:t>
            </a:r>
            <a:r>
              <a:rPr sz="2950" dirty="0">
                <a:latin typeface="Calibri"/>
                <a:cs typeface="Calibri"/>
              </a:rPr>
              <a:t>Instructions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are </a:t>
            </a:r>
            <a:r>
              <a:rPr sz="2950" spc="-10" dirty="0">
                <a:latin typeface="Calibri"/>
                <a:cs typeface="Calibri"/>
              </a:rPr>
              <a:t>executed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program </a:t>
            </a:r>
            <a:r>
              <a:rPr sz="2950" spc="-10" dirty="0">
                <a:latin typeface="Calibri"/>
                <a:cs typeface="Calibri"/>
              </a:rPr>
              <a:t>order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7254" y="3934409"/>
            <a:ext cx="3301365" cy="1826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b="1" dirty="0">
                <a:latin typeface="Calibri"/>
                <a:cs typeface="Calibri"/>
              </a:rPr>
              <a:t>Invariant</a:t>
            </a:r>
            <a:r>
              <a:rPr sz="2950" b="1" spc="-10" dirty="0">
                <a:latin typeface="Calibri"/>
                <a:cs typeface="Calibri"/>
              </a:rPr>
              <a:t> </a:t>
            </a:r>
            <a:r>
              <a:rPr sz="2950" b="1" spc="-25" dirty="0">
                <a:latin typeface="Calibri"/>
                <a:cs typeface="Calibri"/>
              </a:rPr>
              <a:t>#2:</a:t>
            </a:r>
            <a:endParaRPr sz="2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2950" dirty="0">
                <a:latin typeface="Calibri"/>
                <a:cs typeface="Calibri"/>
              </a:rPr>
              <a:t>All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processors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agree </a:t>
            </a:r>
            <a:r>
              <a:rPr sz="2950" dirty="0">
                <a:latin typeface="Calibri"/>
                <a:cs typeface="Calibri"/>
              </a:rPr>
              <a:t>on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total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order </a:t>
            </a:r>
            <a:r>
              <a:rPr sz="2950" spc="-25" dirty="0">
                <a:latin typeface="Calibri"/>
                <a:cs typeface="Calibri"/>
              </a:rPr>
              <a:t>of </a:t>
            </a:r>
            <a:r>
              <a:rPr sz="2950" dirty="0">
                <a:latin typeface="Calibri"/>
                <a:cs typeface="Calibri"/>
              </a:rPr>
              <a:t>executed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instructions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39" y="834974"/>
            <a:ext cx="4131945" cy="797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dirty="0"/>
              <a:t>The</a:t>
            </a:r>
            <a:r>
              <a:rPr sz="5050" spc="-10" dirty="0"/>
              <a:t> </a:t>
            </a:r>
            <a:r>
              <a:rPr sz="5050" dirty="0"/>
              <a:t>SC</a:t>
            </a:r>
            <a:r>
              <a:rPr sz="5050" spc="-5" dirty="0"/>
              <a:t> </a:t>
            </a:r>
            <a:r>
              <a:rPr sz="5050" spc="-10" dirty="0"/>
              <a:t>“Switch”</a:t>
            </a:r>
            <a:endParaRPr sz="5050"/>
          </a:p>
        </p:txBody>
      </p:sp>
      <p:grpSp>
        <p:nvGrpSpPr>
          <p:cNvPr id="3" name="object 3"/>
          <p:cNvGrpSpPr/>
          <p:nvPr/>
        </p:nvGrpSpPr>
        <p:grpSpPr>
          <a:xfrm>
            <a:off x="3373373" y="1617725"/>
            <a:ext cx="3335020" cy="3699510"/>
            <a:chOff x="3373373" y="1617725"/>
            <a:chExt cx="3335020" cy="3699510"/>
          </a:xfrm>
        </p:grpSpPr>
        <p:sp>
          <p:nvSpPr>
            <p:cNvPr id="4" name="object 4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656796" y="0"/>
                  </a:moveTo>
                  <a:lnTo>
                    <a:pt x="610981" y="1512"/>
                  </a:lnTo>
                  <a:lnTo>
                    <a:pt x="565346" y="6051"/>
                  </a:lnTo>
                  <a:lnTo>
                    <a:pt x="520071" y="13616"/>
                  </a:lnTo>
                  <a:lnTo>
                    <a:pt x="475337" y="24207"/>
                  </a:lnTo>
                  <a:lnTo>
                    <a:pt x="431322" y="37824"/>
                  </a:lnTo>
                  <a:lnTo>
                    <a:pt x="388206" y="54467"/>
                  </a:lnTo>
                  <a:lnTo>
                    <a:pt x="346169" y="74135"/>
                  </a:lnTo>
                  <a:lnTo>
                    <a:pt x="305391" y="96830"/>
                  </a:lnTo>
                  <a:lnTo>
                    <a:pt x="266051" y="122551"/>
                  </a:lnTo>
                  <a:lnTo>
                    <a:pt x="228329" y="151297"/>
                  </a:lnTo>
                  <a:lnTo>
                    <a:pt x="192404" y="183070"/>
                  </a:lnTo>
                  <a:lnTo>
                    <a:pt x="159012" y="217250"/>
                  </a:lnTo>
                  <a:lnTo>
                    <a:pt x="128800" y="253138"/>
                  </a:lnTo>
                  <a:lnTo>
                    <a:pt x="101767" y="290565"/>
                  </a:lnTo>
                  <a:lnTo>
                    <a:pt x="77916" y="329359"/>
                  </a:lnTo>
                  <a:lnTo>
                    <a:pt x="57244" y="369349"/>
                  </a:lnTo>
                  <a:lnTo>
                    <a:pt x="39753" y="410364"/>
                  </a:lnTo>
                  <a:lnTo>
                    <a:pt x="25441" y="452234"/>
                  </a:lnTo>
                  <a:lnTo>
                    <a:pt x="14311" y="494787"/>
                  </a:lnTo>
                  <a:lnTo>
                    <a:pt x="6360" y="537853"/>
                  </a:lnTo>
                  <a:lnTo>
                    <a:pt x="1590" y="581261"/>
                  </a:lnTo>
                  <a:lnTo>
                    <a:pt x="0" y="624840"/>
                  </a:lnTo>
                  <a:lnTo>
                    <a:pt x="1590" y="668418"/>
                  </a:lnTo>
                  <a:lnTo>
                    <a:pt x="6360" y="711826"/>
                  </a:lnTo>
                  <a:lnTo>
                    <a:pt x="14311" y="754892"/>
                  </a:lnTo>
                  <a:lnTo>
                    <a:pt x="25441" y="797445"/>
                  </a:lnTo>
                  <a:lnTo>
                    <a:pt x="39753" y="839315"/>
                  </a:lnTo>
                  <a:lnTo>
                    <a:pt x="57244" y="880330"/>
                  </a:lnTo>
                  <a:lnTo>
                    <a:pt x="77916" y="920320"/>
                  </a:lnTo>
                  <a:lnTo>
                    <a:pt x="101767" y="959114"/>
                  </a:lnTo>
                  <a:lnTo>
                    <a:pt x="128800" y="996541"/>
                  </a:lnTo>
                  <a:lnTo>
                    <a:pt x="159012" y="1032429"/>
                  </a:lnTo>
                  <a:lnTo>
                    <a:pt x="192404" y="1066609"/>
                  </a:lnTo>
                  <a:lnTo>
                    <a:pt x="228329" y="1098382"/>
                  </a:lnTo>
                  <a:lnTo>
                    <a:pt x="266051" y="1127128"/>
                  </a:lnTo>
                  <a:lnTo>
                    <a:pt x="305391" y="1152849"/>
                  </a:lnTo>
                  <a:lnTo>
                    <a:pt x="346169" y="1175544"/>
                  </a:lnTo>
                  <a:lnTo>
                    <a:pt x="388206" y="1195212"/>
                  </a:lnTo>
                  <a:lnTo>
                    <a:pt x="431322" y="1211855"/>
                  </a:lnTo>
                  <a:lnTo>
                    <a:pt x="475337" y="1225472"/>
                  </a:lnTo>
                  <a:lnTo>
                    <a:pt x="520071" y="1236063"/>
                  </a:lnTo>
                  <a:lnTo>
                    <a:pt x="565346" y="1243628"/>
                  </a:lnTo>
                  <a:lnTo>
                    <a:pt x="610981" y="1248167"/>
                  </a:lnTo>
                  <a:lnTo>
                    <a:pt x="656796" y="1249679"/>
                  </a:lnTo>
                  <a:lnTo>
                    <a:pt x="702612" y="1248167"/>
                  </a:lnTo>
                  <a:lnTo>
                    <a:pt x="748249" y="1243628"/>
                  </a:lnTo>
                  <a:lnTo>
                    <a:pt x="793527" y="1236063"/>
                  </a:lnTo>
                  <a:lnTo>
                    <a:pt x="838268" y="1225472"/>
                  </a:lnTo>
                  <a:lnTo>
                    <a:pt x="882290" y="1211855"/>
                  </a:lnTo>
                  <a:lnTo>
                    <a:pt x="925414" y="1195212"/>
                  </a:lnTo>
                  <a:lnTo>
                    <a:pt x="967462" y="1175544"/>
                  </a:lnTo>
                  <a:lnTo>
                    <a:pt x="1008252" y="1152849"/>
                  </a:lnTo>
                  <a:lnTo>
                    <a:pt x="1047605" y="1127128"/>
                  </a:lnTo>
                  <a:lnTo>
                    <a:pt x="1085342" y="1098382"/>
                  </a:lnTo>
                  <a:lnTo>
                    <a:pt x="1121283" y="1066609"/>
                  </a:lnTo>
                  <a:lnTo>
                    <a:pt x="1154675" y="1032429"/>
                  </a:lnTo>
                  <a:lnTo>
                    <a:pt x="1184887" y="996541"/>
                  </a:lnTo>
                  <a:lnTo>
                    <a:pt x="1211920" y="959114"/>
                  </a:lnTo>
                  <a:lnTo>
                    <a:pt x="1235771" y="920320"/>
                  </a:lnTo>
                  <a:lnTo>
                    <a:pt x="1256443" y="880330"/>
                  </a:lnTo>
                  <a:lnTo>
                    <a:pt x="1273934" y="839315"/>
                  </a:lnTo>
                  <a:lnTo>
                    <a:pt x="1288246" y="797445"/>
                  </a:lnTo>
                  <a:lnTo>
                    <a:pt x="1299376" y="754892"/>
                  </a:lnTo>
                  <a:lnTo>
                    <a:pt x="1307327" y="711826"/>
                  </a:lnTo>
                  <a:lnTo>
                    <a:pt x="1312097" y="668418"/>
                  </a:lnTo>
                  <a:lnTo>
                    <a:pt x="1313688" y="624839"/>
                  </a:lnTo>
                  <a:lnTo>
                    <a:pt x="1312097" y="581261"/>
                  </a:lnTo>
                  <a:lnTo>
                    <a:pt x="1307327" y="537853"/>
                  </a:lnTo>
                  <a:lnTo>
                    <a:pt x="1299376" y="494787"/>
                  </a:lnTo>
                  <a:lnTo>
                    <a:pt x="1288246" y="452234"/>
                  </a:lnTo>
                  <a:lnTo>
                    <a:pt x="1273934" y="410364"/>
                  </a:lnTo>
                  <a:lnTo>
                    <a:pt x="1256443" y="369349"/>
                  </a:lnTo>
                  <a:lnTo>
                    <a:pt x="1235771" y="329359"/>
                  </a:lnTo>
                  <a:lnTo>
                    <a:pt x="1211920" y="290565"/>
                  </a:lnTo>
                  <a:lnTo>
                    <a:pt x="1184887" y="253138"/>
                  </a:lnTo>
                  <a:lnTo>
                    <a:pt x="1154675" y="217250"/>
                  </a:lnTo>
                  <a:lnTo>
                    <a:pt x="1121283" y="183070"/>
                  </a:lnTo>
                  <a:lnTo>
                    <a:pt x="1085342" y="151297"/>
                  </a:lnTo>
                  <a:lnTo>
                    <a:pt x="1047605" y="122551"/>
                  </a:lnTo>
                  <a:lnTo>
                    <a:pt x="1008252" y="96830"/>
                  </a:lnTo>
                  <a:lnTo>
                    <a:pt x="967462" y="74135"/>
                  </a:lnTo>
                  <a:lnTo>
                    <a:pt x="925414" y="54467"/>
                  </a:lnTo>
                  <a:lnTo>
                    <a:pt x="882290" y="37824"/>
                  </a:lnTo>
                  <a:lnTo>
                    <a:pt x="838268" y="24207"/>
                  </a:lnTo>
                  <a:lnTo>
                    <a:pt x="793527" y="13616"/>
                  </a:lnTo>
                  <a:lnTo>
                    <a:pt x="748249" y="6051"/>
                  </a:lnTo>
                  <a:lnTo>
                    <a:pt x="702612" y="1512"/>
                  </a:lnTo>
                  <a:lnTo>
                    <a:pt x="656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1121283" y="183070"/>
                  </a:moveTo>
                  <a:lnTo>
                    <a:pt x="1154675" y="217250"/>
                  </a:lnTo>
                  <a:lnTo>
                    <a:pt x="1184887" y="253138"/>
                  </a:lnTo>
                  <a:lnTo>
                    <a:pt x="1211920" y="290565"/>
                  </a:lnTo>
                  <a:lnTo>
                    <a:pt x="1235771" y="329359"/>
                  </a:lnTo>
                  <a:lnTo>
                    <a:pt x="1256443" y="369349"/>
                  </a:lnTo>
                  <a:lnTo>
                    <a:pt x="1273934" y="410364"/>
                  </a:lnTo>
                  <a:lnTo>
                    <a:pt x="1288246" y="452234"/>
                  </a:lnTo>
                  <a:lnTo>
                    <a:pt x="1299376" y="494787"/>
                  </a:lnTo>
                  <a:lnTo>
                    <a:pt x="1307327" y="537853"/>
                  </a:lnTo>
                  <a:lnTo>
                    <a:pt x="1312097" y="581261"/>
                  </a:lnTo>
                  <a:lnTo>
                    <a:pt x="1313688" y="624839"/>
                  </a:lnTo>
                  <a:lnTo>
                    <a:pt x="1312097" y="668418"/>
                  </a:lnTo>
                  <a:lnTo>
                    <a:pt x="1307327" y="711826"/>
                  </a:lnTo>
                  <a:lnTo>
                    <a:pt x="1299376" y="754892"/>
                  </a:lnTo>
                  <a:lnTo>
                    <a:pt x="1288246" y="797445"/>
                  </a:lnTo>
                  <a:lnTo>
                    <a:pt x="1273934" y="839315"/>
                  </a:lnTo>
                  <a:lnTo>
                    <a:pt x="1256443" y="880330"/>
                  </a:lnTo>
                  <a:lnTo>
                    <a:pt x="1235771" y="920320"/>
                  </a:lnTo>
                  <a:lnTo>
                    <a:pt x="1211920" y="959114"/>
                  </a:lnTo>
                  <a:lnTo>
                    <a:pt x="1184887" y="996541"/>
                  </a:lnTo>
                  <a:lnTo>
                    <a:pt x="1154675" y="1032429"/>
                  </a:lnTo>
                  <a:lnTo>
                    <a:pt x="1121283" y="1066609"/>
                  </a:lnTo>
                  <a:lnTo>
                    <a:pt x="1085342" y="1098382"/>
                  </a:lnTo>
                  <a:lnTo>
                    <a:pt x="1047605" y="1127128"/>
                  </a:lnTo>
                  <a:lnTo>
                    <a:pt x="1008252" y="1152849"/>
                  </a:lnTo>
                  <a:lnTo>
                    <a:pt x="967462" y="1175544"/>
                  </a:lnTo>
                  <a:lnTo>
                    <a:pt x="925414" y="1195212"/>
                  </a:lnTo>
                  <a:lnTo>
                    <a:pt x="882290" y="1211855"/>
                  </a:lnTo>
                  <a:lnTo>
                    <a:pt x="838268" y="1225472"/>
                  </a:lnTo>
                  <a:lnTo>
                    <a:pt x="793527" y="1236063"/>
                  </a:lnTo>
                  <a:lnTo>
                    <a:pt x="748249" y="1243628"/>
                  </a:lnTo>
                  <a:lnTo>
                    <a:pt x="702612" y="1248167"/>
                  </a:lnTo>
                  <a:lnTo>
                    <a:pt x="656796" y="1249679"/>
                  </a:lnTo>
                  <a:lnTo>
                    <a:pt x="610981" y="1248167"/>
                  </a:lnTo>
                  <a:lnTo>
                    <a:pt x="565346" y="1243628"/>
                  </a:lnTo>
                  <a:lnTo>
                    <a:pt x="520071" y="1236063"/>
                  </a:lnTo>
                  <a:lnTo>
                    <a:pt x="475337" y="1225472"/>
                  </a:lnTo>
                  <a:lnTo>
                    <a:pt x="431322" y="1211855"/>
                  </a:lnTo>
                  <a:lnTo>
                    <a:pt x="388206" y="1195212"/>
                  </a:lnTo>
                  <a:lnTo>
                    <a:pt x="346169" y="1175544"/>
                  </a:lnTo>
                  <a:lnTo>
                    <a:pt x="305391" y="1152849"/>
                  </a:lnTo>
                  <a:lnTo>
                    <a:pt x="266051" y="1127128"/>
                  </a:lnTo>
                  <a:lnTo>
                    <a:pt x="228329" y="1098382"/>
                  </a:lnTo>
                  <a:lnTo>
                    <a:pt x="192404" y="1066609"/>
                  </a:lnTo>
                  <a:lnTo>
                    <a:pt x="159012" y="1032429"/>
                  </a:lnTo>
                  <a:lnTo>
                    <a:pt x="128800" y="996541"/>
                  </a:lnTo>
                  <a:lnTo>
                    <a:pt x="101767" y="959114"/>
                  </a:lnTo>
                  <a:lnTo>
                    <a:pt x="77916" y="920320"/>
                  </a:lnTo>
                  <a:lnTo>
                    <a:pt x="57244" y="880330"/>
                  </a:lnTo>
                  <a:lnTo>
                    <a:pt x="39753" y="839315"/>
                  </a:lnTo>
                  <a:lnTo>
                    <a:pt x="25441" y="797445"/>
                  </a:lnTo>
                  <a:lnTo>
                    <a:pt x="14311" y="754892"/>
                  </a:lnTo>
                  <a:lnTo>
                    <a:pt x="6360" y="711826"/>
                  </a:lnTo>
                  <a:lnTo>
                    <a:pt x="1590" y="668418"/>
                  </a:lnTo>
                  <a:lnTo>
                    <a:pt x="0" y="624840"/>
                  </a:lnTo>
                  <a:lnTo>
                    <a:pt x="1590" y="581261"/>
                  </a:lnTo>
                  <a:lnTo>
                    <a:pt x="6360" y="537853"/>
                  </a:lnTo>
                  <a:lnTo>
                    <a:pt x="14311" y="494787"/>
                  </a:lnTo>
                  <a:lnTo>
                    <a:pt x="25441" y="452234"/>
                  </a:lnTo>
                  <a:lnTo>
                    <a:pt x="39753" y="410364"/>
                  </a:lnTo>
                  <a:lnTo>
                    <a:pt x="57244" y="369349"/>
                  </a:lnTo>
                  <a:lnTo>
                    <a:pt x="77916" y="329359"/>
                  </a:lnTo>
                  <a:lnTo>
                    <a:pt x="101767" y="290565"/>
                  </a:lnTo>
                  <a:lnTo>
                    <a:pt x="128800" y="253138"/>
                  </a:lnTo>
                  <a:lnTo>
                    <a:pt x="159012" y="217250"/>
                  </a:lnTo>
                  <a:lnTo>
                    <a:pt x="192404" y="183070"/>
                  </a:lnTo>
                  <a:lnTo>
                    <a:pt x="228329" y="151297"/>
                  </a:lnTo>
                  <a:lnTo>
                    <a:pt x="266051" y="122551"/>
                  </a:lnTo>
                  <a:lnTo>
                    <a:pt x="305391" y="96830"/>
                  </a:lnTo>
                  <a:lnTo>
                    <a:pt x="346169" y="74135"/>
                  </a:lnTo>
                  <a:lnTo>
                    <a:pt x="388206" y="54467"/>
                  </a:lnTo>
                  <a:lnTo>
                    <a:pt x="431322" y="37824"/>
                  </a:lnTo>
                  <a:lnTo>
                    <a:pt x="475337" y="24207"/>
                  </a:lnTo>
                  <a:lnTo>
                    <a:pt x="520071" y="13616"/>
                  </a:lnTo>
                  <a:lnTo>
                    <a:pt x="565346" y="6051"/>
                  </a:lnTo>
                  <a:lnTo>
                    <a:pt x="610981" y="1512"/>
                  </a:lnTo>
                  <a:lnTo>
                    <a:pt x="656796" y="0"/>
                  </a:lnTo>
                  <a:lnTo>
                    <a:pt x="702612" y="1512"/>
                  </a:lnTo>
                  <a:lnTo>
                    <a:pt x="748249" y="6051"/>
                  </a:lnTo>
                  <a:lnTo>
                    <a:pt x="793527" y="13616"/>
                  </a:lnTo>
                  <a:lnTo>
                    <a:pt x="838268" y="24207"/>
                  </a:lnTo>
                  <a:lnTo>
                    <a:pt x="882290" y="37824"/>
                  </a:lnTo>
                  <a:lnTo>
                    <a:pt x="925414" y="54467"/>
                  </a:lnTo>
                  <a:lnTo>
                    <a:pt x="967462" y="74135"/>
                  </a:lnTo>
                  <a:lnTo>
                    <a:pt x="1008252" y="96830"/>
                  </a:lnTo>
                  <a:lnTo>
                    <a:pt x="1047605" y="122551"/>
                  </a:lnTo>
                  <a:lnTo>
                    <a:pt x="1085342" y="151297"/>
                  </a:lnTo>
                  <a:lnTo>
                    <a:pt x="1121283" y="1830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73373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96889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73373" y="1617725"/>
            <a:ext cx="893444" cy="1419225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690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6890" y="1617725"/>
            <a:ext cx="893444" cy="1419225"/>
          </a:xfrm>
          <a:prstGeom prst="rect">
            <a:avLst/>
          </a:prstGeom>
          <a:ln w="50800">
            <a:solidFill>
              <a:srgbClr val="0055D5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0406" y="1617725"/>
            <a:ext cx="893444" cy="1419225"/>
          </a:xfrm>
          <a:prstGeom prst="rect">
            <a:avLst/>
          </a:prstGeom>
          <a:ln w="50800">
            <a:solidFill>
              <a:srgbClr val="77BA41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10634" y="3054857"/>
            <a:ext cx="1794510" cy="1123950"/>
          </a:xfrm>
          <a:custGeom>
            <a:avLst/>
            <a:gdLst/>
            <a:ahLst/>
            <a:cxnLst/>
            <a:rect l="l" t="t" r="r" b="b"/>
            <a:pathLst>
              <a:path w="1794510" h="1123950">
                <a:moveTo>
                  <a:pt x="228774" y="80261"/>
                </a:moveTo>
                <a:lnTo>
                  <a:pt x="173497" y="105851"/>
                </a:lnTo>
                <a:lnTo>
                  <a:pt x="173361" y="106075"/>
                </a:lnTo>
                <a:lnTo>
                  <a:pt x="175768" y="166972"/>
                </a:lnTo>
                <a:lnTo>
                  <a:pt x="1741296" y="1123822"/>
                </a:lnTo>
                <a:lnTo>
                  <a:pt x="1794382" y="1037208"/>
                </a:lnTo>
                <a:lnTo>
                  <a:pt x="228774" y="80261"/>
                </a:lnTo>
                <a:close/>
              </a:path>
              <a:path w="1794510" h="1123950">
                <a:moveTo>
                  <a:pt x="0" y="0"/>
                </a:moveTo>
                <a:lnTo>
                  <a:pt x="180593" y="289051"/>
                </a:lnTo>
                <a:lnTo>
                  <a:pt x="175768" y="166972"/>
                </a:lnTo>
                <a:lnTo>
                  <a:pt x="146938" y="149351"/>
                </a:lnTo>
                <a:lnTo>
                  <a:pt x="173361" y="106075"/>
                </a:lnTo>
                <a:lnTo>
                  <a:pt x="173354" y="105917"/>
                </a:lnTo>
                <a:lnTo>
                  <a:pt x="173497" y="105851"/>
                </a:lnTo>
                <a:lnTo>
                  <a:pt x="199898" y="62611"/>
                </a:lnTo>
                <a:lnTo>
                  <a:pt x="266900" y="62611"/>
                </a:lnTo>
                <a:lnTo>
                  <a:pt x="339598" y="28955"/>
                </a:lnTo>
                <a:lnTo>
                  <a:pt x="0" y="0"/>
                </a:lnTo>
                <a:close/>
              </a:path>
              <a:path w="1794510" h="1123950">
                <a:moveTo>
                  <a:pt x="173361" y="106075"/>
                </a:moveTo>
                <a:lnTo>
                  <a:pt x="146938" y="149351"/>
                </a:lnTo>
                <a:lnTo>
                  <a:pt x="175768" y="166972"/>
                </a:lnTo>
                <a:lnTo>
                  <a:pt x="173361" y="106075"/>
                </a:lnTo>
                <a:close/>
              </a:path>
              <a:path w="1794510" h="1123950">
                <a:moveTo>
                  <a:pt x="199898" y="62611"/>
                </a:moveTo>
                <a:lnTo>
                  <a:pt x="173497" y="105851"/>
                </a:lnTo>
                <a:lnTo>
                  <a:pt x="228774" y="80261"/>
                </a:lnTo>
                <a:lnTo>
                  <a:pt x="199898" y="62611"/>
                </a:lnTo>
                <a:close/>
              </a:path>
              <a:path w="1794510" h="1123950">
                <a:moveTo>
                  <a:pt x="266900" y="62611"/>
                </a:moveTo>
                <a:lnTo>
                  <a:pt x="199898" y="62611"/>
                </a:lnTo>
                <a:lnTo>
                  <a:pt x="228774" y="80261"/>
                </a:lnTo>
                <a:lnTo>
                  <a:pt x="266900" y="62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61235" y="3542791"/>
            <a:ext cx="19380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39" y="834974"/>
            <a:ext cx="4131945" cy="797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dirty="0"/>
              <a:t>The</a:t>
            </a:r>
            <a:r>
              <a:rPr sz="5050" spc="-10" dirty="0"/>
              <a:t> </a:t>
            </a:r>
            <a:r>
              <a:rPr sz="5050" dirty="0"/>
              <a:t>SC</a:t>
            </a:r>
            <a:r>
              <a:rPr sz="5050" spc="-5" dirty="0"/>
              <a:t> </a:t>
            </a:r>
            <a:r>
              <a:rPr sz="5050" spc="-10" dirty="0"/>
              <a:t>“Switch”</a:t>
            </a:r>
            <a:endParaRPr sz="5050"/>
          </a:p>
        </p:txBody>
      </p:sp>
      <p:grpSp>
        <p:nvGrpSpPr>
          <p:cNvPr id="3" name="object 3"/>
          <p:cNvGrpSpPr/>
          <p:nvPr/>
        </p:nvGrpSpPr>
        <p:grpSpPr>
          <a:xfrm>
            <a:off x="3373373" y="1617725"/>
            <a:ext cx="3335020" cy="3699510"/>
            <a:chOff x="3373373" y="1617725"/>
            <a:chExt cx="3335020" cy="3699510"/>
          </a:xfrm>
        </p:grpSpPr>
        <p:sp>
          <p:nvSpPr>
            <p:cNvPr id="4" name="object 4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656796" y="0"/>
                  </a:moveTo>
                  <a:lnTo>
                    <a:pt x="610981" y="1512"/>
                  </a:lnTo>
                  <a:lnTo>
                    <a:pt x="565346" y="6051"/>
                  </a:lnTo>
                  <a:lnTo>
                    <a:pt x="520071" y="13616"/>
                  </a:lnTo>
                  <a:lnTo>
                    <a:pt x="475337" y="24207"/>
                  </a:lnTo>
                  <a:lnTo>
                    <a:pt x="431322" y="37824"/>
                  </a:lnTo>
                  <a:lnTo>
                    <a:pt x="388206" y="54467"/>
                  </a:lnTo>
                  <a:lnTo>
                    <a:pt x="346169" y="74135"/>
                  </a:lnTo>
                  <a:lnTo>
                    <a:pt x="305391" y="96830"/>
                  </a:lnTo>
                  <a:lnTo>
                    <a:pt x="266051" y="122551"/>
                  </a:lnTo>
                  <a:lnTo>
                    <a:pt x="228329" y="151297"/>
                  </a:lnTo>
                  <a:lnTo>
                    <a:pt x="192404" y="183070"/>
                  </a:lnTo>
                  <a:lnTo>
                    <a:pt x="159012" y="217250"/>
                  </a:lnTo>
                  <a:lnTo>
                    <a:pt x="128800" y="253138"/>
                  </a:lnTo>
                  <a:lnTo>
                    <a:pt x="101767" y="290565"/>
                  </a:lnTo>
                  <a:lnTo>
                    <a:pt x="77916" y="329359"/>
                  </a:lnTo>
                  <a:lnTo>
                    <a:pt x="57244" y="369349"/>
                  </a:lnTo>
                  <a:lnTo>
                    <a:pt x="39753" y="410364"/>
                  </a:lnTo>
                  <a:lnTo>
                    <a:pt x="25441" y="452234"/>
                  </a:lnTo>
                  <a:lnTo>
                    <a:pt x="14311" y="494787"/>
                  </a:lnTo>
                  <a:lnTo>
                    <a:pt x="6360" y="537853"/>
                  </a:lnTo>
                  <a:lnTo>
                    <a:pt x="1590" y="581261"/>
                  </a:lnTo>
                  <a:lnTo>
                    <a:pt x="0" y="624840"/>
                  </a:lnTo>
                  <a:lnTo>
                    <a:pt x="1590" y="668418"/>
                  </a:lnTo>
                  <a:lnTo>
                    <a:pt x="6360" y="711826"/>
                  </a:lnTo>
                  <a:lnTo>
                    <a:pt x="14311" y="754892"/>
                  </a:lnTo>
                  <a:lnTo>
                    <a:pt x="25441" y="797445"/>
                  </a:lnTo>
                  <a:lnTo>
                    <a:pt x="39753" y="839315"/>
                  </a:lnTo>
                  <a:lnTo>
                    <a:pt x="57244" y="880330"/>
                  </a:lnTo>
                  <a:lnTo>
                    <a:pt x="77916" y="920320"/>
                  </a:lnTo>
                  <a:lnTo>
                    <a:pt x="101767" y="959114"/>
                  </a:lnTo>
                  <a:lnTo>
                    <a:pt x="128800" y="996541"/>
                  </a:lnTo>
                  <a:lnTo>
                    <a:pt x="159012" y="1032429"/>
                  </a:lnTo>
                  <a:lnTo>
                    <a:pt x="192404" y="1066609"/>
                  </a:lnTo>
                  <a:lnTo>
                    <a:pt x="228329" y="1098382"/>
                  </a:lnTo>
                  <a:lnTo>
                    <a:pt x="266051" y="1127128"/>
                  </a:lnTo>
                  <a:lnTo>
                    <a:pt x="305391" y="1152849"/>
                  </a:lnTo>
                  <a:lnTo>
                    <a:pt x="346169" y="1175544"/>
                  </a:lnTo>
                  <a:lnTo>
                    <a:pt x="388206" y="1195212"/>
                  </a:lnTo>
                  <a:lnTo>
                    <a:pt x="431322" y="1211855"/>
                  </a:lnTo>
                  <a:lnTo>
                    <a:pt x="475337" y="1225472"/>
                  </a:lnTo>
                  <a:lnTo>
                    <a:pt x="520071" y="1236063"/>
                  </a:lnTo>
                  <a:lnTo>
                    <a:pt x="565346" y="1243628"/>
                  </a:lnTo>
                  <a:lnTo>
                    <a:pt x="610981" y="1248167"/>
                  </a:lnTo>
                  <a:lnTo>
                    <a:pt x="656796" y="1249679"/>
                  </a:lnTo>
                  <a:lnTo>
                    <a:pt x="702612" y="1248167"/>
                  </a:lnTo>
                  <a:lnTo>
                    <a:pt x="748249" y="1243628"/>
                  </a:lnTo>
                  <a:lnTo>
                    <a:pt x="793527" y="1236063"/>
                  </a:lnTo>
                  <a:lnTo>
                    <a:pt x="838268" y="1225472"/>
                  </a:lnTo>
                  <a:lnTo>
                    <a:pt x="882290" y="1211855"/>
                  </a:lnTo>
                  <a:lnTo>
                    <a:pt x="925414" y="1195212"/>
                  </a:lnTo>
                  <a:lnTo>
                    <a:pt x="967462" y="1175544"/>
                  </a:lnTo>
                  <a:lnTo>
                    <a:pt x="1008252" y="1152849"/>
                  </a:lnTo>
                  <a:lnTo>
                    <a:pt x="1047605" y="1127128"/>
                  </a:lnTo>
                  <a:lnTo>
                    <a:pt x="1085342" y="1098382"/>
                  </a:lnTo>
                  <a:lnTo>
                    <a:pt x="1121283" y="1066609"/>
                  </a:lnTo>
                  <a:lnTo>
                    <a:pt x="1154675" y="1032429"/>
                  </a:lnTo>
                  <a:lnTo>
                    <a:pt x="1184887" y="996541"/>
                  </a:lnTo>
                  <a:lnTo>
                    <a:pt x="1211920" y="959114"/>
                  </a:lnTo>
                  <a:lnTo>
                    <a:pt x="1235771" y="920320"/>
                  </a:lnTo>
                  <a:lnTo>
                    <a:pt x="1256443" y="880330"/>
                  </a:lnTo>
                  <a:lnTo>
                    <a:pt x="1273934" y="839315"/>
                  </a:lnTo>
                  <a:lnTo>
                    <a:pt x="1288246" y="797445"/>
                  </a:lnTo>
                  <a:lnTo>
                    <a:pt x="1299376" y="754892"/>
                  </a:lnTo>
                  <a:lnTo>
                    <a:pt x="1307327" y="711826"/>
                  </a:lnTo>
                  <a:lnTo>
                    <a:pt x="1312097" y="668418"/>
                  </a:lnTo>
                  <a:lnTo>
                    <a:pt x="1313688" y="624839"/>
                  </a:lnTo>
                  <a:lnTo>
                    <a:pt x="1312097" y="581261"/>
                  </a:lnTo>
                  <a:lnTo>
                    <a:pt x="1307327" y="537853"/>
                  </a:lnTo>
                  <a:lnTo>
                    <a:pt x="1299376" y="494787"/>
                  </a:lnTo>
                  <a:lnTo>
                    <a:pt x="1288246" y="452234"/>
                  </a:lnTo>
                  <a:lnTo>
                    <a:pt x="1273934" y="410364"/>
                  </a:lnTo>
                  <a:lnTo>
                    <a:pt x="1256443" y="369349"/>
                  </a:lnTo>
                  <a:lnTo>
                    <a:pt x="1235771" y="329359"/>
                  </a:lnTo>
                  <a:lnTo>
                    <a:pt x="1211920" y="290565"/>
                  </a:lnTo>
                  <a:lnTo>
                    <a:pt x="1184887" y="253138"/>
                  </a:lnTo>
                  <a:lnTo>
                    <a:pt x="1154675" y="217250"/>
                  </a:lnTo>
                  <a:lnTo>
                    <a:pt x="1121283" y="183070"/>
                  </a:lnTo>
                  <a:lnTo>
                    <a:pt x="1085342" y="151297"/>
                  </a:lnTo>
                  <a:lnTo>
                    <a:pt x="1047605" y="122551"/>
                  </a:lnTo>
                  <a:lnTo>
                    <a:pt x="1008252" y="96830"/>
                  </a:lnTo>
                  <a:lnTo>
                    <a:pt x="967462" y="74135"/>
                  </a:lnTo>
                  <a:lnTo>
                    <a:pt x="925414" y="54467"/>
                  </a:lnTo>
                  <a:lnTo>
                    <a:pt x="882290" y="37824"/>
                  </a:lnTo>
                  <a:lnTo>
                    <a:pt x="838268" y="24207"/>
                  </a:lnTo>
                  <a:lnTo>
                    <a:pt x="793527" y="13616"/>
                  </a:lnTo>
                  <a:lnTo>
                    <a:pt x="748249" y="6051"/>
                  </a:lnTo>
                  <a:lnTo>
                    <a:pt x="702612" y="1512"/>
                  </a:lnTo>
                  <a:lnTo>
                    <a:pt x="656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1121283" y="183070"/>
                  </a:moveTo>
                  <a:lnTo>
                    <a:pt x="1154675" y="217250"/>
                  </a:lnTo>
                  <a:lnTo>
                    <a:pt x="1184887" y="253138"/>
                  </a:lnTo>
                  <a:lnTo>
                    <a:pt x="1211920" y="290565"/>
                  </a:lnTo>
                  <a:lnTo>
                    <a:pt x="1235771" y="329359"/>
                  </a:lnTo>
                  <a:lnTo>
                    <a:pt x="1256443" y="369349"/>
                  </a:lnTo>
                  <a:lnTo>
                    <a:pt x="1273934" y="410364"/>
                  </a:lnTo>
                  <a:lnTo>
                    <a:pt x="1288246" y="452234"/>
                  </a:lnTo>
                  <a:lnTo>
                    <a:pt x="1299376" y="494787"/>
                  </a:lnTo>
                  <a:lnTo>
                    <a:pt x="1307327" y="537853"/>
                  </a:lnTo>
                  <a:lnTo>
                    <a:pt x="1312097" y="581261"/>
                  </a:lnTo>
                  <a:lnTo>
                    <a:pt x="1313688" y="624839"/>
                  </a:lnTo>
                  <a:lnTo>
                    <a:pt x="1312097" y="668418"/>
                  </a:lnTo>
                  <a:lnTo>
                    <a:pt x="1307327" y="711826"/>
                  </a:lnTo>
                  <a:lnTo>
                    <a:pt x="1299376" y="754892"/>
                  </a:lnTo>
                  <a:lnTo>
                    <a:pt x="1288246" y="797445"/>
                  </a:lnTo>
                  <a:lnTo>
                    <a:pt x="1273934" y="839315"/>
                  </a:lnTo>
                  <a:lnTo>
                    <a:pt x="1256443" y="880330"/>
                  </a:lnTo>
                  <a:lnTo>
                    <a:pt x="1235771" y="920320"/>
                  </a:lnTo>
                  <a:lnTo>
                    <a:pt x="1211920" y="959114"/>
                  </a:lnTo>
                  <a:lnTo>
                    <a:pt x="1184887" y="996541"/>
                  </a:lnTo>
                  <a:lnTo>
                    <a:pt x="1154675" y="1032429"/>
                  </a:lnTo>
                  <a:lnTo>
                    <a:pt x="1121283" y="1066609"/>
                  </a:lnTo>
                  <a:lnTo>
                    <a:pt x="1085342" y="1098382"/>
                  </a:lnTo>
                  <a:lnTo>
                    <a:pt x="1047605" y="1127128"/>
                  </a:lnTo>
                  <a:lnTo>
                    <a:pt x="1008252" y="1152849"/>
                  </a:lnTo>
                  <a:lnTo>
                    <a:pt x="967462" y="1175544"/>
                  </a:lnTo>
                  <a:lnTo>
                    <a:pt x="925414" y="1195212"/>
                  </a:lnTo>
                  <a:lnTo>
                    <a:pt x="882290" y="1211855"/>
                  </a:lnTo>
                  <a:lnTo>
                    <a:pt x="838268" y="1225472"/>
                  </a:lnTo>
                  <a:lnTo>
                    <a:pt x="793527" y="1236063"/>
                  </a:lnTo>
                  <a:lnTo>
                    <a:pt x="748249" y="1243628"/>
                  </a:lnTo>
                  <a:lnTo>
                    <a:pt x="702612" y="1248167"/>
                  </a:lnTo>
                  <a:lnTo>
                    <a:pt x="656796" y="1249679"/>
                  </a:lnTo>
                  <a:lnTo>
                    <a:pt x="610981" y="1248167"/>
                  </a:lnTo>
                  <a:lnTo>
                    <a:pt x="565346" y="1243628"/>
                  </a:lnTo>
                  <a:lnTo>
                    <a:pt x="520071" y="1236063"/>
                  </a:lnTo>
                  <a:lnTo>
                    <a:pt x="475337" y="1225472"/>
                  </a:lnTo>
                  <a:lnTo>
                    <a:pt x="431322" y="1211855"/>
                  </a:lnTo>
                  <a:lnTo>
                    <a:pt x="388206" y="1195212"/>
                  </a:lnTo>
                  <a:lnTo>
                    <a:pt x="346169" y="1175544"/>
                  </a:lnTo>
                  <a:lnTo>
                    <a:pt x="305391" y="1152849"/>
                  </a:lnTo>
                  <a:lnTo>
                    <a:pt x="266051" y="1127128"/>
                  </a:lnTo>
                  <a:lnTo>
                    <a:pt x="228329" y="1098382"/>
                  </a:lnTo>
                  <a:lnTo>
                    <a:pt x="192404" y="1066609"/>
                  </a:lnTo>
                  <a:lnTo>
                    <a:pt x="159012" y="1032429"/>
                  </a:lnTo>
                  <a:lnTo>
                    <a:pt x="128800" y="996541"/>
                  </a:lnTo>
                  <a:lnTo>
                    <a:pt x="101767" y="959114"/>
                  </a:lnTo>
                  <a:lnTo>
                    <a:pt x="77916" y="920320"/>
                  </a:lnTo>
                  <a:lnTo>
                    <a:pt x="57244" y="880330"/>
                  </a:lnTo>
                  <a:lnTo>
                    <a:pt x="39753" y="839315"/>
                  </a:lnTo>
                  <a:lnTo>
                    <a:pt x="25441" y="797445"/>
                  </a:lnTo>
                  <a:lnTo>
                    <a:pt x="14311" y="754892"/>
                  </a:lnTo>
                  <a:lnTo>
                    <a:pt x="6360" y="711826"/>
                  </a:lnTo>
                  <a:lnTo>
                    <a:pt x="1590" y="668418"/>
                  </a:lnTo>
                  <a:lnTo>
                    <a:pt x="0" y="624840"/>
                  </a:lnTo>
                  <a:lnTo>
                    <a:pt x="1590" y="581261"/>
                  </a:lnTo>
                  <a:lnTo>
                    <a:pt x="6360" y="537853"/>
                  </a:lnTo>
                  <a:lnTo>
                    <a:pt x="14311" y="494787"/>
                  </a:lnTo>
                  <a:lnTo>
                    <a:pt x="25441" y="452234"/>
                  </a:lnTo>
                  <a:lnTo>
                    <a:pt x="39753" y="410364"/>
                  </a:lnTo>
                  <a:lnTo>
                    <a:pt x="57244" y="369349"/>
                  </a:lnTo>
                  <a:lnTo>
                    <a:pt x="77916" y="329359"/>
                  </a:lnTo>
                  <a:lnTo>
                    <a:pt x="101767" y="290565"/>
                  </a:lnTo>
                  <a:lnTo>
                    <a:pt x="128800" y="253138"/>
                  </a:lnTo>
                  <a:lnTo>
                    <a:pt x="159012" y="217250"/>
                  </a:lnTo>
                  <a:lnTo>
                    <a:pt x="192404" y="183070"/>
                  </a:lnTo>
                  <a:lnTo>
                    <a:pt x="228329" y="151297"/>
                  </a:lnTo>
                  <a:lnTo>
                    <a:pt x="266051" y="122551"/>
                  </a:lnTo>
                  <a:lnTo>
                    <a:pt x="305391" y="96830"/>
                  </a:lnTo>
                  <a:lnTo>
                    <a:pt x="346169" y="74135"/>
                  </a:lnTo>
                  <a:lnTo>
                    <a:pt x="388206" y="54467"/>
                  </a:lnTo>
                  <a:lnTo>
                    <a:pt x="431322" y="37824"/>
                  </a:lnTo>
                  <a:lnTo>
                    <a:pt x="475337" y="24207"/>
                  </a:lnTo>
                  <a:lnTo>
                    <a:pt x="520071" y="13616"/>
                  </a:lnTo>
                  <a:lnTo>
                    <a:pt x="565346" y="6051"/>
                  </a:lnTo>
                  <a:lnTo>
                    <a:pt x="610981" y="1512"/>
                  </a:lnTo>
                  <a:lnTo>
                    <a:pt x="656796" y="0"/>
                  </a:lnTo>
                  <a:lnTo>
                    <a:pt x="702612" y="1512"/>
                  </a:lnTo>
                  <a:lnTo>
                    <a:pt x="748249" y="6051"/>
                  </a:lnTo>
                  <a:lnTo>
                    <a:pt x="793527" y="13616"/>
                  </a:lnTo>
                  <a:lnTo>
                    <a:pt x="838268" y="24207"/>
                  </a:lnTo>
                  <a:lnTo>
                    <a:pt x="882290" y="37824"/>
                  </a:lnTo>
                  <a:lnTo>
                    <a:pt x="925414" y="54467"/>
                  </a:lnTo>
                  <a:lnTo>
                    <a:pt x="967462" y="74135"/>
                  </a:lnTo>
                  <a:lnTo>
                    <a:pt x="1008252" y="96830"/>
                  </a:lnTo>
                  <a:lnTo>
                    <a:pt x="1047605" y="122551"/>
                  </a:lnTo>
                  <a:lnTo>
                    <a:pt x="1085342" y="151297"/>
                  </a:lnTo>
                  <a:lnTo>
                    <a:pt x="1121283" y="1830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73373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96889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73373" y="1617725"/>
            <a:ext cx="893444" cy="1419225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690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6890" y="1617725"/>
            <a:ext cx="893444" cy="1419225"/>
          </a:xfrm>
          <a:prstGeom prst="rect">
            <a:avLst/>
          </a:prstGeom>
          <a:ln w="50800">
            <a:solidFill>
              <a:srgbClr val="0055D5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0406" y="1617725"/>
            <a:ext cx="893444" cy="1419225"/>
          </a:xfrm>
          <a:prstGeom prst="rect">
            <a:avLst/>
          </a:prstGeom>
          <a:ln w="50800">
            <a:solidFill>
              <a:srgbClr val="77BA41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10634" y="3054857"/>
            <a:ext cx="1794510" cy="1123950"/>
          </a:xfrm>
          <a:custGeom>
            <a:avLst/>
            <a:gdLst/>
            <a:ahLst/>
            <a:cxnLst/>
            <a:rect l="l" t="t" r="r" b="b"/>
            <a:pathLst>
              <a:path w="1794510" h="1123950">
                <a:moveTo>
                  <a:pt x="228774" y="80261"/>
                </a:moveTo>
                <a:lnTo>
                  <a:pt x="173497" y="105851"/>
                </a:lnTo>
                <a:lnTo>
                  <a:pt x="173361" y="106075"/>
                </a:lnTo>
                <a:lnTo>
                  <a:pt x="175768" y="166972"/>
                </a:lnTo>
                <a:lnTo>
                  <a:pt x="1741296" y="1123822"/>
                </a:lnTo>
                <a:lnTo>
                  <a:pt x="1794382" y="1037208"/>
                </a:lnTo>
                <a:lnTo>
                  <a:pt x="228774" y="80261"/>
                </a:lnTo>
                <a:close/>
              </a:path>
              <a:path w="1794510" h="1123950">
                <a:moveTo>
                  <a:pt x="0" y="0"/>
                </a:moveTo>
                <a:lnTo>
                  <a:pt x="180593" y="289051"/>
                </a:lnTo>
                <a:lnTo>
                  <a:pt x="175768" y="166972"/>
                </a:lnTo>
                <a:lnTo>
                  <a:pt x="146938" y="149351"/>
                </a:lnTo>
                <a:lnTo>
                  <a:pt x="173361" y="106075"/>
                </a:lnTo>
                <a:lnTo>
                  <a:pt x="173354" y="105917"/>
                </a:lnTo>
                <a:lnTo>
                  <a:pt x="173497" y="105851"/>
                </a:lnTo>
                <a:lnTo>
                  <a:pt x="199898" y="62611"/>
                </a:lnTo>
                <a:lnTo>
                  <a:pt x="266900" y="62611"/>
                </a:lnTo>
                <a:lnTo>
                  <a:pt x="339598" y="28955"/>
                </a:lnTo>
                <a:lnTo>
                  <a:pt x="0" y="0"/>
                </a:lnTo>
                <a:close/>
              </a:path>
              <a:path w="1794510" h="1123950">
                <a:moveTo>
                  <a:pt x="173361" y="106075"/>
                </a:moveTo>
                <a:lnTo>
                  <a:pt x="146938" y="149351"/>
                </a:lnTo>
                <a:lnTo>
                  <a:pt x="175768" y="166972"/>
                </a:lnTo>
                <a:lnTo>
                  <a:pt x="173361" y="106075"/>
                </a:lnTo>
                <a:close/>
              </a:path>
              <a:path w="1794510" h="1123950">
                <a:moveTo>
                  <a:pt x="199898" y="62611"/>
                </a:moveTo>
                <a:lnTo>
                  <a:pt x="173497" y="105851"/>
                </a:lnTo>
                <a:lnTo>
                  <a:pt x="228774" y="80261"/>
                </a:lnTo>
                <a:lnTo>
                  <a:pt x="199898" y="62611"/>
                </a:lnTo>
                <a:close/>
              </a:path>
              <a:path w="1794510" h="1123950">
                <a:moveTo>
                  <a:pt x="266900" y="62611"/>
                </a:moveTo>
                <a:lnTo>
                  <a:pt x="199898" y="62611"/>
                </a:lnTo>
                <a:lnTo>
                  <a:pt x="228774" y="80261"/>
                </a:lnTo>
                <a:lnTo>
                  <a:pt x="266900" y="62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61235" y="3542791"/>
            <a:ext cx="1938020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575310">
              <a:lnSpc>
                <a:spcPts val="2880"/>
              </a:lnSpc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1955</Words>
  <Application>Microsoft Office PowerPoint</Application>
  <PresentationFormat>Widescreen</PresentationFormat>
  <Paragraphs>418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Memory Consistency</vt:lpstr>
      <vt:lpstr>Memory Consistency Model</vt:lpstr>
      <vt:lpstr>Coherence is Ordering</vt:lpstr>
      <vt:lpstr>Consistency is Ordering</vt:lpstr>
      <vt:lpstr>Sequential Consistency (SC) The simplest, most intuitive memory consistency model</vt:lpstr>
      <vt:lpstr>The SC “Switch”</vt:lpstr>
      <vt:lpstr>The SC “Switch”</vt:lpstr>
      <vt:lpstr>The SC “Switch”</vt:lpstr>
      <vt:lpstr>The SC “Switch”</vt:lpstr>
      <vt:lpstr>The SC “Switch”</vt:lpstr>
      <vt:lpstr>The SC “Switch”</vt:lpstr>
      <vt:lpstr>Why is SC Important?</vt:lpstr>
      <vt:lpstr>Real hardware does not enforce SC</vt:lpstr>
      <vt:lpstr>Reordering #1: Write Buffers</vt:lpstr>
      <vt:lpstr>Reordering #1: Write Buffers</vt:lpstr>
      <vt:lpstr>Reordering #1: Write Buffers</vt:lpstr>
      <vt:lpstr>Reordering #1: Write Buffers</vt:lpstr>
      <vt:lpstr>Reordering #1: Write Buffers</vt:lpstr>
      <vt:lpstr>Reordering #1: Write Buffers</vt:lpstr>
      <vt:lpstr>Reordering #1: Write Buffers</vt:lpstr>
      <vt:lpstr>Reordering #1: Write Buffers</vt:lpstr>
      <vt:lpstr>Reordering #1: Write Buffers</vt:lpstr>
      <vt:lpstr>Reordering #1: Write Buffers</vt:lpstr>
      <vt:lpstr>Reordering #1: Write Buffers</vt:lpstr>
      <vt:lpstr>Reordering #2: Write Combining</vt:lpstr>
      <vt:lpstr>Reordering #2: Write Combining</vt:lpstr>
      <vt:lpstr>Reordering #2: Write Combining</vt:lpstr>
      <vt:lpstr>Reordering #2: Write Combining</vt:lpstr>
      <vt:lpstr>Reordering #2: Write Combining</vt:lpstr>
      <vt:lpstr>Reordering #3: Interconnect</vt:lpstr>
      <vt:lpstr>Reordering #4: Compilers</vt:lpstr>
      <vt:lpstr>When is an Execution Not SC? When a memory operation happens before itself</vt:lpstr>
      <vt:lpstr>When is an Execution Not SC? When a memory operation happens before itself</vt:lpstr>
      <vt:lpstr>When is an Execution Not SC? When a memory operation happens before itself</vt:lpstr>
      <vt:lpstr>When is an Execution Not SC? When a memory operation happens before itself</vt:lpstr>
      <vt:lpstr>When is an Execution Not SC? When a memory operation happens before itself</vt:lpstr>
      <vt:lpstr>Two Design Constraints at Odds</vt:lpstr>
      <vt:lpstr>PowerPoint Presentation</vt:lpstr>
      <vt:lpstr>x86-TSO (intel x86s) “The Write Buffer Memory Model”</vt:lpstr>
      <vt:lpstr>PSO(SPARC) “The Write Combining Memory Model”</vt:lpstr>
      <vt:lpstr>In General</vt:lpstr>
      <vt:lpstr>Implementing Synchronization for Weak Memory Models</vt:lpstr>
      <vt:lpstr>SC and Relaxed Consistency</vt:lpstr>
      <vt:lpstr>Memory Models across the System Stack</vt:lpstr>
      <vt:lpstr>What did we just learn?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dc:creator>Brandon Lucia</dc:creator>
  <cp:lastModifiedBy>Gregory M Kesden</cp:lastModifiedBy>
  <cp:revision>4</cp:revision>
  <dcterms:created xsi:type="dcterms:W3CDTF">2023-11-14T03:23:27Z</dcterms:created>
  <dcterms:modified xsi:type="dcterms:W3CDTF">2023-11-16T14:06:57Z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2023-11-14T00:00:00Z</vt:filetime>
  </property>
  <property fmtid="{D5CDD505-2E9C-101B-9397-08002B2CF9AE}" pid="5" name="Producer">
    <vt:lpwstr>Microsoft® PowerPoint® for Microsoft 365</vt:lpwstr>
  </property>
</Properties>
</file>