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81" r:id="rId6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8" y="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1530" y="1103503"/>
            <a:ext cx="802893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63845" y="1155953"/>
            <a:ext cx="5247640" cy="4373245"/>
          </a:xfrm>
          <a:custGeom>
            <a:avLst/>
            <a:gdLst/>
            <a:ahLst/>
            <a:cxnLst/>
            <a:rect l="l" t="t" r="r" b="b"/>
            <a:pathLst>
              <a:path w="5247640" h="4373245">
                <a:moveTo>
                  <a:pt x="5247640" y="4315968"/>
                </a:moveTo>
                <a:lnTo>
                  <a:pt x="5209540" y="4296918"/>
                </a:lnTo>
                <a:lnTo>
                  <a:pt x="5133340" y="4258818"/>
                </a:lnTo>
                <a:lnTo>
                  <a:pt x="5133340" y="4296918"/>
                </a:lnTo>
                <a:lnTo>
                  <a:pt x="70751" y="4296918"/>
                </a:lnTo>
                <a:lnTo>
                  <a:pt x="76174" y="114350"/>
                </a:lnTo>
                <a:lnTo>
                  <a:pt x="114300" y="114427"/>
                </a:lnTo>
                <a:lnTo>
                  <a:pt x="104736" y="95250"/>
                </a:lnTo>
                <a:lnTo>
                  <a:pt x="57277" y="0"/>
                </a:lnTo>
                <a:lnTo>
                  <a:pt x="0" y="114173"/>
                </a:lnTo>
                <a:lnTo>
                  <a:pt x="38074" y="114261"/>
                </a:lnTo>
                <a:lnTo>
                  <a:pt x="32639" y="4315980"/>
                </a:lnTo>
                <a:lnTo>
                  <a:pt x="51689" y="4315980"/>
                </a:lnTo>
                <a:lnTo>
                  <a:pt x="51689" y="4335018"/>
                </a:lnTo>
                <a:lnTo>
                  <a:pt x="5133340" y="4335018"/>
                </a:lnTo>
                <a:lnTo>
                  <a:pt x="5133340" y="4373118"/>
                </a:lnTo>
                <a:lnTo>
                  <a:pt x="5209540" y="4335018"/>
                </a:lnTo>
                <a:lnTo>
                  <a:pt x="5247640" y="4315968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58050" y="2926841"/>
            <a:ext cx="3011170" cy="10160"/>
          </a:xfrm>
          <a:custGeom>
            <a:avLst/>
            <a:gdLst/>
            <a:ahLst/>
            <a:cxnLst/>
            <a:rect l="l" t="t" r="r" b="b"/>
            <a:pathLst>
              <a:path w="3011170" h="10160">
                <a:moveTo>
                  <a:pt x="0" y="9652"/>
                </a:moveTo>
                <a:lnTo>
                  <a:pt x="3011170" y="0"/>
                </a:lnTo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42966" y="2935986"/>
            <a:ext cx="2527300" cy="2279650"/>
          </a:xfrm>
          <a:custGeom>
            <a:avLst/>
            <a:gdLst/>
            <a:ahLst/>
            <a:cxnLst/>
            <a:rect l="l" t="t" r="r" b="b"/>
            <a:pathLst>
              <a:path w="2527300" h="2279650">
                <a:moveTo>
                  <a:pt x="0" y="2279650"/>
                </a:moveTo>
                <a:lnTo>
                  <a:pt x="2526791" y="0"/>
                </a:lnTo>
              </a:path>
            </a:pathLst>
          </a:custGeom>
          <a:ln w="28575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968996" y="1339595"/>
            <a:ext cx="635" cy="4084954"/>
          </a:xfrm>
          <a:custGeom>
            <a:avLst/>
            <a:gdLst/>
            <a:ahLst/>
            <a:cxnLst/>
            <a:rect l="l" t="t" r="r" b="b"/>
            <a:pathLst>
              <a:path w="634" h="4084954">
                <a:moveTo>
                  <a:pt x="0" y="0"/>
                </a:moveTo>
                <a:lnTo>
                  <a:pt x="380" y="4084447"/>
                </a:lnTo>
              </a:path>
            </a:pathLst>
          </a:custGeom>
          <a:ln w="9525">
            <a:solidFill>
              <a:srgbClr val="44536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21396" y="1889759"/>
            <a:ext cx="561340" cy="426720"/>
          </a:xfrm>
          <a:custGeom>
            <a:avLst/>
            <a:gdLst/>
            <a:ahLst/>
            <a:cxnLst/>
            <a:rect l="l" t="t" r="r" b="b"/>
            <a:pathLst>
              <a:path w="561340" h="426719">
                <a:moveTo>
                  <a:pt x="347472" y="0"/>
                </a:moveTo>
                <a:lnTo>
                  <a:pt x="347472" y="106679"/>
                </a:lnTo>
                <a:lnTo>
                  <a:pt x="0" y="106679"/>
                </a:lnTo>
                <a:lnTo>
                  <a:pt x="0" y="320039"/>
                </a:lnTo>
                <a:lnTo>
                  <a:pt x="347472" y="320039"/>
                </a:lnTo>
                <a:lnTo>
                  <a:pt x="347472" y="426719"/>
                </a:lnTo>
                <a:lnTo>
                  <a:pt x="560831" y="213360"/>
                </a:lnTo>
                <a:lnTo>
                  <a:pt x="347472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121396" y="1889759"/>
            <a:ext cx="561340" cy="426720"/>
          </a:xfrm>
          <a:custGeom>
            <a:avLst/>
            <a:gdLst/>
            <a:ahLst/>
            <a:cxnLst/>
            <a:rect l="l" t="t" r="r" b="b"/>
            <a:pathLst>
              <a:path w="561340" h="426719">
                <a:moveTo>
                  <a:pt x="0" y="106679"/>
                </a:moveTo>
                <a:lnTo>
                  <a:pt x="347472" y="106679"/>
                </a:lnTo>
                <a:lnTo>
                  <a:pt x="347472" y="0"/>
                </a:lnTo>
                <a:lnTo>
                  <a:pt x="560831" y="213360"/>
                </a:lnTo>
                <a:lnTo>
                  <a:pt x="347472" y="426719"/>
                </a:lnTo>
                <a:lnTo>
                  <a:pt x="347472" y="320039"/>
                </a:lnTo>
                <a:lnTo>
                  <a:pt x="0" y="320039"/>
                </a:lnTo>
                <a:lnTo>
                  <a:pt x="0" y="106679"/>
                </a:lnTo>
                <a:close/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257288" y="1889759"/>
            <a:ext cx="561340" cy="426720"/>
          </a:xfrm>
          <a:custGeom>
            <a:avLst/>
            <a:gdLst/>
            <a:ahLst/>
            <a:cxnLst/>
            <a:rect l="l" t="t" r="r" b="b"/>
            <a:pathLst>
              <a:path w="561340" h="426719">
                <a:moveTo>
                  <a:pt x="213359" y="0"/>
                </a:moveTo>
                <a:lnTo>
                  <a:pt x="0" y="213360"/>
                </a:lnTo>
                <a:lnTo>
                  <a:pt x="213359" y="426719"/>
                </a:lnTo>
                <a:lnTo>
                  <a:pt x="213359" y="320039"/>
                </a:lnTo>
                <a:lnTo>
                  <a:pt x="560831" y="320039"/>
                </a:lnTo>
                <a:lnTo>
                  <a:pt x="560831" y="106679"/>
                </a:lnTo>
                <a:lnTo>
                  <a:pt x="213359" y="106679"/>
                </a:lnTo>
                <a:lnTo>
                  <a:pt x="213359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257288" y="1889759"/>
            <a:ext cx="561340" cy="426720"/>
          </a:xfrm>
          <a:custGeom>
            <a:avLst/>
            <a:gdLst/>
            <a:ahLst/>
            <a:cxnLst/>
            <a:rect l="l" t="t" r="r" b="b"/>
            <a:pathLst>
              <a:path w="561340" h="426719">
                <a:moveTo>
                  <a:pt x="560831" y="320039"/>
                </a:moveTo>
                <a:lnTo>
                  <a:pt x="213359" y="320039"/>
                </a:lnTo>
                <a:lnTo>
                  <a:pt x="213359" y="426719"/>
                </a:lnTo>
                <a:lnTo>
                  <a:pt x="0" y="213360"/>
                </a:lnTo>
                <a:lnTo>
                  <a:pt x="213359" y="0"/>
                </a:lnTo>
                <a:lnTo>
                  <a:pt x="213359" y="106679"/>
                </a:lnTo>
                <a:lnTo>
                  <a:pt x="560831" y="106679"/>
                </a:lnTo>
                <a:lnTo>
                  <a:pt x="560831" y="320039"/>
                </a:lnTo>
                <a:close/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31089"/>
            <a:ext cx="12034520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66007" y="1197990"/>
            <a:ext cx="6899275" cy="193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44934" y="6246997"/>
            <a:ext cx="414020" cy="294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3134710" y="3352800"/>
            <a:ext cx="838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15: Sparsity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125"/>
              </a:spcBef>
            </a:pPr>
            <a:r>
              <a:rPr spc="-445" dirty="0"/>
              <a:t>How</a:t>
            </a:r>
            <a:r>
              <a:rPr spc="-175" dirty="0"/>
              <a:t> </a:t>
            </a:r>
            <a:r>
              <a:rPr spc="-405" dirty="0"/>
              <a:t>do</a:t>
            </a:r>
            <a:r>
              <a:rPr spc="-70" dirty="0"/>
              <a:t> </a:t>
            </a:r>
            <a:r>
              <a:rPr spc="-320" dirty="0"/>
              <a:t>graph</a:t>
            </a:r>
            <a:r>
              <a:rPr spc="-60" dirty="0"/>
              <a:t> </a:t>
            </a:r>
            <a:r>
              <a:rPr spc="-254" dirty="0"/>
              <a:t>applications</a:t>
            </a:r>
            <a:r>
              <a:rPr spc="-75" dirty="0"/>
              <a:t> </a:t>
            </a:r>
            <a:r>
              <a:rPr spc="-360" dirty="0"/>
              <a:t>correspond</a:t>
            </a:r>
            <a:r>
              <a:rPr spc="-90" dirty="0"/>
              <a:t> </a:t>
            </a:r>
            <a:r>
              <a:rPr spc="-350" dirty="0"/>
              <a:t>to</a:t>
            </a:r>
            <a:r>
              <a:rPr spc="-45" dirty="0"/>
              <a:t> </a:t>
            </a:r>
            <a:r>
              <a:rPr spc="-245" dirty="0"/>
              <a:t>linear</a:t>
            </a:r>
            <a:r>
              <a:rPr spc="-45" dirty="0"/>
              <a:t> </a:t>
            </a:r>
            <a:r>
              <a:rPr spc="-310" dirty="0"/>
              <a:t>algebra?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255827"/>
            <a:ext cx="3077210" cy="2524125"/>
            <a:chOff x="0" y="1255827"/>
            <a:chExt cx="3077210" cy="2524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689" y="1255827"/>
              <a:ext cx="2124154" cy="20862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15996"/>
              <a:ext cx="1647443" cy="76352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176" y="4102372"/>
            <a:ext cx="2707842" cy="26199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5549" y="5202758"/>
            <a:ext cx="31305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134" y="5683758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585"/>
                </a:moveTo>
                <a:lnTo>
                  <a:pt x="38100" y="338785"/>
                </a:lnTo>
                <a:lnTo>
                  <a:pt x="63500" y="287985"/>
                </a:lnTo>
                <a:lnTo>
                  <a:pt x="28575" y="287985"/>
                </a:lnTo>
                <a:lnTo>
                  <a:pt x="28575" y="281635"/>
                </a:lnTo>
                <a:lnTo>
                  <a:pt x="0" y="262585"/>
                </a:lnTo>
                <a:close/>
              </a:path>
              <a:path w="76200" h="339089">
                <a:moveTo>
                  <a:pt x="28575" y="281635"/>
                </a:moveTo>
                <a:lnTo>
                  <a:pt x="28575" y="287985"/>
                </a:lnTo>
                <a:lnTo>
                  <a:pt x="38100" y="287985"/>
                </a:lnTo>
                <a:lnTo>
                  <a:pt x="28575" y="281635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35"/>
                </a:lnTo>
                <a:lnTo>
                  <a:pt x="38100" y="287985"/>
                </a:lnTo>
                <a:lnTo>
                  <a:pt x="47625" y="281635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35"/>
                </a:moveTo>
                <a:lnTo>
                  <a:pt x="38100" y="287985"/>
                </a:lnTo>
                <a:lnTo>
                  <a:pt x="47625" y="287985"/>
                </a:lnTo>
                <a:lnTo>
                  <a:pt x="47625" y="281635"/>
                </a:lnTo>
                <a:close/>
              </a:path>
              <a:path w="76200" h="339089">
                <a:moveTo>
                  <a:pt x="76200" y="262585"/>
                </a:moveTo>
                <a:lnTo>
                  <a:pt x="47625" y="281635"/>
                </a:lnTo>
                <a:lnTo>
                  <a:pt x="47625" y="287985"/>
                </a:lnTo>
                <a:lnTo>
                  <a:pt x="63500" y="287985"/>
                </a:lnTo>
                <a:lnTo>
                  <a:pt x="76200" y="262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51151" y="3627577"/>
            <a:ext cx="33401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46070" y="3780790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689" y="1255827"/>
            <a:ext cx="2124154" cy="20862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176" y="4102372"/>
            <a:ext cx="2707842" cy="26199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549" y="5202758"/>
            <a:ext cx="31305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5683758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585"/>
                </a:moveTo>
                <a:lnTo>
                  <a:pt x="38100" y="338785"/>
                </a:lnTo>
                <a:lnTo>
                  <a:pt x="63500" y="287985"/>
                </a:lnTo>
                <a:lnTo>
                  <a:pt x="28575" y="287985"/>
                </a:lnTo>
                <a:lnTo>
                  <a:pt x="28575" y="281635"/>
                </a:lnTo>
                <a:lnTo>
                  <a:pt x="0" y="262585"/>
                </a:lnTo>
                <a:close/>
              </a:path>
              <a:path w="76200" h="339089">
                <a:moveTo>
                  <a:pt x="28575" y="281635"/>
                </a:moveTo>
                <a:lnTo>
                  <a:pt x="28575" y="287985"/>
                </a:lnTo>
                <a:lnTo>
                  <a:pt x="38100" y="287985"/>
                </a:lnTo>
                <a:lnTo>
                  <a:pt x="28575" y="281635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35"/>
                </a:lnTo>
                <a:lnTo>
                  <a:pt x="38100" y="287985"/>
                </a:lnTo>
                <a:lnTo>
                  <a:pt x="47625" y="281635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35"/>
                </a:moveTo>
                <a:lnTo>
                  <a:pt x="38100" y="287985"/>
                </a:lnTo>
                <a:lnTo>
                  <a:pt x="47625" y="287985"/>
                </a:lnTo>
                <a:lnTo>
                  <a:pt x="47625" y="281635"/>
                </a:lnTo>
                <a:close/>
              </a:path>
              <a:path w="76200" h="339089">
                <a:moveTo>
                  <a:pt x="76200" y="262585"/>
                </a:moveTo>
                <a:lnTo>
                  <a:pt x="47625" y="281635"/>
                </a:lnTo>
                <a:lnTo>
                  <a:pt x="47625" y="287985"/>
                </a:lnTo>
                <a:lnTo>
                  <a:pt x="63500" y="287985"/>
                </a:lnTo>
                <a:lnTo>
                  <a:pt x="76200" y="262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3627577"/>
            <a:ext cx="33401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3780790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015995"/>
            <a:ext cx="1647443" cy="76352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600450" y="4834890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4165" y="5782817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4165" y="625068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125"/>
              </a:spcBef>
            </a:pPr>
            <a:r>
              <a:rPr spc="-445" dirty="0"/>
              <a:t>How</a:t>
            </a:r>
            <a:r>
              <a:rPr spc="-175" dirty="0"/>
              <a:t> </a:t>
            </a:r>
            <a:r>
              <a:rPr spc="-405" dirty="0"/>
              <a:t>do</a:t>
            </a:r>
            <a:r>
              <a:rPr spc="-70" dirty="0"/>
              <a:t> </a:t>
            </a:r>
            <a:r>
              <a:rPr spc="-320" dirty="0"/>
              <a:t>graph</a:t>
            </a:r>
            <a:r>
              <a:rPr spc="-60" dirty="0"/>
              <a:t> </a:t>
            </a:r>
            <a:r>
              <a:rPr spc="-254" dirty="0"/>
              <a:t>applications</a:t>
            </a:r>
            <a:r>
              <a:rPr spc="-75" dirty="0"/>
              <a:t> </a:t>
            </a:r>
            <a:r>
              <a:rPr spc="-360" dirty="0"/>
              <a:t>correspond</a:t>
            </a:r>
            <a:r>
              <a:rPr spc="-90" dirty="0"/>
              <a:t> </a:t>
            </a:r>
            <a:r>
              <a:rPr spc="-350" dirty="0"/>
              <a:t>to</a:t>
            </a:r>
            <a:r>
              <a:rPr spc="-45" dirty="0"/>
              <a:t> </a:t>
            </a:r>
            <a:r>
              <a:rPr spc="-245" dirty="0"/>
              <a:t>linear</a:t>
            </a:r>
            <a:r>
              <a:rPr spc="-45" dirty="0"/>
              <a:t> </a:t>
            </a:r>
            <a:r>
              <a:rPr spc="-310" dirty="0"/>
              <a:t>algebra?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63873" y="4394452"/>
            <a:ext cx="547370" cy="234886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36195">
              <a:lnSpc>
                <a:spcPct val="100000"/>
              </a:lnSpc>
              <a:spcBef>
                <a:spcPts val="1455"/>
              </a:spcBef>
              <a:tabLst>
                <a:tab pos="482600" algn="l"/>
              </a:tabLst>
            </a:pPr>
            <a:r>
              <a:rPr sz="2200" u="dash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200" u="dash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200" u="dash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35348" y="3178301"/>
            <a:ext cx="6649720" cy="1143635"/>
          </a:xfrm>
          <a:custGeom>
            <a:avLst/>
            <a:gdLst/>
            <a:ahLst/>
            <a:cxnLst/>
            <a:rect l="l" t="t" r="r" b="b"/>
            <a:pathLst>
              <a:path w="6649720" h="1143635">
                <a:moveTo>
                  <a:pt x="681609" y="0"/>
                </a:moveTo>
                <a:lnTo>
                  <a:pt x="1676273" y="0"/>
                </a:lnTo>
                <a:lnTo>
                  <a:pt x="3168269" y="0"/>
                </a:lnTo>
                <a:lnTo>
                  <a:pt x="6649593" y="0"/>
                </a:lnTo>
                <a:lnTo>
                  <a:pt x="6649593" y="494284"/>
                </a:lnTo>
                <a:lnTo>
                  <a:pt x="6649593" y="706120"/>
                </a:lnTo>
                <a:lnTo>
                  <a:pt x="6649593" y="847344"/>
                </a:lnTo>
                <a:lnTo>
                  <a:pt x="3168269" y="847344"/>
                </a:lnTo>
                <a:lnTo>
                  <a:pt x="0" y="1143508"/>
                </a:lnTo>
                <a:lnTo>
                  <a:pt x="1676273" y="847344"/>
                </a:lnTo>
                <a:lnTo>
                  <a:pt x="681609" y="847344"/>
                </a:lnTo>
                <a:lnTo>
                  <a:pt x="681609" y="706120"/>
                </a:lnTo>
                <a:lnTo>
                  <a:pt x="681609" y="494284"/>
                </a:lnTo>
                <a:lnTo>
                  <a:pt x="681609" y="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00904" y="3388232"/>
            <a:ext cx="529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latin typeface="Calibri"/>
                <a:cs typeface="Calibri"/>
              </a:rPr>
              <a:t>Initial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baseline="-20833" dirty="0">
                <a:latin typeface="Calibri"/>
                <a:cs typeface="Calibri"/>
              </a:rPr>
              <a:t>i</a:t>
            </a:r>
            <a:r>
              <a:rPr sz="2400" spc="30" baseline="-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vector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is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starting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vertex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BFS.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81427" y="1287780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4" h="494030">
                <a:moveTo>
                  <a:pt x="0" y="246887"/>
                </a:moveTo>
                <a:lnTo>
                  <a:pt x="4186" y="202497"/>
                </a:lnTo>
                <a:lnTo>
                  <a:pt x="16256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2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4" y="246887"/>
                </a:lnTo>
                <a:lnTo>
                  <a:pt x="515497" y="291278"/>
                </a:lnTo>
                <a:lnTo>
                  <a:pt x="503428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2" y="493775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5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07153" y="5145735"/>
            <a:ext cx="27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=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84826" y="4834890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84826" y="530275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98541" y="5782817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98541" y="625068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48250" y="4394452"/>
            <a:ext cx="547370" cy="234886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400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6" name="object 26"/>
          <p:cNvSpPr txBox="1"/>
          <p:nvPr/>
        </p:nvSpPr>
        <p:spPr>
          <a:xfrm>
            <a:off x="5222875" y="6369735"/>
            <a:ext cx="1670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85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90442" y="3741166"/>
            <a:ext cx="252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70425" y="1579930"/>
            <a:ext cx="5189220" cy="96329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1800" b="1" spc="-10" dirty="0">
                <a:latin typeface="Calibri"/>
                <a:cs typeface="Calibri"/>
              </a:rPr>
              <a:t>Matrix-</a:t>
            </a:r>
            <a:r>
              <a:rPr sz="1800" b="1" dirty="0">
                <a:latin typeface="Calibri"/>
                <a:cs typeface="Calibri"/>
              </a:rPr>
              <a:t>transpose-vector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product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80" dirty="0">
                <a:latin typeface="Calibri"/>
                <a:cs typeface="Calibri"/>
              </a:rPr>
              <a:t>BFS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iteration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600"/>
              </a:spcBef>
            </a:pPr>
            <a:r>
              <a:rPr sz="3600" b="1" spc="-10" dirty="0">
                <a:latin typeface="Calibri"/>
                <a:cs typeface="Calibri"/>
              </a:rPr>
              <a:t>A</a:t>
            </a:r>
            <a:r>
              <a:rPr sz="3600" b="1" spc="-15" baseline="25462" dirty="0">
                <a:latin typeface="Calibri"/>
                <a:cs typeface="Calibri"/>
              </a:rPr>
              <a:t>T</a:t>
            </a:r>
            <a:r>
              <a:rPr sz="3600" spc="-10" dirty="0">
                <a:latin typeface="Calibri"/>
                <a:cs typeface="Calibri"/>
              </a:rPr>
              <a:t>x</a:t>
            </a:r>
            <a:r>
              <a:rPr sz="3600" spc="-15" baseline="-20833" dirty="0">
                <a:latin typeface="Calibri"/>
                <a:cs typeface="Calibri"/>
              </a:rPr>
              <a:t>i</a:t>
            </a:r>
            <a:r>
              <a:rPr sz="3600" spc="202" baseline="-2083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x</a:t>
            </a:r>
            <a:r>
              <a:rPr sz="3600" spc="-30" baseline="-20833" dirty="0">
                <a:latin typeface="Calibri"/>
                <a:cs typeface="Calibri"/>
              </a:rPr>
              <a:t>i+1</a:t>
            </a:r>
            <a:endParaRPr sz="3600" baseline="-2083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689" y="1255827"/>
            <a:ext cx="2124154" cy="20862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176" y="4102372"/>
            <a:ext cx="2707842" cy="26199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549" y="5202758"/>
            <a:ext cx="31305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5683758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585"/>
                </a:moveTo>
                <a:lnTo>
                  <a:pt x="38100" y="338785"/>
                </a:lnTo>
                <a:lnTo>
                  <a:pt x="63500" y="287985"/>
                </a:lnTo>
                <a:lnTo>
                  <a:pt x="28575" y="287985"/>
                </a:lnTo>
                <a:lnTo>
                  <a:pt x="28575" y="281635"/>
                </a:lnTo>
                <a:lnTo>
                  <a:pt x="0" y="262585"/>
                </a:lnTo>
                <a:close/>
              </a:path>
              <a:path w="76200" h="339089">
                <a:moveTo>
                  <a:pt x="28575" y="281635"/>
                </a:moveTo>
                <a:lnTo>
                  <a:pt x="28575" y="287985"/>
                </a:lnTo>
                <a:lnTo>
                  <a:pt x="38100" y="287985"/>
                </a:lnTo>
                <a:lnTo>
                  <a:pt x="28575" y="281635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35"/>
                </a:lnTo>
                <a:lnTo>
                  <a:pt x="38100" y="287985"/>
                </a:lnTo>
                <a:lnTo>
                  <a:pt x="47625" y="281635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35"/>
                </a:moveTo>
                <a:lnTo>
                  <a:pt x="38100" y="287985"/>
                </a:lnTo>
                <a:lnTo>
                  <a:pt x="47625" y="287985"/>
                </a:lnTo>
                <a:lnTo>
                  <a:pt x="47625" y="281635"/>
                </a:lnTo>
                <a:close/>
              </a:path>
              <a:path w="76200" h="339089">
                <a:moveTo>
                  <a:pt x="76200" y="262585"/>
                </a:moveTo>
                <a:lnTo>
                  <a:pt x="47625" y="281635"/>
                </a:lnTo>
                <a:lnTo>
                  <a:pt x="47625" y="287985"/>
                </a:lnTo>
                <a:lnTo>
                  <a:pt x="63500" y="287985"/>
                </a:lnTo>
                <a:lnTo>
                  <a:pt x="76200" y="262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3627577"/>
            <a:ext cx="33401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3780790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015995"/>
            <a:ext cx="1647443" cy="76352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600450" y="4834890"/>
            <a:ext cx="447040" cy="467995"/>
          </a:xfrm>
          <a:custGeom>
            <a:avLst/>
            <a:gdLst/>
            <a:ahLst/>
            <a:cxnLst/>
            <a:rect l="l" t="t" r="r" b="b"/>
            <a:pathLst>
              <a:path w="447039" h="467995">
                <a:moveTo>
                  <a:pt x="0" y="0"/>
                </a:moveTo>
                <a:lnTo>
                  <a:pt x="446659" y="0"/>
                </a:lnTo>
              </a:path>
              <a:path w="447039" h="467995">
                <a:moveTo>
                  <a:pt x="0" y="467868"/>
                </a:moveTo>
                <a:lnTo>
                  <a:pt x="446659" y="467868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4165" y="5782817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4165" y="625068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125"/>
              </a:spcBef>
            </a:pPr>
            <a:r>
              <a:rPr spc="-445" dirty="0"/>
              <a:t>How</a:t>
            </a:r>
            <a:r>
              <a:rPr spc="-175" dirty="0"/>
              <a:t> </a:t>
            </a:r>
            <a:r>
              <a:rPr spc="-405" dirty="0"/>
              <a:t>do</a:t>
            </a:r>
            <a:r>
              <a:rPr spc="-70" dirty="0"/>
              <a:t> </a:t>
            </a:r>
            <a:r>
              <a:rPr spc="-320" dirty="0"/>
              <a:t>graph</a:t>
            </a:r>
            <a:r>
              <a:rPr spc="-60" dirty="0"/>
              <a:t> </a:t>
            </a:r>
            <a:r>
              <a:rPr spc="-254" dirty="0"/>
              <a:t>applications</a:t>
            </a:r>
            <a:r>
              <a:rPr spc="-75" dirty="0"/>
              <a:t> </a:t>
            </a:r>
            <a:r>
              <a:rPr spc="-360" dirty="0"/>
              <a:t>correspond</a:t>
            </a:r>
            <a:r>
              <a:rPr spc="-90" dirty="0"/>
              <a:t> </a:t>
            </a:r>
            <a:r>
              <a:rPr spc="-350" dirty="0"/>
              <a:t>to</a:t>
            </a:r>
            <a:r>
              <a:rPr spc="-45" dirty="0"/>
              <a:t> </a:t>
            </a:r>
            <a:r>
              <a:rPr spc="-245" dirty="0"/>
              <a:t>linear</a:t>
            </a:r>
            <a:r>
              <a:rPr spc="-45" dirty="0"/>
              <a:t> </a:t>
            </a:r>
            <a:r>
              <a:rPr spc="-310" dirty="0"/>
              <a:t>algebra?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63873" y="4394452"/>
            <a:ext cx="547370" cy="234886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R="32384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6666" y="2838450"/>
            <a:ext cx="7432675" cy="1358900"/>
          </a:xfrm>
          <a:custGeom>
            <a:avLst/>
            <a:gdLst/>
            <a:ahLst/>
            <a:cxnLst/>
            <a:rect l="l" t="t" r="r" b="b"/>
            <a:pathLst>
              <a:path w="7432675" h="1358900">
                <a:moveTo>
                  <a:pt x="1464691" y="0"/>
                </a:moveTo>
                <a:lnTo>
                  <a:pt x="2459355" y="0"/>
                </a:lnTo>
                <a:lnTo>
                  <a:pt x="3951351" y="0"/>
                </a:lnTo>
                <a:lnTo>
                  <a:pt x="7432675" y="0"/>
                </a:lnTo>
                <a:lnTo>
                  <a:pt x="7432675" y="300482"/>
                </a:lnTo>
                <a:lnTo>
                  <a:pt x="7432675" y="429260"/>
                </a:lnTo>
                <a:lnTo>
                  <a:pt x="7432675" y="515112"/>
                </a:lnTo>
                <a:lnTo>
                  <a:pt x="3951351" y="515112"/>
                </a:lnTo>
                <a:lnTo>
                  <a:pt x="0" y="1358645"/>
                </a:lnTo>
                <a:lnTo>
                  <a:pt x="2459355" y="515112"/>
                </a:lnTo>
                <a:lnTo>
                  <a:pt x="1464691" y="515112"/>
                </a:lnTo>
                <a:lnTo>
                  <a:pt x="1464691" y="429260"/>
                </a:lnTo>
                <a:lnTo>
                  <a:pt x="1464691" y="300482"/>
                </a:lnTo>
                <a:lnTo>
                  <a:pt x="1464691" y="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15685" y="2882265"/>
            <a:ext cx="529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latin typeface="Calibri"/>
                <a:cs typeface="Calibri"/>
              </a:rPr>
              <a:t>Initial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baseline="-20833" dirty="0">
                <a:latin typeface="Calibri"/>
                <a:cs typeface="Calibri"/>
              </a:rPr>
              <a:t>i</a:t>
            </a:r>
            <a:r>
              <a:rPr sz="2400" spc="30" baseline="-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vector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is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starting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vertex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BFS.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81427" y="1287780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4" h="494030">
                <a:moveTo>
                  <a:pt x="0" y="246887"/>
                </a:moveTo>
                <a:lnTo>
                  <a:pt x="4186" y="202497"/>
                </a:lnTo>
                <a:lnTo>
                  <a:pt x="16256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2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4" y="246887"/>
                </a:lnTo>
                <a:lnTo>
                  <a:pt x="515497" y="291278"/>
                </a:lnTo>
                <a:lnTo>
                  <a:pt x="503428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2" y="493775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5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07153" y="5145735"/>
            <a:ext cx="27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=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84826" y="4834890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84826" y="530275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98541" y="5782817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98541" y="625068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48250" y="4394452"/>
            <a:ext cx="547370" cy="234886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400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43452" y="3835145"/>
            <a:ext cx="252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70425" y="1579930"/>
            <a:ext cx="5189220" cy="96329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1800" b="1" spc="-10" dirty="0">
                <a:latin typeface="Calibri"/>
                <a:cs typeface="Calibri"/>
              </a:rPr>
              <a:t>Matrix-</a:t>
            </a:r>
            <a:r>
              <a:rPr sz="1800" b="1" dirty="0">
                <a:latin typeface="Calibri"/>
                <a:cs typeface="Calibri"/>
              </a:rPr>
              <a:t>transpose-vector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product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80" dirty="0">
                <a:latin typeface="Calibri"/>
                <a:cs typeface="Calibri"/>
              </a:rPr>
              <a:t>BFS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iteration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600"/>
              </a:spcBef>
            </a:pPr>
            <a:r>
              <a:rPr sz="3600" b="1" spc="-10" dirty="0">
                <a:latin typeface="Calibri"/>
                <a:cs typeface="Calibri"/>
              </a:rPr>
              <a:t>A</a:t>
            </a:r>
            <a:r>
              <a:rPr sz="3600" b="1" spc="-15" baseline="25462" dirty="0">
                <a:latin typeface="Calibri"/>
                <a:cs typeface="Calibri"/>
              </a:rPr>
              <a:t>T</a:t>
            </a:r>
            <a:r>
              <a:rPr sz="3600" spc="-10" dirty="0">
                <a:latin typeface="Calibri"/>
                <a:cs typeface="Calibri"/>
              </a:rPr>
              <a:t>x</a:t>
            </a:r>
            <a:r>
              <a:rPr sz="3600" spc="-15" baseline="-20833" dirty="0">
                <a:latin typeface="Calibri"/>
                <a:cs typeface="Calibri"/>
              </a:rPr>
              <a:t>i</a:t>
            </a:r>
            <a:r>
              <a:rPr sz="3600" spc="202" baseline="-2083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x</a:t>
            </a:r>
            <a:r>
              <a:rPr sz="3600" spc="-30" baseline="-20833" dirty="0">
                <a:latin typeface="Calibri"/>
                <a:cs typeface="Calibri"/>
              </a:rPr>
              <a:t>i+1</a:t>
            </a:r>
            <a:endParaRPr sz="3600" baseline="-20833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00271" y="3940809"/>
            <a:ext cx="266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x</a:t>
            </a:r>
            <a:r>
              <a:rPr sz="2400" b="1" spc="-37" baseline="-20833" dirty="0">
                <a:latin typeface="Calibri"/>
                <a:cs typeface="Calibri"/>
              </a:rPr>
              <a:t>i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96509" y="4011295"/>
            <a:ext cx="4705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-30" baseline="13888" dirty="0">
                <a:latin typeface="Calibri"/>
                <a:cs typeface="Calibri"/>
              </a:rPr>
              <a:t>x</a:t>
            </a:r>
            <a:r>
              <a:rPr sz="1600" b="1" spc="-20" dirty="0">
                <a:latin typeface="Calibri"/>
                <a:cs typeface="Calibri"/>
              </a:rPr>
              <a:t>i+1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09411" y="4264914"/>
            <a:ext cx="6355715" cy="1449070"/>
          </a:xfrm>
          <a:custGeom>
            <a:avLst/>
            <a:gdLst/>
            <a:ahLst/>
            <a:cxnLst/>
            <a:rect l="l" t="t" r="r" b="b"/>
            <a:pathLst>
              <a:path w="6355715" h="1449070">
                <a:moveTo>
                  <a:pt x="387350" y="0"/>
                </a:moveTo>
                <a:lnTo>
                  <a:pt x="1382014" y="0"/>
                </a:lnTo>
                <a:lnTo>
                  <a:pt x="2874010" y="0"/>
                </a:lnTo>
                <a:lnTo>
                  <a:pt x="6355334" y="0"/>
                </a:lnTo>
                <a:lnTo>
                  <a:pt x="6355334" y="494284"/>
                </a:lnTo>
                <a:lnTo>
                  <a:pt x="6355334" y="706119"/>
                </a:lnTo>
                <a:lnTo>
                  <a:pt x="6355334" y="847344"/>
                </a:lnTo>
                <a:lnTo>
                  <a:pt x="2874010" y="847344"/>
                </a:lnTo>
                <a:lnTo>
                  <a:pt x="0" y="1448536"/>
                </a:lnTo>
                <a:lnTo>
                  <a:pt x="1382014" y="847344"/>
                </a:lnTo>
                <a:lnTo>
                  <a:pt x="387350" y="847344"/>
                </a:lnTo>
                <a:lnTo>
                  <a:pt x="387350" y="706119"/>
                </a:lnTo>
                <a:lnTo>
                  <a:pt x="387350" y="494284"/>
                </a:lnTo>
                <a:lnTo>
                  <a:pt x="387350" y="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180709" y="4474845"/>
            <a:ext cx="4953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latin typeface="Calibri"/>
                <a:cs typeface="Calibri"/>
              </a:rPr>
              <a:t>Initial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baseline="-20833" dirty="0">
                <a:latin typeface="Calibri"/>
                <a:cs typeface="Calibri"/>
              </a:rPr>
              <a:t>i+1</a:t>
            </a:r>
            <a:r>
              <a:rPr sz="2400" spc="82" baseline="-20833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is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vertices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reachable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x</a:t>
            </a:r>
            <a:r>
              <a:rPr sz="2400" spc="-37" baseline="-20833" dirty="0">
                <a:latin typeface="Calibri"/>
                <a:cs typeface="Calibri"/>
              </a:rPr>
              <a:t>i</a:t>
            </a:r>
            <a:endParaRPr sz="2400" baseline="-20833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362134" y="2810446"/>
            <a:ext cx="1933575" cy="1161415"/>
            <a:chOff x="3362134" y="2810446"/>
            <a:chExt cx="1933575" cy="1161415"/>
          </a:xfrm>
        </p:grpSpPr>
        <p:sp>
          <p:nvSpPr>
            <p:cNvPr id="30" name="object 30"/>
            <p:cNvSpPr/>
            <p:nvPr/>
          </p:nvSpPr>
          <p:spPr>
            <a:xfrm>
              <a:off x="3376421" y="2824733"/>
              <a:ext cx="1905000" cy="1132840"/>
            </a:xfrm>
            <a:custGeom>
              <a:avLst/>
              <a:gdLst/>
              <a:ahLst/>
              <a:cxnLst/>
              <a:rect l="l" t="t" r="r" b="b"/>
              <a:pathLst>
                <a:path w="1905000" h="1132839">
                  <a:moveTo>
                    <a:pt x="1905000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317500" y="515112"/>
                  </a:lnTo>
                  <a:lnTo>
                    <a:pt x="121030" y="1132713"/>
                  </a:lnTo>
                  <a:lnTo>
                    <a:pt x="793750" y="515112"/>
                  </a:lnTo>
                  <a:lnTo>
                    <a:pt x="1905000" y="515112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76421" y="2824733"/>
              <a:ext cx="1905000" cy="1132840"/>
            </a:xfrm>
            <a:custGeom>
              <a:avLst/>
              <a:gdLst/>
              <a:ahLst/>
              <a:cxnLst/>
              <a:rect l="l" t="t" r="r" b="b"/>
              <a:pathLst>
                <a:path w="1905000" h="1132839">
                  <a:moveTo>
                    <a:pt x="0" y="0"/>
                  </a:moveTo>
                  <a:lnTo>
                    <a:pt x="317500" y="0"/>
                  </a:lnTo>
                  <a:lnTo>
                    <a:pt x="793750" y="0"/>
                  </a:lnTo>
                  <a:lnTo>
                    <a:pt x="1905000" y="0"/>
                  </a:lnTo>
                  <a:lnTo>
                    <a:pt x="1905000" y="300481"/>
                  </a:lnTo>
                  <a:lnTo>
                    <a:pt x="1905000" y="429260"/>
                  </a:lnTo>
                  <a:lnTo>
                    <a:pt x="1905000" y="515112"/>
                  </a:lnTo>
                  <a:lnTo>
                    <a:pt x="793750" y="515112"/>
                  </a:lnTo>
                  <a:lnTo>
                    <a:pt x="121030" y="1132713"/>
                  </a:lnTo>
                  <a:lnTo>
                    <a:pt x="317500" y="515112"/>
                  </a:lnTo>
                  <a:lnTo>
                    <a:pt x="0" y="515112"/>
                  </a:lnTo>
                  <a:lnTo>
                    <a:pt x="0" y="429260"/>
                  </a:lnTo>
                  <a:lnTo>
                    <a:pt x="0" y="300481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485134" y="2869438"/>
            <a:ext cx="1570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Transpose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83208" y="1290827"/>
            <a:ext cx="521334" cy="494030"/>
          </a:xfrm>
          <a:custGeom>
            <a:avLst/>
            <a:gdLst/>
            <a:ahLst/>
            <a:cxnLst/>
            <a:rect l="l" t="t" r="r" b="b"/>
            <a:pathLst>
              <a:path w="521335" h="494030">
                <a:moveTo>
                  <a:pt x="0" y="246887"/>
                </a:moveTo>
                <a:lnTo>
                  <a:pt x="4199" y="202497"/>
                </a:lnTo>
                <a:lnTo>
                  <a:pt x="16308" y="160722"/>
                </a:lnTo>
                <a:lnTo>
                  <a:pt x="35588" y="122258"/>
                </a:lnTo>
                <a:lnTo>
                  <a:pt x="61302" y="87802"/>
                </a:lnTo>
                <a:lnTo>
                  <a:pt x="92715" y="58049"/>
                </a:lnTo>
                <a:lnTo>
                  <a:pt x="129088" y="33697"/>
                </a:lnTo>
                <a:lnTo>
                  <a:pt x="169685" y="15440"/>
                </a:lnTo>
                <a:lnTo>
                  <a:pt x="213769" y="3976"/>
                </a:lnTo>
                <a:lnTo>
                  <a:pt x="260603" y="0"/>
                </a:lnTo>
                <a:lnTo>
                  <a:pt x="307438" y="3976"/>
                </a:lnTo>
                <a:lnTo>
                  <a:pt x="351522" y="15440"/>
                </a:lnTo>
                <a:lnTo>
                  <a:pt x="392119" y="33697"/>
                </a:lnTo>
                <a:lnTo>
                  <a:pt x="428492" y="58049"/>
                </a:lnTo>
                <a:lnTo>
                  <a:pt x="459905" y="87802"/>
                </a:lnTo>
                <a:lnTo>
                  <a:pt x="485619" y="122258"/>
                </a:lnTo>
                <a:lnTo>
                  <a:pt x="504899" y="160722"/>
                </a:lnTo>
                <a:lnTo>
                  <a:pt x="517008" y="202497"/>
                </a:lnTo>
                <a:lnTo>
                  <a:pt x="521208" y="246887"/>
                </a:lnTo>
                <a:lnTo>
                  <a:pt x="517008" y="291278"/>
                </a:lnTo>
                <a:lnTo>
                  <a:pt x="504899" y="333053"/>
                </a:lnTo>
                <a:lnTo>
                  <a:pt x="485619" y="371517"/>
                </a:lnTo>
                <a:lnTo>
                  <a:pt x="459905" y="405973"/>
                </a:lnTo>
                <a:lnTo>
                  <a:pt x="428492" y="435726"/>
                </a:lnTo>
                <a:lnTo>
                  <a:pt x="392119" y="460078"/>
                </a:lnTo>
                <a:lnTo>
                  <a:pt x="351522" y="478335"/>
                </a:lnTo>
                <a:lnTo>
                  <a:pt x="307438" y="489799"/>
                </a:lnTo>
                <a:lnTo>
                  <a:pt x="260603" y="493775"/>
                </a:lnTo>
                <a:lnTo>
                  <a:pt x="213769" y="489799"/>
                </a:lnTo>
                <a:lnTo>
                  <a:pt x="169685" y="478335"/>
                </a:lnTo>
                <a:lnTo>
                  <a:pt x="129088" y="460078"/>
                </a:lnTo>
                <a:lnTo>
                  <a:pt x="92715" y="435726"/>
                </a:lnTo>
                <a:lnTo>
                  <a:pt x="61302" y="405973"/>
                </a:lnTo>
                <a:lnTo>
                  <a:pt x="35588" y="371517"/>
                </a:lnTo>
                <a:lnTo>
                  <a:pt x="16308" y="333053"/>
                </a:lnTo>
                <a:lnTo>
                  <a:pt x="4199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3167" y="2191511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5" h="494030">
                <a:moveTo>
                  <a:pt x="0" y="246887"/>
                </a:moveTo>
                <a:lnTo>
                  <a:pt x="4186" y="202497"/>
                </a:lnTo>
                <a:lnTo>
                  <a:pt x="16256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1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8" y="160722"/>
                </a:lnTo>
                <a:lnTo>
                  <a:pt x="515497" y="202497"/>
                </a:lnTo>
                <a:lnTo>
                  <a:pt x="519684" y="246887"/>
                </a:lnTo>
                <a:lnTo>
                  <a:pt x="515497" y="291278"/>
                </a:lnTo>
                <a:lnTo>
                  <a:pt x="503428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1" y="493775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5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4628" y="6239255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4" h="494029">
                <a:moveTo>
                  <a:pt x="0" y="246888"/>
                </a:moveTo>
                <a:lnTo>
                  <a:pt x="4186" y="202510"/>
                </a:lnTo>
                <a:lnTo>
                  <a:pt x="16255" y="160742"/>
                </a:lnTo>
                <a:lnTo>
                  <a:pt x="35475" y="122281"/>
                </a:lnTo>
                <a:lnTo>
                  <a:pt x="61110" y="87823"/>
                </a:lnTo>
                <a:lnTo>
                  <a:pt x="92427" y="58066"/>
                </a:lnTo>
                <a:lnTo>
                  <a:pt x="128693" y="33708"/>
                </a:lnTo>
                <a:lnTo>
                  <a:pt x="169173" y="15446"/>
                </a:lnTo>
                <a:lnTo>
                  <a:pt x="213134" y="3977"/>
                </a:lnTo>
                <a:lnTo>
                  <a:pt x="259842" y="0"/>
                </a:lnTo>
                <a:lnTo>
                  <a:pt x="306549" y="3977"/>
                </a:lnTo>
                <a:lnTo>
                  <a:pt x="350510" y="15446"/>
                </a:lnTo>
                <a:lnTo>
                  <a:pt x="390990" y="33708"/>
                </a:lnTo>
                <a:lnTo>
                  <a:pt x="427256" y="58066"/>
                </a:lnTo>
                <a:lnTo>
                  <a:pt x="458573" y="87823"/>
                </a:lnTo>
                <a:lnTo>
                  <a:pt x="484208" y="122281"/>
                </a:lnTo>
                <a:lnTo>
                  <a:pt x="503428" y="160742"/>
                </a:lnTo>
                <a:lnTo>
                  <a:pt x="515497" y="202510"/>
                </a:lnTo>
                <a:lnTo>
                  <a:pt x="519684" y="246888"/>
                </a:lnTo>
                <a:lnTo>
                  <a:pt x="515497" y="291265"/>
                </a:lnTo>
                <a:lnTo>
                  <a:pt x="503428" y="333033"/>
                </a:lnTo>
                <a:lnTo>
                  <a:pt x="484208" y="371494"/>
                </a:lnTo>
                <a:lnTo>
                  <a:pt x="458573" y="405952"/>
                </a:lnTo>
                <a:lnTo>
                  <a:pt x="427256" y="435709"/>
                </a:lnTo>
                <a:lnTo>
                  <a:pt x="390990" y="460067"/>
                </a:lnTo>
                <a:lnTo>
                  <a:pt x="350510" y="478329"/>
                </a:lnTo>
                <a:lnTo>
                  <a:pt x="306549" y="489798"/>
                </a:lnTo>
                <a:lnTo>
                  <a:pt x="259842" y="493776"/>
                </a:lnTo>
                <a:lnTo>
                  <a:pt x="213134" y="489798"/>
                </a:lnTo>
                <a:lnTo>
                  <a:pt x="169173" y="478329"/>
                </a:lnTo>
                <a:lnTo>
                  <a:pt x="128693" y="460067"/>
                </a:lnTo>
                <a:lnTo>
                  <a:pt x="92427" y="435709"/>
                </a:lnTo>
                <a:lnTo>
                  <a:pt x="61110" y="405952"/>
                </a:lnTo>
                <a:lnTo>
                  <a:pt x="35475" y="371494"/>
                </a:lnTo>
                <a:lnTo>
                  <a:pt x="16255" y="333033"/>
                </a:lnTo>
                <a:lnTo>
                  <a:pt x="4186" y="291265"/>
                </a:lnTo>
                <a:lnTo>
                  <a:pt x="0" y="246888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3528059" y="4355591"/>
            <a:ext cx="2077720" cy="966469"/>
            <a:chOff x="3528059" y="4355591"/>
            <a:chExt cx="2077720" cy="966469"/>
          </a:xfrm>
        </p:grpSpPr>
        <p:sp>
          <p:nvSpPr>
            <p:cNvPr id="37" name="object 37"/>
            <p:cNvSpPr/>
            <p:nvPr/>
          </p:nvSpPr>
          <p:spPr>
            <a:xfrm>
              <a:off x="5047487" y="4393691"/>
              <a:ext cx="520065" cy="494030"/>
            </a:xfrm>
            <a:custGeom>
              <a:avLst/>
              <a:gdLst/>
              <a:ahLst/>
              <a:cxnLst/>
              <a:rect l="l" t="t" r="r" b="b"/>
              <a:pathLst>
                <a:path w="520064" h="494029">
                  <a:moveTo>
                    <a:pt x="0" y="246887"/>
                  </a:moveTo>
                  <a:lnTo>
                    <a:pt x="4186" y="202497"/>
                  </a:lnTo>
                  <a:lnTo>
                    <a:pt x="16255" y="160722"/>
                  </a:lnTo>
                  <a:lnTo>
                    <a:pt x="35475" y="122258"/>
                  </a:lnTo>
                  <a:lnTo>
                    <a:pt x="61110" y="87802"/>
                  </a:lnTo>
                  <a:lnTo>
                    <a:pt x="92427" y="58049"/>
                  </a:lnTo>
                  <a:lnTo>
                    <a:pt x="128693" y="33697"/>
                  </a:lnTo>
                  <a:lnTo>
                    <a:pt x="169173" y="15440"/>
                  </a:lnTo>
                  <a:lnTo>
                    <a:pt x="213134" y="3976"/>
                  </a:lnTo>
                  <a:lnTo>
                    <a:pt x="259841" y="0"/>
                  </a:lnTo>
                  <a:lnTo>
                    <a:pt x="306549" y="3976"/>
                  </a:lnTo>
                  <a:lnTo>
                    <a:pt x="350510" y="15440"/>
                  </a:lnTo>
                  <a:lnTo>
                    <a:pt x="390990" y="33697"/>
                  </a:lnTo>
                  <a:lnTo>
                    <a:pt x="427256" y="58049"/>
                  </a:lnTo>
                  <a:lnTo>
                    <a:pt x="458573" y="87802"/>
                  </a:lnTo>
                  <a:lnTo>
                    <a:pt x="484208" y="122258"/>
                  </a:lnTo>
                  <a:lnTo>
                    <a:pt x="503428" y="160722"/>
                  </a:lnTo>
                  <a:lnTo>
                    <a:pt x="515497" y="202497"/>
                  </a:lnTo>
                  <a:lnTo>
                    <a:pt x="519684" y="246887"/>
                  </a:lnTo>
                  <a:lnTo>
                    <a:pt x="515497" y="291278"/>
                  </a:lnTo>
                  <a:lnTo>
                    <a:pt x="503428" y="333053"/>
                  </a:lnTo>
                  <a:lnTo>
                    <a:pt x="484208" y="371517"/>
                  </a:lnTo>
                  <a:lnTo>
                    <a:pt x="458573" y="405973"/>
                  </a:lnTo>
                  <a:lnTo>
                    <a:pt x="427256" y="435726"/>
                  </a:lnTo>
                  <a:lnTo>
                    <a:pt x="390990" y="460078"/>
                  </a:lnTo>
                  <a:lnTo>
                    <a:pt x="350510" y="478335"/>
                  </a:lnTo>
                  <a:lnTo>
                    <a:pt x="306549" y="489799"/>
                  </a:lnTo>
                  <a:lnTo>
                    <a:pt x="259841" y="493775"/>
                  </a:lnTo>
                  <a:lnTo>
                    <a:pt x="213134" y="489799"/>
                  </a:lnTo>
                  <a:lnTo>
                    <a:pt x="169173" y="478335"/>
                  </a:lnTo>
                  <a:lnTo>
                    <a:pt x="128693" y="460078"/>
                  </a:lnTo>
                  <a:lnTo>
                    <a:pt x="92427" y="435726"/>
                  </a:lnTo>
                  <a:lnTo>
                    <a:pt x="61110" y="405973"/>
                  </a:lnTo>
                  <a:lnTo>
                    <a:pt x="35475" y="371517"/>
                  </a:lnTo>
                  <a:lnTo>
                    <a:pt x="16255" y="333053"/>
                  </a:lnTo>
                  <a:lnTo>
                    <a:pt x="4186" y="291278"/>
                  </a:lnTo>
                  <a:lnTo>
                    <a:pt x="0" y="246887"/>
                  </a:lnTo>
                  <a:close/>
                </a:path>
              </a:pathLst>
            </a:custGeom>
            <a:ln w="762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66159" y="4789931"/>
              <a:ext cx="521334" cy="494030"/>
            </a:xfrm>
            <a:custGeom>
              <a:avLst/>
              <a:gdLst/>
              <a:ahLst/>
              <a:cxnLst/>
              <a:rect l="l" t="t" r="r" b="b"/>
              <a:pathLst>
                <a:path w="521335" h="494029">
                  <a:moveTo>
                    <a:pt x="0" y="246888"/>
                  </a:moveTo>
                  <a:lnTo>
                    <a:pt x="4199" y="202497"/>
                  </a:lnTo>
                  <a:lnTo>
                    <a:pt x="16308" y="160722"/>
                  </a:lnTo>
                  <a:lnTo>
                    <a:pt x="35588" y="122258"/>
                  </a:lnTo>
                  <a:lnTo>
                    <a:pt x="61302" y="87802"/>
                  </a:lnTo>
                  <a:lnTo>
                    <a:pt x="92715" y="58049"/>
                  </a:lnTo>
                  <a:lnTo>
                    <a:pt x="129088" y="33697"/>
                  </a:lnTo>
                  <a:lnTo>
                    <a:pt x="169685" y="15440"/>
                  </a:lnTo>
                  <a:lnTo>
                    <a:pt x="213769" y="3976"/>
                  </a:lnTo>
                  <a:lnTo>
                    <a:pt x="260603" y="0"/>
                  </a:lnTo>
                  <a:lnTo>
                    <a:pt x="307438" y="3976"/>
                  </a:lnTo>
                  <a:lnTo>
                    <a:pt x="351522" y="15440"/>
                  </a:lnTo>
                  <a:lnTo>
                    <a:pt x="392119" y="33697"/>
                  </a:lnTo>
                  <a:lnTo>
                    <a:pt x="428492" y="58049"/>
                  </a:lnTo>
                  <a:lnTo>
                    <a:pt x="459905" y="87802"/>
                  </a:lnTo>
                  <a:lnTo>
                    <a:pt x="485619" y="122258"/>
                  </a:lnTo>
                  <a:lnTo>
                    <a:pt x="504899" y="160722"/>
                  </a:lnTo>
                  <a:lnTo>
                    <a:pt x="517008" y="202497"/>
                  </a:lnTo>
                  <a:lnTo>
                    <a:pt x="521207" y="246888"/>
                  </a:lnTo>
                  <a:lnTo>
                    <a:pt x="517008" y="291278"/>
                  </a:lnTo>
                  <a:lnTo>
                    <a:pt x="504899" y="333053"/>
                  </a:lnTo>
                  <a:lnTo>
                    <a:pt x="485619" y="371517"/>
                  </a:lnTo>
                  <a:lnTo>
                    <a:pt x="459905" y="405973"/>
                  </a:lnTo>
                  <a:lnTo>
                    <a:pt x="428492" y="435726"/>
                  </a:lnTo>
                  <a:lnTo>
                    <a:pt x="392119" y="460078"/>
                  </a:lnTo>
                  <a:lnTo>
                    <a:pt x="351522" y="478335"/>
                  </a:lnTo>
                  <a:lnTo>
                    <a:pt x="307438" y="489799"/>
                  </a:lnTo>
                  <a:lnTo>
                    <a:pt x="260603" y="493776"/>
                  </a:lnTo>
                  <a:lnTo>
                    <a:pt x="213769" y="489799"/>
                  </a:lnTo>
                  <a:lnTo>
                    <a:pt x="169685" y="478335"/>
                  </a:lnTo>
                  <a:lnTo>
                    <a:pt x="129088" y="460078"/>
                  </a:lnTo>
                  <a:lnTo>
                    <a:pt x="92715" y="435726"/>
                  </a:lnTo>
                  <a:lnTo>
                    <a:pt x="61302" y="405973"/>
                  </a:lnTo>
                  <a:lnTo>
                    <a:pt x="35588" y="371517"/>
                  </a:lnTo>
                  <a:lnTo>
                    <a:pt x="16308" y="333053"/>
                  </a:lnTo>
                  <a:lnTo>
                    <a:pt x="4199" y="291278"/>
                  </a:lnTo>
                  <a:lnTo>
                    <a:pt x="0" y="246888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40" name="object 40"/>
          <p:cNvSpPr txBox="1"/>
          <p:nvPr/>
        </p:nvSpPr>
        <p:spPr>
          <a:xfrm>
            <a:off x="5222875" y="6369735"/>
            <a:ext cx="1670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85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5963"/>
            <a:ext cx="3088005" cy="2543810"/>
            <a:chOff x="0" y="1235963"/>
            <a:chExt cx="3088005" cy="2543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689" y="1255827"/>
              <a:ext cx="2124154" cy="20862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15996"/>
              <a:ext cx="1647443" cy="7635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66444" y="1274063"/>
              <a:ext cx="520065" cy="494030"/>
            </a:xfrm>
            <a:custGeom>
              <a:avLst/>
              <a:gdLst/>
              <a:ahLst/>
              <a:cxnLst/>
              <a:rect l="l" t="t" r="r" b="b"/>
              <a:pathLst>
                <a:path w="520064" h="494030">
                  <a:moveTo>
                    <a:pt x="0" y="246887"/>
                  </a:moveTo>
                  <a:lnTo>
                    <a:pt x="4186" y="202497"/>
                  </a:lnTo>
                  <a:lnTo>
                    <a:pt x="16256" y="160722"/>
                  </a:lnTo>
                  <a:lnTo>
                    <a:pt x="35475" y="122258"/>
                  </a:lnTo>
                  <a:lnTo>
                    <a:pt x="61110" y="87802"/>
                  </a:lnTo>
                  <a:lnTo>
                    <a:pt x="92427" y="58049"/>
                  </a:lnTo>
                  <a:lnTo>
                    <a:pt x="128693" y="33697"/>
                  </a:lnTo>
                  <a:lnTo>
                    <a:pt x="169173" y="15440"/>
                  </a:lnTo>
                  <a:lnTo>
                    <a:pt x="213134" y="3976"/>
                  </a:lnTo>
                  <a:lnTo>
                    <a:pt x="259842" y="0"/>
                  </a:lnTo>
                  <a:lnTo>
                    <a:pt x="306549" y="3976"/>
                  </a:lnTo>
                  <a:lnTo>
                    <a:pt x="350510" y="15440"/>
                  </a:lnTo>
                  <a:lnTo>
                    <a:pt x="390990" y="33697"/>
                  </a:lnTo>
                  <a:lnTo>
                    <a:pt x="427256" y="58049"/>
                  </a:lnTo>
                  <a:lnTo>
                    <a:pt x="458573" y="87802"/>
                  </a:lnTo>
                  <a:lnTo>
                    <a:pt x="484208" y="122258"/>
                  </a:lnTo>
                  <a:lnTo>
                    <a:pt x="503427" y="160722"/>
                  </a:lnTo>
                  <a:lnTo>
                    <a:pt x="515497" y="202497"/>
                  </a:lnTo>
                  <a:lnTo>
                    <a:pt x="519683" y="246887"/>
                  </a:lnTo>
                  <a:lnTo>
                    <a:pt x="515497" y="291278"/>
                  </a:lnTo>
                  <a:lnTo>
                    <a:pt x="503427" y="333053"/>
                  </a:lnTo>
                  <a:lnTo>
                    <a:pt x="484208" y="371517"/>
                  </a:lnTo>
                  <a:lnTo>
                    <a:pt x="458573" y="405973"/>
                  </a:lnTo>
                  <a:lnTo>
                    <a:pt x="427256" y="435726"/>
                  </a:lnTo>
                  <a:lnTo>
                    <a:pt x="390990" y="460078"/>
                  </a:lnTo>
                  <a:lnTo>
                    <a:pt x="350510" y="478335"/>
                  </a:lnTo>
                  <a:lnTo>
                    <a:pt x="306549" y="489799"/>
                  </a:lnTo>
                  <a:lnTo>
                    <a:pt x="259842" y="493775"/>
                  </a:lnTo>
                  <a:lnTo>
                    <a:pt x="213134" y="489799"/>
                  </a:lnTo>
                  <a:lnTo>
                    <a:pt x="169173" y="478335"/>
                  </a:lnTo>
                  <a:lnTo>
                    <a:pt x="128693" y="460078"/>
                  </a:lnTo>
                  <a:lnTo>
                    <a:pt x="92427" y="435726"/>
                  </a:lnTo>
                  <a:lnTo>
                    <a:pt x="61110" y="405973"/>
                  </a:lnTo>
                  <a:lnTo>
                    <a:pt x="35475" y="371517"/>
                  </a:lnTo>
                  <a:lnTo>
                    <a:pt x="16256" y="333053"/>
                  </a:lnTo>
                  <a:lnTo>
                    <a:pt x="4186" y="291278"/>
                  </a:lnTo>
                  <a:lnTo>
                    <a:pt x="0" y="246887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28316" y="2174747"/>
              <a:ext cx="521334" cy="495300"/>
            </a:xfrm>
            <a:custGeom>
              <a:avLst/>
              <a:gdLst/>
              <a:ahLst/>
              <a:cxnLst/>
              <a:rect l="l" t="t" r="r" b="b"/>
              <a:pathLst>
                <a:path w="521335" h="495300">
                  <a:moveTo>
                    <a:pt x="0" y="247650"/>
                  </a:moveTo>
                  <a:lnTo>
                    <a:pt x="4199" y="203133"/>
                  </a:lnTo>
                  <a:lnTo>
                    <a:pt x="16308" y="161234"/>
                  </a:lnTo>
                  <a:lnTo>
                    <a:pt x="35588" y="122653"/>
                  </a:lnTo>
                  <a:lnTo>
                    <a:pt x="61302" y="88089"/>
                  </a:lnTo>
                  <a:lnTo>
                    <a:pt x="92715" y="58242"/>
                  </a:lnTo>
                  <a:lnTo>
                    <a:pt x="129088" y="33810"/>
                  </a:lnTo>
                  <a:lnTo>
                    <a:pt x="169685" y="15492"/>
                  </a:lnTo>
                  <a:lnTo>
                    <a:pt x="213769" y="3989"/>
                  </a:lnTo>
                  <a:lnTo>
                    <a:pt x="260603" y="0"/>
                  </a:lnTo>
                  <a:lnTo>
                    <a:pt x="307438" y="3989"/>
                  </a:lnTo>
                  <a:lnTo>
                    <a:pt x="351522" y="15492"/>
                  </a:lnTo>
                  <a:lnTo>
                    <a:pt x="392119" y="33810"/>
                  </a:lnTo>
                  <a:lnTo>
                    <a:pt x="428492" y="58242"/>
                  </a:lnTo>
                  <a:lnTo>
                    <a:pt x="459905" y="88089"/>
                  </a:lnTo>
                  <a:lnTo>
                    <a:pt x="485619" y="122653"/>
                  </a:lnTo>
                  <a:lnTo>
                    <a:pt x="504899" y="161234"/>
                  </a:lnTo>
                  <a:lnTo>
                    <a:pt x="517008" y="203133"/>
                  </a:lnTo>
                  <a:lnTo>
                    <a:pt x="521207" y="247650"/>
                  </a:lnTo>
                  <a:lnTo>
                    <a:pt x="517008" y="292166"/>
                  </a:lnTo>
                  <a:lnTo>
                    <a:pt x="504899" y="334065"/>
                  </a:lnTo>
                  <a:lnTo>
                    <a:pt x="485619" y="372646"/>
                  </a:lnTo>
                  <a:lnTo>
                    <a:pt x="459905" y="407210"/>
                  </a:lnTo>
                  <a:lnTo>
                    <a:pt x="428492" y="437057"/>
                  </a:lnTo>
                  <a:lnTo>
                    <a:pt x="392119" y="461489"/>
                  </a:lnTo>
                  <a:lnTo>
                    <a:pt x="351522" y="479807"/>
                  </a:lnTo>
                  <a:lnTo>
                    <a:pt x="307438" y="491310"/>
                  </a:lnTo>
                  <a:lnTo>
                    <a:pt x="260603" y="495300"/>
                  </a:lnTo>
                  <a:lnTo>
                    <a:pt x="213769" y="491310"/>
                  </a:lnTo>
                  <a:lnTo>
                    <a:pt x="169685" y="479807"/>
                  </a:lnTo>
                  <a:lnTo>
                    <a:pt x="129088" y="461489"/>
                  </a:lnTo>
                  <a:lnTo>
                    <a:pt x="92715" y="437057"/>
                  </a:lnTo>
                  <a:lnTo>
                    <a:pt x="61302" y="407210"/>
                  </a:lnTo>
                  <a:lnTo>
                    <a:pt x="35588" y="372646"/>
                  </a:lnTo>
                  <a:lnTo>
                    <a:pt x="16308" y="334065"/>
                  </a:lnTo>
                  <a:lnTo>
                    <a:pt x="4199" y="292166"/>
                  </a:lnTo>
                  <a:lnTo>
                    <a:pt x="0" y="247650"/>
                  </a:lnTo>
                  <a:close/>
                </a:path>
              </a:pathLst>
            </a:custGeom>
            <a:ln w="762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6216" y="2191511"/>
              <a:ext cx="521334" cy="494030"/>
            </a:xfrm>
            <a:custGeom>
              <a:avLst/>
              <a:gdLst/>
              <a:ahLst/>
              <a:cxnLst/>
              <a:rect l="l" t="t" r="r" b="b"/>
              <a:pathLst>
                <a:path w="521334" h="494030">
                  <a:moveTo>
                    <a:pt x="0" y="246887"/>
                  </a:moveTo>
                  <a:lnTo>
                    <a:pt x="4198" y="202497"/>
                  </a:lnTo>
                  <a:lnTo>
                    <a:pt x="16303" y="160722"/>
                  </a:lnTo>
                  <a:lnTo>
                    <a:pt x="35579" y="122258"/>
                  </a:lnTo>
                  <a:lnTo>
                    <a:pt x="61290" y="87802"/>
                  </a:lnTo>
                  <a:lnTo>
                    <a:pt x="92699" y="58049"/>
                  </a:lnTo>
                  <a:lnTo>
                    <a:pt x="129071" y="33697"/>
                  </a:lnTo>
                  <a:lnTo>
                    <a:pt x="169670" y="15440"/>
                  </a:lnTo>
                  <a:lnTo>
                    <a:pt x="213759" y="3976"/>
                  </a:lnTo>
                  <a:lnTo>
                    <a:pt x="260603" y="0"/>
                  </a:lnTo>
                  <a:lnTo>
                    <a:pt x="307438" y="3976"/>
                  </a:lnTo>
                  <a:lnTo>
                    <a:pt x="351522" y="15440"/>
                  </a:lnTo>
                  <a:lnTo>
                    <a:pt x="392119" y="33697"/>
                  </a:lnTo>
                  <a:lnTo>
                    <a:pt x="428492" y="58049"/>
                  </a:lnTo>
                  <a:lnTo>
                    <a:pt x="459905" y="87802"/>
                  </a:lnTo>
                  <a:lnTo>
                    <a:pt x="485619" y="122258"/>
                  </a:lnTo>
                  <a:lnTo>
                    <a:pt x="504899" y="160722"/>
                  </a:lnTo>
                  <a:lnTo>
                    <a:pt x="517008" y="202497"/>
                  </a:lnTo>
                  <a:lnTo>
                    <a:pt x="521208" y="246887"/>
                  </a:lnTo>
                  <a:lnTo>
                    <a:pt x="517008" y="291278"/>
                  </a:lnTo>
                  <a:lnTo>
                    <a:pt x="504899" y="333053"/>
                  </a:lnTo>
                  <a:lnTo>
                    <a:pt x="485619" y="371517"/>
                  </a:lnTo>
                  <a:lnTo>
                    <a:pt x="459905" y="405973"/>
                  </a:lnTo>
                  <a:lnTo>
                    <a:pt x="428492" y="435726"/>
                  </a:lnTo>
                  <a:lnTo>
                    <a:pt x="392119" y="460078"/>
                  </a:lnTo>
                  <a:lnTo>
                    <a:pt x="351522" y="478335"/>
                  </a:lnTo>
                  <a:lnTo>
                    <a:pt x="307438" y="489799"/>
                  </a:lnTo>
                  <a:lnTo>
                    <a:pt x="260603" y="493775"/>
                  </a:lnTo>
                  <a:lnTo>
                    <a:pt x="213759" y="489799"/>
                  </a:lnTo>
                  <a:lnTo>
                    <a:pt x="169670" y="478335"/>
                  </a:lnTo>
                  <a:lnTo>
                    <a:pt x="129071" y="460078"/>
                  </a:lnTo>
                  <a:lnTo>
                    <a:pt x="92699" y="435726"/>
                  </a:lnTo>
                  <a:lnTo>
                    <a:pt x="61290" y="405973"/>
                  </a:lnTo>
                  <a:lnTo>
                    <a:pt x="35579" y="371517"/>
                  </a:lnTo>
                  <a:lnTo>
                    <a:pt x="16303" y="333053"/>
                  </a:lnTo>
                  <a:lnTo>
                    <a:pt x="4198" y="291278"/>
                  </a:lnTo>
                  <a:lnTo>
                    <a:pt x="0" y="246887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176" y="4102372"/>
            <a:ext cx="2707842" cy="26199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5549" y="5202758"/>
            <a:ext cx="31305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134" y="5683758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585"/>
                </a:moveTo>
                <a:lnTo>
                  <a:pt x="38100" y="338785"/>
                </a:lnTo>
                <a:lnTo>
                  <a:pt x="63500" y="287985"/>
                </a:lnTo>
                <a:lnTo>
                  <a:pt x="28575" y="287985"/>
                </a:lnTo>
                <a:lnTo>
                  <a:pt x="28575" y="281635"/>
                </a:lnTo>
                <a:lnTo>
                  <a:pt x="0" y="262585"/>
                </a:lnTo>
                <a:close/>
              </a:path>
              <a:path w="76200" h="339089">
                <a:moveTo>
                  <a:pt x="28575" y="281635"/>
                </a:moveTo>
                <a:lnTo>
                  <a:pt x="28575" y="287985"/>
                </a:lnTo>
                <a:lnTo>
                  <a:pt x="38100" y="287985"/>
                </a:lnTo>
                <a:lnTo>
                  <a:pt x="28575" y="281635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35"/>
                </a:lnTo>
                <a:lnTo>
                  <a:pt x="38100" y="287985"/>
                </a:lnTo>
                <a:lnTo>
                  <a:pt x="47625" y="281635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35"/>
                </a:moveTo>
                <a:lnTo>
                  <a:pt x="38100" y="287985"/>
                </a:lnTo>
                <a:lnTo>
                  <a:pt x="47625" y="287985"/>
                </a:lnTo>
                <a:lnTo>
                  <a:pt x="47625" y="281635"/>
                </a:lnTo>
                <a:close/>
              </a:path>
              <a:path w="76200" h="339089">
                <a:moveTo>
                  <a:pt x="76200" y="262585"/>
                </a:moveTo>
                <a:lnTo>
                  <a:pt x="47625" y="281635"/>
                </a:lnTo>
                <a:lnTo>
                  <a:pt x="47625" y="287985"/>
                </a:lnTo>
                <a:lnTo>
                  <a:pt x="63500" y="287985"/>
                </a:lnTo>
                <a:lnTo>
                  <a:pt x="76200" y="262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51151" y="3627577"/>
            <a:ext cx="33401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46070" y="3780790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5014" y="4868417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65014" y="5336285"/>
            <a:ext cx="460375" cy="480059"/>
          </a:xfrm>
          <a:custGeom>
            <a:avLst/>
            <a:gdLst/>
            <a:ahLst/>
            <a:cxnLst/>
            <a:rect l="l" t="t" r="r" b="b"/>
            <a:pathLst>
              <a:path w="460375" h="480060">
                <a:moveTo>
                  <a:pt x="0" y="0"/>
                </a:moveTo>
                <a:lnTo>
                  <a:pt x="446659" y="0"/>
                </a:lnTo>
              </a:path>
              <a:path w="460375" h="480060">
                <a:moveTo>
                  <a:pt x="13715" y="480059"/>
                </a:moveTo>
                <a:lnTo>
                  <a:pt x="460375" y="480059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8729" y="628421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125"/>
              </a:spcBef>
            </a:pPr>
            <a:r>
              <a:rPr spc="-445" dirty="0"/>
              <a:t>How</a:t>
            </a:r>
            <a:r>
              <a:rPr spc="-175" dirty="0"/>
              <a:t> </a:t>
            </a:r>
            <a:r>
              <a:rPr spc="-405" dirty="0"/>
              <a:t>do</a:t>
            </a:r>
            <a:r>
              <a:rPr spc="-70" dirty="0"/>
              <a:t> </a:t>
            </a:r>
            <a:r>
              <a:rPr spc="-320" dirty="0"/>
              <a:t>graph</a:t>
            </a:r>
            <a:r>
              <a:rPr spc="-60" dirty="0"/>
              <a:t> </a:t>
            </a:r>
            <a:r>
              <a:rPr spc="-254" dirty="0"/>
              <a:t>applications</a:t>
            </a:r>
            <a:r>
              <a:rPr spc="-75" dirty="0"/>
              <a:t> </a:t>
            </a:r>
            <a:r>
              <a:rPr spc="-360" dirty="0"/>
              <a:t>correspond</a:t>
            </a:r>
            <a:r>
              <a:rPr spc="-90" dirty="0"/>
              <a:t> </a:t>
            </a:r>
            <a:r>
              <a:rPr spc="-350" dirty="0"/>
              <a:t>to</a:t>
            </a:r>
            <a:r>
              <a:rPr spc="-45" dirty="0"/>
              <a:t> </a:t>
            </a:r>
            <a:r>
              <a:rPr spc="-245" dirty="0"/>
              <a:t>linear</a:t>
            </a:r>
            <a:r>
              <a:rPr spc="-45" dirty="0"/>
              <a:t> </a:t>
            </a:r>
            <a:r>
              <a:rPr spc="-310" dirty="0"/>
              <a:t>algebra?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28438" y="4426458"/>
            <a:ext cx="54737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R="25400" algn="ct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07153" y="5145735"/>
            <a:ext cx="27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=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27882" y="484555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27882" y="531342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41597" y="579348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41597" y="626135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91305" y="4403597"/>
            <a:ext cx="54737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40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43452" y="3835145"/>
            <a:ext cx="252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57725" y="1579930"/>
            <a:ext cx="6091555" cy="15132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0"/>
              </a:spcBef>
            </a:pPr>
            <a:r>
              <a:rPr sz="1800" b="1" dirty="0">
                <a:latin typeface="Calibri"/>
                <a:cs typeface="Calibri"/>
              </a:rPr>
              <a:t>Matrix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transpose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vector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product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spc="80" dirty="0">
                <a:latin typeface="Calibri"/>
                <a:cs typeface="Calibri"/>
              </a:rPr>
              <a:t>BFS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iteration</a:t>
            </a:r>
            <a:endParaRPr sz="1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600"/>
              </a:spcBef>
            </a:pPr>
            <a:r>
              <a:rPr sz="3600" b="1" spc="-10" dirty="0">
                <a:latin typeface="Calibri"/>
                <a:cs typeface="Calibri"/>
              </a:rPr>
              <a:t>A</a:t>
            </a:r>
            <a:r>
              <a:rPr sz="3600" b="1" spc="-15" baseline="25462" dirty="0">
                <a:latin typeface="Calibri"/>
                <a:cs typeface="Calibri"/>
              </a:rPr>
              <a:t>T</a:t>
            </a:r>
            <a:r>
              <a:rPr sz="3600" spc="-10" dirty="0">
                <a:latin typeface="Calibri"/>
                <a:cs typeface="Calibri"/>
              </a:rPr>
              <a:t>x</a:t>
            </a:r>
            <a:r>
              <a:rPr sz="3600" spc="-15" baseline="-20833" dirty="0">
                <a:latin typeface="Calibri"/>
                <a:cs typeface="Calibri"/>
              </a:rPr>
              <a:t>i</a:t>
            </a:r>
            <a:r>
              <a:rPr sz="3600" spc="202" baseline="-2083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x</a:t>
            </a:r>
            <a:r>
              <a:rPr sz="3600" spc="-30" baseline="-20833" dirty="0">
                <a:latin typeface="Calibri"/>
                <a:cs typeface="Calibri"/>
              </a:rPr>
              <a:t>i+1</a:t>
            </a:r>
            <a:endParaRPr sz="3600" baseline="-20833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2170"/>
              </a:spcBef>
            </a:pP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next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iteration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computed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by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performing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next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matrix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00271" y="3940809"/>
            <a:ext cx="266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x</a:t>
            </a:r>
            <a:r>
              <a:rPr sz="2400" b="1" spc="-37" baseline="-20833" dirty="0">
                <a:latin typeface="Calibri"/>
                <a:cs typeface="Calibri"/>
              </a:rPr>
              <a:t>i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96509" y="4011295"/>
            <a:ext cx="4705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-30" baseline="13888" dirty="0">
                <a:latin typeface="Calibri"/>
                <a:cs typeface="Calibri"/>
              </a:rPr>
              <a:t>x</a:t>
            </a:r>
            <a:r>
              <a:rPr sz="1600" b="1" spc="-20" dirty="0">
                <a:latin typeface="Calibri"/>
                <a:cs typeface="Calibri"/>
              </a:rPr>
              <a:t>i+1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36820" y="5334000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4" h="494029">
                <a:moveTo>
                  <a:pt x="0" y="246887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1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8" y="160722"/>
                </a:lnTo>
                <a:lnTo>
                  <a:pt x="515497" y="202497"/>
                </a:lnTo>
                <a:lnTo>
                  <a:pt x="519683" y="246887"/>
                </a:lnTo>
                <a:lnTo>
                  <a:pt x="515497" y="291265"/>
                </a:lnTo>
                <a:lnTo>
                  <a:pt x="503427" y="333033"/>
                </a:lnTo>
                <a:lnTo>
                  <a:pt x="484208" y="371494"/>
                </a:lnTo>
                <a:lnTo>
                  <a:pt x="458573" y="405952"/>
                </a:lnTo>
                <a:lnTo>
                  <a:pt x="427256" y="435709"/>
                </a:lnTo>
                <a:lnTo>
                  <a:pt x="390990" y="460067"/>
                </a:lnTo>
                <a:lnTo>
                  <a:pt x="350510" y="478329"/>
                </a:lnTo>
                <a:lnTo>
                  <a:pt x="306549" y="489798"/>
                </a:lnTo>
                <a:lnTo>
                  <a:pt x="259841" y="493775"/>
                </a:lnTo>
                <a:lnTo>
                  <a:pt x="213134" y="489798"/>
                </a:lnTo>
                <a:lnTo>
                  <a:pt x="169173" y="478329"/>
                </a:lnTo>
                <a:lnTo>
                  <a:pt x="128693" y="460067"/>
                </a:lnTo>
                <a:lnTo>
                  <a:pt x="92427" y="435709"/>
                </a:lnTo>
                <a:lnTo>
                  <a:pt x="61110" y="405952"/>
                </a:lnTo>
                <a:lnTo>
                  <a:pt x="35475" y="371494"/>
                </a:lnTo>
                <a:lnTo>
                  <a:pt x="16255" y="333033"/>
                </a:lnTo>
                <a:lnTo>
                  <a:pt x="4186" y="291265"/>
                </a:lnTo>
                <a:lnTo>
                  <a:pt x="0" y="246887"/>
                </a:lnTo>
                <a:close/>
              </a:path>
            </a:pathLst>
          </a:custGeom>
          <a:ln w="761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67684" y="4373879"/>
            <a:ext cx="521334" cy="494030"/>
          </a:xfrm>
          <a:custGeom>
            <a:avLst/>
            <a:gdLst/>
            <a:ahLst/>
            <a:cxnLst/>
            <a:rect l="l" t="t" r="r" b="b"/>
            <a:pathLst>
              <a:path w="521335" h="494029">
                <a:moveTo>
                  <a:pt x="0" y="246888"/>
                </a:moveTo>
                <a:lnTo>
                  <a:pt x="4199" y="202497"/>
                </a:lnTo>
                <a:lnTo>
                  <a:pt x="16308" y="160722"/>
                </a:lnTo>
                <a:lnTo>
                  <a:pt x="35588" y="122258"/>
                </a:lnTo>
                <a:lnTo>
                  <a:pt x="61302" y="87802"/>
                </a:lnTo>
                <a:lnTo>
                  <a:pt x="92715" y="58049"/>
                </a:lnTo>
                <a:lnTo>
                  <a:pt x="129088" y="33697"/>
                </a:lnTo>
                <a:lnTo>
                  <a:pt x="169685" y="15440"/>
                </a:lnTo>
                <a:lnTo>
                  <a:pt x="213769" y="3976"/>
                </a:lnTo>
                <a:lnTo>
                  <a:pt x="260603" y="0"/>
                </a:lnTo>
                <a:lnTo>
                  <a:pt x="307438" y="3976"/>
                </a:lnTo>
                <a:lnTo>
                  <a:pt x="351522" y="15440"/>
                </a:lnTo>
                <a:lnTo>
                  <a:pt x="392119" y="33697"/>
                </a:lnTo>
                <a:lnTo>
                  <a:pt x="428492" y="58049"/>
                </a:lnTo>
                <a:lnTo>
                  <a:pt x="459905" y="87802"/>
                </a:lnTo>
                <a:lnTo>
                  <a:pt x="485619" y="122258"/>
                </a:lnTo>
                <a:lnTo>
                  <a:pt x="504899" y="160722"/>
                </a:lnTo>
                <a:lnTo>
                  <a:pt x="517008" y="202497"/>
                </a:lnTo>
                <a:lnTo>
                  <a:pt x="521207" y="246888"/>
                </a:lnTo>
                <a:lnTo>
                  <a:pt x="517008" y="291278"/>
                </a:lnTo>
                <a:lnTo>
                  <a:pt x="504899" y="333053"/>
                </a:lnTo>
                <a:lnTo>
                  <a:pt x="485619" y="371517"/>
                </a:lnTo>
                <a:lnTo>
                  <a:pt x="459905" y="405973"/>
                </a:lnTo>
                <a:lnTo>
                  <a:pt x="428492" y="435726"/>
                </a:lnTo>
                <a:lnTo>
                  <a:pt x="392119" y="460078"/>
                </a:lnTo>
                <a:lnTo>
                  <a:pt x="351522" y="478335"/>
                </a:lnTo>
                <a:lnTo>
                  <a:pt x="307438" y="489799"/>
                </a:lnTo>
                <a:lnTo>
                  <a:pt x="260603" y="493776"/>
                </a:lnTo>
                <a:lnTo>
                  <a:pt x="213769" y="489799"/>
                </a:lnTo>
                <a:lnTo>
                  <a:pt x="169685" y="478335"/>
                </a:lnTo>
                <a:lnTo>
                  <a:pt x="129088" y="460078"/>
                </a:lnTo>
                <a:lnTo>
                  <a:pt x="92715" y="435726"/>
                </a:lnTo>
                <a:lnTo>
                  <a:pt x="61302" y="405973"/>
                </a:lnTo>
                <a:lnTo>
                  <a:pt x="35588" y="371517"/>
                </a:lnTo>
                <a:lnTo>
                  <a:pt x="16308" y="333053"/>
                </a:lnTo>
                <a:lnTo>
                  <a:pt x="4199" y="291278"/>
                </a:lnTo>
                <a:lnTo>
                  <a:pt x="0" y="246888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729988" y="3067558"/>
            <a:ext cx="2442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transpose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vector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product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06433" y="3652265"/>
            <a:ext cx="447040" cy="467995"/>
          </a:xfrm>
          <a:custGeom>
            <a:avLst/>
            <a:gdLst/>
            <a:ahLst/>
            <a:cxnLst/>
            <a:rect l="l" t="t" r="r" b="b"/>
            <a:pathLst>
              <a:path w="447040" h="467995">
                <a:moveTo>
                  <a:pt x="0" y="0"/>
                </a:moveTo>
                <a:lnTo>
                  <a:pt x="446659" y="0"/>
                </a:lnTo>
              </a:path>
              <a:path w="447040" h="467995">
                <a:moveTo>
                  <a:pt x="0" y="467867"/>
                </a:moveTo>
                <a:lnTo>
                  <a:pt x="446659" y="467867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20150" y="460019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20150" y="506653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69857" y="3210305"/>
            <a:ext cx="547370" cy="234886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R="3048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72143" y="3605784"/>
            <a:ext cx="521334" cy="495300"/>
          </a:xfrm>
          <a:custGeom>
            <a:avLst/>
            <a:gdLst/>
            <a:ahLst/>
            <a:cxnLst/>
            <a:rect l="l" t="t" r="r" b="b"/>
            <a:pathLst>
              <a:path w="521334" h="495300">
                <a:moveTo>
                  <a:pt x="0" y="247649"/>
                </a:moveTo>
                <a:lnTo>
                  <a:pt x="4199" y="203133"/>
                </a:lnTo>
                <a:lnTo>
                  <a:pt x="16308" y="161234"/>
                </a:lnTo>
                <a:lnTo>
                  <a:pt x="35588" y="122653"/>
                </a:lnTo>
                <a:lnTo>
                  <a:pt x="61302" y="88089"/>
                </a:lnTo>
                <a:lnTo>
                  <a:pt x="92715" y="58242"/>
                </a:lnTo>
                <a:lnTo>
                  <a:pt x="129088" y="33810"/>
                </a:lnTo>
                <a:lnTo>
                  <a:pt x="169685" y="15492"/>
                </a:lnTo>
                <a:lnTo>
                  <a:pt x="213769" y="3989"/>
                </a:lnTo>
                <a:lnTo>
                  <a:pt x="260603" y="0"/>
                </a:lnTo>
                <a:lnTo>
                  <a:pt x="307438" y="3989"/>
                </a:lnTo>
                <a:lnTo>
                  <a:pt x="351522" y="15492"/>
                </a:lnTo>
                <a:lnTo>
                  <a:pt x="392119" y="33810"/>
                </a:lnTo>
                <a:lnTo>
                  <a:pt x="428492" y="58242"/>
                </a:lnTo>
                <a:lnTo>
                  <a:pt x="459905" y="88089"/>
                </a:lnTo>
                <a:lnTo>
                  <a:pt x="485619" y="122653"/>
                </a:lnTo>
                <a:lnTo>
                  <a:pt x="504899" y="161234"/>
                </a:lnTo>
                <a:lnTo>
                  <a:pt x="517008" y="203133"/>
                </a:lnTo>
                <a:lnTo>
                  <a:pt x="521207" y="247649"/>
                </a:lnTo>
                <a:lnTo>
                  <a:pt x="517008" y="292166"/>
                </a:lnTo>
                <a:lnTo>
                  <a:pt x="504899" y="334065"/>
                </a:lnTo>
                <a:lnTo>
                  <a:pt x="485619" y="372646"/>
                </a:lnTo>
                <a:lnTo>
                  <a:pt x="459905" y="407210"/>
                </a:lnTo>
                <a:lnTo>
                  <a:pt x="428492" y="437057"/>
                </a:lnTo>
                <a:lnTo>
                  <a:pt x="392119" y="461489"/>
                </a:lnTo>
                <a:lnTo>
                  <a:pt x="351522" y="479807"/>
                </a:lnTo>
                <a:lnTo>
                  <a:pt x="307438" y="491310"/>
                </a:lnTo>
                <a:lnTo>
                  <a:pt x="260603" y="495299"/>
                </a:lnTo>
                <a:lnTo>
                  <a:pt x="213769" y="491310"/>
                </a:lnTo>
                <a:lnTo>
                  <a:pt x="169685" y="479807"/>
                </a:lnTo>
                <a:lnTo>
                  <a:pt x="129088" y="461489"/>
                </a:lnTo>
                <a:lnTo>
                  <a:pt x="92715" y="437057"/>
                </a:lnTo>
                <a:lnTo>
                  <a:pt x="61302" y="407210"/>
                </a:lnTo>
                <a:lnTo>
                  <a:pt x="35588" y="372646"/>
                </a:lnTo>
                <a:lnTo>
                  <a:pt x="16308" y="334065"/>
                </a:lnTo>
                <a:lnTo>
                  <a:pt x="4199" y="292166"/>
                </a:lnTo>
                <a:lnTo>
                  <a:pt x="0" y="247649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10355" y="6249923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4" h="494029">
                <a:moveTo>
                  <a:pt x="0" y="246887"/>
                </a:moveTo>
                <a:lnTo>
                  <a:pt x="4186" y="202510"/>
                </a:lnTo>
                <a:lnTo>
                  <a:pt x="16255" y="160742"/>
                </a:lnTo>
                <a:lnTo>
                  <a:pt x="35475" y="122281"/>
                </a:lnTo>
                <a:lnTo>
                  <a:pt x="61110" y="87823"/>
                </a:lnTo>
                <a:lnTo>
                  <a:pt x="92427" y="58066"/>
                </a:lnTo>
                <a:lnTo>
                  <a:pt x="128693" y="33708"/>
                </a:lnTo>
                <a:lnTo>
                  <a:pt x="169173" y="15446"/>
                </a:lnTo>
                <a:lnTo>
                  <a:pt x="213134" y="3977"/>
                </a:lnTo>
                <a:lnTo>
                  <a:pt x="259842" y="0"/>
                </a:lnTo>
                <a:lnTo>
                  <a:pt x="306549" y="3977"/>
                </a:lnTo>
                <a:lnTo>
                  <a:pt x="350510" y="15446"/>
                </a:lnTo>
                <a:lnTo>
                  <a:pt x="390990" y="33708"/>
                </a:lnTo>
                <a:lnTo>
                  <a:pt x="427256" y="58066"/>
                </a:lnTo>
                <a:lnTo>
                  <a:pt x="458573" y="87823"/>
                </a:lnTo>
                <a:lnTo>
                  <a:pt x="484208" y="122281"/>
                </a:lnTo>
                <a:lnTo>
                  <a:pt x="503428" y="160742"/>
                </a:lnTo>
                <a:lnTo>
                  <a:pt x="515497" y="202510"/>
                </a:lnTo>
                <a:lnTo>
                  <a:pt x="519684" y="246887"/>
                </a:lnTo>
                <a:lnTo>
                  <a:pt x="515497" y="291264"/>
                </a:lnTo>
                <a:lnTo>
                  <a:pt x="503428" y="333032"/>
                </a:lnTo>
                <a:lnTo>
                  <a:pt x="484208" y="371494"/>
                </a:lnTo>
                <a:lnTo>
                  <a:pt x="458573" y="405952"/>
                </a:lnTo>
                <a:lnTo>
                  <a:pt x="427256" y="435708"/>
                </a:lnTo>
                <a:lnTo>
                  <a:pt x="390990" y="460066"/>
                </a:lnTo>
                <a:lnTo>
                  <a:pt x="350510" y="478328"/>
                </a:lnTo>
                <a:lnTo>
                  <a:pt x="306549" y="489796"/>
                </a:lnTo>
                <a:lnTo>
                  <a:pt x="259842" y="493774"/>
                </a:lnTo>
                <a:lnTo>
                  <a:pt x="213134" y="489796"/>
                </a:lnTo>
                <a:lnTo>
                  <a:pt x="169173" y="478328"/>
                </a:lnTo>
                <a:lnTo>
                  <a:pt x="128693" y="460066"/>
                </a:lnTo>
                <a:lnTo>
                  <a:pt x="92427" y="435708"/>
                </a:lnTo>
                <a:lnTo>
                  <a:pt x="61110" y="405952"/>
                </a:lnTo>
                <a:lnTo>
                  <a:pt x="35475" y="371494"/>
                </a:lnTo>
                <a:lnTo>
                  <a:pt x="16255" y="333032"/>
                </a:lnTo>
                <a:lnTo>
                  <a:pt x="4186" y="291264"/>
                </a:lnTo>
                <a:lnTo>
                  <a:pt x="0" y="246887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27285" y="368274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27285" y="415061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39478" y="463067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39478" y="509854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490709" y="3240785"/>
            <a:ext cx="54610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R="34925" algn="ctr">
              <a:lnSpc>
                <a:spcPct val="100000"/>
              </a:lnSpc>
              <a:spcBef>
                <a:spcPts val="40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Calibri"/>
              <a:cs typeface="Calibri"/>
            </a:endParaRPr>
          </a:p>
          <a:p>
            <a:pPr marR="21590" algn="ct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467088" y="3211067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5" h="494029">
                <a:moveTo>
                  <a:pt x="0" y="246887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1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3" y="246887"/>
                </a:lnTo>
                <a:lnTo>
                  <a:pt x="515497" y="291278"/>
                </a:lnTo>
                <a:lnTo>
                  <a:pt x="503427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1" y="493776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6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09759" y="5087111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5" h="494029">
                <a:moveTo>
                  <a:pt x="0" y="246887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2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4" y="246887"/>
                </a:lnTo>
                <a:lnTo>
                  <a:pt x="515497" y="291278"/>
                </a:lnTo>
                <a:lnTo>
                  <a:pt x="503428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2" y="493775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6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689" y="1255827"/>
            <a:ext cx="2124154" cy="20862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176" y="4102372"/>
            <a:ext cx="2707842" cy="26199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549" y="5202758"/>
            <a:ext cx="31305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5683758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585"/>
                </a:moveTo>
                <a:lnTo>
                  <a:pt x="38100" y="338785"/>
                </a:lnTo>
                <a:lnTo>
                  <a:pt x="63500" y="287985"/>
                </a:lnTo>
                <a:lnTo>
                  <a:pt x="28575" y="287985"/>
                </a:lnTo>
                <a:lnTo>
                  <a:pt x="28575" y="281635"/>
                </a:lnTo>
                <a:lnTo>
                  <a:pt x="0" y="262585"/>
                </a:lnTo>
                <a:close/>
              </a:path>
              <a:path w="76200" h="339089">
                <a:moveTo>
                  <a:pt x="28575" y="281635"/>
                </a:moveTo>
                <a:lnTo>
                  <a:pt x="28575" y="287985"/>
                </a:lnTo>
                <a:lnTo>
                  <a:pt x="38100" y="287985"/>
                </a:lnTo>
                <a:lnTo>
                  <a:pt x="28575" y="281635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35"/>
                </a:lnTo>
                <a:lnTo>
                  <a:pt x="38100" y="287985"/>
                </a:lnTo>
                <a:lnTo>
                  <a:pt x="47625" y="281635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35"/>
                </a:moveTo>
                <a:lnTo>
                  <a:pt x="38100" y="287985"/>
                </a:lnTo>
                <a:lnTo>
                  <a:pt x="47625" y="287985"/>
                </a:lnTo>
                <a:lnTo>
                  <a:pt x="47625" y="281635"/>
                </a:lnTo>
                <a:close/>
              </a:path>
              <a:path w="76200" h="339089">
                <a:moveTo>
                  <a:pt x="76200" y="262585"/>
                </a:moveTo>
                <a:lnTo>
                  <a:pt x="47625" y="281635"/>
                </a:lnTo>
                <a:lnTo>
                  <a:pt x="47625" y="287985"/>
                </a:lnTo>
                <a:lnTo>
                  <a:pt x="63500" y="287985"/>
                </a:lnTo>
                <a:lnTo>
                  <a:pt x="76200" y="262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3627577"/>
            <a:ext cx="33401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3780790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015995"/>
            <a:ext cx="1647443" cy="76352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065014" y="4868417"/>
            <a:ext cx="447040" cy="467995"/>
          </a:xfrm>
          <a:custGeom>
            <a:avLst/>
            <a:gdLst/>
            <a:ahLst/>
            <a:cxnLst/>
            <a:rect l="l" t="t" r="r" b="b"/>
            <a:pathLst>
              <a:path w="447039" h="467995">
                <a:moveTo>
                  <a:pt x="0" y="0"/>
                </a:moveTo>
                <a:lnTo>
                  <a:pt x="446659" y="0"/>
                </a:lnTo>
              </a:path>
              <a:path w="447039" h="467995">
                <a:moveTo>
                  <a:pt x="0" y="467867"/>
                </a:moveTo>
                <a:lnTo>
                  <a:pt x="446659" y="467867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015484" y="5765291"/>
            <a:ext cx="597535" cy="570230"/>
            <a:chOff x="5015484" y="5765291"/>
            <a:chExt cx="597535" cy="570230"/>
          </a:xfrm>
        </p:grpSpPr>
        <p:sp>
          <p:nvSpPr>
            <p:cNvPr id="11" name="object 11"/>
            <p:cNvSpPr/>
            <p:nvPr/>
          </p:nvSpPr>
          <p:spPr>
            <a:xfrm>
              <a:off x="5078730" y="5816345"/>
              <a:ext cx="447040" cy="467995"/>
            </a:xfrm>
            <a:custGeom>
              <a:avLst/>
              <a:gdLst/>
              <a:ahLst/>
              <a:cxnLst/>
              <a:rect l="l" t="t" r="r" b="b"/>
              <a:pathLst>
                <a:path w="447039" h="467995">
                  <a:moveTo>
                    <a:pt x="0" y="0"/>
                  </a:moveTo>
                  <a:lnTo>
                    <a:pt x="446659" y="0"/>
                  </a:lnTo>
                </a:path>
                <a:path w="447039" h="467995">
                  <a:moveTo>
                    <a:pt x="0" y="467867"/>
                  </a:moveTo>
                  <a:lnTo>
                    <a:pt x="446659" y="467867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53584" y="5803391"/>
              <a:ext cx="521334" cy="494030"/>
            </a:xfrm>
            <a:custGeom>
              <a:avLst/>
              <a:gdLst/>
              <a:ahLst/>
              <a:cxnLst/>
              <a:rect l="l" t="t" r="r" b="b"/>
              <a:pathLst>
                <a:path w="521335" h="494029">
                  <a:moveTo>
                    <a:pt x="0" y="246888"/>
                  </a:moveTo>
                  <a:lnTo>
                    <a:pt x="4199" y="202510"/>
                  </a:lnTo>
                  <a:lnTo>
                    <a:pt x="16308" y="160742"/>
                  </a:lnTo>
                  <a:lnTo>
                    <a:pt x="35588" y="122281"/>
                  </a:lnTo>
                  <a:lnTo>
                    <a:pt x="61302" y="87823"/>
                  </a:lnTo>
                  <a:lnTo>
                    <a:pt x="92715" y="58066"/>
                  </a:lnTo>
                  <a:lnTo>
                    <a:pt x="129088" y="33708"/>
                  </a:lnTo>
                  <a:lnTo>
                    <a:pt x="169685" y="15446"/>
                  </a:lnTo>
                  <a:lnTo>
                    <a:pt x="213769" y="3977"/>
                  </a:lnTo>
                  <a:lnTo>
                    <a:pt x="260603" y="0"/>
                  </a:lnTo>
                  <a:lnTo>
                    <a:pt x="307438" y="3977"/>
                  </a:lnTo>
                  <a:lnTo>
                    <a:pt x="351522" y="15446"/>
                  </a:lnTo>
                  <a:lnTo>
                    <a:pt x="392119" y="33708"/>
                  </a:lnTo>
                  <a:lnTo>
                    <a:pt x="428492" y="58066"/>
                  </a:lnTo>
                  <a:lnTo>
                    <a:pt x="459905" y="87823"/>
                  </a:lnTo>
                  <a:lnTo>
                    <a:pt x="485619" y="122281"/>
                  </a:lnTo>
                  <a:lnTo>
                    <a:pt x="504899" y="160742"/>
                  </a:lnTo>
                  <a:lnTo>
                    <a:pt x="517008" y="202510"/>
                  </a:lnTo>
                  <a:lnTo>
                    <a:pt x="521207" y="246888"/>
                  </a:lnTo>
                  <a:lnTo>
                    <a:pt x="517008" y="291265"/>
                  </a:lnTo>
                  <a:lnTo>
                    <a:pt x="504899" y="333033"/>
                  </a:lnTo>
                  <a:lnTo>
                    <a:pt x="485619" y="371494"/>
                  </a:lnTo>
                  <a:lnTo>
                    <a:pt x="459905" y="405952"/>
                  </a:lnTo>
                  <a:lnTo>
                    <a:pt x="428492" y="435709"/>
                  </a:lnTo>
                  <a:lnTo>
                    <a:pt x="392119" y="460067"/>
                  </a:lnTo>
                  <a:lnTo>
                    <a:pt x="351522" y="478329"/>
                  </a:lnTo>
                  <a:lnTo>
                    <a:pt x="307438" y="489798"/>
                  </a:lnTo>
                  <a:lnTo>
                    <a:pt x="260603" y="493776"/>
                  </a:lnTo>
                  <a:lnTo>
                    <a:pt x="213769" y="489798"/>
                  </a:lnTo>
                  <a:lnTo>
                    <a:pt x="169685" y="478329"/>
                  </a:lnTo>
                  <a:lnTo>
                    <a:pt x="129088" y="460067"/>
                  </a:lnTo>
                  <a:lnTo>
                    <a:pt x="92715" y="435709"/>
                  </a:lnTo>
                  <a:lnTo>
                    <a:pt x="61302" y="405952"/>
                  </a:lnTo>
                  <a:lnTo>
                    <a:pt x="35588" y="371494"/>
                  </a:lnTo>
                  <a:lnTo>
                    <a:pt x="16308" y="333033"/>
                  </a:lnTo>
                  <a:lnTo>
                    <a:pt x="4199" y="291265"/>
                  </a:lnTo>
                  <a:lnTo>
                    <a:pt x="0" y="246888"/>
                  </a:lnTo>
                  <a:close/>
                </a:path>
              </a:pathLst>
            </a:custGeom>
            <a:ln w="762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125"/>
              </a:spcBef>
            </a:pPr>
            <a:r>
              <a:rPr spc="-445" dirty="0"/>
              <a:t>How</a:t>
            </a:r>
            <a:r>
              <a:rPr spc="-175" dirty="0"/>
              <a:t> </a:t>
            </a:r>
            <a:r>
              <a:rPr spc="-405" dirty="0"/>
              <a:t>do</a:t>
            </a:r>
            <a:r>
              <a:rPr spc="-70" dirty="0"/>
              <a:t> </a:t>
            </a:r>
            <a:r>
              <a:rPr spc="-320" dirty="0"/>
              <a:t>graph</a:t>
            </a:r>
            <a:r>
              <a:rPr spc="-60" dirty="0"/>
              <a:t> </a:t>
            </a:r>
            <a:r>
              <a:rPr spc="-254" dirty="0"/>
              <a:t>applications</a:t>
            </a:r>
            <a:r>
              <a:rPr spc="-75" dirty="0"/>
              <a:t> </a:t>
            </a:r>
            <a:r>
              <a:rPr spc="-360" dirty="0"/>
              <a:t>correspond</a:t>
            </a:r>
            <a:r>
              <a:rPr spc="-90" dirty="0"/>
              <a:t> </a:t>
            </a:r>
            <a:r>
              <a:rPr spc="-350" dirty="0"/>
              <a:t>to</a:t>
            </a:r>
            <a:r>
              <a:rPr spc="-45" dirty="0"/>
              <a:t> </a:t>
            </a:r>
            <a:r>
              <a:rPr spc="-245" dirty="0"/>
              <a:t>linear</a:t>
            </a:r>
            <a:r>
              <a:rPr spc="-45" dirty="0"/>
              <a:t> </a:t>
            </a:r>
            <a:r>
              <a:rPr spc="-310" dirty="0"/>
              <a:t>algebra?</a:t>
            </a:r>
          </a:p>
        </p:txBody>
      </p:sp>
      <p:sp>
        <p:nvSpPr>
          <p:cNvPr id="14" name="object 14"/>
          <p:cNvSpPr/>
          <p:nvPr/>
        </p:nvSpPr>
        <p:spPr>
          <a:xfrm>
            <a:off x="2529839" y="2174748"/>
            <a:ext cx="521334" cy="495300"/>
          </a:xfrm>
          <a:custGeom>
            <a:avLst/>
            <a:gdLst/>
            <a:ahLst/>
            <a:cxnLst/>
            <a:rect l="l" t="t" r="r" b="b"/>
            <a:pathLst>
              <a:path w="521335" h="495300">
                <a:moveTo>
                  <a:pt x="0" y="247650"/>
                </a:moveTo>
                <a:lnTo>
                  <a:pt x="4199" y="203133"/>
                </a:lnTo>
                <a:lnTo>
                  <a:pt x="16308" y="161234"/>
                </a:lnTo>
                <a:lnTo>
                  <a:pt x="35588" y="122653"/>
                </a:lnTo>
                <a:lnTo>
                  <a:pt x="61302" y="88089"/>
                </a:lnTo>
                <a:lnTo>
                  <a:pt x="92715" y="58242"/>
                </a:lnTo>
                <a:lnTo>
                  <a:pt x="129088" y="33810"/>
                </a:lnTo>
                <a:lnTo>
                  <a:pt x="169685" y="15492"/>
                </a:lnTo>
                <a:lnTo>
                  <a:pt x="213769" y="3989"/>
                </a:lnTo>
                <a:lnTo>
                  <a:pt x="260604" y="0"/>
                </a:lnTo>
                <a:lnTo>
                  <a:pt x="307438" y="3989"/>
                </a:lnTo>
                <a:lnTo>
                  <a:pt x="351522" y="15492"/>
                </a:lnTo>
                <a:lnTo>
                  <a:pt x="392119" y="33810"/>
                </a:lnTo>
                <a:lnTo>
                  <a:pt x="428492" y="58242"/>
                </a:lnTo>
                <a:lnTo>
                  <a:pt x="459905" y="88089"/>
                </a:lnTo>
                <a:lnTo>
                  <a:pt x="485619" y="122653"/>
                </a:lnTo>
                <a:lnTo>
                  <a:pt x="504899" y="161234"/>
                </a:lnTo>
                <a:lnTo>
                  <a:pt x="517008" y="203133"/>
                </a:lnTo>
                <a:lnTo>
                  <a:pt x="521208" y="247650"/>
                </a:lnTo>
                <a:lnTo>
                  <a:pt x="517008" y="292166"/>
                </a:lnTo>
                <a:lnTo>
                  <a:pt x="504899" y="334065"/>
                </a:lnTo>
                <a:lnTo>
                  <a:pt x="485619" y="372646"/>
                </a:lnTo>
                <a:lnTo>
                  <a:pt x="459905" y="407210"/>
                </a:lnTo>
                <a:lnTo>
                  <a:pt x="428492" y="437057"/>
                </a:lnTo>
                <a:lnTo>
                  <a:pt x="392119" y="461489"/>
                </a:lnTo>
                <a:lnTo>
                  <a:pt x="351522" y="479807"/>
                </a:lnTo>
                <a:lnTo>
                  <a:pt x="307438" y="491310"/>
                </a:lnTo>
                <a:lnTo>
                  <a:pt x="260604" y="495300"/>
                </a:lnTo>
                <a:lnTo>
                  <a:pt x="213769" y="491310"/>
                </a:lnTo>
                <a:lnTo>
                  <a:pt x="169685" y="479807"/>
                </a:lnTo>
                <a:lnTo>
                  <a:pt x="129088" y="461489"/>
                </a:lnTo>
                <a:lnTo>
                  <a:pt x="92715" y="437057"/>
                </a:lnTo>
                <a:lnTo>
                  <a:pt x="61302" y="407210"/>
                </a:lnTo>
                <a:lnTo>
                  <a:pt x="35588" y="372646"/>
                </a:lnTo>
                <a:lnTo>
                  <a:pt x="16308" y="334065"/>
                </a:lnTo>
                <a:lnTo>
                  <a:pt x="4199" y="292166"/>
                </a:lnTo>
                <a:lnTo>
                  <a:pt x="0" y="24765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07153" y="5145735"/>
            <a:ext cx="27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=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27882" y="484555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27882" y="5313426"/>
            <a:ext cx="460375" cy="480059"/>
          </a:xfrm>
          <a:custGeom>
            <a:avLst/>
            <a:gdLst/>
            <a:ahLst/>
            <a:cxnLst/>
            <a:rect l="l" t="t" r="r" b="b"/>
            <a:pathLst>
              <a:path w="460375" h="480060">
                <a:moveTo>
                  <a:pt x="0" y="0"/>
                </a:moveTo>
                <a:lnTo>
                  <a:pt x="446658" y="0"/>
                </a:lnTo>
              </a:path>
              <a:path w="460375" h="480060">
                <a:moveTo>
                  <a:pt x="13715" y="480060"/>
                </a:moveTo>
                <a:lnTo>
                  <a:pt x="460375" y="48006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1597" y="626135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91305" y="4403597"/>
            <a:ext cx="54737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43452" y="3835145"/>
            <a:ext cx="252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57725" y="1579930"/>
            <a:ext cx="6091555" cy="15132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0"/>
              </a:spcBef>
            </a:pPr>
            <a:r>
              <a:rPr sz="1800" b="1" dirty="0">
                <a:latin typeface="Calibri"/>
                <a:cs typeface="Calibri"/>
              </a:rPr>
              <a:t>Matrix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transpose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vector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product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spc="80" dirty="0">
                <a:latin typeface="Calibri"/>
                <a:cs typeface="Calibri"/>
              </a:rPr>
              <a:t>BFS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iteration</a:t>
            </a:r>
            <a:endParaRPr sz="1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600"/>
              </a:spcBef>
            </a:pPr>
            <a:r>
              <a:rPr sz="3600" b="1" spc="-10" dirty="0">
                <a:latin typeface="Calibri"/>
                <a:cs typeface="Calibri"/>
              </a:rPr>
              <a:t>A</a:t>
            </a:r>
            <a:r>
              <a:rPr sz="3600" b="1" spc="-15" baseline="25462" dirty="0">
                <a:latin typeface="Calibri"/>
                <a:cs typeface="Calibri"/>
              </a:rPr>
              <a:t>T</a:t>
            </a:r>
            <a:r>
              <a:rPr sz="3600" spc="-10" dirty="0">
                <a:latin typeface="Calibri"/>
                <a:cs typeface="Calibri"/>
              </a:rPr>
              <a:t>x</a:t>
            </a:r>
            <a:r>
              <a:rPr sz="3600" spc="-15" baseline="-20833" dirty="0">
                <a:latin typeface="Calibri"/>
                <a:cs typeface="Calibri"/>
              </a:rPr>
              <a:t>i</a:t>
            </a:r>
            <a:r>
              <a:rPr sz="3600" spc="202" baseline="-2083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x</a:t>
            </a:r>
            <a:r>
              <a:rPr sz="3600" spc="-30" baseline="-20833" dirty="0">
                <a:latin typeface="Calibri"/>
                <a:cs typeface="Calibri"/>
              </a:rPr>
              <a:t>i+1</a:t>
            </a:r>
            <a:endParaRPr sz="3600" baseline="-20833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2170"/>
              </a:spcBef>
            </a:pP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next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iteration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computed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by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performing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next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matrix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00271" y="3940809"/>
            <a:ext cx="266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x</a:t>
            </a:r>
            <a:r>
              <a:rPr sz="2400" b="1" spc="-37" baseline="-20833" dirty="0">
                <a:latin typeface="Calibri"/>
                <a:cs typeface="Calibri"/>
              </a:rPr>
              <a:t>i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96509" y="4011295"/>
            <a:ext cx="4705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-30" baseline="13888" dirty="0">
                <a:latin typeface="Calibri"/>
                <a:cs typeface="Calibri"/>
              </a:rPr>
              <a:t>x</a:t>
            </a:r>
            <a:r>
              <a:rPr sz="1600" b="1" spc="-20" dirty="0">
                <a:latin typeface="Calibri"/>
                <a:cs typeface="Calibri"/>
              </a:rPr>
              <a:t>i+1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28438" y="4426458"/>
            <a:ext cx="54737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30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marL="15875" algn="ctr">
              <a:lnSpc>
                <a:spcPct val="100000"/>
              </a:lnSpc>
              <a:spcBef>
                <a:spcPts val="103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70760" y="1287780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4" h="494030">
                <a:moveTo>
                  <a:pt x="0" y="246887"/>
                </a:moveTo>
                <a:lnTo>
                  <a:pt x="4186" y="202497"/>
                </a:lnTo>
                <a:lnTo>
                  <a:pt x="16256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1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3" y="246887"/>
                </a:lnTo>
                <a:lnTo>
                  <a:pt x="515497" y="291278"/>
                </a:lnTo>
                <a:lnTo>
                  <a:pt x="503427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1" y="493775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6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29988" y="3067558"/>
            <a:ext cx="2442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transpose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vector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product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806433" y="3652265"/>
            <a:ext cx="447040" cy="467995"/>
          </a:xfrm>
          <a:custGeom>
            <a:avLst/>
            <a:gdLst/>
            <a:ahLst/>
            <a:cxnLst/>
            <a:rect l="l" t="t" r="r" b="b"/>
            <a:pathLst>
              <a:path w="447040" h="467995">
                <a:moveTo>
                  <a:pt x="0" y="0"/>
                </a:moveTo>
                <a:lnTo>
                  <a:pt x="446659" y="0"/>
                </a:lnTo>
              </a:path>
              <a:path w="447040" h="467995">
                <a:moveTo>
                  <a:pt x="0" y="467867"/>
                </a:moveTo>
                <a:lnTo>
                  <a:pt x="446659" y="467867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20150" y="460019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20150" y="506653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769857" y="3210305"/>
            <a:ext cx="547370" cy="234886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R="3048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772143" y="3605784"/>
            <a:ext cx="521334" cy="495300"/>
          </a:xfrm>
          <a:custGeom>
            <a:avLst/>
            <a:gdLst/>
            <a:ahLst/>
            <a:cxnLst/>
            <a:rect l="l" t="t" r="r" b="b"/>
            <a:pathLst>
              <a:path w="521334" h="495300">
                <a:moveTo>
                  <a:pt x="0" y="247649"/>
                </a:moveTo>
                <a:lnTo>
                  <a:pt x="4199" y="203133"/>
                </a:lnTo>
                <a:lnTo>
                  <a:pt x="16308" y="161234"/>
                </a:lnTo>
                <a:lnTo>
                  <a:pt x="35588" y="122653"/>
                </a:lnTo>
                <a:lnTo>
                  <a:pt x="61302" y="88089"/>
                </a:lnTo>
                <a:lnTo>
                  <a:pt x="92715" y="58242"/>
                </a:lnTo>
                <a:lnTo>
                  <a:pt x="129088" y="33810"/>
                </a:lnTo>
                <a:lnTo>
                  <a:pt x="169685" y="15492"/>
                </a:lnTo>
                <a:lnTo>
                  <a:pt x="213769" y="3989"/>
                </a:lnTo>
                <a:lnTo>
                  <a:pt x="260603" y="0"/>
                </a:lnTo>
                <a:lnTo>
                  <a:pt x="307438" y="3989"/>
                </a:lnTo>
                <a:lnTo>
                  <a:pt x="351522" y="15492"/>
                </a:lnTo>
                <a:lnTo>
                  <a:pt x="392119" y="33810"/>
                </a:lnTo>
                <a:lnTo>
                  <a:pt x="428492" y="58242"/>
                </a:lnTo>
                <a:lnTo>
                  <a:pt x="459905" y="88089"/>
                </a:lnTo>
                <a:lnTo>
                  <a:pt x="485619" y="122653"/>
                </a:lnTo>
                <a:lnTo>
                  <a:pt x="504899" y="161234"/>
                </a:lnTo>
                <a:lnTo>
                  <a:pt x="517008" y="203133"/>
                </a:lnTo>
                <a:lnTo>
                  <a:pt x="521207" y="247649"/>
                </a:lnTo>
                <a:lnTo>
                  <a:pt x="517008" y="292166"/>
                </a:lnTo>
                <a:lnTo>
                  <a:pt x="504899" y="334065"/>
                </a:lnTo>
                <a:lnTo>
                  <a:pt x="485619" y="372646"/>
                </a:lnTo>
                <a:lnTo>
                  <a:pt x="459905" y="407210"/>
                </a:lnTo>
                <a:lnTo>
                  <a:pt x="428492" y="437057"/>
                </a:lnTo>
                <a:lnTo>
                  <a:pt x="392119" y="461489"/>
                </a:lnTo>
                <a:lnTo>
                  <a:pt x="351522" y="479807"/>
                </a:lnTo>
                <a:lnTo>
                  <a:pt x="307438" y="491310"/>
                </a:lnTo>
                <a:lnTo>
                  <a:pt x="260603" y="495299"/>
                </a:lnTo>
                <a:lnTo>
                  <a:pt x="213769" y="491310"/>
                </a:lnTo>
                <a:lnTo>
                  <a:pt x="169685" y="479807"/>
                </a:lnTo>
                <a:lnTo>
                  <a:pt x="129088" y="461489"/>
                </a:lnTo>
                <a:lnTo>
                  <a:pt x="92715" y="437057"/>
                </a:lnTo>
                <a:lnTo>
                  <a:pt x="61302" y="407210"/>
                </a:lnTo>
                <a:lnTo>
                  <a:pt x="35588" y="372646"/>
                </a:lnTo>
                <a:lnTo>
                  <a:pt x="16308" y="334065"/>
                </a:lnTo>
                <a:lnTo>
                  <a:pt x="4199" y="292166"/>
                </a:lnTo>
                <a:lnTo>
                  <a:pt x="0" y="247649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8832" y="5274564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4" h="494029">
                <a:moveTo>
                  <a:pt x="0" y="246888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1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8" y="160722"/>
                </a:lnTo>
                <a:lnTo>
                  <a:pt x="515497" y="202497"/>
                </a:lnTo>
                <a:lnTo>
                  <a:pt x="519683" y="246888"/>
                </a:lnTo>
                <a:lnTo>
                  <a:pt x="515497" y="291265"/>
                </a:lnTo>
                <a:lnTo>
                  <a:pt x="503427" y="333033"/>
                </a:lnTo>
                <a:lnTo>
                  <a:pt x="484208" y="371494"/>
                </a:lnTo>
                <a:lnTo>
                  <a:pt x="458573" y="405952"/>
                </a:lnTo>
                <a:lnTo>
                  <a:pt x="427256" y="435709"/>
                </a:lnTo>
                <a:lnTo>
                  <a:pt x="390990" y="460067"/>
                </a:lnTo>
                <a:lnTo>
                  <a:pt x="350510" y="478329"/>
                </a:lnTo>
                <a:lnTo>
                  <a:pt x="306549" y="489798"/>
                </a:lnTo>
                <a:lnTo>
                  <a:pt x="259841" y="493776"/>
                </a:lnTo>
                <a:lnTo>
                  <a:pt x="213134" y="489798"/>
                </a:lnTo>
                <a:lnTo>
                  <a:pt x="169173" y="478329"/>
                </a:lnTo>
                <a:lnTo>
                  <a:pt x="128693" y="460067"/>
                </a:lnTo>
                <a:lnTo>
                  <a:pt x="92427" y="435709"/>
                </a:lnTo>
                <a:lnTo>
                  <a:pt x="61110" y="405952"/>
                </a:lnTo>
                <a:lnTo>
                  <a:pt x="35475" y="371494"/>
                </a:lnTo>
                <a:lnTo>
                  <a:pt x="16255" y="333033"/>
                </a:lnTo>
                <a:lnTo>
                  <a:pt x="4186" y="291265"/>
                </a:lnTo>
                <a:lnTo>
                  <a:pt x="0" y="246888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27285" y="368274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27285" y="415061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39478" y="463067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39478" y="509854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490709" y="3240785"/>
            <a:ext cx="54610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R="34925" algn="ctr">
              <a:lnSpc>
                <a:spcPct val="100000"/>
              </a:lnSpc>
              <a:spcBef>
                <a:spcPts val="40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Calibri"/>
              <a:cs typeface="Calibri"/>
            </a:endParaRPr>
          </a:p>
          <a:p>
            <a:pPr marR="21590" algn="ct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467088" y="3211067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5" h="494029">
                <a:moveTo>
                  <a:pt x="0" y="246887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1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3" y="246887"/>
                </a:lnTo>
                <a:lnTo>
                  <a:pt x="515497" y="291278"/>
                </a:lnTo>
                <a:lnTo>
                  <a:pt x="503427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1" y="493776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6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09759" y="5087111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5" h="494029">
                <a:moveTo>
                  <a:pt x="0" y="246887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2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4" y="246887"/>
                </a:lnTo>
                <a:lnTo>
                  <a:pt x="515497" y="291278"/>
                </a:lnTo>
                <a:lnTo>
                  <a:pt x="503428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2" y="493775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6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37469" y="368274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37469" y="4150614"/>
            <a:ext cx="459105" cy="480059"/>
          </a:xfrm>
          <a:custGeom>
            <a:avLst/>
            <a:gdLst/>
            <a:ahLst/>
            <a:cxnLst/>
            <a:rect l="l" t="t" r="r" b="b"/>
            <a:pathLst>
              <a:path w="459104" h="480060">
                <a:moveTo>
                  <a:pt x="0" y="0"/>
                </a:moveTo>
                <a:lnTo>
                  <a:pt x="446658" y="0"/>
                </a:lnTo>
              </a:path>
              <a:path w="459104" h="480060">
                <a:moveTo>
                  <a:pt x="12191" y="480060"/>
                </a:moveTo>
                <a:lnTo>
                  <a:pt x="458850" y="48006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49661" y="509854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199369" y="3240785"/>
            <a:ext cx="54737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R="2159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204704" y="4178808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5" h="494029">
                <a:moveTo>
                  <a:pt x="0" y="246888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2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4" y="246888"/>
                </a:lnTo>
                <a:lnTo>
                  <a:pt x="515497" y="291278"/>
                </a:lnTo>
                <a:lnTo>
                  <a:pt x="503428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2" y="493776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5" y="333053"/>
                </a:lnTo>
                <a:lnTo>
                  <a:pt x="4186" y="291278"/>
                </a:lnTo>
                <a:lnTo>
                  <a:pt x="0" y="246888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8636" y="1280160"/>
            <a:ext cx="520065" cy="495300"/>
          </a:xfrm>
          <a:custGeom>
            <a:avLst/>
            <a:gdLst/>
            <a:ahLst/>
            <a:cxnLst/>
            <a:rect l="l" t="t" r="r" b="b"/>
            <a:pathLst>
              <a:path w="520064" h="495300">
                <a:moveTo>
                  <a:pt x="0" y="247650"/>
                </a:moveTo>
                <a:lnTo>
                  <a:pt x="4186" y="203133"/>
                </a:lnTo>
                <a:lnTo>
                  <a:pt x="16256" y="161234"/>
                </a:lnTo>
                <a:lnTo>
                  <a:pt x="35475" y="122653"/>
                </a:lnTo>
                <a:lnTo>
                  <a:pt x="61110" y="88089"/>
                </a:lnTo>
                <a:lnTo>
                  <a:pt x="92427" y="58242"/>
                </a:lnTo>
                <a:lnTo>
                  <a:pt x="128693" y="33810"/>
                </a:lnTo>
                <a:lnTo>
                  <a:pt x="169173" y="15492"/>
                </a:lnTo>
                <a:lnTo>
                  <a:pt x="213134" y="3989"/>
                </a:lnTo>
                <a:lnTo>
                  <a:pt x="259841" y="0"/>
                </a:lnTo>
                <a:lnTo>
                  <a:pt x="306549" y="3989"/>
                </a:lnTo>
                <a:lnTo>
                  <a:pt x="350510" y="15492"/>
                </a:lnTo>
                <a:lnTo>
                  <a:pt x="390990" y="33810"/>
                </a:lnTo>
                <a:lnTo>
                  <a:pt x="427256" y="58242"/>
                </a:lnTo>
                <a:lnTo>
                  <a:pt x="458573" y="88089"/>
                </a:lnTo>
                <a:lnTo>
                  <a:pt x="484208" y="122653"/>
                </a:lnTo>
                <a:lnTo>
                  <a:pt x="503427" y="161234"/>
                </a:lnTo>
                <a:lnTo>
                  <a:pt x="515497" y="203133"/>
                </a:lnTo>
                <a:lnTo>
                  <a:pt x="519683" y="247650"/>
                </a:lnTo>
                <a:lnTo>
                  <a:pt x="515497" y="292166"/>
                </a:lnTo>
                <a:lnTo>
                  <a:pt x="503427" y="334065"/>
                </a:lnTo>
                <a:lnTo>
                  <a:pt x="484208" y="372646"/>
                </a:lnTo>
                <a:lnTo>
                  <a:pt x="458573" y="407210"/>
                </a:lnTo>
                <a:lnTo>
                  <a:pt x="427256" y="437057"/>
                </a:lnTo>
                <a:lnTo>
                  <a:pt x="390990" y="461489"/>
                </a:lnTo>
                <a:lnTo>
                  <a:pt x="350510" y="479807"/>
                </a:lnTo>
                <a:lnTo>
                  <a:pt x="306549" y="491310"/>
                </a:lnTo>
                <a:lnTo>
                  <a:pt x="259841" y="495300"/>
                </a:lnTo>
                <a:lnTo>
                  <a:pt x="213134" y="491310"/>
                </a:lnTo>
                <a:lnTo>
                  <a:pt x="169173" y="479807"/>
                </a:lnTo>
                <a:lnTo>
                  <a:pt x="128693" y="461489"/>
                </a:lnTo>
                <a:lnTo>
                  <a:pt x="92427" y="437057"/>
                </a:lnTo>
                <a:lnTo>
                  <a:pt x="61110" y="407210"/>
                </a:lnTo>
                <a:lnTo>
                  <a:pt x="35475" y="372646"/>
                </a:lnTo>
                <a:lnTo>
                  <a:pt x="16255" y="334065"/>
                </a:lnTo>
                <a:lnTo>
                  <a:pt x="4186" y="292166"/>
                </a:lnTo>
                <a:lnTo>
                  <a:pt x="0" y="247650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10511" y="2820923"/>
            <a:ext cx="521334" cy="495300"/>
          </a:xfrm>
          <a:custGeom>
            <a:avLst/>
            <a:gdLst/>
            <a:ahLst/>
            <a:cxnLst/>
            <a:rect l="l" t="t" r="r" b="b"/>
            <a:pathLst>
              <a:path w="521335" h="495300">
                <a:moveTo>
                  <a:pt x="0" y="247650"/>
                </a:moveTo>
                <a:lnTo>
                  <a:pt x="4199" y="203133"/>
                </a:lnTo>
                <a:lnTo>
                  <a:pt x="16308" y="161234"/>
                </a:lnTo>
                <a:lnTo>
                  <a:pt x="35588" y="122653"/>
                </a:lnTo>
                <a:lnTo>
                  <a:pt x="61302" y="88089"/>
                </a:lnTo>
                <a:lnTo>
                  <a:pt x="92715" y="58242"/>
                </a:lnTo>
                <a:lnTo>
                  <a:pt x="129088" y="33810"/>
                </a:lnTo>
                <a:lnTo>
                  <a:pt x="169685" y="15492"/>
                </a:lnTo>
                <a:lnTo>
                  <a:pt x="213769" y="3989"/>
                </a:lnTo>
                <a:lnTo>
                  <a:pt x="260604" y="0"/>
                </a:lnTo>
                <a:lnTo>
                  <a:pt x="307438" y="3989"/>
                </a:lnTo>
                <a:lnTo>
                  <a:pt x="351522" y="15492"/>
                </a:lnTo>
                <a:lnTo>
                  <a:pt x="392119" y="33810"/>
                </a:lnTo>
                <a:lnTo>
                  <a:pt x="428492" y="58242"/>
                </a:lnTo>
                <a:lnTo>
                  <a:pt x="459905" y="88089"/>
                </a:lnTo>
                <a:lnTo>
                  <a:pt x="485619" y="122653"/>
                </a:lnTo>
                <a:lnTo>
                  <a:pt x="504899" y="161234"/>
                </a:lnTo>
                <a:lnTo>
                  <a:pt x="517008" y="203133"/>
                </a:lnTo>
                <a:lnTo>
                  <a:pt x="521207" y="247650"/>
                </a:lnTo>
                <a:lnTo>
                  <a:pt x="517008" y="292166"/>
                </a:lnTo>
                <a:lnTo>
                  <a:pt x="504899" y="334065"/>
                </a:lnTo>
                <a:lnTo>
                  <a:pt x="485619" y="372646"/>
                </a:lnTo>
                <a:lnTo>
                  <a:pt x="459905" y="407210"/>
                </a:lnTo>
                <a:lnTo>
                  <a:pt x="428492" y="437057"/>
                </a:lnTo>
                <a:lnTo>
                  <a:pt x="392119" y="461489"/>
                </a:lnTo>
                <a:lnTo>
                  <a:pt x="351522" y="479807"/>
                </a:lnTo>
                <a:lnTo>
                  <a:pt x="307438" y="491310"/>
                </a:lnTo>
                <a:lnTo>
                  <a:pt x="260604" y="495300"/>
                </a:lnTo>
                <a:lnTo>
                  <a:pt x="213769" y="491310"/>
                </a:lnTo>
                <a:lnTo>
                  <a:pt x="169685" y="479807"/>
                </a:lnTo>
                <a:lnTo>
                  <a:pt x="129088" y="461489"/>
                </a:lnTo>
                <a:lnTo>
                  <a:pt x="92715" y="437057"/>
                </a:lnTo>
                <a:lnTo>
                  <a:pt x="61302" y="407210"/>
                </a:lnTo>
                <a:lnTo>
                  <a:pt x="35588" y="372646"/>
                </a:lnTo>
                <a:lnTo>
                  <a:pt x="16308" y="334065"/>
                </a:lnTo>
                <a:lnTo>
                  <a:pt x="4199" y="292166"/>
                </a:lnTo>
                <a:lnTo>
                  <a:pt x="0" y="247650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53584" y="4360164"/>
            <a:ext cx="525780" cy="975360"/>
          </a:xfrm>
          <a:custGeom>
            <a:avLst/>
            <a:gdLst/>
            <a:ahLst/>
            <a:cxnLst/>
            <a:rect l="l" t="t" r="r" b="b"/>
            <a:pathLst>
              <a:path w="525779" h="975360">
                <a:moveTo>
                  <a:pt x="0" y="728472"/>
                </a:moveTo>
                <a:lnTo>
                  <a:pt x="4199" y="684081"/>
                </a:lnTo>
                <a:lnTo>
                  <a:pt x="16308" y="642306"/>
                </a:lnTo>
                <a:lnTo>
                  <a:pt x="35588" y="603842"/>
                </a:lnTo>
                <a:lnTo>
                  <a:pt x="61302" y="569386"/>
                </a:lnTo>
                <a:lnTo>
                  <a:pt x="92715" y="539633"/>
                </a:lnTo>
                <a:lnTo>
                  <a:pt x="129088" y="515281"/>
                </a:lnTo>
                <a:lnTo>
                  <a:pt x="169685" y="497024"/>
                </a:lnTo>
                <a:lnTo>
                  <a:pt x="213769" y="485560"/>
                </a:lnTo>
                <a:lnTo>
                  <a:pt x="260603" y="481584"/>
                </a:lnTo>
                <a:lnTo>
                  <a:pt x="307438" y="485560"/>
                </a:lnTo>
                <a:lnTo>
                  <a:pt x="351522" y="497024"/>
                </a:lnTo>
                <a:lnTo>
                  <a:pt x="392119" y="515281"/>
                </a:lnTo>
                <a:lnTo>
                  <a:pt x="428492" y="539633"/>
                </a:lnTo>
                <a:lnTo>
                  <a:pt x="459905" y="569386"/>
                </a:lnTo>
                <a:lnTo>
                  <a:pt x="485619" y="603842"/>
                </a:lnTo>
                <a:lnTo>
                  <a:pt x="504899" y="642306"/>
                </a:lnTo>
                <a:lnTo>
                  <a:pt x="517008" y="684081"/>
                </a:lnTo>
                <a:lnTo>
                  <a:pt x="521207" y="728472"/>
                </a:lnTo>
                <a:lnTo>
                  <a:pt x="517008" y="772862"/>
                </a:lnTo>
                <a:lnTo>
                  <a:pt x="504899" y="814637"/>
                </a:lnTo>
                <a:lnTo>
                  <a:pt x="485619" y="853101"/>
                </a:lnTo>
                <a:lnTo>
                  <a:pt x="459905" y="887557"/>
                </a:lnTo>
                <a:lnTo>
                  <a:pt x="428492" y="917310"/>
                </a:lnTo>
                <a:lnTo>
                  <a:pt x="392119" y="941662"/>
                </a:lnTo>
                <a:lnTo>
                  <a:pt x="351522" y="959919"/>
                </a:lnTo>
                <a:lnTo>
                  <a:pt x="307438" y="971383"/>
                </a:lnTo>
                <a:lnTo>
                  <a:pt x="260603" y="975360"/>
                </a:lnTo>
                <a:lnTo>
                  <a:pt x="213769" y="971383"/>
                </a:lnTo>
                <a:lnTo>
                  <a:pt x="169685" y="959919"/>
                </a:lnTo>
                <a:lnTo>
                  <a:pt x="129088" y="941662"/>
                </a:lnTo>
                <a:lnTo>
                  <a:pt x="92715" y="917310"/>
                </a:lnTo>
                <a:lnTo>
                  <a:pt x="61302" y="887557"/>
                </a:lnTo>
                <a:lnTo>
                  <a:pt x="35588" y="853101"/>
                </a:lnTo>
                <a:lnTo>
                  <a:pt x="16308" y="814637"/>
                </a:lnTo>
                <a:lnTo>
                  <a:pt x="4199" y="772862"/>
                </a:lnTo>
                <a:lnTo>
                  <a:pt x="0" y="728472"/>
                </a:lnTo>
                <a:close/>
              </a:path>
              <a:path w="525779" h="975360">
                <a:moveTo>
                  <a:pt x="6095" y="246887"/>
                </a:moveTo>
                <a:lnTo>
                  <a:pt x="10282" y="202497"/>
                </a:lnTo>
                <a:lnTo>
                  <a:pt x="22351" y="160722"/>
                </a:lnTo>
                <a:lnTo>
                  <a:pt x="41571" y="122258"/>
                </a:lnTo>
                <a:lnTo>
                  <a:pt x="67206" y="87802"/>
                </a:lnTo>
                <a:lnTo>
                  <a:pt x="98523" y="58049"/>
                </a:lnTo>
                <a:lnTo>
                  <a:pt x="134789" y="33697"/>
                </a:lnTo>
                <a:lnTo>
                  <a:pt x="175269" y="15440"/>
                </a:lnTo>
                <a:lnTo>
                  <a:pt x="219230" y="3976"/>
                </a:lnTo>
                <a:lnTo>
                  <a:pt x="265938" y="0"/>
                </a:lnTo>
                <a:lnTo>
                  <a:pt x="312645" y="3976"/>
                </a:lnTo>
                <a:lnTo>
                  <a:pt x="356606" y="15440"/>
                </a:lnTo>
                <a:lnTo>
                  <a:pt x="397086" y="33697"/>
                </a:lnTo>
                <a:lnTo>
                  <a:pt x="433352" y="58049"/>
                </a:lnTo>
                <a:lnTo>
                  <a:pt x="464669" y="87802"/>
                </a:lnTo>
                <a:lnTo>
                  <a:pt x="490304" y="122258"/>
                </a:lnTo>
                <a:lnTo>
                  <a:pt x="509524" y="160722"/>
                </a:lnTo>
                <a:lnTo>
                  <a:pt x="521593" y="202497"/>
                </a:lnTo>
                <a:lnTo>
                  <a:pt x="525779" y="246887"/>
                </a:lnTo>
                <a:lnTo>
                  <a:pt x="521593" y="291278"/>
                </a:lnTo>
                <a:lnTo>
                  <a:pt x="509524" y="333053"/>
                </a:lnTo>
                <a:lnTo>
                  <a:pt x="490304" y="371517"/>
                </a:lnTo>
                <a:lnTo>
                  <a:pt x="464669" y="405973"/>
                </a:lnTo>
                <a:lnTo>
                  <a:pt x="433352" y="435726"/>
                </a:lnTo>
                <a:lnTo>
                  <a:pt x="397086" y="460078"/>
                </a:lnTo>
                <a:lnTo>
                  <a:pt x="356606" y="478335"/>
                </a:lnTo>
                <a:lnTo>
                  <a:pt x="312645" y="489799"/>
                </a:lnTo>
                <a:lnTo>
                  <a:pt x="265938" y="493775"/>
                </a:lnTo>
                <a:lnTo>
                  <a:pt x="219230" y="489799"/>
                </a:lnTo>
                <a:lnTo>
                  <a:pt x="175269" y="478335"/>
                </a:lnTo>
                <a:lnTo>
                  <a:pt x="134789" y="460078"/>
                </a:lnTo>
                <a:lnTo>
                  <a:pt x="98523" y="435726"/>
                </a:lnTo>
                <a:lnTo>
                  <a:pt x="67206" y="405973"/>
                </a:lnTo>
                <a:lnTo>
                  <a:pt x="41571" y="371517"/>
                </a:lnTo>
                <a:lnTo>
                  <a:pt x="22351" y="333053"/>
                </a:lnTo>
                <a:lnTo>
                  <a:pt x="10282" y="291278"/>
                </a:lnTo>
                <a:lnTo>
                  <a:pt x="6095" y="246887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689" y="1255827"/>
            <a:ext cx="2124154" cy="20862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176" y="4102372"/>
            <a:ext cx="2707842" cy="26199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549" y="5202758"/>
            <a:ext cx="31305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5683758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585"/>
                </a:moveTo>
                <a:lnTo>
                  <a:pt x="38100" y="338785"/>
                </a:lnTo>
                <a:lnTo>
                  <a:pt x="63500" y="287985"/>
                </a:lnTo>
                <a:lnTo>
                  <a:pt x="28575" y="287985"/>
                </a:lnTo>
                <a:lnTo>
                  <a:pt x="28575" y="281635"/>
                </a:lnTo>
                <a:lnTo>
                  <a:pt x="0" y="262585"/>
                </a:lnTo>
                <a:close/>
              </a:path>
              <a:path w="76200" h="339089">
                <a:moveTo>
                  <a:pt x="28575" y="281635"/>
                </a:moveTo>
                <a:lnTo>
                  <a:pt x="28575" y="287985"/>
                </a:lnTo>
                <a:lnTo>
                  <a:pt x="38100" y="287985"/>
                </a:lnTo>
                <a:lnTo>
                  <a:pt x="28575" y="281635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35"/>
                </a:lnTo>
                <a:lnTo>
                  <a:pt x="38100" y="287985"/>
                </a:lnTo>
                <a:lnTo>
                  <a:pt x="47625" y="281635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35"/>
                </a:moveTo>
                <a:lnTo>
                  <a:pt x="38100" y="287985"/>
                </a:lnTo>
                <a:lnTo>
                  <a:pt x="47625" y="287985"/>
                </a:lnTo>
                <a:lnTo>
                  <a:pt x="47625" y="281635"/>
                </a:lnTo>
                <a:close/>
              </a:path>
              <a:path w="76200" h="339089">
                <a:moveTo>
                  <a:pt x="76200" y="262585"/>
                </a:moveTo>
                <a:lnTo>
                  <a:pt x="47625" y="281635"/>
                </a:lnTo>
                <a:lnTo>
                  <a:pt x="47625" y="287985"/>
                </a:lnTo>
                <a:lnTo>
                  <a:pt x="63500" y="287985"/>
                </a:lnTo>
                <a:lnTo>
                  <a:pt x="76200" y="262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3627577"/>
            <a:ext cx="33401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3780790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015995"/>
            <a:ext cx="1647443" cy="76352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065014" y="4868417"/>
            <a:ext cx="447040" cy="467995"/>
          </a:xfrm>
          <a:custGeom>
            <a:avLst/>
            <a:gdLst/>
            <a:ahLst/>
            <a:cxnLst/>
            <a:rect l="l" t="t" r="r" b="b"/>
            <a:pathLst>
              <a:path w="447039" h="467995">
                <a:moveTo>
                  <a:pt x="0" y="0"/>
                </a:moveTo>
                <a:lnTo>
                  <a:pt x="446659" y="0"/>
                </a:lnTo>
              </a:path>
              <a:path w="447039" h="467995">
                <a:moveTo>
                  <a:pt x="0" y="467867"/>
                </a:moveTo>
                <a:lnTo>
                  <a:pt x="446659" y="467867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015484" y="5765291"/>
            <a:ext cx="597535" cy="570230"/>
            <a:chOff x="5015484" y="5765291"/>
            <a:chExt cx="597535" cy="570230"/>
          </a:xfrm>
        </p:grpSpPr>
        <p:sp>
          <p:nvSpPr>
            <p:cNvPr id="11" name="object 11"/>
            <p:cNvSpPr/>
            <p:nvPr/>
          </p:nvSpPr>
          <p:spPr>
            <a:xfrm>
              <a:off x="5078730" y="5816345"/>
              <a:ext cx="447040" cy="467995"/>
            </a:xfrm>
            <a:custGeom>
              <a:avLst/>
              <a:gdLst/>
              <a:ahLst/>
              <a:cxnLst/>
              <a:rect l="l" t="t" r="r" b="b"/>
              <a:pathLst>
                <a:path w="447039" h="467995">
                  <a:moveTo>
                    <a:pt x="0" y="0"/>
                  </a:moveTo>
                  <a:lnTo>
                    <a:pt x="446659" y="0"/>
                  </a:lnTo>
                </a:path>
                <a:path w="447039" h="467995">
                  <a:moveTo>
                    <a:pt x="0" y="467867"/>
                  </a:moveTo>
                  <a:lnTo>
                    <a:pt x="446659" y="467867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53584" y="5803391"/>
              <a:ext cx="521334" cy="494030"/>
            </a:xfrm>
            <a:custGeom>
              <a:avLst/>
              <a:gdLst/>
              <a:ahLst/>
              <a:cxnLst/>
              <a:rect l="l" t="t" r="r" b="b"/>
              <a:pathLst>
                <a:path w="521335" h="494029">
                  <a:moveTo>
                    <a:pt x="0" y="246888"/>
                  </a:moveTo>
                  <a:lnTo>
                    <a:pt x="4199" y="202510"/>
                  </a:lnTo>
                  <a:lnTo>
                    <a:pt x="16308" y="160742"/>
                  </a:lnTo>
                  <a:lnTo>
                    <a:pt x="35588" y="122281"/>
                  </a:lnTo>
                  <a:lnTo>
                    <a:pt x="61302" y="87823"/>
                  </a:lnTo>
                  <a:lnTo>
                    <a:pt x="92715" y="58066"/>
                  </a:lnTo>
                  <a:lnTo>
                    <a:pt x="129088" y="33708"/>
                  </a:lnTo>
                  <a:lnTo>
                    <a:pt x="169685" y="15446"/>
                  </a:lnTo>
                  <a:lnTo>
                    <a:pt x="213769" y="3977"/>
                  </a:lnTo>
                  <a:lnTo>
                    <a:pt x="260603" y="0"/>
                  </a:lnTo>
                  <a:lnTo>
                    <a:pt x="307438" y="3977"/>
                  </a:lnTo>
                  <a:lnTo>
                    <a:pt x="351522" y="15446"/>
                  </a:lnTo>
                  <a:lnTo>
                    <a:pt x="392119" y="33708"/>
                  </a:lnTo>
                  <a:lnTo>
                    <a:pt x="428492" y="58066"/>
                  </a:lnTo>
                  <a:lnTo>
                    <a:pt x="459905" y="87823"/>
                  </a:lnTo>
                  <a:lnTo>
                    <a:pt x="485619" y="122281"/>
                  </a:lnTo>
                  <a:lnTo>
                    <a:pt x="504899" y="160742"/>
                  </a:lnTo>
                  <a:lnTo>
                    <a:pt x="517008" y="202510"/>
                  </a:lnTo>
                  <a:lnTo>
                    <a:pt x="521207" y="246888"/>
                  </a:lnTo>
                  <a:lnTo>
                    <a:pt x="517008" y="291265"/>
                  </a:lnTo>
                  <a:lnTo>
                    <a:pt x="504899" y="333033"/>
                  </a:lnTo>
                  <a:lnTo>
                    <a:pt x="485619" y="371494"/>
                  </a:lnTo>
                  <a:lnTo>
                    <a:pt x="459905" y="405952"/>
                  </a:lnTo>
                  <a:lnTo>
                    <a:pt x="428492" y="435709"/>
                  </a:lnTo>
                  <a:lnTo>
                    <a:pt x="392119" y="460067"/>
                  </a:lnTo>
                  <a:lnTo>
                    <a:pt x="351522" y="478329"/>
                  </a:lnTo>
                  <a:lnTo>
                    <a:pt x="307438" y="489798"/>
                  </a:lnTo>
                  <a:lnTo>
                    <a:pt x="260603" y="493776"/>
                  </a:lnTo>
                  <a:lnTo>
                    <a:pt x="213769" y="489798"/>
                  </a:lnTo>
                  <a:lnTo>
                    <a:pt x="169685" y="478329"/>
                  </a:lnTo>
                  <a:lnTo>
                    <a:pt x="129088" y="460067"/>
                  </a:lnTo>
                  <a:lnTo>
                    <a:pt x="92715" y="435709"/>
                  </a:lnTo>
                  <a:lnTo>
                    <a:pt x="61302" y="405952"/>
                  </a:lnTo>
                  <a:lnTo>
                    <a:pt x="35588" y="371494"/>
                  </a:lnTo>
                  <a:lnTo>
                    <a:pt x="16308" y="333033"/>
                  </a:lnTo>
                  <a:lnTo>
                    <a:pt x="4199" y="291265"/>
                  </a:lnTo>
                  <a:lnTo>
                    <a:pt x="0" y="246888"/>
                  </a:lnTo>
                  <a:close/>
                </a:path>
              </a:pathLst>
            </a:custGeom>
            <a:ln w="762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125"/>
              </a:spcBef>
            </a:pPr>
            <a:r>
              <a:rPr spc="-445" dirty="0"/>
              <a:t>How</a:t>
            </a:r>
            <a:r>
              <a:rPr spc="-175" dirty="0"/>
              <a:t> </a:t>
            </a:r>
            <a:r>
              <a:rPr spc="-405" dirty="0"/>
              <a:t>do</a:t>
            </a:r>
            <a:r>
              <a:rPr spc="-70" dirty="0"/>
              <a:t> </a:t>
            </a:r>
            <a:r>
              <a:rPr spc="-320" dirty="0"/>
              <a:t>graph</a:t>
            </a:r>
            <a:r>
              <a:rPr spc="-60" dirty="0"/>
              <a:t> </a:t>
            </a:r>
            <a:r>
              <a:rPr spc="-254" dirty="0"/>
              <a:t>applications</a:t>
            </a:r>
            <a:r>
              <a:rPr spc="-75" dirty="0"/>
              <a:t> </a:t>
            </a:r>
            <a:r>
              <a:rPr spc="-360" dirty="0"/>
              <a:t>correspond</a:t>
            </a:r>
            <a:r>
              <a:rPr spc="-90" dirty="0"/>
              <a:t> </a:t>
            </a:r>
            <a:r>
              <a:rPr spc="-350" dirty="0"/>
              <a:t>to</a:t>
            </a:r>
            <a:r>
              <a:rPr spc="-45" dirty="0"/>
              <a:t> </a:t>
            </a:r>
            <a:r>
              <a:rPr spc="-245" dirty="0"/>
              <a:t>linear</a:t>
            </a:r>
            <a:r>
              <a:rPr spc="-45" dirty="0"/>
              <a:t> </a:t>
            </a:r>
            <a:r>
              <a:rPr spc="-310" dirty="0"/>
              <a:t>algebra?</a:t>
            </a:r>
          </a:p>
        </p:txBody>
      </p:sp>
      <p:sp>
        <p:nvSpPr>
          <p:cNvPr id="14" name="object 14"/>
          <p:cNvSpPr/>
          <p:nvPr/>
        </p:nvSpPr>
        <p:spPr>
          <a:xfrm>
            <a:off x="2529839" y="2174748"/>
            <a:ext cx="521334" cy="495300"/>
          </a:xfrm>
          <a:custGeom>
            <a:avLst/>
            <a:gdLst/>
            <a:ahLst/>
            <a:cxnLst/>
            <a:rect l="l" t="t" r="r" b="b"/>
            <a:pathLst>
              <a:path w="521335" h="495300">
                <a:moveTo>
                  <a:pt x="0" y="247650"/>
                </a:moveTo>
                <a:lnTo>
                  <a:pt x="4199" y="203133"/>
                </a:lnTo>
                <a:lnTo>
                  <a:pt x="16308" y="161234"/>
                </a:lnTo>
                <a:lnTo>
                  <a:pt x="35588" y="122653"/>
                </a:lnTo>
                <a:lnTo>
                  <a:pt x="61302" y="88089"/>
                </a:lnTo>
                <a:lnTo>
                  <a:pt x="92715" y="58242"/>
                </a:lnTo>
                <a:lnTo>
                  <a:pt x="129088" y="33810"/>
                </a:lnTo>
                <a:lnTo>
                  <a:pt x="169685" y="15492"/>
                </a:lnTo>
                <a:lnTo>
                  <a:pt x="213769" y="3989"/>
                </a:lnTo>
                <a:lnTo>
                  <a:pt x="260604" y="0"/>
                </a:lnTo>
                <a:lnTo>
                  <a:pt x="307438" y="3989"/>
                </a:lnTo>
                <a:lnTo>
                  <a:pt x="351522" y="15492"/>
                </a:lnTo>
                <a:lnTo>
                  <a:pt x="392119" y="33810"/>
                </a:lnTo>
                <a:lnTo>
                  <a:pt x="428492" y="58242"/>
                </a:lnTo>
                <a:lnTo>
                  <a:pt x="459905" y="88089"/>
                </a:lnTo>
                <a:lnTo>
                  <a:pt x="485619" y="122653"/>
                </a:lnTo>
                <a:lnTo>
                  <a:pt x="504899" y="161234"/>
                </a:lnTo>
                <a:lnTo>
                  <a:pt x="517008" y="203133"/>
                </a:lnTo>
                <a:lnTo>
                  <a:pt x="521208" y="247650"/>
                </a:lnTo>
                <a:lnTo>
                  <a:pt x="517008" y="292166"/>
                </a:lnTo>
                <a:lnTo>
                  <a:pt x="504899" y="334065"/>
                </a:lnTo>
                <a:lnTo>
                  <a:pt x="485619" y="372646"/>
                </a:lnTo>
                <a:lnTo>
                  <a:pt x="459905" y="407210"/>
                </a:lnTo>
                <a:lnTo>
                  <a:pt x="428492" y="437057"/>
                </a:lnTo>
                <a:lnTo>
                  <a:pt x="392119" y="461489"/>
                </a:lnTo>
                <a:lnTo>
                  <a:pt x="351522" y="479807"/>
                </a:lnTo>
                <a:lnTo>
                  <a:pt x="307438" y="491310"/>
                </a:lnTo>
                <a:lnTo>
                  <a:pt x="260604" y="495300"/>
                </a:lnTo>
                <a:lnTo>
                  <a:pt x="213769" y="491310"/>
                </a:lnTo>
                <a:lnTo>
                  <a:pt x="169685" y="479807"/>
                </a:lnTo>
                <a:lnTo>
                  <a:pt x="129088" y="461489"/>
                </a:lnTo>
                <a:lnTo>
                  <a:pt x="92715" y="437057"/>
                </a:lnTo>
                <a:lnTo>
                  <a:pt x="61302" y="407210"/>
                </a:lnTo>
                <a:lnTo>
                  <a:pt x="35588" y="372646"/>
                </a:lnTo>
                <a:lnTo>
                  <a:pt x="16308" y="334065"/>
                </a:lnTo>
                <a:lnTo>
                  <a:pt x="4199" y="292166"/>
                </a:lnTo>
                <a:lnTo>
                  <a:pt x="0" y="24765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06646" y="5145735"/>
            <a:ext cx="27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=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27882" y="484555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27882" y="5313426"/>
            <a:ext cx="460375" cy="480059"/>
          </a:xfrm>
          <a:custGeom>
            <a:avLst/>
            <a:gdLst/>
            <a:ahLst/>
            <a:cxnLst/>
            <a:rect l="l" t="t" r="r" b="b"/>
            <a:pathLst>
              <a:path w="460375" h="480060">
                <a:moveTo>
                  <a:pt x="0" y="0"/>
                </a:moveTo>
                <a:lnTo>
                  <a:pt x="446658" y="0"/>
                </a:lnTo>
              </a:path>
              <a:path w="460375" h="480060">
                <a:moveTo>
                  <a:pt x="13715" y="480060"/>
                </a:moveTo>
                <a:lnTo>
                  <a:pt x="460375" y="48006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1597" y="626135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91305" y="4403597"/>
            <a:ext cx="54737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43452" y="3835145"/>
            <a:ext cx="252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57725" y="1579930"/>
            <a:ext cx="6091555" cy="15132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0"/>
              </a:spcBef>
            </a:pPr>
            <a:r>
              <a:rPr sz="1800" b="1" dirty="0">
                <a:latin typeface="Calibri"/>
                <a:cs typeface="Calibri"/>
              </a:rPr>
              <a:t>Matrix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transpose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vector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product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spc="80" dirty="0">
                <a:latin typeface="Calibri"/>
                <a:cs typeface="Calibri"/>
              </a:rPr>
              <a:t>BFS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iteration</a:t>
            </a:r>
            <a:endParaRPr sz="1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600"/>
              </a:spcBef>
            </a:pPr>
            <a:r>
              <a:rPr sz="3600" b="1" spc="-10" dirty="0">
                <a:latin typeface="Calibri"/>
                <a:cs typeface="Calibri"/>
              </a:rPr>
              <a:t>A</a:t>
            </a:r>
            <a:r>
              <a:rPr sz="3600" b="1" spc="-15" baseline="25462" dirty="0">
                <a:latin typeface="Calibri"/>
                <a:cs typeface="Calibri"/>
              </a:rPr>
              <a:t>T</a:t>
            </a:r>
            <a:r>
              <a:rPr sz="3600" spc="-10" dirty="0">
                <a:latin typeface="Calibri"/>
                <a:cs typeface="Calibri"/>
              </a:rPr>
              <a:t>x</a:t>
            </a:r>
            <a:r>
              <a:rPr sz="3600" spc="-15" baseline="-20833" dirty="0">
                <a:latin typeface="Calibri"/>
                <a:cs typeface="Calibri"/>
              </a:rPr>
              <a:t>i</a:t>
            </a:r>
            <a:r>
              <a:rPr sz="3600" spc="202" baseline="-20833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x</a:t>
            </a:r>
            <a:r>
              <a:rPr sz="3600" spc="-30" baseline="-20833" dirty="0">
                <a:latin typeface="Calibri"/>
                <a:cs typeface="Calibri"/>
              </a:rPr>
              <a:t>i+1</a:t>
            </a:r>
            <a:endParaRPr sz="3600" baseline="-20833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2170"/>
              </a:spcBef>
            </a:pP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next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iteration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computed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by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performing</a:t>
            </a:r>
            <a:r>
              <a:rPr sz="1800" b="1" spc="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next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matrix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00271" y="3940809"/>
            <a:ext cx="266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x</a:t>
            </a:r>
            <a:r>
              <a:rPr sz="2400" b="1" spc="-37" baseline="-20833" dirty="0">
                <a:latin typeface="Calibri"/>
                <a:cs typeface="Calibri"/>
              </a:rPr>
              <a:t>i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96509" y="4011295"/>
            <a:ext cx="4705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-30" baseline="13888" dirty="0">
                <a:latin typeface="Calibri"/>
                <a:cs typeface="Calibri"/>
              </a:rPr>
              <a:t>x</a:t>
            </a:r>
            <a:r>
              <a:rPr sz="1600" b="1" spc="-20" dirty="0">
                <a:latin typeface="Calibri"/>
                <a:cs typeface="Calibri"/>
              </a:rPr>
              <a:t>i+1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28438" y="4426458"/>
            <a:ext cx="54737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30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marL="15875" algn="ctr">
              <a:lnSpc>
                <a:spcPct val="100000"/>
              </a:lnSpc>
              <a:spcBef>
                <a:spcPts val="103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70760" y="1287780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4" h="494030">
                <a:moveTo>
                  <a:pt x="0" y="246887"/>
                </a:moveTo>
                <a:lnTo>
                  <a:pt x="4186" y="202497"/>
                </a:lnTo>
                <a:lnTo>
                  <a:pt x="16256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1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3" y="246887"/>
                </a:lnTo>
                <a:lnTo>
                  <a:pt x="515497" y="291278"/>
                </a:lnTo>
                <a:lnTo>
                  <a:pt x="503427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1" y="493775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6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29988" y="3067558"/>
            <a:ext cx="2442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transpose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vector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product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806433" y="3652265"/>
            <a:ext cx="447040" cy="467995"/>
          </a:xfrm>
          <a:custGeom>
            <a:avLst/>
            <a:gdLst/>
            <a:ahLst/>
            <a:cxnLst/>
            <a:rect l="l" t="t" r="r" b="b"/>
            <a:pathLst>
              <a:path w="447040" h="467995">
                <a:moveTo>
                  <a:pt x="0" y="0"/>
                </a:moveTo>
                <a:lnTo>
                  <a:pt x="446659" y="0"/>
                </a:lnTo>
              </a:path>
              <a:path w="447040" h="467995">
                <a:moveTo>
                  <a:pt x="0" y="467867"/>
                </a:moveTo>
                <a:lnTo>
                  <a:pt x="446659" y="467867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20150" y="460019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20150" y="506653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769857" y="3210305"/>
            <a:ext cx="547370" cy="234886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R="3048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772143" y="3605784"/>
            <a:ext cx="521334" cy="495300"/>
          </a:xfrm>
          <a:custGeom>
            <a:avLst/>
            <a:gdLst/>
            <a:ahLst/>
            <a:cxnLst/>
            <a:rect l="l" t="t" r="r" b="b"/>
            <a:pathLst>
              <a:path w="521334" h="495300">
                <a:moveTo>
                  <a:pt x="0" y="247649"/>
                </a:moveTo>
                <a:lnTo>
                  <a:pt x="4199" y="203133"/>
                </a:lnTo>
                <a:lnTo>
                  <a:pt x="16308" y="161234"/>
                </a:lnTo>
                <a:lnTo>
                  <a:pt x="35588" y="122653"/>
                </a:lnTo>
                <a:lnTo>
                  <a:pt x="61302" y="88089"/>
                </a:lnTo>
                <a:lnTo>
                  <a:pt x="92715" y="58242"/>
                </a:lnTo>
                <a:lnTo>
                  <a:pt x="129088" y="33810"/>
                </a:lnTo>
                <a:lnTo>
                  <a:pt x="169685" y="15492"/>
                </a:lnTo>
                <a:lnTo>
                  <a:pt x="213769" y="3989"/>
                </a:lnTo>
                <a:lnTo>
                  <a:pt x="260603" y="0"/>
                </a:lnTo>
                <a:lnTo>
                  <a:pt x="307438" y="3989"/>
                </a:lnTo>
                <a:lnTo>
                  <a:pt x="351522" y="15492"/>
                </a:lnTo>
                <a:lnTo>
                  <a:pt x="392119" y="33810"/>
                </a:lnTo>
                <a:lnTo>
                  <a:pt x="428492" y="58242"/>
                </a:lnTo>
                <a:lnTo>
                  <a:pt x="459905" y="88089"/>
                </a:lnTo>
                <a:lnTo>
                  <a:pt x="485619" y="122653"/>
                </a:lnTo>
                <a:lnTo>
                  <a:pt x="504899" y="161234"/>
                </a:lnTo>
                <a:lnTo>
                  <a:pt x="517008" y="203133"/>
                </a:lnTo>
                <a:lnTo>
                  <a:pt x="521207" y="247649"/>
                </a:lnTo>
                <a:lnTo>
                  <a:pt x="517008" y="292166"/>
                </a:lnTo>
                <a:lnTo>
                  <a:pt x="504899" y="334065"/>
                </a:lnTo>
                <a:lnTo>
                  <a:pt x="485619" y="372646"/>
                </a:lnTo>
                <a:lnTo>
                  <a:pt x="459905" y="407210"/>
                </a:lnTo>
                <a:lnTo>
                  <a:pt x="428492" y="437057"/>
                </a:lnTo>
                <a:lnTo>
                  <a:pt x="392119" y="461489"/>
                </a:lnTo>
                <a:lnTo>
                  <a:pt x="351522" y="479807"/>
                </a:lnTo>
                <a:lnTo>
                  <a:pt x="307438" y="491310"/>
                </a:lnTo>
                <a:lnTo>
                  <a:pt x="260603" y="495299"/>
                </a:lnTo>
                <a:lnTo>
                  <a:pt x="213769" y="491310"/>
                </a:lnTo>
                <a:lnTo>
                  <a:pt x="169685" y="479807"/>
                </a:lnTo>
                <a:lnTo>
                  <a:pt x="129088" y="461489"/>
                </a:lnTo>
                <a:lnTo>
                  <a:pt x="92715" y="437057"/>
                </a:lnTo>
                <a:lnTo>
                  <a:pt x="61302" y="407210"/>
                </a:lnTo>
                <a:lnTo>
                  <a:pt x="35588" y="372646"/>
                </a:lnTo>
                <a:lnTo>
                  <a:pt x="16308" y="334065"/>
                </a:lnTo>
                <a:lnTo>
                  <a:pt x="4199" y="292166"/>
                </a:lnTo>
                <a:lnTo>
                  <a:pt x="0" y="247649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8832" y="5274564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4" h="494029">
                <a:moveTo>
                  <a:pt x="0" y="246888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1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8" y="160722"/>
                </a:lnTo>
                <a:lnTo>
                  <a:pt x="515497" y="202497"/>
                </a:lnTo>
                <a:lnTo>
                  <a:pt x="519683" y="246888"/>
                </a:lnTo>
                <a:lnTo>
                  <a:pt x="515497" y="291265"/>
                </a:lnTo>
                <a:lnTo>
                  <a:pt x="503427" y="333033"/>
                </a:lnTo>
                <a:lnTo>
                  <a:pt x="484208" y="371494"/>
                </a:lnTo>
                <a:lnTo>
                  <a:pt x="458573" y="405952"/>
                </a:lnTo>
                <a:lnTo>
                  <a:pt x="427256" y="435709"/>
                </a:lnTo>
                <a:lnTo>
                  <a:pt x="390990" y="460067"/>
                </a:lnTo>
                <a:lnTo>
                  <a:pt x="350510" y="478329"/>
                </a:lnTo>
                <a:lnTo>
                  <a:pt x="306549" y="489798"/>
                </a:lnTo>
                <a:lnTo>
                  <a:pt x="259841" y="493776"/>
                </a:lnTo>
                <a:lnTo>
                  <a:pt x="213134" y="489798"/>
                </a:lnTo>
                <a:lnTo>
                  <a:pt x="169173" y="478329"/>
                </a:lnTo>
                <a:lnTo>
                  <a:pt x="128693" y="460067"/>
                </a:lnTo>
                <a:lnTo>
                  <a:pt x="92427" y="435709"/>
                </a:lnTo>
                <a:lnTo>
                  <a:pt x="61110" y="405952"/>
                </a:lnTo>
                <a:lnTo>
                  <a:pt x="35475" y="371494"/>
                </a:lnTo>
                <a:lnTo>
                  <a:pt x="16255" y="333033"/>
                </a:lnTo>
                <a:lnTo>
                  <a:pt x="4186" y="291265"/>
                </a:lnTo>
                <a:lnTo>
                  <a:pt x="0" y="246888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27285" y="368274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27285" y="415061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39478" y="463067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39478" y="509854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490709" y="3240785"/>
            <a:ext cx="54610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R="34925" algn="ctr">
              <a:lnSpc>
                <a:spcPct val="100000"/>
              </a:lnSpc>
              <a:spcBef>
                <a:spcPts val="40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Calibri"/>
              <a:cs typeface="Calibri"/>
            </a:endParaRPr>
          </a:p>
          <a:p>
            <a:pPr marR="21590" algn="ct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467088" y="3211067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5" h="494029">
                <a:moveTo>
                  <a:pt x="0" y="246887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1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3" y="246887"/>
                </a:lnTo>
                <a:lnTo>
                  <a:pt x="515497" y="291278"/>
                </a:lnTo>
                <a:lnTo>
                  <a:pt x="503427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1" y="493776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6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09759" y="5087111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5" h="494029">
                <a:moveTo>
                  <a:pt x="0" y="246887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2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4" y="246887"/>
                </a:lnTo>
                <a:lnTo>
                  <a:pt x="515497" y="291278"/>
                </a:lnTo>
                <a:lnTo>
                  <a:pt x="503428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2" y="493775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6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37469" y="368274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37469" y="4150614"/>
            <a:ext cx="459105" cy="480059"/>
          </a:xfrm>
          <a:custGeom>
            <a:avLst/>
            <a:gdLst/>
            <a:ahLst/>
            <a:cxnLst/>
            <a:rect l="l" t="t" r="r" b="b"/>
            <a:pathLst>
              <a:path w="459104" h="480060">
                <a:moveTo>
                  <a:pt x="0" y="0"/>
                </a:moveTo>
                <a:lnTo>
                  <a:pt x="446658" y="0"/>
                </a:lnTo>
              </a:path>
              <a:path w="459104" h="480060">
                <a:moveTo>
                  <a:pt x="12191" y="480060"/>
                </a:moveTo>
                <a:lnTo>
                  <a:pt x="458850" y="48006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49661" y="509854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199369" y="3240785"/>
            <a:ext cx="54737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R="2159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204704" y="4178808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5" h="494029">
                <a:moveTo>
                  <a:pt x="0" y="246888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2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4" y="246888"/>
                </a:lnTo>
                <a:lnTo>
                  <a:pt x="515497" y="291278"/>
                </a:lnTo>
                <a:lnTo>
                  <a:pt x="503428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2" y="493776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5" y="333053"/>
                </a:lnTo>
                <a:lnTo>
                  <a:pt x="4186" y="291278"/>
                </a:lnTo>
                <a:lnTo>
                  <a:pt x="0" y="246888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8636" y="1280160"/>
            <a:ext cx="520065" cy="495300"/>
          </a:xfrm>
          <a:custGeom>
            <a:avLst/>
            <a:gdLst/>
            <a:ahLst/>
            <a:cxnLst/>
            <a:rect l="l" t="t" r="r" b="b"/>
            <a:pathLst>
              <a:path w="520064" h="495300">
                <a:moveTo>
                  <a:pt x="0" y="247650"/>
                </a:moveTo>
                <a:lnTo>
                  <a:pt x="4186" y="203133"/>
                </a:lnTo>
                <a:lnTo>
                  <a:pt x="16256" y="161234"/>
                </a:lnTo>
                <a:lnTo>
                  <a:pt x="35475" y="122653"/>
                </a:lnTo>
                <a:lnTo>
                  <a:pt x="61110" y="88089"/>
                </a:lnTo>
                <a:lnTo>
                  <a:pt x="92427" y="58242"/>
                </a:lnTo>
                <a:lnTo>
                  <a:pt x="128693" y="33810"/>
                </a:lnTo>
                <a:lnTo>
                  <a:pt x="169173" y="15492"/>
                </a:lnTo>
                <a:lnTo>
                  <a:pt x="213134" y="3989"/>
                </a:lnTo>
                <a:lnTo>
                  <a:pt x="259841" y="0"/>
                </a:lnTo>
                <a:lnTo>
                  <a:pt x="306549" y="3989"/>
                </a:lnTo>
                <a:lnTo>
                  <a:pt x="350510" y="15492"/>
                </a:lnTo>
                <a:lnTo>
                  <a:pt x="390990" y="33810"/>
                </a:lnTo>
                <a:lnTo>
                  <a:pt x="427256" y="58242"/>
                </a:lnTo>
                <a:lnTo>
                  <a:pt x="458573" y="88089"/>
                </a:lnTo>
                <a:lnTo>
                  <a:pt x="484208" y="122653"/>
                </a:lnTo>
                <a:lnTo>
                  <a:pt x="503427" y="161234"/>
                </a:lnTo>
                <a:lnTo>
                  <a:pt x="515497" y="203133"/>
                </a:lnTo>
                <a:lnTo>
                  <a:pt x="519683" y="247650"/>
                </a:lnTo>
                <a:lnTo>
                  <a:pt x="515497" y="292166"/>
                </a:lnTo>
                <a:lnTo>
                  <a:pt x="503427" y="334065"/>
                </a:lnTo>
                <a:lnTo>
                  <a:pt x="484208" y="372646"/>
                </a:lnTo>
                <a:lnTo>
                  <a:pt x="458573" y="407210"/>
                </a:lnTo>
                <a:lnTo>
                  <a:pt x="427256" y="437057"/>
                </a:lnTo>
                <a:lnTo>
                  <a:pt x="390990" y="461489"/>
                </a:lnTo>
                <a:lnTo>
                  <a:pt x="350510" y="479807"/>
                </a:lnTo>
                <a:lnTo>
                  <a:pt x="306549" y="491310"/>
                </a:lnTo>
                <a:lnTo>
                  <a:pt x="259841" y="495300"/>
                </a:lnTo>
                <a:lnTo>
                  <a:pt x="213134" y="491310"/>
                </a:lnTo>
                <a:lnTo>
                  <a:pt x="169173" y="479807"/>
                </a:lnTo>
                <a:lnTo>
                  <a:pt x="128693" y="461489"/>
                </a:lnTo>
                <a:lnTo>
                  <a:pt x="92427" y="437057"/>
                </a:lnTo>
                <a:lnTo>
                  <a:pt x="61110" y="407210"/>
                </a:lnTo>
                <a:lnTo>
                  <a:pt x="35475" y="372646"/>
                </a:lnTo>
                <a:lnTo>
                  <a:pt x="16255" y="334065"/>
                </a:lnTo>
                <a:lnTo>
                  <a:pt x="4186" y="292166"/>
                </a:lnTo>
                <a:lnTo>
                  <a:pt x="0" y="247650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10511" y="2820923"/>
            <a:ext cx="521334" cy="495300"/>
          </a:xfrm>
          <a:custGeom>
            <a:avLst/>
            <a:gdLst/>
            <a:ahLst/>
            <a:cxnLst/>
            <a:rect l="l" t="t" r="r" b="b"/>
            <a:pathLst>
              <a:path w="521335" h="495300">
                <a:moveTo>
                  <a:pt x="0" y="247650"/>
                </a:moveTo>
                <a:lnTo>
                  <a:pt x="4199" y="203133"/>
                </a:lnTo>
                <a:lnTo>
                  <a:pt x="16308" y="161234"/>
                </a:lnTo>
                <a:lnTo>
                  <a:pt x="35588" y="122653"/>
                </a:lnTo>
                <a:lnTo>
                  <a:pt x="61302" y="88089"/>
                </a:lnTo>
                <a:lnTo>
                  <a:pt x="92715" y="58242"/>
                </a:lnTo>
                <a:lnTo>
                  <a:pt x="129088" y="33810"/>
                </a:lnTo>
                <a:lnTo>
                  <a:pt x="169685" y="15492"/>
                </a:lnTo>
                <a:lnTo>
                  <a:pt x="213769" y="3989"/>
                </a:lnTo>
                <a:lnTo>
                  <a:pt x="260604" y="0"/>
                </a:lnTo>
                <a:lnTo>
                  <a:pt x="307438" y="3989"/>
                </a:lnTo>
                <a:lnTo>
                  <a:pt x="351522" y="15492"/>
                </a:lnTo>
                <a:lnTo>
                  <a:pt x="392119" y="33810"/>
                </a:lnTo>
                <a:lnTo>
                  <a:pt x="428492" y="58242"/>
                </a:lnTo>
                <a:lnTo>
                  <a:pt x="459905" y="88089"/>
                </a:lnTo>
                <a:lnTo>
                  <a:pt x="485619" y="122653"/>
                </a:lnTo>
                <a:lnTo>
                  <a:pt x="504899" y="161234"/>
                </a:lnTo>
                <a:lnTo>
                  <a:pt x="517008" y="203133"/>
                </a:lnTo>
                <a:lnTo>
                  <a:pt x="521207" y="247650"/>
                </a:lnTo>
                <a:lnTo>
                  <a:pt x="517008" y="292166"/>
                </a:lnTo>
                <a:lnTo>
                  <a:pt x="504899" y="334065"/>
                </a:lnTo>
                <a:lnTo>
                  <a:pt x="485619" y="372646"/>
                </a:lnTo>
                <a:lnTo>
                  <a:pt x="459905" y="407210"/>
                </a:lnTo>
                <a:lnTo>
                  <a:pt x="428492" y="437057"/>
                </a:lnTo>
                <a:lnTo>
                  <a:pt x="392119" y="461489"/>
                </a:lnTo>
                <a:lnTo>
                  <a:pt x="351522" y="479807"/>
                </a:lnTo>
                <a:lnTo>
                  <a:pt x="307438" y="491310"/>
                </a:lnTo>
                <a:lnTo>
                  <a:pt x="260604" y="495300"/>
                </a:lnTo>
                <a:lnTo>
                  <a:pt x="213769" y="491310"/>
                </a:lnTo>
                <a:lnTo>
                  <a:pt x="169685" y="479807"/>
                </a:lnTo>
                <a:lnTo>
                  <a:pt x="129088" y="461489"/>
                </a:lnTo>
                <a:lnTo>
                  <a:pt x="92715" y="437057"/>
                </a:lnTo>
                <a:lnTo>
                  <a:pt x="61302" y="407210"/>
                </a:lnTo>
                <a:lnTo>
                  <a:pt x="35588" y="372646"/>
                </a:lnTo>
                <a:lnTo>
                  <a:pt x="16308" y="334065"/>
                </a:lnTo>
                <a:lnTo>
                  <a:pt x="4199" y="292166"/>
                </a:lnTo>
                <a:lnTo>
                  <a:pt x="0" y="247650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53584" y="4360164"/>
            <a:ext cx="525780" cy="975360"/>
          </a:xfrm>
          <a:custGeom>
            <a:avLst/>
            <a:gdLst/>
            <a:ahLst/>
            <a:cxnLst/>
            <a:rect l="l" t="t" r="r" b="b"/>
            <a:pathLst>
              <a:path w="525779" h="975360">
                <a:moveTo>
                  <a:pt x="0" y="728472"/>
                </a:moveTo>
                <a:lnTo>
                  <a:pt x="4199" y="684081"/>
                </a:lnTo>
                <a:lnTo>
                  <a:pt x="16308" y="642306"/>
                </a:lnTo>
                <a:lnTo>
                  <a:pt x="35588" y="603842"/>
                </a:lnTo>
                <a:lnTo>
                  <a:pt x="61302" y="569386"/>
                </a:lnTo>
                <a:lnTo>
                  <a:pt x="92715" y="539633"/>
                </a:lnTo>
                <a:lnTo>
                  <a:pt x="129088" y="515281"/>
                </a:lnTo>
                <a:lnTo>
                  <a:pt x="169685" y="497024"/>
                </a:lnTo>
                <a:lnTo>
                  <a:pt x="213769" y="485560"/>
                </a:lnTo>
                <a:lnTo>
                  <a:pt x="260603" y="481584"/>
                </a:lnTo>
                <a:lnTo>
                  <a:pt x="307438" y="485560"/>
                </a:lnTo>
                <a:lnTo>
                  <a:pt x="351522" y="497024"/>
                </a:lnTo>
                <a:lnTo>
                  <a:pt x="392119" y="515281"/>
                </a:lnTo>
                <a:lnTo>
                  <a:pt x="428492" y="539633"/>
                </a:lnTo>
                <a:lnTo>
                  <a:pt x="459905" y="569386"/>
                </a:lnTo>
                <a:lnTo>
                  <a:pt x="485619" y="603842"/>
                </a:lnTo>
                <a:lnTo>
                  <a:pt x="504899" y="642306"/>
                </a:lnTo>
                <a:lnTo>
                  <a:pt x="517008" y="684081"/>
                </a:lnTo>
                <a:lnTo>
                  <a:pt x="521207" y="728472"/>
                </a:lnTo>
                <a:lnTo>
                  <a:pt x="517008" y="772862"/>
                </a:lnTo>
                <a:lnTo>
                  <a:pt x="504899" y="814637"/>
                </a:lnTo>
                <a:lnTo>
                  <a:pt x="485619" y="853101"/>
                </a:lnTo>
                <a:lnTo>
                  <a:pt x="459905" y="887557"/>
                </a:lnTo>
                <a:lnTo>
                  <a:pt x="428492" y="917310"/>
                </a:lnTo>
                <a:lnTo>
                  <a:pt x="392119" y="941662"/>
                </a:lnTo>
                <a:lnTo>
                  <a:pt x="351522" y="959919"/>
                </a:lnTo>
                <a:lnTo>
                  <a:pt x="307438" y="971383"/>
                </a:lnTo>
                <a:lnTo>
                  <a:pt x="260603" y="975360"/>
                </a:lnTo>
                <a:lnTo>
                  <a:pt x="213769" y="971383"/>
                </a:lnTo>
                <a:lnTo>
                  <a:pt x="169685" y="959919"/>
                </a:lnTo>
                <a:lnTo>
                  <a:pt x="129088" y="941662"/>
                </a:lnTo>
                <a:lnTo>
                  <a:pt x="92715" y="917310"/>
                </a:lnTo>
                <a:lnTo>
                  <a:pt x="61302" y="887557"/>
                </a:lnTo>
                <a:lnTo>
                  <a:pt x="35588" y="853101"/>
                </a:lnTo>
                <a:lnTo>
                  <a:pt x="16308" y="814637"/>
                </a:lnTo>
                <a:lnTo>
                  <a:pt x="4199" y="772862"/>
                </a:lnTo>
                <a:lnTo>
                  <a:pt x="0" y="728472"/>
                </a:lnTo>
                <a:close/>
              </a:path>
              <a:path w="525779" h="975360">
                <a:moveTo>
                  <a:pt x="6095" y="246887"/>
                </a:moveTo>
                <a:lnTo>
                  <a:pt x="10282" y="202497"/>
                </a:lnTo>
                <a:lnTo>
                  <a:pt x="22351" y="160722"/>
                </a:lnTo>
                <a:lnTo>
                  <a:pt x="41571" y="122258"/>
                </a:lnTo>
                <a:lnTo>
                  <a:pt x="67206" y="87802"/>
                </a:lnTo>
                <a:lnTo>
                  <a:pt x="98523" y="58049"/>
                </a:lnTo>
                <a:lnTo>
                  <a:pt x="134789" y="33697"/>
                </a:lnTo>
                <a:lnTo>
                  <a:pt x="175269" y="15440"/>
                </a:lnTo>
                <a:lnTo>
                  <a:pt x="219230" y="3976"/>
                </a:lnTo>
                <a:lnTo>
                  <a:pt x="265938" y="0"/>
                </a:lnTo>
                <a:lnTo>
                  <a:pt x="312645" y="3976"/>
                </a:lnTo>
                <a:lnTo>
                  <a:pt x="356606" y="15440"/>
                </a:lnTo>
                <a:lnTo>
                  <a:pt x="397086" y="33697"/>
                </a:lnTo>
                <a:lnTo>
                  <a:pt x="433352" y="58049"/>
                </a:lnTo>
                <a:lnTo>
                  <a:pt x="464669" y="87802"/>
                </a:lnTo>
                <a:lnTo>
                  <a:pt x="490304" y="122258"/>
                </a:lnTo>
                <a:lnTo>
                  <a:pt x="509524" y="160722"/>
                </a:lnTo>
                <a:lnTo>
                  <a:pt x="521593" y="202497"/>
                </a:lnTo>
                <a:lnTo>
                  <a:pt x="525779" y="246887"/>
                </a:lnTo>
                <a:lnTo>
                  <a:pt x="521593" y="291278"/>
                </a:lnTo>
                <a:lnTo>
                  <a:pt x="509524" y="333053"/>
                </a:lnTo>
                <a:lnTo>
                  <a:pt x="490304" y="371517"/>
                </a:lnTo>
                <a:lnTo>
                  <a:pt x="464669" y="405973"/>
                </a:lnTo>
                <a:lnTo>
                  <a:pt x="433352" y="435726"/>
                </a:lnTo>
                <a:lnTo>
                  <a:pt x="397086" y="460078"/>
                </a:lnTo>
                <a:lnTo>
                  <a:pt x="356606" y="478335"/>
                </a:lnTo>
                <a:lnTo>
                  <a:pt x="312645" y="489799"/>
                </a:lnTo>
                <a:lnTo>
                  <a:pt x="265938" y="493775"/>
                </a:lnTo>
                <a:lnTo>
                  <a:pt x="219230" y="489799"/>
                </a:lnTo>
                <a:lnTo>
                  <a:pt x="175269" y="478335"/>
                </a:lnTo>
                <a:lnTo>
                  <a:pt x="134789" y="460078"/>
                </a:lnTo>
                <a:lnTo>
                  <a:pt x="98523" y="435726"/>
                </a:lnTo>
                <a:lnTo>
                  <a:pt x="67206" y="405973"/>
                </a:lnTo>
                <a:lnTo>
                  <a:pt x="41571" y="371517"/>
                </a:lnTo>
                <a:lnTo>
                  <a:pt x="22351" y="333053"/>
                </a:lnTo>
                <a:lnTo>
                  <a:pt x="10282" y="291278"/>
                </a:lnTo>
                <a:lnTo>
                  <a:pt x="6095" y="246887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950702" y="3681221"/>
            <a:ext cx="447040" cy="467995"/>
          </a:xfrm>
          <a:custGeom>
            <a:avLst/>
            <a:gdLst/>
            <a:ahLst/>
            <a:cxnLst/>
            <a:rect l="l" t="t" r="r" b="b"/>
            <a:pathLst>
              <a:path w="447040" h="467995">
                <a:moveTo>
                  <a:pt x="0" y="0"/>
                </a:moveTo>
                <a:lnTo>
                  <a:pt x="446658" y="0"/>
                </a:lnTo>
              </a:path>
              <a:path w="447040" h="467995">
                <a:moveTo>
                  <a:pt x="0" y="467867"/>
                </a:moveTo>
                <a:lnTo>
                  <a:pt x="446658" y="467867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0901171" y="4578096"/>
            <a:ext cx="596265" cy="570230"/>
            <a:chOff x="10901171" y="4578096"/>
            <a:chExt cx="596265" cy="570230"/>
          </a:xfrm>
        </p:grpSpPr>
        <p:sp>
          <p:nvSpPr>
            <p:cNvPr id="50" name="object 50"/>
            <p:cNvSpPr/>
            <p:nvPr/>
          </p:nvSpPr>
          <p:spPr>
            <a:xfrm>
              <a:off x="10962893" y="4629150"/>
              <a:ext cx="447040" cy="467995"/>
            </a:xfrm>
            <a:custGeom>
              <a:avLst/>
              <a:gdLst/>
              <a:ahLst/>
              <a:cxnLst/>
              <a:rect l="l" t="t" r="r" b="b"/>
              <a:pathLst>
                <a:path w="447040" h="467995">
                  <a:moveTo>
                    <a:pt x="0" y="0"/>
                  </a:moveTo>
                  <a:lnTo>
                    <a:pt x="446658" y="0"/>
                  </a:lnTo>
                </a:path>
                <a:path w="447040" h="467995">
                  <a:moveTo>
                    <a:pt x="0" y="467868"/>
                  </a:moveTo>
                  <a:lnTo>
                    <a:pt x="446658" y="467868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939271" y="4616196"/>
              <a:ext cx="520065" cy="494030"/>
            </a:xfrm>
            <a:custGeom>
              <a:avLst/>
              <a:gdLst/>
              <a:ahLst/>
              <a:cxnLst/>
              <a:rect l="l" t="t" r="r" b="b"/>
              <a:pathLst>
                <a:path w="520065" h="494029">
                  <a:moveTo>
                    <a:pt x="0" y="246887"/>
                  </a:moveTo>
                  <a:lnTo>
                    <a:pt x="4186" y="202497"/>
                  </a:lnTo>
                  <a:lnTo>
                    <a:pt x="16255" y="160722"/>
                  </a:lnTo>
                  <a:lnTo>
                    <a:pt x="35475" y="122258"/>
                  </a:lnTo>
                  <a:lnTo>
                    <a:pt x="61110" y="87802"/>
                  </a:lnTo>
                  <a:lnTo>
                    <a:pt x="92427" y="58049"/>
                  </a:lnTo>
                  <a:lnTo>
                    <a:pt x="128693" y="33697"/>
                  </a:lnTo>
                  <a:lnTo>
                    <a:pt x="169173" y="15440"/>
                  </a:lnTo>
                  <a:lnTo>
                    <a:pt x="213134" y="3976"/>
                  </a:lnTo>
                  <a:lnTo>
                    <a:pt x="259842" y="0"/>
                  </a:lnTo>
                  <a:lnTo>
                    <a:pt x="306549" y="3976"/>
                  </a:lnTo>
                  <a:lnTo>
                    <a:pt x="350510" y="15440"/>
                  </a:lnTo>
                  <a:lnTo>
                    <a:pt x="390990" y="33697"/>
                  </a:lnTo>
                  <a:lnTo>
                    <a:pt x="427256" y="58049"/>
                  </a:lnTo>
                  <a:lnTo>
                    <a:pt x="458573" y="87802"/>
                  </a:lnTo>
                  <a:lnTo>
                    <a:pt x="484208" y="122258"/>
                  </a:lnTo>
                  <a:lnTo>
                    <a:pt x="503427" y="160722"/>
                  </a:lnTo>
                  <a:lnTo>
                    <a:pt x="515497" y="202497"/>
                  </a:lnTo>
                  <a:lnTo>
                    <a:pt x="519683" y="246887"/>
                  </a:lnTo>
                  <a:lnTo>
                    <a:pt x="515497" y="291278"/>
                  </a:lnTo>
                  <a:lnTo>
                    <a:pt x="503427" y="333053"/>
                  </a:lnTo>
                  <a:lnTo>
                    <a:pt x="484208" y="371517"/>
                  </a:lnTo>
                  <a:lnTo>
                    <a:pt x="458573" y="405973"/>
                  </a:lnTo>
                  <a:lnTo>
                    <a:pt x="427256" y="435726"/>
                  </a:lnTo>
                  <a:lnTo>
                    <a:pt x="390990" y="460078"/>
                  </a:lnTo>
                  <a:lnTo>
                    <a:pt x="350510" y="478335"/>
                  </a:lnTo>
                  <a:lnTo>
                    <a:pt x="306549" y="489799"/>
                  </a:lnTo>
                  <a:lnTo>
                    <a:pt x="259842" y="493775"/>
                  </a:lnTo>
                  <a:lnTo>
                    <a:pt x="213134" y="489799"/>
                  </a:lnTo>
                  <a:lnTo>
                    <a:pt x="169173" y="478335"/>
                  </a:lnTo>
                  <a:lnTo>
                    <a:pt x="128693" y="460078"/>
                  </a:lnTo>
                  <a:lnTo>
                    <a:pt x="92427" y="435726"/>
                  </a:lnTo>
                  <a:lnTo>
                    <a:pt x="61110" y="405973"/>
                  </a:lnTo>
                  <a:lnTo>
                    <a:pt x="35475" y="371517"/>
                  </a:lnTo>
                  <a:lnTo>
                    <a:pt x="16255" y="333053"/>
                  </a:lnTo>
                  <a:lnTo>
                    <a:pt x="4186" y="291278"/>
                  </a:lnTo>
                  <a:lnTo>
                    <a:pt x="0" y="246887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0914126" y="3240785"/>
            <a:ext cx="546100" cy="234886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12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marL="17780" algn="ctr">
              <a:lnSpc>
                <a:spcPct val="100000"/>
              </a:lnSpc>
              <a:spcBef>
                <a:spcPts val="1030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939271" y="3172967"/>
            <a:ext cx="525780" cy="975360"/>
          </a:xfrm>
          <a:custGeom>
            <a:avLst/>
            <a:gdLst/>
            <a:ahLst/>
            <a:cxnLst/>
            <a:rect l="l" t="t" r="r" b="b"/>
            <a:pathLst>
              <a:path w="525779" h="975360">
                <a:moveTo>
                  <a:pt x="0" y="728472"/>
                </a:moveTo>
                <a:lnTo>
                  <a:pt x="4186" y="684081"/>
                </a:lnTo>
                <a:lnTo>
                  <a:pt x="16255" y="642306"/>
                </a:lnTo>
                <a:lnTo>
                  <a:pt x="35475" y="603842"/>
                </a:lnTo>
                <a:lnTo>
                  <a:pt x="61110" y="569386"/>
                </a:lnTo>
                <a:lnTo>
                  <a:pt x="92427" y="539633"/>
                </a:lnTo>
                <a:lnTo>
                  <a:pt x="128693" y="515281"/>
                </a:lnTo>
                <a:lnTo>
                  <a:pt x="169173" y="497024"/>
                </a:lnTo>
                <a:lnTo>
                  <a:pt x="213134" y="485560"/>
                </a:lnTo>
                <a:lnTo>
                  <a:pt x="259842" y="481584"/>
                </a:lnTo>
                <a:lnTo>
                  <a:pt x="306549" y="485560"/>
                </a:lnTo>
                <a:lnTo>
                  <a:pt x="350510" y="497024"/>
                </a:lnTo>
                <a:lnTo>
                  <a:pt x="390990" y="515281"/>
                </a:lnTo>
                <a:lnTo>
                  <a:pt x="427256" y="539633"/>
                </a:lnTo>
                <a:lnTo>
                  <a:pt x="458573" y="569386"/>
                </a:lnTo>
                <a:lnTo>
                  <a:pt x="484208" y="603842"/>
                </a:lnTo>
                <a:lnTo>
                  <a:pt x="503427" y="642306"/>
                </a:lnTo>
                <a:lnTo>
                  <a:pt x="515497" y="684081"/>
                </a:lnTo>
                <a:lnTo>
                  <a:pt x="519683" y="728472"/>
                </a:lnTo>
                <a:lnTo>
                  <a:pt x="515497" y="772862"/>
                </a:lnTo>
                <a:lnTo>
                  <a:pt x="503427" y="814637"/>
                </a:lnTo>
                <a:lnTo>
                  <a:pt x="484208" y="853101"/>
                </a:lnTo>
                <a:lnTo>
                  <a:pt x="458573" y="887557"/>
                </a:lnTo>
                <a:lnTo>
                  <a:pt x="427256" y="917310"/>
                </a:lnTo>
                <a:lnTo>
                  <a:pt x="390990" y="941662"/>
                </a:lnTo>
                <a:lnTo>
                  <a:pt x="350510" y="959919"/>
                </a:lnTo>
                <a:lnTo>
                  <a:pt x="306549" y="971383"/>
                </a:lnTo>
                <a:lnTo>
                  <a:pt x="259842" y="975360"/>
                </a:lnTo>
                <a:lnTo>
                  <a:pt x="213134" y="971383"/>
                </a:lnTo>
                <a:lnTo>
                  <a:pt x="169173" y="959919"/>
                </a:lnTo>
                <a:lnTo>
                  <a:pt x="128693" y="941662"/>
                </a:lnTo>
                <a:lnTo>
                  <a:pt x="92427" y="917310"/>
                </a:lnTo>
                <a:lnTo>
                  <a:pt x="61110" y="887557"/>
                </a:lnTo>
                <a:lnTo>
                  <a:pt x="35475" y="853101"/>
                </a:lnTo>
                <a:lnTo>
                  <a:pt x="16255" y="814637"/>
                </a:lnTo>
                <a:lnTo>
                  <a:pt x="4186" y="772862"/>
                </a:lnTo>
                <a:lnTo>
                  <a:pt x="0" y="728472"/>
                </a:lnTo>
                <a:close/>
              </a:path>
              <a:path w="525779" h="975360">
                <a:moveTo>
                  <a:pt x="4572" y="246887"/>
                </a:moveTo>
                <a:lnTo>
                  <a:pt x="8771" y="202497"/>
                </a:lnTo>
                <a:lnTo>
                  <a:pt x="20880" y="160722"/>
                </a:lnTo>
                <a:lnTo>
                  <a:pt x="40160" y="122258"/>
                </a:lnTo>
                <a:lnTo>
                  <a:pt x="65874" y="87802"/>
                </a:lnTo>
                <a:lnTo>
                  <a:pt x="97287" y="58049"/>
                </a:lnTo>
                <a:lnTo>
                  <a:pt x="133660" y="33697"/>
                </a:lnTo>
                <a:lnTo>
                  <a:pt x="174257" y="15440"/>
                </a:lnTo>
                <a:lnTo>
                  <a:pt x="218341" y="3976"/>
                </a:lnTo>
                <a:lnTo>
                  <a:pt x="265175" y="0"/>
                </a:lnTo>
                <a:lnTo>
                  <a:pt x="312010" y="3976"/>
                </a:lnTo>
                <a:lnTo>
                  <a:pt x="356094" y="15440"/>
                </a:lnTo>
                <a:lnTo>
                  <a:pt x="396691" y="33697"/>
                </a:lnTo>
                <a:lnTo>
                  <a:pt x="433064" y="58049"/>
                </a:lnTo>
                <a:lnTo>
                  <a:pt x="464477" y="87802"/>
                </a:lnTo>
                <a:lnTo>
                  <a:pt x="490191" y="122258"/>
                </a:lnTo>
                <a:lnTo>
                  <a:pt x="509471" y="160722"/>
                </a:lnTo>
                <a:lnTo>
                  <a:pt x="521580" y="202497"/>
                </a:lnTo>
                <a:lnTo>
                  <a:pt x="525779" y="246887"/>
                </a:lnTo>
                <a:lnTo>
                  <a:pt x="521580" y="291278"/>
                </a:lnTo>
                <a:lnTo>
                  <a:pt x="509471" y="333053"/>
                </a:lnTo>
                <a:lnTo>
                  <a:pt x="490191" y="371517"/>
                </a:lnTo>
                <a:lnTo>
                  <a:pt x="464477" y="405973"/>
                </a:lnTo>
                <a:lnTo>
                  <a:pt x="433064" y="435726"/>
                </a:lnTo>
                <a:lnTo>
                  <a:pt x="396691" y="460078"/>
                </a:lnTo>
                <a:lnTo>
                  <a:pt x="356094" y="478335"/>
                </a:lnTo>
                <a:lnTo>
                  <a:pt x="312010" y="489799"/>
                </a:lnTo>
                <a:lnTo>
                  <a:pt x="265175" y="493776"/>
                </a:lnTo>
                <a:lnTo>
                  <a:pt x="218341" y="489799"/>
                </a:lnTo>
                <a:lnTo>
                  <a:pt x="174257" y="478335"/>
                </a:lnTo>
                <a:lnTo>
                  <a:pt x="133660" y="460078"/>
                </a:lnTo>
                <a:lnTo>
                  <a:pt x="97287" y="435726"/>
                </a:lnTo>
                <a:lnTo>
                  <a:pt x="65874" y="405973"/>
                </a:lnTo>
                <a:lnTo>
                  <a:pt x="40160" y="371517"/>
                </a:lnTo>
                <a:lnTo>
                  <a:pt x="20880" y="333053"/>
                </a:lnTo>
                <a:lnTo>
                  <a:pt x="8771" y="291278"/>
                </a:lnTo>
                <a:lnTo>
                  <a:pt x="4572" y="24688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57921" y="365683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57921" y="412470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70114" y="460476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70114" y="507263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21345" y="3216401"/>
            <a:ext cx="546100" cy="234886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24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marR="30480" algn="ctr">
              <a:lnSpc>
                <a:spcPct val="100000"/>
              </a:lnSpc>
              <a:spcBef>
                <a:spcPts val="800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  <a:spcBef>
                <a:spcPts val="124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59" name="object 59"/>
          <p:cNvSpPr txBox="1"/>
          <p:nvPr/>
        </p:nvSpPr>
        <p:spPr>
          <a:xfrm>
            <a:off x="8369554" y="4061840"/>
            <a:ext cx="27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=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288783" y="5754420"/>
            <a:ext cx="4667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Search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when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new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vertices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added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(or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spc="25" dirty="0">
                <a:latin typeface="Calibri"/>
                <a:cs typeface="Calibri"/>
              </a:rPr>
              <a:t>all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visited)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689" y="1255827"/>
            <a:ext cx="2124154" cy="20862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176" y="4102372"/>
            <a:ext cx="2707842" cy="26199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549" y="5202758"/>
            <a:ext cx="31305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5683758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585"/>
                </a:moveTo>
                <a:lnTo>
                  <a:pt x="38100" y="338785"/>
                </a:lnTo>
                <a:lnTo>
                  <a:pt x="63500" y="287985"/>
                </a:lnTo>
                <a:lnTo>
                  <a:pt x="28575" y="287985"/>
                </a:lnTo>
                <a:lnTo>
                  <a:pt x="28575" y="281635"/>
                </a:lnTo>
                <a:lnTo>
                  <a:pt x="0" y="262585"/>
                </a:lnTo>
                <a:close/>
              </a:path>
              <a:path w="76200" h="339089">
                <a:moveTo>
                  <a:pt x="28575" y="281635"/>
                </a:moveTo>
                <a:lnTo>
                  <a:pt x="28575" y="287985"/>
                </a:lnTo>
                <a:lnTo>
                  <a:pt x="38100" y="287985"/>
                </a:lnTo>
                <a:lnTo>
                  <a:pt x="28575" y="281635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35"/>
                </a:lnTo>
                <a:lnTo>
                  <a:pt x="38100" y="287985"/>
                </a:lnTo>
                <a:lnTo>
                  <a:pt x="47625" y="281635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35"/>
                </a:moveTo>
                <a:lnTo>
                  <a:pt x="38100" y="287985"/>
                </a:lnTo>
                <a:lnTo>
                  <a:pt x="47625" y="287985"/>
                </a:lnTo>
                <a:lnTo>
                  <a:pt x="47625" y="281635"/>
                </a:lnTo>
                <a:close/>
              </a:path>
              <a:path w="76200" h="339089">
                <a:moveTo>
                  <a:pt x="76200" y="262585"/>
                </a:moveTo>
                <a:lnTo>
                  <a:pt x="47625" y="281635"/>
                </a:lnTo>
                <a:lnTo>
                  <a:pt x="47625" y="287985"/>
                </a:lnTo>
                <a:lnTo>
                  <a:pt x="63500" y="287985"/>
                </a:lnTo>
                <a:lnTo>
                  <a:pt x="76200" y="262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3627577"/>
            <a:ext cx="33401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3780790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015995"/>
            <a:ext cx="1647443" cy="76352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065014" y="4868417"/>
            <a:ext cx="447040" cy="467995"/>
          </a:xfrm>
          <a:custGeom>
            <a:avLst/>
            <a:gdLst/>
            <a:ahLst/>
            <a:cxnLst/>
            <a:rect l="l" t="t" r="r" b="b"/>
            <a:pathLst>
              <a:path w="447039" h="467995">
                <a:moveTo>
                  <a:pt x="0" y="0"/>
                </a:moveTo>
                <a:lnTo>
                  <a:pt x="446659" y="0"/>
                </a:lnTo>
              </a:path>
              <a:path w="447039" h="467995">
                <a:moveTo>
                  <a:pt x="0" y="467867"/>
                </a:moveTo>
                <a:lnTo>
                  <a:pt x="446659" y="467867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015484" y="5765291"/>
            <a:ext cx="597535" cy="570230"/>
            <a:chOff x="5015484" y="5765291"/>
            <a:chExt cx="597535" cy="570230"/>
          </a:xfrm>
        </p:grpSpPr>
        <p:sp>
          <p:nvSpPr>
            <p:cNvPr id="11" name="object 11"/>
            <p:cNvSpPr/>
            <p:nvPr/>
          </p:nvSpPr>
          <p:spPr>
            <a:xfrm>
              <a:off x="5078730" y="5816345"/>
              <a:ext cx="447040" cy="467995"/>
            </a:xfrm>
            <a:custGeom>
              <a:avLst/>
              <a:gdLst/>
              <a:ahLst/>
              <a:cxnLst/>
              <a:rect l="l" t="t" r="r" b="b"/>
              <a:pathLst>
                <a:path w="447039" h="467995">
                  <a:moveTo>
                    <a:pt x="0" y="0"/>
                  </a:moveTo>
                  <a:lnTo>
                    <a:pt x="446659" y="0"/>
                  </a:lnTo>
                </a:path>
                <a:path w="447039" h="467995">
                  <a:moveTo>
                    <a:pt x="0" y="467867"/>
                  </a:moveTo>
                  <a:lnTo>
                    <a:pt x="446659" y="467867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53584" y="5803391"/>
              <a:ext cx="521334" cy="494030"/>
            </a:xfrm>
            <a:custGeom>
              <a:avLst/>
              <a:gdLst/>
              <a:ahLst/>
              <a:cxnLst/>
              <a:rect l="l" t="t" r="r" b="b"/>
              <a:pathLst>
                <a:path w="521335" h="494029">
                  <a:moveTo>
                    <a:pt x="0" y="246888"/>
                  </a:moveTo>
                  <a:lnTo>
                    <a:pt x="4199" y="202510"/>
                  </a:lnTo>
                  <a:lnTo>
                    <a:pt x="16308" y="160742"/>
                  </a:lnTo>
                  <a:lnTo>
                    <a:pt x="35588" y="122281"/>
                  </a:lnTo>
                  <a:lnTo>
                    <a:pt x="61302" y="87823"/>
                  </a:lnTo>
                  <a:lnTo>
                    <a:pt x="92715" y="58066"/>
                  </a:lnTo>
                  <a:lnTo>
                    <a:pt x="129088" y="33708"/>
                  </a:lnTo>
                  <a:lnTo>
                    <a:pt x="169685" y="15446"/>
                  </a:lnTo>
                  <a:lnTo>
                    <a:pt x="213769" y="3977"/>
                  </a:lnTo>
                  <a:lnTo>
                    <a:pt x="260603" y="0"/>
                  </a:lnTo>
                  <a:lnTo>
                    <a:pt x="307438" y="3977"/>
                  </a:lnTo>
                  <a:lnTo>
                    <a:pt x="351522" y="15446"/>
                  </a:lnTo>
                  <a:lnTo>
                    <a:pt x="392119" y="33708"/>
                  </a:lnTo>
                  <a:lnTo>
                    <a:pt x="428492" y="58066"/>
                  </a:lnTo>
                  <a:lnTo>
                    <a:pt x="459905" y="87823"/>
                  </a:lnTo>
                  <a:lnTo>
                    <a:pt x="485619" y="122281"/>
                  </a:lnTo>
                  <a:lnTo>
                    <a:pt x="504899" y="160742"/>
                  </a:lnTo>
                  <a:lnTo>
                    <a:pt x="517008" y="202510"/>
                  </a:lnTo>
                  <a:lnTo>
                    <a:pt x="521207" y="246888"/>
                  </a:lnTo>
                  <a:lnTo>
                    <a:pt x="517008" y="291265"/>
                  </a:lnTo>
                  <a:lnTo>
                    <a:pt x="504899" y="333033"/>
                  </a:lnTo>
                  <a:lnTo>
                    <a:pt x="485619" y="371494"/>
                  </a:lnTo>
                  <a:lnTo>
                    <a:pt x="459905" y="405952"/>
                  </a:lnTo>
                  <a:lnTo>
                    <a:pt x="428492" y="435709"/>
                  </a:lnTo>
                  <a:lnTo>
                    <a:pt x="392119" y="460067"/>
                  </a:lnTo>
                  <a:lnTo>
                    <a:pt x="351522" y="478329"/>
                  </a:lnTo>
                  <a:lnTo>
                    <a:pt x="307438" y="489798"/>
                  </a:lnTo>
                  <a:lnTo>
                    <a:pt x="260603" y="493776"/>
                  </a:lnTo>
                  <a:lnTo>
                    <a:pt x="213769" y="489798"/>
                  </a:lnTo>
                  <a:lnTo>
                    <a:pt x="169685" y="478329"/>
                  </a:lnTo>
                  <a:lnTo>
                    <a:pt x="129088" y="460067"/>
                  </a:lnTo>
                  <a:lnTo>
                    <a:pt x="92715" y="435709"/>
                  </a:lnTo>
                  <a:lnTo>
                    <a:pt x="61302" y="405952"/>
                  </a:lnTo>
                  <a:lnTo>
                    <a:pt x="35588" y="371494"/>
                  </a:lnTo>
                  <a:lnTo>
                    <a:pt x="16308" y="333033"/>
                  </a:lnTo>
                  <a:lnTo>
                    <a:pt x="4199" y="291265"/>
                  </a:lnTo>
                  <a:lnTo>
                    <a:pt x="0" y="246888"/>
                  </a:lnTo>
                  <a:close/>
                </a:path>
              </a:pathLst>
            </a:custGeom>
            <a:ln w="762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125"/>
              </a:spcBef>
            </a:pPr>
            <a:r>
              <a:rPr spc="-445" dirty="0"/>
              <a:t>How</a:t>
            </a:r>
            <a:r>
              <a:rPr spc="-175" dirty="0"/>
              <a:t> </a:t>
            </a:r>
            <a:r>
              <a:rPr spc="-405" dirty="0"/>
              <a:t>do</a:t>
            </a:r>
            <a:r>
              <a:rPr spc="-70" dirty="0"/>
              <a:t> </a:t>
            </a:r>
            <a:r>
              <a:rPr spc="-320" dirty="0"/>
              <a:t>graph</a:t>
            </a:r>
            <a:r>
              <a:rPr spc="-60" dirty="0"/>
              <a:t> </a:t>
            </a:r>
            <a:r>
              <a:rPr spc="-254" dirty="0"/>
              <a:t>applications</a:t>
            </a:r>
            <a:r>
              <a:rPr spc="-75" dirty="0"/>
              <a:t> </a:t>
            </a:r>
            <a:r>
              <a:rPr spc="-360" dirty="0"/>
              <a:t>correspond</a:t>
            </a:r>
            <a:r>
              <a:rPr spc="-90" dirty="0"/>
              <a:t> </a:t>
            </a:r>
            <a:r>
              <a:rPr spc="-350" dirty="0"/>
              <a:t>to</a:t>
            </a:r>
            <a:r>
              <a:rPr spc="-45" dirty="0"/>
              <a:t> </a:t>
            </a:r>
            <a:r>
              <a:rPr spc="-245" dirty="0"/>
              <a:t>linear</a:t>
            </a:r>
            <a:r>
              <a:rPr spc="-45" dirty="0"/>
              <a:t> </a:t>
            </a:r>
            <a:r>
              <a:rPr spc="-310" dirty="0"/>
              <a:t>algebra?</a:t>
            </a:r>
          </a:p>
        </p:txBody>
      </p:sp>
      <p:sp>
        <p:nvSpPr>
          <p:cNvPr id="14" name="object 14"/>
          <p:cNvSpPr/>
          <p:nvPr/>
        </p:nvSpPr>
        <p:spPr>
          <a:xfrm>
            <a:off x="2529839" y="2174748"/>
            <a:ext cx="521334" cy="495300"/>
          </a:xfrm>
          <a:custGeom>
            <a:avLst/>
            <a:gdLst/>
            <a:ahLst/>
            <a:cxnLst/>
            <a:rect l="l" t="t" r="r" b="b"/>
            <a:pathLst>
              <a:path w="521335" h="495300">
                <a:moveTo>
                  <a:pt x="0" y="247650"/>
                </a:moveTo>
                <a:lnTo>
                  <a:pt x="4199" y="203133"/>
                </a:lnTo>
                <a:lnTo>
                  <a:pt x="16308" y="161234"/>
                </a:lnTo>
                <a:lnTo>
                  <a:pt x="35588" y="122653"/>
                </a:lnTo>
                <a:lnTo>
                  <a:pt x="61302" y="88089"/>
                </a:lnTo>
                <a:lnTo>
                  <a:pt x="92715" y="58242"/>
                </a:lnTo>
                <a:lnTo>
                  <a:pt x="129088" y="33810"/>
                </a:lnTo>
                <a:lnTo>
                  <a:pt x="169685" y="15492"/>
                </a:lnTo>
                <a:lnTo>
                  <a:pt x="213769" y="3989"/>
                </a:lnTo>
                <a:lnTo>
                  <a:pt x="260604" y="0"/>
                </a:lnTo>
                <a:lnTo>
                  <a:pt x="307438" y="3989"/>
                </a:lnTo>
                <a:lnTo>
                  <a:pt x="351522" y="15492"/>
                </a:lnTo>
                <a:lnTo>
                  <a:pt x="392119" y="33810"/>
                </a:lnTo>
                <a:lnTo>
                  <a:pt x="428492" y="58242"/>
                </a:lnTo>
                <a:lnTo>
                  <a:pt x="459905" y="88089"/>
                </a:lnTo>
                <a:lnTo>
                  <a:pt x="485619" y="122653"/>
                </a:lnTo>
                <a:lnTo>
                  <a:pt x="504899" y="161234"/>
                </a:lnTo>
                <a:lnTo>
                  <a:pt x="517008" y="203133"/>
                </a:lnTo>
                <a:lnTo>
                  <a:pt x="521208" y="247650"/>
                </a:lnTo>
                <a:lnTo>
                  <a:pt x="517008" y="292166"/>
                </a:lnTo>
                <a:lnTo>
                  <a:pt x="504899" y="334065"/>
                </a:lnTo>
                <a:lnTo>
                  <a:pt x="485619" y="372646"/>
                </a:lnTo>
                <a:lnTo>
                  <a:pt x="459905" y="407210"/>
                </a:lnTo>
                <a:lnTo>
                  <a:pt x="428492" y="437057"/>
                </a:lnTo>
                <a:lnTo>
                  <a:pt x="392119" y="461489"/>
                </a:lnTo>
                <a:lnTo>
                  <a:pt x="351522" y="479807"/>
                </a:lnTo>
                <a:lnTo>
                  <a:pt x="307438" y="491310"/>
                </a:lnTo>
                <a:lnTo>
                  <a:pt x="260604" y="495300"/>
                </a:lnTo>
                <a:lnTo>
                  <a:pt x="213769" y="491310"/>
                </a:lnTo>
                <a:lnTo>
                  <a:pt x="169685" y="479807"/>
                </a:lnTo>
                <a:lnTo>
                  <a:pt x="129088" y="461489"/>
                </a:lnTo>
                <a:lnTo>
                  <a:pt x="92715" y="437057"/>
                </a:lnTo>
                <a:lnTo>
                  <a:pt x="61302" y="407210"/>
                </a:lnTo>
                <a:lnTo>
                  <a:pt x="35588" y="372646"/>
                </a:lnTo>
                <a:lnTo>
                  <a:pt x="16308" y="334065"/>
                </a:lnTo>
                <a:lnTo>
                  <a:pt x="4199" y="292166"/>
                </a:lnTo>
                <a:lnTo>
                  <a:pt x="0" y="24765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06646" y="5145735"/>
            <a:ext cx="27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=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27882" y="484555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27882" y="5313426"/>
            <a:ext cx="460375" cy="480059"/>
          </a:xfrm>
          <a:custGeom>
            <a:avLst/>
            <a:gdLst/>
            <a:ahLst/>
            <a:cxnLst/>
            <a:rect l="l" t="t" r="r" b="b"/>
            <a:pathLst>
              <a:path w="460375" h="480060">
                <a:moveTo>
                  <a:pt x="0" y="0"/>
                </a:moveTo>
                <a:lnTo>
                  <a:pt x="446658" y="0"/>
                </a:lnTo>
              </a:path>
              <a:path w="460375" h="480060">
                <a:moveTo>
                  <a:pt x="13715" y="480060"/>
                </a:moveTo>
                <a:lnTo>
                  <a:pt x="460375" y="48006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1597" y="626135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91305" y="4403597"/>
            <a:ext cx="54737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43452" y="3835145"/>
            <a:ext cx="252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4710" marR="376555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Turns</a:t>
            </a:r>
            <a:r>
              <a:rPr spc="80" dirty="0"/>
              <a:t> </a:t>
            </a:r>
            <a:r>
              <a:rPr dirty="0"/>
              <a:t>out</a:t>
            </a:r>
            <a:r>
              <a:rPr spc="70" dirty="0"/>
              <a:t> </a:t>
            </a:r>
            <a:r>
              <a:rPr dirty="0"/>
              <a:t>that</a:t>
            </a:r>
            <a:r>
              <a:rPr spc="75" dirty="0"/>
              <a:t> </a:t>
            </a:r>
            <a:r>
              <a:rPr dirty="0"/>
              <a:t>other</a:t>
            </a:r>
            <a:r>
              <a:rPr spc="70" dirty="0"/>
              <a:t> </a:t>
            </a:r>
            <a:r>
              <a:rPr dirty="0"/>
              <a:t>graph</a:t>
            </a:r>
            <a:r>
              <a:rPr spc="90" dirty="0"/>
              <a:t> </a:t>
            </a:r>
            <a:r>
              <a:rPr dirty="0"/>
              <a:t>applications</a:t>
            </a:r>
            <a:r>
              <a:rPr spc="80" dirty="0"/>
              <a:t> </a:t>
            </a:r>
            <a:r>
              <a:rPr dirty="0"/>
              <a:t>also</a:t>
            </a:r>
            <a:r>
              <a:rPr spc="80" dirty="0"/>
              <a:t> </a:t>
            </a:r>
            <a:r>
              <a:rPr dirty="0"/>
              <a:t>correspond</a:t>
            </a:r>
            <a:r>
              <a:rPr spc="90" dirty="0"/>
              <a:t> </a:t>
            </a:r>
            <a:r>
              <a:rPr spc="-25" dirty="0"/>
              <a:t>to </a:t>
            </a:r>
            <a:r>
              <a:rPr dirty="0"/>
              <a:t>roughly</a:t>
            </a:r>
            <a:r>
              <a:rPr spc="20" dirty="0"/>
              <a:t> </a:t>
            </a:r>
            <a:r>
              <a:rPr dirty="0"/>
              <a:t>this</a:t>
            </a:r>
            <a:r>
              <a:rPr spc="130" dirty="0"/>
              <a:t> </a:t>
            </a:r>
            <a:r>
              <a:rPr dirty="0"/>
              <a:t>formulation</a:t>
            </a:r>
            <a:r>
              <a:rPr spc="95" dirty="0"/>
              <a:t> </a:t>
            </a:r>
            <a:r>
              <a:rPr dirty="0"/>
              <a:t>if</a:t>
            </a:r>
            <a:r>
              <a:rPr spc="80" dirty="0"/>
              <a:t> </a:t>
            </a:r>
            <a:r>
              <a:rPr dirty="0"/>
              <a:t>you</a:t>
            </a:r>
            <a:r>
              <a:rPr spc="95" dirty="0"/>
              <a:t> </a:t>
            </a:r>
            <a:r>
              <a:rPr dirty="0"/>
              <a:t>change</a:t>
            </a:r>
            <a:r>
              <a:rPr spc="95" dirty="0"/>
              <a:t> </a:t>
            </a:r>
            <a:r>
              <a:rPr dirty="0"/>
              <a:t>the</a:t>
            </a:r>
            <a:r>
              <a:rPr spc="110" dirty="0"/>
              <a:t> </a:t>
            </a:r>
            <a:r>
              <a:rPr dirty="0"/>
              <a:t>operations</a:t>
            </a:r>
            <a:r>
              <a:rPr spc="75" dirty="0"/>
              <a:t> </a:t>
            </a:r>
            <a:r>
              <a:rPr spc="-25" dirty="0"/>
              <a:t>you </a:t>
            </a:r>
            <a:r>
              <a:rPr dirty="0"/>
              <a:t>use</a:t>
            </a:r>
            <a:r>
              <a:rPr spc="40" dirty="0"/>
              <a:t> </a:t>
            </a:r>
            <a:r>
              <a:rPr dirty="0"/>
              <a:t>(min/+</a:t>
            </a:r>
            <a:r>
              <a:rPr spc="60" dirty="0"/>
              <a:t> </a:t>
            </a:r>
            <a:r>
              <a:rPr dirty="0"/>
              <a:t>instead</a:t>
            </a:r>
            <a:r>
              <a:rPr spc="65" dirty="0"/>
              <a:t> </a:t>
            </a:r>
            <a:r>
              <a:rPr dirty="0"/>
              <a:t>of</a:t>
            </a:r>
            <a:r>
              <a:rPr spc="35" dirty="0"/>
              <a:t> </a:t>
            </a:r>
            <a:r>
              <a:rPr spc="-20" dirty="0"/>
              <a:t>+/*)</a:t>
            </a:r>
            <a:r>
              <a:rPr spc="55" dirty="0"/>
              <a:t> </a:t>
            </a:r>
            <a:r>
              <a:rPr dirty="0"/>
              <a:t>or</a:t>
            </a:r>
            <a:r>
              <a:rPr spc="55" dirty="0"/>
              <a:t> </a:t>
            </a:r>
            <a:r>
              <a:rPr dirty="0"/>
              <a:t>consider</a:t>
            </a:r>
            <a:r>
              <a:rPr spc="20" dirty="0"/>
              <a:t> </a:t>
            </a:r>
            <a:r>
              <a:rPr dirty="0"/>
              <a:t>weighted</a:t>
            </a:r>
            <a:r>
              <a:rPr spc="60" dirty="0"/>
              <a:t> </a:t>
            </a:r>
            <a:r>
              <a:rPr spc="-10" dirty="0"/>
              <a:t>edges</a:t>
            </a:r>
          </a:p>
          <a:p>
            <a:pPr marL="876300" algn="just">
              <a:lnSpc>
                <a:spcPts val="3910"/>
              </a:lnSpc>
            </a:pPr>
            <a:r>
              <a:rPr sz="3600" spc="-10" dirty="0"/>
              <a:t>A</a:t>
            </a:r>
            <a:r>
              <a:rPr sz="3600" spc="-15" baseline="25462" dirty="0"/>
              <a:t>T</a:t>
            </a:r>
            <a:r>
              <a:rPr sz="3600" b="0" spc="-10" dirty="0">
                <a:latin typeface="Calibri"/>
                <a:cs typeface="Calibri"/>
              </a:rPr>
              <a:t>x</a:t>
            </a:r>
            <a:r>
              <a:rPr sz="3600" b="0" spc="-15" baseline="-20833" dirty="0">
                <a:latin typeface="Calibri"/>
                <a:cs typeface="Calibri"/>
              </a:rPr>
              <a:t>i</a:t>
            </a:r>
            <a:r>
              <a:rPr sz="3600" b="0" spc="202" baseline="-20833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=</a:t>
            </a:r>
            <a:r>
              <a:rPr sz="3600" b="0" spc="-135" dirty="0">
                <a:latin typeface="Calibri"/>
                <a:cs typeface="Calibri"/>
              </a:rPr>
              <a:t> </a:t>
            </a:r>
            <a:r>
              <a:rPr sz="3600" b="0" spc="-20" dirty="0">
                <a:latin typeface="Calibri"/>
                <a:cs typeface="Calibri"/>
              </a:rPr>
              <a:t>x</a:t>
            </a:r>
            <a:r>
              <a:rPr sz="3600" b="0" spc="-30" baseline="-20833" dirty="0">
                <a:latin typeface="Calibri"/>
                <a:cs typeface="Calibri"/>
              </a:rPr>
              <a:t>i+1</a:t>
            </a:r>
            <a:endParaRPr sz="3600" baseline="-20833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05"/>
              </a:spcBef>
            </a:pPr>
            <a:r>
              <a:rPr dirty="0"/>
              <a:t>SSSP,</a:t>
            </a:r>
            <a:r>
              <a:rPr spc="55" dirty="0"/>
              <a:t> BFS, </a:t>
            </a:r>
            <a:r>
              <a:rPr dirty="0"/>
              <a:t>PageRank,</a:t>
            </a:r>
            <a:r>
              <a:rPr spc="30" dirty="0"/>
              <a:t> </a:t>
            </a:r>
            <a:r>
              <a:rPr dirty="0"/>
              <a:t>Connected-</a:t>
            </a:r>
            <a:r>
              <a:rPr spc="-10" dirty="0"/>
              <a:t>Components,</a:t>
            </a:r>
            <a:r>
              <a:rPr spc="20" dirty="0"/>
              <a:t> </a:t>
            </a:r>
            <a:r>
              <a:rPr dirty="0"/>
              <a:t>Betweenness-</a:t>
            </a:r>
            <a:r>
              <a:rPr spc="-10" dirty="0"/>
              <a:t>Centrality,</a:t>
            </a:r>
          </a:p>
          <a:p>
            <a:pPr marL="25400">
              <a:lnSpc>
                <a:spcPct val="100000"/>
              </a:lnSpc>
              <a:tabLst>
                <a:tab pos="2042160" algn="l"/>
              </a:tabLst>
            </a:pPr>
            <a:r>
              <a:rPr dirty="0"/>
              <a:t>triangle</a:t>
            </a:r>
            <a:r>
              <a:rPr spc="275" dirty="0"/>
              <a:t> </a:t>
            </a:r>
            <a:r>
              <a:rPr spc="-10" dirty="0"/>
              <a:t>counting…</a:t>
            </a:r>
            <a:r>
              <a:rPr dirty="0"/>
              <a:t>	</a:t>
            </a:r>
            <a:r>
              <a:rPr spc="80" dirty="0"/>
              <a:t>BFS</a:t>
            </a:r>
            <a:r>
              <a:rPr spc="60" dirty="0"/>
              <a:t> </a:t>
            </a:r>
            <a:r>
              <a:rPr dirty="0"/>
              <a:t>is</a:t>
            </a:r>
            <a:r>
              <a:rPr spc="85" dirty="0"/>
              <a:t> </a:t>
            </a:r>
            <a:r>
              <a:rPr dirty="0"/>
              <a:t>a</a:t>
            </a:r>
            <a:r>
              <a:rPr spc="60" dirty="0"/>
              <a:t> </a:t>
            </a:r>
            <a:r>
              <a:rPr dirty="0"/>
              <a:t>representative</a:t>
            </a:r>
            <a:r>
              <a:rPr spc="90" dirty="0"/>
              <a:t> </a:t>
            </a:r>
            <a:r>
              <a:rPr dirty="0"/>
              <a:t>sparse</a:t>
            </a:r>
            <a:r>
              <a:rPr spc="90" dirty="0"/>
              <a:t> </a:t>
            </a:r>
            <a:r>
              <a:rPr spc="-10" dirty="0"/>
              <a:t>problem.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00271" y="3940809"/>
            <a:ext cx="266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x</a:t>
            </a:r>
            <a:r>
              <a:rPr sz="2400" b="1" spc="-37" baseline="-20833" dirty="0">
                <a:latin typeface="Calibri"/>
                <a:cs typeface="Calibri"/>
              </a:rPr>
              <a:t>i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96509" y="4011295"/>
            <a:ext cx="4705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-30" baseline="13888" dirty="0">
                <a:latin typeface="Calibri"/>
                <a:cs typeface="Calibri"/>
              </a:rPr>
              <a:t>x</a:t>
            </a:r>
            <a:r>
              <a:rPr sz="1600" b="1" spc="-20" dirty="0">
                <a:latin typeface="Calibri"/>
                <a:cs typeface="Calibri"/>
              </a:rPr>
              <a:t>i+1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28438" y="4426458"/>
            <a:ext cx="54737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30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marL="15875" algn="ctr">
              <a:lnSpc>
                <a:spcPct val="100000"/>
              </a:lnSpc>
              <a:spcBef>
                <a:spcPts val="103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70760" y="1287780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4" h="494030">
                <a:moveTo>
                  <a:pt x="0" y="246887"/>
                </a:moveTo>
                <a:lnTo>
                  <a:pt x="4186" y="202497"/>
                </a:lnTo>
                <a:lnTo>
                  <a:pt x="16256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1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3" y="246887"/>
                </a:lnTo>
                <a:lnTo>
                  <a:pt x="515497" y="291278"/>
                </a:lnTo>
                <a:lnTo>
                  <a:pt x="503427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1" y="493775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6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06433" y="3652265"/>
            <a:ext cx="447040" cy="467995"/>
          </a:xfrm>
          <a:custGeom>
            <a:avLst/>
            <a:gdLst/>
            <a:ahLst/>
            <a:cxnLst/>
            <a:rect l="l" t="t" r="r" b="b"/>
            <a:pathLst>
              <a:path w="447040" h="467995">
                <a:moveTo>
                  <a:pt x="0" y="0"/>
                </a:moveTo>
                <a:lnTo>
                  <a:pt x="446659" y="0"/>
                </a:lnTo>
              </a:path>
              <a:path w="447040" h="467995">
                <a:moveTo>
                  <a:pt x="0" y="467867"/>
                </a:moveTo>
                <a:lnTo>
                  <a:pt x="446659" y="467867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20150" y="460019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20150" y="506653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769857" y="3210305"/>
            <a:ext cx="547370" cy="234886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imes New Roman"/>
              <a:cs typeface="Times New Roman"/>
            </a:endParaRPr>
          </a:p>
          <a:p>
            <a:pPr marR="3048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772143" y="3605784"/>
            <a:ext cx="521334" cy="495300"/>
          </a:xfrm>
          <a:custGeom>
            <a:avLst/>
            <a:gdLst/>
            <a:ahLst/>
            <a:cxnLst/>
            <a:rect l="l" t="t" r="r" b="b"/>
            <a:pathLst>
              <a:path w="521334" h="495300">
                <a:moveTo>
                  <a:pt x="0" y="247649"/>
                </a:moveTo>
                <a:lnTo>
                  <a:pt x="4199" y="203133"/>
                </a:lnTo>
                <a:lnTo>
                  <a:pt x="16308" y="161234"/>
                </a:lnTo>
                <a:lnTo>
                  <a:pt x="35588" y="122653"/>
                </a:lnTo>
                <a:lnTo>
                  <a:pt x="61302" y="88089"/>
                </a:lnTo>
                <a:lnTo>
                  <a:pt x="92715" y="58242"/>
                </a:lnTo>
                <a:lnTo>
                  <a:pt x="129088" y="33810"/>
                </a:lnTo>
                <a:lnTo>
                  <a:pt x="169685" y="15492"/>
                </a:lnTo>
                <a:lnTo>
                  <a:pt x="213769" y="3989"/>
                </a:lnTo>
                <a:lnTo>
                  <a:pt x="260603" y="0"/>
                </a:lnTo>
                <a:lnTo>
                  <a:pt x="307438" y="3989"/>
                </a:lnTo>
                <a:lnTo>
                  <a:pt x="351522" y="15492"/>
                </a:lnTo>
                <a:lnTo>
                  <a:pt x="392119" y="33810"/>
                </a:lnTo>
                <a:lnTo>
                  <a:pt x="428492" y="58242"/>
                </a:lnTo>
                <a:lnTo>
                  <a:pt x="459905" y="88089"/>
                </a:lnTo>
                <a:lnTo>
                  <a:pt x="485619" y="122653"/>
                </a:lnTo>
                <a:lnTo>
                  <a:pt x="504899" y="161234"/>
                </a:lnTo>
                <a:lnTo>
                  <a:pt x="517008" y="203133"/>
                </a:lnTo>
                <a:lnTo>
                  <a:pt x="521207" y="247649"/>
                </a:lnTo>
                <a:lnTo>
                  <a:pt x="517008" y="292166"/>
                </a:lnTo>
                <a:lnTo>
                  <a:pt x="504899" y="334065"/>
                </a:lnTo>
                <a:lnTo>
                  <a:pt x="485619" y="372646"/>
                </a:lnTo>
                <a:lnTo>
                  <a:pt x="459905" y="407210"/>
                </a:lnTo>
                <a:lnTo>
                  <a:pt x="428492" y="437057"/>
                </a:lnTo>
                <a:lnTo>
                  <a:pt x="392119" y="461489"/>
                </a:lnTo>
                <a:lnTo>
                  <a:pt x="351522" y="479807"/>
                </a:lnTo>
                <a:lnTo>
                  <a:pt x="307438" y="491310"/>
                </a:lnTo>
                <a:lnTo>
                  <a:pt x="260603" y="495299"/>
                </a:lnTo>
                <a:lnTo>
                  <a:pt x="213769" y="491310"/>
                </a:lnTo>
                <a:lnTo>
                  <a:pt x="169685" y="479807"/>
                </a:lnTo>
                <a:lnTo>
                  <a:pt x="129088" y="461489"/>
                </a:lnTo>
                <a:lnTo>
                  <a:pt x="92715" y="437057"/>
                </a:lnTo>
                <a:lnTo>
                  <a:pt x="61302" y="407210"/>
                </a:lnTo>
                <a:lnTo>
                  <a:pt x="35588" y="372646"/>
                </a:lnTo>
                <a:lnTo>
                  <a:pt x="16308" y="334065"/>
                </a:lnTo>
                <a:lnTo>
                  <a:pt x="4199" y="292166"/>
                </a:lnTo>
                <a:lnTo>
                  <a:pt x="0" y="247649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08832" y="5274564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4" h="494029">
                <a:moveTo>
                  <a:pt x="0" y="246888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1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8" y="160722"/>
                </a:lnTo>
                <a:lnTo>
                  <a:pt x="515497" y="202497"/>
                </a:lnTo>
                <a:lnTo>
                  <a:pt x="519683" y="246888"/>
                </a:lnTo>
                <a:lnTo>
                  <a:pt x="515497" y="291265"/>
                </a:lnTo>
                <a:lnTo>
                  <a:pt x="503427" y="333033"/>
                </a:lnTo>
                <a:lnTo>
                  <a:pt x="484208" y="371494"/>
                </a:lnTo>
                <a:lnTo>
                  <a:pt x="458573" y="405952"/>
                </a:lnTo>
                <a:lnTo>
                  <a:pt x="427256" y="435709"/>
                </a:lnTo>
                <a:lnTo>
                  <a:pt x="390990" y="460067"/>
                </a:lnTo>
                <a:lnTo>
                  <a:pt x="350510" y="478329"/>
                </a:lnTo>
                <a:lnTo>
                  <a:pt x="306549" y="489798"/>
                </a:lnTo>
                <a:lnTo>
                  <a:pt x="259841" y="493776"/>
                </a:lnTo>
                <a:lnTo>
                  <a:pt x="213134" y="489798"/>
                </a:lnTo>
                <a:lnTo>
                  <a:pt x="169173" y="478329"/>
                </a:lnTo>
                <a:lnTo>
                  <a:pt x="128693" y="460067"/>
                </a:lnTo>
                <a:lnTo>
                  <a:pt x="92427" y="435709"/>
                </a:lnTo>
                <a:lnTo>
                  <a:pt x="61110" y="405952"/>
                </a:lnTo>
                <a:lnTo>
                  <a:pt x="35475" y="371494"/>
                </a:lnTo>
                <a:lnTo>
                  <a:pt x="16255" y="333033"/>
                </a:lnTo>
                <a:lnTo>
                  <a:pt x="4186" y="291265"/>
                </a:lnTo>
                <a:lnTo>
                  <a:pt x="0" y="246888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27285" y="368274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27285" y="415061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39478" y="463067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39478" y="509854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490709" y="3240785"/>
            <a:ext cx="54610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R="34925" algn="ctr">
              <a:lnSpc>
                <a:spcPct val="100000"/>
              </a:lnSpc>
              <a:spcBef>
                <a:spcPts val="40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Calibri"/>
              <a:cs typeface="Calibri"/>
            </a:endParaRPr>
          </a:p>
          <a:p>
            <a:pPr marR="21590" algn="ct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467088" y="3211067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5" h="494029">
                <a:moveTo>
                  <a:pt x="0" y="246887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1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3" y="246887"/>
                </a:lnTo>
                <a:lnTo>
                  <a:pt x="515497" y="291278"/>
                </a:lnTo>
                <a:lnTo>
                  <a:pt x="503427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1" y="493776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6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09759" y="5087111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5" h="494029">
                <a:moveTo>
                  <a:pt x="0" y="246887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2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4" y="246887"/>
                </a:lnTo>
                <a:lnTo>
                  <a:pt x="515497" y="291278"/>
                </a:lnTo>
                <a:lnTo>
                  <a:pt x="503428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2" y="493775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6" y="333053"/>
                </a:lnTo>
                <a:lnTo>
                  <a:pt x="4186" y="291278"/>
                </a:lnTo>
                <a:lnTo>
                  <a:pt x="0" y="24688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37469" y="368274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37469" y="4150614"/>
            <a:ext cx="459105" cy="480059"/>
          </a:xfrm>
          <a:custGeom>
            <a:avLst/>
            <a:gdLst/>
            <a:ahLst/>
            <a:cxnLst/>
            <a:rect l="l" t="t" r="r" b="b"/>
            <a:pathLst>
              <a:path w="459104" h="480060">
                <a:moveTo>
                  <a:pt x="0" y="0"/>
                </a:moveTo>
                <a:lnTo>
                  <a:pt x="446658" y="0"/>
                </a:lnTo>
              </a:path>
              <a:path w="459104" h="480060">
                <a:moveTo>
                  <a:pt x="12191" y="480060"/>
                </a:moveTo>
                <a:lnTo>
                  <a:pt x="458850" y="48006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49661" y="509854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9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0199369" y="3240785"/>
            <a:ext cx="547370" cy="235013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R="2159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204704" y="4178808"/>
            <a:ext cx="520065" cy="494030"/>
          </a:xfrm>
          <a:custGeom>
            <a:avLst/>
            <a:gdLst/>
            <a:ahLst/>
            <a:cxnLst/>
            <a:rect l="l" t="t" r="r" b="b"/>
            <a:pathLst>
              <a:path w="520065" h="494029">
                <a:moveTo>
                  <a:pt x="0" y="246888"/>
                </a:moveTo>
                <a:lnTo>
                  <a:pt x="4186" y="202497"/>
                </a:lnTo>
                <a:lnTo>
                  <a:pt x="16255" y="160722"/>
                </a:lnTo>
                <a:lnTo>
                  <a:pt x="35475" y="122258"/>
                </a:lnTo>
                <a:lnTo>
                  <a:pt x="61110" y="87802"/>
                </a:lnTo>
                <a:lnTo>
                  <a:pt x="92427" y="58049"/>
                </a:lnTo>
                <a:lnTo>
                  <a:pt x="128693" y="33697"/>
                </a:lnTo>
                <a:lnTo>
                  <a:pt x="169173" y="15440"/>
                </a:lnTo>
                <a:lnTo>
                  <a:pt x="213134" y="3976"/>
                </a:lnTo>
                <a:lnTo>
                  <a:pt x="259842" y="0"/>
                </a:lnTo>
                <a:lnTo>
                  <a:pt x="306549" y="3976"/>
                </a:lnTo>
                <a:lnTo>
                  <a:pt x="350510" y="15440"/>
                </a:lnTo>
                <a:lnTo>
                  <a:pt x="390990" y="33697"/>
                </a:lnTo>
                <a:lnTo>
                  <a:pt x="427256" y="58049"/>
                </a:lnTo>
                <a:lnTo>
                  <a:pt x="458573" y="87802"/>
                </a:lnTo>
                <a:lnTo>
                  <a:pt x="484208" y="122258"/>
                </a:lnTo>
                <a:lnTo>
                  <a:pt x="503427" y="160722"/>
                </a:lnTo>
                <a:lnTo>
                  <a:pt x="515497" y="202497"/>
                </a:lnTo>
                <a:lnTo>
                  <a:pt x="519684" y="246888"/>
                </a:lnTo>
                <a:lnTo>
                  <a:pt x="515497" y="291278"/>
                </a:lnTo>
                <a:lnTo>
                  <a:pt x="503428" y="333053"/>
                </a:lnTo>
                <a:lnTo>
                  <a:pt x="484208" y="371517"/>
                </a:lnTo>
                <a:lnTo>
                  <a:pt x="458573" y="405973"/>
                </a:lnTo>
                <a:lnTo>
                  <a:pt x="427256" y="435726"/>
                </a:lnTo>
                <a:lnTo>
                  <a:pt x="390990" y="460078"/>
                </a:lnTo>
                <a:lnTo>
                  <a:pt x="350510" y="478335"/>
                </a:lnTo>
                <a:lnTo>
                  <a:pt x="306549" y="489799"/>
                </a:lnTo>
                <a:lnTo>
                  <a:pt x="259842" y="493776"/>
                </a:lnTo>
                <a:lnTo>
                  <a:pt x="213134" y="489799"/>
                </a:lnTo>
                <a:lnTo>
                  <a:pt x="169173" y="478335"/>
                </a:lnTo>
                <a:lnTo>
                  <a:pt x="128693" y="460078"/>
                </a:lnTo>
                <a:lnTo>
                  <a:pt x="92427" y="435726"/>
                </a:lnTo>
                <a:lnTo>
                  <a:pt x="61110" y="405973"/>
                </a:lnTo>
                <a:lnTo>
                  <a:pt x="35475" y="371517"/>
                </a:lnTo>
                <a:lnTo>
                  <a:pt x="16255" y="333053"/>
                </a:lnTo>
                <a:lnTo>
                  <a:pt x="4186" y="291278"/>
                </a:lnTo>
                <a:lnTo>
                  <a:pt x="0" y="246888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78636" y="1280160"/>
            <a:ext cx="520065" cy="495300"/>
          </a:xfrm>
          <a:custGeom>
            <a:avLst/>
            <a:gdLst/>
            <a:ahLst/>
            <a:cxnLst/>
            <a:rect l="l" t="t" r="r" b="b"/>
            <a:pathLst>
              <a:path w="520064" h="495300">
                <a:moveTo>
                  <a:pt x="0" y="247650"/>
                </a:moveTo>
                <a:lnTo>
                  <a:pt x="4186" y="203133"/>
                </a:lnTo>
                <a:lnTo>
                  <a:pt x="16256" y="161234"/>
                </a:lnTo>
                <a:lnTo>
                  <a:pt x="35475" y="122653"/>
                </a:lnTo>
                <a:lnTo>
                  <a:pt x="61110" y="88089"/>
                </a:lnTo>
                <a:lnTo>
                  <a:pt x="92427" y="58242"/>
                </a:lnTo>
                <a:lnTo>
                  <a:pt x="128693" y="33810"/>
                </a:lnTo>
                <a:lnTo>
                  <a:pt x="169173" y="15492"/>
                </a:lnTo>
                <a:lnTo>
                  <a:pt x="213134" y="3989"/>
                </a:lnTo>
                <a:lnTo>
                  <a:pt x="259841" y="0"/>
                </a:lnTo>
                <a:lnTo>
                  <a:pt x="306549" y="3989"/>
                </a:lnTo>
                <a:lnTo>
                  <a:pt x="350510" y="15492"/>
                </a:lnTo>
                <a:lnTo>
                  <a:pt x="390990" y="33810"/>
                </a:lnTo>
                <a:lnTo>
                  <a:pt x="427256" y="58242"/>
                </a:lnTo>
                <a:lnTo>
                  <a:pt x="458573" y="88089"/>
                </a:lnTo>
                <a:lnTo>
                  <a:pt x="484208" y="122653"/>
                </a:lnTo>
                <a:lnTo>
                  <a:pt x="503427" y="161234"/>
                </a:lnTo>
                <a:lnTo>
                  <a:pt x="515497" y="203133"/>
                </a:lnTo>
                <a:lnTo>
                  <a:pt x="519683" y="247650"/>
                </a:lnTo>
                <a:lnTo>
                  <a:pt x="515497" y="292166"/>
                </a:lnTo>
                <a:lnTo>
                  <a:pt x="503427" y="334065"/>
                </a:lnTo>
                <a:lnTo>
                  <a:pt x="484208" y="372646"/>
                </a:lnTo>
                <a:lnTo>
                  <a:pt x="458573" y="407210"/>
                </a:lnTo>
                <a:lnTo>
                  <a:pt x="427256" y="437057"/>
                </a:lnTo>
                <a:lnTo>
                  <a:pt x="390990" y="461489"/>
                </a:lnTo>
                <a:lnTo>
                  <a:pt x="350510" y="479807"/>
                </a:lnTo>
                <a:lnTo>
                  <a:pt x="306549" y="491310"/>
                </a:lnTo>
                <a:lnTo>
                  <a:pt x="259841" y="495300"/>
                </a:lnTo>
                <a:lnTo>
                  <a:pt x="213134" y="491310"/>
                </a:lnTo>
                <a:lnTo>
                  <a:pt x="169173" y="479807"/>
                </a:lnTo>
                <a:lnTo>
                  <a:pt x="128693" y="461489"/>
                </a:lnTo>
                <a:lnTo>
                  <a:pt x="92427" y="437057"/>
                </a:lnTo>
                <a:lnTo>
                  <a:pt x="61110" y="407210"/>
                </a:lnTo>
                <a:lnTo>
                  <a:pt x="35475" y="372646"/>
                </a:lnTo>
                <a:lnTo>
                  <a:pt x="16255" y="334065"/>
                </a:lnTo>
                <a:lnTo>
                  <a:pt x="4186" y="292166"/>
                </a:lnTo>
                <a:lnTo>
                  <a:pt x="0" y="247650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10511" y="2820923"/>
            <a:ext cx="521334" cy="495300"/>
          </a:xfrm>
          <a:custGeom>
            <a:avLst/>
            <a:gdLst/>
            <a:ahLst/>
            <a:cxnLst/>
            <a:rect l="l" t="t" r="r" b="b"/>
            <a:pathLst>
              <a:path w="521335" h="495300">
                <a:moveTo>
                  <a:pt x="0" y="247650"/>
                </a:moveTo>
                <a:lnTo>
                  <a:pt x="4199" y="203133"/>
                </a:lnTo>
                <a:lnTo>
                  <a:pt x="16308" y="161234"/>
                </a:lnTo>
                <a:lnTo>
                  <a:pt x="35588" y="122653"/>
                </a:lnTo>
                <a:lnTo>
                  <a:pt x="61302" y="88089"/>
                </a:lnTo>
                <a:lnTo>
                  <a:pt x="92715" y="58242"/>
                </a:lnTo>
                <a:lnTo>
                  <a:pt x="129088" y="33810"/>
                </a:lnTo>
                <a:lnTo>
                  <a:pt x="169685" y="15492"/>
                </a:lnTo>
                <a:lnTo>
                  <a:pt x="213769" y="3989"/>
                </a:lnTo>
                <a:lnTo>
                  <a:pt x="260604" y="0"/>
                </a:lnTo>
                <a:lnTo>
                  <a:pt x="307438" y="3989"/>
                </a:lnTo>
                <a:lnTo>
                  <a:pt x="351522" y="15492"/>
                </a:lnTo>
                <a:lnTo>
                  <a:pt x="392119" y="33810"/>
                </a:lnTo>
                <a:lnTo>
                  <a:pt x="428492" y="58242"/>
                </a:lnTo>
                <a:lnTo>
                  <a:pt x="459905" y="88089"/>
                </a:lnTo>
                <a:lnTo>
                  <a:pt x="485619" y="122653"/>
                </a:lnTo>
                <a:lnTo>
                  <a:pt x="504899" y="161234"/>
                </a:lnTo>
                <a:lnTo>
                  <a:pt x="517008" y="203133"/>
                </a:lnTo>
                <a:lnTo>
                  <a:pt x="521207" y="247650"/>
                </a:lnTo>
                <a:lnTo>
                  <a:pt x="517008" y="292166"/>
                </a:lnTo>
                <a:lnTo>
                  <a:pt x="504899" y="334065"/>
                </a:lnTo>
                <a:lnTo>
                  <a:pt x="485619" y="372646"/>
                </a:lnTo>
                <a:lnTo>
                  <a:pt x="459905" y="407210"/>
                </a:lnTo>
                <a:lnTo>
                  <a:pt x="428492" y="437057"/>
                </a:lnTo>
                <a:lnTo>
                  <a:pt x="392119" y="461489"/>
                </a:lnTo>
                <a:lnTo>
                  <a:pt x="351522" y="479807"/>
                </a:lnTo>
                <a:lnTo>
                  <a:pt x="307438" y="491310"/>
                </a:lnTo>
                <a:lnTo>
                  <a:pt x="260604" y="495300"/>
                </a:lnTo>
                <a:lnTo>
                  <a:pt x="213769" y="491310"/>
                </a:lnTo>
                <a:lnTo>
                  <a:pt x="169685" y="479807"/>
                </a:lnTo>
                <a:lnTo>
                  <a:pt x="129088" y="461489"/>
                </a:lnTo>
                <a:lnTo>
                  <a:pt x="92715" y="437057"/>
                </a:lnTo>
                <a:lnTo>
                  <a:pt x="61302" y="407210"/>
                </a:lnTo>
                <a:lnTo>
                  <a:pt x="35588" y="372646"/>
                </a:lnTo>
                <a:lnTo>
                  <a:pt x="16308" y="334065"/>
                </a:lnTo>
                <a:lnTo>
                  <a:pt x="4199" y="292166"/>
                </a:lnTo>
                <a:lnTo>
                  <a:pt x="0" y="247650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53584" y="4360164"/>
            <a:ext cx="525780" cy="975360"/>
          </a:xfrm>
          <a:custGeom>
            <a:avLst/>
            <a:gdLst/>
            <a:ahLst/>
            <a:cxnLst/>
            <a:rect l="l" t="t" r="r" b="b"/>
            <a:pathLst>
              <a:path w="525779" h="975360">
                <a:moveTo>
                  <a:pt x="0" y="728472"/>
                </a:moveTo>
                <a:lnTo>
                  <a:pt x="4199" y="684081"/>
                </a:lnTo>
                <a:lnTo>
                  <a:pt x="16308" y="642306"/>
                </a:lnTo>
                <a:lnTo>
                  <a:pt x="35588" y="603842"/>
                </a:lnTo>
                <a:lnTo>
                  <a:pt x="61302" y="569386"/>
                </a:lnTo>
                <a:lnTo>
                  <a:pt x="92715" y="539633"/>
                </a:lnTo>
                <a:lnTo>
                  <a:pt x="129088" y="515281"/>
                </a:lnTo>
                <a:lnTo>
                  <a:pt x="169685" y="497024"/>
                </a:lnTo>
                <a:lnTo>
                  <a:pt x="213769" y="485560"/>
                </a:lnTo>
                <a:lnTo>
                  <a:pt x="260603" y="481584"/>
                </a:lnTo>
                <a:lnTo>
                  <a:pt x="307438" y="485560"/>
                </a:lnTo>
                <a:lnTo>
                  <a:pt x="351522" y="497024"/>
                </a:lnTo>
                <a:lnTo>
                  <a:pt x="392119" y="515281"/>
                </a:lnTo>
                <a:lnTo>
                  <a:pt x="428492" y="539633"/>
                </a:lnTo>
                <a:lnTo>
                  <a:pt x="459905" y="569386"/>
                </a:lnTo>
                <a:lnTo>
                  <a:pt x="485619" y="603842"/>
                </a:lnTo>
                <a:lnTo>
                  <a:pt x="504899" y="642306"/>
                </a:lnTo>
                <a:lnTo>
                  <a:pt x="517008" y="684081"/>
                </a:lnTo>
                <a:lnTo>
                  <a:pt x="521207" y="728472"/>
                </a:lnTo>
                <a:lnTo>
                  <a:pt x="517008" y="772862"/>
                </a:lnTo>
                <a:lnTo>
                  <a:pt x="504899" y="814637"/>
                </a:lnTo>
                <a:lnTo>
                  <a:pt x="485619" y="853101"/>
                </a:lnTo>
                <a:lnTo>
                  <a:pt x="459905" y="887557"/>
                </a:lnTo>
                <a:lnTo>
                  <a:pt x="428492" y="917310"/>
                </a:lnTo>
                <a:lnTo>
                  <a:pt x="392119" y="941662"/>
                </a:lnTo>
                <a:lnTo>
                  <a:pt x="351522" y="959919"/>
                </a:lnTo>
                <a:lnTo>
                  <a:pt x="307438" y="971383"/>
                </a:lnTo>
                <a:lnTo>
                  <a:pt x="260603" y="975360"/>
                </a:lnTo>
                <a:lnTo>
                  <a:pt x="213769" y="971383"/>
                </a:lnTo>
                <a:lnTo>
                  <a:pt x="169685" y="959919"/>
                </a:lnTo>
                <a:lnTo>
                  <a:pt x="129088" y="941662"/>
                </a:lnTo>
                <a:lnTo>
                  <a:pt x="92715" y="917310"/>
                </a:lnTo>
                <a:lnTo>
                  <a:pt x="61302" y="887557"/>
                </a:lnTo>
                <a:lnTo>
                  <a:pt x="35588" y="853101"/>
                </a:lnTo>
                <a:lnTo>
                  <a:pt x="16308" y="814637"/>
                </a:lnTo>
                <a:lnTo>
                  <a:pt x="4199" y="772862"/>
                </a:lnTo>
                <a:lnTo>
                  <a:pt x="0" y="728472"/>
                </a:lnTo>
                <a:close/>
              </a:path>
              <a:path w="525779" h="975360">
                <a:moveTo>
                  <a:pt x="6095" y="246887"/>
                </a:moveTo>
                <a:lnTo>
                  <a:pt x="10282" y="202497"/>
                </a:lnTo>
                <a:lnTo>
                  <a:pt x="22351" y="160722"/>
                </a:lnTo>
                <a:lnTo>
                  <a:pt x="41571" y="122258"/>
                </a:lnTo>
                <a:lnTo>
                  <a:pt x="67206" y="87802"/>
                </a:lnTo>
                <a:lnTo>
                  <a:pt x="98523" y="58049"/>
                </a:lnTo>
                <a:lnTo>
                  <a:pt x="134789" y="33697"/>
                </a:lnTo>
                <a:lnTo>
                  <a:pt x="175269" y="15440"/>
                </a:lnTo>
                <a:lnTo>
                  <a:pt x="219230" y="3976"/>
                </a:lnTo>
                <a:lnTo>
                  <a:pt x="265938" y="0"/>
                </a:lnTo>
                <a:lnTo>
                  <a:pt x="312645" y="3976"/>
                </a:lnTo>
                <a:lnTo>
                  <a:pt x="356606" y="15440"/>
                </a:lnTo>
                <a:lnTo>
                  <a:pt x="397086" y="33697"/>
                </a:lnTo>
                <a:lnTo>
                  <a:pt x="433352" y="58049"/>
                </a:lnTo>
                <a:lnTo>
                  <a:pt x="464669" y="87802"/>
                </a:lnTo>
                <a:lnTo>
                  <a:pt x="490304" y="122258"/>
                </a:lnTo>
                <a:lnTo>
                  <a:pt x="509524" y="160722"/>
                </a:lnTo>
                <a:lnTo>
                  <a:pt x="521593" y="202497"/>
                </a:lnTo>
                <a:lnTo>
                  <a:pt x="525779" y="246887"/>
                </a:lnTo>
                <a:lnTo>
                  <a:pt x="521593" y="291278"/>
                </a:lnTo>
                <a:lnTo>
                  <a:pt x="509524" y="333053"/>
                </a:lnTo>
                <a:lnTo>
                  <a:pt x="490304" y="371517"/>
                </a:lnTo>
                <a:lnTo>
                  <a:pt x="464669" y="405973"/>
                </a:lnTo>
                <a:lnTo>
                  <a:pt x="433352" y="435726"/>
                </a:lnTo>
                <a:lnTo>
                  <a:pt x="397086" y="460078"/>
                </a:lnTo>
                <a:lnTo>
                  <a:pt x="356606" y="478335"/>
                </a:lnTo>
                <a:lnTo>
                  <a:pt x="312645" y="489799"/>
                </a:lnTo>
                <a:lnTo>
                  <a:pt x="265938" y="493775"/>
                </a:lnTo>
                <a:lnTo>
                  <a:pt x="219230" y="489799"/>
                </a:lnTo>
                <a:lnTo>
                  <a:pt x="175269" y="478335"/>
                </a:lnTo>
                <a:lnTo>
                  <a:pt x="134789" y="460078"/>
                </a:lnTo>
                <a:lnTo>
                  <a:pt x="98523" y="435726"/>
                </a:lnTo>
                <a:lnTo>
                  <a:pt x="67206" y="405973"/>
                </a:lnTo>
                <a:lnTo>
                  <a:pt x="41571" y="371517"/>
                </a:lnTo>
                <a:lnTo>
                  <a:pt x="22351" y="333053"/>
                </a:lnTo>
                <a:lnTo>
                  <a:pt x="10282" y="291278"/>
                </a:lnTo>
                <a:lnTo>
                  <a:pt x="6095" y="246887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950702" y="3681221"/>
            <a:ext cx="447040" cy="467995"/>
          </a:xfrm>
          <a:custGeom>
            <a:avLst/>
            <a:gdLst/>
            <a:ahLst/>
            <a:cxnLst/>
            <a:rect l="l" t="t" r="r" b="b"/>
            <a:pathLst>
              <a:path w="447040" h="467995">
                <a:moveTo>
                  <a:pt x="0" y="0"/>
                </a:moveTo>
                <a:lnTo>
                  <a:pt x="446658" y="0"/>
                </a:lnTo>
              </a:path>
              <a:path w="447040" h="467995">
                <a:moveTo>
                  <a:pt x="0" y="467867"/>
                </a:moveTo>
                <a:lnTo>
                  <a:pt x="446658" y="467867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10901171" y="4578096"/>
            <a:ext cx="596265" cy="570230"/>
            <a:chOff x="10901171" y="4578096"/>
            <a:chExt cx="596265" cy="570230"/>
          </a:xfrm>
        </p:grpSpPr>
        <p:sp>
          <p:nvSpPr>
            <p:cNvPr id="49" name="object 49"/>
            <p:cNvSpPr/>
            <p:nvPr/>
          </p:nvSpPr>
          <p:spPr>
            <a:xfrm>
              <a:off x="10962893" y="4629150"/>
              <a:ext cx="447040" cy="467995"/>
            </a:xfrm>
            <a:custGeom>
              <a:avLst/>
              <a:gdLst/>
              <a:ahLst/>
              <a:cxnLst/>
              <a:rect l="l" t="t" r="r" b="b"/>
              <a:pathLst>
                <a:path w="447040" h="467995">
                  <a:moveTo>
                    <a:pt x="0" y="0"/>
                  </a:moveTo>
                  <a:lnTo>
                    <a:pt x="446658" y="0"/>
                  </a:lnTo>
                </a:path>
                <a:path w="447040" h="467995">
                  <a:moveTo>
                    <a:pt x="0" y="467868"/>
                  </a:moveTo>
                  <a:lnTo>
                    <a:pt x="446658" y="467868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939271" y="4616196"/>
              <a:ext cx="520065" cy="494030"/>
            </a:xfrm>
            <a:custGeom>
              <a:avLst/>
              <a:gdLst/>
              <a:ahLst/>
              <a:cxnLst/>
              <a:rect l="l" t="t" r="r" b="b"/>
              <a:pathLst>
                <a:path w="520065" h="494029">
                  <a:moveTo>
                    <a:pt x="0" y="246887"/>
                  </a:moveTo>
                  <a:lnTo>
                    <a:pt x="4186" y="202497"/>
                  </a:lnTo>
                  <a:lnTo>
                    <a:pt x="16255" y="160722"/>
                  </a:lnTo>
                  <a:lnTo>
                    <a:pt x="35475" y="122258"/>
                  </a:lnTo>
                  <a:lnTo>
                    <a:pt x="61110" y="87802"/>
                  </a:lnTo>
                  <a:lnTo>
                    <a:pt x="92427" y="58049"/>
                  </a:lnTo>
                  <a:lnTo>
                    <a:pt x="128693" y="33697"/>
                  </a:lnTo>
                  <a:lnTo>
                    <a:pt x="169173" y="15440"/>
                  </a:lnTo>
                  <a:lnTo>
                    <a:pt x="213134" y="3976"/>
                  </a:lnTo>
                  <a:lnTo>
                    <a:pt x="259842" y="0"/>
                  </a:lnTo>
                  <a:lnTo>
                    <a:pt x="306549" y="3976"/>
                  </a:lnTo>
                  <a:lnTo>
                    <a:pt x="350510" y="15440"/>
                  </a:lnTo>
                  <a:lnTo>
                    <a:pt x="390990" y="33697"/>
                  </a:lnTo>
                  <a:lnTo>
                    <a:pt x="427256" y="58049"/>
                  </a:lnTo>
                  <a:lnTo>
                    <a:pt x="458573" y="87802"/>
                  </a:lnTo>
                  <a:lnTo>
                    <a:pt x="484208" y="122258"/>
                  </a:lnTo>
                  <a:lnTo>
                    <a:pt x="503427" y="160722"/>
                  </a:lnTo>
                  <a:lnTo>
                    <a:pt x="515497" y="202497"/>
                  </a:lnTo>
                  <a:lnTo>
                    <a:pt x="519683" y="246887"/>
                  </a:lnTo>
                  <a:lnTo>
                    <a:pt x="515497" y="291278"/>
                  </a:lnTo>
                  <a:lnTo>
                    <a:pt x="503427" y="333053"/>
                  </a:lnTo>
                  <a:lnTo>
                    <a:pt x="484208" y="371517"/>
                  </a:lnTo>
                  <a:lnTo>
                    <a:pt x="458573" y="405973"/>
                  </a:lnTo>
                  <a:lnTo>
                    <a:pt x="427256" y="435726"/>
                  </a:lnTo>
                  <a:lnTo>
                    <a:pt x="390990" y="460078"/>
                  </a:lnTo>
                  <a:lnTo>
                    <a:pt x="350510" y="478335"/>
                  </a:lnTo>
                  <a:lnTo>
                    <a:pt x="306549" y="489799"/>
                  </a:lnTo>
                  <a:lnTo>
                    <a:pt x="259842" y="493775"/>
                  </a:lnTo>
                  <a:lnTo>
                    <a:pt x="213134" y="489799"/>
                  </a:lnTo>
                  <a:lnTo>
                    <a:pt x="169173" y="478335"/>
                  </a:lnTo>
                  <a:lnTo>
                    <a:pt x="128693" y="460078"/>
                  </a:lnTo>
                  <a:lnTo>
                    <a:pt x="92427" y="435726"/>
                  </a:lnTo>
                  <a:lnTo>
                    <a:pt x="61110" y="405973"/>
                  </a:lnTo>
                  <a:lnTo>
                    <a:pt x="35475" y="371517"/>
                  </a:lnTo>
                  <a:lnTo>
                    <a:pt x="16255" y="333053"/>
                  </a:lnTo>
                  <a:lnTo>
                    <a:pt x="4186" y="291278"/>
                  </a:lnTo>
                  <a:lnTo>
                    <a:pt x="0" y="246887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0914126" y="3240785"/>
            <a:ext cx="546100" cy="234886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12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marL="17780" algn="ctr">
              <a:lnSpc>
                <a:spcPct val="100000"/>
              </a:lnSpc>
              <a:spcBef>
                <a:spcPts val="1030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939271" y="3172967"/>
            <a:ext cx="525780" cy="975360"/>
          </a:xfrm>
          <a:custGeom>
            <a:avLst/>
            <a:gdLst/>
            <a:ahLst/>
            <a:cxnLst/>
            <a:rect l="l" t="t" r="r" b="b"/>
            <a:pathLst>
              <a:path w="525779" h="975360">
                <a:moveTo>
                  <a:pt x="0" y="728472"/>
                </a:moveTo>
                <a:lnTo>
                  <a:pt x="4186" y="684081"/>
                </a:lnTo>
                <a:lnTo>
                  <a:pt x="16255" y="642306"/>
                </a:lnTo>
                <a:lnTo>
                  <a:pt x="35475" y="603842"/>
                </a:lnTo>
                <a:lnTo>
                  <a:pt x="61110" y="569386"/>
                </a:lnTo>
                <a:lnTo>
                  <a:pt x="92427" y="539633"/>
                </a:lnTo>
                <a:lnTo>
                  <a:pt x="128693" y="515281"/>
                </a:lnTo>
                <a:lnTo>
                  <a:pt x="169173" y="497024"/>
                </a:lnTo>
                <a:lnTo>
                  <a:pt x="213134" y="485560"/>
                </a:lnTo>
                <a:lnTo>
                  <a:pt x="259842" y="481584"/>
                </a:lnTo>
                <a:lnTo>
                  <a:pt x="306549" y="485560"/>
                </a:lnTo>
                <a:lnTo>
                  <a:pt x="350510" y="497024"/>
                </a:lnTo>
                <a:lnTo>
                  <a:pt x="390990" y="515281"/>
                </a:lnTo>
                <a:lnTo>
                  <a:pt x="427256" y="539633"/>
                </a:lnTo>
                <a:lnTo>
                  <a:pt x="458573" y="569386"/>
                </a:lnTo>
                <a:lnTo>
                  <a:pt x="484208" y="603842"/>
                </a:lnTo>
                <a:lnTo>
                  <a:pt x="503427" y="642306"/>
                </a:lnTo>
                <a:lnTo>
                  <a:pt x="515497" y="684081"/>
                </a:lnTo>
                <a:lnTo>
                  <a:pt x="519683" y="728472"/>
                </a:lnTo>
                <a:lnTo>
                  <a:pt x="515497" y="772862"/>
                </a:lnTo>
                <a:lnTo>
                  <a:pt x="503427" y="814637"/>
                </a:lnTo>
                <a:lnTo>
                  <a:pt x="484208" y="853101"/>
                </a:lnTo>
                <a:lnTo>
                  <a:pt x="458573" y="887557"/>
                </a:lnTo>
                <a:lnTo>
                  <a:pt x="427256" y="917310"/>
                </a:lnTo>
                <a:lnTo>
                  <a:pt x="390990" y="941662"/>
                </a:lnTo>
                <a:lnTo>
                  <a:pt x="350510" y="959919"/>
                </a:lnTo>
                <a:lnTo>
                  <a:pt x="306549" y="971383"/>
                </a:lnTo>
                <a:lnTo>
                  <a:pt x="259842" y="975360"/>
                </a:lnTo>
                <a:lnTo>
                  <a:pt x="213134" y="971383"/>
                </a:lnTo>
                <a:lnTo>
                  <a:pt x="169173" y="959919"/>
                </a:lnTo>
                <a:lnTo>
                  <a:pt x="128693" y="941662"/>
                </a:lnTo>
                <a:lnTo>
                  <a:pt x="92427" y="917310"/>
                </a:lnTo>
                <a:lnTo>
                  <a:pt x="61110" y="887557"/>
                </a:lnTo>
                <a:lnTo>
                  <a:pt x="35475" y="853101"/>
                </a:lnTo>
                <a:lnTo>
                  <a:pt x="16255" y="814637"/>
                </a:lnTo>
                <a:lnTo>
                  <a:pt x="4186" y="772862"/>
                </a:lnTo>
                <a:lnTo>
                  <a:pt x="0" y="728472"/>
                </a:lnTo>
                <a:close/>
              </a:path>
              <a:path w="525779" h="975360">
                <a:moveTo>
                  <a:pt x="4572" y="246887"/>
                </a:moveTo>
                <a:lnTo>
                  <a:pt x="8771" y="202497"/>
                </a:lnTo>
                <a:lnTo>
                  <a:pt x="20880" y="160722"/>
                </a:lnTo>
                <a:lnTo>
                  <a:pt x="40160" y="122258"/>
                </a:lnTo>
                <a:lnTo>
                  <a:pt x="65874" y="87802"/>
                </a:lnTo>
                <a:lnTo>
                  <a:pt x="97287" y="58049"/>
                </a:lnTo>
                <a:lnTo>
                  <a:pt x="133660" y="33697"/>
                </a:lnTo>
                <a:lnTo>
                  <a:pt x="174257" y="15440"/>
                </a:lnTo>
                <a:lnTo>
                  <a:pt x="218341" y="3976"/>
                </a:lnTo>
                <a:lnTo>
                  <a:pt x="265175" y="0"/>
                </a:lnTo>
                <a:lnTo>
                  <a:pt x="312010" y="3976"/>
                </a:lnTo>
                <a:lnTo>
                  <a:pt x="356094" y="15440"/>
                </a:lnTo>
                <a:lnTo>
                  <a:pt x="396691" y="33697"/>
                </a:lnTo>
                <a:lnTo>
                  <a:pt x="433064" y="58049"/>
                </a:lnTo>
                <a:lnTo>
                  <a:pt x="464477" y="87802"/>
                </a:lnTo>
                <a:lnTo>
                  <a:pt x="490191" y="122258"/>
                </a:lnTo>
                <a:lnTo>
                  <a:pt x="509471" y="160722"/>
                </a:lnTo>
                <a:lnTo>
                  <a:pt x="521580" y="202497"/>
                </a:lnTo>
                <a:lnTo>
                  <a:pt x="525779" y="246887"/>
                </a:lnTo>
                <a:lnTo>
                  <a:pt x="521580" y="291278"/>
                </a:lnTo>
                <a:lnTo>
                  <a:pt x="509471" y="333053"/>
                </a:lnTo>
                <a:lnTo>
                  <a:pt x="490191" y="371517"/>
                </a:lnTo>
                <a:lnTo>
                  <a:pt x="464477" y="405973"/>
                </a:lnTo>
                <a:lnTo>
                  <a:pt x="433064" y="435726"/>
                </a:lnTo>
                <a:lnTo>
                  <a:pt x="396691" y="460078"/>
                </a:lnTo>
                <a:lnTo>
                  <a:pt x="356094" y="478335"/>
                </a:lnTo>
                <a:lnTo>
                  <a:pt x="312010" y="489799"/>
                </a:lnTo>
                <a:lnTo>
                  <a:pt x="265175" y="493776"/>
                </a:lnTo>
                <a:lnTo>
                  <a:pt x="218341" y="489799"/>
                </a:lnTo>
                <a:lnTo>
                  <a:pt x="174257" y="478335"/>
                </a:lnTo>
                <a:lnTo>
                  <a:pt x="133660" y="460078"/>
                </a:lnTo>
                <a:lnTo>
                  <a:pt x="97287" y="435726"/>
                </a:lnTo>
                <a:lnTo>
                  <a:pt x="65874" y="405973"/>
                </a:lnTo>
                <a:lnTo>
                  <a:pt x="40160" y="371517"/>
                </a:lnTo>
                <a:lnTo>
                  <a:pt x="20880" y="333053"/>
                </a:lnTo>
                <a:lnTo>
                  <a:pt x="8771" y="291278"/>
                </a:lnTo>
                <a:lnTo>
                  <a:pt x="4572" y="24688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57921" y="365683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57921" y="412470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70114" y="460476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70114" y="507263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658" y="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721345" y="3216401"/>
            <a:ext cx="546100" cy="234886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24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marR="30480" algn="ctr">
              <a:lnSpc>
                <a:spcPct val="100000"/>
              </a:lnSpc>
              <a:spcBef>
                <a:spcPts val="800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  <a:spcBef>
                <a:spcPts val="124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58" name="object 58"/>
          <p:cNvSpPr txBox="1"/>
          <p:nvPr/>
        </p:nvSpPr>
        <p:spPr>
          <a:xfrm>
            <a:off x="8369554" y="4061840"/>
            <a:ext cx="27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=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88783" y="5754420"/>
            <a:ext cx="4667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Search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when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new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vertices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added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(or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spc="25" dirty="0">
                <a:latin typeface="Calibri"/>
                <a:cs typeface="Calibri"/>
              </a:rPr>
              <a:t>all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visited)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42820">
              <a:lnSpc>
                <a:spcPct val="100000"/>
              </a:lnSpc>
              <a:spcBef>
                <a:spcPts val="125"/>
              </a:spcBef>
            </a:pPr>
            <a:r>
              <a:rPr spc="-390" dirty="0"/>
              <a:t>Nobody</a:t>
            </a:r>
            <a:r>
              <a:rPr spc="-204" dirty="0"/>
              <a:t> </a:t>
            </a:r>
            <a:r>
              <a:rPr spc="-315" dirty="0"/>
              <a:t>EVER</a:t>
            </a:r>
            <a:r>
              <a:rPr spc="-65" dirty="0"/>
              <a:t> </a:t>
            </a:r>
            <a:r>
              <a:rPr spc="-310" dirty="0"/>
              <a:t>uses</a:t>
            </a:r>
            <a:r>
              <a:rPr spc="-70" dirty="0"/>
              <a:t> </a:t>
            </a:r>
            <a:r>
              <a:rPr spc="-330" dirty="0"/>
              <a:t>the</a:t>
            </a:r>
            <a:r>
              <a:rPr spc="-55" dirty="0"/>
              <a:t> </a:t>
            </a:r>
            <a:r>
              <a:rPr spc="-325" dirty="0"/>
              <a:t>adjacency</a:t>
            </a:r>
            <a:r>
              <a:rPr spc="-160" dirty="0"/>
              <a:t> </a:t>
            </a:r>
            <a:r>
              <a:rPr spc="-300" dirty="0"/>
              <a:t>matrix!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255827"/>
            <a:ext cx="3077210" cy="2524125"/>
            <a:chOff x="0" y="1255827"/>
            <a:chExt cx="3077210" cy="2524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689" y="1255827"/>
              <a:ext cx="2124154" cy="20862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15996"/>
              <a:ext cx="1647443" cy="76352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176" y="4102372"/>
            <a:ext cx="2707842" cy="26199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5549" y="5202758"/>
            <a:ext cx="31305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134" y="5683758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585"/>
                </a:moveTo>
                <a:lnTo>
                  <a:pt x="38100" y="338785"/>
                </a:lnTo>
                <a:lnTo>
                  <a:pt x="63500" y="287985"/>
                </a:lnTo>
                <a:lnTo>
                  <a:pt x="28575" y="287985"/>
                </a:lnTo>
                <a:lnTo>
                  <a:pt x="28575" y="281635"/>
                </a:lnTo>
                <a:lnTo>
                  <a:pt x="0" y="262585"/>
                </a:lnTo>
                <a:close/>
              </a:path>
              <a:path w="76200" h="339089">
                <a:moveTo>
                  <a:pt x="28575" y="281635"/>
                </a:moveTo>
                <a:lnTo>
                  <a:pt x="28575" y="287985"/>
                </a:lnTo>
                <a:lnTo>
                  <a:pt x="38100" y="287985"/>
                </a:lnTo>
                <a:lnTo>
                  <a:pt x="28575" y="281635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35"/>
                </a:lnTo>
                <a:lnTo>
                  <a:pt x="38100" y="287985"/>
                </a:lnTo>
                <a:lnTo>
                  <a:pt x="47625" y="281635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35"/>
                </a:moveTo>
                <a:lnTo>
                  <a:pt x="38100" y="287985"/>
                </a:lnTo>
                <a:lnTo>
                  <a:pt x="47625" y="287985"/>
                </a:lnTo>
                <a:lnTo>
                  <a:pt x="47625" y="281635"/>
                </a:lnTo>
                <a:close/>
              </a:path>
              <a:path w="76200" h="339089">
                <a:moveTo>
                  <a:pt x="76200" y="262585"/>
                </a:moveTo>
                <a:lnTo>
                  <a:pt x="47625" y="281635"/>
                </a:lnTo>
                <a:lnTo>
                  <a:pt x="47625" y="287985"/>
                </a:lnTo>
                <a:lnTo>
                  <a:pt x="63500" y="287985"/>
                </a:lnTo>
                <a:lnTo>
                  <a:pt x="76200" y="262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51151" y="3627577"/>
            <a:ext cx="33401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46070" y="3780790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96945" y="3365753"/>
            <a:ext cx="8339455" cy="2248535"/>
          </a:xfrm>
          <a:custGeom>
            <a:avLst/>
            <a:gdLst/>
            <a:ahLst/>
            <a:cxnLst/>
            <a:rect l="l" t="t" r="r" b="b"/>
            <a:pathLst>
              <a:path w="8339455" h="2248535">
                <a:moveTo>
                  <a:pt x="854837" y="0"/>
                </a:moveTo>
                <a:lnTo>
                  <a:pt x="2102230" y="0"/>
                </a:lnTo>
                <a:lnTo>
                  <a:pt x="3973322" y="0"/>
                </a:lnTo>
                <a:lnTo>
                  <a:pt x="8339201" y="0"/>
                </a:lnTo>
                <a:lnTo>
                  <a:pt x="8339201" y="971677"/>
                </a:lnTo>
                <a:lnTo>
                  <a:pt x="8339201" y="1388110"/>
                </a:lnTo>
                <a:lnTo>
                  <a:pt x="8339201" y="1665732"/>
                </a:lnTo>
                <a:lnTo>
                  <a:pt x="3973322" y="1665732"/>
                </a:lnTo>
                <a:lnTo>
                  <a:pt x="0" y="2247912"/>
                </a:lnTo>
                <a:lnTo>
                  <a:pt x="2102230" y="1665732"/>
                </a:lnTo>
                <a:lnTo>
                  <a:pt x="854837" y="1665732"/>
                </a:lnTo>
                <a:lnTo>
                  <a:pt x="854837" y="1388110"/>
                </a:lnTo>
                <a:lnTo>
                  <a:pt x="854837" y="971677"/>
                </a:lnTo>
                <a:lnTo>
                  <a:pt x="854837" y="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60240" y="3986910"/>
            <a:ext cx="5975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Why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Adjacency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Matrix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used?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42820">
              <a:lnSpc>
                <a:spcPct val="100000"/>
              </a:lnSpc>
              <a:spcBef>
                <a:spcPts val="125"/>
              </a:spcBef>
            </a:pPr>
            <a:r>
              <a:rPr spc="-390" dirty="0"/>
              <a:t>Nobody</a:t>
            </a:r>
            <a:r>
              <a:rPr spc="-204" dirty="0"/>
              <a:t> </a:t>
            </a:r>
            <a:r>
              <a:rPr spc="-315" dirty="0"/>
              <a:t>EVER</a:t>
            </a:r>
            <a:r>
              <a:rPr spc="-65" dirty="0"/>
              <a:t> </a:t>
            </a:r>
            <a:r>
              <a:rPr spc="-310" dirty="0"/>
              <a:t>uses</a:t>
            </a:r>
            <a:r>
              <a:rPr spc="-70" dirty="0"/>
              <a:t> </a:t>
            </a:r>
            <a:r>
              <a:rPr spc="-330" dirty="0"/>
              <a:t>the</a:t>
            </a:r>
            <a:r>
              <a:rPr spc="-55" dirty="0"/>
              <a:t> </a:t>
            </a:r>
            <a:r>
              <a:rPr spc="-325" dirty="0"/>
              <a:t>adjacency</a:t>
            </a:r>
            <a:r>
              <a:rPr spc="-160" dirty="0"/>
              <a:t> </a:t>
            </a:r>
            <a:r>
              <a:rPr spc="-300" dirty="0"/>
              <a:t>matrix!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255827"/>
            <a:ext cx="3077210" cy="2524125"/>
            <a:chOff x="0" y="1255827"/>
            <a:chExt cx="3077210" cy="2524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689" y="1255827"/>
              <a:ext cx="2124154" cy="20862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15996"/>
              <a:ext cx="1647443" cy="76352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176" y="4102372"/>
            <a:ext cx="2707842" cy="26199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5549" y="5202758"/>
            <a:ext cx="31305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134" y="5683758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585"/>
                </a:moveTo>
                <a:lnTo>
                  <a:pt x="38100" y="338785"/>
                </a:lnTo>
                <a:lnTo>
                  <a:pt x="63500" y="287985"/>
                </a:lnTo>
                <a:lnTo>
                  <a:pt x="28575" y="287985"/>
                </a:lnTo>
                <a:lnTo>
                  <a:pt x="28575" y="281635"/>
                </a:lnTo>
                <a:lnTo>
                  <a:pt x="0" y="262585"/>
                </a:lnTo>
                <a:close/>
              </a:path>
              <a:path w="76200" h="339089">
                <a:moveTo>
                  <a:pt x="28575" y="281635"/>
                </a:moveTo>
                <a:lnTo>
                  <a:pt x="28575" y="287985"/>
                </a:lnTo>
                <a:lnTo>
                  <a:pt x="38100" y="287985"/>
                </a:lnTo>
                <a:lnTo>
                  <a:pt x="28575" y="281635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35"/>
                </a:lnTo>
                <a:lnTo>
                  <a:pt x="38100" y="287985"/>
                </a:lnTo>
                <a:lnTo>
                  <a:pt x="47625" y="281635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35"/>
                </a:moveTo>
                <a:lnTo>
                  <a:pt x="38100" y="287985"/>
                </a:lnTo>
                <a:lnTo>
                  <a:pt x="47625" y="287985"/>
                </a:lnTo>
                <a:lnTo>
                  <a:pt x="47625" y="281635"/>
                </a:lnTo>
                <a:close/>
              </a:path>
              <a:path w="76200" h="339089">
                <a:moveTo>
                  <a:pt x="76200" y="262585"/>
                </a:moveTo>
                <a:lnTo>
                  <a:pt x="47625" y="281635"/>
                </a:lnTo>
                <a:lnTo>
                  <a:pt x="47625" y="287985"/>
                </a:lnTo>
                <a:lnTo>
                  <a:pt x="63500" y="287985"/>
                </a:lnTo>
                <a:lnTo>
                  <a:pt x="76200" y="262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51151" y="3627577"/>
            <a:ext cx="33401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46070" y="3780790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96945" y="3365753"/>
            <a:ext cx="8339455" cy="2248535"/>
          </a:xfrm>
          <a:custGeom>
            <a:avLst/>
            <a:gdLst/>
            <a:ahLst/>
            <a:cxnLst/>
            <a:rect l="l" t="t" r="r" b="b"/>
            <a:pathLst>
              <a:path w="8339455" h="2248535">
                <a:moveTo>
                  <a:pt x="854837" y="0"/>
                </a:moveTo>
                <a:lnTo>
                  <a:pt x="2102230" y="0"/>
                </a:lnTo>
                <a:lnTo>
                  <a:pt x="3973322" y="0"/>
                </a:lnTo>
                <a:lnTo>
                  <a:pt x="8339201" y="0"/>
                </a:lnTo>
                <a:lnTo>
                  <a:pt x="8339201" y="971677"/>
                </a:lnTo>
                <a:lnTo>
                  <a:pt x="8339201" y="1388110"/>
                </a:lnTo>
                <a:lnTo>
                  <a:pt x="8339201" y="1665732"/>
                </a:lnTo>
                <a:lnTo>
                  <a:pt x="3973322" y="1665732"/>
                </a:lnTo>
                <a:lnTo>
                  <a:pt x="0" y="2247912"/>
                </a:lnTo>
                <a:lnTo>
                  <a:pt x="2102230" y="1665732"/>
                </a:lnTo>
                <a:lnTo>
                  <a:pt x="854837" y="1665732"/>
                </a:lnTo>
                <a:lnTo>
                  <a:pt x="854837" y="1388110"/>
                </a:lnTo>
                <a:lnTo>
                  <a:pt x="854837" y="971677"/>
                </a:lnTo>
                <a:lnTo>
                  <a:pt x="854837" y="0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34840" y="3511422"/>
            <a:ext cx="5257165" cy="91566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latin typeface="Calibri"/>
                <a:cs typeface="Calibri"/>
              </a:rPr>
              <a:t>Reasons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Adjacency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Matrix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is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never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used:</a:t>
            </a:r>
            <a:endParaRPr sz="2400">
              <a:latin typeface="Calibri"/>
              <a:cs typeface="Calibri"/>
            </a:endParaRPr>
          </a:p>
          <a:p>
            <a:pPr marL="647065" indent="-423545">
              <a:lnSpc>
                <a:spcPct val="100000"/>
              </a:lnSpc>
              <a:spcBef>
                <a:spcPts val="620"/>
              </a:spcBef>
              <a:buSzPct val="66666"/>
              <a:buFont typeface="Arial"/>
              <a:buChar char="●"/>
              <a:tabLst>
                <a:tab pos="647065" algn="l"/>
              </a:tabLst>
            </a:pPr>
            <a:r>
              <a:rPr sz="2100" b="1" dirty="0">
                <a:latin typeface="Calibri"/>
                <a:cs typeface="Calibri"/>
              </a:rPr>
              <a:t>Sparsity:</a:t>
            </a:r>
            <a:r>
              <a:rPr sz="2100" b="1" spc="245" dirty="0">
                <a:latin typeface="Calibri"/>
                <a:cs typeface="Calibri"/>
              </a:rPr>
              <a:t> </a:t>
            </a:r>
            <a:r>
              <a:rPr sz="2100" spc="135" dirty="0">
                <a:latin typeface="Calibri"/>
                <a:cs typeface="Calibri"/>
              </a:rPr>
              <a:t>%</a:t>
            </a:r>
            <a:r>
              <a:rPr sz="2100" spc="2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spc="65" dirty="0">
                <a:latin typeface="Calibri"/>
                <a:cs typeface="Calibri"/>
              </a:rPr>
              <a:t>Non-</a:t>
            </a:r>
            <a:r>
              <a:rPr sz="2100" dirty="0">
                <a:latin typeface="Calibri"/>
                <a:cs typeface="Calibri"/>
              </a:rPr>
              <a:t>Zero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Entries</a:t>
            </a:r>
            <a:r>
              <a:rPr sz="2100" spc="22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~</a:t>
            </a:r>
            <a:r>
              <a:rPr sz="2100" spc="240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10</a:t>
            </a:r>
            <a:r>
              <a:rPr sz="3075" spc="135" baseline="24390" dirty="0">
                <a:latin typeface="Calibri"/>
                <a:cs typeface="Calibri"/>
              </a:rPr>
              <a:t>-</a:t>
            </a:r>
            <a:r>
              <a:rPr sz="3075" spc="30" baseline="24390" dirty="0">
                <a:latin typeface="Calibri"/>
                <a:cs typeface="Calibri"/>
              </a:rPr>
              <a:t>5</a:t>
            </a:r>
            <a:endParaRPr sz="3075" baseline="2439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4629403" y="4425518"/>
            <a:ext cx="555942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52755" indent="-440055">
              <a:lnSpc>
                <a:spcPct val="100000"/>
              </a:lnSpc>
              <a:spcBef>
                <a:spcPts val="135"/>
              </a:spcBef>
              <a:buSzPct val="76190"/>
              <a:buFont typeface="Arial"/>
              <a:buChar char="●"/>
              <a:tabLst>
                <a:tab pos="452755" algn="l"/>
              </a:tabLst>
            </a:pPr>
            <a:r>
              <a:rPr sz="2100" b="1" dirty="0">
                <a:latin typeface="Calibri"/>
                <a:cs typeface="Calibri"/>
              </a:rPr>
              <a:t>Total</a:t>
            </a:r>
            <a:r>
              <a:rPr sz="2100" b="1" spc="125" dirty="0">
                <a:latin typeface="Calibri"/>
                <a:cs typeface="Calibri"/>
              </a:rPr>
              <a:t> </a:t>
            </a:r>
            <a:r>
              <a:rPr sz="2100" b="1" spc="65" dirty="0">
                <a:latin typeface="Calibri"/>
                <a:cs typeface="Calibri"/>
              </a:rPr>
              <a:t>Size:</a:t>
            </a:r>
            <a:r>
              <a:rPr sz="2100" b="1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32M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nodes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=&gt;</a:t>
            </a:r>
            <a:r>
              <a:rPr sz="2100" spc="1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(32M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spc="-305" dirty="0">
                <a:latin typeface="Calibri"/>
                <a:cs typeface="Calibri"/>
              </a:rPr>
              <a:t>*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32M)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=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spc="70" dirty="0">
                <a:latin typeface="Calibri"/>
                <a:cs typeface="Calibri"/>
              </a:rPr>
              <a:t>1PB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689" y="1255827"/>
            <a:ext cx="2124154" cy="208628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8176" y="4102372"/>
            <a:ext cx="2708275" cy="2620010"/>
            <a:chOff x="618176" y="4102372"/>
            <a:chExt cx="2708275" cy="26200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176" y="4102372"/>
              <a:ext cx="2707842" cy="26199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5172" y="5300472"/>
              <a:ext cx="2304415" cy="487680"/>
            </a:xfrm>
            <a:custGeom>
              <a:avLst/>
              <a:gdLst/>
              <a:ahLst/>
              <a:cxnLst/>
              <a:rect l="l" t="t" r="r" b="b"/>
              <a:pathLst>
                <a:path w="2304415" h="487679">
                  <a:moveTo>
                    <a:pt x="2304288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2304288" y="487679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7EDD56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5172" y="5300472"/>
              <a:ext cx="2304415" cy="487680"/>
            </a:xfrm>
            <a:custGeom>
              <a:avLst/>
              <a:gdLst/>
              <a:ahLst/>
              <a:cxnLst/>
              <a:rect l="l" t="t" r="r" b="b"/>
              <a:pathLst>
                <a:path w="2304415" h="487679">
                  <a:moveTo>
                    <a:pt x="0" y="487679"/>
                  </a:moveTo>
                  <a:lnTo>
                    <a:pt x="2304288" y="487679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48767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5549" y="5202758"/>
            <a:ext cx="31305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134" y="5683758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585"/>
                </a:moveTo>
                <a:lnTo>
                  <a:pt x="38100" y="338785"/>
                </a:lnTo>
                <a:lnTo>
                  <a:pt x="63500" y="287985"/>
                </a:lnTo>
                <a:lnTo>
                  <a:pt x="28575" y="287985"/>
                </a:lnTo>
                <a:lnTo>
                  <a:pt x="28575" y="281635"/>
                </a:lnTo>
                <a:lnTo>
                  <a:pt x="0" y="262585"/>
                </a:lnTo>
                <a:close/>
              </a:path>
              <a:path w="76200" h="339089">
                <a:moveTo>
                  <a:pt x="28575" y="281635"/>
                </a:moveTo>
                <a:lnTo>
                  <a:pt x="28575" y="287985"/>
                </a:lnTo>
                <a:lnTo>
                  <a:pt x="38100" y="287985"/>
                </a:lnTo>
                <a:lnTo>
                  <a:pt x="28575" y="281635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35"/>
                </a:lnTo>
                <a:lnTo>
                  <a:pt x="38100" y="287985"/>
                </a:lnTo>
                <a:lnTo>
                  <a:pt x="47625" y="281635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35"/>
                </a:moveTo>
                <a:lnTo>
                  <a:pt x="38100" y="287985"/>
                </a:lnTo>
                <a:lnTo>
                  <a:pt x="47625" y="287985"/>
                </a:lnTo>
                <a:lnTo>
                  <a:pt x="47625" y="281635"/>
                </a:lnTo>
                <a:close/>
              </a:path>
              <a:path w="76200" h="339089">
                <a:moveTo>
                  <a:pt x="76200" y="262585"/>
                </a:moveTo>
                <a:lnTo>
                  <a:pt x="47625" y="281635"/>
                </a:lnTo>
                <a:lnTo>
                  <a:pt x="47625" y="287985"/>
                </a:lnTo>
                <a:lnTo>
                  <a:pt x="63500" y="287985"/>
                </a:lnTo>
                <a:lnTo>
                  <a:pt x="76200" y="26258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51151" y="3627577"/>
            <a:ext cx="33401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46070" y="3780790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5375" y="1096088"/>
            <a:ext cx="5051985" cy="17403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520946" y="1201038"/>
            <a:ext cx="206438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5" dirty="0">
                <a:latin typeface="Calibri"/>
                <a:cs typeface="Calibri"/>
              </a:rPr>
              <a:t>Offsets</a:t>
            </a:r>
            <a:r>
              <a:rPr sz="2100" spc="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Array</a:t>
            </a:r>
            <a:r>
              <a:rPr sz="2100" spc="8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(OA)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4434" y="2357704"/>
            <a:ext cx="7080250" cy="13131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60" dirty="0">
                <a:latin typeface="Calibri"/>
                <a:cs typeface="Calibri"/>
              </a:rPr>
              <a:t>Neighbors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Array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(NA)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libri"/>
              <a:cs typeface="Calibri"/>
            </a:endParaRPr>
          </a:p>
          <a:p>
            <a:pPr marL="3568700" algn="ctr">
              <a:lnSpc>
                <a:spcPct val="100000"/>
              </a:lnSpc>
            </a:pPr>
            <a:r>
              <a:rPr sz="2100" b="1" dirty="0">
                <a:latin typeface="Calibri"/>
                <a:cs typeface="Calibri"/>
              </a:rPr>
              <a:t>Compressed</a:t>
            </a:r>
            <a:r>
              <a:rPr sz="2100" b="1" spc="18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Sparse</a:t>
            </a:r>
            <a:r>
              <a:rPr sz="2100" b="1" spc="18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Row</a:t>
            </a:r>
            <a:r>
              <a:rPr sz="2100" b="1" spc="135" dirty="0">
                <a:latin typeface="Calibri"/>
                <a:cs typeface="Calibri"/>
              </a:rPr>
              <a:t> </a:t>
            </a:r>
            <a:r>
              <a:rPr sz="2100" b="1" spc="45" dirty="0">
                <a:latin typeface="Calibri"/>
                <a:cs typeface="Calibri"/>
              </a:rPr>
              <a:t>(CSR)</a:t>
            </a:r>
            <a:endParaRPr sz="2100">
              <a:latin typeface="Calibri"/>
              <a:cs typeface="Calibri"/>
            </a:endParaRPr>
          </a:p>
          <a:p>
            <a:pPr marL="3569970" algn="ctr">
              <a:lnSpc>
                <a:spcPct val="100000"/>
              </a:lnSpc>
              <a:spcBef>
                <a:spcPts val="35"/>
              </a:spcBef>
            </a:pPr>
            <a:r>
              <a:rPr sz="2100" b="1" i="1" dirty="0">
                <a:latin typeface="Calibri"/>
                <a:cs typeface="Calibri"/>
              </a:rPr>
              <a:t>Outgoing</a:t>
            </a:r>
            <a:r>
              <a:rPr sz="2100" b="1" i="1" spc="-114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Neighbors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015995"/>
            <a:ext cx="1647443" cy="76352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9039" y="173227"/>
            <a:ext cx="11403965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70" dirty="0"/>
              <a:t>Compressed</a:t>
            </a:r>
            <a:r>
              <a:rPr spc="-80" dirty="0"/>
              <a:t> </a:t>
            </a:r>
            <a:r>
              <a:rPr spc="-290" dirty="0"/>
              <a:t>Sparse</a:t>
            </a:r>
            <a:r>
              <a:rPr spc="-65" dirty="0"/>
              <a:t> </a:t>
            </a:r>
            <a:r>
              <a:rPr spc="-325" dirty="0"/>
              <a:t>Data</a:t>
            </a:r>
            <a:r>
              <a:rPr spc="-45" dirty="0"/>
              <a:t> </a:t>
            </a:r>
            <a:r>
              <a:rPr spc="-290" dirty="0"/>
              <a:t>Structures</a:t>
            </a:r>
            <a:r>
              <a:rPr spc="-70" dirty="0"/>
              <a:t> </a:t>
            </a:r>
            <a:r>
              <a:rPr spc="-320" dirty="0"/>
              <a:t>for</a:t>
            </a:r>
            <a:r>
              <a:rPr spc="-45" dirty="0"/>
              <a:t> </a:t>
            </a:r>
            <a:r>
              <a:rPr spc="-254" dirty="0"/>
              <a:t>Feasible</a:t>
            </a:r>
            <a:r>
              <a:rPr spc="-65" dirty="0"/>
              <a:t> </a:t>
            </a:r>
            <a:r>
              <a:rPr spc="-505" dirty="0"/>
              <a:t>Memory</a:t>
            </a:r>
            <a:r>
              <a:rPr spc="-204" dirty="0"/>
              <a:t> </a:t>
            </a:r>
            <a:r>
              <a:rPr spc="-65" dirty="0"/>
              <a:t>Size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897433" y="3962209"/>
          <a:ext cx="3008628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905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44536A"/>
                      </a:solidFill>
                      <a:prstDash val="solid"/>
                    </a:lnL>
                    <a:lnR w="1905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905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035678" y="3828669"/>
            <a:ext cx="2481580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14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Vertex</a:t>
            </a:r>
            <a:r>
              <a:rPr sz="2100" spc="22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Property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Array </a:t>
            </a:r>
            <a:r>
              <a:rPr sz="2100" dirty="0">
                <a:latin typeface="Calibri"/>
                <a:cs typeface="Calibri"/>
              </a:rPr>
              <a:t>i.e.,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45" dirty="0">
                <a:latin typeface="Calibri"/>
                <a:cs typeface="Calibri"/>
              </a:rPr>
              <a:t>srcData</a:t>
            </a:r>
            <a:r>
              <a:rPr sz="2100" spc="11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/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35" dirty="0">
                <a:latin typeface="Calibri"/>
                <a:cs typeface="Calibri"/>
              </a:rPr>
              <a:t>dstData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32218" y="4780534"/>
            <a:ext cx="519303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100"/>
              </a:spcBef>
            </a:pPr>
            <a:r>
              <a:rPr sz="2100" b="1" dirty="0">
                <a:latin typeface="Calibri"/>
                <a:cs typeface="Calibri"/>
              </a:rPr>
              <a:t>Often</a:t>
            </a:r>
            <a:r>
              <a:rPr sz="2100" b="1" spc="10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we</a:t>
            </a:r>
            <a:r>
              <a:rPr sz="2100" b="1" spc="114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will</a:t>
            </a:r>
            <a:r>
              <a:rPr sz="2100" b="1" spc="1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leave</a:t>
            </a:r>
            <a:r>
              <a:rPr sz="2100" b="1" spc="1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9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vertex</a:t>
            </a:r>
            <a:r>
              <a:rPr sz="2100" b="1" spc="9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property</a:t>
            </a:r>
            <a:r>
              <a:rPr sz="2100" b="1" spc="7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array </a:t>
            </a:r>
            <a:r>
              <a:rPr sz="2100" b="1" spc="10" dirty="0">
                <a:latin typeface="Calibri"/>
                <a:cs typeface="Calibri"/>
              </a:rPr>
              <a:t>implicitly</a:t>
            </a:r>
            <a:r>
              <a:rPr sz="2100" b="1" spc="65" dirty="0">
                <a:latin typeface="Calibri"/>
                <a:cs typeface="Calibri"/>
              </a:rPr>
              <a:t> </a:t>
            </a:r>
            <a:r>
              <a:rPr sz="2100" b="1" spc="10" dirty="0">
                <a:latin typeface="Calibri"/>
                <a:cs typeface="Calibri"/>
              </a:rPr>
              <a:t>defined</a:t>
            </a:r>
            <a:r>
              <a:rPr sz="2100" b="1" spc="130" dirty="0">
                <a:latin typeface="Calibri"/>
                <a:cs typeface="Calibri"/>
              </a:rPr>
              <a:t> </a:t>
            </a:r>
            <a:r>
              <a:rPr sz="2100" b="1" spc="10" dirty="0">
                <a:latin typeface="Calibri"/>
                <a:cs typeface="Calibri"/>
              </a:rPr>
              <a:t>when</a:t>
            </a:r>
            <a:r>
              <a:rPr sz="2100" b="1" spc="135" dirty="0">
                <a:latin typeface="Calibri"/>
                <a:cs typeface="Calibri"/>
              </a:rPr>
              <a:t> </a:t>
            </a:r>
            <a:r>
              <a:rPr sz="2100" b="1" spc="10" dirty="0">
                <a:latin typeface="Calibri"/>
                <a:cs typeface="Calibri"/>
              </a:rPr>
              <a:t>we</a:t>
            </a:r>
            <a:r>
              <a:rPr sz="2100" b="1" spc="160" dirty="0">
                <a:latin typeface="Calibri"/>
                <a:cs typeface="Calibri"/>
              </a:rPr>
              <a:t> </a:t>
            </a:r>
            <a:r>
              <a:rPr sz="2100" b="1" spc="10" dirty="0">
                <a:latin typeface="Calibri"/>
                <a:cs typeface="Calibri"/>
              </a:rPr>
              <a:t>talk</a:t>
            </a:r>
            <a:r>
              <a:rPr sz="2100" b="1" spc="100" dirty="0">
                <a:latin typeface="Calibri"/>
                <a:cs typeface="Calibri"/>
              </a:rPr>
              <a:t> </a:t>
            </a:r>
            <a:r>
              <a:rPr sz="2100" b="1" spc="10" dirty="0">
                <a:latin typeface="Calibri"/>
                <a:cs typeface="Calibri"/>
              </a:rPr>
              <a:t>about</a:t>
            </a:r>
            <a:r>
              <a:rPr sz="2100" b="1" spc="17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sparse </a:t>
            </a:r>
            <a:r>
              <a:rPr sz="2100" b="1" dirty="0">
                <a:latin typeface="Calibri"/>
                <a:cs typeface="Calibri"/>
              </a:rPr>
              <a:t>structures,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but</a:t>
            </a:r>
            <a:r>
              <a:rPr sz="2100" b="1" spc="15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it</a:t>
            </a:r>
            <a:r>
              <a:rPr sz="2100" b="1" spc="170" dirty="0">
                <a:latin typeface="Calibri"/>
                <a:cs typeface="Calibri"/>
              </a:rPr>
              <a:t> </a:t>
            </a:r>
            <a:r>
              <a:rPr sz="2100" b="1" spc="60" dirty="0">
                <a:latin typeface="Calibri"/>
                <a:cs typeface="Calibri"/>
              </a:rPr>
              <a:t>is</a:t>
            </a:r>
            <a:r>
              <a:rPr sz="2100" b="1" spc="17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always</a:t>
            </a:r>
            <a:r>
              <a:rPr sz="2100" b="1" spc="17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there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4520"/>
            <a:ext cx="53105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5" dirty="0">
                <a:latin typeface="Calibri Light"/>
                <a:cs typeface="Calibri Light"/>
              </a:rPr>
              <a:t>Today: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Sparse</a:t>
            </a:r>
            <a:r>
              <a:rPr sz="4400" b="0" spc="-14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Problems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654540" cy="2070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  <a:tab pos="4222115" algn="l"/>
              </a:tabLst>
            </a:pPr>
            <a:r>
              <a:rPr sz="2800" dirty="0">
                <a:latin typeface="Calibri"/>
                <a:cs typeface="Calibri"/>
              </a:rPr>
              <a:t>What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sparse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problem?</a:t>
            </a:r>
            <a:r>
              <a:rPr sz="2800" dirty="0">
                <a:latin typeface="Calibri"/>
                <a:cs typeface="Calibri"/>
              </a:rPr>
              <a:t>	Why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called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“sparse”?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What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makes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sparse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problems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hard?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Roofline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performance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modeling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Hardware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software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strategies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optimizing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sparse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problems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8853" y="6507886"/>
            <a:ext cx="10603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(with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acknowledgements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Vignesh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Balaji,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CMU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ECE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2021,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now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Nvidia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10" dirty="0">
                <a:latin typeface="Calibri"/>
                <a:cs typeface="Calibri"/>
              </a:rPr>
              <a:t>contributions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material)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20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55827"/>
            <a:ext cx="3077210" cy="2524125"/>
            <a:chOff x="0" y="1255827"/>
            <a:chExt cx="3077210" cy="2524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689" y="1255827"/>
              <a:ext cx="2124154" cy="20862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15996"/>
              <a:ext cx="1647443" cy="76352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18176" y="4102372"/>
            <a:ext cx="2708275" cy="2620010"/>
            <a:chOff x="618176" y="4102372"/>
            <a:chExt cx="2708275" cy="26200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176" y="4102372"/>
              <a:ext cx="2707842" cy="26199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5172" y="5300472"/>
              <a:ext cx="2304415" cy="487680"/>
            </a:xfrm>
            <a:custGeom>
              <a:avLst/>
              <a:gdLst/>
              <a:ahLst/>
              <a:cxnLst/>
              <a:rect l="l" t="t" r="r" b="b"/>
              <a:pathLst>
                <a:path w="2304415" h="487679">
                  <a:moveTo>
                    <a:pt x="2304288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2304288" y="487679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7EDD56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5172" y="5300472"/>
              <a:ext cx="2304415" cy="487680"/>
            </a:xfrm>
            <a:custGeom>
              <a:avLst/>
              <a:gdLst/>
              <a:ahLst/>
              <a:cxnLst/>
              <a:rect l="l" t="t" r="r" b="b"/>
              <a:pathLst>
                <a:path w="2304415" h="487679">
                  <a:moveTo>
                    <a:pt x="0" y="487679"/>
                  </a:moveTo>
                  <a:lnTo>
                    <a:pt x="2304288" y="487679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48767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5549" y="5202758"/>
            <a:ext cx="31305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0134" y="5683758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585"/>
                </a:moveTo>
                <a:lnTo>
                  <a:pt x="38100" y="338785"/>
                </a:lnTo>
                <a:lnTo>
                  <a:pt x="63500" y="287985"/>
                </a:lnTo>
                <a:lnTo>
                  <a:pt x="28575" y="287985"/>
                </a:lnTo>
                <a:lnTo>
                  <a:pt x="28575" y="281635"/>
                </a:lnTo>
                <a:lnTo>
                  <a:pt x="0" y="262585"/>
                </a:lnTo>
                <a:close/>
              </a:path>
              <a:path w="76200" h="339089">
                <a:moveTo>
                  <a:pt x="28575" y="281635"/>
                </a:moveTo>
                <a:lnTo>
                  <a:pt x="28575" y="287985"/>
                </a:lnTo>
                <a:lnTo>
                  <a:pt x="38100" y="287985"/>
                </a:lnTo>
                <a:lnTo>
                  <a:pt x="28575" y="281635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35"/>
                </a:lnTo>
                <a:lnTo>
                  <a:pt x="38100" y="287985"/>
                </a:lnTo>
                <a:lnTo>
                  <a:pt x="47625" y="281635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35"/>
                </a:moveTo>
                <a:lnTo>
                  <a:pt x="38100" y="287985"/>
                </a:lnTo>
                <a:lnTo>
                  <a:pt x="47625" y="287985"/>
                </a:lnTo>
                <a:lnTo>
                  <a:pt x="47625" y="281635"/>
                </a:lnTo>
                <a:close/>
              </a:path>
              <a:path w="76200" h="339089">
                <a:moveTo>
                  <a:pt x="76200" y="262585"/>
                </a:moveTo>
                <a:lnTo>
                  <a:pt x="47625" y="281635"/>
                </a:lnTo>
                <a:lnTo>
                  <a:pt x="47625" y="287985"/>
                </a:lnTo>
                <a:lnTo>
                  <a:pt x="63500" y="287985"/>
                </a:lnTo>
                <a:lnTo>
                  <a:pt x="76200" y="26258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51151" y="3627577"/>
            <a:ext cx="33401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6070" y="3780790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5375" y="1096088"/>
            <a:ext cx="5051985" cy="17403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520946" y="1201038"/>
            <a:ext cx="206438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5" dirty="0">
                <a:latin typeface="Calibri"/>
                <a:cs typeface="Calibri"/>
              </a:rPr>
              <a:t>Offsets</a:t>
            </a:r>
            <a:r>
              <a:rPr sz="2100" spc="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Array</a:t>
            </a:r>
            <a:r>
              <a:rPr sz="2100" spc="8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(OA)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03642" y="2995041"/>
            <a:ext cx="3510915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Compressed</a:t>
            </a:r>
            <a:r>
              <a:rPr sz="2100" b="1" spc="18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Sparse</a:t>
            </a:r>
            <a:r>
              <a:rPr sz="2100" b="1" spc="18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Row</a:t>
            </a:r>
            <a:r>
              <a:rPr sz="2100" b="1" spc="135" dirty="0">
                <a:latin typeface="Calibri"/>
                <a:cs typeface="Calibri"/>
              </a:rPr>
              <a:t> </a:t>
            </a:r>
            <a:r>
              <a:rPr sz="2100" b="1" spc="45" dirty="0">
                <a:latin typeface="Calibri"/>
                <a:cs typeface="Calibri"/>
              </a:rPr>
              <a:t>(CSR)</a:t>
            </a:r>
            <a:endParaRPr sz="21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35"/>
              </a:spcBef>
            </a:pPr>
            <a:r>
              <a:rPr sz="2100" b="1" i="1" dirty="0">
                <a:latin typeface="Calibri"/>
                <a:cs typeface="Calibri"/>
              </a:rPr>
              <a:t>Outgoing</a:t>
            </a:r>
            <a:r>
              <a:rPr sz="2100" b="1" i="1" spc="-114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Neighbors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970" y="2923222"/>
            <a:ext cx="3297554" cy="792480"/>
            <a:chOff x="3954970" y="2923222"/>
            <a:chExt cx="3297554" cy="792480"/>
          </a:xfrm>
        </p:grpSpPr>
        <p:sp>
          <p:nvSpPr>
            <p:cNvPr id="18" name="object 18"/>
            <p:cNvSpPr/>
            <p:nvPr/>
          </p:nvSpPr>
          <p:spPr>
            <a:xfrm>
              <a:off x="3969258" y="2937510"/>
              <a:ext cx="3268979" cy="763905"/>
            </a:xfrm>
            <a:custGeom>
              <a:avLst/>
              <a:gdLst/>
              <a:ahLst/>
              <a:cxnLst/>
              <a:rect l="l" t="t" r="r" b="b"/>
              <a:pathLst>
                <a:path w="3268979" h="763904">
                  <a:moveTo>
                    <a:pt x="2206752" y="0"/>
                  </a:moveTo>
                  <a:lnTo>
                    <a:pt x="0" y="0"/>
                  </a:lnTo>
                  <a:lnTo>
                    <a:pt x="0" y="763523"/>
                  </a:lnTo>
                  <a:lnTo>
                    <a:pt x="2206752" y="763523"/>
                  </a:lnTo>
                  <a:lnTo>
                    <a:pt x="2206752" y="318135"/>
                  </a:lnTo>
                  <a:lnTo>
                    <a:pt x="3268471" y="342645"/>
                  </a:lnTo>
                  <a:lnTo>
                    <a:pt x="2206752" y="127253"/>
                  </a:lnTo>
                  <a:lnTo>
                    <a:pt x="220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69258" y="2937510"/>
              <a:ext cx="3268979" cy="763905"/>
            </a:xfrm>
            <a:custGeom>
              <a:avLst/>
              <a:gdLst/>
              <a:ahLst/>
              <a:cxnLst/>
              <a:rect l="l" t="t" r="r" b="b"/>
              <a:pathLst>
                <a:path w="3268979" h="763904">
                  <a:moveTo>
                    <a:pt x="0" y="0"/>
                  </a:moveTo>
                  <a:lnTo>
                    <a:pt x="1287271" y="0"/>
                  </a:lnTo>
                  <a:lnTo>
                    <a:pt x="1838959" y="0"/>
                  </a:lnTo>
                  <a:lnTo>
                    <a:pt x="2206752" y="0"/>
                  </a:lnTo>
                  <a:lnTo>
                    <a:pt x="2206752" y="127253"/>
                  </a:lnTo>
                  <a:lnTo>
                    <a:pt x="3268471" y="342645"/>
                  </a:lnTo>
                  <a:lnTo>
                    <a:pt x="2206752" y="318135"/>
                  </a:lnTo>
                  <a:lnTo>
                    <a:pt x="2206752" y="763523"/>
                  </a:lnTo>
                  <a:lnTo>
                    <a:pt x="1838959" y="763523"/>
                  </a:lnTo>
                  <a:lnTo>
                    <a:pt x="1287271" y="763523"/>
                  </a:lnTo>
                  <a:lnTo>
                    <a:pt x="0" y="763523"/>
                  </a:lnTo>
                  <a:lnTo>
                    <a:pt x="0" y="318135"/>
                  </a:lnTo>
                  <a:lnTo>
                    <a:pt x="0" y="127253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94734" y="2357704"/>
            <a:ext cx="2576195" cy="1323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35"/>
              </a:spcBef>
            </a:pPr>
            <a:r>
              <a:rPr sz="2100" spc="60" dirty="0">
                <a:latin typeface="Calibri"/>
                <a:cs typeface="Calibri"/>
              </a:rPr>
              <a:t>Neighbors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Array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(NA)</a:t>
            </a:r>
            <a:endParaRPr sz="2100">
              <a:latin typeface="Calibri"/>
              <a:cs typeface="Calibri"/>
            </a:endParaRPr>
          </a:p>
          <a:p>
            <a:pPr marL="647700" marR="615315" indent="-635635">
              <a:lnSpc>
                <a:spcPct val="100000"/>
              </a:lnSpc>
              <a:spcBef>
                <a:spcPts val="1905"/>
              </a:spcBef>
            </a:pPr>
            <a:r>
              <a:rPr sz="2400" spc="-135" dirty="0">
                <a:latin typeface="Calibri"/>
                <a:cs typeface="Calibri"/>
              </a:rPr>
              <a:t>EdgeList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90" dirty="0">
                <a:latin typeface="Calibri"/>
                <a:cs typeface="Calibri"/>
              </a:rPr>
              <a:t>sorted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90" dirty="0">
                <a:latin typeface="Calibri"/>
                <a:cs typeface="Calibri"/>
              </a:rPr>
              <a:t>by </a:t>
            </a:r>
            <a:r>
              <a:rPr sz="2400" spc="-10" dirty="0">
                <a:latin typeface="Calibri"/>
                <a:cs typeface="Calibri"/>
              </a:rPr>
              <a:t>SrcIDs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39039" y="173227"/>
            <a:ext cx="11403965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70" dirty="0"/>
              <a:t>Compressed</a:t>
            </a:r>
            <a:r>
              <a:rPr spc="-80" dirty="0"/>
              <a:t> </a:t>
            </a:r>
            <a:r>
              <a:rPr spc="-290" dirty="0"/>
              <a:t>Sparse</a:t>
            </a:r>
            <a:r>
              <a:rPr spc="-65" dirty="0"/>
              <a:t> </a:t>
            </a:r>
            <a:r>
              <a:rPr spc="-325" dirty="0"/>
              <a:t>Data</a:t>
            </a:r>
            <a:r>
              <a:rPr spc="-45" dirty="0"/>
              <a:t> </a:t>
            </a:r>
            <a:r>
              <a:rPr spc="-290" dirty="0"/>
              <a:t>Structures</a:t>
            </a:r>
            <a:r>
              <a:rPr spc="-70" dirty="0"/>
              <a:t> </a:t>
            </a:r>
            <a:r>
              <a:rPr spc="-320" dirty="0"/>
              <a:t>for</a:t>
            </a:r>
            <a:r>
              <a:rPr spc="-45" dirty="0"/>
              <a:t> </a:t>
            </a:r>
            <a:r>
              <a:rPr spc="-254" dirty="0"/>
              <a:t>Feasible</a:t>
            </a:r>
            <a:r>
              <a:rPr spc="-65" dirty="0"/>
              <a:t> </a:t>
            </a:r>
            <a:r>
              <a:rPr spc="-505" dirty="0"/>
              <a:t>Memory</a:t>
            </a:r>
            <a:r>
              <a:rPr spc="-204" dirty="0"/>
              <a:t> </a:t>
            </a:r>
            <a:r>
              <a:rPr spc="-65" dirty="0"/>
              <a:t>Size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838827" y="3791457"/>
            <a:ext cx="48202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OA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indexed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vertex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src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edge </a:t>
            </a:r>
            <a:r>
              <a:rPr sz="2400" b="1" spc="-10" dirty="0">
                <a:latin typeface="Calibri"/>
                <a:cs typeface="Calibri"/>
              </a:rPr>
              <a:t>Value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OA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offset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into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38827" y="4889119"/>
            <a:ext cx="57556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start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index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w/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src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==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vertex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OA[i]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#edges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src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==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vertex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OA[i+1]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OA[i]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8827" y="5986678"/>
            <a:ext cx="4418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Dense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encoding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sparse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structure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85706" y="1129664"/>
            <a:ext cx="159131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index</a:t>
            </a:r>
            <a:r>
              <a:rPr sz="2100" b="1" spc="100" dirty="0">
                <a:latin typeface="Calibri"/>
                <a:cs typeface="Calibri"/>
              </a:rPr>
              <a:t> </a:t>
            </a:r>
            <a:r>
              <a:rPr sz="2100" b="1" spc="60" dirty="0">
                <a:latin typeface="Calibri"/>
                <a:cs typeface="Calibri"/>
              </a:rPr>
              <a:t>is</a:t>
            </a:r>
            <a:r>
              <a:rPr sz="2100" b="1" spc="16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src</a:t>
            </a:r>
            <a:r>
              <a:rPr sz="2100" b="1" spc="130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id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21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55827"/>
            <a:ext cx="3077210" cy="2524125"/>
            <a:chOff x="0" y="1255827"/>
            <a:chExt cx="3077210" cy="2524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689" y="1255827"/>
              <a:ext cx="2124154" cy="20862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15996"/>
              <a:ext cx="1647443" cy="76352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18176" y="4102372"/>
            <a:ext cx="2708275" cy="2620010"/>
            <a:chOff x="618176" y="4102372"/>
            <a:chExt cx="2708275" cy="26200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176" y="4102372"/>
              <a:ext cx="2707842" cy="26199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24812" y="4392167"/>
              <a:ext cx="466725" cy="2304415"/>
            </a:xfrm>
            <a:custGeom>
              <a:avLst/>
              <a:gdLst/>
              <a:ahLst/>
              <a:cxnLst/>
              <a:rect l="l" t="t" r="r" b="b"/>
              <a:pathLst>
                <a:path w="466725" h="2304415">
                  <a:moveTo>
                    <a:pt x="466344" y="0"/>
                  </a:moveTo>
                  <a:lnTo>
                    <a:pt x="0" y="0"/>
                  </a:lnTo>
                  <a:lnTo>
                    <a:pt x="0" y="2304287"/>
                  </a:lnTo>
                  <a:lnTo>
                    <a:pt x="466344" y="2304287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7EDD56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24812" y="4392167"/>
              <a:ext cx="466725" cy="2304415"/>
            </a:xfrm>
            <a:custGeom>
              <a:avLst/>
              <a:gdLst/>
              <a:ahLst/>
              <a:cxnLst/>
              <a:rect l="l" t="t" r="r" b="b"/>
              <a:pathLst>
                <a:path w="466725" h="2304415">
                  <a:moveTo>
                    <a:pt x="0" y="2304287"/>
                  </a:moveTo>
                  <a:lnTo>
                    <a:pt x="466344" y="2304287"/>
                  </a:lnTo>
                  <a:lnTo>
                    <a:pt x="466344" y="0"/>
                  </a:lnTo>
                  <a:lnTo>
                    <a:pt x="0" y="0"/>
                  </a:lnTo>
                  <a:lnTo>
                    <a:pt x="0" y="2304287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5549" y="5202758"/>
            <a:ext cx="31305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0134" y="5683758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585"/>
                </a:moveTo>
                <a:lnTo>
                  <a:pt x="38100" y="338785"/>
                </a:lnTo>
                <a:lnTo>
                  <a:pt x="63500" y="287985"/>
                </a:lnTo>
                <a:lnTo>
                  <a:pt x="28575" y="287985"/>
                </a:lnTo>
                <a:lnTo>
                  <a:pt x="28575" y="281635"/>
                </a:lnTo>
                <a:lnTo>
                  <a:pt x="0" y="262585"/>
                </a:lnTo>
                <a:close/>
              </a:path>
              <a:path w="76200" h="339089">
                <a:moveTo>
                  <a:pt x="28575" y="281635"/>
                </a:moveTo>
                <a:lnTo>
                  <a:pt x="28575" y="287985"/>
                </a:lnTo>
                <a:lnTo>
                  <a:pt x="38100" y="287985"/>
                </a:lnTo>
                <a:lnTo>
                  <a:pt x="28575" y="281635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35"/>
                </a:lnTo>
                <a:lnTo>
                  <a:pt x="38100" y="287985"/>
                </a:lnTo>
                <a:lnTo>
                  <a:pt x="47625" y="281635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35"/>
                </a:moveTo>
                <a:lnTo>
                  <a:pt x="38100" y="287985"/>
                </a:lnTo>
                <a:lnTo>
                  <a:pt x="47625" y="287985"/>
                </a:lnTo>
                <a:lnTo>
                  <a:pt x="47625" y="281635"/>
                </a:lnTo>
                <a:close/>
              </a:path>
              <a:path w="76200" h="339089">
                <a:moveTo>
                  <a:pt x="76200" y="262585"/>
                </a:moveTo>
                <a:lnTo>
                  <a:pt x="47625" y="281635"/>
                </a:lnTo>
                <a:lnTo>
                  <a:pt x="47625" y="287985"/>
                </a:lnTo>
                <a:lnTo>
                  <a:pt x="63500" y="287985"/>
                </a:lnTo>
                <a:lnTo>
                  <a:pt x="76200" y="26258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51151" y="3627577"/>
            <a:ext cx="33401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6070" y="3780790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5375" y="1096088"/>
            <a:ext cx="5051985" cy="17403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520946" y="1201038"/>
            <a:ext cx="206438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5" dirty="0">
                <a:latin typeface="Calibri"/>
                <a:cs typeface="Calibri"/>
              </a:rPr>
              <a:t>Offsets</a:t>
            </a:r>
            <a:r>
              <a:rPr sz="2100" spc="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Array</a:t>
            </a:r>
            <a:r>
              <a:rPr sz="2100" spc="8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(OA)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15859" y="2995041"/>
            <a:ext cx="3510915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Compressed</a:t>
            </a:r>
            <a:r>
              <a:rPr sz="2100" b="1" spc="18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Sparse</a:t>
            </a:r>
            <a:r>
              <a:rPr sz="2100" b="1" spc="18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Row</a:t>
            </a:r>
            <a:r>
              <a:rPr sz="2100" b="1" spc="135" dirty="0">
                <a:latin typeface="Calibri"/>
                <a:cs typeface="Calibri"/>
              </a:rPr>
              <a:t> </a:t>
            </a:r>
            <a:r>
              <a:rPr sz="2100" b="1" spc="45" dirty="0">
                <a:latin typeface="Calibri"/>
                <a:cs typeface="Calibri"/>
              </a:rPr>
              <a:t>(CSR)</a:t>
            </a:r>
            <a:endParaRPr sz="21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35"/>
              </a:spcBef>
            </a:pPr>
            <a:r>
              <a:rPr sz="2100" b="1" i="1" dirty="0">
                <a:latin typeface="Calibri"/>
                <a:cs typeface="Calibri"/>
              </a:rPr>
              <a:t>Outgoing</a:t>
            </a:r>
            <a:r>
              <a:rPr sz="2100" b="1" i="1" spc="-114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Neighbors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970" y="4291322"/>
            <a:ext cx="7832725" cy="2508885"/>
            <a:chOff x="3954970" y="4291322"/>
            <a:chExt cx="7832725" cy="250888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3487" y="4291322"/>
              <a:ext cx="4874003" cy="167831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69258" y="6022086"/>
              <a:ext cx="3268979" cy="763905"/>
            </a:xfrm>
            <a:custGeom>
              <a:avLst/>
              <a:gdLst/>
              <a:ahLst/>
              <a:cxnLst/>
              <a:rect l="l" t="t" r="r" b="b"/>
              <a:pathLst>
                <a:path w="3268979" h="763904">
                  <a:moveTo>
                    <a:pt x="2206752" y="0"/>
                  </a:moveTo>
                  <a:lnTo>
                    <a:pt x="0" y="0"/>
                  </a:lnTo>
                  <a:lnTo>
                    <a:pt x="0" y="763522"/>
                  </a:lnTo>
                  <a:lnTo>
                    <a:pt x="2206752" y="763522"/>
                  </a:lnTo>
                  <a:lnTo>
                    <a:pt x="2206752" y="318134"/>
                  </a:lnTo>
                  <a:lnTo>
                    <a:pt x="3268471" y="342696"/>
                  </a:lnTo>
                  <a:lnTo>
                    <a:pt x="2206752" y="127253"/>
                  </a:lnTo>
                  <a:lnTo>
                    <a:pt x="220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69258" y="6022086"/>
              <a:ext cx="3268979" cy="763905"/>
            </a:xfrm>
            <a:custGeom>
              <a:avLst/>
              <a:gdLst/>
              <a:ahLst/>
              <a:cxnLst/>
              <a:rect l="l" t="t" r="r" b="b"/>
              <a:pathLst>
                <a:path w="3268979" h="763904">
                  <a:moveTo>
                    <a:pt x="0" y="0"/>
                  </a:moveTo>
                  <a:lnTo>
                    <a:pt x="1287271" y="0"/>
                  </a:lnTo>
                  <a:lnTo>
                    <a:pt x="1838959" y="0"/>
                  </a:lnTo>
                  <a:lnTo>
                    <a:pt x="2206752" y="0"/>
                  </a:lnTo>
                  <a:lnTo>
                    <a:pt x="2206752" y="127253"/>
                  </a:lnTo>
                  <a:lnTo>
                    <a:pt x="3268471" y="342696"/>
                  </a:lnTo>
                  <a:lnTo>
                    <a:pt x="2206752" y="318134"/>
                  </a:lnTo>
                  <a:lnTo>
                    <a:pt x="2206752" y="763522"/>
                  </a:lnTo>
                  <a:lnTo>
                    <a:pt x="1838959" y="763522"/>
                  </a:lnTo>
                  <a:lnTo>
                    <a:pt x="1287271" y="763522"/>
                  </a:lnTo>
                  <a:lnTo>
                    <a:pt x="0" y="763522"/>
                  </a:lnTo>
                  <a:lnTo>
                    <a:pt x="0" y="318134"/>
                  </a:lnTo>
                  <a:lnTo>
                    <a:pt x="0" y="127253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476870" y="6050381"/>
            <a:ext cx="3891279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Compressed</a:t>
            </a:r>
            <a:r>
              <a:rPr sz="2100" b="1" spc="26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Sparse</a:t>
            </a:r>
            <a:r>
              <a:rPr sz="2100" b="1" spc="2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Column</a:t>
            </a:r>
            <a:r>
              <a:rPr sz="2100" b="1" spc="240" dirty="0">
                <a:latin typeface="Calibri"/>
                <a:cs typeface="Calibri"/>
              </a:rPr>
              <a:t> </a:t>
            </a:r>
            <a:r>
              <a:rPr sz="2100" b="1" spc="50" dirty="0">
                <a:latin typeface="Calibri"/>
                <a:cs typeface="Calibri"/>
              </a:rPr>
              <a:t>(CSC)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100" b="1" i="1" dirty="0">
                <a:latin typeface="Calibri"/>
                <a:cs typeface="Calibri"/>
              </a:rPr>
              <a:t>Incoming</a:t>
            </a:r>
            <a:r>
              <a:rPr sz="2100" b="1" i="1" spc="-110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Neighbors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94734" y="5402584"/>
            <a:ext cx="2575560" cy="136398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175"/>
              </a:spcBef>
            </a:pPr>
            <a:r>
              <a:rPr sz="2100" spc="55" dirty="0">
                <a:latin typeface="Calibri"/>
                <a:cs typeface="Calibri"/>
              </a:rPr>
              <a:t>Neighbors</a:t>
            </a:r>
            <a:r>
              <a:rPr sz="2100" spc="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Array</a:t>
            </a:r>
            <a:r>
              <a:rPr sz="2100" spc="8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(NA)</a:t>
            </a:r>
            <a:endParaRPr sz="2100">
              <a:latin typeface="Calibri"/>
              <a:cs typeface="Calibri"/>
            </a:endParaRPr>
          </a:p>
          <a:p>
            <a:pPr marL="635635" marR="615315" indent="-623570">
              <a:lnSpc>
                <a:spcPct val="100000"/>
              </a:lnSpc>
              <a:spcBef>
                <a:spcPts val="1180"/>
              </a:spcBef>
            </a:pPr>
            <a:r>
              <a:rPr sz="2400" spc="-135" dirty="0">
                <a:latin typeface="Calibri"/>
                <a:cs typeface="Calibri"/>
              </a:rPr>
              <a:t>EdgeList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90" dirty="0">
                <a:latin typeface="Calibri"/>
                <a:cs typeface="Calibri"/>
              </a:rPr>
              <a:t>sorted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90" dirty="0">
                <a:latin typeface="Calibri"/>
                <a:cs typeface="Calibri"/>
              </a:rPr>
              <a:t>by </a:t>
            </a:r>
            <a:r>
              <a:rPr sz="2400" spc="-10" dirty="0">
                <a:latin typeface="Calibri"/>
                <a:cs typeface="Calibri"/>
              </a:rPr>
              <a:t>DstIDs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54348" y="3720657"/>
            <a:ext cx="4469130" cy="100838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CSC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i="1" dirty="0">
                <a:latin typeface="Calibri"/>
                <a:cs typeface="Calibri"/>
              </a:rPr>
              <a:t>transpose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25" dirty="0">
                <a:latin typeface="Calibri"/>
                <a:cs typeface="Calibri"/>
              </a:rPr>
              <a:t>CSR</a:t>
            </a:r>
            <a:endParaRPr sz="2400">
              <a:latin typeface="Calibri"/>
              <a:cs typeface="Calibri"/>
            </a:endParaRPr>
          </a:p>
          <a:p>
            <a:pPr marL="979169">
              <a:lnSpc>
                <a:spcPct val="100000"/>
              </a:lnSpc>
              <a:spcBef>
                <a:spcPts val="1120"/>
              </a:spcBef>
            </a:pPr>
            <a:r>
              <a:rPr sz="2100" spc="45" dirty="0">
                <a:latin typeface="Calibri"/>
                <a:cs typeface="Calibri"/>
              </a:rPr>
              <a:t>Offsets</a:t>
            </a:r>
            <a:r>
              <a:rPr sz="2100" spc="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Array</a:t>
            </a:r>
            <a:r>
              <a:rPr sz="2100" spc="8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(OA)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54970" y="2923222"/>
            <a:ext cx="3297554" cy="792480"/>
            <a:chOff x="3954970" y="2923222"/>
            <a:chExt cx="3297554" cy="792480"/>
          </a:xfrm>
        </p:grpSpPr>
        <p:sp>
          <p:nvSpPr>
            <p:cNvPr id="25" name="object 25"/>
            <p:cNvSpPr/>
            <p:nvPr/>
          </p:nvSpPr>
          <p:spPr>
            <a:xfrm>
              <a:off x="3969258" y="2937510"/>
              <a:ext cx="3268979" cy="763905"/>
            </a:xfrm>
            <a:custGeom>
              <a:avLst/>
              <a:gdLst/>
              <a:ahLst/>
              <a:cxnLst/>
              <a:rect l="l" t="t" r="r" b="b"/>
              <a:pathLst>
                <a:path w="3268979" h="763904">
                  <a:moveTo>
                    <a:pt x="2206752" y="0"/>
                  </a:moveTo>
                  <a:lnTo>
                    <a:pt x="0" y="0"/>
                  </a:lnTo>
                  <a:lnTo>
                    <a:pt x="0" y="763523"/>
                  </a:lnTo>
                  <a:lnTo>
                    <a:pt x="2206752" y="763523"/>
                  </a:lnTo>
                  <a:lnTo>
                    <a:pt x="2206752" y="318135"/>
                  </a:lnTo>
                  <a:lnTo>
                    <a:pt x="3268471" y="342645"/>
                  </a:lnTo>
                  <a:lnTo>
                    <a:pt x="2206752" y="127253"/>
                  </a:lnTo>
                  <a:lnTo>
                    <a:pt x="220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69258" y="2937510"/>
              <a:ext cx="3268979" cy="763905"/>
            </a:xfrm>
            <a:custGeom>
              <a:avLst/>
              <a:gdLst/>
              <a:ahLst/>
              <a:cxnLst/>
              <a:rect l="l" t="t" r="r" b="b"/>
              <a:pathLst>
                <a:path w="3268979" h="763904">
                  <a:moveTo>
                    <a:pt x="0" y="0"/>
                  </a:moveTo>
                  <a:lnTo>
                    <a:pt x="1287271" y="0"/>
                  </a:lnTo>
                  <a:lnTo>
                    <a:pt x="1838959" y="0"/>
                  </a:lnTo>
                  <a:lnTo>
                    <a:pt x="2206752" y="0"/>
                  </a:lnTo>
                  <a:lnTo>
                    <a:pt x="2206752" y="127253"/>
                  </a:lnTo>
                  <a:lnTo>
                    <a:pt x="3268471" y="342645"/>
                  </a:lnTo>
                  <a:lnTo>
                    <a:pt x="2206752" y="318135"/>
                  </a:lnTo>
                  <a:lnTo>
                    <a:pt x="2206752" y="763523"/>
                  </a:lnTo>
                  <a:lnTo>
                    <a:pt x="1838959" y="763523"/>
                  </a:lnTo>
                  <a:lnTo>
                    <a:pt x="1287271" y="763523"/>
                  </a:lnTo>
                  <a:lnTo>
                    <a:pt x="0" y="763523"/>
                  </a:lnTo>
                  <a:lnTo>
                    <a:pt x="0" y="318135"/>
                  </a:lnTo>
                  <a:lnTo>
                    <a:pt x="0" y="127253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94734" y="2357704"/>
            <a:ext cx="2576195" cy="1323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35"/>
              </a:spcBef>
            </a:pPr>
            <a:r>
              <a:rPr sz="2100" spc="60" dirty="0">
                <a:latin typeface="Calibri"/>
                <a:cs typeface="Calibri"/>
              </a:rPr>
              <a:t>Neighbors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Array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(NA)</a:t>
            </a:r>
            <a:endParaRPr sz="2100">
              <a:latin typeface="Calibri"/>
              <a:cs typeface="Calibri"/>
            </a:endParaRPr>
          </a:p>
          <a:p>
            <a:pPr marL="647700" marR="615315" indent="-635635">
              <a:lnSpc>
                <a:spcPct val="100000"/>
              </a:lnSpc>
              <a:spcBef>
                <a:spcPts val="1905"/>
              </a:spcBef>
            </a:pPr>
            <a:r>
              <a:rPr sz="2400" spc="-135" dirty="0">
                <a:latin typeface="Calibri"/>
                <a:cs typeface="Calibri"/>
              </a:rPr>
              <a:t>EdgeList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90" dirty="0">
                <a:latin typeface="Calibri"/>
                <a:cs typeface="Calibri"/>
              </a:rPr>
              <a:t>sorted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90" dirty="0">
                <a:latin typeface="Calibri"/>
                <a:cs typeface="Calibri"/>
              </a:rPr>
              <a:t>by </a:t>
            </a:r>
            <a:r>
              <a:rPr sz="2400" spc="-10" dirty="0">
                <a:latin typeface="Calibri"/>
                <a:cs typeface="Calibri"/>
              </a:rPr>
              <a:t>SrcIDs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39039" y="173227"/>
            <a:ext cx="11403965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70" dirty="0"/>
              <a:t>Compressed</a:t>
            </a:r>
            <a:r>
              <a:rPr spc="-80" dirty="0"/>
              <a:t> </a:t>
            </a:r>
            <a:r>
              <a:rPr spc="-290" dirty="0"/>
              <a:t>Sparse</a:t>
            </a:r>
            <a:r>
              <a:rPr spc="-65" dirty="0"/>
              <a:t> </a:t>
            </a:r>
            <a:r>
              <a:rPr spc="-325" dirty="0"/>
              <a:t>Data</a:t>
            </a:r>
            <a:r>
              <a:rPr spc="-45" dirty="0"/>
              <a:t> </a:t>
            </a:r>
            <a:r>
              <a:rPr spc="-290" dirty="0"/>
              <a:t>Structures</a:t>
            </a:r>
            <a:r>
              <a:rPr spc="-70" dirty="0"/>
              <a:t> </a:t>
            </a:r>
            <a:r>
              <a:rPr spc="-320" dirty="0"/>
              <a:t>for</a:t>
            </a:r>
            <a:r>
              <a:rPr spc="-45" dirty="0"/>
              <a:t> </a:t>
            </a:r>
            <a:r>
              <a:rPr spc="-254" dirty="0"/>
              <a:t>Feasible</a:t>
            </a:r>
            <a:r>
              <a:rPr spc="-65" dirty="0"/>
              <a:t> </a:t>
            </a:r>
            <a:r>
              <a:rPr spc="-505" dirty="0"/>
              <a:t>Memory</a:t>
            </a:r>
            <a:r>
              <a:rPr spc="-204" dirty="0"/>
              <a:t> </a:t>
            </a:r>
            <a:r>
              <a:rPr spc="-65" dirty="0"/>
              <a:t>Size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1089"/>
            <a:ext cx="8874760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215" dirty="0"/>
              <a:t>Building</a:t>
            </a:r>
            <a:r>
              <a:rPr spc="-70" dirty="0"/>
              <a:t> </a:t>
            </a:r>
            <a:r>
              <a:rPr spc="-330" dirty="0"/>
              <a:t>the</a:t>
            </a:r>
            <a:r>
              <a:rPr spc="-60" dirty="0"/>
              <a:t> </a:t>
            </a:r>
            <a:r>
              <a:rPr spc="-245" dirty="0"/>
              <a:t>CSR</a:t>
            </a:r>
            <a:r>
              <a:rPr spc="-75" dirty="0"/>
              <a:t> </a:t>
            </a:r>
            <a:r>
              <a:rPr spc="-395" dirty="0"/>
              <a:t>/</a:t>
            </a:r>
            <a:r>
              <a:rPr spc="-40" dirty="0"/>
              <a:t> </a:t>
            </a:r>
            <a:r>
              <a:rPr spc="-260" dirty="0"/>
              <a:t>CSC</a:t>
            </a:r>
            <a:r>
              <a:rPr spc="-215" dirty="0"/>
              <a:t> </a:t>
            </a:r>
            <a:r>
              <a:rPr spc="-400" dirty="0"/>
              <a:t>from</a:t>
            </a:r>
            <a:r>
              <a:rPr spc="-65" dirty="0"/>
              <a:t> </a:t>
            </a:r>
            <a:r>
              <a:rPr spc="-350" dirty="0"/>
              <a:t>a</a:t>
            </a:r>
            <a:r>
              <a:rPr spc="-40" dirty="0"/>
              <a:t> </a:t>
            </a:r>
            <a:r>
              <a:rPr spc="-409" dirty="0"/>
              <a:t>Graph’s</a:t>
            </a:r>
            <a:r>
              <a:rPr spc="-80" dirty="0"/>
              <a:t> </a:t>
            </a:r>
            <a:r>
              <a:rPr spc="-295" dirty="0"/>
              <a:t>Edge</a:t>
            </a:r>
            <a:r>
              <a:rPr spc="-75" dirty="0"/>
              <a:t> </a:t>
            </a:r>
            <a:r>
              <a:rPr spc="-20" dirty="0"/>
              <a:t>List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21" y="1809242"/>
            <a:ext cx="3090882" cy="24018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87717" y="1499425"/>
            <a:ext cx="1021715" cy="209550"/>
            <a:chOff x="787717" y="1499425"/>
            <a:chExt cx="1021715" cy="209550"/>
          </a:xfrm>
        </p:grpSpPr>
        <p:sp>
          <p:nvSpPr>
            <p:cNvPr id="5" name="object 5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201168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1168" y="19964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0" y="199644"/>
                  </a:moveTo>
                  <a:lnTo>
                    <a:pt x="201168" y="199644"/>
                  </a:lnTo>
                  <a:lnTo>
                    <a:pt x="201168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1" y="19964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1" y="199644"/>
                  </a:lnTo>
                  <a:lnTo>
                    <a:pt x="202691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B4A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262" y="4377938"/>
            <a:ext cx="1349302" cy="68349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395978" y="1209294"/>
            <a:ext cx="6486525" cy="923925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457200" marR="363220" indent="-365760">
              <a:lnSpc>
                <a:spcPct val="100000"/>
              </a:lnSpc>
              <a:spcBef>
                <a:spcPts val="57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e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EL: </a:t>
            </a:r>
            <a:r>
              <a:rPr sz="2400" spc="-10" dirty="0">
                <a:latin typeface="Courier New"/>
                <a:cs typeface="Courier New"/>
              </a:rPr>
              <a:t>neigh_count[e.dst]++;</a:t>
            </a:r>
            <a:r>
              <a:rPr sz="2400" spc="-18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/*e.src*/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594669" y="2407729"/>
          <a:ext cx="2992754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7917560" y="2479294"/>
            <a:ext cx="1204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neigh_count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1089"/>
            <a:ext cx="8874760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215" dirty="0"/>
              <a:t>Building</a:t>
            </a:r>
            <a:r>
              <a:rPr spc="-70" dirty="0"/>
              <a:t> </a:t>
            </a:r>
            <a:r>
              <a:rPr spc="-330" dirty="0"/>
              <a:t>the</a:t>
            </a:r>
            <a:r>
              <a:rPr spc="-60" dirty="0"/>
              <a:t> </a:t>
            </a:r>
            <a:r>
              <a:rPr spc="-245" dirty="0"/>
              <a:t>CSR</a:t>
            </a:r>
            <a:r>
              <a:rPr spc="-75" dirty="0"/>
              <a:t> </a:t>
            </a:r>
            <a:r>
              <a:rPr spc="-395" dirty="0"/>
              <a:t>/</a:t>
            </a:r>
            <a:r>
              <a:rPr spc="-40" dirty="0"/>
              <a:t> </a:t>
            </a:r>
            <a:r>
              <a:rPr spc="-260" dirty="0"/>
              <a:t>CSC</a:t>
            </a:r>
            <a:r>
              <a:rPr spc="-215" dirty="0"/>
              <a:t> </a:t>
            </a:r>
            <a:r>
              <a:rPr spc="-400" dirty="0"/>
              <a:t>from</a:t>
            </a:r>
            <a:r>
              <a:rPr spc="-65" dirty="0"/>
              <a:t> </a:t>
            </a:r>
            <a:r>
              <a:rPr spc="-350" dirty="0"/>
              <a:t>a</a:t>
            </a:r>
            <a:r>
              <a:rPr spc="-40" dirty="0"/>
              <a:t> </a:t>
            </a:r>
            <a:r>
              <a:rPr spc="-409" dirty="0"/>
              <a:t>Graph’s</a:t>
            </a:r>
            <a:r>
              <a:rPr spc="-80" dirty="0"/>
              <a:t> </a:t>
            </a:r>
            <a:r>
              <a:rPr spc="-295" dirty="0"/>
              <a:t>Edge</a:t>
            </a:r>
            <a:r>
              <a:rPr spc="-75" dirty="0"/>
              <a:t> </a:t>
            </a:r>
            <a:r>
              <a:rPr spc="-20" dirty="0"/>
              <a:t>List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21" y="1809242"/>
            <a:ext cx="3090882" cy="24018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87717" y="1499425"/>
            <a:ext cx="1021715" cy="209550"/>
            <a:chOff x="787717" y="1499425"/>
            <a:chExt cx="1021715" cy="209550"/>
          </a:xfrm>
        </p:grpSpPr>
        <p:sp>
          <p:nvSpPr>
            <p:cNvPr id="5" name="object 5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201168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1168" y="19964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0" y="199644"/>
                  </a:moveTo>
                  <a:lnTo>
                    <a:pt x="201168" y="199644"/>
                  </a:lnTo>
                  <a:lnTo>
                    <a:pt x="201168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1" y="19964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1" y="199644"/>
                  </a:lnTo>
                  <a:lnTo>
                    <a:pt x="202691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B4A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262" y="4377938"/>
            <a:ext cx="1349302" cy="68349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395978" y="1209294"/>
            <a:ext cx="6486525" cy="923925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457200" marR="363220" indent="-365760">
              <a:lnSpc>
                <a:spcPct val="100000"/>
              </a:lnSpc>
              <a:spcBef>
                <a:spcPts val="57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e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EL: </a:t>
            </a:r>
            <a:r>
              <a:rPr sz="2400" spc="-10" dirty="0">
                <a:latin typeface="Courier New"/>
                <a:cs typeface="Courier New"/>
              </a:rPr>
              <a:t>neigh_count[e.dst]++;</a:t>
            </a:r>
            <a:r>
              <a:rPr sz="2400" spc="-18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/*e.src*/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594669" y="2407729"/>
          <a:ext cx="2992754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7917560" y="2479294"/>
            <a:ext cx="16859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neigh_count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800" b="1" spc="-10" dirty="0">
                <a:latin typeface="Calibri"/>
                <a:cs typeface="Calibri"/>
              </a:rPr>
              <a:t>neigh_count_dup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95978" y="3981450"/>
            <a:ext cx="6486525" cy="240030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ourier New"/>
                <a:cs typeface="Courier New"/>
              </a:rPr>
              <a:t>sum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=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spc="-50" dirty="0">
                <a:latin typeface="Courier New"/>
                <a:cs typeface="Courier New"/>
              </a:rPr>
              <a:t>0</a:t>
            </a:r>
            <a:endParaRPr sz="2400">
              <a:latin typeface="Courier New"/>
              <a:cs typeface="Courier New"/>
            </a:endParaRPr>
          </a:p>
          <a:p>
            <a:pPr marL="457200" marR="2369185" indent="-365760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0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..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spc="-20" dirty="0">
                <a:latin typeface="Courier New"/>
                <a:cs typeface="Courier New"/>
              </a:rPr>
              <a:t>|V|:</a:t>
            </a:r>
            <a:r>
              <a:rPr sz="2400" spc="60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tmp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=</a:t>
            </a:r>
            <a:r>
              <a:rPr sz="2400" spc="-5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neigh_count[i]</a:t>
            </a:r>
            <a:endParaRPr sz="2400">
              <a:latin typeface="Courier New"/>
              <a:cs typeface="Courier New"/>
            </a:endParaRPr>
          </a:p>
          <a:p>
            <a:pPr marL="457200" marR="1458595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neigh_count[i]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=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spc="-20" dirty="0">
                <a:latin typeface="Courier New"/>
                <a:cs typeface="Courier New"/>
              </a:rPr>
              <a:t>sum; </a:t>
            </a:r>
            <a:r>
              <a:rPr sz="2400" dirty="0">
                <a:latin typeface="Courier New"/>
                <a:cs typeface="Courier New"/>
              </a:rPr>
              <a:t>neigh_count_dup[i]</a:t>
            </a:r>
            <a:r>
              <a:rPr sz="2400" spc="-17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=</a:t>
            </a:r>
            <a:r>
              <a:rPr sz="2400" spc="-180" dirty="0">
                <a:latin typeface="Courier New"/>
                <a:cs typeface="Courier New"/>
              </a:rPr>
              <a:t> </a:t>
            </a:r>
            <a:r>
              <a:rPr sz="2400" spc="-20" dirty="0">
                <a:latin typeface="Courier New"/>
                <a:cs typeface="Courier New"/>
              </a:rPr>
              <a:t>sum; </a:t>
            </a:r>
            <a:r>
              <a:rPr sz="2400" dirty="0">
                <a:latin typeface="Courier New"/>
                <a:cs typeface="Courier New"/>
              </a:rPr>
              <a:t>sum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60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tmp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594669" y="3139249"/>
          <a:ext cx="2992754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1089"/>
            <a:ext cx="8874760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215" dirty="0"/>
              <a:t>Building</a:t>
            </a:r>
            <a:r>
              <a:rPr spc="-70" dirty="0"/>
              <a:t> </a:t>
            </a:r>
            <a:r>
              <a:rPr spc="-330" dirty="0"/>
              <a:t>the</a:t>
            </a:r>
            <a:r>
              <a:rPr spc="-60" dirty="0"/>
              <a:t> </a:t>
            </a:r>
            <a:r>
              <a:rPr spc="-245" dirty="0"/>
              <a:t>CSR</a:t>
            </a:r>
            <a:r>
              <a:rPr spc="-75" dirty="0"/>
              <a:t> </a:t>
            </a:r>
            <a:r>
              <a:rPr spc="-395" dirty="0"/>
              <a:t>/</a:t>
            </a:r>
            <a:r>
              <a:rPr spc="-40" dirty="0"/>
              <a:t> </a:t>
            </a:r>
            <a:r>
              <a:rPr spc="-260" dirty="0"/>
              <a:t>CSC</a:t>
            </a:r>
            <a:r>
              <a:rPr spc="-215" dirty="0"/>
              <a:t> </a:t>
            </a:r>
            <a:r>
              <a:rPr spc="-400" dirty="0"/>
              <a:t>from</a:t>
            </a:r>
            <a:r>
              <a:rPr spc="-65" dirty="0"/>
              <a:t> </a:t>
            </a:r>
            <a:r>
              <a:rPr spc="-350" dirty="0"/>
              <a:t>a</a:t>
            </a:r>
            <a:r>
              <a:rPr spc="-40" dirty="0"/>
              <a:t> </a:t>
            </a:r>
            <a:r>
              <a:rPr spc="-409" dirty="0"/>
              <a:t>Graph’s</a:t>
            </a:r>
            <a:r>
              <a:rPr spc="-80" dirty="0"/>
              <a:t> </a:t>
            </a:r>
            <a:r>
              <a:rPr spc="-295" dirty="0"/>
              <a:t>Edge</a:t>
            </a:r>
            <a:r>
              <a:rPr spc="-75" dirty="0"/>
              <a:t> </a:t>
            </a:r>
            <a:r>
              <a:rPr spc="-20" dirty="0"/>
              <a:t>List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21" y="1809242"/>
            <a:ext cx="3090882" cy="24018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87717" y="1499425"/>
            <a:ext cx="1021715" cy="209550"/>
            <a:chOff x="787717" y="1499425"/>
            <a:chExt cx="1021715" cy="209550"/>
          </a:xfrm>
        </p:grpSpPr>
        <p:sp>
          <p:nvSpPr>
            <p:cNvPr id="5" name="object 5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201168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1168" y="19964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0" y="199644"/>
                  </a:moveTo>
                  <a:lnTo>
                    <a:pt x="201168" y="199644"/>
                  </a:lnTo>
                  <a:lnTo>
                    <a:pt x="201168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1" y="19964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1" y="199644"/>
                  </a:lnTo>
                  <a:lnTo>
                    <a:pt x="202691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B4A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262" y="4377938"/>
            <a:ext cx="1349302" cy="68349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395978" y="1209294"/>
            <a:ext cx="6486525" cy="923925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457200" marR="363220" indent="-365760">
              <a:lnSpc>
                <a:spcPct val="100000"/>
              </a:lnSpc>
              <a:spcBef>
                <a:spcPts val="57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e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EL: </a:t>
            </a:r>
            <a:r>
              <a:rPr sz="2400" spc="-10" dirty="0">
                <a:latin typeface="Courier New"/>
                <a:cs typeface="Courier New"/>
              </a:rPr>
              <a:t>neigh_count[e.dst]++;</a:t>
            </a:r>
            <a:r>
              <a:rPr sz="2400" spc="-18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/*e.src*/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594669" y="2407729"/>
          <a:ext cx="2992754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7917560" y="2479294"/>
            <a:ext cx="1204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neigh_count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95978" y="3239261"/>
            <a:ext cx="6486525" cy="240030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ourier New"/>
                <a:cs typeface="Courier New"/>
              </a:rPr>
              <a:t>sum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=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spc="-50" dirty="0">
                <a:latin typeface="Courier New"/>
                <a:cs typeface="Courier New"/>
              </a:rPr>
              <a:t>0</a:t>
            </a:r>
            <a:endParaRPr sz="2400">
              <a:latin typeface="Courier New"/>
              <a:cs typeface="Courier New"/>
            </a:endParaRPr>
          </a:p>
          <a:p>
            <a:pPr marL="457200" marR="2368550" indent="-365760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0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..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spc="-20" dirty="0">
                <a:latin typeface="Courier New"/>
                <a:cs typeface="Courier New"/>
              </a:rPr>
              <a:t>|V|:</a:t>
            </a:r>
            <a:r>
              <a:rPr sz="2400" spc="60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tmp =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neigh_count[i]</a:t>
            </a:r>
            <a:endParaRPr sz="2400">
              <a:latin typeface="Courier New"/>
              <a:cs typeface="Courier New"/>
            </a:endParaRPr>
          </a:p>
          <a:p>
            <a:pPr marL="457200" marR="1274445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neigh_count[i]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=</a:t>
            </a:r>
            <a:r>
              <a:rPr sz="2400" spc="-11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sum;</a:t>
            </a:r>
            <a:r>
              <a:rPr sz="2400" spc="-130" dirty="0">
                <a:latin typeface="Courier New"/>
                <a:cs typeface="Courier New"/>
              </a:rPr>
              <a:t> </a:t>
            </a:r>
            <a:r>
              <a:rPr sz="2400" b="1" spc="-20" dirty="0">
                <a:latin typeface="Courier New"/>
                <a:cs typeface="Courier New"/>
              </a:rPr>
              <a:t>//OA </a:t>
            </a:r>
            <a:r>
              <a:rPr sz="2400" dirty="0">
                <a:latin typeface="Courier New"/>
                <a:cs typeface="Courier New"/>
              </a:rPr>
              <a:t>neigh_count_dup[i]</a:t>
            </a:r>
            <a:r>
              <a:rPr sz="2400" spc="-17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=</a:t>
            </a:r>
            <a:r>
              <a:rPr sz="2400" spc="-180" dirty="0">
                <a:latin typeface="Courier New"/>
                <a:cs typeface="Courier New"/>
              </a:rPr>
              <a:t> </a:t>
            </a:r>
            <a:r>
              <a:rPr sz="2400" spc="-20" dirty="0">
                <a:latin typeface="Courier New"/>
                <a:cs typeface="Courier New"/>
              </a:rPr>
              <a:t>sum; </a:t>
            </a:r>
            <a:r>
              <a:rPr sz="2400" dirty="0">
                <a:latin typeface="Courier New"/>
                <a:cs typeface="Courier New"/>
              </a:rPr>
              <a:t>sum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60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tmp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594669" y="5905309"/>
          <a:ext cx="2992754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7917560" y="5977534"/>
            <a:ext cx="1717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(also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OA_dup)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5676" y="4123944"/>
            <a:ext cx="5196840" cy="2260600"/>
          </a:xfrm>
          <a:custGeom>
            <a:avLst/>
            <a:gdLst/>
            <a:ahLst/>
            <a:cxnLst/>
            <a:rect l="l" t="t" r="r" b="b"/>
            <a:pathLst>
              <a:path w="5196840" h="2260600">
                <a:moveTo>
                  <a:pt x="0" y="2260091"/>
                </a:moveTo>
                <a:lnTo>
                  <a:pt x="5196839" y="2260091"/>
                </a:lnTo>
                <a:lnTo>
                  <a:pt x="5196839" y="0"/>
                </a:lnTo>
                <a:lnTo>
                  <a:pt x="0" y="0"/>
                </a:lnTo>
                <a:lnTo>
                  <a:pt x="0" y="2260091"/>
                </a:lnTo>
                <a:close/>
              </a:path>
            </a:pathLst>
          </a:custGeom>
          <a:ln w="5715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31089"/>
            <a:ext cx="8874760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215" dirty="0"/>
              <a:t>Building</a:t>
            </a:r>
            <a:r>
              <a:rPr spc="-70" dirty="0"/>
              <a:t> </a:t>
            </a:r>
            <a:r>
              <a:rPr spc="-330" dirty="0"/>
              <a:t>the</a:t>
            </a:r>
            <a:r>
              <a:rPr spc="-60" dirty="0"/>
              <a:t> </a:t>
            </a:r>
            <a:r>
              <a:rPr spc="-245" dirty="0"/>
              <a:t>CSR</a:t>
            </a:r>
            <a:r>
              <a:rPr spc="-75" dirty="0"/>
              <a:t> </a:t>
            </a:r>
            <a:r>
              <a:rPr spc="-395" dirty="0"/>
              <a:t>/</a:t>
            </a:r>
            <a:r>
              <a:rPr spc="-40" dirty="0"/>
              <a:t> </a:t>
            </a:r>
            <a:r>
              <a:rPr spc="-260" dirty="0"/>
              <a:t>CSC</a:t>
            </a:r>
            <a:r>
              <a:rPr spc="-215" dirty="0"/>
              <a:t> </a:t>
            </a:r>
            <a:r>
              <a:rPr spc="-400" dirty="0"/>
              <a:t>from</a:t>
            </a:r>
            <a:r>
              <a:rPr spc="-65" dirty="0"/>
              <a:t> </a:t>
            </a:r>
            <a:r>
              <a:rPr spc="-350" dirty="0"/>
              <a:t>a</a:t>
            </a:r>
            <a:r>
              <a:rPr spc="-40" dirty="0"/>
              <a:t> </a:t>
            </a:r>
            <a:r>
              <a:rPr spc="-409" dirty="0"/>
              <a:t>Graph’s</a:t>
            </a:r>
            <a:r>
              <a:rPr spc="-80" dirty="0"/>
              <a:t> </a:t>
            </a:r>
            <a:r>
              <a:rPr spc="-295" dirty="0"/>
              <a:t>Edge</a:t>
            </a:r>
            <a:r>
              <a:rPr spc="-75" dirty="0"/>
              <a:t> </a:t>
            </a:r>
            <a:r>
              <a:rPr spc="-20" dirty="0"/>
              <a:t>List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21" y="1809242"/>
            <a:ext cx="3090882" cy="240189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87717" y="1499425"/>
            <a:ext cx="1021715" cy="209550"/>
            <a:chOff x="787717" y="1499425"/>
            <a:chExt cx="1021715" cy="209550"/>
          </a:xfrm>
        </p:grpSpPr>
        <p:sp>
          <p:nvSpPr>
            <p:cNvPr id="6" name="object 6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201168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1168" y="19964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0" y="199644"/>
                  </a:moveTo>
                  <a:lnTo>
                    <a:pt x="201168" y="199644"/>
                  </a:lnTo>
                  <a:lnTo>
                    <a:pt x="201168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1" y="19964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1" y="199644"/>
                  </a:lnTo>
                  <a:lnTo>
                    <a:pt x="202691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B4A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262" y="4377938"/>
            <a:ext cx="1349302" cy="68349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441697" y="1879854"/>
            <a:ext cx="7486015" cy="203200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7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e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EL:</a:t>
            </a:r>
            <a:endParaRPr sz="2400">
              <a:latin typeface="Courier New"/>
              <a:cs typeface="Courier New"/>
            </a:endParaRPr>
          </a:p>
          <a:p>
            <a:pPr marL="456565" marR="1544955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neigh_ind</a:t>
            </a:r>
            <a:r>
              <a:rPr sz="2400" spc="-9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=</a:t>
            </a:r>
            <a:r>
              <a:rPr sz="2400" spc="-9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OA[e.src] </a:t>
            </a:r>
            <a:r>
              <a:rPr sz="2400" dirty="0">
                <a:latin typeface="Courier New"/>
                <a:cs typeface="Courier New"/>
              </a:rPr>
              <a:t>NA[neigh_ind]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=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e.dst </a:t>
            </a:r>
            <a:r>
              <a:rPr sz="2400" dirty="0">
                <a:latin typeface="Courier New"/>
                <a:cs typeface="Courier New"/>
              </a:rPr>
              <a:t>OA[e.src]++</a:t>
            </a:r>
            <a:r>
              <a:rPr sz="2400" spc="-2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/*sacrificial</a:t>
            </a:r>
            <a:r>
              <a:rPr sz="2400" spc="-225" dirty="0">
                <a:latin typeface="Courier New"/>
                <a:cs typeface="Courier New"/>
              </a:rPr>
              <a:t> </a:t>
            </a:r>
            <a:r>
              <a:rPr sz="2400" spc="-20" dirty="0">
                <a:latin typeface="Courier New"/>
                <a:cs typeface="Courier New"/>
              </a:rPr>
              <a:t>OA*/</a:t>
            </a:r>
            <a:endParaRPr sz="2400">
              <a:latin typeface="Courier New"/>
              <a:cs typeface="Courier New"/>
            </a:endParaRPr>
          </a:p>
          <a:p>
            <a:pPr marL="90805">
              <a:lnSpc>
                <a:spcPct val="100000"/>
              </a:lnSpc>
            </a:pPr>
            <a:r>
              <a:rPr sz="2400" i="1" dirty="0">
                <a:latin typeface="Courier New"/>
                <a:cs typeface="Courier New"/>
              </a:rPr>
              <a:t>//i.e.,</a:t>
            </a:r>
            <a:r>
              <a:rPr sz="2400" i="1" spc="-100" dirty="0">
                <a:latin typeface="Courier New"/>
                <a:cs typeface="Courier New"/>
              </a:rPr>
              <a:t> </a:t>
            </a:r>
            <a:r>
              <a:rPr sz="2400" i="1" dirty="0">
                <a:latin typeface="Courier New"/>
                <a:cs typeface="Courier New"/>
              </a:rPr>
              <a:t>NA[</a:t>
            </a:r>
            <a:r>
              <a:rPr sz="2400" i="1" spc="-75" dirty="0">
                <a:latin typeface="Courier New"/>
                <a:cs typeface="Courier New"/>
              </a:rPr>
              <a:t> </a:t>
            </a:r>
            <a:r>
              <a:rPr sz="2400" i="1" dirty="0">
                <a:latin typeface="Courier New"/>
                <a:cs typeface="Courier New"/>
              </a:rPr>
              <a:t>OA[e.src]++</a:t>
            </a:r>
            <a:r>
              <a:rPr sz="2400" i="1" spc="-100" dirty="0">
                <a:latin typeface="Courier New"/>
                <a:cs typeface="Courier New"/>
              </a:rPr>
              <a:t> </a:t>
            </a:r>
            <a:r>
              <a:rPr sz="2400" i="1" dirty="0">
                <a:latin typeface="Courier New"/>
                <a:cs typeface="Courier New"/>
              </a:rPr>
              <a:t>]</a:t>
            </a:r>
            <a:r>
              <a:rPr sz="2400" i="1" spc="-75" dirty="0">
                <a:latin typeface="Courier New"/>
                <a:cs typeface="Courier New"/>
              </a:rPr>
              <a:t> </a:t>
            </a:r>
            <a:r>
              <a:rPr sz="2400" i="1" dirty="0">
                <a:latin typeface="Courier New"/>
                <a:cs typeface="Courier New"/>
              </a:rPr>
              <a:t>=</a:t>
            </a:r>
            <a:r>
              <a:rPr sz="2400" i="1" spc="-80" dirty="0">
                <a:latin typeface="Courier New"/>
                <a:cs typeface="Courier New"/>
              </a:rPr>
              <a:t> </a:t>
            </a:r>
            <a:r>
              <a:rPr sz="2400" i="1" spc="-10" dirty="0">
                <a:latin typeface="Courier New"/>
                <a:cs typeface="Courier New"/>
              </a:rPr>
              <a:t>e.dst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436173" y="1223581"/>
          <a:ext cx="2992754" cy="553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08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7759065" y="1293698"/>
            <a:ext cx="17170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(also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OA_dup)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436173" y="4341685"/>
          <a:ext cx="2992754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436173" y="5193601"/>
          <a:ext cx="4189092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4520310" y="4458461"/>
            <a:ext cx="4633595" cy="1831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61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OA_dup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b="1" spc="-25" dirty="0">
                <a:latin typeface="Calibri"/>
                <a:cs typeface="Calibri"/>
              </a:rPr>
              <a:t>NA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Completed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CSC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571" y="2393391"/>
            <a:ext cx="348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Calibri"/>
                <a:cs typeface="Calibri"/>
              </a:rPr>
              <a:t>Src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0069" y="2917698"/>
            <a:ext cx="76200" cy="256540"/>
          </a:xfrm>
          <a:custGeom>
            <a:avLst/>
            <a:gdLst/>
            <a:ahLst/>
            <a:cxnLst/>
            <a:rect l="l" t="t" r="r" b="b"/>
            <a:pathLst>
              <a:path w="76200" h="256539">
                <a:moveTo>
                  <a:pt x="0" y="180339"/>
                </a:moveTo>
                <a:lnTo>
                  <a:pt x="38100" y="256539"/>
                </a:lnTo>
                <a:lnTo>
                  <a:pt x="63500" y="205739"/>
                </a:lnTo>
                <a:lnTo>
                  <a:pt x="28575" y="205739"/>
                </a:lnTo>
                <a:lnTo>
                  <a:pt x="28575" y="199389"/>
                </a:lnTo>
                <a:lnTo>
                  <a:pt x="0" y="180339"/>
                </a:lnTo>
                <a:close/>
              </a:path>
              <a:path w="76200" h="256539">
                <a:moveTo>
                  <a:pt x="28575" y="199389"/>
                </a:moveTo>
                <a:lnTo>
                  <a:pt x="28575" y="205739"/>
                </a:lnTo>
                <a:lnTo>
                  <a:pt x="38100" y="205739"/>
                </a:lnTo>
                <a:lnTo>
                  <a:pt x="28575" y="199389"/>
                </a:lnTo>
                <a:close/>
              </a:path>
              <a:path w="76200" h="256539">
                <a:moveTo>
                  <a:pt x="47625" y="0"/>
                </a:moveTo>
                <a:lnTo>
                  <a:pt x="28575" y="0"/>
                </a:lnTo>
                <a:lnTo>
                  <a:pt x="28575" y="199389"/>
                </a:lnTo>
                <a:lnTo>
                  <a:pt x="38100" y="205739"/>
                </a:lnTo>
                <a:lnTo>
                  <a:pt x="47625" y="199389"/>
                </a:lnTo>
                <a:lnTo>
                  <a:pt x="47625" y="0"/>
                </a:lnTo>
                <a:close/>
              </a:path>
              <a:path w="76200" h="256539">
                <a:moveTo>
                  <a:pt x="47625" y="199389"/>
                </a:moveTo>
                <a:lnTo>
                  <a:pt x="38100" y="205739"/>
                </a:lnTo>
                <a:lnTo>
                  <a:pt x="47625" y="205739"/>
                </a:lnTo>
                <a:lnTo>
                  <a:pt x="47625" y="199389"/>
                </a:lnTo>
                <a:close/>
              </a:path>
              <a:path w="76200" h="256539">
                <a:moveTo>
                  <a:pt x="76200" y="180339"/>
                </a:moveTo>
                <a:lnTo>
                  <a:pt x="47625" y="199389"/>
                </a:lnTo>
                <a:lnTo>
                  <a:pt x="47625" y="205739"/>
                </a:lnTo>
                <a:lnTo>
                  <a:pt x="63500" y="205739"/>
                </a:lnTo>
                <a:lnTo>
                  <a:pt x="76200" y="180339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1151" y="1187577"/>
            <a:ext cx="372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0" dirty="0">
                <a:latin typeface="Calibri"/>
                <a:cs typeface="Calibri"/>
              </a:rPr>
              <a:t>Dst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5054" y="1331341"/>
            <a:ext cx="368300" cy="82550"/>
          </a:xfrm>
          <a:custGeom>
            <a:avLst/>
            <a:gdLst/>
            <a:ahLst/>
            <a:cxnLst/>
            <a:rect l="l" t="t" r="r" b="b"/>
            <a:pathLst>
              <a:path w="368300" h="82550">
                <a:moveTo>
                  <a:pt x="310110" y="26144"/>
                </a:moveTo>
                <a:lnTo>
                  <a:pt x="0" y="63119"/>
                </a:lnTo>
                <a:lnTo>
                  <a:pt x="2286" y="82042"/>
                </a:lnTo>
                <a:lnTo>
                  <a:pt x="312295" y="45079"/>
                </a:lnTo>
                <a:lnTo>
                  <a:pt x="317491" y="34787"/>
                </a:lnTo>
                <a:lnTo>
                  <a:pt x="310110" y="26144"/>
                </a:lnTo>
                <a:close/>
              </a:path>
              <a:path w="368300" h="82550">
                <a:moveTo>
                  <a:pt x="358387" y="25400"/>
                </a:moveTo>
                <a:lnTo>
                  <a:pt x="316356" y="25400"/>
                </a:lnTo>
                <a:lnTo>
                  <a:pt x="318643" y="44323"/>
                </a:lnTo>
                <a:lnTo>
                  <a:pt x="312295" y="45079"/>
                </a:lnTo>
                <a:lnTo>
                  <a:pt x="296799" y="75692"/>
                </a:lnTo>
                <a:lnTo>
                  <a:pt x="367919" y="28829"/>
                </a:lnTo>
                <a:lnTo>
                  <a:pt x="358387" y="25400"/>
                </a:lnTo>
                <a:close/>
              </a:path>
              <a:path w="368300" h="82550">
                <a:moveTo>
                  <a:pt x="317493" y="34810"/>
                </a:moveTo>
                <a:lnTo>
                  <a:pt x="312295" y="45079"/>
                </a:lnTo>
                <a:lnTo>
                  <a:pt x="318643" y="44323"/>
                </a:lnTo>
                <a:lnTo>
                  <a:pt x="317493" y="34810"/>
                </a:lnTo>
                <a:close/>
              </a:path>
              <a:path w="368300" h="82550">
                <a:moveTo>
                  <a:pt x="316356" y="25400"/>
                </a:moveTo>
                <a:lnTo>
                  <a:pt x="310110" y="26144"/>
                </a:lnTo>
                <a:lnTo>
                  <a:pt x="317491" y="34787"/>
                </a:lnTo>
                <a:lnTo>
                  <a:pt x="316356" y="25400"/>
                </a:lnTo>
                <a:close/>
              </a:path>
              <a:path w="368300" h="82550">
                <a:moveTo>
                  <a:pt x="287781" y="0"/>
                </a:moveTo>
                <a:lnTo>
                  <a:pt x="310110" y="26144"/>
                </a:lnTo>
                <a:lnTo>
                  <a:pt x="316356" y="25400"/>
                </a:lnTo>
                <a:lnTo>
                  <a:pt x="358387" y="25400"/>
                </a:lnTo>
                <a:lnTo>
                  <a:pt x="287781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2078" y="1546097"/>
            <a:ext cx="8357870" cy="1452880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815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L="1035050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src</a:t>
            </a:r>
            <a:r>
              <a:rPr sz="2400" b="1" spc="-6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urier New"/>
                <a:cs typeface="Courier New"/>
              </a:rPr>
              <a:t>in_neighs</a:t>
            </a:r>
            <a:r>
              <a:rPr sz="2400" spc="-10" dirty="0">
                <a:latin typeface="Courier New"/>
                <a:cs typeface="Courier New"/>
              </a:rPr>
              <a:t>(dst):</a:t>
            </a:r>
            <a:endParaRPr sz="2400">
              <a:latin typeface="Courier New"/>
              <a:cs typeface="Courier New"/>
            </a:endParaRPr>
          </a:p>
          <a:p>
            <a:pPr marL="28644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</a:t>
            </a:r>
            <a:r>
              <a:rPr sz="2400" b="1" spc="-10" dirty="0">
                <a:solidFill>
                  <a:srgbClr val="FF0000"/>
                </a:solidFill>
                <a:latin typeface="Courier New"/>
                <a:cs typeface="Courier New"/>
              </a:rPr>
              <a:t>src</a:t>
            </a:r>
            <a:r>
              <a:rPr sz="2400" spc="-10" dirty="0">
                <a:latin typeface="Courier New"/>
                <a:cs typeface="Courier New"/>
              </a:rPr>
              <a:t>]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6488" y="1136395"/>
            <a:ext cx="225234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80" dirty="0">
                <a:latin typeface="Calibri"/>
                <a:cs typeface="Calibri"/>
              </a:rPr>
              <a:t> </a:t>
            </a:r>
            <a:r>
              <a:rPr sz="2100" b="1" spc="65" dirty="0">
                <a:latin typeface="Calibri"/>
                <a:cs typeface="Calibri"/>
              </a:rPr>
              <a:t>(CSC</a:t>
            </a:r>
            <a:r>
              <a:rPr sz="2100" b="1" spc="-10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Traversal)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238" y="4596284"/>
            <a:ext cx="3672497" cy="126637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9992" y="4595241"/>
            <a:ext cx="3587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25" dirty="0">
                <a:latin typeface="Calibri"/>
                <a:cs typeface="Calibri"/>
              </a:rPr>
              <a:t>OA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163" y="5451449"/>
            <a:ext cx="36766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25" dirty="0">
                <a:latin typeface="Calibri"/>
                <a:cs typeface="Calibri"/>
              </a:rPr>
              <a:t>NA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5652" y="6033617"/>
            <a:ext cx="47117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CSC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26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03886" y="1659451"/>
            <a:ext cx="2597150" cy="1838325"/>
            <a:chOff x="903886" y="1659451"/>
            <a:chExt cx="2597150" cy="183832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886" y="1659451"/>
              <a:ext cx="2597090" cy="183831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85900" y="1872996"/>
              <a:ext cx="335280" cy="1602105"/>
            </a:xfrm>
            <a:custGeom>
              <a:avLst/>
              <a:gdLst/>
              <a:ahLst/>
              <a:cxnLst/>
              <a:rect l="l" t="t" r="r" b="b"/>
              <a:pathLst>
                <a:path w="335280" h="1602104">
                  <a:moveTo>
                    <a:pt x="335280" y="0"/>
                  </a:moveTo>
                  <a:lnTo>
                    <a:pt x="0" y="0"/>
                  </a:lnTo>
                  <a:lnTo>
                    <a:pt x="0" y="1601724"/>
                  </a:lnTo>
                  <a:lnTo>
                    <a:pt x="335280" y="1601724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7EDD56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85900" y="1872996"/>
              <a:ext cx="335280" cy="1602105"/>
            </a:xfrm>
            <a:custGeom>
              <a:avLst/>
              <a:gdLst/>
              <a:ahLst/>
              <a:cxnLst/>
              <a:rect l="l" t="t" r="r" b="b"/>
              <a:pathLst>
                <a:path w="335280" h="1602104">
                  <a:moveTo>
                    <a:pt x="0" y="1601724"/>
                  </a:moveTo>
                  <a:lnTo>
                    <a:pt x="335280" y="1601724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160172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27504" y="1872996"/>
              <a:ext cx="335280" cy="1602105"/>
            </a:xfrm>
            <a:custGeom>
              <a:avLst/>
              <a:gdLst/>
              <a:ahLst/>
              <a:cxnLst/>
              <a:rect l="l" t="t" r="r" b="b"/>
              <a:pathLst>
                <a:path w="335280" h="1602104">
                  <a:moveTo>
                    <a:pt x="335280" y="0"/>
                  </a:moveTo>
                  <a:lnTo>
                    <a:pt x="0" y="0"/>
                  </a:lnTo>
                  <a:lnTo>
                    <a:pt x="0" y="1601724"/>
                  </a:lnTo>
                  <a:lnTo>
                    <a:pt x="335280" y="1601724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7EDD56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27504" y="1872996"/>
              <a:ext cx="335280" cy="1602105"/>
            </a:xfrm>
            <a:custGeom>
              <a:avLst/>
              <a:gdLst/>
              <a:ahLst/>
              <a:cxnLst/>
              <a:rect l="l" t="t" r="r" b="b"/>
              <a:pathLst>
                <a:path w="335280" h="1602104">
                  <a:moveTo>
                    <a:pt x="0" y="1601724"/>
                  </a:moveTo>
                  <a:lnTo>
                    <a:pt x="335280" y="1601724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160172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20065">
              <a:lnSpc>
                <a:spcPct val="100000"/>
              </a:lnSpc>
              <a:spcBef>
                <a:spcPts val="125"/>
              </a:spcBef>
            </a:pPr>
            <a:r>
              <a:rPr spc="-380" dirty="0"/>
              <a:t>Compressed</a:t>
            </a:r>
            <a:r>
              <a:rPr spc="-70" dirty="0"/>
              <a:t> </a:t>
            </a:r>
            <a:r>
              <a:rPr spc="-310" dirty="0"/>
              <a:t>Representations</a:t>
            </a:r>
            <a:r>
              <a:rPr spc="-90" dirty="0"/>
              <a:t> </a:t>
            </a:r>
            <a:r>
              <a:rPr dirty="0">
                <a:latin typeface="Cambria Math"/>
                <a:cs typeface="Cambria Math"/>
              </a:rPr>
              <a:t>⇒</a:t>
            </a:r>
            <a:r>
              <a:rPr spc="-20" dirty="0">
                <a:latin typeface="Cambria Math"/>
                <a:cs typeface="Cambria Math"/>
              </a:rPr>
              <a:t> </a:t>
            </a:r>
            <a:r>
              <a:rPr spc="-260" dirty="0"/>
              <a:t>Irregular</a:t>
            </a:r>
            <a:r>
              <a:rPr spc="-25" dirty="0"/>
              <a:t> </a:t>
            </a:r>
            <a:r>
              <a:rPr spc="-495" dirty="0"/>
              <a:t>Memory</a:t>
            </a:r>
            <a:r>
              <a:rPr spc="-325" dirty="0"/>
              <a:t> </a:t>
            </a:r>
            <a:r>
              <a:rPr spc="-335" dirty="0"/>
              <a:t>Accesses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490842" y="6553301"/>
            <a:ext cx="24022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source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vertex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446265" y="4367529"/>
          <a:ext cx="2800349" cy="461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1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5481573" y="4441317"/>
            <a:ext cx="764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dstData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81573" y="5380431"/>
            <a:ext cx="738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srcData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90842" y="4864734"/>
            <a:ext cx="3425190" cy="163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100"/>
              </a:spcBef>
              <a:tabLst>
                <a:tab pos="775335" algn="l"/>
                <a:tab pos="1325245" algn="l"/>
                <a:tab pos="1854200" algn="l"/>
                <a:tab pos="2403475" algn="l"/>
              </a:tabLst>
            </a:pPr>
            <a:r>
              <a:rPr sz="2400" b="1" spc="-5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3600" b="1" spc="-75" baseline="1157" dirty="0">
                <a:latin typeface="Calibri"/>
                <a:cs typeface="Calibri"/>
              </a:rPr>
              <a:t>1</a:t>
            </a:r>
            <a:r>
              <a:rPr sz="3600" b="1" baseline="1157" dirty="0">
                <a:latin typeface="Calibri"/>
                <a:cs typeface="Calibri"/>
              </a:rPr>
              <a:t>	</a:t>
            </a:r>
            <a:r>
              <a:rPr sz="3600" b="1" spc="-75" baseline="1157" dirty="0">
                <a:latin typeface="Calibri"/>
                <a:cs typeface="Calibri"/>
              </a:rPr>
              <a:t>2</a:t>
            </a:r>
            <a:r>
              <a:rPr sz="3600" b="1" baseline="1157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3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e.g.,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current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rank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e.g.,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current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shortest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path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446265" y="5306314"/>
          <a:ext cx="2800349" cy="461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1645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4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4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3638041" y="2964256"/>
            <a:ext cx="8312784" cy="129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Pull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traversal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performs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irregular</a:t>
            </a:r>
            <a:r>
              <a:rPr sz="24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read</a:t>
            </a:r>
            <a:r>
              <a:rPr sz="2400" b="1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operations</a:t>
            </a:r>
            <a:r>
              <a:rPr sz="2400" b="1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that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lack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locality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Calibri"/>
              <a:cs typeface="Calibri"/>
            </a:endParaRPr>
          </a:p>
          <a:p>
            <a:pPr marR="407670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i.e.,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x</a:t>
            </a:r>
            <a:r>
              <a:rPr sz="2400" b="1" spc="-30" baseline="-20833" dirty="0">
                <a:latin typeface="Calibri"/>
                <a:cs typeface="Calibri"/>
              </a:rPr>
              <a:t>i+1</a:t>
            </a:r>
            <a:endParaRPr sz="2400" baseline="-2083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571" y="2393391"/>
            <a:ext cx="348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Calibri"/>
                <a:cs typeface="Calibri"/>
              </a:rPr>
              <a:t>Src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0069" y="2917698"/>
            <a:ext cx="76200" cy="256540"/>
          </a:xfrm>
          <a:custGeom>
            <a:avLst/>
            <a:gdLst/>
            <a:ahLst/>
            <a:cxnLst/>
            <a:rect l="l" t="t" r="r" b="b"/>
            <a:pathLst>
              <a:path w="76200" h="256539">
                <a:moveTo>
                  <a:pt x="0" y="180339"/>
                </a:moveTo>
                <a:lnTo>
                  <a:pt x="38100" y="256539"/>
                </a:lnTo>
                <a:lnTo>
                  <a:pt x="63500" y="205739"/>
                </a:lnTo>
                <a:lnTo>
                  <a:pt x="28575" y="205739"/>
                </a:lnTo>
                <a:lnTo>
                  <a:pt x="28575" y="199389"/>
                </a:lnTo>
                <a:lnTo>
                  <a:pt x="0" y="180339"/>
                </a:lnTo>
                <a:close/>
              </a:path>
              <a:path w="76200" h="256539">
                <a:moveTo>
                  <a:pt x="28575" y="199389"/>
                </a:moveTo>
                <a:lnTo>
                  <a:pt x="28575" y="205739"/>
                </a:lnTo>
                <a:lnTo>
                  <a:pt x="38100" y="205739"/>
                </a:lnTo>
                <a:lnTo>
                  <a:pt x="28575" y="199389"/>
                </a:lnTo>
                <a:close/>
              </a:path>
              <a:path w="76200" h="256539">
                <a:moveTo>
                  <a:pt x="47625" y="0"/>
                </a:moveTo>
                <a:lnTo>
                  <a:pt x="28575" y="0"/>
                </a:lnTo>
                <a:lnTo>
                  <a:pt x="28575" y="199389"/>
                </a:lnTo>
                <a:lnTo>
                  <a:pt x="38100" y="205739"/>
                </a:lnTo>
                <a:lnTo>
                  <a:pt x="47625" y="199389"/>
                </a:lnTo>
                <a:lnTo>
                  <a:pt x="47625" y="0"/>
                </a:lnTo>
                <a:close/>
              </a:path>
              <a:path w="76200" h="256539">
                <a:moveTo>
                  <a:pt x="47625" y="199389"/>
                </a:moveTo>
                <a:lnTo>
                  <a:pt x="38100" y="205739"/>
                </a:lnTo>
                <a:lnTo>
                  <a:pt x="47625" y="205739"/>
                </a:lnTo>
                <a:lnTo>
                  <a:pt x="47625" y="199389"/>
                </a:lnTo>
                <a:close/>
              </a:path>
              <a:path w="76200" h="256539">
                <a:moveTo>
                  <a:pt x="76200" y="180339"/>
                </a:moveTo>
                <a:lnTo>
                  <a:pt x="47625" y="199389"/>
                </a:lnTo>
                <a:lnTo>
                  <a:pt x="47625" y="205739"/>
                </a:lnTo>
                <a:lnTo>
                  <a:pt x="63500" y="205739"/>
                </a:lnTo>
                <a:lnTo>
                  <a:pt x="76200" y="180339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1151" y="1187577"/>
            <a:ext cx="372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0" dirty="0">
                <a:latin typeface="Calibri"/>
                <a:cs typeface="Calibri"/>
              </a:rPr>
              <a:t>Dst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5054" y="1331341"/>
            <a:ext cx="368300" cy="82550"/>
          </a:xfrm>
          <a:custGeom>
            <a:avLst/>
            <a:gdLst/>
            <a:ahLst/>
            <a:cxnLst/>
            <a:rect l="l" t="t" r="r" b="b"/>
            <a:pathLst>
              <a:path w="368300" h="82550">
                <a:moveTo>
                  <a:pt x="310110" y="26144"/>
                </a:moveTo>
                <a:lnTo>
                  <a:pt x="0" y="63119"/>
                </a:lnTo>
                <a:lnTo>
                  <a:pt x="2286" y="82042"/>
                </a:lnTo>
                <a:lnTo>
                  <a:pt x="312295" y="45079"/>
                </a:lnTo>
                <a:lnTo>
                  <a:pt x="317491" y="34787"/>
                </a:lnTo>
                <a:lnTo>
                  <a:pt x="310110" y="26144"/>
                </a:lnTo>
                <a:close/>
              </a:path>
              <a:path w="368300" h="82550">
                <a:moveTo>
                  <a:pt x="358387" y="25400"/>
                </a:moveTo>
                <a:lnTo>
                  <a:pt x="316356" y="25400"/>
                </a:lnTo>
                <a:lnTo>
                  <a:pt x="318643" y="44323"/>
                </a:lnTo>
                <a:lnTo>
                  <a:pt x="312295" y="45079"/>
                </a:lnTo>
                <a:lnTo>
                  <a:pt x="296799" y="75692"/>
                </a:lnTo>
                <a:lnTo>
                  <a:pt x="367919" y="28829"/>
                </a:lnTo>
                <a:lnTo>
                  <a:pt x="358387" y="25400"/>
                </a:lnTo>
                <a:close/>
              </a:path>
              <a:path w="368300" h="82550">
                <a:moveTo>
                  <a:pt x="317493" y="34810"/>
                </a:moveTo>
                <a:lnTo>
                  <a:pt x="312295" y="45079"/>
                </a:lnTo>
                <a:lnTo>
                  <a:pt x="318643" y="44323"/>
                </a:lnTo>
                <a:lnTo>
                  <a:pt x="317493" y="34810"/>
                </a:lnTo>
                <a:close/>
              </a:path>
              <a:path w="368300" h="82550">
                <a:moveTo>
                  <a:pt x="316356" y="25400"/>
                </a:moveTo>
                <a:lnTo>
                  <a:pt x="310110" y="26144"/>
                </a:lnTo>
                <a:lnTo>
                  <a:pt x="317491" y="34787"/>
                </a:lnTo>
                <a:lnTo>
                  <a:pt x="316356" y="25400"/>
                </a:lnTo>
                <a:close/>
              </a:path>
              <a:path w="368300" h="82550">
                <a:moveTo>
                  <a:pt x="287781" y="0"/>
                </a:moveTo>
                <a:lnTo>
                  <a:pt x="310110" y="26144"/>
                </a:lnTo>
                <a:lnTo>
                  <a:pt x="316356" y="25400"/>
                </a:lnTo>
                <a:lnTo>
                  <a:pt x="358387" y="25400"/>
                </a:lnTo>
                <a:lnTo>
                  <a:pt x="287781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2078" y="1546097"/>
            <a:ext cx="8357870" cy="1452880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815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L="1035050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dst</a:t>
            </a:r>
            <a:r>
              <a:rPr sz="2400" b="1" spc="-6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urier New"/>
                <a:cs typeface="Courier New"/>
              </a:rPr>
              <a:t>out_neighs</a:t>
            </a:r>
            <a:r>
              <a:rPr sz="2400" spc="-10" dirty="0">
                <a:latin typeface="Courier New"/>
                <a:cs typeface="Courier New"/>
              </a:rPr>
              <a:t>(src):</a:t>
            </a:r>
            <a:endParaRPr sz="2400">
              <a:latin typeface="Courier New"/>
              <a:cs typeface="Courier New"/>
            </a:endParaRPr>
          </a:p>
          <a:p>
            <a:pPr marL="28644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urier New"/>
                <a:cs typeface="Courier New"/>
              </a:rPr>
              <a:t>dstData[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dst</a:t>
            </a:r>
            <a:r>
              <a:rPr sz="2400" dirty="0">
                <a:latin typeface="Courier New"/>
                <a:cs typeface="Courier New"/>
              </a:rPr>
              <a:t>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6488" y="1136395"/>
            <a:ext cx="237934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Push</a:t>
            </a:r>
            <a:r>
              <a:rPr sz="2100" b="1" spc="130" dirty="0">
                <a:latin typeface="Calibri"/>
                <a:cs typeface="Calibri"/>
              </a:rPr>
              <a:t> </a:t>
            </a:r>
            <a:r>
              <a:rPr sz="2100" b="1" spc="70" dirty="0">
                <a:latin typeface="Calibri"/>
                <a:cs typeface="Calibri"/>
              </a:rPr>
              <a:t>(CSR</a:t>
            </a:r>
            <a:r>
              <a:rPr sz="2100" b="1" spc="5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Traversal)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992" y="4595241"/>
            <a:ext cx="3587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25" dirty="0">
                <a:latin typeface="Calibri"/>
                <a:cs typeface="Calibri"/>
              </a:rPr>
              <a:t>OA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163" y="5451449"/>
            <a:ext cx="36766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25" dirty="0">
                <a:latin typeface="Calibri"/>
                <a:cs typeface="Calibri"/>
              </a:rPr>
              <a:t>NA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03886" y="1659451"/>
            <a:ext cx="2597150" cy="1838325"/>
            <a:chOff x="903886" y="1659451"/>
            <a:chExt cx="2597150" cy="183832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886" y="1659451"/>
              <a:ext cx="2597090" cy="18383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85900" y="1872996"/>
              <a:ext cx="335280" cy="1602105"/>
            </a:xfrm>
            <a:custGeom>
              <a:avLst/>
              <a:gdLst/>
              <a:ahLst/>
              <a:cxnLst/>
              <a:rect l="l" t="t" r="r" b="b"/>
              <a:pathLst>
                <a:path w="335280" h="1602104">
                  <a:moveTo>
                    <a:pt x="335280" y="0"/>
                  </a:moveTo>
                  <a:lnTo>
                    <a:pt x="0" y="0"/>
                  </a:lnTo>
                  <a:lnTo>
                    <a:pt x="0" y="1601724"/>
                  </a:lnTo>
                  <a:lnTo>
                    <a:pt x="335280" y="1601724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7EDD56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5900" y="1872996"/>
              <a:ext cx="335280" cy="1602105"/>
            </a:xfrm>
            <a:custGeom>
              <a:avLst/>
              <a:gdLst/>
              <a:ahLst/>
              <a:cxnLst/>
              <a:rect l="l" t="t" r="r" b="b"/>
              <a:pathLst>
                <a:path w="335280" h="1602104">
                  <a:moveTo>
                    <a:pt x="0" y="1601724"/>
                  </a:moveTo>
                  <a:lnTo>
                    <a:pt x="335280" y="1601724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160172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27504" y="1872996"/>
              <a:ext cx="335280" cy="1602105"/>
            </a:xfrm>
            <a:custGeom>
              <a:avLst/>
              <a:gdLst/>
              <a:ahLst/>
              <a:cxnLst/>
              <a:rect l="l" t="t" r="r" b="b"/>
              <a:pathLst>
                <a:path w="335280" h="1602104">
                  <a:moveTo>
                    <a:pt x="335280" y="0"/>
                  </a:moveTo>
                  <a:lnTo>
                    <a:pt x="0" y="0"/>
                  </a:lnTo>
                  <a:lnTo>
                    <a:pt x="0" y="1601724"/>
                  </a:lnTo>
                  <a:lnTo>
                    <a:pt x="335280" y="1601724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7EDD56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27504" y="1872996"/>
              <a:ext cx="335280" cy="1602105"/>
            </a:xfrm>
            <a:custGeom>
              <a:avLst/>
              <a:gdLst/>
              <a:ahLst/>
              <a:cxnLst/>
              <a:rect l="l" t="t" r="r" b="b"/>
              <a:pathLst>
                <a:path w="335280" h="1602104">
                  <a:moveTo>
                    <a:pt x="0" y="1601724"/>
                  </a:moveTo>
                  <a:lnTo>
                    <a:pt x="335280" y="1601724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160172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20065">
              <a:lnSpc>
                <a:spcPct val="100000"/>
              </a:lnSpc>
              <a:spcBef>
                <a:spcPts val="125"/>
              </a:spcBef>
            </a:pPr>
            <a:r>
              <a:rPr spc="-380" dirty="0"/>
              <a:t>Compressed</a:t>
            </a:r>
            <a:r>
              <a:rPr spc="-70" dirty="0"/>
              <a:t> </a:t>
            </a:r>
            <a:r>
              <a:rPr spc="-310" dirty="0"/>
              <a:t>Representations</a:t>
            </a:r>
            <a:r>
              <a:rPr spc="-90" dirty="0"/>
              <a:t> </a:t>
            </a:r>
            <a:r>
              <a:rPr dirty="0">
                <a:latin typeface="Cambria Math"/>
                <a:cs typeface="Cambria Math"/>
              </a:rPr>
              <a:t>⇒</a:t>
            </a:r>
            <a:r>
              <a:rPr spc="-20" dirty="0">
                <a:latin typeface="Cambria Math"/>
                <a:cs typeface="Cambria Math"/>
              </a:rPr>
              <a:t> </a:t>
            </a:r>
            <a:r>
              <a:rPr spc="-260" dirty="0"/>
              <a:t>Irregular</a:t>
            </a:r>
            <a:r>
              <a:rPr spc="-25" dirty="0"/>
              <a:t> </a:t>
            </a:r>
            <a:r>
              <a:rPr spc="-495" dirty="0"/>
              <a:t>Memory</a:t>
            </a:r>
            <a:r>
              <a:rPr spc="-325" dirty="0"/>
              <a:t> </a:t>
            </a:r>
            <a:r>
              <a:rPr spc="-335" dirty="0"/>
              <a:t>Accesses</a:t>
            </a: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446265" y="4367529"/>
          <a:ext cx="2800349" cy="461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1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5481573" y="4441317"/>
            <a:ext cx="764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dstData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81573" y="5380431"/>
            <a:ext cx="738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srcData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90842" y="4864734"/>
            <a:ext cx="3425190" cy="1271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100"/>
              </a:spcBef>
              <a:tabLst>
                <a:tab pos="775335" algn="l"/>
                <a:tab pos="1325245" algn="l"/>
                <a:tab pos="1854200" algn="l"/>
                <a:tab pos="2403475" algn="l"/>
              </a:tabLst>
            </a:pPr>
            <a:r>
              <a:rPr sz="2400" b="1" spc="-5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3600" b="1" spc="-75" baseline="1157" dirty="0">
                <a:latin typeface="Calibri"/>
                <a:cs typeface="Calibri"/>
              </a:rPr>
              <a:t>1</a:t>
            </a:r>
            <a:r>
              <a:rPr sz="3600" b="1" baseline="1157" dirty="0">
                <a:latin typeface="Calibri"/>
                <a:cs typeface="Calibri"/>
              </a:rPr>
              <a:t>	</a:t>
            </a:r>
            <a:r>
              <a:rPr sz="3600" b="1" spc="-75" baseline="1157" dirty="0">
                <a:latin typeface="Calibri"/>
                <a:cs typeface="Calibri"/>
              </a:rPr>
              <a:t>2</a:t>
            </a:r>
            <a:r>
              <a:rPr sz="3600" b="1" baseline="1157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3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e.g.,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current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rank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I,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446265" y="5306314"/>
          <a:ext cx="2800349" cy="461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1645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400" b="1" spc="-25" dirty="0">
                          <a:latin typeface="Calibri"/>
                          <a:cs typeface="Calibri"/>
                        </a:rPr>
                        <a:t>20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400" b="1" spc="-25" dirty="0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3638041" y="2964256"/>
            <a:ext cx="8534400" cy="129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Push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traversal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performs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irregular</a:t>
            </a:r>
            <a:r>
              <a:rPr sz="24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write</a:t>
            </a:r>
            <a:r>
              <a:rPr sz="2400" b="1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operations</a:t>
            </a:r>
            <a:r>
              <a:rPr sz="24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that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lack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locality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Calibri"/>
              <a:cs typeface="Calibri"/>
            </a:endParaRPr>
          </a:p>
          <a:p>
            <a:pPr marR="629285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i.e.,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x</a:t>
            </a:r>
            <a:r>
              <a:rPr sz="2400" b="1" spc="-30" baseline="-20833" dirty="0">
                <a:latin typeface="Calibri"/>
                <a:cs typeface="Calibri"/>
              </a:rPr>
              <a:t>i+1</a:t>
            </a:r>
            <a:endParaRPr sz="2400" baseline="-20833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438" y="4665609"/>
            <a:ext cx="3463459" cy="113967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783460" y="6028734"/>
            <a:ext cx="483234" cy="37655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2100" b="1" spc="70" dirty="0">
                <a:latin typeface="Calibri"/>
                <a:cs typeface="Calibri"/>
              </a:rPr>
              <a:t>CSR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90842" y="6187541"/>
            <a:ext cx="331724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dirty="0">
                <a:latin typeface="Calibri"/>
                <a:cs typeface="Calibri"/>
              </a:rPr>
              <a:t>e.g.,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current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shortest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path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source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vertex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object 17"/>
          <p:cNvGrpSpPr/>
          <p:nvPr/>
        </p:nvGrpSpPr>
        <p:grpSpPr>
          <a:xfrm>
            <a:off x="4811706" y="3729135"/>
            <a:ext cx="6518909" cy="1009305"/>
            <a:chOff x="4912233" y="4367529"/>
            <a:chExt cx="6518909" cy="1637030"/>
          </a:xfrm>
        </p:grpSpPr>
        <p:sp>
          <p:nvSpPr>
            <p:cNvPr id="18" name="object 18"/>
            <p:cNvSpPr/>
            <p:nvPr/>
          </p:nvSpPr>
          <p:spPr>
            <a:xfrm>
              <a:off x="6452616" y="4373879"/>
              <a:ext cx="2801620" cy="142875"/>
            </a:xfrm>
            <a:custGeom>
              <a:avLst/>
              <a:gdLst/>
              <a:ahLst/>
              <a:cxnLst/>
              <a:rect l="l" t="t" r="r" b="b"/>
              <a:pathLst>
                <a:path w="2801620" h="142875">
                  <a:moveTo>
                    <a:pt x="0" y="142494"/>
                  </a:moveTo>
                  <a:lnTo>
                    <a:pt x="2801112" y="142494"/>
                  </a:lnTo>
                  <a:lnTo>
                    <a:pt x="2801112" y="0"/>
                  </a:lnTo>
                  <a:lnTo>
                    <a:pt x="0" y="0"/>
                  </a:lnTo>
                  <a:lnTo>
                    <a:pt x="0" y="1424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52616" y="4373879"/>
              <a:ext cx="2801620" cy="462280"/>
            </a:xfrm>
            <a:custGeom>
              <a:avLst/>
              <a:gdLst/>
              <a:ahLst/>
              <a:cxnLst/>
              <a:rect l="l" t="t" r="r" b="b"/>
              <a:pathLst>
                <a:path w="2801620" h="462279">
                  <a:moveTo>
                    <a:pt x="0" y="461772"/>
                  </a:moveTo>
                  <a:lnTo>
                    <a:pt x="2801112" y="461772"/>
                  </a:lnTo>
                  <a:lnTo>
                    <a:pt x="2801112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94220" y="4428743"/>
              <a:ext cx="1614170" cy="87630"/>
            </a:xfrm>
            <a:custGeom>
              <a:avLst/>
              <a:gdLst/>
              <a:ahLst/>
              <a:cxnLst/>
              <a:rect l="l" t="t" r="r" b="b"/>
              <a:pathLst>
                <a:path w="1614170" h="87629">
                  <a:moveTo>
                    <a:pt x="0" y="0"/>
                  </a:moveTo>
                  <a:lnTo>
                    <a:pt x="0" y="87629"/>
                  </a:lnTo>
                </a:path>
                <a:path w="1614170" h="87629">
                  <a:moveTo>
                    <a:pt x="547115" y="0"/>
                  </a:moveTo>
                  <a:lnTo>
                    <a:pt x="547115" y="87629"/>
                  </a:lnTo>
                </a:path>
                <a:path w="1614170" h="87629">
                  <a:moveTo>
                    <a:pt x="1077468" y="0"/>
                  </a:moveTo>
                  <a:lnTo>
                    <a:pt x="1077468" y="87629"/>
                  </a:lnTo>
                </a:path>
                <a:path w="1614170" h="87629">
                  <a:moveTo>
                    <a:pt x="1613915" y="0"/>
                  </a:moveTo>
                  <a:lnTo>
                    <a:pt x="1613915" y="876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21758" y="4516373"/>
              <a:ext cx="6499860" cy="1478280"/>
            </a:xfrm>
            <a:custGeom>
              <a:avLst/>
              <a:gdLst/>
              <a:ahLst/>
              <a:cxnLst/>
              <a:rect l="l" t="t" r="r" b="b"/>
              <a:pathLst>
                <a:path w="6499859" h="1478279">
                  <a:moveTo>
                    <a:pt x="6499860" y="0"/>
                  </a:moveTo>
                  <a:lnTo>
                    <a:pt x="0" y="0"/>
                  </a:lnTo>
                  <a:lnTo>
                    <a:pt x="0" y="1478280"/>
                  </a:lnTo>
                  <a:lnTo>
                    <a:pt x="6499860" y="1478280"/>
                  </a:lnTo>
                  <a:lnTo>
                    <a:pt x="6499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21758" y="4516373"/>
              <a:ext cx="6499860" cy="1478280"/>
            </a:xfrm>
            <a:custGeom>
              <a:avLst/>
              <a:gdLst/>
              <a:ahLst/>
              <a:cxnLst/>
              <a:rect l="l" t="t" r="r" b="b"/>
              <a:pathLst>
                <a:path w="6499859" h="1478279">
                  <a:moveTo>
                    <a:pt x="0" y="1478280"/>
                  </a:moveTo>
                  <a:lnTo>
                    <a:pt x="6499860" y="1478280"/>
                  </a:lnTo>
                  <a:lnTo>
                    <a:pt x="6499860" y="0"/>
                  </a:lnTo>
                  <a:lnTo>
                    <a:pt x="0" y="0"/>
                  </a:lnTo>
                  <a:lnTo>
                    <a:pt x="0" y="1478280"/>
                  </a:lnTo>
                  <a:close/>
                </a:path>
              </a:pathLst>
            </a:custGeom>
            <a:ln w="19050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5873" y="3902961"/>
            <a:ext cx="4408805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45819" algn="r">
              <a:lnSpc>
                <a:spcPct val="100000"/>
              </a:lnSpc>
              <a:spcBef>
                <a:spcPts val="1170"/>
              </a:spcBef>
              <a:tabLst>
                <a:tab pos="599440" algn="l"/>
                <a:tab pos="1149350" algn="l"/>
                <a:tab pos="1678305" algn="l"/>
                <a:tab pos="2227580" algn="l"/>
              </a:tabLst>
            </a:pPr>
            <a:r>
              <a:rPr sz="2400" b="1" spc="-5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3600" b="1" spc="-75" baseline="1157" dirty="0">
                <a:latin typeface="Calibri"/>
                <a:cs typeface="Calibri"/>
              </a:rPr>
              <a:t>1</a:t>
            </a:r>
            <a:r>
              <a:rPr sz="3600" b="1" baseline="1157" dirty="0">
                <a:latin typeface="Calibri"/>
                <a:cs typeface="Calibri"/>
              </a:rPr>
              <a:t>	</a:t>
            </a:r>
            <a:r>
              <a:rPr sz="3600" b="1" spc="-75" baseline="1157" dirty="0">
                <a:latin typeface="Calibri"/>
                <a:cs typeface="Calibri"/>
              </a:rPr>
              <a:t>2</a:t>
            </a:r>
            <a:r>
              <a:rPr sz="3600" b="1" baseline="1157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3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4</a:t>
            </a:r>
            <a:endParaRPr sz="2400" dirty="0">
              <a:latin typeface="Calibri"/>
              <a:cs typeface="Calibri"/>
            </a:endParaRPr>
          </a:p>
          <a:p>
            <a:pPr marR="832485" algn="r">
              <a:lnSpc>
                <a:spcPct val="100000"/>
              </a:lnSpc>
              <a:spcBef>
                <a:spcPts val="585"/>
              </a:spcBef>
              <a:tabLst>
                <a:tab pos="1146810" algn="l"/>
                <a:tab pos="1723389" algn="l"/>
                <a:tab pos="2315210" algn="l"/>
                <a:tab pos="2846705" algn="l"/>
                <a:tab pos="3413125" algn="l"/>
              </a:tabLst>
            </a:pPr>
            <a:r>
              <a:rPr sz="1800" b="1" spc="-10" dirty="0">
                <a:latin typeface="Calibri"/>
                <a:cs typeface="Calibri"/>
              </a:rPr>
              <a:t>srcData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3600" b="1" spc="-75" baseline="-5787" dirty="0">
                <a:latin typeface="Calibri"/>
                <a:cs typeface="Calibri"/>
              </a:rPr>
              <a:t>5</a:t>
            </a:r>
            <a:r>
              <a:rPr sz="3600" b="1" baseline="-5787" dirty="0">
                <a:latin typeface="Calibri"/>
                <a:cs typeface="Calibri"/>
              </a:rPr>
              <a:t>	</a:t>
            </a:r>
            <a:r>
              <a:rPr sz="3600" b="1" spc="-37" baseline="-8101" dirty="0">
                <a:latin typeface="Calibri"/>
                <a:cs typeface="Calibri"/>
              </a:rPr>
              <a:t>20</a:t>
            </a:r>
            <a:r>
              <a:rPr sz="3600" b="1" baseline="-8101" dirty="0">
                <a:latin typeface="Calibri"/>
                <a:cs typeface="Calibri"/>
              </a:rPr>
              <a:t>	</a:t>
            </a:r>
            <a:r>
              <a:rPr sz="3600" b="1" spc="-37" baseline="-8101" dirty="0">
                <a:latin typeface="Calibri"/>
                <a:cs typeface="Calibri"/>
              </a:rPr>
              <a:t>10</a:t>
            </a:r>
            <a:r>
              <a:rPr sz="3600" b="1" baseline="-8101" dirty="0">
                <a:latin typeface="Calibri"/>
                <a:cs typeface="Calibri"/>
              </a:rPr>
              <a:t>	</a:t>
            </a:r>
            <a:r>
              <a:rPr sz="3600" b="1" spc="-75" baseline="-6944" dirty="0">
                <a:latin typeface="Calibri"/>
                <a:cs typeface="Calibri"/>
              </a:rPr>
              <a:t>2</a:t>
            </a:r>
            <a:r>
              <a:rPr sz="3600" b="1" baseline="-6944" dirty="0">
                <a:latin typeface="Calibri"/>
                <a:cs typeface="Calibri"/>
              </a:rPr>
              <a:t>	</a:t>
            </a:r>
            <a:r>
              <a:rPr sz="3600" b="1" spc="-75" baseline="-5787" dirty="0">
                <a:latin typeface="Calibri"/>
                <a:cs typeface="Calibri"/>
              </a:rPr>
              <a:t>1</a:t>
            </a:r>
            <a:endParaRPr sz="3600" baseline="-5787" dirty="0">
              <a:latin typeface="Calibri"/>
              <a:cs typeface="Calibri"/>
            </a:endParaRPr>
          </a:p>
          <a:p>
            <a:pPr marL="1009015">
              <a:lnSpc>
                <a:spcPct val="100000"/>
              </a:lnSpc>
              <a:spcBef>
                <a:spcPts val="590"/>
              </a:spcBef>
            </a:pPr>
            <a:r>
              <a:rPr sz="2400" b="1" dirty="0">
                <a:latin typeface="Calibri"/>
                <a:cs typeface="Calibri"/>
              </a:rPr>
              <a:t>e.g.,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current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rank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page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I,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4571" y="2393391"/>
            <a:ext cx="348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Calibri"/>
                <a:cs typeface="Calibri"/>
              </a:rPr>
              <a:t>Src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0069" y="2917698"/>
            <a:ext cx="76200" cy="256540"/>
          </a:xfrm>
          <a:custGeom>
            <a:avLst/>
            <a:gdLst/>
            <a:ahLst/>
            <a:cxnLst/>
            <a:rect l="l" t="t" r="r" b="b"/>
            <a:pathLst>
              <a:path w="76200" h="256539">
                <a:moveTo>
                  <a:pt x="0" y="180339"/>
                </a:moveTo>
                <a:lnTo>
                  <a:pt x="38100" y="256539"/>
                </a:lnTo>
                <a:lnTo>
                  <a:pt x="63500" y="205739"/>
                </a:lnTo>
                <a:lnTo>
                  <a:pt x="28575" y="205739"/>
                </a:lnTo>
                <a:lnTo>
                  <a:pt x="28575" y="199389"/>
                </a:lnTo>
                <a:lnTo>
                  <a:pt x="0" y="180339"/>
                </a:lnTo>
                <a:close/>
              </a:path>
              <a:path w="76200" h="256539">
                <a:moveTo>
                  <a:pt x="28575" y="199389"/>
                </a:moveTo>
                <a:lnTo>
                  <a:pt x="28575" y="205739"/>
                </a:lnTo>
                <a:lnTo>
                  <a:pt x="38100" y="205739"/>
                </a:lnTo>
                <a:lnTo>
                  <a:pt x="28575" y="199389"/>
                </a:lnTo>
                <a:close/>
              </a:path>
              <a:path w="76200" h="256539">
                <a:moveTo>
                  <a:pt x="47625" y="0"/>
                </a:moveTo>
                <a:lnTo>
                  <a:pt x="28575" y="0"/>
                </a:lnTo>
                <a:lnTo>
                  <a:pt x="28575" y="199389"/>
                </a:lnTo>
                <a:lnTo>
                  <a:pt x="38100" y="205739"/>
                </a:lnTo>
                <a:lnTo>
                  <a:pt x="47625" y="199389"/>
                </a:lnTo>
                <a:lnTo>
                  <a:pt x="47625" y="0"/>
                </a:lnTo>
                <a:close/>
              </a:path>
              <a:path w="76200" h="256539">
                <a:moveTo>
                  <a:pt x="47625" y="199389"/>
                </a:moveTo>
                <a:lnTo>
                  <a:pt x="38100" y="205739"/>
                </a:lnTo>
                <a:lnTo>
                  <a:pt x="47625" y="205739"/>
                </a:lnTo>
                <a:lnTo>
                  <a:pt x="47625" y="199389"/>
                </a:lnTo>
                <a:close/>
              </a:path>
              <a:path w="76200" h="256539">
                <a:moveTo>
                  <a:pt x="76200" y="180339"/>
                </a:moveTo>
                <a:lnTo>
                  <a:pt x="47625" y="199389"/>
                </a:lnTo>
                <a:lnTo>
                  <a:pt x="47625" y="205739"/>
                </a:lnTo>
                <a:lnTo>
                  <a:pt x="63500" y="205739"/>
                </a:lnTo>
                <a:lnTo>
                  <a:pt x="76200" y="180339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1151" y="1187577"/>
            <a:ext cx="372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0" dirty="0">
                <a:latin typeface="Calibri"/>
                <a:cs typeface="Calibri"/>
              </a:rPr>
              <a:t>Dst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5054" y="1331341"/>
            <a:ext cx="368300" cy="82550"/>
          </a:xfrm>
          <a:custGeom>
            <a:avLst/>
            <a:gdLst/>
            <a:ahLst/>
            <a:cxnLst/>
            <a:rect l="l" t="t" r="r" b="b"/>
            <a:pathLst>
              <a:path w="368300" h="82550">
                <a:moveTo>
                  <a:pt x="310110" y="26144"/>
                </a:moveTo>
                <a:lnTo>
                  <a:pt x="0" y="63119"/>
                </a:lnTo>
                <a:lnTo>
                  <a:pt x="2286" y="82042"/>
                </a:lnTo>
                <a:lnTo>
                  <a:pt x="312295" y="45079"/>
                </a:lnTo>
                <a:lnTo>
                  <a:pt x="317491" y="34787"/>
                </a:lnTo>
                <a:lnTo>
                  <a:pt x="310110" y="26144"/>
                </a:lnTo>
                <a:close/>
              </a:path>
              <a:path w="368300" h="82550">
                <a:moveTo>
                  <a:pt x="358387" y="25400"/>
                </a:moveTo>
                <a:lnTo>
                  <a:pt x="316356" y="25400"/>
                </a:lnTo>
                <a:lnTo>
                  <a:pt x="318643" y="44323"/>
                </a:lnTo>
                <a:lnTo>
                  <a:pt x="312295" y="45079"/>
                </a:lnTo>
                <a:lnTo>
                  <a:pt x="296799" y="75692"/>
                </a:lnTo>
                <a:lnTo>
                  <a:pt x="367919" y="28829"/>
                </a:lnTo>
                <a:lnTo>
                  <a:pt x="358387" y="25400"/>
                </a:lnTo>
                <a:close/>
              </a:path>
              <a:path w="368300" h="82550">
                <a:moveTo>
                  <a:pt x="317493" y="34810"/>
                </a:moveTo>
                <a:lnTo>
                  <a:pt x="312295" y="45079"/>
                </a:lnTo>
                <a:lnTo>
                  <a:pt x="318643" y="44323"/>
                </a:lnTo>
                <a:lnTo>
                  <a:pt x="317493" y="34810"/>
                </a:lnTo>
                <a:close/>
              </a:path>
              <a:path w="368300" h="82550">
                <a:moveTo>
                  <a:pt x="316356" y="25400"/>
                </a:moveTo>
                <a:lnTo>
                  <a:pt x="310110" y="26144"/>
                </a:lnTo>
                <a:lnTo>
                  <a:pt x="317491" y="34787"/>
                </a:lnTo>
                <a:lnTo>
                  <a:pt x="316356" y="25400"/>
                </a:lnTo>
                <a:close/>
              </a:path>
              <a:path w="368300" h="82550">
                <a:moveTo>
                  <a:pt x="287781" y="0"/>
                </a:moveTo>
                <a:lnTo>
                  <a:pt x="310110" y="26144"/>
                </a:lnTo>
                <a:lnTo>
                  <a:pt x="316356" y="25400"/>
                </a:lnTo>
                <a:lnTo>
                  <a:pt x="358387" y="25400"/>
                </a:lnTo>
                <a:lnTo>
                  <a:pt x="287781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2078" y="1546097"/>
            <a:ext cx="8357870" cy="1452880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815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L="1035050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dst</a:t>
            </a:r>
            <a:r>
              <a:rPr sz="2400" b="1" spc="-6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urier New"/>
                <a:cs typeface="Courier New"/>
              </a:rPr>
              <a:t>out_neighs</a:t>
            </a:r>
            <a:r>
              <a:rPr sz="2400" spc="-10" dirty="0">
                <a:latin typeface="Courier New"/>
                <a:cs typeface="Courier New"/>
              </a:rPr>
              <a:t>(src):</a:t>
            </a:r>
            <a:endParaRPr sz="2400">
              <a:latin typeface="Courier New"/>
              <a:cs typeface="Courier New"/>
            </a:endParaRPr>
          </a:p>
          <a:p>
            <a:pPr marL="28644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urier New"/>
                <a:cs typeface="Courier New"/>
              </a:rPr>
              <a:t>dstData[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dst</a:t>
            </a:r>
            <a:r>
              <a:rPr sz="2400" dirty="0">
                <a:latin typeface="Courier New"/>
                <a:cs typeface="Courier New"/>
              </a:rPr>
              <a:t>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6488" y="1136395"/>
            <a:ext cx="237934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Push</a:t>
            </a:r>
            <a:r>
              <a:rPr sz="2100" b="1" spc="130" dirty="0">
                <a:latin typeface="Calibri"/>
                <a:cs typeface="Calibri"/>
              </a:rPr>
              <a:t> </a:t>
            </a:r>
            <a:r>
              <a:rPr sz="2100" b="1" spc="70" dirty="0">
                <a:latin typeface="Calibri"/>
                <a:cs typeface="Calibri"/>
              </a:rPr>
              <a:t>(CSR</a:t>
            </a:r>
            <a:r>
              <a:rPr sz="2100" b="1" spc="5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Traversal)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992" y="4595241"/>
            <a:ext cx="3587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25" dirty="0">
                <a:latin typeface="Calibri"/>
                <a:cs typeface="Calibri"/>
              </a:rPr>
              <a:t>OA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163" y="5451449"/>
            <a:ext cx="36766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25" dirty="0">
                <a:latin typeface="Calibri"/>
                <a:cs typeface="Calibri"/>
              </a:rPr>
              <a:t>NA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03886" y="1659451"/>
            <a:ext cx="2597150" cy="1838325"/>
            <a:chOff x="903886" y="1659451"/>
            <a:chExt cx="2597150" cy="183832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886" y="1659451"/>
              <a:ext cx="2597090" cy="18383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85900" y="1872996"/>
              <a:ext cx="335280" cy="1602105"/>
            </a:xfrm>
            <a:custGeom>
              <a:avLst/>
              <a:gdLst/>
              <a:ahLst/>
              <a:cxnLst/>
              <a:rect l="l" t="t" r="r" b="b"/>
              <a:pathLst>
                <a:path w="335280" h="1602104">
                  <a:moveTo>
                    <a:pt x="335280" y="0"/>
                  </a:moveTo>
                  <a:lnTo>
                    <a:pt x="0" y="0"/>
                  </a:lnTo>
                  <a:lnTo>
                    <a:pt x="0" y="1601724"/>
                  </a:lnTo>
                  <a:lnTo>
                    <a:pt x="335280" y="1601724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7EDD56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5900" y="1872996"/>
              <a:ext cx="335280" cy="1602105"/>
            </a:xfrm>
            <a:custGeom>
              <a:avLst/>
              <a:gdLst/>
              <a:ahLst/>
              <a:cxnLst/>
              <a:rect l="l" t="t" r="r" b="b"/>
              <a:pathLst>
                <a:path w="335280" h="1602104">
                  <a:moveTo>
                    <a:pt x="0" y="1601724"/>
                  </a:moveTo>
                  <a:lnTo>
                    <a:pt x="335280" y="1601724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160172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27504" y="1872996"/>
              <a:ext cx="335280" cy="1602105"/>
            </a:xfrm>
            <a:custGeom>
              <a:avLst/>
              <a:gdLst/>
              <a:ahLst/>
              <a:cxnLst/>
              <a:rect l="l" t="t" r="r" b="b"/>
              <a:pathLst>
                <a:path w="335280" h="1602104">
                  <a:moveTo>
                    <a:pt x="335280" y="0"/>
                  </a:moveTo>
                  <a:lnTo>
                    <a:pt x="0" y="0"/>
                  </a:lnTo>
                  <a:lnTo>
                    <a:pt x="0" y="1601724"/>
                  </a:lnTo>
                  <a:lnTo>
                    <a:pt x="335280" y="1601724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7EDD56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27504" y="1872996"/>
              <a:ext cx="335280" cy="1602105"/>
            </a:xfrm>
            <a:custGeom>
              <a:avLst/>
              <a:gdLst/>
              <a:ahLst/>
              <a:cxnLst/>
              <a:rect l="l" t="t" r="r" b="b"/>
              <a:pathLst>
                <a:path w="335280" h="1602104">
                  <a:moveTo>
                    <a:pt x="0" y="1601724"/>
                  </a:moveTo>
                  <a:lnTo>
                    <a:pt x="335280" y="1601724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160172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20065">
              <a:lnSpc>
                <a:spcPct val="100000"/>
              </a:lnSpc>
              <a:spcBef>
                <a:spcPts val="125"/>
              </a:spcBef>
            </a:pPr>
            <a:r>
              <a:rPr spc="-380" dirty="0"/>
              <a:t>Compressed</a:t>
            </a:r>
            <a:r>
              <a:rPr spc="-70" dirty="0"/>
              <a:t> </a:t>
            </a:r>
            <a:r>
              <a:rPr spc="-310" dirty="0"/>
              <a:t>Representations</a:t>
            </a:r>
            <a:r>
              <a:rPr spc="-90" dirty="0"/>
              <a:t> </a:t>
            </a:r>
            <a:r>
              <a:rPr dirty="0">
                <a:latin typeface="Cambria Math"/>
                <a:cs typeface="Cambria Math"/>
              </a:rPr>
              <a:t>⇒</a:t>
            </a:r>
            <a:r>
              <a:rPr spc="-20" dirty="0">
                <a:latin typeface="Cambria Math"/>
                <a:cs typeface="Cambria Math"/>
              </a:rPr>
              <a:t> </a:t>
            </a:r>
            <a:r>
              <a:rPr spc="-260" dirty="0"/>
              <a:t>Irregular</a:t>
            </a:r>
            <a:r>
              <a:rPr spc="-25" dirty="0"/>
              <a:t> </a:t>
            </a:r>
            <a:r>
              <a:rPr spc="-495" dirty="0"/>
              <a:t>Memory</a:t>
            </a:r>
            <a:r>
              <a:rPr spc="-325" dirty="0"/>
              <a:t> </a:t>
            </a:r>
            <a:r>
              <a:rPr spc="-335" dirty="0"/>
              <a:t>Accesses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38041" y="2964256"/>
            <a:ext cx="8534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Push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traversal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performs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irregular</a:t>
            </a:r>
            <a:r>
              <a:rPr sz="24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write</a:t>
            </a:r>
            <a:r>
              <a:rPr sz="2400" b="1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operations</a:t>
            </a:r>
            <a:r>
              <a:rPr sz="24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that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lack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locality</a:t>
            </a:r>
            <a:endParaRPr sz="2400" dirty="0">
              <a:latin typeface="Calibri"/>
              <a:cs typeface="Calibri"/>
            </a:endParaRPr>
          </a:p>
          <a:p>
            <a:pPr marR="629285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i.e.,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x</a:t>
            </a:r>
            <a:r>
              <a:rPr sz="2400" b="1" spc="-30" baseline="-20833" dirty="0">
                <a:latin typeface="Calibri"/>
                <a:cs typeface="Calibri"/>
              </a:rPr>
              <a:t>i+1</a:t>
            </a:r>
            <a:endParaRPr sz="2400" baseline="-20833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87606" y="5960054"/>
            <a:ext cx="4832350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dirty="0">
                <a:latin typeface="Calibri"/>
                <a:cs typeface="Calibri"/>
              </a:rPr>
              <a:t>Irregular</a:t>
            </a:r>
            <a:r>
              <a:rPr sz="2650" spc="-5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Data</a:t>
            </a:r>
            <a:r>
              <a:rPr sz="2650" spc="-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Footprint</a:t>
            </a:r>
            <a:r>
              <a:rPr sz="2650" spc="-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&gt;&gt;</a:t>
            </a:r>
            <a:r>
              <a:rPr sz="2650" spc="-6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LLC</a:t>
            </a:r>
            <a:r>
              <a:rPr sz="2650" spc="-35" dirty="0">
                <a:latin typeface="Calibri"/>
                <a:cs typeface="Calibri"/>
              </a:rPr>
              <a:t> </a:t>
            </a:r>
            <a:r>
              <a:rPr sz="2650" spc="-20" dirty="0">
                <a:latin typeface="Calibri"/>
                <a:cs typeface="Calibri"/>
              </a:rPr>
              <a:t>Size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51761" y="6325101"/>
            <a:ext cx="6069330" cy="431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650" dirty="0">
                <a:latin typeface="Calibri"/>
                <a:cs typeface="Calibri"/>
              </a:rPr>
              <a:t>Size</a:t>
            </a:r>
            <a:r>
              <a:rPr sz="2650" spc="-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of</a:t>
            </a:r>
            <a:r>
              <a:rPr sz="2650" spc="-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srcData</a:t>
            </a:r>
            <a:r>
              <a:rPr sz="2650" spc="-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~</a:t>
            </a:r>
            <a:r>
              <a:rPr sz="2650" spc="-6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256MB</a:t>
            </a:r>
            <a:r>
              <a:rPr sz="2650" b="1" spc="-4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(32M</a:t>
            </a:r>
            <a:r>
              <a:rPr sz="2650" spc="-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vertices</a:t>
            </a:r>
            <a:r>
              <a:rPr sz="2650" spc="-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*</a:t>
            </a:r>
            <a:r>
              <a:rPr sz="2650" spc="-35" dirty="0">
                <a:latin typeface="Calibri"/>
                <a:cs typeface="Calibri"/>
              </a:rPr>
              <a:t> </a:t>
            </a:r>
            <a:r>
              <a:rPr sz="2650" spc="-25" dirty="0">
                <a:latin typeface="Calibri"/>
                <a:cs typeface="Calibri"/>
              </a:rPr>
              <a:t>8B)</a:t>
            </a:r>
            <a:endParaRPr sz="2650" dirty="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438" y="4665609"/>
            <a:ext cx="3463459" cy="1139672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783460" y="6028734"/>
            <a:ext cx="483234" cy="37655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2100" b="1" spc="70" dirty="0">
                <a:latin typeface="Calibri"/>
                <a:cs typeface="Calibri"/>
              </a:rPr>
              <a:t>CSR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60160" y="5164845"/>
            <a:ext cx="331724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dirty="0">
                <a:latin typeface="Calibri"/>
                <a:cs typeface="Calibri"/>
              </a:rPr>
              <a:t>e.g.,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current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shortest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path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source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vertex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398F0C-7190-8D87-9FD2-DD4D30C80798}"/>
              </a:ext>
            </a:extLst>
          </p:cNvPr>
          <p:cNvSpPr txBox="1"/>
          <p:nvPr/>
        </p:nvSpPr>
        <p:spPr>
          <a:xfrm>
            <a:off x="5302178" y="3947850"/>
            <a:ext cx="6187964" cy="31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10"/>
              </a:lnSpc>
            </a:pPr>
            <a:r>
              <a:rPr lang="en-US" sz="1800" b="1" spc="-10" dirty="0" err="1">
                <a:latin typeface="Calibri"/>
                <a:cs typeface="Calibri"/>
              </a:rPr>
              <a:t>dstData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4098" y="1739900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Calibri"/>
                <a:cs typeface="Calibri"/>
              </a:rPr>
              <a:t>LLC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15" dirty="0">
                <a:latin typeface="Calibri"/>
                <a:cs typeface="Calibri"/>
              </a:rPr>
              <a:t>Miss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75" dirty="0">
                <a:latin typeface="Calibri"/>
                <a:cs typeface="Calibri"/>
              </a:rPr>
              <a:t>Rate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(%)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5" y="2136648"/>
            <a:ext cx="5289804" cy="28102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58390">
              <a:lnSpc>
                <a:spcPct val="100000"/>
              </a:lnSpc>
              <a:spcBef>
                <a:spcPts val="125"/>
              </a:spcBef>
            </a:pPr>
            <a:r>
              <a:rPr spc="-260" dirty="0"/>
              <a:t>Irregular</a:t>
            </a:r>
            <a:r>
              <a:rPr spc="-150" dirty="0"/>
              <a:t> </a:t>
            </a:r>
            <a:r>
              <a:rPr spc="-335" dirty="0"/>
              <a:t>Accesses</a:t>
            </a:r>
            <a:r>
              <a:rPr spc="-65" dirty="0"/>
              <a:t> </a:t>
            </a:r>
            <a:r>
              <a:rPr spc="-325" dirty="0"/>
              <a:t>Lead</a:t>
            </a:r>
            <a:r>
              <a:rPr spc="-25" dirty="0"/>
              <a:t> </a:t>
            </a:r>
            <a:r>
              <a:rPr spc="-350" dirty="0"/>
              <a:t>to</a:t>
            </a:r>
            <a:r>
              <a:rPr spc="-50" dirty="0"/>
              <a:t> </a:t>
            </a:r>
            <a:r>
              <a:rPr spc="-385" dirty="0"/>
              <a:t>Poor</a:t>
            </a:r>
            <a:r>
              <a:rPr spc="-65" dirty="0"/>
              <a:t> </a:t>
            </a:r>
            <a:r>
              <a:rPr spc="-195" dirty="0"/>
              <a:t>Locality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3454146" y="6544995"/>
            <a:ext cx="55124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0"/>
              </a:lnSpc>
            </a:pPr>
            <a:r>
              <a:rPr sz="1300" i="1" dirty="0">
                <a:latin typeface="Calibri"/>
                <a:cs typeface="Calibri"/>
              </a:rPr>
              <a:t>Right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Figure</a:t>
            </a:r>
            <a:r>
              <a:rPr sz="1300" i="1" spc="7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from</a:t>
            </a:r>
            <a:r>
              <a:rPr sz="1300" i="1" spc="5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“Optimizing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Cache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Performance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for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Graph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Analytics”</a:t>
            </a:r>
            <a:r>
              <a:rPr sz="1300" i="1" spc="8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ArXiv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spc="-25" dirty="0">
                <a:latin typeface="Calibri"/>
                <a:cs typeface="Calibri"/>
              </a:rPr>
              <a:t>v1;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8273" y="5096383"/>
            <a:ext cx="19519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Running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35" dirty="0">
                <a:latin typeface="Calibri"/>
                <a:cs typeface="Calibri"/>
              </a:rPr>
              <a:t>RMAT27 </a:t>
            </a:r>
            <a:r>
              <a:rPr sz="1800" b="1" dirty="0">
                <a:latin typeface="Calibri"/>
                <a:cs typeface="Calibri"/>
              </a:rPr>
              <a:t>Graph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35MB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LLC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2784" y="1665223"/>
            <a:ext cx="4071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Why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such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bleak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performance? </a:t>
            </a:r>
            <a:r>
              <a:rPr sz="1800" b="1" dirty="0">
                <a:latin typeface="Calibri"/>
                <a:cs typeface="Calibri"/>
              </a:rPr>
              <a:t>Consequence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bleak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performance?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167" y="618489"/>
            <a:ext cx="108197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Graph</a:t>
            </a:r>
            <a:r>
              <a:rPr sz="4400" b="0" spc="-10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Processing</a:t>
            </a:r>
            <a:r>
              <a:rPr sz="4400" b="0" spc="-10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Problems</a:t>
            </a:r>
            <a:r>
              <a:rPr sz="4400" b="0" spc="-10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are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Sparse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Problems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8307" y="2263139"/>
            <a:ext cx="3232785" cy="2890520"/>
            <a:chOff x="178307" y="2263139"/>
            <a:chExt cx="3232785" cy="28905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" y="2263139"/>
              <a:ext cx="3232404" cy="28895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9069" y="4728210"/>
              <a:ext cx="2293620" cy="425450"/>
            </a:xfrm>
            <a:custGeom>
              <a:avLst/>
              <a:gdLst/>
              <a:ahLst/>
              <a:cxnLst/>
              <a:rect l="l" t="t" r="r" b="b"/>
              <a:pathLst>
                <a:path w="2293620" h="425450">
                  <a:moveTo>
                    <a:pt x="2293620" y="0"/>
                  </a:moveTo>
                  <a:lnTo>
                    <a:pt x="0" y="0"/>
                  </a:lnTo>
                  <a:lnTo>
                    <a:pt x="0" y="425195"/>
                  </a:lnTo>
                  <a:lnTo>
                    <a:pt x="2293620" y="425195"/>
                  </a:lnTo>
                  <a:lnTo>
                    <a:pt x="2293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573779" y="2263139"/>
            <a:ext cx="5044440" cy="2896870"/>
            <a:chOff x="3573779" y="2263139"/>
            <a:chExt cx="5044440" cy="28968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3779" y="2263139"/>
              <a:ext cx="5044439" cy="288886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74541" y="4734305"/>
              <a:ext cx="2593975" cy="425450"/>
            </a:xfrm>
            <a:custGeom>
              <a:avLst/>
              <a:gdLst/>
              <a:ahLst/>
              <a:cxnLst/>
              <a:rect l="l" t="t" r="r" b="b"/>
              <a:pathLst>
                <a:path w="2593975" h="425450">
                  <a:moveTo>
                    <a:pt x="2593848" y="0"/>
                  </a:moveTo>
                  <a:lnTo>
                    <a:pt x="0" y="0"/>
                  </a:lnTo>
                  <a:lnTo>
                    <a:pt x="0" y="425196"/>
                  </a:lnTo>
                  <a:lnTo>
                    <a:pt x="2593848" y="425196"/>
                  </a:lnTo>
                  <a:lnTo>
                    <a:pt x="2593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9070" y="4728209"/>
            <a:ext cx="2293620" cy="42545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610"/>
              </a:spcBef>
            </a:pPr>
            <a:r>
              <a:rPr sz="2000" spc="-170" dirty="0">
                <a:latin typeface="Calibri"/>
                <a:cs typeface="Calibri"/>
              </a:rPr>
              <a:t>Path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Planning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74541" y="4734305"/>
            <a:ext cx="2593975" cy="42545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278765">
              <a:lnSpc>
                <a:spcPct val="100000"/>
              </a:lnSpc>
              <a:spcBef>
                <a:spcPts val="605"/>
              </a:spcBef>
            </a:pPr>
            <a:r>
              <a:rPr sz="2000" spc="-105" dirty="0">
                <a:latin typeface="Calibri"/>
                <a:cs typeface="Calibri"/>
              </a:rPr>
              <a:t>Social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75" dirty="0">
                <a:latin typeface="Calibri"/>
                <a:cs typeface="Calibri"/>
              </a:rPr>
              <a:t>network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064307" y="2253551"/>
            <a:ext cx="2978785" cy="2908935"/>
            <a:chOff x="9064307" y="2253551"/>
            <a:chExt cx="2978785" cy="290893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3895" y="2263140"/>
              <a:ext cx="2959607" cy="28895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069069" y="2258314"/>
              <a:ext cx="2969260" cy="2899410"/>
            </a:xfrm>
            <a:custGeom>
              <a:avLst/>
              <a:gdLst/>
              <a:ahLst/>
              <a:cxnLst/>
              <a:rect l="l" t="t" r="r" b="b"/>
              <a:pathLst>
                <a:path w="2969259" h="2899410">
                  <a:moveTo>
                    <a:pt x="0" y="2899029"/>
                  </a:moveTo>
                  <a:lnTo>
                    <a:pt x="2969132" y="2899029"/>
                  </a:lnTo>
                  <a:lnTo>
                    <a:pt x="2969132" y="0"/>
                  </a:lnTo>
                  <a:lnTo>
                    <a:pt x="0" y="0"/>
                  </a:lnTo>
                  <a:lnTo>
                    <a:pt x="0" y="28990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74657" y="4728210"/>
              <a:ext cx="2593975" cy="425450"/>
            </a:xfrm>
            <a:custGeom>
              <a:avLst/>
              <a:gdLst/>
              <a:ahLst/>
              <a:cxnLst/>
              <a:rect l="l" t="t" r="r" b="b"/>
              <a:pathLst>
                <a:path w="2593975" h="425450">
                  <a:moveTo>
                    <a:pt x="2593848" y="0"/>
                  </a:moveTo>
                  <a:lnTo>
                    <a:pt x="0" y="0"/>
                  </a:lnTo>
                  <a:lnTo>
                    <a:pt x="0" y="425195"/>
                  </a:lnTo>
                  <a:lnTo>
                    <a:pt x="2593848" y="425195"/>
                  </a:lnTo>
                  <a:lnTo>
                    <a:pt x="2593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069069" y="4728209"/>
            <a:ext cx="2599690" cy="42545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610"/>
              </a:spcBef>
            </a:pPr>
            <a:r>
              <a:rPr sz="2000" spc="-145" dirty="0">
                <a:latin typeface="Calibri"/>
                <a:cs typeface="Calibri"/>
              </a:rPr>
              <a:t>Protein-</a:t>
            </a:r>
            <a:r>
              <a:rPr sz="2000" spc="-150" dirty="0">
                <a:latin typeface="Calibri"/>
                <a:cs typeface="Calibri"/>
              </a:rPr>
              <a:t>Protein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Interaction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5405" y="5739790"/>
            <a:ext cx="9642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canonical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examples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sparse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problems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graph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applications.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4098" y="1739900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Calibri"/>
                <a:cs typeface="Calibri"/>
              </a:rPr>
              <a:t>LLC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15" dirty="0">
                <a:latin typeface="Calibri"/>
                <a:cs typeface="Calibri"/>
              </a:rPr>
              <a:t>Miss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75" dirty="0">
                <a:latin typeface="Calibri"/>
                <a:cs typeface="Calibri"/>
              </a:rPr>
              <a:t>Rate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(%)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5" y="2136648"/>
            <a:ext cx="5289804" cy="28102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58390">
              <a:lnSpc>
                <a:spcPct val="100000"/>
              </a:lnSpc>
              <a:spcBef>
                <a:spcPts val="125"/>
              </a:spcBef>
            </a:pPr>
            <a:r>
              <a:rPr spc="-260" dirty="0"/>
              <a:t>Irregular</a:t>
            </a:r>
            <a:r>
              <a:rPr spc="-150" dirty="0"/>
              <a:t> </a:t>
            </a:r>
            <a:r>
              <a:rPr spc="-335" dirty="0"/>
              <a:t>Accesses</a:t>
            </a:r>
            <a:r>
              <a:rPr spc="-65" dirty="0"/>
              <a:t> </a:t>
            </a:r>
            <a:r>
              <a:rPr spc="-325" dirty="0"/>
              <a:t>Lead</a:t>
            </a:r>
            <a:r>
              <a:rPr spc="-25" dirty="0"/>
              <a:t> </a:t>
            </a:r>
            <a:r>
              <a:rPr spc="-350" dirty="0"/>
              <a:t>to</a:t>
            </a:r>
            <a:r>
              <a:rPr spc="-50" dirty="0"/>
              <a:t> </a:t>
            </a:r>
            <a:r>
              <a:rPr spc="-385" dirty="0"/>
              <a:t>Poor</a:t>
            </a:r>
            <a:r>
              <a:rPr spc="-65" dirty="0"/>
              <a:t> </a:t>
            </a:r>
            <a:r>
              <a:rPr spc="-195" dirty="0"/>
              <a:t>Locality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956806" y="3137661"/>
            <a:ext cx="3357879" cy="933450"/>
            <a:chOff x="6956806" y="3137661"/>
            <a:chExt cx="3357879" cy="933450"/>
          </a:xfrm>
        </p:grpSpPr>
        <p:sp>
          <p:nvSpPr>
            <p:cNvPr id="6" name="object 6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0" y="920495"/>
                  </a:moveTo>
                  <a:lnTo>
                    <a:pt x="3345179" y="920495"/>
                  </a:lnTo>
                  <a:lnTo>
                    <a:pt x="3345179" y="0"/>
                  </a:lnTo>
                  <a:lnTo>
                    <a:pt x="0" y="0"/>
                  </a:lnTo>
                  <a:lnTo>
                    <a:pt x="0" y="9204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12283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1226820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5724233" y="2490625"/>
            <a:ext cx="858519" cy="2019935"/>
            <a:chOff x="5724233" y="2490625"/>
            <a:chExt cx="858519" cy="201993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233" y="2490625"/>
              <a:ext cx="857922" cy="20196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7627" y="3782568"/>
              <a:ext cx="178308" cy="192024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6292596" y="1725676"/>
            <a:ext cx="568960" cy="682625"/>
          </a:xfrm>
          <a:custGeom>
            <a:avLst/>
            <a:gdLst/>
            <a:ahLst/>
            <a:cxnLst/>
            <a:rect l="l" t="t" r="r" b="b"/>
            <a:pathLst>
              <a:path w="568959" h="682625">
                <a:moveTo>
                  <a:pt x="19430" y="599566"/>
                </a:moveTo>
                <a:lnTo>
                  <a:pt x="0" y="682498"/>
                </a:lnTo>
                <a:lnTo>
                  <a:pt x="77977" y="648208"/>
                </a:lnTo>
                <a:lnTo>
                  <a:pt x="65290" y="637666"/>
                </a:lnTo>
                <a:lnTo>
                  <a:pt x="45465" y="637666"/>
                </a:lnTo>
                <a:lnTo>
                  <a:pt x="35687" y="629538"/>
                </a:lnTo>
                <a:lnTo>
                  <a:pt x="43782" y="619798"/>
                </a:lnTo>
                <a:lnTo>
                  <a:pt x="19430" y="599566"/>
                </a:lnTo>
                <a:close/>
              </a:path>
              <a:path w="568959" h="682625">
                <a:moveTo>
                  <a:pt x="43782" y="619798"/>
                </a:moveTo>
                <a:lnTo>
                  <a:pt x="35687" y="629538"/>
                </a:lnTo>
                <a:lnTo>
                  <a:pt x="45465" y="637666"/>
                </a:lnTo>
                <a:lnTo>
                  <a:pt x="53563" y="627924"/>
                </a:lnTo>
                <a:lnTo>
                  <a:pt x="43782" y="619798"/>
                </a:lnTo>
                <a:close/>
              </a:path>
              <a:path w="568959" h="682625">
                <a:moveTo>
                  <a:pt x="53563" y="627924"/>
                </a:moveTo>
                <a:lnTo>
                  <a:pt x="45465" y="637666"/>
                </a:lnTo>
                <a:lnTo>
                  <a:pt x="65290" y="637666"/>
                </a:lnTo>
                <a:lnTo>
                  <a:pt x="53563" y="627924"/>
                </a:lnTo>
                <a:close/>
              </a:path>
              <a:path w="568959" h="682625">
                <a:moveTo>
                  <a:pt x="558926" y="0"/>
                </a:moveTo>
                <a:lnTo>
                  <a:pt x="43782" y="619798"/>
                </a:lnTo>
                <a:lnTo>
                  <a:pt x="53563" y="627924"/>
                </a:lnTo>
                <a:lnTo>
                  <a:pt x="568705" y="8127"/>
                </a:lnTo>
                <a:lnTo>
                  <a:pt x="55892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36485" y="1424685"/>
            <a:ext cx="401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coordinate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edge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dstData: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8273" y="5153533"/>
            <a:ext cx="1951989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Running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20" dirty="0">
                <a:latin typeface="Calibri"/>
                <a:cs typeface="Calibri"/>
              </a:rPr>
              <a:t>RMAT27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Graph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35MB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LLC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22" name="object 22"/>
          <p:cNvSpPr txBox="1"/>
          <p:nvPr/>
        </p:nvSpPr>
        <p:spPr>
          <a:xfrm>
            <a:off x="3454146" y="6544995"/>
            <a:ext cx="55124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0"/>
              </a:lnSpc>
            </a:pPr>
            <a:r>
              <a:rPr sz="1300" i="1" dirty="0">
                <a:latin typeface="Calibri"/>
                <a:cs typeface="Calibri"/>
              </a:rPr>
              <a:t>Right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Figure</a:t>
            </a:r>
            <a:r>
              <a:rPr sz="1300" i="1" spc="7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from</a:t>
            </a:r>
            <a:r>
              <a:rPr sz="1300" i="1" spc="5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“Optimizing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Cache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Performance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for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Graph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Analytics”</a:t>
            </a:r>
            <a:r>
              <a:rPr sz="1300" i="1" spc="8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ArXiv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spc="-25" dirty="0">
                <a:latin typeface="Calibri"/>
                <a:cs typeface="Calibri"/>
              </a:rPr>
              <a:t>v1;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36485" y="1699005"/>
            <a:ext cx="35039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totally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input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dependent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random!!!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4098" y="1739900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Calibri"/>
                <a:cs typeface="Calibri"/>
              </a:rPr>
              <a:t>LLC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15" dirty="0">
                <a:latin typeface="Calibri"/>
                <a:cs typeface="Calibri"/>
              </a:rPr>
              <a:t>Miss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75" dirty="0">
                <a:latin typeface="Calibri"/>
                <a:cs typeface="Calibri"/>
              </a:rPr>
              <a:t>Rate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(%)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5" y="2136648"/>
            <a:ext cx="5289804" cy="28102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58390">
              <a:lnSpc>
                <a:spcPct val="100000"/>
              </a:lnSpc>
              <a:spcBef>
                <a:spcPts val="125"/>
              </a:spcBef>
            </a:pPr>
            <a:r>
              <a:rPr spc="-260" dirty="0"/>
              <a:t>Irregular</a:t>
            </a:r>
            <a:r>
              <a:rPr spc="-150" dirty="0"/>
              <a:t> </a:t>
            </a:r>
            <a:r>
              <a:rPr spc="-335" dirty="0"/>
              <a:t>Accesses</a:t>
            </a:r>
            <a:r>
              <a:rPr spc="-65" dirty="0"/>
              <a:t> </a:t>
            </a:r>
            <a:r>
              <a:rPr spc="-325" dirty="0"/>
              <a:t>Lead</a:t>
            </a:r>
            <a:r>
              <a:rPr spc="-25" dirty="0"/>
              <a:t> </a:t>
            </a:r>
            <a:r>
              <a:rPr spc="-350" dirty="0"/>
              <a:t>to</a:t>
            </a:r>
            <a:r>
              <a:rPr spc="-50" dirty="0"/>
              <a:t> </a:t>
            </a:r>
            <a:r>
              <a:rPr spc="-385" dirty="0"/>
              <a:t>Poor</a:t>
            </a:r>
            <a:r>
              <a:rPr spc="-65" dirty="0"/>
              <a:t> </a:t>
            </a:r>
            <a:r>
              <a:rPr spc="-195" dirty="0"/>
              <a:t>Locality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963156" y="3144011"/>
            <a:ext cx="3345179" cy="920750"/>
            <a:chOff x="6963156" y="3144011"/>
            <a:chExt cx="3345179" cy="920750"/>
          </a:xfrm>
        </p:grpSpPr>
        <p:sp>
          <p:nvSpPr>
            <p:cNvPr id="6" name="object 6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12283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139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13944" y="335280"/>
                  </a:lnTo>
                  <a:lnTo>
                    <a:pt x="313944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12876" y="0"/>
                  </a:lnTo>
                  <a:lnTo>
                    <a:pt x="912876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60180" y="333755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60180" y="333755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5724233" y="2490625"/>
            <a:ext cx="858519" cy="2019935"/>
            <a:chOff x="5724233" y="2490625"/>
            <a:chExt cx="858519" cy="201993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233" y="2490625"/>
              <a:ext cx="857922" cy="20196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7627" y="3782568"/>
              <a:ext cx="178308" cy="19202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963156" y="3144011"/>
            <a:ext cx="3345179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268605" rIns="0" bIns="0" rtlCol="0">
            <a:spAutoFit/>
          </a:bodyPr>
          <a:lstStyle/>
          <a:p>
            <a:pPr marL="2189480">
              <a:lnSpc>
                <a:spcPct val="100000"/>
              </a:lnSpc>
              <a:spcBef>
                <a:spcPts val="2115"/>
              </a:spcBef>
            </a:pPr>
            <a:r>
              <a:rPr sz="2400" b="1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05138" y="2785364"/>
            <a:ext cx="43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miss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92596" y="1725676"/>
            <a:ext cx="568960" cy="682625"/>
          </a:xfrm>
          <a:custGeom>
            <a:avLst/>
            <a:gdLst/>
            <a:ahLst/>
            <a:cxnLst/>
            <a:rect l="l" t="t" r="r" b="b"/>
            <a:pathLst>
              <a:path w="568959" h="682625">
                <a:moveTo>
                  <a:pt x="19430" y="599566"/>
                </a:moveTo>
                <a:lnTo>
                  <a:pt x="0" y="682498"/>
                </a:lnTo>
                <a:lnTo>
                  <a:pt x="77977" y="648208"/>
                </a:lnTo>
                <a:lnTo>
                  <a:pt x="65290" y="637666"/>
                </a:lnTo>
                <a:lnTo>
                  <a:pt x="45465" y="637666"/>
                </a:lnTo>
                <a:lnTo>
                  <a:pt x="35687" y="629538"/>
                </a:lnTo>
                <a:lnTo>
                  <a:pt x="43782" y="619798"/>
                </a:lnTo>
                <a:lnTo>
                  <a:pt x="19430" y="599566"/>
                </a:lnTo>
                <a:close/>
              </a:path>
              <a:path w="568959" h="682625">
                <a:moveTo>
                  <a:pt x="43782" y="619798"/>
                </a:moveTo>
                <a:lnTo>
                  <a:pt x="35687" y="629538"/>
                </a:lnTo>
                <a:lnTo>
                  <a:pt x="45465" y="637666"/>
                </a:lnTo>
                <a:lnTo>
                  <a:pt x="53563" y="627924"/>
                </a:lnTo>
                <a:lnTo>
                  <a:pt x="43782" y="619798"/>
                </a:lnTo>
                <a:close/>
              </a:path>
              <a:path w="568959" h="682625">
                <a:moveTo>
                  <a:pt x="53563" y="627924"/>
                </a:moveTo>
                <a:lnTo>
                  <a:pt x="45465" y="637666"/>
                </a:lnTo>
                <a:lnTo>
                  <a:pt x="65290" y="637666"/>
                </a:lnTo>
                <a:lnTo>
                  <a:pt x="53563" y="627924"/>
                </a:lnTo>
                <a:close/>
              </a:path>
              <a:path w="568959" h="682625">
                <a:moveTo>
                  <a:pt x="558926" y="0"/>
                </a:moveTo>
                <a:lnTo>
                  <a:pt x="43782" y="619798"/>
                </a:lnTo>
                <a:lnTo>
                  <a:pt x="53563" y="627924"/>
                </a:lnTo>
                <a:lnTo>
                  <a:pt x="568705" y="8127"/>
                </a:lnTo>
                <a:lnTo>
                  <a:pt x="55892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36485" y="1424685"/>
            <a:ext cx="401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coordinate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edge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dstData: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8273" y="5153533"/>
            <a:ext cx="1951989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Running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20" dirty="0">
                <a:latin typeface="Calibri"/>
                <a:cs typeface="Calibri"/>
              </a:rPr>
              <a:t>RMAT27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Graph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35MB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LLC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3454146" y="6544995"/>
            <a:ext cx="55124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0"/>
              </a:lnSpc>
            </a:pPr>
            <a:r>
              <a:rPr sz="1300" i="1" dirty="0">
                <a:latin typeface="Calibri"/>
                <a:cs typeface="Calibri"/>
              </a:rPr>
              <a:t>Right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Figure</a:t>
            </a:r>
            <a:r>
              <a:rPr sz="1300" i="1" spc="7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from</a:t>
            </a:r>
            <a:r>
              <a:rPr sz="1300" i="1" spc="5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“Optimizing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Cache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Performance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for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Graph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Analytics”</a:t>
            </a:r>
            <a:r>
              <a:rPr sz="1300" i="1" spc="8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ArXiv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spc="-25" dirty="0">
                <a:latin typeface="Calibri"/>
                <a:cs typeface="Calibri"/>
              </a:rPr>
              <a:t>v1;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36485" y="1699005"/>
            <a:ext cx="35039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totally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input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dependent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random!!!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4098" y="1739900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Calibri"/>
                <a:cs typeface="Calibri"/>
              </a:rPr>
              <a:t>LLC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15" dirty="0">
                <a:latin typeface="Calibri"/>
                <a:cs typeface="Calibri"/>
              </a:rPr>
              <a:t>Miss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75" dirty="0">
                <a:latin typeface="Calibri"/>
                <a:cs typeface="Calibri"/>
              </a:rPr>
              <a:t>Rate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(%)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5" y="2136648"/>
            <a:ext cx="5289804" cy="28102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58390">
              <a:lnSpc>
                <a:spcPct val="100000"/>
              </a:lnSpc>
              <a:spcBef>
                <a:spcPts val="125"/>
              </a:spcBef>
            </a:pPr>
            <a:r>
              <a:rPr spc="-260" dirty="0"/>
              <a:t>Irregular</a:t>
            </a:r>
            <a:r>
              <a:rPr spc="-150" dirty="0"/>
              <a:t> </a:t>
            </a:r>
            <a:r>
              <a:rPr spc="-335" dirty="0"/>
              <a:t>Accesses</a:t>
            </a:r>
            <a:r>
              <a:rPr spc="-65" dirty="0"/>
              <a:t> </a:t>
            </a:r>
            <a:r>
              <a:rPr spc="-325" dirty="0"/>
              <a:t>Lead</a:t>
            </a:r>
            <a:r>
              <a:rPr spc="-25" dirty="0"/>
              <a:t> </a:t>
            </a:r>
            <a:r>
              <a:rPr spc="-350" dirty="0"/>
              <a:t>to</a:t>
            </a:r>
            <a:r>
              <a:rPr spc="-50" dirty="0"/>
              <a:t> </a:t>
            </a:r>
            <a:r>
              <a:rPr spc="-385" dirty="0"/>
              <a:t>Poor</a:t>
            </a:r>
            <a:r>
              <a:rPr spc="-65" dirty="0"/>
              <a:t> </a:t>
            </a:r>
            <a:r>
              <a:rPr spc="-195" dirty="0"/>
              <a:t>Locality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963156" y="3144011"/>
            <a:ext cx="3345179" cy="920750"/>
            <a:chOff x="6963156" y="3144011"/>
            <a:chExt cx="3345179" cy="920750"/>
          </a:xfrm>
        </p:grpSpPr>
        <p:sp>
          <p:nvSpPr>
            <p:cNvPr id="6" name="object 6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139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13944" y="335280"/>
                  </a:lnTo>
                  <a:lnTo>
                    <a:pt x="313944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12876" y="0"/>
                  </a:lnTo>
                  <a:lnTo>
                    <a:pt x="912876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139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13944" y="335280"/>
                  </a:lnTo>
                  <a:lnTo>
                    <a:pt x="313944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12876" y="0"/>
                  </a:lnTo>
                  <a:lnTo>
                    <a:pt x="912876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4468" y="333908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54468" y="333908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60180" y="333908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60180" y="333908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63156" y="3144011"/>
            <a:ext cx="3345179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269875" rIns="0" bIns="0" rtlCol="0">
            <a:spAutoFit/>
          </a:bodyPr>
          <a:lstStyle/>
          <a:p>
            <a:pPr marL="683895">
              <a:lnSpc>
                <a:spcPct val="100000"/>
              </a:lnSpc>
              <a:spcBef>
                <a:spcPts val="2125"/>
              </a:spcBef>
              <a:tabLst>
                <a:tab pos="2189480" algn="l"/>
              </a:tabLst>
            </a:pPr>
            <a:r>
              <a:rPr sz="2400" b="1" spc="-5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182421" y="4515421"/>
          <a:ext cx="3018152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5724233" y="2490625"/>
            <a:ext cx="858519" cy="2019935"/>
            <a:chOff x="5724233" y="2490625"/>
            <a:chExt cx="858519" cy="201993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233" y="2490625"/>
              <a:ext cx="857922" cy="20196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7627" y="3782568"/>
              <a:ext cx="178308" cy="19202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564881" y="2793314"/>
            <a:ext cx="4394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miss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92596" y="1725676"/>
            <a:ext cx="568960" cy="682625"/>
          </a:xfrm>
          <a:custGeom>
            <a:avLst/>
            <a:gdLst/>
            <a:ahLst/>
            <a:cxnLst/>
            <a:rect l="l" t="t" r="r" b="b"/>
            <a:pathLst>
              <a:path w="568959" h="682625">
                <a:moveTo>
                  <a:pt x="19430" y="599566"/>
                </a:moveTo>
                <a:lnTo>
                  <a:pt x="0" y="682498"/>
                </a:lnTo>
                <a:lnTo>
                  <a:pt x="77977" y="648208"/>
                </a:lnTo>
                <a:lnTo>
                  <a:pt x="65290" y="637666"/>
                </a:lnTo>
                <a:lnTo>
                  <a:pt x="45465" y="637666"/>
                </a:lnTo>
                <a:lnTo>
                  <a:pt x="35687" y="629538"/>
                </a:lnTo>
                <a:lnTo>
                  <a:pt x="43782" y="619798"/>
                </a:lnTo>
                <a:lnTo>
                  <a:pt x="19430" y="599566"/>
                </a:lnTo>
                <a:close/>
              </a:path>
              <a:path w="568959" h="682625">
                <a:moveTo>
                  <a:pt x="43782" y="619798"/>
                </a:moveTo>
                <a:lnTo>
                  <a:pt x="35687" y="629538"/>
                </a:lnTo>
                <a:lnTo>
                  <a:pt x="45465" y="637666"/>
                </a:lnTo>
                <a:lnTo>
                  <a:pt x="53563" y="627924"/>
                </a:lnTo>
                <a:lnTo>
                  <a:pt x="43782" y="619798"/>
                </a:lnTo>
                <a:close/>
              </a:path>
              <a:path w="568959" h="682625">
                <a:moveTo>
                  <a:pt x="53563" y="627924"/>
                </a:moveTo>
                <a:lnTo>
                  <a:pt x="45465" y="637666"/>
                </a:lnTo>
                <a:lnTo>
                  <a:pt x="65290" y="637666"/>
                </a:lnTo>
                <a:lnTo>
                  <a:pt x="53563" y="627924"/>
                </a:lnTo>
                <a:close/>
              </a:path>
              <a:path w="568959" h="682625">
                <a:moveTo>
                  <a:pt x="558926" y="0"/>
                </a:moveTo>
                <a:lnTo>
                  <a:pt x="43782" y="619798"/>
                </a:lnTo>
                <a:lnTo>
                  <a:pt x="53563" y="627924"/>
                </a:lnTo>
                <a:lnTo>
                  <a:pt x="568705" y="8127"/>
                </a:lnTo>
                <a:lnTo>
                  <a:pt x="55892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36485" y="1424685"/>
            <a:ext cx="401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coordinate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edge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dstData: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8273" y="5153533"/>
            <a:ext cx="1951989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Running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20" dirty="0">
                <a:latin typeface="Calibri"/>
                <a:cs typeface="Calibri"/>
              </a:rPr>
              <a:t>RMAT27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Graph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35MB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LLC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27" name="object 27"/>
          <p:cNvSpPr txBox="1"/>
          <p:nvPr/>
        </p:nvSpPr>
        <p:spPr>
          <a:xfrm>
            <a:off x="3454146" y="6544995"/>
            <a:ext cx="55124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0"/>
              </a:lnSpc>
            </a:pPr>
            <a:r>
              <a:rPr sz="1300" i="1" dirty="0">
                <a:latin typeface="Calibri"/>
                <a:cs typeface="Calibri"/>
              </a:rPr>
              <a:t>Right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Figure</a:t>
            </a:r>
            <a:r>
              <a:rPr sz="1300" i="1" spc="7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from</a:t>
            </a:r>
            <a:r>
              <a:rPr sz="1300" i="1" spc="5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“Optimizing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Cache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Performance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for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Graph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Analytics”</a:t>
            </a:r>
            <a:r>
              <a:rPr sz="1300" i="1" spc="8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ArXiv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spc="-25" dirty="0">
                <a:latin typeface="Calibri"/>
                <a:cs typeface="Calibri"/>
              </a:rPr>
              <a:t>v1;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36485" y="1699005"/>
            <a:ext cx="35039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totally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input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dependent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random!!!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4098" y="1739900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Calibri"/>
                <a:cs typeface="Calibri"/>
              </a:rPr>
              <a:t>LLC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15" dirty="0">
                <a:latin typeface="Calibri"/>
                <a:cs typeface="Calibri"/>
              </a:rPr>
              <a:t>Miss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75" dirty="0">
                <a:latin typeface="Calibri"/>
                <a:cs typeface="Calibri"/>
              </a:rPr>
              <a:t>Rate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(%)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5" y="2136648"/>
            <a:ext cx="5289804" cy="28102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58390">
              <a:lnSpc>
                <a:spcPct val="100000"/>
              </a:lnSpc>
              <a:spcBef>
                <a:spcPts val="125"/>
              </a:spcBef>
            </a:pPr>
            <a:r>
              <a:rPr spc="-260" dirty="0"/>
              <a:t>Irregular</a:t>
            </a:r>
            <a:r>
              <a:rPr spc="-150" dirty="0"/>
              <a:t> </a:t>
            </a:r>
            <a:r>
              <a:rPr spc="-335" dirty="0"/>
              <a:t>Accesses</a:t>
            </a:r>
            <a:r>
              <a:rPr spc="-65" dirty="0"/>
              <a:t> </a:t>
            </a:r>
            <a:r>
              <a:rPr spc="-325" dirty="0"/>
              <a:t>Lead</a:t>
            </a:r>
            <a:r>
              <a:rPr spc="-25" dirty="0"/>
              <a:t> </a:t>
            </a:r>
            <a:r>
              <a:rPr spc="-350" dirty="0"/>
              <a:t>to</a:t>
            </a:r>
            <a:r>
              <a:rPr spc="-50" dirty="0"/>
              <a:t> </a:t>
            </a:r>
            <a:r>
              <a:rPr spc="-385" dirty="0"/>
              <a:t>Poor</a:t>
            </a:r>
            <a:r>
              <a:rPr spc="-65" dirty="0"/>
              <a:t> </a:t>
            </a:r>
            <a:r>
              <a:rPr spc="-195" dirty="0"/>
              <a:t>Locality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963156" y="3144011"/>
            <a:ext cx="3345179" cy="920750"/>
            <a:chOff x="6963156" y="3144011"/>
            <a:chExt cx="3345179" cy="920750"/>
          </a:xfrm>
        </p:grpSpPr>
        <p:sp>
          <p:nvSpPr>
            <p:cNvPr id="6" name="object 6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139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13944" y="335280"/>
                  </a:lnTo>
                  <a:lnTo>
                    <a:pt x="313944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12876" y="0"/>
                  </a:lnTo>
                  <a:lnTo>
                    <a:pt x="912876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2636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263652" y="335280"/>
                  </a:lnTo>
                  <a:lnTo>
                    <a:pt x="263652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862584" y="0"/>
                  </a:lnTo>
                  <a:lnTo>
                    <a:pt x="862584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4468" y="333908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54468" y="333908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09888" y="333908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09888" y="333908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63156" y="3144011"/>
            <a:ext cx="3345179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269875" rIns="0" bIns="0" rtlCol="0">
            <a:spAutoFit/>
          </a:bodyPr>
          <a:lstStyle/>
          <a:p>
            <a:pPr marL="683895">
              <a:lnSpc>
                <a:spcPct val="100000"/>
              </a:lnSpc>
              <a:spcBef>
                <a:spcPts val="2125"/>
              </a:spcBef>
              <a:tabLst>
                <a:tab pos="2139315" algn="l"/>
              </a:tabLst>
            </a:pPr>
            <a:r>
              <a:rPr sz="2400" b="1" spc="-5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182421" y="4515421"/>
          <a:ext cx="3018152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5724233" y="2490625"/>
            <a:ext cx="858519" cy="2019935"/>
            <a:chOff x="5724233" y="2490625"/>
            <a:chExt cx="858519" cy="201993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233" y="2490625"/>
              <a:ext cx="857922" cy="20196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7627" y="3782568"/>
              <a:ext cx="178308" cy="19202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634731" y="2584831"/>
            <a:ext cx="2252980" cy="4895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785">
              <a:lnSpc>
                <a:spcPts val="1585"/>
              </a:lnSpc>
              <a:spcBef>
                <a:spcPts val="105"/>
              </a:spcBef>
            </a:pPr>
            <a:r>
              <a:rPr sz="1400" b="1" spc="-25" dirty="0">
                <a:latin typeface="Calibri"/>
                <a:cs typeface="Calibri"/>
              </a:rPr>
              <a:t>(You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get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lucky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sometimes)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sz="1800" spc="-25" dirty="0">
                <a:latin typeface="Calibri"/>
                <a:cs typeface="Calibri"/>
              </a:rPr>
              <a:t>hit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92596" y="1725676"/>
            <a:ext cx="568960" cy="682625"/>
          </a:xfrm>
          <a:custGeom>
            <a:avLst/>
            <a:gdLst/>
            <a:ahLst/>
            <a:cxnLst/>
            <a:rect l="l" t="t" r="r" b="b"/>
            <a:pathLst>
              <a:path w="568959" h="682625">
                <a:moveTo>
                  <a:pt x="19430" y="599566"/>
                </a:moveTo>
                <a:lnTo>
                  <a:pt x="0" y="682498"/>
                </a:lnTo>
                <a:lnTo>
                  <a:pt x="77977" y="648208"/>
                </a:lnTo>
                <a:lnTo>
                  <a:pt x="65290" y="637666"/>
                </a:lnTo>
                <a:lnTo>
                  <a:pt x="45465" y="637666"/>
                </a:lnTo>
                <a:lnTo>
                  <a:pt x="35687" y="629538"/>
                </a:lnTo>
                <a:lnTo>
                  <a:pt x="43782" y="619798"/>
                </a:lnTo>
                <a:lnTo>
                  <a:pt x="19430" y="599566"/>
                </a:lnTo>
                <a:close/>
              </a:path>
              <a:path w="568959" h="682625">
                <a:moveTo>
                  <a:pt x="43782" y="619798"/>
                </a:moveTo>
                <a:lnTo>
                  <a:pt x="35687" y="629538"/>
                </a:lnTo>
                <a:lnTo>
                  <a:pt x="45465" y="637666"/>
                </a:lnTo>
                <a:lnTo>
                  <a:pt x="53563" y="627924"/>
                </a:lnTo>
                <a:lnTo>
                  <a:pt x="43782" y="619798"/>
                </a:lnTo>
                <a:close/>
              </a:path>
              <a:path w="568959" h="682625">
                <a:moveTo>
                  <a:pt x="53563" y="627924"/>
                </a:moveTo>
                <a:lnTo>
                  <a:pt x="45465" y="637666"/>
                </a:lnTo>
                <a:lnTo>
                  <a:pt x="65290" y="637666"/>
                </a:lnTo>
                <a:lnTo>
                  <a:pt x="53563" y="627924"/>
                </a:lnTo>
                <a:close/>
              </a:path>
              <a:path w="568959" h="682625">
                <a:moveTo>
                  <a:pt x="558926" y="0"/>
                </a:moveTo>
                <a:lnTo>
                  <a:pt x="43782" y="619798"/>
                </a:lnTo>
                <a:lnTo>
                  <a:pt x="53563" y="627924"/>
                </a:lnTo>
                <a:lnTo>
                  <a:pt x="568705" y="8127"/>
                </a:lnTo>
                <a:lnTo>
                  <a:pt x="55892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36485" y="1424685"/>
            <a:ext cx="401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coordinate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edge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dstData: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8273" y="5153533"/>
            <a:ext cx="1951989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Running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20" dirty="0">
                <a:latin typeface="Calibri"/>
                <a:cs typeface="Calibri"/>
              </a:rPr>
              <a:t>RMAT27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Graph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35MB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LLC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27" name="object 27"/>
          <p:cNvSpPr txBox="1"/>
          <p:nvPr/>
        </p:nvSpPr>
        <p:spPr>
          <a:xfrm>
            <a:off x="3454146" y="6544995"/>
            <a:ext cx="55124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0"/>
              </a:lnSpc>
            </a:pPr>
            <a:r>
              <a:rPr sz="1300" i="1" dirty="0">
                <a:latin typeface="Calibri"/>
                <a:cs typeface="Calibri"/>
              </a:rPr>
              <a:t>Right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Figure</a:t>
            </a:r>
            <a:r>
              <a:rPr sz="1300" i="1" spc="7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from</a:t>
            </a:r>
            <a:r>
              <a:rPr sz="1300" i="1" spc="5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“Optimizing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Cache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Performance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for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Graph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Analytics”</a:t>
            </a:r>
            <a:r>
              <a:rPr sz="1300" i="1" spc="8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ArXiv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spc="-25" dirty="0">
                <a:latin typeface="Calibri"/>
                <a:cs typeface="Calibri"/>
              </a:rPr>
              <a:t>v1;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36485" y="1699005"/>
            <a:ext cx="35039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totally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input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dependent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random!!!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4098" y="1739900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Calibri"/>
                <a:cs typeface="Calibri"/>
              </a:rPr>
              <a:t>LLC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15" dirty="0">
                <a:latin typeface="Calibri"/>
                <a:cs typeface="Calibri"/>
              </a:rPr>
              <a:t>Miss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75" dirty="0">
                <a:latin typeface="Calibri"/>
                <a:cs typeface="Calibri"/>
              </a:rPr>
              <a:t>Rate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(%)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5" y="2136648"/>
            <a:ext cx="5289804" cy="28102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58390">
              <a:lnSpc>
                <a:spcPct val="100000"/>
              </a:lnSpc>
              <a:spcBef>
                <a:spcPts val="125"/>
              </a:spcBef>
            </a:pPr>
            <a:r>
              <a:rPr spc="-260" dirty="0"/>
              <a:t>Irregular</a:t>
            </a:r>
            <a:r>
              <a:rPr spc="-150" dirty="0"/>
              <a:t> </a:t>
            </a:r>
            <a:r>
              <a:rPr spc="-335" dirty="0"/>
              <a:t>Accesses</a:t>
            </a:r>
            <a:r>
              <a:rPr spc="-65" dirty="0"/>
              <a:t> </a:t>
            </a:r>
            <a:r>
              <a:rPr spc="-325" dirty="0"/>
              <a:t>Lead</a:t>
            </a:r>
            <a:r>
              <a:rPr spc="-25" dirty="0"/>
              <a:t> </a:t>
            </a:r>
            <a:r>
              <a:rPr spc="-350" dirty="0"/>
              <a:t>to</a:t>
            </a:r>
            <a:r>
              <a:rPr spc="-50" dirty="0"/>
              <a:t> </a:t>
            </a:r>
            <a:r>
              <a:rPr spc="-385" dirty="0"/>
              <a:t>Poor</a:t>
            </a:r>
            <a:r>
              <a:rPr spc="-65" dirty="0"/>
              <a:t> </a:t>
            </a:r>
            <a:r>
              <a:rPr spc="-195" dirty="0"/>
              <a:t>Locality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956806" y="3137661"/>
            <a:ext cx="3357879" cy="933450"/>
            <a:chOff x="6956806" y="3137661"/>
            <a:chExt cx="3357879" cy="933450"/>
          </a:xfrm>
        </p:grpSpPr>
        <p:sp>
          <p:nvSpPr>
            <p:cNvPr id="6" name="object 6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0" y="920495"/>
                  </a:moveTo>
                  <a:lnTo>
                    <a:pt x="3345179" y="920495"/>
                  </a:lnTo>
                  <a:lnTo>
                    <a:pt x="3345179" y="0"/>
                  </a:lnTo>
                  <a:lnTo>
                    <a:pt x="0" y="0"/>
                  </a:lnTo>
                  <a:lnTo>
                    <a:pt x="0" y="9204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139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13944" y="335280"/>
                  </a:lnTo>
                  <a:lnTo>
                    <a:pt x="313944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12876" y="0"/>
                  </a:lnTo>
                  <a:lnTo>
                    <a:pt x="912876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2636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263652" y="335280"/>
                  </a:lnTo>
                  <a:lnTo>
                    <a:pt x="263652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862584" y="0"/>
                  </a:lnTo>
                  <a:lnTo>
                    <a:pt x="862584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09888" y="333908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09888" y="333908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182421" y="4515421"/>
          <a:ext cx="3018152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5724233" y="2490625"/>
            <a:ext cx="858519" cy="2019935"/>
            <a:chOff x="5724233" y="2490625"/>
            <a:chExt cx="858519" cy="201993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233" y="2490625"/>
              <a:ext cx="857922" cy="20196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7627" y="3782568"/>
              <a:ext cx="178308" cy="19202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102597" y="3401314"/>
            <a:ext cx="167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34731" y="2774441"/>
            <a:ext cx="43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miss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549705" y="3354133"/>
            <a:ext cx="608965" cy="564515"/>
            <a:chOff x="7549705" y="3354133"/>
            <a:chExt cx="608965" cy="564515"/>
          </a:xfrm>
        </p:grpSpPr>
        <p:sp>
          <p:nvSpPr>
            <p:cNvPr id="21" name="object 21"/>
            <p:cNvSpPr/>
            <p:nvPr/>
          </p:nvSpPr>
          <p:spPr>
            <a:xfrm>
              <a:off x="7554468" y="3358896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54468" y="3358896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47431" y="3421760"/>
            <a:ext cx="167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92596" y="1725676"/>
            <a:ext cx="568960" cy="682625"/>
          </a:xfrm>
          <a:custGeom>
            <a:avLst/>
            <a:gdLst/>
            <a:ahLst/>
            <a:cxnLst/>
            <a:rect l="l" t="t" r="r" b="b"/>
            <a:pathLst>
              <a:path w="568959" h="682625">
                <a:moveTo>
                  <a:pt x="19430" y="599566"/>
                </a:moveTo>
                <a:lnTo>
                  <a:pt x="0" y="682498"/>
                </a:lnTo>
                <a:lnTo>
                  <a:pt x="77977" y="648208"/>
                </a:lnTo>
                <a:lnTo>
                  <a:pt x="65290" y="637666"/>
                </a:lnTo>
                <a:lnTo>
                  <a:pt x="45465" y="637666"/>
                </a:lnTo>
                <a:lnTo>
                  <a:pt x="35687" y="629538"/>
                </a:lnTo>
                <a:lnTo>
                  <a:pt x="43782" y="619798"/>
                </a:lnTo>
                <a:lnTo>
                  <a:pt x="19430" y="599566"/>
                </a:lnTo>
                <a:close/>
              </a:path>
              <a:path w="568959" h="682625">
                <a:moveTo>
                  <a:pt x="43782" y="619798"/>
                </a:moveTo>
                <a:lnTo>
                  <a:pt x="35687" y="629538"/>
                </a:lnTo>
                <a:lnTo>
                  <a:pt x="45465" y="637666"/>
                </a:lnTo>
                <a:lnTo>
                  <a:pt x="53563" y="627924"/>
                </a:lnTo>
                <a:lnTo>
                  <a:pt x="43782" y="619798"/>
                </a:lnTo>
                <a:close/>
              </a:path>
              <a:path w="568959" h="682625">
                <a:moveTo>
                  <a:pt x="53563" y="627924"/>
                </a:moveTo>
                <a:lnTo>
                  <a:pt x="45465" y="637666"/>
                </a:lnTo>
                <a:lnTo>
                  <a:pt x="65290" y="637666"/>
                </a:lnTo>
                <a:lnTo>
                  <a:pt x="53563" y="627924"/>
                </a:lnTo>
                <a:close/>
              </a:path>
              <a:path w="568959" h="682625">
                <a:moveTo>
                  <a:pt x="558926" y="0"/>
                </a:moveTo>
                <a:lnTo>
                  <a:pt x="43782" y="619798"/>
                </a:lnTo>
                <a:lnTo>
                  <a:pt x="53563" y="627924"/>
                </a:lnTo>
                <a:lnTo>
                  <a:pt x="568705" y="8127"/>
                </a:lnTo>
                <a:lnTo>
                  <a:pt x="55892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936485" y="1424685"/>
            <a:ext cx="401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coordinate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edge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dstData: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38273" y="5153533"/>
            <a:ext cx="1951989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Running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20" dirty="0">
                <a:latin typeface="Calibri"/>
                <a:cs typeface="Calibri"/>
              </a:rPr>
              <a:t>RMAT27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Graph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35MB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LLC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30" name="object 30"/>
          <p:cNvSpPr txBox="1"/>
          <p:nvPr/>
        </p:nvSpPr>
        <p:spPr>
          <a:xfrm>
            <a:off x="3454146" y="6544995"/>
            <a:ext cx="55124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0"/>
              </a:lnSpc>
            </a:pPr>
            <a:r>
              <a:rPr sz="1300" i="1" dirty="0">
                <a:latin typeface="Calibri"/>
                <a:cs typeface="Calibri"/>
              </a:rPr>
              <a:t>Right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Figure</a:t>
            </a:r>
            <a:r>
              <a:rPr sz="1300" i="1" spc="7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from</a:t>
            </a:r>
            <a:r>
              <a:rPr sz="1300" i="1" spc="5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“Optimizing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Cache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Performance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for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Graph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Analytics”</a:t>
            </a:r>
            <a:r>
              <a:rPr sz="1300" i="1" spc="8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ArXiv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spc="-25" dirty="0">
                <a:latin typeface="Calibri"/>
                <a:cs typeface="Calibri"/>
              </a:rPr>
              <a:t>v1;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36485" y="1699005"/>
            <a:ext cx="35039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totally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input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dependent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random!!!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4098" y="1739900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Calibri"/>
                <a:cs typeface="Calibri"/>
              </a:rPr>
              <a:t>LLC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15" dirty="0">
                <a:latin typeface="Calibri"/>
                <a:cs typeface="Calibri"/>
              </a:rPr>
              <a:t>Miss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75" dirty="0">
                <a:latin typeface="Calibri"/>
                <a:cs typeface="Calibri"/>
              </a:rPr>
              <a:t>Rate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(%)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5" y="2136648"/>
            <a:ext cx="5289804" cy="28102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58390">
              <a:lnSpc>
                <a:spcPct val="100000"/>
              </a:lnSpc>
              <a:spcBef>
                <a:spcPts val="125"/>
              </a:spcBef>
            </a:pPr>
            <a:r>
              <a:rPr spc="-260" dirty="0"/>
              <a:t>Irregular</a:t>
            </a:r>
            <a:r>
              <a:rPr spc="-150" dirty="0"/>
              <a:t> </a:t>
            </a:r>
            <a:r>
              <a:rPr spc="-335" dirty="0"/>
              <a:t>Accesses</a:t>
            </a:r>
            <a:r>
              <a:rPr spc="-65" dirty="0"/>
              <a:t> </a:t>
            </a:r>
            <a:r>
              <a:rPr spc="-325" dirty="0"/>
              <a:t>Lead</a:t>
            </a:r>
            <a:r>
              <a:rPr spc="-25" dirty="0"/>
              <a:t> </a:t>
            </a:r>
            <a:r>
              <a:rPr spc="-350" dirty="0"/>
              <a:t>to</a:t>
            </a:r>
            <a:r>
              <a:rPr spc="-50" dirty="0"/>
              <a:t> </a:t>
            </a:r>
            <a:r>
              <a:rPr spc="-385" dirty="0"/>
              <a:t>Poor</a:t>
            </a:r>
            <a:r>
              <a:rPr spc="-65" dirty="0"/>
              <a:t> </a:t>
            </a:r>
            <a:r>
              <a:rPr spc="-195" dirty="0"/>
              <a:t>Locality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956806" y="3137661"/>
            <a:ext cx="3357879" cy="933450"/>
            <a:chOff x="6956806" y="3137661"/>
            <a:chExt cx="3357879" cy="933450"/>
          </a:xfrm>
        </p:grpSpPr>
        <p:sp>
          <p:nvSpPr>
            <p:cNvPr id="6" name="object 6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0" y="920495"/>
                  </a:moveTo>
                  <a:lnTo>
                    <a:pt x="3345179" y="920495"/>
                  </a:lnTo>
                  <a:lnTo>
                    <a:pt x="3345179" y="0"/>
                  </a:lnTo>
                  <a:lnTo>
                    <a:pt x="0" y="0"/>
                  </a:lnTo>
                  <a:lnTo>
                    <a:pt x="0" y="9204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139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13944" y="335280"/>
                  </a:lnTo>
                  <a:lnTo>
                    <a:pt x="313944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12876" y="0"/>
                  </a:lnTo>
                  <a:lnTo>
                    <a:pt x="912876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139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13944" y="335280"/>
                  </a:lnTo>
                  <a:lnTo>
                    <a:pt x="313944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12876" y="0"/>
                  </a:lnTo>
                  <a:lnTo>
                    <a:pt x="912876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54468" y="3358895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54468" y="3358895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182421" y="4515421"/>
          <a:ext cx="3018152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5724233" y="2490625"/>
            <a:ext cx="858519" cy="2019935"/>
            <a:chOff x="5724233" y="2490625"/>
            <a:chExt cx="858519" cy="201993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233" y="2490625"/>
              <a:ext cx="857922" cy="20196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7627" y="3782568"/>
              <a:ext cx="178308" cy="19202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089897" y="2755214"/>
            <a:ext cx="4394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miss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47431" y="3421760"/>
            <a:ext cx="167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055417" y="3322129"/>
            <a:ext cx="608965" cy="564515"/>
            <a:chOff x="9055417" y="3322129"/>
            <a:chExt cx="608965" cy="564515"/>
          </a:xfrm>
        </p:grpSpPr>
        <p:sp>
          <p:nvSpPr>
            <p:cNvPr id="21" name="object 21"/>
            <p:cNvSpPr/>
            <p:nvPr/>
          </p:nvSpPr>
          <p:spPr>
            <a:xfrm>
              <a:off x="9060180" y="3326891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8931" y="554736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60180" y="3326891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6"/>
                  </a:moveTo>
                  <a:lnTo>
                    <a:pt x="598931" y="554736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152890" y="3390138"/>
            <a:ext cx="167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92596" y="1725676"/>
            <a:ext cx="568960" cy="682625"/>
          </a:xfrm>
          <a:custGeom>
            <a:avLst/>
            <a:gdLst/>
            <a:ahLst/>
            <a:cxnLst/>
            <a:rect l="l" t="t" r="r" b="b"/>
            <a:pathLst>
              <a:path w="568959" h="682625">
                <a:moveTo>
                  <a:pt x="19430" y="599566"/>
                </a:moveTo>
                <a:lnTo>
                  <a:pt x="0" y="682498"/>
                </a:lnTo>
                <a:lnTo>
                  <a:pt x="77977" y="648208"/>
                </a:lnTo>
                <a:lnTo>
                  <a:pt x="65290" y="637666"/>
                </a:lnTo>
                <a:lnTo>
                  <a:pt x="45465" y="637666"/>
                </a:lnTo>
                <a:lnTo>
                  <a:pt x="35687" y="629538"/>
                </a:lnTo>
                <a:lnTo>
                  <a:pt x="43782" y="619798"/>
                </a:lnTo>
                <a:lnTo>
                  <a:pt x="19430" y="599566"/>
                </a:lnTo>
                <a:close/>
              </a:path>
              <a:path w="568959" h="682625">
                <a:moveTo>
                  <a:pt x="43782" y="619798"/>
                </a:moveTo>
                <a:lnTo>
                  <a:pt x="35687" y="629538"/>
                </a:lnTo>
                <a:lnTo>
                  <a:pt x="45465" y="637666"/>
                </a:lnTo>
                <a:lnTo>
                  <a:pt x="53563" y="627924"/>
                </a:lnTo>
                <a:lnTo>
                  <a:pt x="43782" y="619798"/>
                </a:lnTo>
                <a:close/>
              </a:path>
              <a:path w="568959" h="682625">
                <a:moveTo>
                  <a:pt x="53563" y="627924"/>
                </a:moveTo>
                <a:lnTo>
                  <a:pt x="45465" y="637666"/>
                </a:lnTo>
                <a:lnTo>
                  <a:pt x="65290" y="637666"/>
                </a:lnTo>
                <a:lnTo>
                  <a:pt x="53563" y="627924"/>
                </a:lnTo>
                <a:close/>
              </a:path>
              <a:path w="568959" h="682625">
                <a:moveTo>
                  <a:pt x="558926" y="0"/>
                </a:moveTo>
                <a:lnTo>
                  <a:pt x="43782" y="619798"/>
                </a:lnTo>
                <a:lnTo>
                  <a:pt x="53563" y="627924"/>
                </a:lnTo>
                <a:lnTo>
                  <a:pt x="568705" y="8127"/>
                </a:lnTo>
                <a:lnTo>
                  <a:pt x="55892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936485" y="1424685"/>
            <a:ext cx="401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coordinate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edge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dstData: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38273" y="5153533"/>
            <a:ext cx="1951989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Running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20" dirty="0">
                <a:latin typeface="Calibri"/>
                <a:cs typeface="Calibri"/>
              </a:rPr>
              <a:t>RMAT27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Graph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35MB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LLC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30" name="object 30"/>
          <p:cNvSpPr txBox="1"/>
          <p:nvPr/>
        </p:nvSpPr>
        <p:spPr>
          <a:xfrm>
            <a:off x="3454146" y="6544995"/>
            <a:ext cx="55124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0"/>
              </a:lnSpc>
            </a:pPr>
            <a:r>
              <a:rPr sz="1300" i="1" dirty="0">
                <a:latin typeface="Calibri"/>
                <a:cs typeface="Calibri"/>
              </a:rPr>
              <a:t>Right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Figure</a:t>
            </a:r>
            <a:r>
              <a:rPr sz="1300" i="1" spc="7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from</a:t>
            </a:r>
            <a:r>
              <a:rPr sz="1300" i="1" spc="5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“Optimizing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Cache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Performance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for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Graph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Analytics”</a:t>
            </a:r>
            <a:r>
              <a:rPr sz="1300" i="1" spc="8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ArXiv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spc="-25" dirty="0">
                <a:latin typeface="Calibri"/>
                <a:cs typeface="Calibri"/>
              </a:rPr>
              <a:t>v1;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36485" y="1699005"/>
            <a:ext cx="35039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totally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input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dependent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random!!!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4098" y="1739900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Calibri"/>
                <a:cs typeface="Calibri"/>
              </a:rPr>
              <a:t>LLC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15" dirty="0">
                <a:latin typeface="Calibri"/>
                <a:cs typeface="Calibri"/>
              </a:rPr>
              <a:t>Miss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75" dirty="0">
                <a:latin typeface="Calibri"/>
                <a:cs typeface="Calibri"/>
              </a:rPr>
              <a:t>Rate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(%)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5" y="2136648"/>
            <a:ext cx="5289804" cy="28102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58390">
              <a:lnSpc>
                <a:spcPct val="100000"/>
              </a:lnSpc>
              <a:spcBef>
                <a:spcPts val="125"/>
              </a:spcBef>
            </a:pPr>
            <a:r>
              <a:rPr spc="-260" dirty="0"/>
              <a:t>Irregular</a:t>
            </a:r>
            <a:r>
              <a:rPr spc="-150" dirty="0"/>
              <a:t> </a:t>
            </a:r>
            <a:r>
              <a:rPr spc="-335" dirty="0"/>
              <a:t>Accesses</a:t>
            </a:r>
            <a:r>
              <a:rPr spc="-65" dirty="0"/>
              <a:t> </a:t>
            </a:r>
            <a:r>
              <a:rPr spc="-325" dirty="0"/>
              <a:t>Lead</a:t>
            </a:r>
            <a:r>
              <a:rPr spc="-25" dirty="0"/>
              <a:t> </a:t>
            </a:r>
            <a:r>
              <a:rPr spc="-350" dirty="0"/>
              <a:t>to</a:t>
            </a:r>
            <a:r>
              <a:rPr spc="-50" dirty="0"/>
              <a:t> </a:t>
            </a:r>
            <a:r>
              <a:rPr spc="-385" dirty="0"/>
              <a:t>Poor</a:t>
            </a:r>
            <a:r>
              <a:rPr spc="-65" dirty="0"/>
              <a:t> </a:t>
            </a:r>
            <a:r>
              <a:rPr spc="-195" dirty="0"/>
              <a:t>Locality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963156" y="3144011"/>
            <a:ext cx="3345179" cy="920750"/>
            <a:chOff x="6963156" y="3144011"/>
            <a:chExt cx="3345179" cy="920750"/>
          </a:xfrm>
        </p:grpSpPr>
        <p:sp>
          <p:nvSpPr>
            <p:cNvPr id="6" name="object 6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25603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256032" y="335280"/>
                  </a:lnTo>
                  <a:lnTo>
                    <a:pt x="256032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854951" y="0"/>
                  </a:lnTo>
                  <a:lnTo>
                    <a:pt x="854951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27889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278892" y="335280"/>
                  </a:lnTo>
                  <a:lnTo>
                    <a:pt x="278892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877824" y="0"/>
                  </a:lnTo>
                  <a:lnTo>
                    <a:pt x="877824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96556" y="335584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B4A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96556" y="335584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25128" y="335584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25128" y="335584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182421" y="4515421"/>
          <a:ext cx="3018152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5724233" y="2490625"/>
            <a:ext cx="858519" cy="2019935"/>
            <a:chOff x="5724233" y="2490625"/>
            <a:chExt cx="858519" cy="201993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233" y="2490625"/>
              <a:ext cx="857922" cy="20196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5181" y="3782568"/>
              <a:ext cx="209296" cy="19837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560691" y="2683255"/>
            <a:ext cx="43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miss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63156" y="3144011"/>
            <a:ext cx="3345179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626110">
              <a:lnSpc>
                <a:spcPct val="100000"/>
              </a:lnSpc>
              <a:tabLst>
                <a:tab pos="2154555" algn="l"/>
              </a:tabLst>
            </a:pPr>
            <a:r>
              <a:rPr sz="2400" b="1" spc="-5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92596" y="1725676"/>
            <a:ext cx="568960" cy="682625"/>
          </a:xfrm>
          <a:custGeom>
            <a:avLst/>
            <a:gdLst/>
            <a:ahLst/>
            <a:cxnLst/>
            <a:rect l="l" t="t" r="r" b="b"/>
            <a:pathLst>
              <a:path w="568959" h="682625">
                <a:moveTo>
                  <a:pt x="19430" y="599566"/>
                </a:moveTo>
                <a:lnTo>
                  <a:pt x="0" y="682498"/>
                </a:lnTo>
                <a:lnTo>
                  <a:pt x="77977" y="648208"/>
                </a:lnTo>
                <a:lnTo>
                  <a:pt x="65290" y="637666"/>
                </a:lnTo>
                <a:lnTo>
                  <a:pt x="45465" y="637666"/>
                </a:lnTo>
                <a:lnTo>
                  <a:pt x="35687" y="629538"/>
                </a:lnTo>
                <a:lnTo>
                  <a:pt x="43782" y="619798"/>
                </a:lnTo>
                <a:lnTo>
                  <a:pt x="19430" y="599566"/>
                </a:lnTo>
                <a:close/>
              </a:path>
              <a:path w="568959" h="682625">
                <a:moveTo>
                  <a:pt x="43782" y="619798"/>
                </a:moveTo>
                <a:lnTo>
                  <a:pt x="35687" y="629538"/>
                </a:lnTo>
                <a:lnTo>
                  <a:pt x="45465" y="637666"/>
                </a:lnTo>
                <a:lnTo>
                  <a:pt x="53563" y="627924"/>
                </a:lnTo>
                <a:lnTo>
                  <a:pt x="43782" y="619798"/>
                </a:lnTo>
                <a:close/>
              </a:path>
              <a:path w="568959" h="682625">
                <a:moveTo>
                  <a:pt x="53563" y="627924"/>
                </a:moveTo>
                <a:lnTo>
                  <a:pt x="45465" y="637666"/>
                </a:lnTo>
                <a:lnTo>
                  <a:pt x="65290" y="637666"/>
                </a:lnTo>
                <a:lnTo>
                  <a:pt x="53563" y="627924"/>
                </a:lnTo>
                <a:close/>
              </a:path>
              <a:path w="568959" h="682625">
                <a:moveTo>
                  <a:pt x="558926" y="0"/>
                </a:moveTo>
                <a:lnTo>
                  <a:pt x="43782" y="619798"/>
                </a:lnTo>
                <a:lnTo>
                  <a:pt x="53563" y="627924"/>
                </a:lnTo>
                <a:lnTo>
                  <a:pt x="568705" y="8127"/>
                </a:lnTo>
                <a:lnTo>
                  <a:pt x="55892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36485" y="1424685"/>
            <a:ext cx="401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coordinate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edge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dstData: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8273" y="5153533"/>
            <a:ext cx="1951989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Running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20" dirty="0">
                <a:latin typeface="Calibri"/>
                <a:cs typeface="Calibri"/>
              </a:rPr>
              <a:t>RMAT27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Graph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35MB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LLC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27" name="object 27"/>
          <p:cNvSpPr txBox="1"/>
          <p:nvPr/>
        </p:nvSpPr>
        <p:spPr>
          <a:xfrm>
            <a:off x="3454146" y="6544995"/>
            <a:ext cx="55124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0"/>
              </a:lnSpc>
            </a:pPr>
            <a:r>
              <a:rPr sz="1300" i="1" dirty="0">
                <a:latin typeface="Calibri"/>
                <a:cs typeface="Calibri"/>
              </a:rPr>
              <a:t>Right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Figure</a:t>
            </a:r>
            <a:r>
              <a:rPr sz="1300" i="1" spc="7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from</a:t>
            </a:r>
            <a:r>
              <a:rPr sz="1300" i="1" spc="5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“Optimizing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Cache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Performance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for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Graph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Analytics”</a:t>
            </a:r>
            <a:r>
              <a:rPr sz="1300" i="1" spc="8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ArXiv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spc="-25" dirty="0">
                <a:latin typeface="Calibri"/>
                <a:cs typeface="Calibri"/>
              </a:rPr>
              <a:t>v1;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36485" y="1699005"/>
            <a:ext cx="35039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totally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input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dependent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random!!!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4098" y="1739900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Calibri"/>
                <a:cs typeface="Calibri"/>
              </a:rPr>
              <a:t>LLC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15" dirty="0">
                <a:latin typeface="Calibri"/>
                <a:cs typeface="Calibri"/>
              </a:rPr>
              <a:t>Miss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75" dirty="0">
                <a:latin typeface="Calibri"/>
                <a:cs typeface="Calibri"/>
              </a:rPr>
              <a:t>Rate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(%)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5" y="2136648"/>
            <a:ext cx="5289804" cy="28102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58390">
              <a:lnSpc>
                <a:spcPct val="100000"/>
              </a:lnSpc>
              <a:spcBef>
                <a:spcPts val="125"/>
              </a:spcBef>
            </a:pPr>
            <a:r>
              <a:rPr spc="-260" dirty="0"/>
              <a:t>Irregular</a:t>
            </a:r>
            <a:r>
              <a:rPr spc="-150" dirty="0"/>
              <a:t> </a:t>
            </a:r>
            <a:r>
              <a:rPr spc="-335" dirty="0"/>
              <a:t>Accesses</a:t>
            </a:r>
            <a:r>
              <a:rPr spc="-65" dirty="0"/>
              <a:t> </a:t>
            </a:r>
            <a:r>
              <a:rPr spc="-325" dirty="0"/>
              <a:t>Lead</a:t>
            </a:r>
            <a:r>
              <a:rPr spc="-25" dirty="0"/>
              <a:t> </a:t>
            </a:r>
            <a:r>
              <a:rPr spc="-350" dirty="0"/>
              <a:t>to</a:t>
            </a:r>
            <a:r>
              <a:rPr spc="-50" dirty="0"/>
              <a:t> </a:t>
            </a:r>
            <a:r>
              <a:rPr spc="-385" dirty="0"/>
              <a:t>Poor</a:t>
            </a:r>
            <a:r>
              <a:rPr spc="-65" dirty="0"/>
              <a:t> </a:t>
            </a:r>
            <a:r>
              <a:rPr spc="-195" dirty="0"/>
              <a:t>Locality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963156" y="3144011"/>
            <a:ext cx="3345179" cy="920750"/>
            <a:chOff x="6963156" y="3144011"/>
            <a:chExt cx="3345179" cy="920750"/>
          </a:xfrm>
        </p:grpSpPr>
        <p:sp>
          <p:nvSpPr>
            <p:cNvPr id="6" name="object 6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25603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256032" y="335280"/>
                  </a:lnTo>
                  <a:lnTo>
                    <a:pt x="256032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854951" y="0"/>
                  </a:lnTo>
                  <a:lnTo>
                    <a:pt x="854951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139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13944" y="335280"/>
                  </a:lnTo>
                  <a:lnTo>
                    <a:pt x="313944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12876" y="0"/>
                  </a:lnTo>
                  <a:lnTo>
                    <a:pt x="912876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96556" y="335584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B4A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96556" y="335584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60180" y="335584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60180" y="335584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182421" y="4515421"/>
          <a:ext cx="3018152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2857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2857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5724233" y="2490625"/>
            <a:ext cx="858519" cy="2019935"/>
            <a:chOff x="5724233" y="2490625"/>
            <a:chExt cx="858519" cy="201993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233" y="2490625"/>
              <a:ext cx="857922" cy="20196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5181" y="3782568"/>
              <a:ext cx="209296" cy="19837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140190" y="2706700"/>
            <a:ext cx="4394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miss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63156" y="3144011"/>
            <a:ext cx="3345179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626110">
              <a:lnSpc>
                <a:spcPct val="100000"/>
              </a:lnSpc>
              <a:tabLst>
                <a:tab pos="2189480" algn="l"/>
              </a:tabLst>
            </a:pPr>
            <a:r>
              <a:rPr sz="2400" b="1" spc="-5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92596" y="1725676"/>
            <a:ext cx="568960" cy="682625"/>
          </a:xfrm>
          <a:custGeom>
            <a:avLst/>
            <a:gdLst/>
            <a:ahLst/>
            <a:cxnLst/>
            <a:rect l="l" t="t" r="r" b="b"/>
            <a:pathLst>
              <a:path w="568959" h="682625">
                <a:moveTo>
                  <a:pt x="19430" y="599566"/>
                </a:moveTo>
                <a:lnTo>
                  <a:pt x="0" y="682498"/>
                </a:lnTo>
                <a:lnTo>
                  <a:pt x="77977" y="648208"/>
                </a:lnTo>
                <a:lnTo>
                  <a:pt x="65290" y="637666"/>
                </a:lnTo>
                <a:lnTo>
                  <a:pt x="45465" y="637666"/>
                </a:lnTo>
                <a:lnTo>
                  <a:pt x="35687" y="629538"/>
                </a:lnTo>
                <a:lnTo>
                  <a:pt x="43782" y="619798"/>
                </a:lnTo>
                <a:lnTo>
                  <a:pt x="19430" y="599566"/>
                </a:lnTo>
                <a:close/>
              </a:path>
              <a:path w="568959" h="682625">
                <a:moveTo>
                  <a:pt x="43782" y="619798"/>
                </a:moveTo>
                <a:lnTo>
                  <a:pt x="35687" y="629538"/>
                </a:lnTo>
                <a:lnTo>
                  <a:pt x="45465" y="637666"/>
                </a:lnTo>
                <a:lnTo>
                  <a:pt x="53563" y="627924"/>
                </a:lnTo>
                <a:lnTo>
                  <a:pt x="43782" y="619798"/>
                </a:lnTo>
                <a:close/>
              </a:path>
              <a:path w="568959" h="682625">
                <a:moveTo>
                  <a:pt x="53563" y="627924"/>
                </a:moveTo>
                <a:lnTo>
                  <a:pt x="45465" y="637666"/>
                </a:lnTo>
                <a:lnTo>
                  <a:pt x="65290" y="637666"/>
                </a:lnTo>
                <a:lnTo>
                  <a:pt x="53563" y="627924"/>
                </a:lnTo>
                <a:close/>
              </a:path>
              <a:path w="568959" h="682625">
                <a:moveTo>
                  <a:pt x="558926" y="0"/>
                </a:moveTo>
                <a:lnTo>
                  <a:pt x="43782" y="619798"/>
                </a:lnTo>
                <a:lnTo>
                  <a:pt x="53563" y="627924"/>
                </a:lnTo>
                <a:lnTo>
                  <a:pt x="568705" y="8127"/>
                </a:lnTo>
                <a:lnTo>
                  <a:pt x="55892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36485" y="1424685"/>
            <a:ext cx="401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coordinate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edge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dstData: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38273" y="5153533"/>
            <a:ext cx="1951989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Running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20" dirty="0">
                <a:latin typeface="Calibri"/>
                <a:cs typeface="Calibri"/>
              </a:rPr>
              <a:t>RMAT27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Graph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35MB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LLC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27" name="object 27"/>
          <p:cNvSpPr txBox="1"/>
          <p:nvPr/>
        </p:nvSpPr>
        <p:spPr>
          <a:xfrm>
            <a:off x="3454146" y="6544995"/>
            <a:ext cx="55124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0"/>
              </a:lnSpc>
            </a:pPr>
            <a:r>
              <a:rPr sz="1300" i="1" dirty="0">
                <a:latin typeface="Calibri"/>
                <a:cs typeface="Calibri"/>
              </a:rPr>
              <a:t>Right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Figure</a:t>
            </a:r>
            <a:r>
              <a:rPr sz="1300" i="1" spc="7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from</a:t>
            </a:r>
            <a:r>
              <a:rPr sz="1300" i="1" spc="5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“Optimizing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Cache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Performance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for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Graph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Analytics”</a:t>
            </a:r>
            <a:r>
              <a:rPr sz="1300" i="1" spc="8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ArXiv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spc="-25" dirty="0">
                <a:latin typeface="Calibri"/>
                <a:cs typeface="Calibri"/>
              </a:rPr>
              <a:t>v1;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36485" y="1699005"/>
            <a:ext cx="35039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totally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input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dependent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random!!!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2203704"/>
            <a:ext cx="5905500" cy="29839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59193" y="1739900"/>
            <a:ext cx="402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70" dirty="0">
                <a:latin typeface="Calibri"/>
                <a:cs typeface="Calibri"/>
              </a:rPr>
              <a:t>Cycles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40" dirty="0">
                <a:latin typeface="Calibri"/>
                <a:cs typeface="Calibri"/>
              </a:rPr>
              <a:t>stalled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25" dirty="0">
                <a:latin typeface="Calibri"/>
                <a:cs typeface="Calibri"/>
              </a:rPr>
              <a:t>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315" dirty="0">
                <a:latin typeface="Calibri"/>
                <a:cs typeface="Calibri"/>
              </a:rPr>
              <a:t>DRAM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4" dirty="0">
                <a:latin typeface="Calibri"/>
                <a:cs typeface="Calibri"/>
              </a:rPr>
              <a:t>/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180" dirty="0">
                <a:latin typeface="Calibri"/>
                <a:cs typeface="Calibri"/>
              </a:rPr>
              <a:t>Total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20" dirty="0">
                <a:latin typeface="Calibri"/>
                <a:cs typeface="Calibri"/>
              </a:rPr>
              <a:t>Cycles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4098" y="1739900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Calibri"/>
                <a:cs typeface="Calibri"/>
              </a:rPr>
              <a:t>LLC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15" dirty="0">
                <a:latin typeface="Calibri"/>
                <a:cs typeface="Calibri"/>
              </a:rPr>
              <a:t>Miss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75" dirty="0">
                <a:latin typeface="Calibri"/>
                <a:cs typeface="Calibri"/>
              </a:rPr>
              <a:t>Rate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(%)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315" y="2136648"/>
            <a:ext cx="5289804" cy="281025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709094" y="3156394"/>
            <a:ext cx="401955" cy="353695"/>
            <a:chOff x="5709094" y="3156394"/>
            <a:chExt cx="401955" cy="353695"/>
          </a:xfrm>
        </p:grpSpPr>
        <p:sp>
          <p:nvSpPr>
            <p:cNvPr id="7" name="object 7"/>
            <p:cNvSpPr/>
            <p:nvPr/>
          </p:nvSpPr>
          <p:spPr>
            <a:xfrm>
              <a:off x="5723382" y="3170682"/>
              <a:ext cx="373380" cy="325120"/>
            </a:xfrm>
            <a:custGeom>
              <a:avLst/>
              <a:gdLst/>
              <a:ahLst/>
              <a:cxnLst/>
              <a:rect l="l" t="t" r="r" b="b"/>
              <a:pathLst>
                <a:path w="373379" h="325120">
                  <a:moveTo>
                    <a:pt x="211073" y="0"/>
                  </a:moveTo>
                  <a:lnTo>
                    <a:pt x="211073" y="81152"/>
                  </a:lnTo>
                  <a:lnTo>
                    <a:pt x="0" y="81152"/>
                  </a:lnTo>
                  <a:lnTo>
                    <a:pt x="0" y="243458"/>
                  </a:lnTo>
                  <a:lnTo>
                    <a:pt x="211073" y="243458"/>
                  </a:lnTo>
                  <a:lnTo>
                    <a:pt x="211073" y="324612"/>
                  </a:lnTo>
                  <a:lnTo>
                    <a:pt x="373379" y="162305"/>
                  </a:lnTo>
                  <a:lnTo>
                    <a:pt x="2110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23382" y="3170682"/>
              <a:ext cx="373380" cy="325120"/>
            </a:xfrm>
            <a:custGeom>
              <a:avLst/>
              <a:gdLst/>
              <a:ahLst/>
              <a:cxnLst/>
              <a:rect l="l" t="t" r="r" b="b"/>
              <a:pathLst>
                <a:path w="373379" h="325120">
                  <a:moveTo>
                    <a:pt x="0" y="81152"/>
                  </a:moveTo>
                  <a:lnTo>
                    <a:pt x="211073" y="81152"/>
                  </a:lnTo>
                  <a:lnTo>
                    <a:pt x="211073" y="0"/>
                  </a:lnTo>
                  <a:lnTo>
                    <a:pt x="373379" y="162305"/>
                  </a:lnTo>
                  <a:lnTo>
                    <a:pt x="211073" y="324612"/>
                  </a:lnTo>
                  <a:lnTo>
                    <a:pt x="211073" y="243458"/>
                  </a:lnTo>
                  <a:lnTo>
                    <a:pt x="0" y="243458"/>
                  </a:lnTo>
                  <a:lnTo>
                    <a:pt x="0" y="81152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58390">
              <a:lnSpc>
                <a:spcPct val="100000"/>
              </a:lnSpc>
              <a:spcBef>
                <a:spcPts val="125"/>
              </a:spcBef>
            </a:pPr>
            <a:r>
              <a:rPr spc="-260" dirty="0"/>
              <a:t>Irregular</a:t>
            </a:r>
            <a:r>
              <a:rPr spc="-150" dirty="0"/>
              <a:t> </a:t>
            </a:r>
            <a:r>
              <a:rPr spc="-335" dirty="0"/>
              <a:t>Accesses</a:t>
            </a:r>
            <a:r>
              <a:rPr spc="-65" dirty="0"/>
              <a:t> </a:t>
            </a:r>
            <a:r>
              <a:rPr spc="-325" dirty="0"/>
              <a:t>Lead</a:t>
            </a:r>
            <a:r>
              <a:rPr spc="-25" dirty="0"/>
              <a:t> </a:t>
            </a:r>
            <a:r>
              <a:rPr spc="-350" dirty="0"/>
              <a:t>to</a:t>
            </a:r>
            <a:r>
              <a:rPr spc="-50" dirty="0"/>
              <a:t> </a:t>
            </a:r>
            <a:r>
              <a:rPr spc="-385" dirty="0"/>
              <a:t>Poor</a:t>
            </a:r>
            <a:r>
              <a:rPr spc="-65" dirty="0"/>
              <a:t> </a:t>
            </a:r>
            <a:r>
              <a:rPr spc="-195" dirty="0"/>
              <a:t>Locality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3454146" y="6544995"/>
            <a:ext cx="55124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0"/>
              </a:lnSpc>
            </a:pPr>
            <a:r>
              <a:rPr sz="1300" i="1" dirty="0">
                <a:latin typeface="Calibri"/>
                <a:cs typeface="Calibri"/>
              </a:rPr>
              <a:t>Right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Figure</a:t>
            </a:r>
            <a:r>
              <a:rPr sz="1300" i="1" spc="7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from</a:t>
            </a:r>
            <a:r>
              <a:rPr sz="1300" i="1" spc="5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“Optimizing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Cache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Performance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for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Graph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Analytics”</a:t>
            </a:r>
            <a:r>
              <a:rPr sz="1300" i="1" spc="8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ArXiv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spc="-25" dirty="0">
                <a:latin typeface="Calibri"/>
                <a:cs typeface="Calibri"/>
              </a:rPr>
              <a:t>v1;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6479" y="5398719"/>
            <a:ext cx="5094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miss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latency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cannot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be hidden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by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anything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else </a:t>
            </a: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program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Each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miss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incurs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DRAM</a:t>
            </a:r>
            <a:r>
              <a:rPr sz="1800" b="1" spc="-10" dirty="0">
                <a:latin typeface="Calibri"/>
                <a:cs typeface="Calibri"/>
              </a:rPr>
              <a:t> latency!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2203704"/>
            <a:ext cx="5905500" cy="29839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59193" y="1739900"/>
            <a:ext cx="402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70" dirty="0">
                <a:latin typeface="Calibri"/>
                <a:cs typeface="Calibri"/>
              </a:rPr>
              <a:t>Cycles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40" dirty="0">
                <a:latin typeface="Calibri"/>
                <a:cs typeface="Calibri"/>
              </a:rPr>
              <a:t>stalled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25" dirty="0">
                <a:latin typeface="Calibri"/>
                <a:cs typeface="Calibri"/>
              </a:rPr>
              <a:t>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315" dirty="0">
                <a:latin typeface="Calibri"/>
                <a:cs typeface="Calibri"/>
              </a:rPr>
              <a:t>DRAM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4" dirty="0">
                <a:latin typeface="Calibri"/>
                <a:cs typeface="Calibri"/>
              </a:rPr>
              <a:t>/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180" dirty="0">
                <a:latin typeface="Calibri"/>
                <a:cs typeface="Calibri"/>
              </a:rPr>
              <a:t>Total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20" dirty="0">
                <a:latin typeface="Calibri"/>
                <a:cs typeface="Calibri"/>
              </a:rPr>
              <a:t>Cycles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4098" y="1739900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Calibri"/>
                <a:cs typeface="Calibri"/>
              </a:rPr>
              <a:t>LLC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15" dirty="0">
                <a:latin typeface="Calibri"/>
                <a:cs typeface="Calibri"/>
              </a:rPr>
              <a:t>Miss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75" dirty="0">
                <a:latin typeface="Calibri"/>
                <a:cs typeface="Calibri"/>
              </a:rPr>
              <a:t>Rate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(%)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315" y="2136648"/>
            <a:ext cx="5289804" cy="281025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709094" y="3156394"/>
            <a:ext cx="401955" cy="353695"/>
            <a:chOff x="5709094" y="3156394"/>
            <a:chExt cx="401955" cy="353695"/>
          </a:xfrm>
        </p:grpSpPr>
        <p:sp>
          <p:nvSpPr>
            <p:cNvPr id="7" name="object 7"/>
            <p:cNvSpPr/>
            <p:nvPr/>
          </p:nvSpPr>
          <p:spPr>
            <a:xfrm>
              <a:off x="5723382" y="3170682"/>
              <a:ext cx="373380" cy="325120"/>
            </a:xfrm>
            <a:custGeom>
              <a:avLst/>
              <a:gdLst/>
              <a:ahLst/>
              <a:cxnLst/>
              <a:rect l="l" t="t" r="r" b="b"/>
              <a:pathLst>
                <a:path w="373379" h="325120">
                  <a:moveTo>
                    <a:pt x="211073" y="0"/>
                  </a:moveTo>
                  <a:lnTo>
                    <a:pt x="211073" y="81152"/>
                  </a:lnTo>
                  <a:lnTo>
                    <a:pt x="0" y="81152"/>
                  </a:lnTo>
                  <a:lnTo>
                    <a:pt x="0" y="243458"/>
                  </a:lnTo>
                  <a:lnTo>
                    <a:pt x="211073" y="243458"/>
                  </a:lnTo>
                  <a:lnTo>
                    <a:pt x="211073" y="324612"/>
                  </a:lnTo>
                  <a:lnTo>
                    <a:pt x="373379" y="162305"/>
                  </a:lnTo>
                  <a:lnTo>
                    <a:pt x="2110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23382" y="3170682"/>
              <a:ext cx="373380" cy="325120"/>
            </a:xfrm>
            <a:custGeom>
              <a:avLst/>
              <a:gdLst/>
              <a:ahLst/>
              <a:cxnLst/>
              <a:rect l="l" t="t" r="r" b="b"/>
              <a:pathLst>
                <a:path w="373379" h="325120">
                  <a:moveTo>
                    <a:pt x="0" y="81152"/>
                  </a:moveTo>
                  <a:lnTo>
                    <a:pt x="211073" y="81152"/>
                  </a:lnTo>
                  <a:lnTo>
                    <a:pt x="211073" y="0"/>
                  </a:lnTo>
                  <a:lnTo>
                    <a:pt x="373379" y="162305"/>
                  </a:lnTo>
                  <a:lnTo>
                    <a:pt x="211073" y="324612"/>
                  </a:lnTo>
                  <a:lnTo>
                    <a:pt x="211073" y="243458"/>
                  </a:lnTo>
                  <a:lnTo>
                    <a:pt x="0" y="243458"/>
                  </a:lnTo>
                  <a:lnTo>
                    <a:pt x="0" y="81152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58390">
              <a:lnSpc>
                <a:spcPct val="100000"/>
              </a:lnSpc>
              <a:spcBef>
                <a:spcPts val="125"/>
              </a:spcBef>
            </a:pPr>
            <a:r>
              <a:rPr spc="-260" dirty="0"/>
              <a:t>Irregular</a:t>
            </a:r>
            <a:r>
              <a:rPr spc="-150" dirty="0"/>
              <a:t> </a:t>
            </a:r>
            <a:r>
              <a:rPr spc="-335" dirty="0"/>
              <a:t>Accesses</a:t>
            </a:r>
            <a:r>
              <a:rPr spc="-65" dirty="0"/>
              <a:t> </a:t>
            </a:r>
            <a:r>
              <a:rPr spc="-325" dirty="0"/>
              <a:t>Lead</a:t>
            </a:r>
            <a:r>
              <a:rPr spc="-25" dirty="0"/>
              <a:t> </a:t>
            </a:r>
            <a:r>
              <a:rPr spc="-350" dirty="0"/>
              <a:t>to</a:t>
            </a:r>
            <a:r>
              <a:rPr spc="-50" dirty="0"/>
              <a:t> </a:t>
            </a:r>
            <a:r>
              <a:rPr spc="-385" dirty="0"/>
              <a:t>Poor</a:t>
            </a:r>
            <a:r>
              <a:rPr spc="-65" dirty="0"/>
              <a:t> </a:t>
            </a:r>
            <a:r>
              <a:rPr spc="-195" dirty="0"/>
              <a:t>Locality</a:t>
            </a:r>
          </a:p>
        </p:txBody>
      </p:sp>
      <p:sp>
        <p:nvSpPr>
          <p:cNvPr id="10" name="object 10"/>
          <p:cNvSpPr/>
          <p:nvPr/>
        </p:nvSpPr>
        <p:spPr>
          <a:xfrm>
            <a:off x="1663445" y="5334761"/>
            <a:ext cx="9232900" cy="844550"/>
          </a:xfrm>
          <a:custGeom>
            <a:avLst/>
            <a:gdLst/>
            <a:ahLst/>
            <a:cxnLst/>
            <a:rect l="l" t="t" r="r" b="b"/>
            <a:pathLst>
              <a:path w="9232900" h="844550">
                <a:moveTo>
                  <a:pt x="0" y="140715"/>
                </a:moveTo>
                <a:lnTo>
                  <a:pt x="7172" y="96235"/>
                </a:lnTo>
                <a:lnTo>
                  <a:pt x="27147" y="57607"/>
                </a:lnTo>
                <a:lnTo>
                  <a:pt x="57607" y="27147"/>
                </a:lnTo>
                <a:lnTo>
                  <a:pt x="96235" y="7172"/>
                </a:lnTo>
                <a:lnTo>
                  <a:pt x="140716" y="0"/>
                </a:lnTo>
                <a:lnTo>
                  <a:pt x="9091676" y="0"/>
                </a:lnTo>
                <a:lnTo>
                  <a:pt x="9136156" y="7172"/>
                </a:lnTo>
                <a:lnTo>
                  <a:pt x="9174784" y="27147"/>
                </a:lnTo>
                <a:lnTo>
                  <a:pt x="9205244" y="57607"/>
                </a:lnTo>
                <a:lnTo>
                  <a:pt x="9225219" y="96235"/>
                </a:lnTo>
                <a:lnTo>
                  <a:pt x="9232392" y="140715"/>
                </a:lnTo>
                <a:lnTo>
                  <a:pt x="9232392" y="703579"/>
                </a:lnTo>
                <a:lnTo>
                  <a:pt x="9225219" y="748055"/>
                </a:lnTo>
                <a:lnTo>
                  <a:pt x="9205244" y="786683"/>
                </a:lnTo>
                <a:lnTo>
                  <a:pt x="9174784" y="817144"/>
                </a:lnTo>
                <a:lnTo>
                  <a:pt x="9136156" y="837121"/>
                </a:lnTo>
                <a:lnTo>
                  <a:pt x="9091676" y="844295"/>
                </a:lnTo>
                <a:lnTo>
                  <a:pt x="140716" y="844295"/>
                </a:lnTo>
                <a:lnTo>
                  <a:pt x="96235" y="837121"/>
                </a:lnTo>
                <a:lnTo>
                  <a:pt x="57607" y="817144"/>
                </a:lnTo>
                <a:lnTo>
                  <a:pt x="27147" y="786683"/>
                </a:lnTo>
                <a:lnTo>
                  <a:pt x="7172" y="748055"/>
                </a:lnTo>
                <a:lnTo>
                  <a:pt x="0" y="703579"/>
                </a:lnTo>
                <a:lnTo>
                  <a:pt x="0" y="140715"/>
                </a:lnTo>
                <a:close/>
              </a:path>
            </a:pathLst>
          </a:custGeom>
          <a:ln w="1905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91029" y="5404510"/>
            <a:ext cx="8775700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Problem:</a:t>
            </a:r>
            <a:r>
              <a:rPr sz="2100" b="1" spc="28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Sparse</a:t>
            </a:r>
            <a:r>
              <a:rPr sz="2100" b="1" spc="28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representations</a:t>
            </a:r>
            <a:r>
              <a:rPr sz="2100" b="1" spc="3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make</a:t>
            </a:r>
            <a:r>
              <a:rPr sz="2100" b="1" spc="28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processing</a:t>
            </a:r>
            <a:r>
              <a:rPr sz="2100" b="1" spc="280" dirty="0">
                <a:latin typeface="Calibri"/>
                <a:cs typeface="Calibri"/>
              </a:rPr>
              <a:t> </a:t>
            </a:r>
            <a:r>
              <a:rPr sz="2100" b="1" spc="50" dirty="0">
                <a:solidFill>
                  <a:srgbClr val="00AF50"/>
                </a:solidFill>
                <a:latin typeface="Calibri"/>
                <a:cs typeface="Calibri"/>
              </a:rPr>
              <a:t>large</a:t>
            </a:r>
            <a:r>
              <a:rPr sz="2100" b="1" spc="2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graphs</a:t>
            </a:r>
            <a:r>
              <a:rPr sz="2100" b="1" spc="2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feasible</a:t>
            </a:r>
            <a:r>
              <a:rPr sz="2100" b="1" dirty="0">
                <a:latin typeface="Calibri"/>
                <a:cs typeface="Calibri"/>
              </a:rPr>
              <a:t>,</a:t>
            </a:r>
            <a:r>
              <a:rPr sz="2100" b="1" spc="95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but</a:t>
            </a:r>
            <a:endParaRPr sz="21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35"/>
              </a:spcBef>
            </a:pPr>
            <a:r>
              <a:rPr sz="2100" b="1" dirty="0">
                <a:latin typeface="Calibri"/>
                <a:cs typeface="Calibri"/>
              </a:rPr>
              <a:t>graph</a:t>
            </a:r>
            <a:r>
              <a:rPr sz="2100" b="1" spc="19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processing</a:t>
            </a:r>
            <a:r>
              <a:rPr sz="2100" b="1" spc="195" dirty="0">
                <a:latin typeface="Calibri"/>
                <a:cs typeface="Calibri"/>
              </a:rPr>
              <a:t> </a:t>
            </a:r>
            <a:r>
              <a:rPr sz="2100" b="1" spc="65" dirty="0">
                <a:latin typeface="Calibri"/>
                <a:cs typeface="Calibri"/>
              </a:rPr>
              <a:t>still</a:t>
            </a:r>
            <a:r>
              <a:rPr sz="2100" b="1" spc="20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entails</a:t>
            </a:r>
            <a:r>
              <a:rPr sz="2100" b="1" spc="19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220" dirty="0">
                <a:latin typeface="Calibri"/>
                <a:cs typeface="Calibri"/>
              </a:rPr>
              <a:t> </a:t>
            </a:r>
            <a:r>
              <a:rPr sz="2100" b="1" spc="50" dirty="0">
                <a:solidFill>
                  <a:srgbClr val="FF0000"/>
                </a:solidFill>
                <a:latin typeface="Calibri"/>
                <a:cs typeface="Calibri"/>
              </a:rPr>
              <a:t>large</a:t>
            </a:r>
            <a:r>
              <a:rPr sz="2100" b="1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working</a:t>
            </a:r>
            <a:r>
              <a:rPr sz="2100" b="1"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set</a:t>
            </a:r>
            <a:r>
              <a:rPr sz="2100" b="1" spc="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100" b="1" spc="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poor</a:t>
            </a:r>
            <a:r>
              <a:rPr sz="2100" b="1" spc="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locality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3454146" y="6544995"/>
            <a:ext cx="55124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0"/>
              </a:lnSpc>
            </a:pPr>
            <a:r>
              <a:rPr sz="1300" i="1" dirty="0">
                <a:latin typeface="Calibri"/>
                <a:cs typeface="Calibri"/>
              </a:rPr>
              <a:t>Right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Figure</a:t>
            </a:r>
            <a:r>
              <a:rPr sz="1300" i="1" spc="7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from</a:t>
            </a:r>
            <a:r>
              <a:rPr sz="1300" i="1" spc="5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“Optimizing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Cache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Performance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for</a:t>
            </a:r>
            <a:r>
              <a:rPr sz="1300" i="1" spc="6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Graph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Analytics”</a:t>
            </a:r>
            <a:r>
              <a:rPr sz="1300" i="1" spc="8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ArXiv</a:t>
            </a:r>
            <a:r>
              <a:rPr sz="1300" i="1" spc="60" dirty="0">
                <a:latin typeface="Calibri"/>
                <a:cs typeface="Calibri"/>
              </a:rPr>
              <a:t> </a:t>
            </a:r>
            <a:r>
              <a:rPr sz="1300" i="1" spc="-25" dirty="0">
                <a:latin typeface="Calibri"/>
                <a:cs typeface="Calibri"/>
              </a:rPr>
              <a:t>v1;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295" y="609676"/>
            <a:ext cx="10948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Machine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Learning</a:t>
            </a:r>
            <a:r>
              <a:rPr sz="4400" b="0" spc="-10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Problems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are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Sparse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Problems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5306" y="2702738"/>
            <a:ext cx="5051319" cy="28232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39178" y="4932426"/>
            <a:ext cx="2917190" cy="425450"/>
          </a:xfrm>
          <a:prstGeom prst="rect">
            <a:avLst/>
          </a:prstGeom>
          <a:solidFill>
            <a:srgbClr val="FFFFFF"/>
          </a:solidFill>
          <a:ln w="19050">
            <a:solidFill>
              <a:srgbClr val="1154CC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600"/>
              </a:spcBef>
            </a:pPr>
            <a:r>
              <a:rPr sz="2000" spc="-200" dirty="0">
                <a:latin typeface="Calibri"/>
                <a:cs typeface="Calibri"/>
              </a:rPr>
              <a:t>Graph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40" dirty="0">
                <a:latin typeface="Calibri"/>
                <a:cs typeface="Calibri"/>
              </a:rPr>
              <a:t>Convolutional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Networks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3859" y="2965704"/>
            <a:ext cx="5916295" cy="2399665"/>
            <a:chOff x="403859" y="2965704"/>
            <a:chExt cx="5916295" cy="23996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2965704"/>
              <a:ext cx="5916168" cy="23987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4621" y="4940046"/>
              <a:ext cx="2600325" cy="425450"/>
            </a:xfrm>
            <a:custGeom>
              <a:avLst/>
              <a:gdLst/>
              <a:ahLst/>
              <a:cxnLst/>
              <a:rect l="l" t="t" r="r" b="b"/>
              <a:pathLst>
                <a:path w="2600325" h="425450">
                  <a:moveTo>
                    <a:pt x="2599943" y="0"/>
                  </a:moveTo>
                  <a:lnTo>
                    <a:pt x="0" y="0"/>
                  </a:lnTo>
                  <a:lnTo>
                    <a:pt x="0" y="425195"/>
                  </a:lnTo>
                  <a:lnTo>
                    <a:pt x="2599943" y="425195"/>
                  </a:lnTo>
                  <a:lnTo>
                    <a:pt x="2599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4622" y="4940046"/>
            <a:ext cx="2600325" cy="42545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605"/>
              </a:spcBef>
            </a:pPr>
            <a:r>
              <a:rPr sz="2000" spc="-160" dirty="0">
                <a:latin typeface="Calibri"/>
                <a:cs typeface="Calibri"/>
              </a:rPr>
              <a:t>Data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Mining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315" dirty="0"/>
              <a:t>Even</a:t>
            </a:r>
            <a:r>
              <a:rPr spc="-85" dirty="0"/>
              <a:t> </a:t>
            </a:r>
            <a:r>
              <a:rPr spc="-215" dirty="0"/>
              <a:t>Building</a:t>
            </a:r>
            <a:r>
              <a:rPr spc="-65" dirty="0"/>
              <a:t> </a:t>
            </a:r>
            <a:r>
              <a:rPr spc="-330" dirty="0"/>
              <a:t>the</a:t>
            </a:r>
            <a:r>
              <a:rPr spc="-65" dirty="0"/>
              <a:t> </a:t>
            </a:r>
            <a:r>
              <a:rPr spc="-245" dirty="0"/>
              <a:t>CSR</a:t>
            </a:r>
            <a:r>
              <a:rPr spc="-75" dirty="0"/>
              <a:t> </a:t>
            </a:r>
            <a:r>
              <a:rPr spc="-395" dirty="0"/>
              <a:t>/</a:t>
            </a:r>
            <a:r>
              <a:rPr spc="-40" dirty="0"/>
              <a:t> </a:t>
            </a:r>
            <a:r>
              <a:rPr spc="-270" dirty="0"/>
              <a:t>CSC</a:t>
            </a:r>
            <a:r>
              <a:rPr spc="-200" dirty="0"/>
              <a:t> </a:t>
            </a:r>
            <a:r>
              <a:rPr spc="-125" dirty="0"/>
              <a:t>is</a:t>
            </a:r>
            <a:r>
              <a:rPr spc="-55" dirty="0"/>
              <a:t> </a:t>
            </a:r>
            <a:r>
              <a:rPr spc="-345" dirty="0"/>
              <a:t>an</a:t>
            </a:r>
            <a:r>
              <a:rPr spc="-45" dirty="0"/>
              <a:t> </a:t>
            </a:r>
            <a:r>
              <a:rPr spc="-260" dirty="0"/>
              <a:t>Irregular</a:t>
            </a:r>
            <a:r>
              <a:rPr spc="-165" dirty="0"/>
              <a:t> </a:t>
            </a:r>
            <a:r>
              <a:rPr spc="-340" dirty="0"/>
              <a:t>Access</a:t>
            </a:r>
            <a:r>
              <a:rPr spc="-70" dirty="0"/>
              <a:t> </a:t>
            </a:r>
            <a:r>
              <a:rPr spc="-345" dirty="0"/>
              <a:t>Pattern!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21" y="1809242"/>
            <a:ext cx="3090882" cy="24018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87717" y="1499425"/>
            <a:ext cx="1021715" cy="209550"/>
            <a:chOff x="787717" y="1499425"/>
            <a:chExt cx="1021715" cy="209550"/>
          </a:xfrm>
        </p:grpSpPr>
        <p:sp>
          <p:nvSpPr>
            <p:cNvPr id="5" name="object 5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201168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1168" y="19964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0" y="199644"/>
                  </a:moveTo>
                  <a:lnTo>
                    <a:pt x="201168" y="199644"/>
                  </a:lnTo>
                  <a:lnTo>
                    <a:pt x="201168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1" y="19964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1" y="199644"/>
                  </a:lnTo>
                  <a:lnTo>
                    <a:pt x="202691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B4A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262" y="4377938"/>
            <a:ext cx="1349302" cy="68349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395978" y="1209294"/>
            <a:ext cx="6486525" cy="923925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457200" marR="2186305" indent="-365760">
              <a:lnSpc>
                <a:spcPct val="100000"/>
              </a:lnSpc>
              <a:spcBef>
                <a:spcPts val="57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e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EL: </a:t>
            </a:r>
            <a:r>
              <a:rPr sz="2400" spc="-10" dirty="0">
                <a:latin typeface="Courier New"/>
                <a:cs typeface="Courier New"/>
              </a:rPr>
              <a:t>neigh_count[e.dst]++;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594669" y="2407729"/>
          <a:ext cx="2992754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7917560" y="2479294"/>
            <a:ext cx="1204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neigh_count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77103" y="4118229"/>
            <a:ext cx="3933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Why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this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irregular?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315" dirty="0"/>
              <a:t>Even</a:t>
            </a:r>
            <a:r>
              <a:rPr spc="-85" dirty="0"/>
              <a:t> </a:t>
            </a:r>
            <a:r>
              <a:rPr spc="-215" dirty="0"/>
              <a:t>Building</a:t>
            </a:r>
            <a:r>
              <a:rPr spc="-65" dirty="0"/>
              <a:t> </a:t>
            </a:r>
            <a:r>
              <a:rPr spc="-330" dirty="0"/>
              <a:t>the</a:t>
            </a:r>
            <a:r>
              <a:rPr spc="-65" dirty="0"/>
              <a:t> </a:t>
            </a:r>
            <a:r>
              <a:rPr spc="-245" dirty="0"/>
              <a:t>CSR</a:t>
            </a:r>
            <a:r>
              <a:rPr spc="-75" dirty="0"/>
              <a:t> </a:t>
            </a:r>
            <a:r>
              <a:rPr spc="-395" dirty="0"/>
              <a:t>/</a:t>
            </a:r>
            <a:r>
              <a:rPr spc="-40" dirty="0"/>
              <a:t> </a:t>
            </a:r>
            <a:r>
              <a:rPr spc="-270" dirty="0"/>
              <a:t>CSC</a:t>
            </a:r>
            <a:r>
              <a:rPr spc="-200" dirty="0"/>
              <a:t> </a:t>
            </a:r>
            <a:r>
              <a:rPr spc="-125" dirty="0"/>
              <a:t>is</a:t>
            </a:r>
            <a:r>
              <a:rPr spc="-55" dirty="0"/>
              <a:t> </a:t>
            </a:r>
            <a:r>
              <a:rPr spc="-345" dirty="0"/>
              <a:t>an</a:t>
            </a:r>
            <a:r>
              <a:rPr spc="-45" dirty="0"/>
              <a:t> </a:t>
            </a:r>
            <a:r>
              <a:rPr spc="-260" dirty="0"/>
              <a:t>Irregular</a:t>
            </a:r>
            <a:r>
              <a:rPr spc="-165" dirty="0"/>
              <a:t> </a:t>
            </a:r>
            <a:r>
              <a:rPr spc="-340" dirty="0"/>
              <a:t>Access</a:t>
            </a:r>
            <a:r>
              <a:rPr spc="-70" dirty="0"/>
              <a:t> </a:t>
            </a:r>
            <a:r>
              <a:rPr spc="-345" dirty="0"/>
              <a:t>Pattern!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21" y="1809242"/>
            <a:ext cx="3090882" cy="24018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87717" y="1499425"/>
            <a:ext cx="1021715" cy="209550"/>
            <a:chOff x="787717" y="1499425"/>
            <a:chExt cx="1021715" cy="209550"/>
          </a:xfrm>
        </p:grpSpPr>
        <p:sp>
          <p:nvSpPr>
            <p:cNvPr id="5" name="object 5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201168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1168" y="19964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0" y="199644"/>
                  </a:moveTo>
                  <a:lnTo>
                    <a:pt x="201168" y="199644"/>
                  </a:lnTo>
                  <a:lnTo>
                    <a:pt x="201168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1" y="19964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1" y="199644"/>
                  </a:lnTo>
                  <a:lnTo>
                    <a:pt x="202691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B4A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262" y="4377938"/>
            <a:ext cx="1349302" cy="68349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395978" y="1209294"/>
            <a:ext cx="6486525" cy="923925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457200" marR="363855" indent="-365760">
              <a:lnSpc>
                <a:spcPct val="100000"/>
              </a:lnSpc>
              <a:spcBef>
                <a:spcPts val="57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e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EL: </a:t>
            </a:r>
            <a:r>
              <a:rPr sz="2400" spc="-10" dirty="0">
                <a:latin typeface="Courier New"/>
                <a:cs typeface="Courier New"/>
              </a:rPr>
              <a:t>neigh_count[</a:t>
            </a:r>
            <a:r>
              <a:rPr sz="2400" b="1" spc="-10" dirty="0">
                <a:solidFill>
                  <a:srgbClr val="FF0000"/>
                </a:solidFill>
                <a:latin typeface="Courier New"/>
                <a:cs typeface="Courier New"/>
              </a:rPr>
              <a:t>e.dst</a:t>
            </a:r>
            <a:r>
              <a:rPr sz="2400" spc="-10" dirty="0">
                <a:latin typeface="Courier New"/>
                <a:cs typeface="Courier New"/>
              </a:rPr>
              <a:t>]++;</a:t>
            </a:r>
            <a:r>
              <a:rPr sz="2400" spc="-18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/*e.src*/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594669" y="2407729"/>
          <a:ext cx="2992754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7917560" y="2479294"/>
            <a:ext cx="1204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neigh_count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87646" y="3781805"/>
            <a:ext cx="55454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Updates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neigh_count </a:t>
            </a:r>
            <a:r>
              <a:rPr sz="3600" dirty="0">
                <a:latin typeface="Calibri"/>
                <a:cs typeface="Calibri"/>
              </a:rPr>
              <a:t>array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are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random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elements </a:t>
            </a:r>
            <a:r>
              <a:rPr sz="3600" dirty="0">
                <a:latin typeface="Calibri"/>
                <a:cs typeface="Calibri"/>
              </a:rPr>
              <a:t>determined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by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order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edges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edge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list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315" dirty="0"/>
              <a:t>Even</a:t>
            </a:r>
            <a:r>
              <a:rPr spc="-85" dirty="0"/>
              <a:t> </a:t>
            </a:r>
            <a:r>
              <a:rPr spc="-215" dirty="0"/>
              <a:t>Building</a:t>
            </a:r>
            <a:r>
              <a:rPr spc="-65" dirty="0"/>
              <a:t> </a:t>
            </a:r>
            <a:r>
              <a:rPr spc="-330" dirty="0"/>
              <a:t>the</a:t>
            </a:r>
            <a:r>
              <a:rPr spc="-65" dirty="0"/>
              <a:t> </a:t>
            </a:r>
            <a:r>
              <a:rPr spc="-245" dirty="0"/>
              <a:t>CSR</a:t>
            </a:r>
            <a:r>
              <a:rPr spc="-75" dirty="0"/>
              <a:t> </a:t>
            </a:r>
            <a:r>
              <a:rPr spc="-395" dirty="0"/>
              <a:t>/</a:t>
            </a:r>
            <a:r>
              <a:rPr spc="-40" dirty="0"/>
              <a:t> </a:t>
            </a:r>
            <a:r>
              <a:rPr spc="-270" dirty="0"/>
              <a:t>CSC</a:t>
            </a:r>
            <a:r>
              <a:rPr spc="-200" dirty="0"/>
              <a:t> </a:t>
            </a:r>
            <a:r>
              <a:rPr spc="-125" dirty="0"/>
              <a:t>is</a:t>
            </a:r>
            <a:r>
              <a:rPr spc="-55" dirty="0"/>
              <a:t> </a:t>
            </a:r>
            <a:r>
              <a:rPr spc="-345" dirty="0"/>
              <a:t>an</a:t>
            </a:r>
            <a:r>
              <a:rPr spc="-45" dirty="0"/>
              <a:t> </a:t>
            </a:r>
            <a:r>
              <a:rPr spc="-260" dirty="0"/>
              <a:t>Irregular</a:t>
            </a:r>
            <a:r>
              <a:rPr spc="-165" dirty="0"/>
              <a:t> </a:t>
            </a:r>
            <a:r>
              <a:rPr spc="-340" dirty="0"/>
              <a:t>Access</a:t>
            </a:r>
            <a:r>
              <a:rPr spc="-70" dirty="0"/>
              <a:t> </a:t>
            </a:r>
            <a:r>
              <a:rPr spc="-345" dirty="0"/>
              <a:t>Pattern!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21" y="1809242"/>
            <a:ext cx="3090882" cy="24018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87717" y="1499425"/>
            <a:ext cx="1021715" cy="209550"/>
            <a:chOff x="787717" y="1499425"/>
            <a:chExt cx="1021715" cy="209550"/>
          </a:xfrm>
        </p:grpSpPr>
        <p:sp>
          <p:nvSpPr>
            <p:cNvPr id="5" name="object 5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201168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1168" y="19964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0" y="199644"/>
                  </a:moveTo>
                  <a:lnTo>
                    <a:pt x="201168" y="199644"/>
                  </a:lnTo>
                  <a:lnTo>
                    <a:pt x="201168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1" y="19964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1" y="199644"/>
                  </a:lnTo>
                  <a:lnTo>
                    <a:pt x="202691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B4A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262" y="4377938"/>
            <a:ext cx="1349302" cy="68349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503677" y="5784596"/>
            <a:ext cx="6825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Why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NA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update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part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irregular?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5503" y="2676144"/>
            <a:ext cx="5196840" cy="2260600"/>
          </a:xfrm>
          <a:custGeom>
            <a:avLst/>
            <a:gdLst/>
            <a:ahLst/>
            <a:cxnLst/>
            <a:rect l="l" t="t" r="r" b="b"/>
            <a:pathLst>
              <a:path w="5196840" h="2260600">
                <a:moveTo>
                  <a:pt x="0" y="2260091"/>
                </a:moveTo>
                <a:lnTo>
                  <a:pt x="5196840" y="2260091"/>
                </a:lnTo>
                <a:lnTo>
                  <a:pt x="5196840" y="0"/>
                </a:lnTo>
                <a:lnTo>
                  <a:pt x="0" y="0"/>
                </a:lnTo>
                <a:lnTo>
                  <a:pt x="0" y="2260091"/>
                </a:lnTo>
                <a:close/>
              </a:path>
            </a:pathLst>
          </a:custGeom>
          <a:ln w="5715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01490" y="1189482"/>
            <a:ext cx="6952615" cy="922019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65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e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EL:</a:t>
            </a:r>
            <a:endParaRPr sz="2400">
              <a:latin typeface="Courier New"/>
              <a:cs typeface="Courier New"/>
            </a:endParaRPr>
          </a:p>
          <a:p>
            <a:pPr marL="457200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NA[</a:t>
            </a:r>
            <a:r>
              <a:rPr sz="2400" spc="-8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OA[e.src]++</a:t>
            </a:r>
            <a:r>
              <a:rPr sz="2400" spc="-8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]</a:t>
            </a:r>
            <a:r>
              <a:rPr sz="2400" spc="-7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=</a:t>
            </a:r>
            <a:r>
              <a:rPr sz="2400" spc="-8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e.dst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346001" y="2895409"/>
          <a:ext cx="299275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346001" y="3747325"/>
          <a:ext cx="4189094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5430773" y="3011170"/>
            <a:ext cx="4633595" cy="1831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6735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OA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NA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Completed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CSC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315" dirty="0"/>
              <a:t>Even</a:t>
            </a:r>
            <a:r>
              <a:rPr spc="-85" dirty="0"/>
              <a:t> </a:t>
            </a:r>
            <a:r>
              <a:rPr spc="-215" dirty="0"/>
              <a:t>Building</a:t>
            </a:r>
            <a:r>
              <a:rPr spc="-65" dirty="0"/>
              <a:t> </a:t>
            </a:r>
            <a:r>
              <a:rPr spc="-330" dirty="0"/>
              <a:t>the</a:t>
            </a:r>
            <a:r>
              <a:rPr spc="-65" dirty="0"/>
              <a:t> </a:t>
            </a:r>
            <a:r>
              <a:rPr spc="-245" dirty="0"/>
              <a:t>CSR</a:t>
            </a:r>
            <a:r>
              <a:rPr spc="-75" dirty="0"/>
              <a:t> </a:t>
            </a:r>
            <a:r>
              <a:rPr spc="-395" dirty="0"/>
              <a:t>/</a:t>
            </a:r>
            <a:r>
              <a:rPr spc="-40" dirty="0"/>
              <a:t> </a:t>
            </a:r>
            <a:r>
              <a:rPr spc="-270" dirty="0"/>
              <a:t>CSC</a:t>
            </a:r>
            <a:r>
              <a:rPr spc="-200" dirty="0"/>
              <a:t> </a:t>
            </a:r>
            <a:r>
              <a:rPr spc="-125" dirty="0"/>
              <a:t>is</a:t>
            </a:r>
            <a:r>
              <a:rPr spc="-55" dirty="0"/>
              <a:t> </a:t>
            </a:r>
            <a:r>
              <a:rPr spc="-345" dirty="0"/>
              <a:t>an</a:t>
            </a:r>
            <a:r>
              <a:rPr spc="-45" dirty="0"/>
              <a:t> </a:t>
            </a:r>
            <a:r>
              <a:rPr spc="-260" dirty="0"/>
              <a:t>Irregular</a:t>
            </a:r>
            <a:r>
              <a:rPr spc="-165" dirty="0"/>
              <a:t> </a:t>
            </a:r>
            <a:r>
              <a:rPr spc="-340" dirty="0"/>
              <a:t>Access</a:t>
            </a:r>
            <a:r>
              <a:rPr spc="-70" dirty="0"/>
              <a:t> </a:t>
            </a:r>
            <a:r>
              <a:rPr spc="-345" dirty="0"/>
              <a:t>Pattern!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21" y="1809242"/>
            <a:ext cx="3090882" cy="24018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87717" y="1499425"/>
            <a:ext cx="1021715" cy="209550"/>
            <a:chOff x="787717" y="1499425"/>
            <a:chExt cx="1021715" cy="209550"/>
          </a:xfrm>
        </p:grpSpPr>
        <p:sp>
          <p:nvSpPr>
            <p:cNvPr id="5" name="object 5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201168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1168" y="19964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5172" y="1504188"/>
              <a:ext cx="201295" cy="200025"/>
            </a:xfrm>
            <a:custGeom>
              <a:avLst/>
              <a:gdLst/>
              <a:ahLst/>
              <a:cxnLst/>
              <a:rect l="l" t="t" r="r" b="b"/>
              <a:pathLst>
                <a:path w="201294" h="200025">
                  <a:moveTo>
                    <a:pt x="0" y="199644"/>
                  </a:moveTo>
                  <a:lnTo>
                    <a:pt x="201168" y="199644"/>
                  </a:lnTo>
                  <a:lnTo>
                    <a:pt x="201168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1" y="199644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6340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1" y="199644"/>
                  </a:lnTo>
                  <a:lnTo>
                    <a:pt x="202691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9031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20269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02692" y="199644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B4A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1724" y="1504188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0" y="199644"/>
                  </a:moveTo>
                  <a:lnTo>
                    <a:pt x="202692" y="199644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262" y="4377938"/>
            <a:ext cx="1349302" cy="68349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509520" y="5323738"/>
            <a:ext cx="83889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Updates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NA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based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on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EL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order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&amp;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OA[e.src] </a:t>
            </a:r>
            <a:r>
              <a:rPr sz="3600" dirty="0">
                <a:latin typeface="Calibri"/>
                <a:cs typeface="Calibri"/>
              </a:rPr>
              <a:t>NA[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OA[e.src]++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]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e.dst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5503" y="2676144"/>
            <a:ext cx="5196840" cy="2260600"/>
          </a:xfrm>
          <a:custGeom>
            <a:avLst/>
            <a:gdLst/>
            <a:ahLst/>
            <a:cxnLst/>
            <a:rect l="l" t="t" r="r" b="b"/>
            <a:pathLst>
              <a:path w="5196840" h="2260600">
                <a:moveTo>
                  <a:pt x="0" y="2260091"/>
                </a:moveTo>
                <a:lnTo>
                  <a:pt x="5196840" y="2260091"/>
                </a:lnTo>
                <a:lnTo>
                  <a:pt x="5196840" y="0"/>
                </a:lnTo>
                <a:lnTo>
                  <a:pt x="0" y="0"/>
                </a:lnTo>
                <a:lnTo>
                  <a:pt x="0" y="2260091"/>
                </a:lnTo>
                <a:close/>
              </a:path>
            </a:pathLst>
          </a:custGeom>
          <a:ln w="5715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01490" y="1189482"/>
            <a:ext cx="6952615" cy="922019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65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e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EL:</a:t>
            </a:r>
            <a:endParaRPr sz="2400">
              <a:latin typeface="Courier New"/>
              <a:cs typeface="Courier New"/>
            </a:endParaRPr>
          </a:p>
          <a:p>
            <a:pPr marL="457200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NA[</a:t>
            </a:r>
            <a:r>
              <a:rPr sz="2400" spc="-80" dirty="0"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OA[e.src]</a:t>
            </a:r>
            <a:r>
              <a:rPr sz="2400" dirty="0">
                <a:latin typeface="Courier New"/>
                <a:cs typeface="Courier New"/>
              </a:rPr>
              <a:t>++</a:t>
            </a:r>
            <a:r>
              <a:rPr sz="2400" spc="-7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]</a:t>
            </a:r>
            <a:r>
              <a:rPr sz="2400" spc="-7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=</a:t>
            </a:r>
            <a:r>
              <a:rPr sz="2400" spc="-8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e.dst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346001" y="2895409"/>
          <a:ext cx="299275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346001" y="3747325"/>
          <a:ext cx="4189094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5430773" y="3011170"/>
            <a:ext cx="4633595" cy="1831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6735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OA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NA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Completed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CSC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" y="3430904"/>
            <a:ext cx="975487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90" dirty="0"/>
              <a:t>Roofline</a:t>
            </a:r>
            <a:r>
              <a:rPr spc="-55" dirty="0"/>
              <a:t> </a:t>
            </a:r>
            <a:r>
              <a:rPr spc="-375" dirty="0"/>
              <a:t>Performance</a:t>
            </a:r>
            <a:r>
              <a:rPr spc="-175" dirty="0"/>
              <a:t> </a:t>
            </a:r>
            <a:r>
              <a:rPr spc="-250" dirty="0"/>
              <a:t>Analysis</a:t>
            </a:r>
            <a:r>
              <a:rPr spc="-50" dirty="0"/>
              <a:t> </a:t>
            </a:r>
            <a:r>
              <a:rPr spc="-335" dirty="0"/>
              <a:t>of</a:t>
            </a:r>
            <a:r>
              <a:rPr spc="-35" dirty="0"/>
              <a:t> </a:t>
            </a:r>
            <a:r>
              <a:rPr spc="-409" dirty="0"/>
              <a:t>Graph</a:t>
            </a:r>
            <a:r>
              <a:rPr spc="-160" dirty="0"/>
              <a:t> </a:t>
            </a:r>
            <a:r>
              <a:rPr spc="-280" dirty="0"/>
              <a:t>Applications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44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94810">
              <a:lnSpc>
                <a:spcPct val="100000"/>
              </a:lnSpc>
              <a:spcBef>
                <a:spcPts val="125"/>
              </a:spcBef>
            </a:pPr>
            <a:r>
              <a:rPr spc="-300" dirty="0"/>
              <a:t>The</a:t>
            </a:r>
            <a:r>
              <a:rPr spc="-55" dirty="0"/>
              <a:t> </a:t>
            </a:r>
            <a:r>
              <a:rPr spc="-290" dirty="0"/>
              <a:t>Roofline</a:t>
            </a:r>
            <a:r>
              <a:rPr spc="-35" dirty="0"/>
              <a:t> </a:t>
            </a:r>
            <a:r>
              <a:rPr spc="-440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45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665" y="2464502"/>
            <a:ext cx="2375962" cy="20941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382133" y="1393697"/>
            <a:ext cx="5247640" cy="4373245"/>
            <a:chOff x="5382133" y="1393697"/>
            <a:chExt cx="5247640" cy="4373245"/>
          </a:xfrm>
        </p:grpSpPr>
        <p:sp>
          <p:nvSpPr>
            <p:cNvPr id="6" name="object 6"/>
            <p:cNvSpPr/>
            <p:nvPr/>
          </p:nvSpPr>
          <p:spPr>
            <a:xfrm>
              <a:off x="5382133" y="1393697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6006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89570" y="3163062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>
                  <a:moveTo>
                    <a:pt x="0" y="0"/>
                  </a:moveTo>
                  <a:lnTo>
                    <a:pt x="2298827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62778" y="3173730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2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2119" y="3364483"/>
              <a:ext cx="1348739" cy="13482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88808" y="1577339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1" y="4084396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80"/>
                  </a:lnTo>
                  <a:lnTo>
                    <a:pt x="0" y="106680"/>
                  </a:lnTo>
                  <a:lnTo>
                    <a:pt x="0" y="320040"/>
                  </a:lnTo>
                  <a:lnTo>
                    <a:pt x="347472" y="320040"/>
                  </a:lnTo>
                  <a:lnTo>
                    <a:pt x="347472" y="426720"/>
                  </a:lnTo>
                  <a:lnTo>
                    <a:pt x="560832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80"/>
                  </a:moveTo>
                  <a:lnTo>
                    <a:pt x="347472" y="106680"/>
                  </a:lnTo>
                  <a:lnTo>
                    <a:pt x="347472" y="0"/>
                  </a:lnTo>
                  <a:lnTo>
                    <a:pt x="560832" y="213360"/>
                  </a:lnTo>
                  <a:lnTo>
                    <a:pt x="347472" y="426720"/>
                  </a:lnTo>
                  <a:lnTo>
                    <a:pt x="347472" y="320040"/>
                  </a:lnTo>
                  <a:lnTo>
                    <a:pt x="0" y="320040"/>
                  </a:lnTo>
                  <a:lnTo>
                    <a:pt x="0" y="106680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91229" y="3072130"/>
            <a:ext cx="1674495" cy="100393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indent="-3810" algn="ctr">
              <a:lnSpc>
                <a:spcPct val="95300"/>
              </a:lnSpc>
              <a:spcBef>
                <a:spcPts val="254"/>
              </a:spcBef>
            </a:pPr>
            <a:r>
              <a:rPr sz="2100" spc="50" dirty="0">
                <a:latin typeface="Calibri"/>
                <a:cs typeface="Calibri"/>
              </a:rPr>
              <a:t>Throughput </a:t>
            </a:r>
            <a:r>
              <a:rPr sz="2250" i="1" spc="-80" dirty="0">
                <a:latin typeface="Calibri"/>
                <a:cs typeface="Calibri"/>
              </a:rPr>
              <a:t>(operations</a:t>
            </a:r>
            <a:r>
              <a:rPr sz="2250" i="1" spc="40" dirty="0">
                <a:latin typeface="Calibri"/>
                <a:cs typeface="Calibri"/>
              </a:rPr>
              <a:t> </a:t>
            </a:r>
            <a:r>
              <a:rPr sz="2250" i="1" spc="-70" dirty="0">
                <a:latin typeface="Calibri"/>
                <a:cs typeface="Calibri"/>
              </a:rPr>
              <a:t>per </a:t>
            </a:r>
            <a:r>
              <a:rPr sz="2250" i="1" spc="-10" dirty="0">
                <a:latin typeface="Calibri"/>
                <a:cs typeface="Calibri"/>
              </a:rPr>
              <a:t>second)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09054" y="5934557"/>
            <a:ext cx="2473325" cy="679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20" dirty="0">
                <a:latin typeface="Calibri"/>
                <a:cs typeface="Calibri"/>
              </a:rPr>
              <a:t> </a:t>
            </a:r>
            <a:r>
              <a:rPr sz="2100" spc="4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marL="100965">
              <a:lnSpc>
                <a:spcPts val="2645"/>
              </a:lnSpc>
            </a:pPr>
            <a:r>
              <a:rPr sz="2250" i="1" spc="-75" dirty="0">
                <a:latin typeface="Calibri"/>
                <a:cs typeface="Calibri"/>
              </a:rPr>
              <a:t>(operations</a:t>
            </a:r>
            <a:r>
              <a:rPr sz="2250" i="1" spc="-55" dirty="0">
                <a:latin typeface="Calibri"/>
                <a:cs typeface="Calibri"/>
              </a:rPr>
              <a:t> </a:t>
            </a:r>
            <a:r>
              <a:rPr sz="2250" i="1" spc="-40" dirty="0">
                <a:latin typeface="Calibri"/>
                <a:cs typeface="Calibri"/>
              </a:rPr>
              <a:t>per </a:t>
            </a:r>
            <a:r>
              <a:rPr sz="2250" i="1" spc="-20" dirty="0">
                <a:latin typeface="Calibri"/>
                <a:cs typeface="Calibri"/>
              </a:rPr>
              <a:t>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92108" y="1669237"/>
            <a:ext cx="1822450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70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</a:t>
            </a:r>
            <a:endParaRPr sz="2400">
              <a:latin typeface="Calibri"/>
              <a:cs typeface="Calibri"/>
            </a:endParaRPr>
          </a:p>
          <a:p>
            <a:pPr marR="522605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 marL="487045">
              <a:lnSpc>
                <a:spcPct val="100000"/>
              </a:lnSpc>
              <a:spcBef>
                <a:spcPts val="2765"/>
              </a:spcBef>
            </a:pPr>
            <a:r>
              <a:rPr sz="2500" i="1" spc="-55" dirty="0">
                <a:latin typeface="Calibri"/>
                <a:cs typeface="Calibri"/>
              </a:rPr>
              <a:t>Peak</a:t>
            </a:r>
            <a:r>
              <a:rPr sz="2500" i="1" spc="-75" dirty="0">
                <a:latin typeface="Calibri"/>
                <a:cs typeface="Calibri"/>
              </a:rPr>
              <a:t> </a:t>
            </a:r>
            <a:r>
              <a:rPr sz="2500" i="1" spc="-45" dirty="0">
                <a:latin typeface="Calibri"/>
                <a:cs typeface="Calibri"/>
              </a:rPr>
              <a:t>ops/s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70813" y="2122741"/>
            <a:ext cx="570865" cy="436245"/>
            <a:chOff x="7270813" y="2122741"/>
            <a:chExt cx="570865" cy="436245"/>
          </a:xfrm>
        </p:grpSpPr>
        <p:sp>
          <p:nvSpPr>
            <p:cNvPr id="17" name="object 17"/>
            <p:cNvSpPr/>
            <p:nvPr/>
          </p:nvSpPr>
          <p:spPr>
            <a:xfrm>
              <a:off x="7275576" y="2127504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20"/>
                  </a:lnTo>
                  <a:lnTo>
                    <a:pt x="213359" y="320040"/>
                  </a:lnTo>
                  <a:lnTo>
                    <a:pt x="560831" y="320040"/>
                  </a:lnTo>
                  <a:lnTo>
                    <a:pt x="560831" y="106680"/>
                  </a:lnTo>
                  <a:lnTo>
                    <a:pt x="213359" y="106680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75576" y="2127504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40"/>
                  </a:moveTo>
                  <a:lnTo>
                    <a:pt x="213359" y="320040"/>
                  </a:lnTo>
                  <a:lnTo>
                    <a:pt x="213359" y="426720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80"/>
                  </a:lnTo>
                  <a:lnTo>
                    <a:pt x="560831" y="106680"/>
                  </a:lnTo>
                  <a:lnTo>
                    <a:pt x="560831" y="32004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47003" y="1669237"/>
            <a:ext cx="11868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</a:t>
            </a:r>
            <a:endParaRPr sz="24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4227" y="5243188"/>
            <a:ext cx="3168015" cy="882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630"/>
              </a:lnSpc>
              <a:spcBef>
                <a:spcPts val="105"/>
              </a:spcBef>
            </a:pPr>
            <a:r>
              <a:rPr sz="2250" i="1" spc="-25" dirty="0">
                <a:latin typeface="Calibri"/>
                <a:cs typeface="Calibri"/>
              </a:rPr>
              <a:t>GFLOPS</a:t>
            </a:r>
            <a:r>
              <a:rPr sz="2250" i="1" spc="-60" dirty="0">
                <a:latin typeface="Calibri"/>
                <a:cs typeface="Calibri"/>
              </a:rPr>
              <a:t> </a:t>
            </a:r>
            <a:r>
              <a:rPr sz="2250" i="1" dirty="0">
                <a:latin typeface="Calibri"/>
                <a:cs typeface="Calibri"/>
              </a:rPr>
              <a:t>=</a:t>
            </a:r>
            <a:r>
              <a:rPr sz="2250" i="1" spc="-40" dirty="0">
                <a:latin typeface="Calibri"/>
                <a:cs typeface="Calibri"/>
              </a:rPr>
              <a:t> </a:t>
            </a:r>
            <a:r>
              <a:rPr sz="2250" i="1" spc="-70" dirty="0">
                <a:latin typeface="Calibri"/>
                <a:cs typeface="Calibri"/>
              </a:rPr>
              <a:t>Giga-</a:t>
            </a:r>
            <a:r>
              <a:rPr sz="2250" i="1" spc="-10" dirty="0">
                <a:latin typeface="Calibri"/>
                <a:cs typeface="Calibri"/>
              </a:rPr>
              <a:t>Floating</a:t>
            </a:r>
            <a:endParaRPr sz="2250">
              <a:latin typeface="Calibri"/>
              <a:cs typeface="Calibri"/>
            </a:endParaRPr>
          </a:p>
          <a:p>
            <a:pPr algn="ctr">
              <a:lnSpc>
                <a:spcPts val="2620"/>
              </a:lnSpc>
            </a:pPr>
            <a:r>
              <a:rPr sz="2250" i="1" spc="-20" dirty="0">
                <a:latin typeface="Calibri"/>
                <a:cs typeface="Calibri"/>
              </a:rPr>
              <a:t>Point</a:t>
            </a:r>
            <a:r>
              <a:rPr sz="2250" i="1" spc="-110" dirty="0">
                <a:latin typeface="Calibri"/>
                <a:cs typeface="Calibri"/>
              </a:rPr>
              <a:t> </a:t>
            </a:r>
            <a:r>
              <a:rPr sz="2250" i="1" spc="-60" dirty="0">
                <a:latin typeface="Calibri"/>
                <a:cs typeface="Calibri"/>
              </a:rPr>
              <a:t>Operations</a:t>
            </a:r>
            <a:r>
              <a:rPr sz="2250" i="1" spc="-65" dirty="0">
                <a:latin typeface="Calibri"/>
                <a:cs typeface="Calibri"/>
              </a:rPr>
              <a:t> </a:t>
            </a:r>
            <a:r>
              <a:rPr sz="2250" i="1" spc="-20" dirty="0">
                <a:latin typeface="Calibri"/>
                <a:cs typeface="Calibri"/>
              </a:rPr>
              <a:t>Per</a:t>
            </a:r>
            <a:r>
              <a:rPr sz="2250" i="1" spc="-75" dirty="0">
                <a:latin typeface="Calibri"/>
                <a:cs typeface="Calibri"/>
              </a:rPr>
              <a:t> </a:t>
            </a:r>
            <a:r>
              <a:rPr sz="2250" i="1" spc="-10" dirty="0">
                <a:latin typeface="Calibri"/>
                <a:cs typeface="Calibri"/>
              </a:rPr>
              <a:t>Second</a:t>
            </a:r>
            <a:endParaRPr sz="2250">
              <a:latin typeface="Calibri"/>
              <a:cs typeface="Calibri"/>
            </a:endParaRPr>
          </a:p>
          <a:p>
            <a:pPr algn="ctr">
              <a:lnSpc>
                <a:spcPts val="1490"/>
              </a:lnSpc>
            </a:pPr>
            <a:r>
              <a:rPr sz="1250" i="1" spc="-50" dirty="0">
                <a:latin typeface="Calibri"/>
                <a:cs typeface="Calibri"/>
              </a:rPr>
              <a:t>Yes,</a:t>
            </a:r>
            <a:r>
              <a:rPr sz="1250" i="1" spc="-110" dirty="0">
                <a:latin typeface="Calibri"/>
                <a:cs typeface="Calibri"/>
              </a:rPr>
              <a:t> </a:t>
            </a:r>
            <a:r>
              <a:rPr sz="1250" i="1" dirty="0">
                <a:latin typeface="Calibri"/>
                <a:cs typeface="Calibri"/>
              </a:rPr>
              <a:t>this</a:t>
            </a:r>
            <a:r>
              <a:rPr sz="1250" i="1" spc="-15" dirty="0">
                <a:latin typeface="Calibri"/>
                <a:cs typeface="Calibri"/>
              </a:rPr>
              <a:t> </a:t>
            </a:r>
            <a:r>
              <a:rPr sz="1250" i="1" dirty="0">
                <a:latin typeface="Calibri"/>
                <a:cs typeface="Calibri"/>
              </a:rPr>
              <a:t>is</a:t>
            </a:r>
            <a:r>
              <a:rPr sz="1250" i="1" spc="-20" dirty="0">
                <a:latin typeface="Calibri"/>
                <a:cs typeface="Calibri"/>
              </a:rPr>
              <a:t> </a:t>
            </a:r>
            <a:r>
              <a:rPr sz="1250" i="1" dirty="0">
                <a:latin typeface="Calibri"/>
                <a:cs typeface="Calibri"/>
              </a:rPr>
              <a:t>not</a:t>
            </a:r>
            <a:r>
              <a:rPr sz="1250" i="1" spc="-5" dirty="0">
                <a:latin typeface="Calibri"/>
                <a:cs typeface="Calibri"/>
              </a:rPr>
              <a:t> </a:t>
            </a:r>
            <a:r>
              <a:rPr sz="1250" i="1" dirty="0">
                <a:latin typeface="Calibri"/>
                <a:cs typeface="Calibri"/>
              </a:rPr>
              <a:t>a</a:t>
            </a:r>
            <a:r>
              <a:rPr sz="1250" i="1" spc="5" dirty="0">
                <a:latin typeface="Calibri"/>
                <a:cs typeface="Calibri"/>
              </a:rPr>
              <a:t> </a:t>
            </a:r>
            <a:r>
              <a:rPr sz="1250" i="1" spc="-30" dirty="0">
                <a:latin typeface="Calibri"/>
                <a:cs typeface="Calibri"/>
              </a:rPr>
              <a:t>proper</a:t>
            </a:r>
            <a:r>
              <a:rPr sz="1250" i="1" spc="-15" dirty="0">
                <a:latin typeface="Calibri"/>
                <a:cs typeface="Calibri"/>
              </a:rPr>
              <a:t> </a:t>
            </a:r>
            <a:r>
              <a:rPr sz="1250" i="1" spc="-10" dirty="0">
                <a:latin typeface="Calibri"/>
                <a:cs typeface="Calibri"/>
              </a:rPr>
              <a:t>acronym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94810">
              <a:lnSpc>
                <a:spcPct val="100000"/>
              </a:lnSpc>
              <a:spcBef>
                <a:spcPts val="125"/>
              </a:spcBef>
            </a:pPr>
            <a:r>
              <a:rPr spc="-300" dirty="0"/>
              <a:t>The</a:t>
            </a:r>
            <a:r>
              <a:rPr spc="-55" dirty="0"/>
              <a:t> </a:t>
            </a:r>
            <a:r>
              <a:rPr spc="-290" dirty="0"/>
              <a:t>Roofline</a:t>
            </a:r>
            <a:r>
              <a:rPr spc="-35" dirty="0"/>
              <a:t> </a:t>
            </a:r>
            <a:r>
              <a:rPr spc="-440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46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665" y="2464502"/>
            <a:ext cx="2375962" cy="20941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382133" y="1393697"/>
            <a:ext cx="5247640" cy="4373245"/>
            <a:chOff x="5382133" y="1393697"/>
            <a:chExt cx="5247640" cy="4373245"/>
          </a:xfrm>
        </p:grpSpPr>
        <p:sp>
          <p:nvSpPr>
            <p:cNvPr id="6" name="object 6"/>
            <p:cNvSpPr/>
            <p:nvPr/>
          </p:nvSpPr>
          <p:spPr>
            <a:xfrm>
              <a:off x="5382133" y="1393697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6006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89570" y="3163062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>
                  <a:moveTo>
                    <a:pt x="0" y="0"/>
                  </a:moveTo>
                  <a:lnTo>
                    <a:pt x="2298827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62778" y="3173730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2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88808" y="1577339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1" y="4084396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80"/>
                  </a:lnTo>
                  <a:lnTo>
                    <a:pt x="0" y="106680"/>
                  </a:lnTo>
                  <a:lnTo>
                    <a:pt x="0" y="320040"/>
                  </a:lnTo>
                  <a:lnTo>
                    <a:pt x="347472" y="320040"/>
                  </a:lnTo>
                  <a:lnTo>
                    <a:pt x="347472" y="426720"/>
                  </a:lnTo>
                  <a:lnTo>
                    <a:pt x="560832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80"/>
                  </a:moveTo>
                  <a:lnTo>
                    <a:pt x="347472" y="106680"/>
                  </a:lnTo>
                  <a:lnTo>
                    <a:pt x="347472" y="0"/>
                  </a:lnTo>
                  <a:lnTo>
                    <a:pt x="560832" y="213360"/>
                  </a:lnTo>
                  <a:lnTo>
                    <a:pt x="347472" y="426720"/>
                  </a:lnTo>
                  <a:lnTo>
                    <a:pt x="347472" y="320040"/>
                  </a:lnTo>
                  <a:lnTo>
                    <a:pt x="0" y="320040"/>
                  </a:lnTo>
                  <a:lnTo>
                    <a:pt x="0" y="106680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5576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20"/>
                  </a:lnTo>
                  <a:lnTo>
                    <a:pt x="213359" y="320040"/>
                  </a:lnTo>
                  <a:lnTo>
                    <a:pt x="560831" y="320040"/>
                  </a:lnTo>
                  <a:lnTo>
                    <a:pt x="560831" y="106680"/>
                  </a:lnTo>
                  <a:lnTo>
                    <a:pt x="213359" y="106680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75576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40"/>
                  </a:moveTo>
                  <a:lnTo>
                    <a:pt x="213359" y="320040"/>
                  </a:lnTo>
                  <a:lnTo>
                    <a:pt x="213359" y="426720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80"/>
                  </a:lnTo>
                  <a:lnTo>
                    <a:pt x="560831" y="106680"/>
                  </a:lnTo>
                  <a:lnTo>
                    <a:pt x="560831" y="32004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29050" y="3057855"/>
            <a:ext cx="1388110" cy="679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6845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1207" y="5934862"/>
            <a:ext cx="2472690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35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7003" y="1669237"/>
            <a:ext cx="11868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</a:t>
            </a:r>
            <a:endParaRPr sz="24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92108" y="1669237"/>
            <a:ext cx="1816100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371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</a:t>
            </a:r>
            <a:endParaRPr sz="2400">
              <a:latin typeface="Calibri"/>
              <a:cs typeface="Calibri"/>
            </a:endParaRPr>
          </a:p>
          <a:p>
            <a:pPr marR="516255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 marL="340995">
              <a:lnSpc>
                <a:spcPct val="100000"/>
              </a:lnSpc>
              <a:spcBef>
                <a:spcPts val="2765"/>
              </a:spcBef>
            </a:pPr>
            <a:r>
              <a:rPr sz="2500" i="1" spc="-55" dirty="0">
                <a:latin typeface="Calibri"/>
                <a:cs typeface="Calibri"/>
              </a:rPr>
              <a:t>Peak</a:t>
            </a:r>
            <a:r>
              <a:rPr sz="2500" i="1" spc="-75" dirty="0">
                <a:latin typeface="Calibri"/>
                <a:cs typeface="Calibri"/>
              </a:rPr>
              <a:t>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959855" y="3291713"/>
            <a:ext cx="3255010" cy="1731645"/>
            <a:chOff x="5959855" y="3291713"/>
            <a:chExt cx="3255010" cy="173164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9855" y="3291713"/>
              <a:ext cx="1348740" cy="13482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1513" y="3341941"/>
              <a:ext cx="152780" cy="1710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009" y="4852225"/>
              <a:ext cx="151256" cy="17106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408921" y="3298901"/>
            <a:ext cx="781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App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67118" y="4765040"/>
            <a:ext cx="779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App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8723" y="5177028"/>
            <a:ext cx="4147185" cy="967740"/>
          </a:xfrm>
          <a:custGeom>
            <a:avLst/>
            <a:gdLst/>
            <a:ahLst/>
            <a:cxnLst/>
            <a:rect l="l" t="t" r="r" b="b"/>
            <a:pathLst>
              <a:path w="4147185" h="967739">
                <a:moveTo>
                  <a:pt x="0" y="161290"/>
                </a:moveTo>
                <a:lnTo>
                  <a:pt x="5761" y="118430"/>
                </a:lnTo>
                <a:lnTo>
                  <a:pt x="22020" y="79906"/>
                </a:lnTo>
                <a:lnTo>
                  <a:pt x="47240" y="47259"/>
                </a:lnTo>
                <a:lnTo>
                  <a:pt x="79883" y="22032"/>
                </a:lnTo>
                <a:lnTo>
                  <a:pt x="118412" y="5764"/>
                </a:lnTo>
                <a:lnTo>
                  <a:pt x="161290" y="0"/>
                </a:lnTo>
                <a:lnTo>
                  <a:pt x="3985514" y="0"/>
                </a:lnTo>
                <a:lnTo>
                  <a:pt x="4028373" y="5764"/>
                </a:lnTo>
                <a:lnTo>
                  <a:pt x="4066897" y="22032"/>
                </a:lnTo>
                <a:lnTo>
                  <a:pt x="4099544" y="47259"/>
                </a:lnTo>
                <a:lnTo>
                  <a:pt x="4124771" y="79906"/>
                </a:lnTo>
                <a:lnTo>
                  <a:pt x="4141039" y="118430"/>
                </a:lnTo>
                <a:lnTo>
                  <a:pt x="4146804" y="161290"/>
                </a:lnTo>
                <a:lnTo>
                  <a:pt x="4146804" y="806450"/>
                </a:lnTo>
                <a:lnTo>
                  <a:pt x="4141039" y="849327"/>
                </a:lnTo>
                <a:lnTo>
                  <a:pt x="4124771" y="887856"/>
                </a:lnTo>
                <a:lnTo>
                  <a:pt x="4099544" y="920499"/>
                </a:lnTo>
                <a:lnTo>
                  <a:pt x="4066897" y="945719"/>
                </a:lnTo>
                <a:lnTo>
                  <a:pt x="4028373" y="961978"/>
                </a:lnTo>
                <a:lnTo>
                  <a:pt x="3985514" y="967740"/>
                </a:lnTo>
                <a:lnTo>
                  <a:pt x="161290" y="967740"/>
                </a:lnTo>
                <a:lnTo>
                  <a:pt x="118412" y="961978"/>
                </a:lnTo>
                <a:lnTo>
                  <a:pt x="79883" y="945719"/>
                </a:lnTo>
                <a:lnTo>
                  <a:pt x="47240" y="920499"/>
                </a:lnTo>
                <a:lnTo>
                  <a:pt x="22020" y="887856"/>
                </a:lnTo>
                <a:lnTo>
                  <a:pt x="5761" y="849327"/>
                </a:lnTo>
                <a:lnTo>
                  <a:pt x="0" y="806450"/>
                </a:lnTo>
                <a:lnTo>
                  <a:pt x="0" y="161290"/>
                </a:lnTo>
                <a:close/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3100" y="5264022"/>
            <a:ext cx="37179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Roofline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us </a:t>
            </a:r>
            <a:r>
              <a:rPr sz="2400" dirty="0">
                <a:latin typeface="Calibri"/>
                <a:cs typeface="Calibri"/>
              </a:rPr>
              <a:t>understand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program?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94810">
              <a:lnSpc>
                <a:spcPct val="100000"/>
              </a:lnSpc>
              <a:spcBef>
                <a:spcPts val="125"/>
              </a:spcBef>
            </a:pPr>
            <a:r>
              <a:rPr spc="-300" dirty="0"/>
              <a:t>The</a:t>
            </a:r>
            <a:r>
              <a:rPr spc="-55" dirty="0"/>
              <a:t> </a:t>
            </a:r>
            <a:r>
              <a:rPr spc="-290" dirty="0"/>
              <a:t>Roofline</a:t>
            </a:r>
            <a:r>
              <a:rPr spc="-35" dirty="0"/>
              <a:t> </a:t>
            </a:r>
            <a:r>
              <a:rPr spc="-440" dirty="0"/>
              <a:t>Model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665" y="2464502"/>
            <a:ext cx="2375962" cy="209417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82133" y="1393697"/>
            <a:ext cx="5247640" cy="4373245"/>
            <a:chOff x="5382133" y="1393697"/>
            <a:chExt cx="5247640" cy="4373245"/>
          </a:xfrm>
        </p:grpSpPr>
        <p:sp>
          <p:nvSpPr>
            <p:cNvPr id="5" name="object 5"/>
            <p:cNvSpPr/>
            <p:nvPr/>
          </p:nvSpPr>
          <p:spPr>
            <a:xfrm>
              <a:off x="5382133" y="1393697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6006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89570" y="3163062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>
                  <a:moveTo>
                    <a:pt x="0" y="0"/>
                  </a:moveTo>
                  <a:lnTo>
                    <a:pt x="2298827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62778" y="3173730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2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88808" y="1577339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1" y="4084396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80"/>
                  </a:lnTo>
                  <a:lnTo>
                    <a:pt x="0" y="106680"/>
                  </a:lnTo>
                  <a:lnTo>
                    <a:pt x="0" y="320040"/>
                  </a:lnTo>
                  <a:lnTo>
                    <a:pt x="347472" y="320040"/>
                  </a:lnTo>
                  <a:lnTo>
                    <a:pt x="347472" y="426720"/>
                  </a:lnTo>
                  <a:lnTo>
                    <a:pt x="560832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80"/>
                  </a:moveTo>
                  <a:lnTo>
                    <a:pt x="347472" y="106680"/>
                  </a:lnTo>
                  <a:lnTo>
                    <a:pt x="347472" y="0"/>
                  </a:lnTo>
                  <a:lnTo>
                    <a:pt x="560832" y="213360"/>
                  </a:lnTo>
                  <a:lnTo>
                    <a:pt x="347472" y="426720"/>
                  </a:lnTo>
                  <a:lnTo>
                    <a:pt x="347472" y="320040"/>
                  </a:lnTo>
                  <a:lnTo>
                    <a:pt x="0" y="320040"/>
                  </a:lnTo>
                  <a:lnTo>
                    <a:pt x="0" y="106680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75576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20"/>
                  </a:lnTo>
                  <a:lnTo>
                    <a:pt x="213359" y="320040"/>
                  </a:lnTo>
                  <a:lnTo>
                    <a:pt x="560831" y="320040"/>
                  </a:lnTo>
                  <a:lnTo>
                    <a:pt x="560831" y="106680"/>
                  </a:lnTo>
                  <a:lnTo>
                    <a:pt x="213359" y="106680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5576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40"/>
                  </a:moveTo>
                  <a:lnTo>
                    <a:pt x="213359" y="320040"/>
                  </a:lnTo>
                  <a:lnTo>
                    <a:pt x="213359" y="426720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80"/>
                  </a:lnTo>
                  <a:lnTo>
                    <a:pt x="560831" y="106680"/>
                  </a:lnTo>
                  <a:lnTo>
                    <a:pt x="560831" y="32004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29050" y="3057855"/>
            <a:ext cx="1388110" cy="679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6845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7003" y="1669237"/>
            <a:ext cx="11868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</a:t>
            </a:r>
            <a:endParaRPr sz="24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92108" y="1669237"/>
            <a:ext cx="1816100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371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</a:t>
            </a:r>
            <a:endParaRPr sz="2400">
              <a:latin typeface="Calibri"/>
              <a:cs typeface="Calibri"/>
            </a:endParaRPr>
          </a:p>
          <a:p>
            <a:pPr marR="516255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 marL="340995">
              <a:lnSpc>
                <a:spcPct val="100000"/>
              </a:lnSpc>
              <a:spcBef>
                <a:spcPts val="2765"/>
              </a:spcBef>
            </a:pPr>
            <a:r>
              <a:rPr sz="2500" i="1" spc="-55" dirty="0">
                <a:latin typeface="Calibri"/>
                <a:cs typeface="Calibri"/>
              </a:rPr>
              <a:t>Peak</a:t>
            </a:r>
            <a:r>
              <a:rPr sz="2500" i="1" spc="-75" dirty="0">
                <a:latin typeface="Calibri"/>
                <a:cs typeface="Calibri"/>
              </a:rPr>
              <a:t>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59855" y="3291713"/>
            <a:ext cx="3255010" cy="1731645"/>
            <a:chOff x="5959855" y="3291713"/>
            <a:chExt cx="3255010" cy="173164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9855" y="3291713"/>
              <a:ext cx="1348740" cy="13482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1513" y="3341941"/>
              <a:ext cx="152780" cy="1710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009" y="4852225"/>
              <a:ext cx="151256" cy="17106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408921" y="3298901"/>
            <a:ext cx="781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App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67118" y="4765040"/>
            <a:ext cx="779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App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8723" y="5018532"/>
            <a:ext cx="4587240" cy="1546860"/>
          </a:xfrm>
          <a:custGeom>
            <a:avLst/>
            <a:gdLst/>
            <a:ahLst/>
            <a:cxnLst/>
            <a:rect l="l" t="t" r="r" b="b"/>
            <a:pathLst>
              <a:path w="4587240" h="1546859">
                <a:moveTo>
                  <a:pt x="0" y="257810"/>
                </a:moveTo>
                <a:lnTo>
                  <a:pt x="4153" y="211472"/>
                </a:lnTo>
                <a:lnTo>
                  <a:pt x="16129" y="167858"/>
                </a:lnTo>
                <a:lnTo>
                  <a:pt x="35200" y="127696"/>
                </a:lnTo>
                <a:lnTo>
                  <a:pt x="60636" y="91713"/>
                </a:lnTo>
                <a:lnTo>
                  <a:pt x="91710" y="60639"/>
                </a:lnTo>
                <a:lnTo>
                  <a:pt x="127694" y="35202"/>
                </a:lnTo>
                <a:lnTo>
                  <a:pt x="167859" y="16131"/>
                </a:lnTo>
                <a:lnTo>
                  <a:pt x="211478" y="4154"/>
                </a:lnTo>
                <a:lnTo>
                  <a:pt x="257822" y="0"/>
                </a:lnTo>
                <a:lnTo>
                  <a:pt x="4329430" y="0"/>
                </a:lnTo>
                <a:lnTo>
                  <a:pt x="4375767" y="4154"/>
                </a:lnTo>
                <a:lnTo>
                  <a:pt x="4419381" y="16131"/>
                </a:lnTo>
                <a:lnTo>
                  <a:pt x="4459543" y="35202"/>
                </a:lnTo>
                <a:lnTo>
                  <a:pt x="4495526" y="60639"/>
                </a:lnTo>
                <a:lnTo>
                  <a:pt x="4526600" y="91713"/>
                </a:lnTo>
                <a:lnTo>
                  <a:pt x="4552037" y="127696"/>
                </a:lnTo>
                <a:lnTo>
                  <a:pt x="4571108" y="167858"/>
                </a:lnTo>
                <a:lnTo>
                  <a:pt x="4583085" y="211472"/>
                </a:lnTo>
                <a:lnTo>
                  <a:pt x="4587240" y="257810"/>
                </a:lnTo>
                <a:lnTo>
                  <a:pt x="4587240" y="1289037"/>
                </a:lnTo>
                <a:lnTo>
                  <a:pt x="4583085" y="1335381"/>
                </a:lnTo>
                <a:lnTo>
                  <a:pt x="4571108" y="1379000"/>
                </a:lnTo>
                <a:lnTo>
                  <a:pt x="4552037" y="1419165"/>
                </a:lnTo>
                <a:lnTo>
                  <a:pt x="4526600" y="1455149"/>
                </a:lnTo>
                <a:lnTo>
                  <a:pt x="4495526" y="1486223"/>
                </a:lnTo>
                <a:lnTo>
                  <a:pt x="4459543" y="1511659"/>
                </a:lnTo>
                <a:lnTo>
                  <a:pt x="4419381" y="1530730"/>
                </a:lnTo>
                <a:lnTo>
                  <a:pt x="4375767" y="1542706"/>
                </a:lnTo>
                <a:lnTo>
                  <a:pt x="4329430" y="1546860"/>
                </a:lnTo>
                <a:lnTo>
                  <a:pt x="257822" y="1546860"/>
                </a:lnTo>
                <a:lnTo>
                  <a:pt x="211478" y="1542706"/>
                </a:lnTo>
                <a:lnTo>
                  <a:pt x="167859" y="1530730"/>
                </a:lnTo>
                <a:lnTo>
                  <a:pt x="127694" y="1511659"/>
                </a:lnTo>
                <a:lnTo>
                  <a:pt x="91710" y="1486223"/>
                </a:lnTo>
                <a:lnTo>
                  <a:pt x="60636" y="1455149"/>
                </a:lnTo>
                <a:lnTo>
                  <a:pt x="35200" y="1419165"/>
                </a:lnTo>
                <a:lnTo>
                  <a:pt x="16129" y="1379000"/>
                </a:lnTo>
                <a:lnTo>
                  <a:pt x="4153" y="1335381"/>
                </a:lnTo>
                <a:lnTo>
                  <a:pt x="0" y="1289037"/>
                </a:lnTo>
                <a:lnTo>
                  <a:pt x="0" y="257810"/>
                </a:lnTo>
                <a:close/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5700" y="5105527"/>
            <a:ext cx="3989070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355">
              <a:lnSpc>
                <a:spcPts val="2380"/>
              </a:lnSpc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Roofline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us</a:t>
            </a:r>
            <a:endParaRPr sz="2400">
              <a:latin typeface="Calibri"/>
              <a:cs typeface="Calibri"/>
            </a:endParaRPr>
          </a:p>
          <a:p>
            <a:pPr marL="14986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understand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program?</a:t>
            </a:r>
            <a:endParaRPr sz="2400">
              <a:latin typeface="Calibri"/>
              <a:cs typeface="Calibri"/>
            </a:endParaRPr>
          </a:p>
          <a:p>
            <a:pPr marL="76200" marR="5080" indent="-64135">
              <a:lnSpc>
                <a:spcPct val="100000"/>
              </a:lnSpc>
            </a:pPr>
            <a:r>
              <a:rPr sz="2400" b="1" spc="-30" dirty="0">
                <a:latin typeface="Calibri"/>
                <a:cs typeface="Calibri"/>
              </a:rPr>
              <a:t>Tell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limits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performance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how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close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peak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app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71207" y="5929979"/>
            <a:ext cx="2472690" cy="7054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75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94810">
              <a:lnSpc>
                <a:spcPct val="100000"/>
              </a:lnSpc>
              <a:spcBef>
                <a:spcPts val="125"/>
              </a:spcBef>
            </a:pPr>
            <a:r>
              <a:rPr spc="-300" dirty="0"/>
              <a:t>The</a:t>
            </a:r>
            <a:r>
              <a:rPr spc="-55" dirty="0"/>
              <a:t> </a:t>
            </a:r>
            <a:r>
              <a:rPr spc="-290" dirty="0"/>
              <a:t>Roofline</a:t>
            </a:r>
            <a:r>
              <a:rPr spc="-35" dirty="0"/>
              <a:t> </a:t>
            </a:r>
            <a:r>
              <a:rPr spc="-440" dirty="0"/>
              <a:t>Model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665" y="2464502"/>
            <a:ext cx="2375962" cy="209417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82133" y="1393697"/>
            <a:ext cx="5247640" cy="4373245"/>
            <a:chOff x="5382133" y="1393697"/>
            <a:chExt cx="5247640" cy="4373245"/>
          </a:xfrm>
        </p:grpSpPr>
        <p:sp>
          <p:nvSpPr>
            <p:cNvPr id="5" name="object 5"/>
            <p:cNvSpPr/>
            <p:nvPr/>
          </p:nvSpPr>
          <p:spPr>
            <a:xfrm>
              <a:off x="5382133" y="1393697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6006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89570" y="3163062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>
                  <a:moveTo>
                    <a:pt x="0" y="0"/>
                  </a:moveTo>
                  <a:lnTo>
                    <a:pt x="2298827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62778" y="3173730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2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88808" y="1577339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1" y="4084396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80"/>
                  </a:lnTo>
                  <a:lnTo>
                    <a:pt x="0" y="106680"/>
                  </a:lnTo>
                  <a:lnTo>
                    <a:pt x="0" y="320040"/>
                  </a:lnTo>
                  <a:lnTo>
                    <a:pt x="347472" y="320040"/>
                  </a:lnTo>
                  <a:lnTo>
                    <a:pt x="347472" y="426720"/>
                  </a:lnTo>
                  <a:lnTo>
                    <a:pt x="560832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80"/>
                  </a:moveTo>
                  <a:lnTo>
                    <a:pt x="347472" y="106680"/>
                  </a:lnTo>
                  <a:lnTo>
                    <a:pt x="347472" y="0"/>
                  </a:lnTo>
                  <a:lnTo>
                    <a:pt x="560832" y="213360"/>
                  </a:lnTo>
                  <a:lnTo>
                    <a:pt x="347472" y="426720"/>
                  </a:lnTo>
                  <a:lnTo>
                    <a:pt x="347472" y="320040"/>
                  </a:lnTo>
                  <a:lnTo>
                    <a:pt x="0" y="320040"/>
                  </a:lnTo>
                  <a:lnTo>
                    <a:pt x="0" y="106680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75576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20"/>
                  </a:lnTo>
                  <a:lnTo>
                    <a:pt x="213359" y="320040"/>
                  </a:lnTo>
                  <a:lnTo>
                    <a:pt x="560831" y="320040"/>
                  </a:lnTo>
                  <a:lnTo>
                    <a:pt x="560831" y="106680"/>
                  </a:lnTo>
                  <a:lnTo>
                    <a:pt x="213359" y="106680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5576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40"/>
                  </a:moveTo>
                  <a:lnTo>
                    <a:pt x="213359" y="320040"/>
                  </a:lnTo>
                  <a:lnTo>
                    <a:pt x="213359" y="426720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80"/>
                  </a:lnTo>
                  <a:lnTo>
                    <a:pt x="560831" y="106680"/>
                  </a:lnTo>
                  <a:lnTo>
                    <a:pt x="560831" y="32004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29050" y="3057855"/>
            <a:ext cx="1388110" cy="679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6845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7003" y="1669237"/>
            <a:ext cx="11868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</a:t>
            </a:r>
            <a:endParaRPr sz="24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92108" y="1669237"/>
            <a:ext cx="1816100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371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</a:t>
            </a:r>
            <a:endParaRPr sz="2400">
              <a:latin typeface="Calibri"/>
              <a:cs typeface="Calibri"/>
            </a:endParaRPr>
          </a:p>
          <a:p>
            <a:pPr marR="516255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 marL="340995">
              <a:lnSpc>
                <a:spcPct val="100000"/>
              </a:lnSpc>
              <a:spcBef>
                <a:spcPts val="2765"/>
              </a:spcBef>
            </a:pPr>
            <a:r>
              <a:rPr sz="2500" i="1" spc="-55" dirty="0">
                <a:latin typeface="Calibri"/>
                <a:cs typeface="Calibri"/>
              </a:rPr>
              <a:t>Peak</a:t>
            </a:r>
            <a:r>
              <a:rPr sz="2500" i="1" spc="-75" dirty="0">
                <a:latin typeface="Calibri"/>
                <a:cs typeface="Calibri"/>
              </a:rPr>
              <a:t>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59855" y="3291713"/>
            <a:ext cx="3255010" cy="1731645"/>
            <a:chOff x="5959855" y="3291713"/>
            <a:chExt cx="3255010" cy="173164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9855" y="3291713"/>
              <a:ext cx="1348740" cy="13482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1513" y="3341941"/>
              <a:ext cx="152780" cy="1710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009" y="4852225"/>
              <a:ext cx="151256" cy="17106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408921" y="3298901"/>
            <a:ext cx="781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App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67118" y="4765040"/>
            <a:ext cx="779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App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951787" y="3994213"/>
            <a:ext cx="3970654" cy="1528445"/>
            <a:chOff x="7951787" y="3994213"/>
            <a:chExt cx="3970654" cy="1528445"/>
          </a:xfrm>
        </p:grpSpPr>
        <p:sp>
          <p:nvSpPr>
            <p:cNvPr id="23" name="object 23"/>
            <p:cNvSpPr/>
            <p:nvPr/>
          </p:nvSpPr>
          <p:spPr>
            <a:xfrm>
              <a:off x="7956550" y="3998976"/>
              <a:ext cx="3961129" cy="1518920"/>
            </a:xfrm>
            <a:custGeom>
              <a:avLst/>
              <a:gdLst/>
              <a:ahLst/>
              <a:cxnLst/>
              <a:rect l="l" t="t" r="r" b="b"/>
              <a:pathLst>
                <a:path w="3961129" h="1518920">
                  <a:moveTo>
                    <a:pt x="3961129" y="0"/>
                  </a:moveTo>
                  <a:lnTo>
                    <a:pt x="1284985" y="0"/>
                  </a:lnTo>
                  <a:lnTo>
                    <a:pt x="1284985" y="765429"/>
                  </a:lnTo>
                  <a:lnTo>
                    <a:pt x="0" y="1518920"/>
                  </a:lnTo>
                  <a:lnTo>
                    <a:pt x="1284985" y="1093470"/>
                  </a:lnTo>
                  <a:lnTo>
                    <a:pt x="1284985" y="1312164"/>
                  </a:lnTo>
                  <a:lnTo>
                    <a:pt x="3961129" y="1312164"/>
                  </a:lnTo>
                  <a:lnTo>
                    <a:pt x="3961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56550" y="3998976"/>
              <a:ext cx="3961129" cy="1518920"/>
            </a:xfrm>
            <a:custGeom>
              <a:avLst/>
              <a:gdLst/>
              <a:ahLst/>
              <a:cxnLst/>
              <a:rect l="l" t="t" r="r" b="b"/>
              <a:pathLst>
                <a:path w="3961129" h="1518920">
                  <a:moveTo>
                    <a:pt x="1284985" y="0"/>
                  </a:moveTo>
                  <a:lnTo>
                    <a:pt x="1731009" y="0"/>
                  </a:lnTo>
                  <a:lnTo>
                    <a:pt x="2400046" y="0"/>
                  </a:lnTo>
                  <a:lnTo>
                    <a:pt x="3961129" y="0"/>
                  </a:lnTo>
                  <a:lnTo>
                    <a:pt x="3961129" y="765429"/>
                  </a:lnTo>
                  <a:lnTo>
                    <a:pt x="3961129" y="1093470"/>
                  </a:lnTo>
                  <a:lnTo>
                    <a:pt x="3961129" y="1312164"/>
                  </a:lnTo>
                  <a:lnTo>
                    <a:pt x="2400046" y="1312164"/>
                  </a:lnTo>
                  <a:lnTo>
                    <a:pt x="1731009" y="1312164"/>
                  </a:lnTo>
                  <a:lnTo>
                    <a:pt x="1284985" y="1312164"/>
                  </a:lnTo>
                  <a:lnTo>
                    <a:pt x="1284985" y="1093470"/>
                  </a:lnTo>
                  <a:lnTo>
                    <a:pt x="0" y="1518920"/>
                  </a:lnTo>
                  <a:lnTo>
                    <a:pt x="1284985" y="765429"/>
                  </a:lnTo>
                  <a:lnTo>
                    <a:pt x="1284985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352533" y="4074921"/>
            <a:ext cx="23520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“Ridge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point”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property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particular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machine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8723" y="5018532"/>
            <a:ext cx="4587240" cy="1546860"/>
          </a:xfrm>
          <a:custGeom>
            <a:avLst/>
            <a:gdLst/>
            <a:ahLst/>
            <a:cxnLst/>
            <a:rect l="l" t="t" r="r" b="b"/>
            <a:pathLst>
              <a:path w="4587240" h="1546859">
                <a:moveTo>
                  <a:pt x="0" y="257810"/>
                </a:moveTo>
                <a:lnTo>
                  <a:pt x="4153" y="211472"/>
                </a:lnTo>
                <a:lnTo>
                  <a:pt x="16129" y="167858"/>
                </a:lnTo>
                <a:lnTo>
                  <a:pt x="35200" y="127696"/>
                </a:lnTo>
                <a:lnTo>
                  <a:pt x="60636" y="91713"/>
                </a:lnTo>
                <a:lnTo>
                  <a:pt x="91710" y="60639"/>
                </a:lnTo>
                <a:lnTo>
                  <a:pt x="127694" y="35202"/>
                </a:lnTo>
                <a:lnTo>
                  <a:pt x="167859" y="16131"/>
                </a:lnTo>
                <a:lnTo>
                  <a:pt x="211478" y="4154"/>
                </a:lnTo>
                <a:lnTo>
                  <a:pt x="257822" y="0"/>
                </a:lnTo>
                <a:lnTo>
                  <a:pt x="4329430" y="0"/>
                </a:lnTo>
                <a:lnTo>
                  <a:pt x="4375767" y="4154"/>
                </a:lnTo>
                <a:lnTo>
                  <a:pt x="4419381" y="16131"/>
                </a:lnTo>
                <a:lnTo>
                  <a:pt x="4459543" y="35202"/>
                </a:lnTo>
                <a:lnTo>
                  <a:pt x="4495526" y="60639"/>
                </a:lnTo>
                <a:lnTo>
                  <a:pt x="4526600" y="91713"/>
                </a:lnTo>
                <a:lnTo>
                  <a:pt x="4552037" y="127696"/>
                </a:lnTo>
                <a:lnTo>
                  <a:pt x="4571108" y="167858"/>
                </a:lnTo>
                <a:lnTo>
                  <a:pt x="4583085" y="211472"/>
                </a:lnTo>
                <a:lnTo>
                  <a:pt x="4587240" y="257810"/>
                </a:lnTo>
                <a:lnTo>
                  <a:pt x="4587240" y="1289037"/>
                </a:lnTo>
                <a:lnTo>
                  <a:pt x="4583085" y="1335381"/>
                </a:lnTo>
                <a:lnTo>
                  <a:pt x="4571108" y="1379000"/>
                </a:lnTo>
                <a:lnTo>
                  <a:pt x="4552037" y="1419165"/>
                </a:lnTo>
                <a:lnTo>
                  <a:pt x="4526600" y="1455149"/>
                </a:lnTo>
                <a:lnTo>
                  <a:pt x="4495526" y="1486223"/>
                </a:lnTo>
                <a:lnTo>
                  <a:pt x="4459543" y="1511659"/>
                </a:lnTo>
                <a:lnTo>
                  <a:pt x="4419381" y="1530730"/>
                </a:lnTo>
                <a:lnTo>
                  <a:pt x="4375767" y="1542706"/>
                </a:lnTo>
                <a:lnTo>
                  <a:pt x="4329430" y="1546860"/>
                </a:lnTo>
                <a:lnTo>
                  <a:pt x="257822" y="1546860"/>
                </a:lnTo>
                <a:lnTo>
                  <a:pt x="211478" y="1542706"/>
                </a:lnTo>
                <a:lnTo>
                  <a:pt x="167859" y="1530730"/>
                </a:lnTo>
                <a:lnTo>
                  <a:pt x="127694" y="1511659"/>
                </a:lnTo>
                <a:lnTo>
                  <a:pt x="91710" y="1486223"/>
                </a:lnTo>
                <a:lnTo>
                  <a:pt x="60636" y="1455149"/>
                </a:lnTo>
                <a:lnTo>
                  <a:pt x="35200" y="1419165"/>
                </a:lnTo>
                <a:lnTo>
                  <a:pt x="16129" y="1379000"/>
                </a:lnTo>
                <a:lnTo>
                  <a:pt x="4153" y="1335381"/>
                </a:lnTo>
                <a:lnTo>
                  <a:pt x="0" y="1289037"/>
                </a:lnTo>
                <a:lnTo>
                  <a:pt x="0" y="257810"/>
                </a:lnTo>
                <a:close/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5700" y="5105527"/>
            <a:ext cx="3989070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355">
              <a:lnSpc>
                <a:spcPts val="2380"/>
              </a:lnSpc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Roofline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us</a:t>
            </a:r>
            <a:endParaRPr sz="2400">
              <a:latin typeface="Calibri"/>
              <a:cs typeface="Calibri"/>
            </a:endParaRPr>
          </a:p>
          <a:p>
            <a:pPr marL="14986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understand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program?</a:t>
            </a:r>
            <a:endParaRPr sz="2400">
              <a:latin typeface="Calibri"/>
              <a:cs typeface="Calibri"/>
            </a:endParaRPr>
          </a:p>
          <a:p>
            <a:pPr marL="76200" marR="5080" indent="-64135">
              <a:lnSpc>
                <a:spcPct val="100000"/>
              </a:lnSpc>
            </a:pPr>
            <a:r>
              <a:rPr sz="2400" b="1" spc="-30" dirty="0">
                <a:latin typeface="Calibri"/>
                <a:cs typeface="Calibri"/>
              </a:rPr>
              <a:t>Tell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limits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performance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how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close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peak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app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71207" y="5929979"/>
            <a:ext cx="2472690" cy="7054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75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194810">
              <a:lnSpc>
                <a:spcPct val="100000"/>
              </a:lnSpc>
              <a:spcBef>
                <a:spcPts val="120"/>
              </a:spcBef>
            </a:pPr>
            <a:r>
              <a:rPr spc="-300" dirty="0"/>
              <a:t>The</a:t>
            </a:r>
            <a:r>
              <a:rPr spc="-55" dirty="0"/>
              <a:t> </a:t>
            </a:r>
            <a:r>
              <a:rPr spc="-290" dirty="0"/>
              <a:t>Roofline</a:t>
            </a:r>
            <a:r>
              <a:rPr spc="-60" dirty="0"/>
              <a:t> </a:t>
            </a:r>
            <a:r>
              <a:rPr spc="-440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49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665" y="2464502"/>
            <a:ext cx="2375962" cy="20941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382133" y="1393697"/>
            <a:ext cx="5247640" cy="4373245"/>
            <a:chOff x="5382133" y="1393697"/>
            <a:chExt cx="5247640" cy="4373245"/>
          </a:xfrm>
        </p:grpSpPr>
        <p:sp>
          <p:nvSpPr>
            <p:cNvPr id="6" name="object 6"/>
            <p:cNvSpPr/>
            <p:nvPr/>
          </p:nvSpPr>
          <p:spPr>
            <a:xfrm>
              <a:off x="5382133" y="1393697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6006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89570" y="3163062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>
                  <a:moveTo>
                    <a:pt x="0" y="0"/>
                  </a:moveTo>
                  <a:lnTo>
                    <a:pt x="2298827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62778" y="3173730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2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88808" y="1577339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1" y="4084396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80"/>
                  </a:lnTo>
                  <a:lnTo>
                    <a:pt x="0" y="106680"/>
                  </a:lnTo>
                  <a:lnTo>
                    <a:pt x="0" y="320040"/>
                  </a:lnTo>
                  <a:lnTo>
                    <a:pt x="347472" y="320040"/>
                  </a:lnTo>
                  <a:lnTo>
                    <a:pt x="347472" y="426720"/>
                  </a:lnTo>
                  <a:lnTo>
                    <a:pt x="560832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80"/>
                  </a:moveTo>
                  <a:lnTo>
                    <a:pt x="347472" y="106680"/>
                  </a:lnTo>
                  <a:lnTo>
                    <a:pt x="347472" y="0"/>
                  </a:lnTo>
                  <a:lnTo>
                    <a:pt x="560832" y="213360"/>
                  </a:lnTo>
                  <a:lnTo>
                    <a:pt x="347472" y="426720"/>
                  </a:lnTo>
                  <a:lnTo>
                    <a:pt x="347472" y="320040"/>
                  </a:lnTo>
                  <a:lnTo>
                    <a:pt x="0" y="320040"/>
                  </a:lnTo>
                  <a:lnTo>
                    <a:pt x="0" y="106680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5576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20"/>
                  </a:lnTo>
                  <a:lnTo>
                    <a:pt x="213359" y="320040"/>
                  </a:lnTo>
                  <a:lnTo>
                    <a:pt x="560831" y="320040"/>
                  </a:lnTo>
                  <a:lnTo>
                    <a:pt x="560831" y="106680"/>
                  </a:lnTo>
                  <a:lnTo>
                    <a:pt x="213359" y="106680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75576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40"/>
                  </a:moveTo>
                  <a:lnTo>
                    <a:pt x="213359" y="320040"/>
                  </a:lnTo>
                  <a:lnTo>
                    <a:pt x="213359" y="426720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80"/>
                  </a:lnTo>
                  <a:lnTo>
                    <a:pt x="560831" y="106680"/>
                  </a:lnTo>
                  <a:lnTo>
                    <a:pt x="560831" y="32004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29050" y="3057855"/>
            <a:ext cx="1388110" cy="679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6845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1207" y="5934862"/>
            <a:ext cx="2472690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35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7003" y="1669237"/>
            <a:ext cx="11868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</a:t>
            </a:r>
            <a:endParaRPr sz="24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92108" y="1669237"/>
            <a:ext cx="1816100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371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</a:t>
            </a:r>
            <a:endParaRPr sz="2400">
              <a:latin typeface="Calibri"/>
              <a:cs typeface="Calibri"/>
            </a:endParaRPr>
          </a:p>
          <a:p>
            <a:pPr marR="516255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 marL="340995">
              <a:lnSpc>
                <a:spcPct val="100000"/>
              </a:lnSpc>
              <a:spcBef>
                <a:spcPts val="2765"/>
              </a:spcBef>
            </a:pPr>
            <a:r>
              <a:rPr sz="2500" i="1" spc="-55" dirty="0">
                <a:latin typeface="Calibri"/>
                <a:cs typeface="Calibri"/>
              </a:rPr>
              <a:t>Peak</a:t>
            </a:r>
            <a:r>
              <a:rPr sz="2500" i="1" spc="-75" dirty="0">
                <a:latin typeface="Calibri"/>
                <a:cs typeface="Calibri"/>
              </a:rPr>
              <a:t>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959855" y="3291713"/>
            <a:ext cx="3255010" cy="1731645"/>
            <a:chOff x="5959855" y="3291713"/>
            <a:chExt cx="3255010" cy="173164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9855" y="3291713"/>
              <a:ext cx="1348740" cy="13482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1513" y="3341941"/>
              <a:ext cx="152780" cy="1710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009" y="4852225"/>
              <a:ext cx="151256" cy="17106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408921" y="3298901"/>
            <a:ext cx="781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App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67118" y="4765040"/>
            <a:ext cx="779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App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-4762" y="4786693"/>
            <a:ext cx="5410835" cy="1844675"/>
            <a:chOff x="-4762" y="4786693"/>
            <a:chExt cx="5410835" cy="1844675"/>
          </a:xfrm>
        </p:grpSpPr>
        <p:sp>
          <p:nvSpPr>
            <p:cNvPr id="25" name="object 25"/>
            <p:cNvSpPr/>
            <p:nvPr/>
          </p:nvSpPr>
          <p:spPr>
            <a:xfrm>
              <a:off x="0" y="4791455"/>
              <a:ext cx="5401310" cy="1835150"/>
            </a:xfrm>
            <a:custGeom>
              <a:avLst/>
              <a:gdLst/>
              <a:ahLst/>
              <a:cxnLst/>
              <a:rect l="l" t="t" r="r" b="b"/>
              <a:pathLst>
                <a:path w="5401310" h="1835150">
                  <a:moveTo>
                    <a:pt x="5095240" y="0"/>
                  </a:moveTo>
                  <a:lnTo>
                    <a:pt x="305828" y="0"/>
                  </a:lnTo>
                  <a:lnTo>
                    <a:pt x="256220" y="4002"/>
                  </a:lnTo>
                  <a:lnTo>
                    <a:pt x="209161" y="15589"/>
                  </a:lnTo>
                  <a:lnTo>
                    <a:pt x="165280" y="34132"/>
                  </a:lnTo>
                  <a:lnTo>
                    <a:pt x="125207" y="59001"/>
                  </a:lnTo>
                  <a:lnTo>
                    <a:pt x="89573" y="89566"/>
                  </a:lnTo>
                  <a:lnTo>
                    <a:pt x="59005" y="125199"/>
                  </a:lnTo>
                  <a:lnTo>
                    <a:pt x="34135" y="165270"/>
                  </a:lnTo>
                  <a:lnTo>
                    <a:pt x="15590" y="209149"/>
                  </a:lnTo>
                  <a:lnTo>
                    <a:pt x="4002" y="256208"/>
                  </a:lnTo>
                  <a:lnTo>
                    <a:pt x="0" y="305816"/>
                  </a:lnTo>
                  <a:lnTo>
                    <a:pt x="0" y="1529067"/>
                  </a:lnTo>
                  <a:lnTo>
                    <a:pt x="4002" y="1578675"/>
                  </a:lnTo>
                  <a:lnTo>
                    <a:pt x="15590" y="1625734"/>
                  </a:lnTo>
                  <a:lnTo>
                    <a:pt x="34135" y="1669615"/>
                  </a:lnTo>
                  <a:lnTo>
                    <a:pt x="59005" y="1709688"/>
                  </a:lnTo>
                  <a:lnTo>
                    <a:pt x="89573" y="1745322"/>
                  </a:lnTo>
                  <a:lnTo>
                    <a:pt x="125207" y="1775890"/>
                  </a:lnTo>
                  <a:lnTo>
                    <a:pt x="165280" y="1800760"/>
                  </a:lnTo>
                  <a:lnTo>
                    <a:pt x="209161" y="1819305"/>
                  </a:lnTo>
                  <a:lnTo>
                    <a:pt x="256220" y="1830893"/>
                  </a:lnTo>
                  <a:lnTo>
                    <a:pt x="305828" y="1834896"/>
                  </a:lnTo>
                  <a:lnTo>
                    <a:pt x="5095240" y="1834896"/>
                  </a:lnTo>
                  <a:lnTo>
                    <a:pt x="5144847" y="1830893"/>
                  </a:lnTo>
                  <a:lnTo>
                    <a:pt x="5191906" y="1819305"/>
                  </a:lnTo>
                  <a:lnTo>
                    <a:pt x="5235785" y="1800760"/>
                  </a:lnTo>
                  <a:lnTo>
                    <a:pt x="5275856" y="1775890"/>
                  </a:lnTo>
                  <a:lnTo>
                    <a:pt x="5311489" y="1745322"/>
                  </a:lnTo>
                  <a:lnTo>
                    <a:pt x="5342054" y="1709688"/>
                  </a:lnTo>
                  <a:lnTo>
                    <a:pt x="5366923" y="1669615"/>
                  </a:lnTo>
                  <a:lnTo>
                    <a:pt x="5385466" y="1625734"/>
                  </a:lnTo>
                  <a:lnTo>
                    <a:pt x="5397053" y="1578675"/>
                  </a:lnTo>
                  <a:lnTo>
                    <a:pt x="5401056" y="1529067"/>
                  </a:lnTo>
                  <a:lnTo>
                    <a:pt x="5401056" y="305816"/>
                  </a:lnTo>
                  <a:lnTo>
                    <a:pt x="5397053" y="256208"/>
                  </a:lnTo>
                  <a:lnTo>
                    <a:pt x="5385466" y="209149"/>
                  </a:lnTo>
                  <a:lnTo>
                    <a:pt x="5366923" y="165270"/>
                  </a:lnTo>
                  <a:lnTo>
                    <a:pt x="5342054" y="125199"/>
                  </a:lnTo>
                  <a:lnTo>
                    <a:pt x="5311489" y="89566"/>
                  </a:lnTo>
                  <a:lnTo>
                    <a:pt x="5275856" y="59001"/>
                  </a:lnTo>
                  <a:lnTo>
                    <a:pt x="5235785" y="34132"/>
                  </a:lnTo>
                  <a:lnTo>
                    <a:pt x="5191906" y="15589"/>
                  </a:lnTo>
                  <a:lnTo>
                    <a:pt x="5144847" y="4002"/>
                  </a:lnTo>
                  <a:lnTo>
                    <a:pt x="5095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4791455"/>
              <a:ext cx="5401310" cy="1835150"/>
            </a:xfrm>
            <a:custGeom>
              <a:avLst/>
              <a:gdLst/>
              <a:ahLst/>
              <a:cxnLst/>
              <a:rect l="l" t="t" r="r" b="b"/>
              <a:pathLst>
                <a:path w="5401310" h="1835150">
                  <a:moveTo>
                    <a:pt x="0" y="305816"/>
                  </a:moveTo>
                  <a:lnTo>
                    <a:pt x="4002" y="256208"/>
                  </a:lnTo>
                  <a:lnTo>
                    <a:pt x="15590" y="209149"/>
                  </a:lnTo>
                  <a:lnTo>
                    <a:pt x="34135" y="165270"/>
                  </a:lnTo>
                  <a:lnTo>
                    <a:pt x="59005" y="125199"/>
                  </a:lnTo>
                  <a:lnTo>
                    <a:pt x="89573" y="89566"/>
                  </a:lnTo>
                  <a:lnTo>
                    <a:pt x="125207" y="59001"/>
                  </a:lnTo>
                  <a:lnTo>
                    <a:pt x="165280" y="34132"/>
                  </a:lnTo>
                  <a:lnTo>
                    <a:pt x="209161" y="15589"/>
                  </a:lnTo>
                  <a:lnTo>
                    <a:pt x="256220" y="4002"/>
                  </a:lnTo>
                  <a:lnTo>
                    <a:pt x="305828" y="0"/>
                  </a:lnTo>
                  <a:lnTo>
                    <a:pt x="5095240" y="0"/>
                  </a:lnTo>
                  <a:lnTo>
                    <a:pt x="5144847" y="4002"/>
                  </a:lnTo>
                  <a:lnTo>
                    <a:pt x="5191906" y="15589"/>
                  </a:lnTo>
                  <a:lnTo>
                    <a:pt x="5235785" y="34132"/>
                  </a:lnTo>
                  <a:lnTo>
                    <a:pt x="5275856" y="59001"/>
                  </a:lnTo>
                  <a:lnTo>
                    <a:pt x="5311489" y="89566"/>
                  </a:lnTo>
                  <a:lnTo>
                    <a:pt x="5342054" y="125199"/>
                  </a:lnTo>
                  <a:lnTo>
                    <a:pt x="5366923" y="165270"/>
                  </a:lnTo>
                  <a:lnTo>
                    <a:pt x="5385466" y="209149"/>
                  </a:lnTo>
                  <a:lnTo>
                    <a:pt x="5397053" y="256208"/>
                  </a:lnTo>
                  <a:lnTo>
                    <a:pt x="5401056" y="305816"/>
                  </a:lnTo>
                  <a:lnTo>
                    <a:pt x="5401056" y="1529067"/>
                  </a:lnTo>
                  <a:lnTo>
                    <a:pt x="5397053" y="1578675"/>
                  </a:lnTo>
                  <a:lnTo>
                    <a:pt x="5385466" y="1625734"/>
                  </a:lnTo>
                  <a:lnTo>
                    <a:pt x="5366923" y="1669615"/>
                  </a:lnTo>
                  <a:lnTo>
                    <a:pt x="5342054" y="1709688"/>
                  </a:lnTo>
                  <a:lnTo>
                    <a:pt x="5311489" y="1745322"/>
                  </a:lnTo>
                  <a:lnTo>
                    <a:pt x="5275856" y="1775890"/>
                  </a:lnTo>
                  <a:lnTo>
                    <a:pt x="5235785" y="1800760"/>
                  </a:lnTo>
                  <a:lnTo>
                    <a:pt x="5191906" y="1819305"/>
                  </a:lnTo>
                  <a:lnTo>
                    <a:pt x="5144847" y="1830893"/>
                  </a:lnTo>
                  <a:lnTo>
                    <a:pt x="5095240" y="1834896"/>
                  </a:lnTo>
                  <a:lnTo>
                    <a:pt x="305828" y="1834896"/>
                  </a:lnTo>
                  <a:lnTo>
                    <a:pt x="256220" y="1830893"/>
                  </a:lnTo>
                  <a:lnTo>
                    <a:pt x="209161" y="1819305"/>
                  </a:lnTo>
                  <a:lnTo>
                    <a:pt x="165280" y="1800760"/>
                  </a:lnTo>
                  <a:lnTo>
                    <a:pt x="125207" y="1775890"/>
                  </a:lnTo>
                  <a:lnTo>
                    <a:pt x="89573" y="1745322"/>
                  </a:lnTo>
                  <a:lnTo>
                    <a:pt x="59005" y="1709688"/>
                  </a:lnTo>
                  <a:lnTo>
                    <a:pt x="34135" y="1669615"/>
                  </a:lnTo>
                  <a:lnTo>
                    <a:pt x="15590" y="1625734"/>
                  </a:lnTo>
                  <a:lnTo>
                    <a:pt x="4002" y="1578675"/>
                  </a:lnTo>
                  <a:lnTo>
                    <a:pt x="0" y="1529067"/>
                  </a:lnTo>
                  <a:lnTo>
                    <a:pt x="0" y="305816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36931" y="4945760"/>
            <a:ext cx="49269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operations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per </a:t>
            </a:r>
            <a:r>
              <a:rPr sz="2400" dirty="0">
                <a:latin typeface="Calibri"/>
                <a:cs typeface="Calibri"/>
              </a:rPr>
              <a:t>byte,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memory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deliver </a:t>
            </a:r>
            <a:r>
              <a:rPr sz="2400" dirty="0">
                <a:latin typeface="Calibri"/>
                <a:cs typeface="Calibri"/>
              </a:rPr>
              <a:t>next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byte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relieving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BW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pressure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increasing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compute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pressure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951787" y="3994213"/>
            <a:ext cx="3970654" cy="1528445"/>
            <a:chOff x="7951787" y="3994213"/>
            <a:chExt cx="3970654" cy="1528445"/>
          </a:xfrm>
        </p:grpSpPr>
        <p:sp>
          <p:nvSpPr>
            <p:cNvPr id="29" name="object 29"/>
            <p:cNvSpPr/>
            <p:nvPr/>
          </p:nvSpPr>
          <p:spPr>
            <a:xfrm>
              <a:off x="7956550" y="3998976"/>
              <a:ext cx="3961129" cy="1518920"/>
            </a:xfrm>
            <a:custGeom>
              <a:avLst/>
              <a:gdLst/>
              <a:ahLst/>
              <a:cxnLst/>
              <a:rect l="l" t="t" r="r" b="b"/>
              <a:pathLst>
                <a:path w="3961129" h="1518920">
                  <a:moveTo>
                    <a:pt x="3961129" y="0"/>
                  </a:moveTo>
                  <a:lnTo>
                    <a:pt x="1284985" y="0"/>
                  </a:lnTo>
                  <a:lnTo>
                    <a:pt x="1284985" y="765429"/>
                  </a:lnTo>
                  <a:lnTo>
                    <a:pt x="0" y="1518920"/>
                  </a:lnTo>
                  <a:lnTo>
                    <a:pt x="1284985" y="1093470"/>
                  </a:lnTo>
                  <a:lnTo>
                    <a:pt x="1284985" y="1312164"/>
                  </a:lnTo>
                  <a:lnTo>
                    <a:pt x="3961129" y="1312164"/>
                  </a:lnTo>
                  <a:lnTo>
                    <a:pt x="3961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56550" y="3998976"/>
              <a:ext cx="3961129" cy="1518920"/>
            </a:xfrm>
            <a:custGeom>
              <a:avLst/>
              <a:gdLst/>
              <a:ahLst/>
              <a:cxnLst/>
              <a:rect l="l" t="t" r="r" b="b"/>
              <a:pathLst>
                <a:path w="3961129" h="1518920">
                  <a:moveTo>
                    <a:pt x="1284985" y="0"/>
                  </a:moveTo>
                  <a:lnTo>
                    <a:pt x="1731009" y="0"/>
                  </a:lnTo>
                  <a:lnTo>
                    <a:pt x="2400046" y="0"/>
                  </a:lnTo>
                  <a:lnTo>
                    <a:pt x="3961129" y="0"/>
                  </a:lnTo>
                  <a:lnTo>
                    <a:pt x="3961129" y="765429"/>
                  </a:lnTo>
                  <a:lnTo>
                    <a:pt x="3961129" y="1093470"/>
                  </a:lnTo>
                  <a:lnTo>
                    <a:pt x="3961129" y="1312164"/>
                  </a:lnTo>
                  <a:lnTo>
                    <a:pt x="2400046" y="1312164"/>
                  </a:lnTo>
                  <a:lnTo>
                    <a:pt x="1731009" y="1312164"/>
                  </a:lnTo>
                  <a:lnTo>
                    <a:pt x="1284985" y="1312164"/>
                  </a:lnTo>
                  <a:lnTo>
                    <a:pt x="1284985" y="1093470"/>
                  </a:lnTo>
                  <a:lnTo>
                    <a:pt x="0" y="1518920"/>
                  </a:lnTo>
                  <a:lnTo>
                    <a:pt x="1284985" y="765429"/>
                  </a:lnTo>
                  <a:lnTo>
                    <a:pt x="1284985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352533" y="4074921"/>
            <a:ext cx="23520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“Ridge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point”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property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particular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machine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1089"/>
            <a:ext cx="916495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75" dirty="0"/>
              <a:t>What</a:t>
            </a:r>
            <a:r>
              <a:rPr spc="-70" dirty="0"/>
              <a:t> </a:t>
            </a:r>
            <a:r>
              <a:rPr spc="-355" dirty="0"/>
              <a:t>does</a:t>
            </a:r>
            <a:r>
              <a:rPr spc="-75" dirty="0"/>
              <a:t> </a:t>
            </a:r>
            <a:r>
              <a:rPr spc="-350" dirty="0"/>
              <a:t>a</a:t>
            </a:r>
            <a:r>
              <a:rPr spc="-40" dirty="0"/>
              <a:t> </a:t>
            </a:r>
            <a:r>
              <a:rPr spc="-320" dirty="0"/>
              <a:t>graph</a:t>
            </a:r>
            <a:r>
              <a:rPr spc="-70" dirty="0"/>
              <a:t> </a:t>
            </a:r>
            <a:r>
              <a:rPr spc="-290" dirty="0"/>
              <a:t>processing</a:t>
            </a:r>
            <a:r>
              <a:rPr spc="-90" dirty="0"/>
              <a:t> </a:t>
            </a:r>
            <a:r>
              <a:rPr spc="-370" dirty="0"/>
              <a:t>program</a:t>
            </a:r>
            <a:r>
              <a:rPr spc="-80" dirty="0"/>
              <a:t> </a:t>
            </a:r>
            <a:r>
              <a:rPr spc="-280" dirty="0"/>
              <a:t>look</a:t>
            </a:r>
            <a:r>
              <a:rPr spc="-185" dirty="0"/>
              <a:t> </a:t>
            </a:r>
            <a:r>
              <a:rPr spc="-125" dirty="0"/>
              <a:t>like?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21" y="1809242"/>
            <a:ext cx="3090882" cy="2401891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7717" y="5347525"/>
          <a:ext cx="1011554" cy="199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262" y="4377938"/>
            <a:ext cx="1349302" cy="683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87773" y="3112770"/>
            <a:ext cx="7777480" cy="129286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456565" marR="4392295" indent="-36576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e</a:t>
            </a:r>
            <a:r>
              <a:rPr sz="2400" spc="-4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50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EL: </a:t>
            </a:r>
            <a:r>
              <a:rPr sz="2400" dirty="0">
                <a:latin typeface="Courier New"/>
                <a:cs typeface="Courier New"/>
              </a:rPr>
              <a:t>dstData[e.dst]</a:t>
            </a:r>
            <a:r>
              <a:rPr sz="2400" spc="-265" dirty="0">
                <a:latin typeface="Courier New"/>
                <a:cs typeface="Courier New"/>
              </a:rPr>
              <a:t> </a:t>
            </a:r>
            <a:r>
              <a:rPr sz="2400" spc="-50" dirty="0">
                <a:latin typeface="Courier New"/>
                <a:cs typeface="Courier New"/>
              </a:rPr>
              <a:t>=</a:t>
            </a:r>
            <a:endParaRPr sz="2400">
              <a:latin typeface="Courier New"/>
              <a:cs typeface="Courier New"/>
            </a:endParaRPr>
          </a:p>
          <a:p>
            <a:pPr marL="1005205">
              <a:lnSpc>
                <a:spcPct val="100000"/>
              </a:lnSpc>
            </a:pPr>
            <a:r>
              <a:rPr sz="2400" spc="-10" dirty="0">
                <a:latin typeface="Courier New"/>
                <a:cs typeface="Courier New"/>
              </a:rPr>
              <a:t>f(srcData[e.src],dstData[e.dst])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87717" y="5769673"/>
          <a:ext cx="1011554" cy="199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42747" y="5133899"/>
            <a:ext cx="6536690" cy="165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7045" marR="4037965" indent="-5080">
              <a:lnSpc>
                <a:spcPct val="1485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dstData srcData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85"/>
              </a:lnSpc>
            </a:pPr>
            <a:r>
              <a:rPr sz="1800" b="1" dirty="0">
                <a:latin typeface="Calibri"/>
                <a:cs typeface="Calibri"/>
              </a:rPr>
              <a:t>stores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vertex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property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information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srcData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==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dstData,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updating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in-</a:t>
            </a:r>
            <a:r>
              <a:rPr sz="1800" b="1" spc="-10" dirty="0">
                <a:latin typeface="Calibri"/>
                <a:cs typeface="Calibri"/>
              </a:rPr>
              <a:t>place;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often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“swap”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srcData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dstData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iteration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next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iteration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194810">
              <a:lnSpc>
                <a:spcPct val="100000"/>
              </a:lnSpc>
              <a:spcBef>
                <a:spcPts val="120"/>
              </a:spcBef>
            </a:pPr>
            <a:r>
              <a:rPr spc="-300" dirty="0"/>
              <a:t>The</a:t>
            </a:r>
            <a:r>
              <a:rPr spc="-55" dirty="0"/>
              <a:t> </a:t>
            </a:r>
            <a:r>
              <a:rPr spc="-290" dirty="0"/>
              <a:t>Roofline</a:t>
            </a:r>
            <a:r>
              <a:rPr spc="-60" dirty="0"/>
              <a:t> </a:t>
            </a:r>
            <a:r>
              <a:rPr spc="-440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50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665" y="2464502"/>
            <a:ext cx="2375962" cy="20941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382133" y="1393697"/>
            <a:ext cx="5247640" cy="4373245"/>
            <a:chOff x="5382133" y="1393697"/>
            <a:chExt cx="5247640" cy="4373245"/>
          </a:xfrm>
        </p:grpSpPr>
        <p:sp>
          <p:nvSpPr>
            <p:cNvPr id="6" name="object 6"/>
            <p:cNvSpPr/>
            <p:nvPr/>
          </p:nvSpPr>
          <p:spPr>
            <a:xfrm>
              <a:off x="5382133" y="1393697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6006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89570" y="3163062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>
                  <a:moveTo>
                    <a:pt x="0" y="0"/>
                  </a:moveTo>
                  <a:lnTo>
                    <a:pt x="2298827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62778" y="3173730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2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88808" y="1577339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1" y="4084396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80"/>
                  </a:lnTo>
                  <a:lnTo>
                    <a:pt x="0" y="106680"/>
                  </a:lnTo>
                  <a:lnTo>
                    <a:pt x="0" y="320040"/>
                  </a:lnTo>
                  <a:lnTo>
                    <a:pt x="347472" y="320040"/>
                  </a:lnTo>
                  <a:lnTo>
                    <a:pt x="347472" y="426720"/>
                  </a:lnTo>
                  <a:lnTo>
                    <a:pt x="560832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80"/>
                  </a:moveTo>
                  <a:lnTo>
                    <a:pt x="347472" y="106680"/>
                  </a:lnTo>
                  <a:lnTo>
                    <a:pt x="347472" y="0"/>
                  </a:lnTo>
                  <a:lnTo>
                    <a:pt x="560832" y="213360"/>
                  </a:lnTo>
                  <a:lnTo>
                    <a:pt x="347472" y="426720"/>
                  </a:lnTo>
                  <a:lnTo>
                    <a:pt x="347472" y="320040"/>
                  </a:lnTo>
                  <a:lnTo>
                    <a:pt x="0" y="320040"/>
                  </a:lnTo>
                  <a:lnTo>
                    <a:pt x="0" y="106680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5576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20"/>
                  </a:lnTo>
                  <a:lnTo>
                    <a:pt x="213359" y="320040"/>
                  </a:lnTo>
                  <a:lnTo>
                    <a:pt x="560831" y="320040"/>
                  </a:lnTo>
                  <a:lnTo>
                    <a:pt x="560831" y="106680"/>
                  </a:lnTo>
                  <a:lnTo>
                    <a:pt x="213359" y="106680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75576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40"/>
                  </a:moveTo>
                  <a:lnTo>
                    <a:pt x="213359" y="320040"/>
                  </a:lnTo>
                  <a:lnTo>
                    <a:pt x="213359" y="426720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80"/>
                  </a:lnTo>
                  <a:lnTo>
                    <a:pt x="560831" y="106680"/>
                  </a:lnTo>
                  <a:lnTo>
                    <a:pt x="560831" y="32004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29050" y="3057855"/>
            <a:ext cx="1388110" cy="679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6845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1207" y="5934862"/>
            <a:ext cx="2472690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35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7003" y="1669237"/>
            <a:ext cx="11868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</a:t>
            </a:r>
            <a:endParaRPr sz="24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92108" y="1669237"/>
            <a:ext cx="1816100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371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</a:t>
            </a:r>
            <a:endParaRPr sz="2400">
              <a:latin typeface="Calibri"/>
              <a:cs typeface="Calibri"/>
            </a:endParaRPr>
          </a:p>
          <a:p>
            <a:pPr marR="516255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 marL="340995">
              <a:lnSpc>
                <a:spcPct val="100000"/>
              </a:lnSpc>
              <a:spcBef>
                <a:spcPts val="2765"/>
              </a:spcBef>
            </a:pPr>
            <a:r>
              <a:rPr sz="2500" i="1" spc="-55" dirty="0">
                <a:latin typeface="Calibri"/>
                <a:cs typeface="Calibri"/>
              </a:rPr>
              <a:t>Peak</a:t>
            </a:r>
            <a:r>
              <a:rPr sz="2500" i="1" spc="-75" dirty="0">
                <a:latin typeface="Calibri"/>
                <a:cs typeface="Calibri"/>
              </a:rPr>
              <a:t>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959855" y="3291713"/>
            <a:ext cx="5962650" cy="2231390"/>
            <a:chOff x="5959855" y="3291713"/>
            <a:chExt cx="5962650" cy="223139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9855" y="3291713"/>
              <a:ext cx="1348740" cy="13482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1513" y="3341941"/>
              <a:ext cx="152780" cy="1710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009" y="4852225"/>
              <a:ext cx="151256" cy="17106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956550" y="3998976"/>
              <a:ext cx="3961129" cy="1518920"/>
            </a:xfrm>
            <a:custGeom>
              <a:avLst/>
              <a:gdLst/>
              <a:ahLst/>
              <a:cxnLst/>
              <a:rect l="l" t="t" r="r" b="b"/>
              <a:pathLst>
                <a:path w="3961129" h="1518920">
                  <a:moveTo>
                    <a:pt x="3961129" y="0"/>
                  </a:moveTo>
                  <a:lnTo>
                    <a:pt x="1284985" y="0"/>
                  </a:lnTo>
                  <a:lnTo>
                    <a:pt x="1284985" y="765429"/>
                  </a:lnTo>
                  <a:lnTo>
                    <a:pt x="0" y="1518920"/>
                  </a:lnTo>
                  <a:lnTo>
                    <a:pt x="1284985" y="1093470"/>
                  </a:lnTo>
                  <a:lnTo>
                    <a:pt x="1284985" y="1312164"/>
                  </a:lnTo>
                  <a:lnTo>
                    <a:pt x="3961129" y="1312164"/>
                  </a:lnTo>
                  <a:lnTo>
                    <a:pt x="3961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56550" y="3998976"/>
              <a:ext cx="3961129" cy="1518920"/>
            </a:xfrm>
            <a:custGeom>
              <a:avLst/>
              <a:gdLst/>
              <a:ahLst/>
              <a:cxnLst/>
              <a:rect l="l" t="t" r="r" b="b"/>
              <a:pathLst>
                <a:path w="3961129" h="1518920">
                  <a:moveTo>
                    <a:pt x="1284985" y="0"/>
                  </a:moveTo>
                  <a:lnTo>
                    <a:pt x="1731009" y="0"/>
                  </a:lnTo>
                  <a:lnTo>
                    <a:pt x="2400046" y="0"/>
                  </a:lnTo>
                  <a:lnTo>
                    <a:pt x="3961129" y="0"/>
                  </a:lnTo>
                  <a:lnTo>
                    <a:pt x="3961129" y="765429"/>
                  </a:lnTo>
                  <a:lnTo>
                    <a:pt x="3961129" y="1093470"/>
                  </a:lnTo>
                  <a:lnTo>
                    <a:pt x="3961129" y="1312164"/>
                  </a:lnTo>
                  <a:lnTo>
                    <a:pt x="2400046" y="1312164"/>
                  </a:lnTo>
                  <a:lnTo>
                    <a:pt x="1731009" y="1312164"/>
                  </a:lnTo>
                  <a:lnTo>
                    <a:pt x="1284985" y="1312164"/>
                  </a:lnTo>
                  <a:lnTo>
                    <a:pt x="1284985" y="1093470"/>
                  </a:lnTo>
                  <a:lnTo>
                    <a:pt x="0" y="1518920"/>
                  </a:lnTo>
                  <a:lnTo>
                    <a:pt x="1284985" y="765429"/>
                  </a:lnTo>
                  <a:lnTo>
                    <a:pt x="1284985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408921" y="3298901"/>
            <a:ext cx="781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App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52533" y="4074921"/>
            <a:ext cx="23520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“Ridge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point”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property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particular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machine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56669" y="5376481"/>
            <a:ext cx="581660" cy="171450"/>
            <a:chOff x="5356669" y="5376481"/>
            <a:chExt cx="581660" cy="17145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6669" y="5376481"/>
              <a:ext cx="152780" cy="17106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504688" y="5423916"/>
              <a:ext cx="433705" cy="76200"/>
            </a:xfrm>
            <a:custGeom>
              <a:avLst/>
              <a:gdLst/>
              <a:ahLst/>
              <a:cxnLst/>
              <a:rect l="l" t="t" r="r" b="b"/>
              <a:pathLst>
                <a:path w="433704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433704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433704" h="76200">
                  <a:moveTo>
                    <a:pt x="433324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33324" y="44450"/>
                  </a:lnTo>
                  <a:lnTo>
                    <a:pt x="433324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949188" y="4765040"/>
            <a:ext cx="1997710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063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App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400" b="1" dirty="0">
                <a:latin typeface="Calibri"/>
                <a:cs typeface="Calibri"/>
              </a:rPr>
              <a:t>What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is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this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point?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4791455"/>
            <a:ext cx="5309870" cy="1835150"/>
          </a:xfrm>
          <a:custGeom>
            <a:avLst/>
            <a:gdLst/>
            <a:ahLst/>
            <a:cxnLst/>
            <a:rect l="l" t="t" r="r" b="b"/>
            <a:pathLst>
              <a:path w="5309870" h="1835150">
                <a:moveTo>
                  <a:pt x="0" y="305816"/>
                </a:moveTo>
                <a:lnTo>
                  <a:pt x="4002" y="256208"/>
                </a:lnTo>
                <a:lnTo>
                  <a:pt x="15590" y="209149"/>
                </a:lnTo>
                <a:lnTo>
                  <a:pt x="34134" y="165270"/>
                </a:lnTo>
                <a:lnTo>
                  <a:pt x="59004" y="125199"/>
                </a:lnTo>
                <a:lnTo>
                  <a:pt x="89571" y="89566"/>
                </a:lnTo>
                <a:lnTo>
                  <a:pt x="125205" y="59001"/>
                </a:lnTo>
                <a:lnTo>
                  <a:pt x="165276" y="34132"/>
                </a:lnTo>
                <a:lnTo>
                  <a:pt x="209154" y="15589"/>
                </a:lnTo>
                <a:lnTo>
                  <a:pt x="256211" y="4002"/>
                </a:lnTo>
                <a:lnTo>
                  <a:pt x="305816" y="0"/>
                </a:lnTo>
                <a:lnTo>
                  <a:pt x="5003800" y="0"/>
                </a:lnTo>
                <a:lnTo>
                  <a:pt x="5053407" y="4002"/>
                </a:lnTo>
                <a:lnTo>
                  <a:pt x="5100466" y="15589"/>
                </a:lnTo>
                <a:lnTo>
                  <a:pt x="5144345" y="34132"/>
                </a:lnTo>
                <a:lnTo>
                  <a:pt x="5184416" y="59001"/>
                </a:lnTo>
                <a:lnTo>
                  <a:pt x="5220049" y="89566"/>
                </a:lnTo>
                <a:lnTo>
                  <a:pt x="5250614" y="125199"/>
                </a:lnTo>
                <a:lnTo>
                  <a:pt x="5275483" y="165270"/>
                </a:lnTo>
                <a:lnTo>
                  <a:pt x="5294026" y="209149"/>
                </a:lnTo>
                <a:lnTo>
                  <a:pt x="5305613" y="256208"/>
                </a:lnTo>
                <a:lnTo>
                  <a:pt x="5309616" y="305816"/>
                </a:lnTo>
                <a:lnTo>
                  <a:pt x="5309616" y="1529080"/>
                </a:lnTo>
                <a:lnTo>
                  <a:pt x="5305613" y="1578684"/>
                </a:lnTo>
                <a:lnTo>
                  <a:pt x="5294026" y="1625741"/>
                </a:lnTo>
                <a:lnTo>
                  <a:pt x="5275483" y="1669619"/>
                </a:lnTo>
                <a:lnTo>
                  <a:pt x="5250614" y="1709690"/>
                </a:lnTo>
                <a:lnTo>
                  <a:pt x="5220049" y="1745324"/>
                </a:lnTo>
                <a:lnTo>
                  <a:pt x="5184416" y="1775891"/>
                </a:lnTo>
                <a:lnTo>
                  <a:pt x="5144345" y="1800761"/>
                </a:lnTo>
                <a:lnTo>
                  <a:pt x="5100466" y="1819305"/>
                </a:lnTo>
                <a:lnTo>
                  <a:pt x="5053407" y="1830893"/>
                </a:lnTo>
                <a:lnTo>
                  <a:pt x="5003800" y="1834896"/>
                </a:lnTo>
                <a:lnTo>
                  <a:pt x="305816" y="1834896"/>
                </a:lnTo>
                <a:lnTo>
                  <a:pt x="256211" y="1830893"/>
                </a:lnTo>
                <a:lnTo>
                  <a:pt x="209154" y="1819305"/>
                </a:lnTo>
                <a:lnTo>
                  <a:pt x="165276" y="1800761"/>
                </a:lnTo>
                <a:lnTo>
                  <a:pt x="125205" y="1775891"/>
                </a:lnTo>
                <a:lnTo>
                  <a:pt x="89571" y="1745324"/>
                </a:lnTo>
                <a:lnTo>
                  <a:pt x="59004" y="1709690"/>
                </a:lnTo>
                <a:lnTo>
                  <a:pt x="34134" y="1669619"/>
                </a:lnTo>
                <a:lnTo>
                  <a:pt x="15590" y="1625741"/>
                </a:lnTo>
                <a:lnTo>
                  <a:pt x="4002" y="1578684"/>
                </a:lnTo>
                <a:lnTo>
                  <a:pt x="0" y="1529080"/>
                </a:lnTo>
                <a:lnTo>
                  <a:pt x="0" y="305816"/>
                </a:lnTo>
                <a:close/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63727" y="4762880"/>
            <a:ext cx="45821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operations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byte,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memory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deliver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next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byte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relieving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BW </a:t>
            </a:r>
            <a:r>
              <a:rPr sz="2400" b="1" dirty="0">
                <a:latin typeface="Calibri"/>
                <a:cs typeface="Calibri"/>
              </a:rPr>
              <a:t>pressure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increasing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compute pressure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194810">
              <a:lnSpc>
                <a:spcPct val="100000"/>
              </a:lnSpc>
              <a:spcBef>
                <a:spcPts val="120"/>
              </a:spcBef>
            </a:pPr>
            <a:r>
              <a:rPr spc="-300" dirty="0"/>
              <a:t>The</a:t>
            </a:r>
            <a:r>
              <a:rPr spc="-55" dirty="0"/>
              <a:t> </a:t>
            </a:r>
            <a:r>
              <a:rPr spc="-290" dirty="0"/>
              <a:t>Roofline</a:t>
            </a:r>
            <a:r>
              <a:rPr spc="-60" dirty="0"/>
              <a:t> </a:t>
            </a:r>
            <a:r>
              <a:rPr spc="-440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51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665" y="2464502"/>
            <a:ext cx="2375962" cy="20941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382133" y="1393697"/>
            <a:ext cx="5247640" cy="4373245"/>
            <a:chOff x="5382133" y="1393697"/>
            <a:chExt cx="5247640" cy="4373245"/>
          </a:xfrm>
        </p:grpSpPr>
        <p:sp>
          <p:nvSpPr>
            <p:cNvPr id="6" name="object 6"/>
            <p:cNvSpPr/>
            <p:nvPr/>
          </p:nvSpPr>
          <p:spPr>
            <a:xfrm>
              <a:off x="5382133" y="1393697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6006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89570" y="3163062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>
                  <a:moveTo>
                    <a:pt x="0" y="0"/>
                  </a:moveTo>
                  <a:lnTo>
                    <a:pt x="2298827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62778" y="3173730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2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88808" y="1577339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1" y="4084396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80"/>
                  </a:lnTo>
                  <a:lnTo>
                    <a:pt x="0" y="106680"/>
                  </a:lnTo>
                  <a:lnTo>
                    <a:pt x="0" y="320040"/>
                  </a:lnTo>
                  <a:lnTo>
                    <a:pt x="347472" y="320040"/>
                  </a:lnTo>
                  <a:lnTo>
                    <a:pt x="347472" y="426720"/>
                  </a:lnTo>
                  <a:lnTo>
                    <a:pt x="560832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39684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80"/>
                  </a:moveTo>
                  <a:lnTo>
                    <a:pt x="347472" y="106680"/>
                  </a:lnTo>
                  <a:lnTo>
                    <a:pt x="347472" y="0"/>
                  </a:lnTo>
                  <a:lnTo>
                    <a:pt x="560832" y="213360"/>
                  </a:lnTo>
                  <a:lnTo>
                    <a:pt x="347472" y="426720"/>
                  </a:lnTo>
                  <a:lnTo>
                    <a:pt x="347472" y="320040"/>
                  </a:lnTo>
                  <a:lnTo>
                    <a:pt x="0" y="320040"/>
                  </a:lnTo>
                  <a:lnTo>
                    <a:pt x="0" y="106680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5576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20"/>
                  </a:lnTo>
                  <a:lnTo>
                    <a:pt x="213359" y="320040"/>
                  </a:lnTo>
                  <a:lnTo>
                    <a:pt x="560831" y="320040"/>
                  </a:lnTo>
                  <a:lnTo>
                    <a:pt x="560831" y="106680"/>
                  </a:lnTo>
                  <a:lnTo>
                    <a:pt x="213359" y="106680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75576" y="2127503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40"/>
                  </a:moveTo>
                  <a:lnTo>
                    <a:pt x="213359" y="320040"/>
                  </a:lnTo>
                  <a:lnTo>
                    <a:pt x="213359" y="426720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80"/>
                  </a:lnTo>
                  <a:lnTo>
                    <a:pt x="560831" y="106680"/>
                  </a:lnTo>
                  <a:lnTo>
                    <a:pt x="560831" y="32004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29050" y="3057855"/>
            <a:ext cx="1388110" cy="679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6845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1207" y="5934862"/>
            <a:ext cx="2472690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35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7003" y="1669237"/>
            <a:ext cx="11868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</a:t>
            </a:r>
            <a:endParaRPr sz="24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92108" y="1669237"/>
            <a:ext cx="1816100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371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</a:t>
            </a:r>
            <a:endParaRPr sz="2400">
              <a:latin typeface="Calibri"/>
              <a:cs typeface="Calibri"/>
            </a:endParaRPr>
          </a:p>
          <a:p>
            <a:pPr marR="516255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 marL="340995">
              <a:lnSpc>
                <a:spcPct val="100000"/>
              </a:lnSpc>
              <a:spcBef>
                <a:spcPts val="2765"/>
              </a:spcBef>
            </a:pPr>
            <a:r>
              <a:rPr sz="2500" i="1" spc="-55" dirty="0">
                <a:latin typeface="Calibri"/>
                <a:cs typeface="Calibri"/>
              </a:rPr>
              <a:t>Peak</a:t>
            </a:r>
            <a:r>
              <a:rPr sz="2500" i="1" spc="-75" dirty="0">
                <a:latin typeface="Calibri"/>
                <a:cs typeface="Calibri"/>
              </a:rPr>
              <a:t>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56669" y="3291713"/>
            <a:ext cx="3857625" cy="2256155"/>
            <a:chOff x="5356669" y="3291713"/>
            <a:chExt cx="3857625" cy="225615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9856" y="3291713"/>
              <a:ext cx="1348740" cy="13482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1513" y="3341941"/>
              <a:ext cx="152780" cy="1710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009" y="4852225"/>
              <a:ext cx="151256" cy="1710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6669" y="5376481"/>
              <a:ext cx="152780" cy="1710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504688" y="5423916"/>
              <a:ext cx="433705" cy="76200"/>
            </a:xfrm>
            <a:custGeom>
              <a:avLst/>
              <a:gdLst/>
              <a:ahLst/>
              <a:cxnLst/>
              <a:rect l="l" t="t" r="r" b="b"/>
              <a:pathLst>
                <a:path w="433704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433704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433704" h="76200">
                  <a:moveTo>
                    <a:pt x="433324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33324" y="44450"/>
                  </a:lnTo>
                  <a:lnTo>
                    <a:pt x="433324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408921" y="3298901"/>
            <a:ext cx="781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App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49188" y="4765040"/>
            <a:ext cx="1997710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063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App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400" b="1" dirty="0">
                <a:latin typeface="Calibri"/>
                <a:cs typeface="Calibri"/>
              </a:rPr>
              <a:t>What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is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this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point?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4791455"/>
            <a:ext cx="5309870" cy="1835150"/>
          </a:xfrm>
          <a:custGeom>
            <a:avLst/>
            <a:gdLst/>
            <a:ahLst/>
            <a:cxnLst/>
            <a:rect l="l" t="t" r="r" b="b"/>
            <a:pathLst>
              <a:path w="5309870" h="1835150">
                <a:moveTo>
                  <a:pt x="0" y="305816"/>
                </a:moveTo>
                <a:lnTo>
                  <a:pt x="4002" y="256208"/>
                </a:lnTo>
                <a:lnTo>
                  <a:pt x="15590" y="209149"/>
                </a:lnTo>
                <a:lnTo>
                  <a:pt x="34134" y="165270"/>
                </a:lnTo>
                <a:lnTo>
                  <a:pt x="59004" y="125199"/>
                </a:lnTo>
                <a:lnTo>
                  <a:pt x="89571" y="89566"/>
                </a:lnTo>
                <a:lnTo>
                  <a:pt x="125205" y="59001"/>
                </a:lnTo>
                <a:lnTo>
                  <a:pt x="165276" y="34132"/>
                </a:lnTo>
                <a:lnTo>
                  <a:pt x="209154" y="15589"/>
                </a:lnTo>
                <a:lnTo>
                  <a:pt x="256211" y="4002"/>
                </a:lnTo>
                <a:lnTo>
                  <a:pt x="305816" y="0"/>
                </a:lnTo>
                <a:lnTo>
                  <a:pt x="5003800" y="0"/>
                </a:lnTo>
                <a:lnTo>
                  <a:pt x="5053407" y="4002"/>
                </a:lnTo>
                <a:lnTo>
                  <a:pt x="5100466" y="15589"/>
                </a:lnTo>
                <a:lnTo>
                  <a:pt x="5144345" y="34132"/>
                </a:lnTo>
                <a:lnTo>
                  <a:pt x="5184416" y="59001"/>
                </a:lnTo>
                <a:lnTo>
                  <a:pt x="5220049" y="89566"/>
                </a:lnTo>
                <a:lnTo>
                  <a:pt x="5250614" y="125199"/>
                </a:lnTo>
                <a:lnTo>
                  <a:pt x="5275483" y="165270"/>
                </a:lnTo>
                <a:lnTo>
                  <a:pt x="5294026" y="209149"/>
                </a:lnTo>
                <a:lnTo>
                  <a:pt x="5305613" y="256208"/>
                </a:lnTo>
                <a:lnTo>
                  <a:pt x="5309616" y="305816"/>
                </a:lnTo>
                <a:lnTo>
                  <a:pt x="5309616" y="1529080"/>
                </a:lnTo>
                <a:lnTo>
                  <a:pt x="5305613" y="1578684"/>
                </a:lnTo>
                <a:lnTo>
                  <a:pt x="5294026" y="1625741"/>
                </a:lnTo>
                <a:lnTo>
                  <a:pt x="5275483" y="1669619"/>
                </a:lnTo>
                <a:lnTo>
                  <a:pt x="5250614" y="1709690"/>
                </a:lnTo>
                <a:lnTo>
                  <a:pt x="5220049" y="1745324"/>
                </a:lnTo>
                <a:lnTo>
                  <a:pt x="5184416" y="1775891"/>
                </a:lnTo>
                <a:lnTo>
                  <a:pt x="5144345" y="1800761"/>
                </a:lnTo>
                <a:lnTo>
                  <a:pt x="5100466" y="1819305"/>
                </a:lnTo>
                <a:lnTo>
                  <a:pt x="5053407" y="1830893"/>
                </a:lnTo>
                <a:lnTo>
                  <a:pt x="5003800" y="1834896"/>
                </a:lnTo>
                <a:lnTo>
                  <a:pt x="305816" y="1834896"/>
                </a:lnTo>
                <a:lnTo>
                  <a:pt x="256211" y="1830893"/>
                </a:lnTo>
                <a:lnTo>
                  <a:pt x="209154" y="1819305"/>
                </a:lnTo>
                <a:lnTo>
                  <a:pt x="165276" y="1800761"/>
                </a:lnTo>
                <a:lnTo>
                  <a:pt x="125205" y="1775891"/>
                </a:lnTo>
                <a:lnTo>
                  <a:pt x="89571" y="1745324"/>
                </a:lnTo>
                <a:lnTo>
                  <a:pt x="59004" y="1709690"/>
                </a:lnTo>
                <a:lnTo>
                  <a:pt x="34134" y="1669619"/>
                </a:lnTo>
                <a:lnTo>
                  <a:pt x="15590" y="1625741"/>
                </a:lnTo>
                <a:lnTo>
                  <a:pt x="4002" y="1578684"/>
                </a:lnTo>
                <a:lnTo>
                  <a:pt x="0" y="1529080"/>
                </a:lnTo>
                <a:lnTo>
                  <a:pt x="0" y="305816"/>
                </a:lnTo>
                <a:close/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63727" y="4762880"/>
            <a:ext cx="45821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operations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byte,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memory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deliver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next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byte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relieving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BW </a:t>
            </a:r>
            <a:r>
              <a:rPr sz="2400" b="1" dirty="0">
                <a:latin typeface="Calibri"/>
                <a:cs typeface="Calibri"/>
              </a:rPr>
              <a:t>pressure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increasing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compute pressure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77555" y="4130802"/>
            <a:ext cx="30670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Compare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App1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App2.</a:t>
            </a:r>
            <a:r>
              <a:rPr sz="1800" b="1" spc="3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What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doing </a:t>
            </a:r>
            <a:r>
              <a:rPr sz="1800" spc="-10" dirty="0">
                <a:latin typeface="Calibri"/>
                <a:cs typeface="Calibri"/>
              </a:rPr>
              <a:t>differently </a:t>
            </a:r>
            <a:r>
              <a:rPr sz="1800" spc="-20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one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another?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40460">
              <a:lnSpc>
                <a:spcPct val="100000"/>
              </a:lnSpc>
              <a:spcBef>
                <a:spcPts val="125"/>
              </a:spcBef>
            </a:pPr>
            <a:r>
              <a:rPr spc="-305" dirty="0"/>
              <a:t>Operational</a:t>
            </a:r>
            <a:r>
              <a:rPr spc="-35" dirty="0"/>
              <a:t> </a:t>
            </a:r>
            <a:r>
              <a:rPr spc="-265" dirty="0"/>
              <a:t>Intensity</a:t>
            </a:r>
            <a:r>
              <a:rPr spc="-180" dirty="0"/>
              <a:t> </a:t>
            </a:r>
            <a:r>
              <a:rPr spc="-335" dirty="0"/>
              <a:t>of</a:t>
            </a:r>
            <a:r>
              <a:rPr spc="-35" dirty="0"/>
              <a:t> </a:t>
            </a:r>
            <a:r>
              <a:rPr spc="-260" dirty="0"/>
              <a:t>Irregular</a:t>
            </a:r>
            <a:r>
              <a:rPr spc="-35" dirty="0"/>
              <a:t> </a:t>
            </a:r>
            <a:r>
              <a:rPr spc="-409" dirty="0"/>
              <a:t>Graph</a:t>
            </a:r>
            <a:r>
              <a:rPr spc="-165" dirty="0"/>
              <a:t> </a:t>
            </a:r>
            <a:r>
              <a:rPr spc="-270" dirty="0"/>
              <a:t>Applications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4336" y="1803477"/>
            <a:ext cx="2851150" cy="2750820"/>
            <a:chOff x="444336" y="1803477"/>
            <a:chExt cx="2851150" cy="2750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336" y="1803477"/>
              <a:ext cx="2850621" cy="2232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19" y="3957827"/>
              <a:ext cx="1031748" cy="595884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53221" y="4887277"/>
          <a:ext cx="1349375" cy="264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557265" y="3259073"/>
            <a:ext cx="6308090" cy="94361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830"/>
              </a:spcBef>
            </a:pPr>
            <a:r>
              <a:rPr sz="2250" dirty="0">
                <a:latin typeface="Courier New"/>
                <a:cs typeface="Courier New"/>
              </a:rPr>
              <a:t>for e</a:t>
            </a:r>
            <a:r>
              <a:rPr sz="2250" spc="5" dirty="0">
                <a:latin typeface="Courier New"/>
                <a:cs typeface="Courier New"/>
              </a:rPr>
              <a:t> </a:t>
            </a:r>
            <a:r>
              <a:rPr sz="2250" dirty="0">
                <a:latin typeface="Courier New"/>
                <a:cs typeface="Courier New"/>
              </a:rPr>
              <a:t>in</a:t>
            </a:r>
            <a:r>
              <a:rPr sz="2250" spc="20" dirty="0">
                <a:latin typeface="Courier New"/>
                <a:cs typeface="Courier New"/>
              </a:rPr>
              <a:t> </a:t>
            </a:r>
            <a:r>
              <a:rPr sz="2250" spc="-25" dirty="0">
                <a:latin typeface="Courier New"/>
                <a:cs typeface="Courier New"/>
              </a:rPr>
              <a:t>EL:</a:t>
            </a:r>
            <a:endParaRPr sz="2250">
              <a:latin typeface="Courier New"/>
              <a:cs typeface="Courier New"/>
            </a:endParaRPr>
          </a:p>
          <a:p>
            <a:pPr marL="467995">
              <a:lnSpc>
                <a:spcPct val="100000"/>
              </a:lnSpc>
              <a:spcBef>
                <a:spcPts val="25"/>
              </a:spcBef>
            </a:pPr>
            <a:r>
              <a:rPr sz="2250" dirty="0">
                <a:latin typeface="Courier New"/>
                <a:cs typeface="Courier New"/>
              </a:rPr>
              <a:t>dstData[e.dst]</a:t>
            </a:r>
            <a:r>
              <a:rPr sz="2250" spc="15" dirty="0">
                <a:latin typeface="Courier New"/>
                <a:cs typeface="Courier New"/>
              </a:rPr>
              <a:t> </a:t>
            </a:r>
            <a:r>
              <a:rPr sz="2250" dirty="0">
                <a:latin typeface="Courier New"/>
                <a:cs typeface="Courier New"/>
              </a:rPr>
              <a:t>+=</a:t>
            </a:r>
            <a:r>
              <a:rPr sz="2250" spc="10" dirty="0">
                <a:latin typeface="Courier New"/>
                <a:cs typeface="Courier New"/>
              </a:rPr>
              <a:t> </a:t>
            </a:r>
            <a:r>
              <a:rPr sz="2250" spc="-10" dirty="0">
                <a:latin typeface="Courier New"/>
                <a:cs typeface="Courier New"/>
              </a:rPr>
              <a:t>srcData[e.src]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5628" y="4756530"/>
            <a:ext cx="46081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operational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intensity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random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update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kernel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one?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40460">
              <a:lnSpc>
                <a:spcPct val="100000"/>
              </a:lnSpc>
              <a:spcBef>
                <a:spcPts val="125"/>
              </a:spcBef>
            </a:pPr>
            <a:r>
              <a:rPr spc="-305" dirty="0"/>
              <a:t>Operational</a:t>
            </a:r>
            <a:r>
              <a:rPr spc="-35" dirty="0"/>
              <a:t> </a:t>
            </a:r>
            <a:r>
              <a:rPr spc="-265" dirty="0"/>
              <a:t>Intensity</a:t>
            </a:r>
            <a:r>
              <a:rPr spc="-180" dirty="0"/>
              <a:t> </a:t>
            </a:r>
            <a:r>
              <a:rPr spc="-335" dirty="0"/>
              <a:t>of</a:t>
            </a:r>
            <a:r>
              <a:rPr spc="-35" dirty="0"/>
              <a:t> </a:t>
            </a:r>
            <a:r>
              <a:rPr spc="-260" dirty="0"/>
              <a:t>Irregular</a:t>
            </a:r>
            <a:r>
              <a:rPr spc="-35" dirty="0"/>
              <a:t> </a:t>
            </a:r>
            <a:r>
              <a:rPr spc="-409" dirty="0"/>
              <a:t>Graph</a:t>
            </a:r>
            <a:r>
              <a:rPr spc="-165" dirty="0"/>
              <a:t> </a:t>
            </a:r>
            <a:r>
              <a:rPr spc="-270" dirty="0"/>
              <a:t>Applications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4336" y="1803477"/>
            <a:ext cx="2851150" cy="2750820"/>
            <a:chOff x="444336" y="1803477"/>
            <a:chExt cx="2851150" cy="2750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336" y="1803477"/>
              <a:ext cx="2850621" cy="2232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19" y="3957827"/>
              <a:ext cx="1031748" cy="595884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53221" y="4887277"/>
          <a:ext cx="1349375" cy="264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557265" y="3259073"/>
            <a:ext cx="6308090" cy="94361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830"/>
              </a:spcBef>
            </a:pPr>
            <a:r>
              <a:rPr sz="2250" dirty="0">
                <a:latin typeface="Courier New"/>
                <a:cs typeface="Courier New"/>
              </a:rPr>
              <a:t>for e</a:t>
            </a:r>
            <a:r>
              <a:rPr sz="2250" spc="5" dirty="0">
                <a:latin typeface="Courier New"/>
                <a:cs typeface="Courier New"/>
              </a:rPr>
              <a:t> </a:t>
            </a:r>
            <a:r>
              <a:rPr sz="2250" dirty="0">
                <a:latin typeface="Courier New"/>
                <a:cs typeface="Courier New"/>
              </a:rPr>
              <a:t>in</a:t>
            </a:r>
            <a:r>
              <a:rPr sz="2250" spc="20" dirty="0">
                <a:latin typeface="Courier New"/>
                <a:cs typeface="Courier New"/>
              </a:rPr>
              <a:t> </a:t>
            </a:r>
            <a:r>
              <a:rPr sz="2250" spc="-25" dirty="0">
                <a:latin typeface="Courier New"/>
                <a:cs typeface="Courier New"/>
              </a:rPr>
              <a:t>EL:</a:t>
            </a:r>
            <a:endParaRPr sz="2250">
              <a:latin typeface="Courier New"/>
              <a:cs typeface="Courier New"/>
            </a:endParaRPr>
          </a:p>
          <a:p>
            <a:pPr marL="467995">
              <a:lnSpc>
                <a:spcPct val="100000"/>
              </a:lnSpc>
              <a:spcBef>
                <a:spcPts val="25"/>
              </a:spcBef>
            </a:pPr>
            <a:r>
              <a:rPr sz="2250" dirty="0">
                <a:latin typeface="Courier New"/>
                <a:cs typeface="Courier New"/>
              </a:rPr>
              <a:t>dstData[e.dst]</a:t>
            </a:r>
            <a:r>
              <a:rPr sz="2250" spc="15" dirty="0">
                <a:latin typeface="Courier New"/>
                <a:cs typeface="Courier New"/>
              </a:rPr>
              <a:t> </a:t>
            </a:r>
            <a:r>
              <a:rPr sz="2250" dirty="0">
                <a:latin typeface="Courier New"/>
                <a:cs typeface="Courier New"/>
              </a:rPr>
              <a:t>+=</a:t>
            </a:r>
            <a:r>
              <a:rPr sz="2250" spc="10" dirty="0">
                <a:latin typeface="Courier New"/>
                <a:cs typeface="Courier New"/>
              </a:rPr>
              <a:t> </a:t>
            </a:r>
            <a:r>
              <a:rPr sz="2250" spc="-10" dirty="0">
                <a:latin typeface="Courier New"/>
                <a:cs typeface="Courier New"/>
              </a:rPr>
              <a:t>srcData[e.src]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5628" y="4756530"/>
            <a:ext cx="4608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operational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intensity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random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update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kernel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one?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Operations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byte: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40460">
              <a:lnSpc>
                <a:spcPct val="100000"/>
              </a:lnSpc>
              <a:spcBef>
                <a:spcPts val="125"/>
              </a:spcBef>
            </a:pPr>
            <a:r>
              <a:rPr spc="-305" dirty="0"/>
              <a:t>Operational</a:t>
            </a:r>
            <a:r>
              <a:rPr spc="-35" dirty="0"/>
              <a:t> </a:t>
            </a:r>
            <a:r>
              <a:rPr spc="-265" dirty="0"/>
              <a:t>Intensity</a:t>
            </a:r>
            <a:r>
              <a:rPr spc="-180" dirty="0"/>
              <a:t> </a:t>
            </a:r>
            <a:r>
              <a:rPr spc="-335" dirty="0"/>
              <a:t>of</a:t>
            </a:r>
            <a:r>
              <a:rPr spc="-35" dirty="0"/>
              <a:t> </a:t>
            </a:r>
            <a:r>
              <a:rPr spc="-260" dirty="0"/>
              <a:t>Irregular</a:t>
            </a:r>
            <a:r>
              <a:rPr spc="-35" dirty="0"/>
              <a:t> </a:t>
            </a:r>
            <a:r>
              <a:rPr spc="-409" dirty="0"/>
              <a:t>Graph</a:t>
            </a:r>
            <a:r>
              <a:rPr spc="-165" dirty="0"/>
              <a:t> </a:t>
            </a:r>
            <a:r>
              <a:rPr spc="-270" dirty="0"/>
              <a:t>Applications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4336" y="1803477"/>
            <a:ext cx="2851150" cy="2750820"/>
            <a:chOff x="444336" y="1803477"/>
            <a:chExt cx="2851150" cy="2750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336" y="1803477"/>
              <a:ext cx="2850621" cy="2232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19" y="3957827"/>
              <a:ext cx="1031748" cy="595884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53221" y="4887277"/>
          <a:ext cx="1349375" cy="264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101590" y="2372105"/>
            <a:ext cx="6306820" cy="94488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835"/>
              </a:spcBef>
            </a:pPr>
            <a:r>
              <a:rPr sz="2250" dirty="0">
                <a:latin typeface="Courier New"/>
                <a:cs typeface="Courier New"/>
              </a:rPr>
              <a:t>for</a:t>
            </a:r>
            <a:r>
              <a:rPr sz="2250" spc="10" dirty="0">
                <a:latin typeface="Courier New"/>
                <a:cs typeface="Courier New"/>
              </a:rPr>
              <a:t> </a:t>
            </a:r>
            <a:r>
              <a:rPr sz="2250" dirty="0">
                <a:latin typeface="Courier New"/>
                <a:cs typeface="Courier New"/>
              </a:rPr>
              <a:t>e</a:t>
            </a:r>
            <a:r>
              <a:rPr sz="2250" spc="15" dirty="0">
                <a:latin typeface="Courier New"/>
                <a:cs typeface="Courier New"/>
              </a:rPr>
              <a:t> </a:t>
            </a:r>
            <a:r>
              <a:rPr sz="2250" dirty="0">
                <a:latin typeface="Courier New"/>
                <a:cs typeface="Courier New"/>
              </a:rPr>
              <a:t>in</a:t>
            </a:r>
            <a:r>
              <a:rPr sz="2250" spc="15" dirty="0">
                <a:latin typeface="Courier New"/>
                <a:cs typeface="Courier New"/>
              </a:rPr>
              <a:t> </a:t>
            </a:r>
            <a:r>
              <a:rPr sz="2250" spc="-25" dirty="0">
                <a:latin typeface="Courier New"/>
                <a:cs typeface="Courier New"/>
              </a:rPr>
              <a:t>EL:</a:t>
            </a:r>
            <a:endParaRPr sz="2250">
              <a:latin typeface="Courier New"/>
              <a:cs typeface="Courier New"/>
            </a:endParaRPr>
          </a:p>
          <a:p>
            <a:pPr marL="466725">
              <a:lnSpc>
                <a:spcPct val="100000"/>
              </a:lnSpc>
              <a:spcBef>
                <a:spcPts val="25"/>
              </a:spcBef>
            </a:pPr>
            <a:r>
              <a:rPr sz="2250" dirty="0">
                <a:latin typeface="Courier New"/>
                <a:cs typeface="Courier New"/>
              </a:rPr>
              <a:t>dstData[e.dst]</a:t>
            </a:r>
            <a:r>
              <a:rPr sz="2250" spc="15" dirty="0">
                <a:latin typeface="Courier New"/>
                <a:cs typeface="Courier New"/>
              </a:rPr>
              <a:t> </a:t>
            </a:r>
            <a:r>
              <a:rPr sz="2250" dirty="0">
                <a:latin typeface="Courier New"/>
                <a:cs typeface="Courier New"/>
              </a:rPr>
              <a:t>+=</a:t>
            </a:r>
            <a:r>
              <a:rPr sz="2250" spc="10" dirty="0">
                <a:latin typeface="Courier New"/>
                <a:cs typeface="Courier New"/>
              </a:rPr>
              <a:t> </a:t>
            </a:r>
            <a:r>
              <a:rPr sz="2250" spc="-10" dirty="0">
                <a:latin typeface="Courier New"/>
                <a:cs typeface="Courier New"/>
              </a:rPr>
              <a:t>srcData[e.src]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5409" y="3839921"/>
            <a:ext cx="623824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operational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intensity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random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update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kernel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one?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Operations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byte: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Operations: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addition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Bytes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Load: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8B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edge,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4B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srcData,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4B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Operational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Intensity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(8+4+4)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1/16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21255">
              <a:lnSpc>
                <a:spcPct val="100000"/>
              </a:lnSpc>
              <a:spcBef>
                <a:spcPts val="125"/>
              </a:spcBef>
            </a:pPr>
            <a:r>
              <a:rPr spc="-409" dirty="0"/>
              <a:t>Graph</a:t>
            </a:r>
            <a:r>
              <a:rPr spc="-180" dirty="0"/>
              <a:t> </a:t>
            </a:r>
            <a:r>
              <a:rPr spc="-260" dirty="0"/>
              <a:t>Applications</a:t>
            </a:r>
            <a:r>
              <a:rPr spc="-70" dirty="0"/>
              <a:t> </a:t>
            </a:r>
            <a:r>
              <a:rPr spc="-340" dirty="0"/>
              <a:t>are</a:t>
            </a:r>
            <a:r>
              <a:rPr spc="-35" dirty="0"/>
              <a:t> </a:t>
            </a:r>
            <a:r>
              <a:rPr spc="-434" dirty="0"/>
              <a:t>Memory-</a:t>
            </a:r>
            <a:r>
              <a:rPr spc="-385" dirty="0"/>
              <a:t>Bound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63845" y="1155953"/>
            <a:ext cx="5247640" cy="4373245"/>
            <a:chOff x="5363845" y="1155953"/>
            <a:chExt cx="5247640" cy="4373245"/>
          </a:xfrm>
        </p:grpSpPr>
        <p:sp>
          <p:nvSpPr>
            <p:cNvPr id="4" name="object 4"/>
            <p:cNvSpPr/>
            <p:nvPr/>
          </p:nvSpPr>
          <p:spPr>
            <a:xfrm>
              <a:off x="5363845" y="1155953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5980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69758" y="2926841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>
                  <a:moveTo>
                    <a:pt x="0" y="0"/>
                  </a:moveTo>
                  <a:lnTo>
                    <a:pt x="2298827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42966" y="2935986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1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68996" y="1339595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0" y="4084447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79"/>
                  </a:lnTo>
                  <a:lnTo>
                    <a:pt x="0" y="106679"/>
                  </a:lnTo>
                  <a:lnTo>
                    <a:pt x="0" y="320039"/>
                  </a:lnTo>
                  <a:lnTo>
                    <a:pt x="347472" y="320039"/>
                  </a:lnTo>
                  <a:lnTo>
                    <a:pt x="347472" y="426719"/>
                  </a:lnTo>
                  <a:lnTo>
                    <a:pt x="560831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79"/>
                  </a:moveTo>
                  <a:lnTo>
                    <a:pt x="347472" y="106679"/>
                  </a:lnTo>
                  <a:lnTo>
                    <a:pt x="347472" y="0"/>
                  </a:lnTo>
                  <a:lnTo>
                    <a:pt x="560831" y="213360"/>
                  </a:lnTo>
                  <a:lnTo>
                    <a:pt x="347472" y="426719"/>
                  </a:lnTo>
                  <a:lnTo>
                    <a:pt x="347472" y="320039"/>
                  </a:lnTo>
                  <a:lnTo>
                    <a:pt x="0" y="320039"/>
                  </a:lnTo>
                  <a:lnTo>
                    <a:pt x="0" y="10667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19"/>
                  </a:lnTo>
                  <a:lnTo>
                    <a:pt x="213359" y="320039"/>
                  </a:lnTo>
                  <a:lnTo>
                    <a:pt x="560831" y="320039"/>
                  </a:lnTo>
                  <a:lnTo>
                    <a:pt x="560831" y="106679"/>
                  </a:lnTo>
                  <a:lnTo>
                    <a:pt x="213359" y="106679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39"/>
                  </a:moveTo>
                  <a:lnTo>
                    <a:pt x="213359" y="320039"/>
                  </a:lnTo>
                  <a:lnTo>
                    <a:pt x="213359" y="426719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79"/>
                  </a:lnTo>
                  <a:lnTo>
                    <a:pt x="560831" y="106679"/>
                  </a:lnTo>
                  <a:lnTo>
                    <a:pt x="560831" y="3200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13784" y="2834767"/>
            <a:ext cx="138747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7480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7826" y="1432052"/>
            <a:ext cx="1187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 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3185" y="1432052"/>
            <a:ext cx="1828164" cy="1856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39115" indent="-2152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 </a:t>
            </a:r>
            <a:r>
              <a:rPr sz="2400" spc="-2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1014094" marR="5080" indent="106680">
              <a:lnSpc>
                <a:spcPts val="2880"/>
              </a:lnSpc>
            </a:pPr>
            <a:r>
              <a:rPr sz="2500" i="1" spc="-20" dirty="0">
                <a:latin typeface="Calibri"/>
                <a:cs typeface="Calibri"/>
              </a:rPr>
              <a:t>Peak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75578" y="3334511"/>
            <a:ext cx="1348740" cy="2146935"/>
            <a:chOff x="5775578" y="3334511"/>
            <a:chExt cx="1348740" cy="2146935"/>
          </a:xfrm>
        </p:grpSpPr>
        <p:sp>
          <p:nvSpPr>
            <p:cNvPr id="16" name="object 16"/>
            <p:cNvSpPr/>
            <p:nvPr/>
          </p:nvSpPr>
          <p:spPr>
            <a:xfrm>
              <a:off x="5775578" y="3334511"/>
              <a:ext cx="1348740" cy="1348740"/>
            </a:xfrm>
            <a:custGeom>
              <a:avLst/>
              <a:gdLst/>
              <a:ahLst/>
              <a:cxnLst/>
              <a:rect l="l" t="t" r="r" b="b"/>
              <a:pathLst>
                <a:path w="1348740" h="1348739">
                  <a:moveTo>
                    <a:pt x="84455" y="1102106"/>
                  </a:moveTo>
                  <a:lnTo>
                    <a:pt x="77088" y="1102868"/>
                  </a:lnTo>
                  <a:lnTo>
                    <a:pt x="69723" y="1103502"/>
                  </a:lnTo>
                  <a:lnTo>
                    <a:pt x="62484" y="1105662"/>
                  </a:lnTo>
                  <a:lnTo>
                    <a:pt x="27559" y="1130427"/>
                  </a:lnTo>
                  <a:lnTo>
                    <a:pt x="0" y="1161542"/>
                  </a:lnTo>
                  <a:lnTo>
                    <a:pt x="108712" y="1348232"/>
                  </a:lnTo>
                  <a:lnTo>
                    <a:pt x="126746" y="1331849"/>
                  </a:lnTo>
                  <a:lnTo>
                    <a:pt x="84962" y="1260348"/>
                  </a:lnTo>
                  <a:lnTo>
                    <a:pt x="87122" y="1258824"/>
                  </a:lnTo>
                  <a:lnTo>
                    <a:pt x="88900" y="1257427"/>
                  </a:lnTo>
                  <a:lnTo>
                    <a:pt x="90805" y="1256157"/>
                  </a:lnTo>
                  <a:lnTo>
                    <a:pt x="92583" y="1254633"/>
                  </a:lnTo>
                  <a:lnTo>
                    <a:pt x="96393" y="1251585"/>
                  </a:lnTo>
                  <a:lnTo>
                    <a:pt x="98044" y="1250061"/>
                  </a:lnTo>
                  <a:lnTo>
                    <a:pt x="99695" y="1248664"/>
                  </a:lnTo>
                  <a:lnTo>
                    <a:pt x="101219" y="1247139"/>
                  </a:lnTo>
                  <a:lnTo>
                    <a:pt x="102362" y="1246124"/>
                  </a:lnTo>
                  <a:lnTo>
                    <a:pt x="103124" y="1245489"/>
                  </a:lnTo>
                  <a:lnTo>
                    <a:pt x="108268" y="1240536"/>
                  </a:lnTo>
                  <a:lnTo>
                    <a:pt x="73660" y="1240536"/>
                  </a:lnTo>
                  <a:lnTo>
                    <a:pt x="27812" y="1162304"/>
                  </a:lnTo>
                  <a:lnTo>
                    <a:pt x="44704" y="1144524"/>
                  </a:lnTo>
                  <a:lnTo>
                    <a:pt x="49149" y="1140460"/>
                  </a:lnTo>
                  <a:lnTo>
                    <a:pt x="53848" y="1137031"/>
                  </a:lnTo>
                  <a:lnTo>
                    <a:pt x="58547" y="1134110"/>
                  </a:lnTo>
                  <a:lnTo>
                    <a:pt x="63246" y="1131062"/>
                  </a:lnTo>
                  <a:lnTo>
                    <a:pt x="68072" y="1129157"/>
                  </a:lnTo>
                  <a:lnTo>
                    <a:pt x="77724" y="1127379"/>
                  </a:lnTo>
                  <a:lnTo>
                    <a:pt x="124419" y="1127379"/>
                  </a:lnTo>
                  <a:lnTo>
                    <a:pt x="119634" y="1121537"/>
                  </a:lnTo>
                  <a:lnTo>
                    <a:pt x="91821" y="1103376"/>
                  </a:lnTo>
                  <a:lnTo>
                    <a:pt x="84455" y="1102106"/>
                  </a:lnTo>
                  <a:close/>
                </a:path>
                <a:path w="1348740" h="1348739">
                  <a:moveTo>
                    <a:pt x="124419" y="1127379"/>
                  </a:moveTo>
                  <a:lnTo>
                    <a:pt x="77724" y="1127379"/>
                  </a:lnTo>
                  <a:lnTo>
                    <a:pt x="82550" y="1127760"/>
                  </a:lnTo>
                  <a:lnTo>
                    <a:pt x="87503" y="1129664"/>
                  </a:lnTo>
                  <a:lnTo>
                    <a:pt x="114075" y="1158301"/>
                  </a:lnTo>
                  <a:lnTo>
                    <a:pt x="118237" y="1179576"/>
                  </a:lnTo>
                  <a:lnTo>
                    <a:pt x="116712" y="1187069"/>
                  </a:lnTo>
                  <a:lnTo>
                    <a:pt x="94880" y="1223033"/>
                  </a:lnTo>
                  <a:lnTo>
                    <a:pt x="89408" y="1228217"/>
                  </a:lnTo>
                  <a:lnTo>
                    <a:pt x="88392" y="1229233"/>
                  </a:lnTo>
                  <a:lnTo>
                    <a:pt x="85344" y="1232027"/>
                  </a:lnTo>
                  <a:lnTo>
                    <a:pt x="82042" y="1234567"/>
                  </a:lnTo>
                  <a:lnTo>
                    <a:pt x="80263" y="1235837"/>
                  </a:lnTo>
                  <a:lnTo>
                    <a:pt x="78612" y="1237107"/>
                  </a:lnTo>
                  <a:lnTo>
                    <a:pt x="77216" y="1238377"/>
                  </a:lnTo>
                  <a:lnTo>
                    <a:pt x="75692" y="1239520"/>
                  </a:lnTo>
                  <a:lnTo>
                    <a:pt x="74422" y="1240282"/>
                  </a:lnTo>
                  <a:lnTo>
                    <a:pt x="73660" y="1240536"/>
                  </a:lnTo>
                  <a:lnTo>
                    <a:pt x="108268" y="1240536"/>
                  </a:lnTo>
                  <a:lnTo>
                    <a:pt x="134477" y="1204579"/>
                  </a:lnTo>
                  <a:lnTo>
                    <a:pt x="141620" y="1172686"/>
                  </a:lnTo>
                  <a:lnTo>
                    <a:pt x="140987" y="1164328"/>
                  </a:lnTo>
                  <a:lnTo>
                    <a:pt x="139319" y="1155827"/>
                  </a:lnTo>
                  <a:lnTo>
                    <a:pt x="136511" y="1147254"/>
                  </a:lnTo>
                  <a:lnTo>
                    <a:pt x="132286" y="1138682"/>
                  </a:lnTo>
                  <a:lnTo>
                    <a:pt x="126656" y="1130109"/>
                  </a:lnTo>
                  <a:lnTo>
                    <a:pt x="124419" y="1127379"/>
                  </a:lnTo>
                  <a:close/>
                </a:path>
                <a:path w="1348740" h="1348739">
                  <a:moveTo>
                    <a:pt x="212471" y="1054100"/>
                  </a:moveTo>
                  <a:lnTo>
                    <a:pt x="207391" y="1055370"/>
                  </a:lnTo>
                  <a:lnTo>
                    <a:pt x="196723" y="1060450"/>
                  </a:lnTo>
                  <a:lnTo>
                    <a:pt x="191262" y="1062989"/>
                  </a:lnTo>
                  <a:lnTo>
                    <a:pt x="166310" y="1101089"/>
                  </a:lnTo>
                  <a:lnTo>
                    <a:pt x="163703" y="1126489"/>
                  </a:lnTo>
                  <a:lnTo>
                    <a:pt x="164538" y="1135379"/>
                  </a:lnTo>
                  <a:lnTo>
                    <a:pt x="177161" y="1173479"/>
                  </a:lnTo>
                  <a:lnTo>
                    <a:pt x="205984" y="1210309"/>
                  </a:lnTo>
                  <a:lnTo>
                    <a:pt x="232791" y="1221739"/>
                  </a:lnTo>
                  <a:lnTo>
                    <a:pt x="242079" y="1221739"/>
                  </a:lnTo>
                  <a:lnTo>
                    <a:pt x="278298" y="1198879"/>
                  </a:lnTo>
                  <a:lnTo>
                    <a:pt x="235458" y="1198879"/>
                  </a:lnTo>
                  <a:lnTo>
                    <a:pt x="229244" y="1196339"/>
                  </a:lnTo>
                  <a:lnTo>
                    <a:pt x="223186" y="1193800"/>
                  </a:lnTo>
                  <a:lnTo>
                    <a:pt x="217295" y="1188720"/>
                  </a:lnTo>
                  <a:lnTo>
                    <a:pt x="211582" y="1183639"/>
                  </a:lnTo>
                  <a:lnTo>
                    <a:pt x="209804" y="1181100"/>
                  </a:lnTo>
                  <a:lnTo>
                    <a:pt x="207899" y="1178559"/>
                  </a:lnTo>
                  <a:lnTo>
                    <a:pt x="203835" y="1173479"/>
                  </a:lnTo>
                  <a:lnTo>
                    <a:pt x="201803" y="1169670"/>
                  </a:lnTo>
                  <a:lnTo>
                    <a:pt x="199898" y="1167129"/>
                  </a:lnTo>
                  <a:lnTo>
                    <a:pt x="202057" y="1164589"/>
                  </a:lnTo>
                  <a:lnTo>
                    <a:pt x="204216" y="1163320"/>
                  </a:lnTo>
                  <a:lnTo>
                    <a:pt x="206248" y="1162050"/>
                  </a:lnTo>
                  <a:lnTo>
                    <a:pt x="208280" y="1159509"/>
                  </a:lnTo>
                  <a:lnTo>
                    <a:pt x="210185" y="1158239"/>
                  </a:lnTo>
                  <a:lnTo>
                    <a:pt x="211962" y="1156970"/>
                  </a:lnTo>
                  <a:lnTo>
                    <a:pt x="218111" y="1150620"/>
                  </a:lnTo>
                  <a:lnTo>
                    <a:pt x="191516" y="1150620"/>
                  </a:lnTo>
                  <a:lnTo>
                    <a:pt x="186961" y="1140459"/>
                  </a:lnTo>
                  <a:lnTo>
                    <a:pt x="183943" y="1131570"/>
                  </a:lnTo>
                  <a:lnTo>
                    <a:pt x="182425" y="1121409"/>
                  </a:lnTo>
                  <a:lnTo>
                    <a:pt x="182372" y="1113789"/>
                  </a:lnTo>
                  <a:lnTo>
                    <a:pt x="183804" y="1104900"/>
                  </a:lnTo>
                  <a:lnTo>
                    <a:pt x="186594" y="1097279"/>
                  </a:lnTo>
                  <a:lnTo>
                    <a:pt x="190765" y="1090929"/>
                  </a:lnTo>
                  <a:lnTo>
                    <a:pt x="196342" y="1084579"/>
                  </a:lnTo>
                  <a:lnTo>
                    <a:pt x="199644" y="1082039"/>
                  </a:lnTo>
                  <a:lnTo>
                    <a:pt x="202692" y="1079500"/>
                  </a:lnTo>
                  <a:lnTo>
                    <a:pt x="208534" y="1078229"/>
                  </a:lnTo>
                  <a:lnTo>
                    <a:pt x="211200" y="1076959"/>
                  </a:lnTo>
                  <a:lnTo>
                    <a:pt x="248216" y="1076959"/>
                  </a:lnTo>
                  <a:lnTo>
                    <a:pt x="222123" y="1055370"/>
                  </a:lnTo>
                  <a:lnTo>
                    <a:pt x="217297" y="1055370"/>
                  </a:lnTo>
                  <a:lnTo>
                    <a:pt x="212471" y="1054100"/>
                  </a:lnTo>
                  <a:close/>
                </a:path>
                <a:path w="1348740" h="1348739">
                  <a:moveTo>
                    <a:pt x="281940" y="1151889"/>
                  </a:moveTo>
                  <a:lnTo>
                    <a:pt x="260223" y="1189989"/>
                  </a:lnTo>
                  <a:lnTo>
                    <a:pt x="241792" y="1198879"/>
                  </a:lnTo>
                  <a:lnTo>
                    <a:pt x="278298" y="1198879"/>
                  </a:lnTo>
                  <a:lnTo>
                    <a:pt x="295943" y="1164589"/>
                  </a:lnTo>
                  <a:lnTo>
                    <a:pt x="297180" y="1158239"/>
                  </a:lnTo>
                  <a:lnTo>
                    <a:pt x="281940" y="1151889"/>
                  </a:lnTo>
                  <a:close/>
                </a:path>
                <a:path w="1348740" h="1348739">
                  <a:moveTo>
                    <a:pt x="248216" y="1076959"/>
                  </a:moveTo>
                  <a:lnTo>
                    <a:pt x="213613" y="1076959"/>
                  </a:lnTo>
                  <a:lnTo>
                    <a:pt x="216026" y="1078229"/>
                  </a:lnTo>
                  <a:lnTo>
                    <a:pt x="218186" y="1078229"/>
                  </a:lnTo>
                  <a:lnTo>
                    <a:pt x="221996" y="1080770"/>
                  </a:lnTo>
                  <a:lnTo>
                    <a:pt x="223774" y="1082039"/>
                  </a:lnTo>
                  <a:lnTo>
                    <a:pt x="225044" y="1083309"/>
                  </a:lnTo>
                  <a:lnTo>
                    <a:pt x="229616" y="1088389"/>
                  </a:lnTo>
                  <a:lnTo>
                    <a:pt x="231394" y="1093470"/>
                  </a:lnTo>
                  <a:lnTo>
                    <a:pt x="229870" y="1104900"/>
                  </a:lnTo>
                  <a:lnTo>
                    <a:pt x="227584" y="1111250"/>
                  </a:lnTo>
                  <a:lnTo>
                    <a:pt x="223647" y="1117600"/>
                  </a:lnTo>
                  <a:lnTo>
                    <a:pt x="219710" y="1122679"/>
                  </a:lnTo>
                  <a:lnTo>
                    <a:pt x="214884" y="1129029"/>
                  </a:lnTo>
                  <a:lnTo>
                    <a:pt x="208915" y="1134109"/>
                  </a:lnTo>
                  <a:lnTo>
                    <a:pt x="203073" y="1140459"/>
                  </a:lnTo>
                  <a:lnTo>
                    <a:pt x="197231" y="1145539"/>
                  </a:lnTo>
                  <a:lnTo>
                    <a:pt x="191516" y="1150620"/>
                  </a:lnTo>
                  <a:lnTo>
                    <a:pt x="218111" y="1150620"/>
                  </a:lnTo>
                  <a:lnTo>
                    <a:pt x="244020" y="1117600"/>
                  </a:lnTo>
                  <a:lnTo>
                    <a:pt x="251380" y="1094739"/>
                  </a:lnTo>
                  <a:lnTo>
                    <a:pt x="250951" y="1084579"/>
                  </a:lnTo>
                  <a:lnTo>
                    <a:pt x="248216" y="1076959"/>
                  </a:lnTo>
                  <a:close/>
                </a:path>
                <a:path w="1348740" h="1348739">
                  <a:moveTo>
                    <a:pt x="331724" y="946150"/>
                  </a:moveTo>
                  <a:lnTo>
                    <a:pt x="298576" y="965200"/>
                  </a:lnTo>
                  <a:lnTo>
                    <a:pt x="271780" y="1004569"/>
                  </a:lnTo>
                  <a:lnTo>
                    <a:pt x="268493" y="1032509"/>
                  </a:lnTo>
                  <a:lnTo>
                    <a:pt x="269494" y="1041400"/>
                  </a:lnTo>
                  <a:lnTo>
                    <a:pt x="282321" y="1079500"/>
                  </a:lnTo>
                  <a:lnTo>
                    <a:pt x="293004" y="1096009"/>
                  </a:lnTo>
                  <a:lnTo>
                    <a:pt x="298948" y="1104900"/>
                  </a:lnTo>
                  <a:lnTo>
                    <a:pt x="305308" y="1112520"/>
                  </a:lnTo>
                  <a:lnTo>
                    <a:pt x="320831" y="1125220"/>
                  </a:lnTo>
                  <a:lnTo>
                    <a:pt x="335772" y="1131570"/>
                  </a:lnTo>
                  <a:lnTo>
                    <a:pt x="350117" y="1131570"/>
                  </a:lnTo>
                  <a:lnTo>
                    <a:pt x="363855" y="1122679"/>
                  </a:lnTo>
                  <a:lnTo>
                    <a:pt x="367919" y="1118870"/>
                  </a:lnTo>
                  <a:lnTo>
                    <a:pt x="371221" y="1115059"/>
                  </a:lnTo>
                  <a:lnTo>
                    <a:pt x="374668" y="1108709"/>
                  </a:lnTo>
                  <a:lnTo>
                    <a:pt x="345821" y="1108709"/>
                  </a:lnTo>
                  <a:lnTo>
                    <a:pt x="339851" y="1107439"/>
                  </a:lnTo>
                  <a:lnTo>
                    <a:pt x="312769" y="1082039"/>
                  </a:lnTo>
                  <a:lnTo>
                    <a:pt x="307982" y="1075689"/>
                  </a:lnTo>
                  <a:lnTo>
                    <a:pt x="291465" y="1038859"/>
                  </a:lnTo>
                  <a:lnTo>
                    <a:pt x="289536" y="1017269"/>
                  </a:lnTo>
                  <a:lnTo>
                    <a:pt x="290322" y="1010919"/>
                  </a:lnTo>
                  <a:lnTo>
                    <a:pt x="316738" y="977900"/>
                  </a:lnTo>
                  <a:lnTo>
                    <a:pt x="323215" y="975359"/>
                  </a:lnTo>
                  <a:lnTo>
                    <a:pt x="348637" y="975359"/>
                  </a:lnTo>
                  <a:lnTo>
                    <a:pt x="331724" y="946150"/>
                  </a:lnTo>
                  <a:close/>
                </a:path>
                <a:path w="1348740" h="1348739">
                  <a:moveTo>
                    <a:pt x="348637" y="975359"/>
                  </a:moveTo>
                  <a:lnTo>
                    <a:pt x="323215" y="975359"/>
                  </a:lnTo>
                  <a:lnTo>
                    <a:pt x="365760" y="1047750"/>
                  </a:lnTo>
                  <a:lnTo>
                    <a:pt x="366775" y="1051559"/>
                  </a:lnTo>
                  <a:lnTo>
                    <a:pt x="367411" y="1056639"/>
                  </a:lnTo>
                  <a:lnTo>
                    <a:pt x="367792" y="1061720"/>
                  </a:lnTo>
                  <a:lnTo>
                    <a:pt x="368130" y="1064259"/>
                  </a:lnTo>
                  <a:lnTo>
                    <a:pt x="355981" y="1103629"/>
                  </a:lnTo>
                  <a:lnTo>
                    <a:pt x="345821" y="1108709"/>
                  </a:lnTo>
                  <a:lnTo>
                    <a:pt x="374668" y="1108709"/>
                  </a:lnTo>
                  <a:lnTo>
                    <a:pt x="381571" y="1076959"/>
                  </a:lnTo>
                  <a:lnTo>
                    <a:pt x="381508" y="1071879"/>
                  </a:lnTo>
                  <a:lnTo>
                    <a:pt x="381000" y="1066800"/>
                  </a:lnTo>
                  <a:lnTo>
                    <a:pt x="409829" y="1066800"/>
                  </a:lnTo>
                  <a:lnTo>
                    <a:pt x="408050" y="1064259"/>
                  </a:lnTo>
                  <a:lnTo>
                    <a:pt x="406019" y="1062989"/>
                  </a:lnTo>
                  <a:lnTo>
                    <a:pt x="399542" y="1055370"/>
                  </a:lnTo>
                  <a:lnTo>
                    <a:pt x="377317" y="1024889"/>
                  </a:lnTo>
                  <a:lnTo>
                    <a:pt x="348637" y="975359"/>
                  </a:lnTo>
                  <a:close/>
                </a:path>
                <a:path w="1348740" h="1348739">
                  <a:moveTo>
                    <a:pt x="409829" y="1066800"/>
                  </a:moveTo>
                  <a:lnTo>
                    <a:pt x="381888" y="1066800"/>
                  </a:lnTo>
                  <a:lnTo>
                    <a:pt x="402844" y="1083309"/>
                  </a:lnTo>
                  <a:lnTo>
                    <a:pt x="415290" y="1071879"/>
                  </a:lnTo>
                  <a:lnTo>
                    <a:pt x="411734" y="1069339"/>
                  </a:lnTo>
                  <a:lnTo>
                    <a:pt x="409829" y="1066800"/>
                  </a:lnTo>
                  <a:close/>
                </a:path>
                <a:path w="1348740" h="1348739">
                  <a:moveTo>
                    <a:pt x="349123" y="843279"/>
                  </a:moveTo>
                  <a:lnTo>
                    <a:pt x="332105" y="858519"/>
                  </a:lnTo>
                  <a:lnTo>
                    <a:pt x="441960" y="1046479"/>
                  </a:lnTo>
                  <a:lnTo>
                    <a:pt x="458978" y="1031239"/>
                  </a:lnTo>
                  <a:lnTo>
                    <a:pt x="423545" y="971550"/>
                  </a:lnTo>
                  <a:lnTo>
                    <a:pt x="435737" y="960119"/>
                  </a:lnTo>
                  <a:lnTo>
                    <a:pt x="500241" y="960119"/>
                  </a:lnTo>
                  <a:lnTo>
                    <a:pt x="493729" y="957579"/>
                  </a:lnTo>
                  <a:lnTo>
                    <a:pt x="415798" y="957579"/>
                  </a:lnTo>
                  <a:lnTo>
                    <a:pt x="349123" y="843279"/>
                  </a:lnTo>
                  <a:close/>
                </a:path>
                <a:path w="1348740" h="1348739">
                  <a:moveTo>
                    <a:pt x="500241" y="960119"/>
                  </a:moveTo>
                  <a:lnTo>
                    <a:pt x="435737" y="960119"/>
                  </a:lnTo>
                  <a:lnTo>
                    <a:pt x="507238" y="988059"/>
                  </a:lnTo>
                  <a:lnTo>
                    <a:pt x="526288" y="970279"/>
                  </a:lnTo>
                  <a:lnTo>
                    <a:pt x="500241" y="960119"/>
                  </a:lnTo>
                  <a:close/>
                </a:path>
                <a:path w="1348740" h="1348739">
                  <a:moveTo>
                    <a:pt x="440690" y="842009"/>
                  </a:moveTo>
                  <a:lnTo>
                    <a:pt x="419862" y="861059"/>
                  </a:lnTo>
                  <a:lnTo>
                    <a:pt x="423163" y="946150"/>
                  </a:lnTo>
                  <a:lnTo>
                    <a:pt x="415798" y="957579"/>
                  </a:lnTo>
                  <a:lnTo>
                    <a:pt x="493729" y="957579"/>
                  </a:lnTo>
                  <a:lnTo>
                    <a:pt x="454660" y="942339"/>
                  </a:lnTo>
                  <a:lnTo>
                    <a:pt x="438150" y="942339"/>
                  </a:lnTo>
                  <a:lnTo>
                    <a:pt x="441960" y="924559"/>
                  </a:lnTo>
                  <a:lnTo>
                    <a:pt x="440690" y="842009"/>
                  </a:lnTo>
                  <a:close/>
                </a:path>
                <a:path w="1348740" h="1348739">
                  <a:moveTo>
                    <a:pt x="501523" y="704850"/>
                  </a:moveTo>
                  <a:lnTo>
                    <a:pt x="489076" y="716279"/>
                  </a:lnTo>
                  <a:lnTo>
                    <a:pt x="598805" y="904239"/>
                  </a:lnTo>
                  <a:lnTo>
                    <a:pt x="615696" y="889000"/>
                  </a:lnTo>
                  <a:lnTo>
                    <a:pt x="541909" y="762000"/>
                  </a:lnTo>
                  <a:lnTo>
                    <a:pt x="522350" y="737869"/>
                  </a:lnTo>
                  <a:lnTo>
                    <a:pt x="523367" y="736600"/>
                  </a:lnTo>
                  <a:lnTo>
                    <a:pt x="561183" y="736600"/>
                  </a:lnTo>
                  <a:lnTo>
                    <a:pt x="501523" y="704850"/>
                  </a:lnTo>
                  <a:close/>
                </a:path>
                <a:path w="1348740" h="1348739">
                  <a:moveTo>
                    <a:pt x="561183" y="736600"/>
                  </a:moveTo>
                  <a:lnTo>
                    <a:pt x="523367" y="736600"/>
                  </a:lnTo>
                  <a:lnTo>
                    <a:pt x="546354" y="755650"/>
                  </a:lnTo>
                  <a:lnTo>
                    <a:pt x="637159" y="802639"/>
                  </a:lnTo>
                  <a:lnTo>
                    <a:pt x="642620" y="797559"/>
                  </a:lnTo>
                  <a:lnTo>
                    <a:pt x="640537" y="773429"/>
                  </a:lnTo>
                  <a:lnTo>
                    <a:pt x="623570" y="773429"/>
                  </a:lnTo>
                  <a:lnTo>
                    <a:pt x="604138" y="759459"/>
                  </a:lnTo>
                  <a:lnTo>
                    <a:pt x="561183" y="736600"/>
                  </a:lnTo>
                  <a:close/>
                </a:path>
                <a:path w="1348740" h="1348739">
                  <a:moveTo>
                    <a:pt x="650727" y="643889"/>
                  </a:moveTo>
                  <a:lnTo>
                    <a:pt x="626110" y="643889"/>
                  </a:lnTo>
                  <a:lnTo>
                    <a:pt x="640588" y="673100"/>
                  </a:lnTo>
                  <a:lnTo>
                    <a:pt x="714121" y="800100"/>
                  </a:lnTo>
                  <a:lnTo>
                    <a:pt x="732281" y="783589"/>
                  </a:lnTo>
                  <a:lnTo>
                    <a:pt x="650727" y="643889"/>
                  </a:lnTo>
                  <a:close/>
                </a:path>
                <a:path w="1348740" h="1348739">
                  <a:moveTo>
                    <a:pt x="622554" y="595629"/>
                  </a:moveTo>
                  <a:lnTo>
                    <a:pt x="606551" y="609600"/>
                  </a:lnTo>
                  <a:lnTo>
                    <a:pt x="617728" y="745489"/>
                  </a:lnTo>
                  <a:lnTo>
                    <a:pt x="623824" y="773429"/>
                  </a:lnTo>
                  <a:lnTo>
                    <a:pt x="640537" y="773429"/>
                  </a:lnTo>
                  <a:lnTo>
                    <a:pt x="632206" y="676909"/>
                  </a:lnTo>
                  <a:lnTo>
                    <a:pt x="625221" y="643889"/>
                  </a:lnTo>
                  <a:lnTo>
                    <a:pt x="650727" y="643889"/>
                  </a:lnTo>
                  <a:lnTo>
                    <a:pt x="622554" y="595629"/>
                  </a:lnTo>
                  <a:close/>
                </a:path>
                <a:path w="1348740" h="1348739">
                  <a:moveTo>
                    <a:pt x="753364" y="563879"/>
                  </a:moveTo>
                  <a:lnTo>
                    <a:pt x="716915" y="589279"/>
                  </a:lnTo>
                  <a:lnTo>
                    <a:pt x="704639" y="627379"/>
                  </a:lnTo>
                  <a:lnTo>
                    <a:pt x="704596" y="636269"/>
                  </a:lnTo>
                  <a:lnTo>
                    <a:pt x="705431" y="645159"/>
                  </a:lnTo>
                  <a:lnTo>
                    <a:pt x="718107" y="683259"/>
                  </a:lnTo>
                  <a:lnTo>
                    <a:pt x="746877" y="720089"/>
                  </a:lnTo>
                  <a:lnTo>
                    <a:pt x="773684" y="732789"/>
                  </a:lnTo>
                  <a:lnTo>
                    <a:pt x="782972" y="731519"/>
                  </a:lnTo>
                  <a:lnTo>
                    <a:pt x="819204" y="708659"/>
                  </a:lnTo>
                  <a:lnTo>
                    <a:pt x="782738" y="708659"/>
                  </a:lnTo>
                  <a:lnTo>
                    <a:pt x="770191" y="706119"/>
                  </a:lnTo>
                  <a:lnTo>
                    <a:pt x="764095" y="703579"/>
                  </a:lnTo>
                  <a:lnTo>
                    <a:pt x="758190" y="698500"/>
                  </a:lnTo>
                  <a:lnTo>
                    <a:pt x="752475" y="693419"/>
                  </a:lnTo>
                  <a:lnTo>
                    <a:pt x="750697" y="690879"/>
                  </a:lnTo>
                  <a:lnTo>
                    <a:pt x="748792" y="688339"/>
                  </a:lnTo>
                  <a:lnTo>
                    <a:pt x="744727" y="683259"/>
                  </a:lnTo>
                  <a:lnTo>
                    <a:pt x="742696" y="679450"/>
                  </a:lnTo>
                  <a:lnTo>
                    <a:pt x="740791" y="676909"/>
                  </a:lnTo>
                  <a:lnTo>
                    <a:pt x="742950" y="674369"/>
                  </a:lnTo>
                  <a:lnTo>
                    <a:pt x="745109" y="673100"/>
                  </a:lnTo>
                  <a:lnTo>
                    <a:pt x="747141" y="671829"/>
                  </a:lnTo>
                  <a:lnTo>
                    <a:pt x="749173" y="669289"/>
                  </a:lnTo>
                  <a:lnTo>
                    <a:pt x="751077" y="668019"/>
                  </a:lnTo>
                  <a:lnTo>
                    <a:pt x="752855" y="666750"/>
                  </a:lnTo>
                  <a:lnTo>
                    <a:pt x="759005" y="660400"/>
                  </a:lnTo>
                  <a:lnTo>
                    <a:pt x="732409" y="660400"/>
                  </a:lnTo>
                  <a:lnTo>
                    <a:pt x="727908" y="650239"/>
                  </a:lnTo>
                  <a:lnTo>
                    <a:pt x="724884" y="641350"/>
                  </a:lnTo>
                  <a:lnTo>
                    <a:pt x="723336" y="631189"/>
                  </a:lnTo>
                  <a:lnTo>
                    <a:pt x="723265" y="623569"/>
                  </a:lnTo>
                  <a:lnTo>
                    <a:pt x="724715" y="614679"/>
                  </a:lnTo>
                  <a:lnTo>
                    <a:pt x="727535" y="607059"/>
                  </a:lnTo>
                  <a:lnTo>
                    <a:pt x="731712" y="600709"/>
                  </a:lnTo>
                  <a:lnTo>
                    <a:pt x="737235" y="594359"/>
                  </a:lnTo>
                  <a:lnTo>
                    <a:pt x="740537" y="591819"/>
                  </a:lnTo>
                  <a:lnTo>
                    <a:pt x="743585" y="589279"/>
                  </a:lnTo>
                  <a:lnTo>
                    <a:pt x="746632" y="589279"/>
                  </a:lnTo>
                  <a:lnTo>
                    <a:pt x="749553" y="588009"/>
                  </a:lnTo>
                  <a:lnTo>
                    <a:pt x="752094" y="586739"/>
                  </a:lnTo>
                  <a:lnTo>
                    <a:pt x="789162" y="586739"/>
                  </a:lnTo>
                  <a:lnTo>
                    <a:pt x="763016" y="565150"/>
                  </a:lnTo>
                  <a:lnTo>
                    <a:pt x="758190" y="565150"/>
                  </a:lnTo>
                  <a:lnTo>
                    <a:pt x="753364" y="563879"/>
                  </a:lnTo>
                  <a:close/>
                </a:path>
                <a:path w="1348740" h="1348739">
                  <a:moveTo>
                    <a:pt x="822832" y="661669"/>
                  </a:moveTo>
                  <a:lnTo>
                    <a:pt x="801116" y="699769"/>
                  </a:lnTo>
                  <a:lnTo>
                    <a:pt x="782738" y="708659"/>
                  </a:lnTo>
                  <a:lnTo>
                    <a:pt x="819204" y="708659"/>
                  </a:lnTo>
                  <a:lnTo>
                    <a:pt x="836838" y="674369"/>
                  </a:lnTo>
                  <a:lnTo>
                    <a:pt x="838073" y="668019"/>
                  </a:lnTo>
                  <a:lnTo>
                    <a:pt x="822832" y="661669"/>
                  </a:lnTo>
                  <a:close/>
                </a:path>
                <a:path w="1348740" h="1348739">
                  <a:moveTo>
                    <a:pt x="789162" y="586739"/>
                  </a:moveTo>
                  <a:lnTo>
                    <a:pt x="756920" y="586739"/>
                  </a:lnTo>
                  <a:lnTo>
                    <a:pt x="759078" y="588009"/>
                  </a:lnTo>
                  <a:lnTo>
                    <a:pt x="760984" y="589279"/>
                  </a:lnTo>
                  <a:lnTo>
                    <a:pt x="772414" y="603250"/>
                  </a:lnTo>
                  <a:lnTo>
                    <a:pt x="771525" y="609600"/>
                  </a:lnTo>
                  <a:lnTo>
                    <a:pt x="743966" y="650239"/>
                  </a:lnTo>
                  <a:lnTo>
                    <a:pt x="738124" y="655319"/>
                  </a:lnTo>
                  <a:lnTo>
                    <a:pt x="732409" y="660400"/>
                  </a:lnTo>
                  <a:lnTo>
                    <a:pt x="759005" y="660400"/>
                  </a:lnTo>
                  <a:lnTo>
                    <a:pt x="766385" y="652779"/>
                  </a:lnTo>
                  <a:lnTo>
                    <a:pt x="777081" y="640079"/>
                  </a:lnTo>
                  <a:lnTo>
                    <a:pt x="784967" y="627379"/>
                  </a:lnTo>
                  <a:lnTo>
                    <a:pt x="790067" y="615950"/>
                  </a:lnTo>
                  <a:lnTo>
                    <a:pt x="792329" y="604519"/>
                  </a:lnTo>
                  <a:lnTo>
                    <a:pt x="791876" y="594359"/>
                  </a:lnTo>
                  <a:lnTo>
                    <a:pt x="789162" y="586739"/>
                  </a:lnTo>
                  <a:close/>
                </a:path>
                <a:path w="1348740" h="1348739">
                  <a:moveTo>
                    <a:pt x="806957" y="510539"/>
                  </a:moveTo>
                  <a:lnTo>
                    <a:pt x="795020" y="520700"/>
                  </a:lnTo>
                  <a:lnTo>
                    <a:pt x="873378" y="655319"/>
                  </a:lnTo>
                  <a:lnTo>
                    <a:pt x="890270" y="640079"/>
                  </a:lnTo>
                  <a:lnTo>
                    <a:pt x="839597" y="554989"/>
                  </a:lnTo>
                  <a:lnTo>
                    <a:pt x="838580" y="549909"/>
                  </a:lnTo>
                  <a:lnTo>
                    <a:pt x="837946" y="546100"/>
                  </a:lnTo>
                  <a:lnTo>
                    <a:pt x="837184" y="534669"/>
                  </a:lnTo>
                  <a:lnTo>
                    <a:pt x="837260" y="530859"/>
                  </a:lnTo>
                  <a:lnTo>
                    <a:pt x="823214" y="530859"/>
                  </a:lnTo>
                  <a:lnTo>
                    <a:pt x="806957" y="510539"/>
                  </a:lnTo>
                  <a:close/>
                </a:path>
                <a:path w="1348740" h="1348739">
                  <a:moveTo>
                    <a:pt x="898934" y="488950"/>
                  </a:moveTo>
                  <a:lnTo>
                    <a:pt x="860298" y="488950"/>
                  </a:lnTo>
                  <a:lnTo>
                    <a:pt x="863853" y="490219"/>
                  </a:lnTo>
                  <a:lnTo>
                    <a:pt x="867410" y="492759"/>
                  </a:lnTo>
                  <a:lnTo>
                    <a:pt x="871093" y="496569"/>
                  </a:lnTo>
                  <a:lnTo>
                    <a:pt x="873760" y="499109"/>
                  </a:lnTo>
                  <a:lnTo>
                    <a:pt x="876680" y="502919"/>
                  </a:lnTo>
                  <a:lnTo>
                    <a:pt x="879728" y="508000"/>
                  </a:lnTo>
                  <a:lnTo>
                    <a:pt x="882903" y="513079"/>
                  </a:lnTo>
                  <a:lnTo>
                    <a:pt x="886205" y="518159"/>
                  </a:lnTo>
                  <a:lnTo>
                    <a:pt x="889762" y="524509"/>
                  </a:lnTo>
                  <a:lnTo>
                    <a:pt x="934085" y="600709"/>
                  </a:lnTo>
                  <a:lnTo>
                    <a:pt x="951102" y="585469"/>
                  </a:lnTo>
                  <a:lnTo>
                    <a:pt x="901319" y="500379"/>
                  </a:lnTo>
                  <a:lnTo>
                    <a:pt x="900049" y="496569"/>
                  </a:lnTo>
                  <a:lnTo>
                    <a:pt x="899160" y="491489"/>
                  </a:lnTo>
                  <a:lnTo>
                    <a:pt x="898934" y="488950"/>
                  </a:lnTo>
                  <a:close/>
                </a:path>
                <a:path w="1348740" h="1348739">
                  <a:moveTo>
                    <a:pt x="954468" y="433069"/>
                  </a:moveTo>
                  <a:lnTo>
                    <a:pt x="917194" y="433069"/>
                  </a:lnTo>
                  <a:lnTo>
                    <a:pt x="924305" y="434339"/>
                  </a:lnTo>
                  <a:lnTo>
                    <a:pt x="927989" y="436879"/>
                  </a:lnTo>
                  <a:lnTo>
                    <a:pt x="933957" y="444500"/>
                  </a:lnTo>
                  <a:lnTo>
                    <a:pt x="936371" y="447039"/>
                  </a:lnTo>
                  <a:lnTo>
                    <a:pt x="939038" y="450850"/>
                  </a:lnTo>
                  <a:lnTo>
                    <a:pt x="944499" y="459739"/>
                  </a:lnTo>
                  <a:lnTo>
                    <a:pt x="994918" y="546100"/>
                  </a:lnTo>
                  <a:lnTo>
                    <a:pt x="1011809" y="530859"/>
                  </a:lnTo>
                  <a:lnTo>
                    <a:pt x="964692" y="449579"/>
                  </a:lnTo>
                  <a:lnTo>
                    <a:pt x="959425" y="440689"/>
                  </a:lnTo>
                  <a:lnTo>
                    <a:pt x="954468" y="433069"/>
                  </a:lnTo>
                  <a:close/>
                </a:path>
                <a:path w="1348740" h="1348739">
                  <a:moveTo>
                    <a:pt x="858647" y="462279"/>
                  </a:moveTo>
                  <a:lnTo>
                    <a:pt x="852170" y="464819"/>
                  </a:lnTo>
                  <a:lnTo>
                    <a:pt x="845439" y="471169"/>
                  </a:lnTo>
                  <a:lnTo>
                    <a:pt x="840613" y="474979"/>
                  </a:lnTo>
                  <a:lnTo>
                    <a:pt x="836802" y="480059"/>
                  </a:lnTo>
                  <a:lnTo>
                    <a:pt x="831469" y="490219"/>
                  </a:lnTo>
                  <a:lnTo>
                    <a:pt x="829310" y="495300"/>
                  </a:lnTo>
                  <a:lnTo>
                    <a:pt x="827913" y="500379"/>
                  </a:lnTo>
                  <a:lnTo>
                    <a:pt x="826389" y="505459"/>
                  </a:lnTo>
                  <a:lnTo>
                    <a:pt x="825500" y="510539"/>
                  </a:lnTo>
                  <a:lnTo>
                    <a:pt x="824992" y="515619"/>
                  </a:lnTo>
                  <a:lnTo>
                    <a:pt x="824611" y="520700"/>
                  </a:lnTo>
                  <a:lnTo>
                    <a:pt x="824102" y="529589"/>
                  </a:lnTo>
                  <a:lnTo>
                    <a:pt x="823214" y="530859"/>
                  </a:lnTo>
                  <a:lnTo>
                    <a:pt x="837260" y="530859"/>
                  </a:lnTo>
                  <a:lnTo>
                    <a:pt x="837311" y="528319"/>
                  </a:lnTo>
                  <a:lnTo>
                    <a:pt x="838200" y="516889"/>
                  </a:lnTo>
                  <a:lnTo>
                    <a:pt x="856869" y="488950"/>
                  </a:lnTo>
                  <a:lnTo>
                    <a:pt x="898934" y="488950"/>
                  </a:lnTo>
                  <a:lnTo>
                    <a:pt x="898144" y="480059"/>
                  </a:lnTo>
                  <a:lnTo>
                    <a:pt x="898169" y="478789"/>
                  </a:lnTo>
                  <a:lnTo>
                    <a:pt x="884301" y="478789"/>
                  </a:lnTo>
                  <a:lnTo>
                    <a:pt x="877443" y="471169"/>
                  </a:lnTo>
                  <a:lnTo>
                    <a:pt x="870966" y="466089"/>
                  </a:lnTo>
                  <a:lnTo>
                    <a:pt x="864743" y="464819"/>
                  </a:lnTo>
                  <a:lnTo>
                    <a:pt x="858647" y="462279"/>
                  </a:lnTo>
                  <a:close/>
                </a:path>
                <a:path w="1348740" h="1348739">
                  <a:moveTo>
                    <a:pt x="928618" y="408939"/>
                  </a:moveTo>
                  <a:lnTo>
                    <a:pt x="916940" y="408939"/>
                  </a:lnTo>
                  <a:lnTo>
                    <a:pt x="910081" y="411479"/>
                  </a:lnTo>
                  <a:lnTo>
                    <a:pt x="903224" y="417829"/>
                  </a:lnTo>
                  <a:lnTo>
                    <a:pt x="899287" y="421639"/>
                  </a:lnTo>
                  <a:lnTo>
                    <a:pt x="895985" y="425450"/>
                  </a:lnTo>
                  <a:lnTo>
                    <a:pt x="893445" y="430529"/>
                  </a:lnTo>
                  <a:lnTo>
                    <a:pt x="890777" y="435609"/>
                  </a:lnTo>
                  <a:lnTo>
                    <a:pt x="888746" y="440689"/>
                  </a:lnTo>
                  <a:lnTo>
                    <a:pt x="885698" y="452119"/>
                  </a:lnTo>
                  <a:lnTo>
                    <a:pt x="884809" y="457200"/>
                  </a:lnTo>
                  <a:lnTo>
                    <a:pt x="884427" y="463550"/>
                  </a:lnTo>
                  <a:lnTo>
                    <a:pt x="884047" y="467359"/>
                  </a:lnTo>
                  <a:lnTo>
                    <a:pt x="884015" y="474979"/>
                  </a:lnTo>
                  <a:lnTo>
                    <a:pt x="884301" y="478789"/>
                  </a:lnTo>
                  <a:lnTo>
                    <a:pt x="898169" y="478789"/>
                  </a:lnTo>
                  <a:lnTo>
                    <a:pt x="898271" y="473709"/>
                  </a:lnTo>
                  <a:lnTo>
                    <a:pt x="898778" y="467359"/>
                  </a:lnTo>
                  <a:lnTo>
                    <a:pt x="909574" y="439419"/>
                  </a:lnTo>
                  <a:lnTo>
                    <a:pt x="913384" y="435609"/>
                  </a:lnTo>
                  <a:lnTo>
                    <a:pt x="917194" y="433069"/>
                  </a:lnTo>
                  <a:lnTo>
                    <a:pt x="954468" y="433069"/>
                  </a:lnTo>
                  <a:lnTo>
                    <a:pt x="949797" y="426719"/>
                  </a:lnTo>
                  <a:lnTo>
                    <a:pt x="945388" y="421639"/>
                  </a:lnTo>
                  <a:lnTo>
                    <a:pt x="939528" y="415289"/>
                  </a:lnTo>
                  <a:lnTo>
                    <a:pt x="933942" y="411479"/>
                  </a:lnTo>
                  <a:lnTo>
                    <a:pt x="928618" y="408939"/>
                  </a:lnTo>
                  <a:close/>
                </a:path>
                <a:path w="1348740" h="1348739">
                  <a:moveTo>
                    <a:pt x="1080007" y="198119"/>
                  </a:moveTo>
                  <a:lnTo>
                    <a:pt x="1041907" y="212089"/>
                  </a:lnTo>
                  <a:lnTo>
                    <a:pt x="1036320" y="217169"/>
                  </a:lnTo>
                  <a:lnTo>
                    <a:pt x="1030273" y="222250"/>
                  </a:lnTo>
                  <a:lnTo>
                    <a:pt x="1024524" y="228600"/>
                  </a:lnTo>
                  <a:lnTo>
                    <a:pt x="1019085" y="233679"/>
                  </a:lnTo>
                  <a:lnTo>
                    <a:pt x="1013968" y="238760"/>
                  </a:lnTo>
                  <a:lnTo>
                    <a:pt x="1009179" y="243839"/>
                  </a:lnTo>
                  <a:lnTo>
                    <a:pt x="1004712" y="248919"/>
                  </a:lnTo>
                  <a:lnTo>
                    <a:pt x="1000555" y="254000"/>
                  </a:lnTo>
                  <a:lnTo>
                    <a:pt x="996696" y="259079"/>
                  </a:lnTo>
                  <a:lnTo>
                    <a:pt x="1104773" y="444500"/>
                  </a:lnTo>
                  <a:lnTo>
                    <a:pt x="1108202" y="441959"/>
                  </a:lnTo>
                  <a:lnTo>
                    <a:pt x="1114805" y="438150"/>
                  </a:lnTo>
                  <a:lnTo>
                    <a:pt x="1124585" y="430529"/>
                  </a:lnTo>
                  <a:lnTo>
                    <a:pt x="1130173" y="426719"/>
                  </a:lnTo>
                  <a:lnTo>
                    <a:pt x="1134618" y="421639"/>
                  </a:lnTo>
                  <a:lnTo>
                    <a:pt x="1141476" y="416559"/>
                  </a:lnTo>
                  <a:lnTo>
                    <a:pt x="1144270" y="414019"/>
                  </a:lnTo>
                  <a:lnTo>
                    <a:pt x="1146682" y="411479"/>
                  </a:lnTo>
                  <a:lnTo>
                    <a:pt x="1148105" y="410209"/>
                  </a:lnTo>
                  <a:lnTo>
                    <a:pt x="1112266" y="410209"/>
                  </a:lnTo>
                  <a:lnTo>
                    <a:pt x="1072896" y="342900"/>
                  </a:lnTo>
                  <a:lnTo>
                    <a:pt x="1088644" y="327659"/>
                  </a:lnTo>
                  <a:lnTo>
                    <a:pt x="1093343" y="323850"/>
                  </a:lnTo>
                  <a:lnTo>
                    <a:pt x="1062101" y="323850"/>
                  </a:lnTo>
                  <a:lnTo>
                    <a:pt x="1024509" y="259079"/>
                  </a:lnTo>
                  <a:lnTo>
                    <a:pt x="1026160" y="257810"/>
                  </a:lnTo>
                  <a:lnTo>
                    <a:pt x="1029080" y="254000"/>
                  </a:lnTo>
                  <a:lnTo>
                    <a:pt x="1033018" y="250189"/>
                  </a:lnTo>
                  <a:lnTo>
                    <a:pt x="1037081" y="246379"/>
                  </a:lnTo>
                  <a:lnTo>
                    <a:pt x="1041526" y="241300"/>
                  </a:lnTo>
                  <a:lnTo>
                    <a:pt x="1046352" y="237489"/>
                  </a:lnTo>
                  <a:lnTo>
                    <a:pt x="1050544" y="233679"/>
                  </a:lnTo>
                  <a:lnTo>
                    <a:pt x="1054735" y="231139"/>
                  </a:lnTo>
                  <a:lnTo>
                    <a:pt x="1058799" y="228600"/>
                  </a:lnTo>
                  <a:lnTo>
                    <a:pt x="1062990" y="226060"/>
                  </a:lnTo>
                  <a:lnTo>
                    <a:pt x="1067053" y="224789"/>
                  </a:lnTo>
                  <a:lnTo>
                    <a:pt x="1075181" y="223519"/>
                  </a:lnTo>
                  <a:lnTo>
                    <a:pt x="1118311" y="223519"/>
                  </a:lnTo>
                  <a:lnTo>
                    <a:pt x="1115949" y="219710"/>
                  </a:lnTo>
                  <a:lnTo>
                    <a:pt x="1110742" y="214629"/>
                  </a:lnTo>
                  <a:lnTo>
                    <a:pt x="1105280" y="208279"/>
                  </a:lnTo>
                  <a:lnTo>
                    <a:pt x="1099312" y="204469"/>
                  </a:lnTo>
                  <a:lnTo>
                    <a:pt x="1086485" y="199389"/>
                  </a:lnTo>
                  <a:lnTo>
                    <a:pt x="1080007" y="198119"/>
                  </a:lnTo>
                  <a:close/>
                </a:path>
                <a:path w="1348740" h="1348739">
                  <a:moveTo>
                    <a:pt x="1173179" y="307339"/>
                  </a:moveTo>
                  <a:lnTo>
                    <a:pt x="1129538" y="307339"/>
                  </a:lnTo>
                  <a:lnTo>
                    <a:pt x="1139698" y="309879"/>
                  </a:lnTo>
                  <a:lnTo>
                    <a:pt x="1144270" y="312419"/>
                  </a:lnTo>
                  <a:lnTo>
                    <a:pt x="1148588" y="317500"/>
                  </a:lnTo>
                  <a:lnTo>
                    <a:pt x="1154302" y="323850"/>
                  </a:lnTo>
                  <a:lnTo>
                    <a:pt x="1157859" y="330200"/>
                  </a:lnTo>
                  <a:lnTo>
                    <a:pt x="1159382" y="336550"/>
                  </a:lnTo>
                  <a:lnTo>
                    <a:pt x="1160779" y="342900"/>
                  </a:lnTo>
                  <a:lnTo>
                    <a:pt x="1160779" y="349250"/>
                  </a:lnTo>
                  <a:lnTo>
                    <a:pt x="1159128" y="355600"/>
                  </a:lnTo>
                  <a:lnTo>
                    <a:pt x="1157604" y="361950"/>
                  </a:lnTo>
                  <a:lnTo>
                    <a:pt x="1154811" y="368300"/>
                  </a:lnTo>
                  <a:lnTo>
                    <a:pt x="1150747" y="374650"/>
                  </a:lnTo>
                  <a:lnTo>
                    <a:pt x="1146810" y="381000"/>
                  </a:lnTo>
                  <a:lnTo>
                    <a:pt x="1142238" y="386079"/>
                  </a:lnTo>
                  <a:lnTo>
                    <a:pt x="1136903" y="389889"/>
                  </a:lnTo>
                  <a:lnTo>
                    <a:pt x="1133094" y="393700"/>
                  </a:lnTo>
                  <a:lnTo>
                    <a:pt x="1128268" y="398779"/>
                  </a:lnTo>
                  <a:lnTo>
                    <a:pt x="1125854" y="400050"/>
                  </a:lnTo>
                  <a:lnTo>
                    <a:pt x="1123569" y="401319"/>
                  </a:lnTo>
                  <a:lnTo>
                    <a:pt x="1119124" y="405129"/>
                  </a:lnTo>
                  <a:lnTo>
                    <a:pt x="1117092" y="407669"/>
                  </a:lnTo>
                  <a:lnTo>
                    <a:pt x="1115060" y="408939"/>
                  </a:lnTo>
                  <a:lnTo>
                    <a:pt x="1113409" y="408939"/>
                  </a:lnTo>
                  <a:lnTo>
                    <a:pt x="1112266" y="410209"/>
                  </a:lnTo>
                  <a:lnTo>
                    <a:pt x="1148105" y="410209"/>
                  </a:lnTo>
                  <a:lnTo>
                    <a:pt x="1176242" y="374650"/>
                  </a:lnTo>
                  <a:lnTo>
                    <a:pt x="1184005" y="344169"/>
                  </a:lnTo>
                  <a:lnTo>
                    <a:pt x="1183824" y="336550"/>
                  </a:lnTo>
                  <a:lnTo>
                    <a:pt x="1182751" y="328929"/>
                  </a:lnTo>
                  <a:lnTo>
                    <a:pt x="1180459" y="321309"/>
                  </a:lnTo>
                  <a:lnTo>
                    <a:pt x="1176797" y="313689"/>
                  </a:lnTo>
                  <a:lnTo>
                    <a:pt x="1173179" y="307339"/>
                  </a:lnTo>
                  <a:close/>
                </a:path>
                <a:path w="1348740" h="1348739">
                  <a:moveTo>
                    <a:pt x="1118311" y="223519"/>
                  </a:moveTo>
                  <a:lnTo>
                    <a:pt x="1079119" y="223519"/>
                  </a:lnTo>
                  <a:lnTo>
                    <a:pt x="1086739" y="227329"/>
                  </a:lnTo>
                  <a:lnTo>
                    <a:pt x="1090549" y="229869"/>
                  </a:lnTo>
                  <a:lnTo>
                    <a:pt x="1099566" y="240029"/>
                  </a:lnTo>
                  <a:lnTo>
                    <a:pt x="1102868" y="245110"/>
                  </a:lnTo>
                  <a:lnTo>
                    <a:pt x="1104265" y="251460"/>
                  </a:lnTo>
                  <a:lnTo>
                    <a:pt x="1105789" y="256539"/>
                  </a:lnTo>
                  <a:lnTo>
                    <a:pt x="1106043" y="262889"/>
                  </a:lnTo>
                  <a:lnTo>
                    <a:pt x="1104011" y="273050"/>
                  </a:lnTo>
                  <a:lnTo>
                    <a:pt x="1102232" y="278129"/>
                  </a:lnTo>
                  <a:lnTo>
                    <a:pt x="1099439" y="283209"/>
                  </a:lnTo>
                  <a:lnTo>
                    <a:pt x="1094104" y="293369"/>
                  </a:lnTo>
                  <a:lnTo>
                    <a:pt x="1091311" y="297179"/>
                  </a:lnTo>
                  <a:lnTo>
                    <a:pt x="1089152" y="299719"/>
                  </a:lnTo>
                  <a:lnTo>
                    <a:pt x="1086357" y="302259"/>
                  </a:lnTo>
                  <a:lnTo>
                    <a:pt x="1083055" y="304800"/>
                  </a:lnTo>
                  <a:lnTo>
                    <a:pt x="1076578" y="311150"/>
                  </a:lnTo>
                  <a:lnTo>
                    <a:pt x="1074039" y="313689"/>
                  </a:lnTo>
                  <a:lnTo>
                    <a:pt x="1062101" y="323850"/>
                  </a:lnTo>
                  <a:lnTo>
                    <a:pt x="1093343" y="323850"/>
                  </a:lnTo>
                  <a:lnTo>
                    <a:pt x="1098296" y="320039"/>
                  </a:lnTo>
                  <a:lnTo>
                    <a:pt x="1103502" y="316229"/>
                  </a:lnTo>
                  <a:lnTo>
                    <a:pt x="1113917" y="311150"/>
                  </a:lnTo>
                  <a:lnTo>
                    <a:pt x="1119124" y="309879"/>
                  </a:lnTo>
                  <a:lnTo>
                    <a:pt x="1124457" y="307339"/>
                  </a:lnTo>
                  <a:lnTo>
                    <a:pt x="1173179" y="307339"/>
                  </a:lnTo>
                  <a:lnTo>
                    <a:pt x="1171731" y="304800"/>
                  </a:lnTo>
                  <a:lnTo>
                    <a:pt x="1165225" y="297179"/>
                  </a:lnTo>
                  <a:lnTo>
                    <a:pt x="1161542" y="293369"/>
                  </a:lnTo>
                  <a:lnTo>
                    <a:pt x="1157477" y="290829"/>
                  </a:lnTo>
                  <a:lnTo>
                    <a:pt x="1155319" y="289559"/>
                  </a:lnTo>
                  <a:lnTo>
                    <a:pt x="1113027" y="289559"/>
                  </a:lnTo>
                  <a:lnTo>
                    <a:pt x="1112139" y="288289"/>
                  </a:lnTo>
                  <a:lnTo>
                    <a:pt x="1126363" y="245110"/>
                  </a:lnTo>
                  <a:lnTo>
                    <a:pt x="1125093" y="238760"/>
                  </a:lnTo>
                  <a:lnTo>
                    <a:pt x="1122552" y="232410"/>
                  </a:lnTo>
                  <a:lnTo>
                    <a:pt x="1119886" y="226060"/>
                  </a:lnTo>
                  <a:lnTo>
                    <a:pt x="1118311" y="223519"/>
                  </a:lnTo>
                  <a:close/>
                </a:path>
                <a:path w="1348740" h="1348739">
                  <a:moveTo>
                    <a:pt x="1123061" y="140969"/>
                  </a:moveTo>
                  <a:lnTo>
                    <a:pt x="1104519" y="158750"/>
                  </a:lnTo>
                  <a:lnTo>
                    <a:pt x="1258951" y="311150"/>
                  </a:lnTo>
                  <a:lnTo>
                    <a:pt x="1268856" y="302259"/>
                  </a:lnTo>
                  <a:lnTo>
                    <a:pt x="1260342" y="271779"/>
                  </a:lnTo>
                  <a:lnTo>
                    <a:pt x="1244473" y="271779"/>
                  </a:lnTo>
                  <a:lnTo>
                    <a:pt x="1222755" y="243839"/>
                  </a:lnTo>
                  <a:lnTo>
                    <a:pt x="1123061" y="140969"/>
                  </a:lnTo>
                  <a:close/>
                </a:path>
                <a:path w="1348740" h="1348739">
                  <a:moveTo>
                    <a:pt x="1134999" y="283209"/>
                  </a:moveTo>
                  <a:lnTo>
                    <a:pt x="1130427" y="284479"/>
                  </a:lnTo>
                  <a:lnTo>
                    <a:pt x="1121282" y="285750"/>
                  </a:lnTo>
                  <a:lnTo>
                    <a:pt x="1116965" y="287019"/>
                  </a:lnTo>
                  <a:lnTo>
                    <a:pt x="1113027" y="289559"/>
                  </a:lnTo>
                  <a:lnTo>
                    <a:pt x="1155319" y="289559"/>
                  </a:lnTo>
                  <a:lnTo>
                    <a:pt x="1153160" y="288289"/>
                  </a:lnTo>
                  <a:lnTo>
                    <a:pt x="1148715" y="285750"/>
                  </a:lnTo>
                  <a:lnTo>
                    <a:pt x="1144143" y="284479"/>
                  </a:lnTo>
                  <a:lnTo>
                    <a:pt x="1134999" y="283209"/>
                  </a:lnTo>
                  <a:close/>
                </a:path>
                <a:path w="1348740" h="1348739">
                  <a:moveTo>
                    <a:pt x="1196975" y="74929"/>
                  </a:moveTo>
                  <a:lnTo>
                    <a:pt x="1187196" y="83819"/>
                  </a:lnTo>
                  <a:lnTo>
                    <a:pt x="1229360" y="236219"/>
                  </a:lnTo>
                  <a:lnTo>
                    <a:pt x="1244727" y="271779"/>
                  </a:lnTo>
                  <a:lnTo>
                    <a:pt x="1260342" y="271779"/>
                  </a:lnTo>
                  <a:lnTo>
                    <a:pt x="1225930" y="148589"/>
                  </a:lnTo>
                  <a:lnTo>
                    <a:pt x="1212977" y="115569"/>
                  </a:lnTo>
                  <a:lnTo>
                    <a:pt x="1240148" y="115569"/>
                  </a:lnTo>
                  <a:lnTo>
                    <a:pt x="1196975" y="74929"/>
                  </a:lnTo>
                  <a:close/>
                </a:path>
                <a:path w="1348740" h="1348739">
                  <a:moveTo>
                    <a:pt x="1240148" y="115569"/>
                  </a:moveTo>
                  <a:lnTo>
                    <a:pt x="1213993" y="115569"/>
                  </a:lnTo>
                  <a:lnTo>
                    <a:pt x="1234313" y="140969"/>
                  </a:lnTo>
                  <a:lnTo>
                    <a:pt x="1338834" y="238760"/>
                  </a:lnTo>
                  <a:lnTo>
                    <a:pt x="1348740" y="229869"/>
                  </a:lnTo>
                  <a:lnTo>
                    <a:pt x="1339896" y="200660"/>
                  </a:lnTo>
                  <a:lnTo>
                    <a:pt x="1322577" y="200660"/>
                  </a:lnTo>
                  <a:lnTo>
                    <a:pt x="1300861" y="172719"/>
                  </a:lnTo>
                  <a:lnTo>
                    <a:pt x="1240148" y="115569"/>
                  </a:lnTo>
                  <a:close/>
                </a:path>
                <a:path w="1348740" h="1348739">
                  <a:moveTo>
                    <a:pt x="1279144" y="0"/>
                  </a:moveTo>
                  <a:lnTo>
                    <a:pt x="1260602" y="16510"/>
                  </a:lnTo>
                  <a:lnTo>
                    <a:pt x="1307719" y="165100"/>
                  </a:lnTo>
                  <a:lnTo>
                    <a:pt x="1322831" y="200660"/>
                  </a:lnTo>
                  <a:lnTo>
                    <a:pt x="1339896" y="200660"/>
                  </a:lnTo>
                  <a:lnTo>
                    <a:pt x="1279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41185" y="4341113"/>
              <a:ext cx="635" cy="1130935"/>
            </a:xfrm>
            <a:custGeom>
              <a:avLst/>
              <a:gdLst/>
              <a:ahLst/>
              <a:cxnLst/>
              <a:rect l="l" t="t" r="r" b="b"/>
              <a:pathLst>
                <a:path w="635" h="1130935">
                  <a:moveTo>
                    <a:pt x="0" y="0"/>
                  </a:moveTo>
                  <a:lnTo>
                    <a:pt x="380" y="1130427"/>
                  </a:lnTo>
                </a:path>
              </a:pathLst>
            </a:custGeom>
            <a:ln w="19050">
              <a:solidFill>
                <a:srgbClr val="38761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56652" y="5548350"/>
            <a:ext cx="5010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25" dirty="0">
                <a:latin typeface="Calibri"/>
                <a:cs typeface="Calibri"/>
              </a:rPr>
              <a:t>250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61429" y="6015018"/>
            <a:ext cx="2472690" cy="7054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75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  <p:sp>
        <p:nvSpPr>
          <p:cNvPr id="19" name="object 19"/>
          <p:cNvSpPr txBox="1"/>
          <p:nvPr/>
        </p:nvSpPr>
        <p:spPr>
          <a:xfrm>
            <a:off x="6106795" y="5605027"/>
            <a:ext cx="61087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35" dirty="0">
                <a:latin typeface="Calibri"/>
                <a:cs typeface="Calibri"/>
              </a:rPr>
              <a:t>1/16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21255">
              <a:lnSpc>
                <a:spcPct val="100000"/>
              </a:lnSpc>
              <a:spcBef>
                <a:spcPts val="125"/>
              </a:spcBef>
            </a:pPr>
            <a:r>
              <a:rPr spc="-409" dirty="0"/>
              <a:t>Graph</a:t>
            </a:r>
            <a:r>
              <a:rPr spc="-180" dirty="0"/>
              <a:t> </a:t>
            </a:r>
            <a:r>
              <a:rPr spc="-260" dirty="0"/>
              <a:t>Applications</a:t>
            </a:r>
            <a:r>
              <a:rPr spc="-70" dirty="0"/>
              <a:t> </a:t>
            </a:r>
            <a:r>
              <a:rPr spc="-340" dirty="0"/>
              <a:t>are</a:t>
            </a:r>
            <a:r>
              <a:rPr spc="-35" dirty="0"/>
              <a:t> </a:t>
            </a:r>
            <a:r>
              <a:rPr spc="-434" dirty="0"/>
              <a:t>Memory-</a:t>
            </a:r>
            <a:r>
              <a:rPr spc="-385" dirty="0"/>
              <a:t>Bound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63845" y="1155953"/>
            <a:ext cx="5247640" cy="4373245"/>
            <a:chOff x="5363845" y="1155953"/>
            <a:chExt cx="5247640" cy="4373245"/>
          </a:xfrm>
        </p:grpSpPr>
        <p:sp>
          <p:nvSpPr>
            <p:cNvPr id="4" name="object 4"/>
            <p:cNvSpPr/>
            <p:nvPr/>
          </p:nvSpPr>
          <p:spPr>
            <a:xfrm>
              <a:off x="5363845" y="1155953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5980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69758" y="2926841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>
                  <a:moveTo>
                    <a:pt x="0" y="0"/>
                  </a:moveTo>
                  <a:lnTo>
                    <a:pt x="2298827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42966" y="2935986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1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68996" y="1339595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0" y="4084447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79"/>
                  </a:lnTo>
                  <a:lnTo>
                    <a:pt x="0" y="106679"/>
                  </a:lnTo>
                  <a:lnTo>
                    <a:pt x="0" y="320039"/>
                  </a:lnTo>
                  <a:lnTo>
                    <a:pt x="347472" y="320039"/>
                  </a:lnTo>
                  <a:lnTo>
                    <a:pt x="347472" y="426719"/>
                  </a:lnTo>
                  <a:lnTo>
                    <a:pt x="560831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79"/>
                  </a:moveTo>
                  <a:lnTo>
                    <a:pt x="347472" y="106679"/>
                  </a:lnTo>
                  <a:lnTo>
                    <a:pt x="347472" y="0"/>
                  </a:lnTo>
                  <a:lnTo>
                    <a:pt x="560831" y="213360"/>
                  </a:lnTo>
                  <a:lnTo>
                    <a:pt x="347472" y="426719"/>
                  </a:lnTo>
                  <a:lnTo>
                    <a:pt x="347472" y="320039"/>
                  </a:lnTo>
                  <a:lnTo>
                    <a:pt x="0" y="320039"/>
                  </a:lnTo>
                  <a:lnTo>
                    <a:pt x="0" y="10667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19"/>
                  </a:lnTo>
                  <a:lnTo>
                    <a:pt x="213359" y="320039"/>
                  </a:lnTo>
                  <a:lnTo>
                    <a:pt x="560831" y="320039"/>
                  </a:lnTo>
                  <a:lnTo>
                    <a:pt x="560831" y="106679"/>
                  </a:lnTo>
                  <a:lnTo>
                    <a:pt x="213359" y="106679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39"/>
                  </a:moveTo>
                  <a:lnTo>
                    <a:pt x="213359" y="320039"/>
                  </a:lnTo>
                  <a:lnTo>
                    <a:pt x="213359" y="426719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79"/>
                  </a:lnTo>
                  <a:lnTo>
                    <a:pt x="560831" y="106679"/>
                  </a:lnTo>
                  <a:lnTo>
                    <a:pt x="560831" y="3200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13784" y="2834767"/>
            <a:ext cx="138747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7480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7826" y="1432052"/>
            <a:ext cx="1187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 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3185" y="1432052"/>
            <a:ext cx="1828164" cy="1856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39115" indent="-2152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 </a:t>
            </a:r>
            <a:r>
              <a:rPr sz="2400" spc="-2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1014094" marR="5080" indent="106680">
              <a:lnSpc>
                <a:spcPts val="2880"/>
              </a:lnSpc>
            </a:pPr>
            <a:r>
              <a:rPr sz="2500" i="1" spc="-20" dirty="0">
                <a:latin typeface="Calibri"/>
                <a:cs typeface="Calibri"/>
              </a:rPr>
              <a:t>Peak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8576" y="3243960"/>
            <a:ext cx="1348867" cy="223710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756652" y="5548350"/>
            <a:ext cx="5010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25" dirty="0">
                <a:latin typeface="Calibri"/>
                <a:cs typeface="Calibri"/>
              </a:rPr>
              <a:t>250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95264" y="5599557"/>
            <a:ext cx="61087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35" dirty="0">
                <a:latin typeface="Calibri"/>
                <a:cs typeface="Calibri"/>
              </a:rPr>
              <a:t>1/16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957" y="3704653"/>
            <a:ext cx="6240780" cy="2437765"/>
            <a:chOff x="40957" y="3704653"/>
            <a:chExt cx="6240780" cy="2437765"/>
          </a:xfrm>
        </p:grpSpPr>
        <p:sp>
          <p:nvSpPr>
            <p:cNvPr id="19" name="object 19"/>
            <p:cNvSpPr/>
            <p:nvPr/>
          </p:nvSpPr>
          <p:spPr>
            <a:xfrm>
              <a:off x="45719" y="3709415"/>
              <a:ext cx="6231255" cy="2428240"/>
            </a:xfrm>
            <a:custGeom>
              <a:avLst/>
              <a:gdLst/>
              <a:ahLst/>
              <a:cxnLst/>
              <a:rect l="l" t="t" r="r" b="b"/>
              <a:pathLst>
                <a:path w="6231255" h="2428240">
                  <a:moveTo>
                    <a:pt x="3988307" y="0"/>
                  </a:moveTo>
                  <a:lnTo>
                    <a:pt x="0" y="0"/>
                  </a:lnTo>
                  <a:lnTo>
                    <a:pt x="0" y="2427731"/>
                  </a:lnTo>
                  <a:lnTo>
                    <a:pt x="3988307" y="2427731"/>
                  </a:lnTo>
                  <a:lnTo>
                    <a:pt x="3988307" y="2023109"/>
                  </a:lnTo>
                  <a:lnTo>
                    <a:pt x="6230746" y="1325879"/>
                  </a:lnTo>
                  <a:lnTo>
                    <a:pt x="3988307" y="1416176"/>
                  </a:lnTo>
                  <a:lnTo>
                    <a:pt x="3988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19" y="3709415"/>
              <a:ext cx="6231255" cy="2428240"/>
            </a:xfrm>
            <a:custGeom>
              <a:avLst/>
              <a:gdLst/>
              <a:ahLst/>
              <a:cxnLst/>
              <a:rect l="l" t="t" r="r" b="b"/>
              <a:pathLst>
                <a:path w="6231255" h="2428240">
                  <a:moveTo>
                    <a:pt x="0" y="0"/>
                  </a:moveTo>
                  <a:lnTo>
                    <a:pt x="2326513" y="0"/>
                  </a:lnTo>
                  <a:lnTo>
                    <a:pt x="3323590" y="0"/>
                  </a:lnTo>
                  <a:lnTo>
                    <a:pt x="3988307" y="0"/>
                  </a:lnTo>
                  <a:lnTo>
                    <a:pt x="3988307" y="1416176"/>
                  </a:lnTo>
                  <a:lnTo>
                    <a:pt x="6230746" y="1325879"/>
                  </a:lnTo>
                  <a:lnTo>
                    <a:pt x="3988307" y="2023109"/>
                  </a:lnTo>
                  <a:lnTo>
                    <a:pt x="3988307" y="2427731"/>
                  </a:lnTo>
                  <a:lnTo>
                    <a:pt x="3323590" y="2427731"/>
                  </a:lnTo>
                  <a:lnTo>
                    <a:pt x="2326513" y="2427731"/>
                  </a:lnTo>
                  <a:lnTo>
                    <a:pt x="0" y="2427731"/>
                  </a:lnTo>
                  <a:lnTo>
                    <a:pt x="0" y="2023109"/>
                  </a:lnTo>
                  <a:lnTo>
                    <a:pt x="0" y="14161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4635" y="3794252"/>
            <a:ext cx="368172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DRAM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utilization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graph </a:t>
            </a:r>
            <a:r>
              <a:rPr sz="2400" dirty="0">
                <a:latin typeface="Calibri"/>
                <a:cs typeface="Calibri"/>
              </a:rPr>
              <a:t>apps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~50%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61429" y="6015018"/>
            <a:ext cx="2472690" cy="7054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75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  <p:sp>
        <p:nvSpPr>
          <p:cNvPr id="22" name="object 22"/>
          <p:cNvSpPr txBox="1"/>
          <p:nvPr/>
        </p:nvSpPr>
        <p:spPr>
          <a:xfrm>
            <a:off x="154635" y="4891785"/>
            <a:ext cx="37598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Why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would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have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spare </a:t>
            </a:r>
            <a:r>
              <a:rPr sz="2400" b="1" dirty="0">
                <a:latin typeface="Calibri"/>
                <a:cs typeface="Calibri"/>
              </a:rPr>
              <a:t>BW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capacity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memory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use </a:t>
            </a:r>
            <a:r>
              <a:rPr sz="2400" b="1" spc="-25" dirty="0">
                <a:latin typeface="Calibri"/>
                <a:cs typeface="Calibri"/>
              </a:rPr>
              <a:t>it?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7295" y="231089"/>
            <a:ext cx="721931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09" dirty="0"/>
              <a:t>Graph</a:t>
            </a:r>
            <a:r>
              <a:rPr spc="-180" dirty="0"/>
              <a:t> </a:t>
            </a:r>
            <a:r>
              <a:rPr spc="-260" dirty="0"/>
              <a:t>Applications</a:t>
            </a:r>
            <a:r>
              <a:rPr spc="-70" dirty="0"/>
              <a:t> </a:t>
            </a:r>
            <a:r>
              <a:rPr spc="-340" dirty="0"/>
              <a:t>are</a:t>
            </a:r>
            <a:r>
              <a:rPr spc="-35" dirty="0"/>
              <a:t> </a:t>
            </a:r>
            <a:r>
              <a:rPr spc="-434" dirty="0"/>
              <a:t>Memory-</a:t>
            </a:r>
            <a:r>
              <a:rPr spc="-385" dirty="0"/>
              <a:t>Bound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57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3845" y="1155953"/>
            <a:ext cx="5247640" cy="4373245"/>
          </a:xfrm>
          <a:custGeom>
            <a:avLst/>
            <a:gdLst/>
            <a:ahLst/>
            <a:cxnLst/>
            <a:rect l="l" t="t" r="r" b="b"/>
            <a:pathLst>
              <a:path w="5247640" h="4373245">
                <a:moveTo>
                  <a:pt x="5247640" y="4315968"/>
                </a:moveTo>
                <a:lnTo>
                  <a:pt x="5209540" y="4296918"/>
                </a:lnTo>
                <a:lnTo>
                  <a:pt x="5133340" y="4258818"/>
                </a:lnTo>
                <a:lnTo>
                  <a:pt x="5133340" y="4296918"/>
                </a:lnTo>
                <a:lnTo>
                  <a:pt x="70751" y="4296918"/>
                </a:lnTo>
                <a:lnTo>
                  <a:pt x="76174" y="114350"/>
                </a:lnTo>
                <a:lnTo>
                  <a:pt x="114300" y="114427"/>
                </a:lnTo>
                <a:lnTo>
                  <a:pt x="104736" y="95250"/>
                </a:lnTo>
                <a:lnTo>
                  <a:pt x="57277" y="0"/>
                </a:lnTo>
                <a:lnTo>
                  <a:pt x="0" y="114173"/>
                </a:lnTo>
                <a:lnTo>
                  <a:pt x="38074" y="114261"/>
                </a:lnTo>
                <a:lnTo>
                  <a:pt x="32639" y="4315980"/>
                </a:lnTo>
                <a:lnTo>
                  <a:pt x="51689" y="4315980"/>
                </a:lnTo>
                <a:lnTo>
                  <a:pt x="51689" y="4335018"/>
                </a:lnTo>
                <a:lnTo>
                  <a:pt x="5133340" y="4335018"/>
                </a:lnTo>
                <a:lnTo>
                  <a:pt x="5133340" y="4373118"/>
                </a:lnTo>
                <a:lnTo>
                  <a:pt x="5209540" y="4335018"/>
                </a:lnTo>
                <a:lnTo>
                  <a:pt x="5247640" y="4315968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13784" y="2834767"/>
            <a:ext cx="138747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7480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28678" y="1334833"/>
            <a:ext cx="4854575" cy="4094479"/>
            <a:chOff x="5428678" y="1334833"/>
            <a:chExt cx="4854575" cy="4094479"/>
          </a:xfrm>
        </p:grpSpPr>
        <p:sp>
          <p:nvSpPr>
            <p:cNvPr id="7" name="object 7"/>
            <p:cNvSpPr/>
            <p:nvPr/>
          </p:nvSpPr>
          <p:spPr>
            <a:xfrm>
              <a:off x="7969757" y="2926842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>
                  <a:moveTo>
                    <a:pt x="0" y="0"/>
                  </a:moveTo>
                  <a:lnTo>
                    <a:pt x="2298827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42965" y="2935986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1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8995" y="1339596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0" y="4084447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21395" y="1889760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79"/>
                  </a:lnTo>
                  <a:lnTo>
                    <a:pt x="0" y="106679"/>
                  </a:lnTo>
                  <a:lnTo>
                    <a:pt x="0" y="320039"/>
                  </a:lnTo>
                  <a:lnTo>
                    <a:pt x="347472" y="320039"/>
                  </a:lnTo>
                  <a:lnTo>
                    <a:pt x="347472" y="426719"/>
                  </a:lnTo>
                  <a:lnTo>
                    <a:pt x="560831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21395" y="1889760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79"/>
                  </a:moveTo>
                  <a:lnTo>
                    <a:pt x="347472" y="106679"/>
                  </a:lnTo>
                  <a:lnTo>
                    <a:pt x="347472" y="0"/>
                  </a:lnTo>
                  <a:lnTo>
                    <a:pt x="560831" y="213360"/>
                  </a:lnTo>
                  <a:lnTo>
                    <a:pt x="347472" y="426719"/>
                  </a:lnTo>
                  <a:lnTo>
                    <a:pt x="347472" y="320039"/>
                  </a:lnTo>
                  <a:lnTo>
                    <a:pt x="0" y="320039"/>
                  </a:lnTo>
                  <a:lnTo>
                    <a:pt x="0" y="10667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57287" y="1889760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19"/>
                  </a:lnTo>
                  <a:lnTo>
                    <a:pt x="213359" y="320039"/>
                  </a:lnTo>
                  <a:lnTo>
                    <a:pt x="560831" y="320039"/>
                  </a:lnTo>
                  <a:lnTo>
                    <a:pt x="560831" y="106679"/>
                  </a:lnTo>
                  <a:lnTo>
                    <a:pt x="213359" y="106679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57287" y="1889760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39"/>
                  </a:moveTo>
                  <a:lnTo>
                    <a:pt x="213359" y="320039"/>
                  </a:lnTo>
                  <a:lnTo>
                    <a:pt x="213359" y="426719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79"/>
                  </a:lnTo>
                  <a:lnTo>
                    <a:pt x="560831" y="106679"/>
                  </a:lnTo>
                  <a:lnTo>
                    <a:pt x="560831" y="3200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27826" y="1432052"/>
            <a:ext cx="1187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 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73185" y="1432052"/>
            <a:ext cx="1828164" cy="1856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39115" indent="-2152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 </a:t>
            </a:r>
            <a:r>
              <a:rPr sz="2400" spc="-2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1014094" marR="5080" indent="106680">
              <a:lnSpc>
                <a:spcPts val="2880"/>
              </a:lnSpc>
            </a:pPr>
            <a:r>
              <a:rPr sz="2500" i="1" spc="-20" dirty="0">
                <a:latin typeface="Calibri"/>
                <a:cs typeface="Calibri"/>
              </a:rPr>
              <a:t>Peak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8576" y="3243960"/>
            <a:ext cx="1348867" cy="223710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861429" y="5446484"/>
            <a:ext cx="2472690" cy="125222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R="173355" algn="ctr">
              <a:lnSpc>
                <a:spcPct val="100000"/>
              </a:lnSpc>
              <a:spcBef>
                <a:spcPts val="930"/>
              </a:spcBef>
            </a:pPr>
            <a:r>
              <a:rPr sz="2500" i="1" spc="-25" dirty="0">
                <a:latin typeface="Calibri"/>
                <a:cs typeface="Calibri"/>
              </a:rPr>
              <a:t>250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ts val="2465"/>
              </a:lnSpc>
              <a:spcBef>
                <a:spcPts val="720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5264" y="5599557"/>
            <a:ext cx="61087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35" dirty="0">
                <a:latin typeface="Calibri"/>
                <a:cs typeface="Calibri"/>
              </a:rPr>
              <a:t>1/16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0957" y="915733"/>
            <a:ext cx="6254750" cy="5779770"/>
            <a:chOff x="40957" y="915733"/>
            <a:chExt cx="6254750" cy="5779770"/>
          </a:xfrm>
        </p:grpSpPr>
        <p:sp>
          <p:nvSpPr>
            <p:cNvPr id="20" name="object 20"/>
            <p:cNvSpPr/>
            <p:nvPr/>
          </p:nvSpPr>
          <p:spPr>
            <a:xfrm>
              <a:off x="45719" y="920496"/>
              <a:ext cx="6245225" cy="5770245"/>
            </a:xfrm>
            <a:custGeom>
              <a:avLst/>
              <a:gdLst/>
              <a:ahLst/>
              <a:cxnLst/>
              <a:rect l="l" t="t" r="r" b="b"/>
              <a:pathLst>
                <a:path w="6245225" h="5770245">
                  <a:moveTo>
                    <a:pt x="3544824" y="0"/>
                  </a:moveTo>
                  <a:lnTo>
                    <a:pt x="0" y="0"/>
                  </a:lnTo>
                  <a:lnTo>
                    <a:pt x="0" y="5769864"/>
                  </a:lnTo>
                  <a:lnTo>
                    <a:pt x="3544824" y="5769864"/>
                  </a:lnTo>
                  <a:lnTo>
                    <a:pt x="3544824" y="4808220"/>
                  </a:lnTo>
                  <a:lnTo>
                    <a:pt x="6245225" y="4072635"/>
                  </a:lnTo>
                  <a:lnTo>
                    <a:pt x="3544824" y="3365754"/>
                  </a:lnTo>
                  <a:lnTo>
                    <a:pt x="3544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19" y="920496"/>
              <a:ext cx="6245225" cy="5770245"/>
            </a:xfrm>
            <a:custGeom>
              <a:avLst/>
              <a:gdLst/>
              <a:ahLst/>
              <a:cxnLst/>
              <a:rect l="l" t="t" r="r" b="b"/>
              <a:pathLst>
                <a:path w="6245225" h="5770245">
                  <a:moveTo>
                    <a:pt x="0" y="0"/>
                  </a:moveTo>
                  <a:lnTo>
                    <a:pt x="2067814" y="0"/>
                  </a:lnTo>
                  <a:lnTo>
                    <a:pt x="2954020" y="0"/>
                  </a:lnTo>
                  <a:lnTo>
                    <a:pt x="3544824" y="0"/>
                  </a:lnTo>
                  <a:lnTo>
                    <a:pt x="3544824" y="3365754"/>
                  </a:lnTo>
                  <a:lnTo>
                    <a:pt x="6245225" y="4072635"/>
                  </a:lnTo>
                  <a:lnTo>
                    <a:pt x="3544824" y="4808220"/>
                  </a:lnTo>
                  <a:lnTo>
                    <a:pt x="3544824" y="5769864"/>
                  </a:lnTo>
                  <a:lnTo>
                    <a:pt x="2954020" y="5769864"/>
                  </a:lnTo>
                  <a:lnTo>
                    <a:pt x="2067814" y="5769864"/>
                  </a:lnTo>
                  <a:lnTo>
                    <a:pt x="0" y="5769864"/>
                  </a:lnTo>
                  <a:lnTo>
                    <a:pt x="0" y="4808220"/>
                  </a:lnTo>
                  <a:lnTo>
                    <a:pt x="0" y="336575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4635" y="846835"/>
            <a:ext cx="29032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DRAM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utilization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graph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~50%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4635" y="1944370"/>
            <a:ext cx="30511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would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have </a:t>
            </a:r>
            <a:r>
              <a:rPr sz="2400" b="1" dirty="0">
                <a:latin typeface="Calibri"/>
                <a:cs typeface="Calibri"/>
              </a:rPr>
              <a:t>spare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BW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capacity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go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memory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use it?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4635" y="3773551"/>
            <a:ext cx="325120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Don’t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know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fetch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next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(no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temporal</a:t>
            </a:r>
            <a:endParaRPr sz="2400">
              <a:latin typeface="Calibri"/>
              <a:cs typeface="Calibri"/>
            </a:endParaRPr>
          </a:p>
          <a:p>
            <a:pPr marL="12700" marR="99695">
              <a:lnSpc>
                <a:spcPct val="100000"/>
              </a:lnSpc>
              <a:tabLst>
                <a:tab pos="1239520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locality),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can’t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use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extra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stuff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fetch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(no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spatial locality).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Limited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ability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send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more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memory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requests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(limited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mem.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parallelism).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21255">
              <a:lnSpc>
                <a:spcPct val="100000"/>
              </a:lnSpc>
              <a:spcBef>
                <a:spcPts val="125"/>
              </a:spcBef>
            </a:pPr>
            <a:r>
              <a:rPr spc="-409" dirty="0"/>
              <a:t>Graph</a:t>
            </a:r>
            <a:r>
              <a:rPr spc="-180" dirty="0"/>
              <a:t> </a:t>
            </a:r>
            <a:r>
              <a:rPr spc="-260" dirty="0"/>
              <a:t>Applications</a:t>
            </a:r>
            <a:r>
              <a:rPr spc="-70" dirty="0"/>
              <a:t> </a:t>
            </a:r>
            <a:r>
              <a:rPr spc="-340" dirty="0"/>
              <a:t>are</a:t>
            </a:r>
            <a:r>
              <a:rPr spc="-35" dirty="0"/>
              <a:t> </a:t>
            </a:r>
            <a:r>
              <a:rPr spc="-434" dirty="0"/>
              <a:t>Memory-</a:t>
            </a:r>
            <a:r>
              <a:rPr spc="-385" dirty="0"/>
              <a:t>Bound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58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63845" y="1155953"/>
            <a:ext cx="5247640" cy="4373245"/>
            <a:chOff x="5363845" y="1155953"/>
            <a:chExt cx="5247640" cy="4373245"/>
          </a:xfrm>
        </p:grpSpPr>
        <p:sp>
          <p:nvSpPr>
            <p:cNvPr id="5" name="object 5"/>
            <p:cNvSpPr/>
            <p:nvPr/>
          </p:nvSpPr>
          <p:spPr>
            <a:xfrm>
              <a:off x="5363845" y="1155953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5980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9758" y="2926841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>
                  <a:moveTo>
                    <a:pt x="0" y="0"/>
                  </a:moveTo>
                  <a:lnTo>
                    <a:pt x="2298827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2966" y="2935986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1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68996" y="1339595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0" y="4084447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79"/>
                  </a:lnTo>
                  <a:lnTo>
                    <a:pt x="0" y="106679"/>
                  </a:lnTo>
                  <a:lnTo>
                    <a:pt x="0" y="320039"/>
                  </a:lnTo>
                  <a:lnTo>
                    <a:pt x="347472" y="320039"/>
                  </a:lnTo>
                  <a:lnTo>
                    <a:pt x="347472" y="426719"/>
                  </a:lnTo>
                  <a:lnTo>
                    <a:pt x="560831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79"/>
                  </a:moveTo>
                  <a:lnTo>
                    <a:pt x="347472" y="106679"/>
                  </a:lnTo>
                  <a:lnTo>
                    <a:pt x="347472" y="0"/>
                  </a:lnTo>
                  <a:lnTo>
                    <a:pt x="560831" y="213360"/>
                  </a:lnTo>
                  <a:lnTo>
                    <a:pt x="347472" y="426719"/>
                  </a:lnTo>
                  <a:lnTo>
                    <a:pt x="347472" y="320039"/>
                  </a:lnTo>
                  <a:lnTo>
                    <a:pt x="0" y="320039"/>
                  </a:lnTo>
                  <a:lnTo>
                    <a:pt x="0" y="10667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19"/>
                  </a:lnTo>
                  <a:lnTo>
                    <a:pt x="213359" y="320039"/>
                  </a:lnTo>
                  <a:lnTo>
                    <a:pt x="560831" y="320039"/>
                  </a:lnTo>
                  <a:lnTo>
                    <a:pt x="560831" y="106679"/>
                  </a:lnTo>
                  <a:lnTo>
                    <a:pt x="213359" y="106679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39"/>
                  </a:moveTo>
                  <a:lnTo>
                    <a:pt x="213359" y="320039"/>
                  </a:lnTo>
                  <a:lnTo>
                    <a:pt x="213359" y="426719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79"/>
                  </a:lnTo>
                  <a:lnTo>
                    <a:pt x="560831" y="106679"/>
                  </a:lnTo>
                  <a:lnTo>
                    <a:pt x="560831" y="3200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13784" y="2834767"/>
            <a:ext cx="138747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7480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7826" y="1432052"/>
            <a:ext cx="1187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 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73185" y="1432052"/>
            <a:ext cx="1828164" cy="1856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39115" indent="-2152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 </a:t>
            </a:r>
            <a:r>
              <a:rPr sz="2400" spc="-2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1014094" marR="5080" indent="106680">
              <a:lnSpc>
                <a:spcPts val="2880"/>
              </a:lnSpc>
            </a:pPr>
            <a:r>
              <a:rPr sz="2500" i="1" spc="-20" dirty="0">
                <a:latin typeface="Calibri"/>
                <a:cs typeface="Calibri"/>
              </a:rPr>
              <a:t>Peak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96051" y="3154298"/>
            <a:ext cx="6200775" cy="2327275"/>
            <a:chOff x="5996051" y="3154298"/>
            <a:chExt cx="6200775" cy="232727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6051" y="3154298"/>
              <a:ext cx="1011808" cy="9392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41186" y="4341113"/>
              <a:ext cx="635" cy="1130935"/>
            </a:xfrm>
            <a:custGeom>
              <a:avLst/>
              <a:gdLst/>
              <a:ahLst/>
              <a:cxnLst/>
              <a:rect l="l" t="t" r="r" b="b"/>
              <a:pathLst>
                <a:path w="635" h="1130935">
                  <a:moveTo>
                    <a:pt x="0" y="0"/>
                  </a:moveTo>
                  <a:lnTo>
                    <a:pt x="380" y="1130427"/>
                  </a:lnTo>
                </a:path>
              </a:pathLst>
            </a:custGeom>
            <a:ln w="19050">
              <a:solidFill>
                <a:srgbClr val="38761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4033" y="4890325"/>
              <a:ext cx="152780" cy="17106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52184" y="4710810"/>
              <a:ext cx="297815" cy="279400"/>
            </a:xfrm>
            <a:custGeom>
              <a:avLst/>
              <a:gdLst/>
              <a:ahLst/>
              <a:cxnLst/>
              <a:rect l="l" t="t" r="r" b="b"/>
              <a:pathLst>
                <a:path w="297815" h="279400">
                  <a:moveTo>
                    <a:pt x="87630" y="0"/>
                  </a:moveTo>
                  <a:lnTo>
                    <a:pt x="128397" y="66928"/>
                  </a:lnTo>
                  <a:lnTo>
                    <a:pt x="0" y="144906"/>
                  </a:lnTo>
                  <a:lnTo>
                    <a:pt x="81280" y="278891"/>
                  </a:lnTo>
                  <a:lnTo>
                    <a:pt x="209676" y="201040"/>
                  </a:lnTo>
                  <a:lnTo>
                    <a:pt x="250444" y="267969"/>
                  </a:lnTo>
                  <a:lnTo>
                    <a:pt x="297434" y="56006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2184" y="4710810"/>
              <a:ext cx="297815" cy="279400"/>
            </a:xfrm>
            <a:custGeom>
              <a:avLst/>
              <a:gdLst/>
              <a:ahLst/>
              <a:cxnLst/>
              <a:rect l="l" t="t" r="r" b="b"/>
              <a:pathLst>
                <a:path w="297815" h="279400">
                  <a:moveTo>
                    <a:pt x="0" y="144906"/>
                  </a:moveTo>
                  <a:lnTo>
                    <a:pt x="128397" y="66928"/>
                  </a:lnTo>
                  <a:lnTo>
                    <a:pt x="87630" y="0"/>
                  </a:lnTo>
                  <a:lnTo>
                    <a:pt x="297434" y="56006"/>
                  </a:lnTo>
                  <a:lnTo>
                    <a:pt x="250444" y="267969"/>
                  </a:lnTo>
                  <a:lnTo>
                    <a:pt x="209676" y="201040"/>
                  </a:lnTo>
                  <a:lnTo>
                    <a:pt x="81280" y="278891"/>
                  </a:lnTo>
                  <a:lnTo>
                    <a:pt x="0" y="14490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64426" y="4226051"/>
              <a:ext cx="5227955" cy="904240"/>
            </a:xfrm>
            <a:custGeom>
              <a:avLst/>
              <a:gdLst/>
              <a:ahLst/>
              <a:cxnLst/>
              <a:rect l="l" t="t" r="r" b="b"/>
              <a:pathLst>
                <a:path w="5227955" h="904239">
                  <a:moveTo>
                    <a:pt x="5227574" y="0"/>
                  </a:moveTo>
                  <a:lnTo>
                    <a:pt x="1096009" y="0"/>
                  </a:lnTo>
                  <a:lnTo>
                    <a:pt x="1096009" y="527177"/>
                  </a:lnTo>
                  <a:lnTo>
                    <a:pt x="0" y="753618"/>
                  </a:lnTo>
                  <a:lnTo>
                    <a:pt x="1096009" y="753110"/>
                  </a:lnTo>
                  <a:lnTo>
                    <a:pt x="1096009" y="903732"/>
                  </a:lnTo>
                  <a:lnTo>
                    <a:pt x="5227574" y="903732"/>
                  </a:lnTo>
                  <a:lnTo>
                    <a:pt x="5227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64426" y="4226051"/>
              <a:ext cx="5227955" cy="904240"/>
            </a:xfrm>
            <a:custGeom>
              <a:avLst/>
              <a:gdLst/>
              <a:ahLst/>
              <a:cxnLst/>
              <a:rect l="l" t="t" r="r" b="b"/>
              <a:pathLst>
                <a:path w="5227955" h="904239">
                  <a:moveTo>
                    <a:pt x="1096009" y="0"/>
                  </a:moveTo>
                  <a:lnTo>
                    <a:pt x="1784603" y="0"/>
                  </a:lnTo>
                  <a:lnTo>
                    <a:pt x="2817495" y="0"/>
                  </a:lnTo>
                  <a:lnTo>
                    <a:pt x="5227574" y="0"/>
                  </a:lnTo>
                  <a:lnTo>
                    <a:pt x="5227574" y="527177"/>
                  </a:lnTo>
                  <a:lnTo>
                    <a:pt x="5227574" y="753110"/>
                  </a:lnTo>
                  <a:lnTo>
                    <a:pt x="5227574" y="903732"/>
                  </a:lnTo>
                  <a:lnTo>
                    <a:pt x="2817495" y="903732"/>
                  </a:lnTo>
                  <a:lnTo>
                    <a:pt x="1784603" y="903732"/>
                  </a:lnTo>
                  <a:lnTo>
                    <a:pt x="1096009" y="903732"/>
                  </a:lnTo>
                  <a:lnTo>
                    <a:pt x="1096009" y="753110"/>
                  </a:lnTo>
                  <a:lnTo>
                    <a:pt x="0" y="753618"/>
                  </a:lnTo>
                  <a:lnTo>
                    <a:pt x="1096009" y="527177"/>
                  </a:lnTo>
                  <a:lnTo>
                    <a:pt x="1096009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861429" y="5446484"/>
            <a:ext cx="2472690" cy="125222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R="173355" algn="ctr">
              <a:lnSpc>
                <a:spcPct val="100000"/>
              </a:lnSpc>
              <a:spcBef>
                <a:spcPts val="930"/>
              </a:spcBef>
            </a:pPr>
            <a:r>
              <a:rPr sz="2500" i="1" spc="-25" dirty="0">
                <a:latin typeface="Calibri"/>
                <a:cs typeface="Calibri"/>
              </a:rPr>
              <a:t>250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ts val="2465"/>
              </a:lnSpc>
              <a:spcBef>
                <a:spcPts val="720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28435" y="5599557"/>
            <a:ext cx="61087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35" dirty="0">
                <a:latin typeface="Calibri"/>
                <a:cs typeface="Calibri"/>
              </a:rPr>
              <a:t>1/16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1375" y="4521708"/>
            <a:ext cx="4884420" cy="902335"/>
          </a:xfrm>
          <a:custGeom>
            <a:avLst/>
            <a:gdLst/>
            <a:ahLst/>
            <a:cxnLst/>
            <a:rect l="l" t="t" r="r" b="b"/>
            <a:pathLst>
              <a:path w="4884420" h="902335">
                <a:moveTo>
                  <a:pt x="0" y="0"/>
                </a:moveTo>
                <a:lnTo>
                  <a:pt x="1751330" y="0"/>
                </a:lnTo>
                <a:lnTo>
                  <a:pt x="2501900" y="0"/>
                </a:lnTo>
                <a:lnTo>
                  <a:pt x="3002279" y="0"/>
                </a:lnTo>
                <a:lnTo>
                  <a:pt x="3002279" y="526288"/>
                </a:lnTo>
                <a:lnTo>
                  <a:pt x="4884039" y="798576"/>
                </a:lnTo>
                <a:lnTo>
                  <a:pt x="3002279" y="751840"/>
                </a:lnTo>
                <a:lnTo>
                  <a:pt x="3002279" y="902208"/>
                </a:lnTo>
                <a:lnTo>
                  <a:pt x="2501900" y="902208"/>
                </a:lnTo>
                <a:lnTo>
                  <a:pt x="1751330" y="902208"/>
                </a:lnTo>
                <a:lnTo>
                  <a:pt x="0" y="902208"/>
                </a:lnTo>
                <a:lnTo>
                  <a:pt x="0" y="751840"/>
                </a:lnTo>
                <a:lnTo>
                  <a:pt x="0" y="52628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1205" y="4575175"/>
            <a:ext cx="2511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improve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BW </a:t>
            </a:r>
            <a:r>
              <a:rPr sz="2400" spc="-10" dirty="0">
                <a:latin typeface="Calibri"/>
                <a:cs typeface="Calibri"/>
              </a:rPr>
              <a:t>utilization?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70926" y="4284979"/>
            <a:ext cx="37744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4" dirty="0">
                <a:latin typeface="Calibri"/>
                <a:cs typeface="Calibri"/>
              </a:rPr>
              <a:t>Option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90" dirty="0">
                <a:latin typeface="Calibri"/>
                <a:cs typeface="Calibri"/>
              </a:rPr>
              <a:t>#1</a:t>
            </a:r>
            <a:r>
              <a:rPr sz="2400" spc="-90" dirty="0">
                <a:latin typeface="Calibri"/>
                <a:cs typeface="Calibri"/>
              </a:rPr>
              <a:t>: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15" dirty="0">
                <a:latin typeface="Calibri"/>
                <a:cs typeface="Calibri"/>
              </a:rPr>
              <a:t>Improve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0" dirty="0">
                <a:latin typeface="Calibri"/>
                <a:cs typeface="Calibri"/>
              </a:rPr>
              <a:t>Locality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60" dirty="0">
                <a:latin typeface="Arial"/>
                <a:cs typeface="Arial"/>
              </a:rPr>
              <a:t>→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229" dirty="0">
                <a:latin typeface="Calibri"/>
                <a:cs typeface="Calibri"/>
              </a:rPr>
              <a:t>Reduce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85" dirty="0">
                <a:latin typeface="Calibri"/>
                <a:cs typeface="Calibri"/>
              </a:rPr>
              <a:t>Bytes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4" dirty="0">
                <a:latin typeface="Calibri"/>
                <a:cs typeface="Calibri"/>
              </a:rPr>
              <a:t>moved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>
                <a:latin typeface="Arial"/>
                <a:cs typeface="Arial"/>
              </a:rPr>
              <a:t>→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15" dirty="0">
                <a:latin typeface="Calibri"/>
                <a:cs typeface="Calibri"/>
              </a:rPr>
              <a:t>Improve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OI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21255">
              <a:lnSpc>
                <a:spcPct val="100000"/>
              </a:lnSpc>
              <a:spcBef>
                <a:spcPts val="125"/>
              </a:spcBef>
            </a:pPr>
            <a:r>
              <a:rPr spc="-409" dirty="0"/>
              <a:t>Graph</a:t>
            </a:r>
            <a:r>
              <a:rPr spc="-180" dirty="0"/>
              <a:t> </a:t>
            </a:r>
            <a:r>
              <a:rPr spc="-260" dirty="0"/>
              <a:t>Applications</a:t>
            </a:r>
            <a:r>
              <a:rPr spc="-70" dirty="0"/>
              <a:t> </a:t>
            </a:r>
            <a:r>
              <a:rPr spc="-340" dirty="0"/>
              <a:t>are</a:t>
            </a:r>
            <a:r>
              <a:rPr spc="-35" dirty="0"/>
              <a:t> </a:t>
            </a:r>
            <a:r>
              <a:rPr spc="-434" dirty="0"/>
              <a:t>Memory-</a:t>
            </a:r>
            <a:r>
              <a:rPr spc="-385" dirty="0"/>
              <a:t>Bound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59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63845" y="1155953"/>
            <a:ext cx="5247640" cy="4373245"/>
            <a:chOff x="5363845" y="1155953"/>
            <a:chExt cx="5247640" cy="4373245"/>
          </a:xfrm>
        </p:grpSpPr>
        <p:sp>
          <p:nvSpPr>
            <p:cNvPr id="5" name="object 5"/>
            <p:cNvSpPr/>
            <p:nvPr/>
          </p:nvSpPr>
          <p:spPr>
            <a:xfrm>
              <a:off x="5363845" y="1155953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5980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9758" y="2926841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>
                  <a:moveTo>
                    <a:pt x="0" y="0"/>
                  </a:moveTo>
                  <a:lnTo>
                    <a:pt x="2298827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2966" y="2935986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1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68996" y="1339595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0" y="4084447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79"/>
                  </a:lnTo>
                  <a:lnTo>
                    <a:pt x="0" y="106679"/>
                  </a:lnTo>
                  <a:lnTo>
                    <a:pt x="0" y="320039"/>
                  </a:lnTo>
                  <a:lnTo>
                    <a:pt x="347472" y="320039"/>
                  </a:lnTo>
                  <a:lnTo>
                    <a:pt x="347472" y="426719"/>
                  </a:lnTo>
                  <a:lnTo>
                    <a:pt x="560831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79"/>
                  </a:moveTo>
                  <a:lnTo>
                    <a:pt x="347472" y="106679"/>
                  </a:lnTo>
                  <a:lnTo>
                    <a:pt x="347472" y="0"/>
                  </a:lnTo>
                  <a:lnTo>
                    <a:pt x="560831" y="213360"/>
                  </a:lnTo>
                  <a:lnTo>
                    <a:pt x="347472" y="426719"/>
                  </a:lnTo>
                  <a:lnTo>
                    <a:pt x="347472" y="320039"/>
                  </a:lnTo>
                  <a:lnTo>
                    <a:pt x="0" y="320039"/>
                  </a:lnTo>
                  <a:lnTo>
                    <a:pt x="0" y="10667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19"/>
                  </a:lnTo>
                  <a:lnTo>
                    <a:pt x="213359" y="320039"/>
                  </a:lnTo>
                  <a:lnTo>
                    <a:pt x="560831" y="320039"/>
                  </a:lnTo>
                  <a:lnTo>
                    <a:pt x="560831" y="106679"/>
                  </a:lnTo>
                  <a:lnTo>
                    <a:pt x="213359" y="106679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39"/>
                  </a:moveTo>
                  <a:lnTo>
                    <a:pt x="213359" y="320039"/>
                  </a:lnTo>
                  <a:lnTo>
                    <a:pt x="213359" y="426719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79"/>
                  </a:lnTo>
                  <a:lnTo>
                    <a:pt x="560831" y="106679"/>
                  </a:lnTo>
                  <a:lnTo>
                    <a:pt x="560831" y="3200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13784" y="2834767"/>
            <a:ext cx="138747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7480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7826" y="1432052"/>
            <a:ext cx="1187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 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73185" y="1432052"/>
            <a:ext cx="1731010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441959" indent="-2152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 </a:t>
            </a:r>
            <a:r>
              <a:rPr sz="2400" spc="-2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 marL="1120775">
              <a:lnSpc>
                <a:spcPct val="100000"/>
              </a:lnSpc>
              <a:spcBef>
                <a:spcPts val="2770"/>
              </a:spcBef>
            </a:pPr>
            <a:r>
              <a:rPr sz="2500" i="1" spc="-45" dirty="0">
                <a:latin typeface="Calibri"/>
                <a:cs typeface="Calibri"/>
              </a:rPr>
              <a:t>Peak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74834" y="2877016"/>
            <a:ext cx="82613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996051" y="3154298"/>
            <a:ext cx="6100445" cy="2327275"/>
            <a:chOff x="5996051" y="3154298"/>
            <a:chExt cx="6100445" cy="232727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6051" y="3154298"/>
              <a:ext cx="1011808" cy="9392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441186" y="4341113"/>
              <a:ext cx="635" cy="1130935"/>
            </a:xfrm>
            <a:custGeom>
              <a:avLst/>
              <a:gdLst/>
              <a:ahLst/>
              <a:cxnLst/>
              <a:rect l="l" t="t" r="r" b="b"/>
              <a:pathLst>
                <a:path w="635" h="1130935">
                  <a:moveTo>
                    <a:pt x="0" y="0"/>
                  </a:moveTo>
                  <a:lnTo>
                    <a:pt x="380" y="1130427"/>
                  </a:lnTo>
                </a:path>
              </a:pathLst>
            </a:custGeom>
            <a:ln w="19050">
              <a:solidFill>
                <a:srgbClr val="38761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4033" y="4890325"/>
              <a:ext cx="152780" cy="17106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42278" y="4756911"/>
              <a:ext cx="291465" cy="279400"/>
            </a:xfrm>
            <a:custGeom>
              <a:avLst/>
              <a:gdLst/>
              <a:ahLst/>
              <a:cxnLst/>
              <a:rect l="l" t="t" r="r" b="b"/>
              <a:pathLst>
                <a:path w="291465" h="279400">
                  <a:moveTo>
                    <a:pt x="78358" y="0"/>
                  </a:moveTo>
                  <a:lnTo>
                    <a:pt x="123190" y="64388"/>
                  </a:lnTo>
                  <a:lnTo>
                    <a:pt x="0" y="150240"/>
                  </a:lnTo>
                  <a:lnTo>
                    <a:pt x="89662" y="278892"/>
                  </a:lnTo>
                  <a:lnTo>
                    <a:pt x="212851" y="193039"/>
                  </a:lnTo>
                  <a:lnTo>
                    <a:pt x="257682" y="257301"/>
                  </a:lnTo>
                  <a:lnTo>
                    <a:pt x="291338" y="42799"/>
                  </a:lnTo>
                  <a:lnTo>
                    <a:pt x="7835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42278" y="4756911"/>
              <a:ext cx="291465" cy="279400"/>
            </a:xfrm>
            <a:custGeom>
              <a:avLst/>
              <a:gdLst/>
              <a:ahLst/>
              <a:cxnLst/>
              <a:rect l="l" t="t" r="r" b="b"/>
              <a:pathLst>
                <a:path w="291465" h="279400">
                  <a:moveTo>
                    <a:pt x="0" y="150240"/>
                  </a:moveTo>
                  <a:lnTo>
                    <a:pt x="123190" y="64388"/>
                  </a:lnTo>
                  <a:lnTo>
                    <a:pt x="78358" y="0"/>
                  </a:lnTo>
                  <a:lnTo>
                    <a:pt x="291338" y="42799"/>
                  </a:lnTo>
                  <a:lnTo>
                    <a:pt x="257682" y="257301"/>
                  </a:lnTo>
                  <a:lnTo>
                    <a:pt x="212851" y="193039"/>
                  </a:lnTo>
                  <a:lnTo>
                    <a:pt x="89662" y="278892"/>
                  </a:lnTo>
                  <a:lnTo>
                    <a:pt x="0" y="15024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67093" y="4226051"/>
              <a:ext cx="5124450" cy="904240"/>
            </a:xfrm>
            <a:custGeom>
              <a:avLst/>
              <a:gdLst/>
              <a:ahLst/>
              <a:cxnLst/>
              <a:rect l="l" t="t" r="r" b="b"/>
              <a:pathLst>
                <a:path w="5124450" h="904239">
                  <a:moveTo>
                    <a:pt x="5124323" y="0"/>
                  </a:moveTo>
                  <a:lnTo>
                    <a:pt x="1001902" y="0"/>
                  </a:lnTo>
                  <a:lnTo>
                    <a:pt x="1001902" y="527177"/>
                  </a:lnTo>
                  <a:lnTo>
                    <a:pt x="0" y="719582"/>
                  </a:lnTo>
                  <a:lnTo>
                    <a:pt x="1001902" y="753110"/>
                  </a:lnTo>
                  <a:lnTo>
                    <a:pt x="1001902" y="903732"/>
                  </a:lnTo>
                  <a:lnTo>
                    <a:pt x="5124323" y="903732"/>
                  </a:lnTo>
                  <a:lnTo>
                    <a:pt x="5124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67093" y="4226051"/>
              <a:ext cx="5124450" cy="904240"/>
            </a:xfrm>
            <a:custGeom>
              <a:avLst/>
              <a:gdLst/>
              <a:ahLst/>
              <a:cxnLst/>
              <a:rect l="l" t="t" r="r" b="b"/>
              <a:pathLst>
                <a:path w="5124450" h="904239">
                  <a:moveTo>
                    <a:pt x="1001902" y="0"/>
                  </a:moveTo>
                  <a:lnTo>
                    <a:pt x="1688973" y="0"/>
                  </a:lnTo>
                  <a:lnTo>
                    <a:pt x="2719578" y="0"/>
                  </a:lnTo>
                  <a:lnTo>
                    <a:pt x="5124323" y="0"/>
                  </a:lnTo>
                  <a:lnTo>
                    <a:pt x="5124323" y="527177"/>
                  </a:lnTo>
                  <a:lnTo>
                    <a:pt x="5124323" y="753110"/>
                  </a:lnTo>
                  <a:lnTo>
                    <a:pt x="5124323" y="903732"/>
                  </a:lnTo>
                  <a:lnTo>
                    <a:pt x="2719578" y="903732"/>
                  </a:lnTo>
                  <a:lnTo>
                    <a:pt x="1688973" y="903732"/>
                  </a:lnTo>
                  <a:lnTo>
                    <a:pt x="1001902" y="903732"/>
                  </a:lnTo>
                  <a:lnTo>
                    <a:pt x="1001902" y="753110"/>
                  </a:lnTo>
                  <a:lnTo>
                    <a:pt x="0" y="719582"/>
                  </a:lnTo>
                  <a:lnTo>
                    <a:pt x="1001902" y="527177"/>
                  </a:lnTo>
                  <a:lnTo>
                    <a:pt x="1001902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61429" y="5446484"/>
            <a:ext cx="2472690" cy="125222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R="173355" algn="ctr">
              <a:lnSpc>
                <a:spcPct val="100000"/>
              </a:lnSpc>
              <a:spcBef>
                <a:spcPts val="930"/>
              </a:spcBef>
            </a:pPr>
            <a:r>
              <a:rPr sz="2500" i="1" spc="-25" dirty="0">
                <a:latin typeface="Calibri"/>
                <a:cs typeface="Calibri"/>
              </a:rPr>
              <a:t>250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ts val="2465"/>
              </a:lnSpc>
              <a:spcBef>
                <a:spcPts val="720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32678" y="5599557"/>
            <a:ext cx="61214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35" dirty="0">
                <a:latin typeface="Calibri"/>
                <a:cs typeface="Calibri"/>
              </a:rPr>
              <a:t>1/16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74139" y="4284979"/>
            <a:ext cx="4112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00"/>
              </a:spcBef>
            </a:pPr>
            <a:r>
              <a:rPr sz="2400" b="1" spc="-204" dirty="0">
                <a:latin typeface="Calibri"/>
                <a:cs typeface="Calibri"/>
              </a:rPr>
              <a:t>Option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90" dirty="0">
                <a:latin typeface="Calibri"/>
                <a:cs typeface="Calibri"/>
              </a:rPr>
              <a:t>#1</a:t>
            </a:r>
            <a:r>
              <a:rPr sz="2400" spc="-90" dirty="0">
                <a:latin typeface="Calibri"/>
                <a:cs typeface="Calibri"/>
              </a:rPr>
              <a:t>: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15" dirty="0">
                <a:latin typeface="Calibri"/>
                <a:cs typeface="Calibri"/>
              </a:rPr>
              <a:t>Improve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0" dirty="0">
                <a:latin typeface="Calibri"/>
                <a:cs typeface="Calibri"/>
              </a:rPr>
              <a:t>Locality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Arial"/>
                <a:cs typeface="Arial"/>
              </a:rPr>
              <a:t>→</a:t>
            </a:r>
            <a:endParaRPr sz="2400">
              <a:latin typeface="Arial"/>
              <a:cs typeface="Arial"/>
            </a:endParaRPr>
          </a:p>
          <a:p>
            <a:pPr marL="117475">
              <a:lnSpc>
                <a:spcPct val="100000"/>
              </a:lnSpc>
            </a:pPr>
            <a:r>
              <a:rPr sz="2400" spc="-229" dirty="0">
                <a:latin typeface="Calibri"/>
                <a:cs typeface="Calibri"/>
              </a:rPr>
              <a:t>Reduce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85" dirty="0">
                <a:latin typeface="Calibri"/>
                <a:cs typeface="Calibri"/>
              </a:rPr>
              <a:t>Bytes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4" dirty="0">
                <a:latin typeface="Calibri"/>
                <a:cs typeface="Calibri"/>
              </a:rPr>
              <a:t>moved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>
                <a:latin typeface="Arial"/>
                <a:cs typeface="Arial"/>
              </a:rPr>
              <a:t>→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15" dirty="0">
                <a:latin typeface="Calibri"/>
                <a:cs typeface="Calibri"/>
              </a:rPr>
              <a:t>Improve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278689" y="3012757"/>
            <a:ext cx="5113655" cy="1772920"/>
            <a:chOff x="6278689" y="3012757"/>
            <a:chExt cx="5113655" cy="1772920"/>
          </a:xfrm>
        </p:grpSpPr>
        <p:sp>
          <p:nvSpPr>
            <p:cNvPr id="29" name="object 29"/>
            <p:cNvSpPr/>
            <p:nvPr/>
          </p:nvSpPr>
          <p:spPr>
            <a:xfrm>
              <a:off x="6283452" y="4480560"/>
              <a:ext cx="314325" cy="300355"/>
            </a:xfrm>
            <a:custGeom>
              <a:avLst/>
              <a:gdLst/>
              <a:ahLst/>
              <a:cxnLst/>
              <a:rect l="l" t="t" r="r" b="b"/>
              <a:pathLst>
                <a:path w="314325" h="300354">
                  <a:moveTo>
                    <a:pt x="156972" y="0"/>
                  </a:moveTo>
                  <a:lnTo>
                    <a:pt x="0" y="150113"/>
                  </a:lnTo>
                  <a:lnTo>
                    <a:pt x="78486" y="150113"/>
                  </a:lnTo>
                  <a:lnTo>
                    <a:pt x="78486" y="300227"/>
                  </a:lnTo>
                  <a:lnTo>
                    <a:pt x="235457" y="300227"/>
                  </a:lnTo>
                  <a:lnTo>
                    <a:pt x="235457" y="150113"/>
                  </a:lnTo>
                  <a:lnTo>
                    <a:pt x="313944" y="150113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83452" y="4480560"/>
              <a:ext cx="314325" cy="300355"/>
            </a:xfrm>
            <a:custGeom>
              <a:avLst/>
              <a:gdLst/>
              <a:ahLst/>
              <a:cxnLst/>
              <a:rect l="l" t="t" r="r" b="b"/>
              <a:pathLst>
                <a:path w="314325" h="300354">
                  <a:moveTo>
                    <a:pt x="78486" y="300227"/>
                  </a:moveTo>
                  <a:lnTo>
                    <a:pt x="78486" y="150113"/>
                  </a:lnTo>
                  <a:lnTo>
                    <a:pt x="0" y="150113"/>
                  </a:lnTo>
                  <a:lnTo>
                    <a:pt x="156972" y="0"/>
                  </a:lnTo>
                  <a:lnTo>
                    <a:pt x="313944" y="150113"/>
                  </a:lnTo>
                  <a:lnTo>
                    <a:pt x="235457" y="150113"/>
                  </a:lnTo>
                  <a:lnTo>
                    <a:pt x="235457" y="300227"/>
                  </a:lnTo>
                  <a:lnTo>
                    <a:pt x="78486" y="300227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49060" y="3017520"/>
              <a:ext cx="4938395" cy="1435100"/>
            </a:xfrm>
            <a:custGeom>
              <a:avLst/>
              <a:gdLst/>
              <a:ahLst/>
              <a:cxnLst/>
              <a:rect l="l" t="t" r="r" b="b"/>
              <a:pathLst>
                <a:path w="4938395" h="1435100">
                  <a:moveTo>
                    <a:pt x="4938268" y="0"/>
                  </a:moveTo>
                  <a:lnTo>
                    <a:pt x="1416304" y="0"/>
                  </a:lnTo>
                  <a:lnTo>
                    <a:pt x="1416304" y="952499"/>
                  </a:lnTo>
                  <a:lnTo>
                    <a:pt x="2003297" y="952499"/>
                  </a:lnTo>
                  <a:lnTo>
                    <a:pt x="0" y="1435099"/>
                  </a:lnTo>
                  <a:lnTo>
                    <a:pt x="2883789" y="952499"/>
                  </a:lnTo>
                  <a:lnTo>
                    <a:pt x="4938268" y="952499"/>
                  </a:lnTo>
                  <a:lnTo>
                    <a:pt x="4938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49060" y="3017520"/>
              <a:ext cx="4938395" cy="1435100"/>
            </a:xfrm>
            <a:custGeom>
              <a:avLst/>
              <a:gdLst/>
              <a:ahLst/>
              <a:cxnLst/>
              <a:rect l="l" t="t" r="r" b="b"/>
              <a:pathLst>
                <a:path w="4938395" h="1435100">
                  <a:moveTo>
                    <a:pt x="1416304" y="0"/>
                  </a:moveTo>
                  <a:lnTo>
                    <a:pt x="2003297" y="0"/>
                  </a:lnTo>
                  <a:lnTo>
                    <a:pt x="2883789" y="0"/>
                  </a:lnTo>
                  <a:lnTo>
                    <a:pt x="4938268" y="0"/>
                  </a:lnTo>
                  <a:lnTo>
                    <a:pt x="4938268" y="555625"/>
                  </a:lnTo>
                  <a:lnTo>
                    <a:pt x="4938268" y="793749"/>
                  </a:lnTo>
                  <a:lnTo>
                    <a:pt x="4938268" y="952499"/>
                  </a:lnTo>
                  <a:lnTo>
                    <a:pt x="2883789" y="952499"/>
                  </a:lnTo>
                  <a:lnTo>
                    <a:pt x="0" y="1435099"/>
                  </a:lnTo>
                  <a:lnTo>
                    <a:pt x="2003297" y="952499"/>
                  </a:lnTo>
                  <a:lnTo>
                    <a:pt x="1416304" y="952499"/>
                  </a:lnTo>
                  <a:lnTo>
                    <a:pt x="1416304" y="793749"/>
                  </a:lnTo>
                  <a:lnTo>
                    <a:pt x="1416304" y="555625"/>
                  </a:lnTo>
                  <a:lnTo>
                    <a:pt x="1416304" y="0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976361" y="3099561"/>
            <a:ext cx="3281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04" dirty="0">
                <a:latin typeface="Calibri"/>
                <a:cs typeface="Calibri"/>
              </a:rPr>
              <a:t>Option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90" dirty="0">
                <a:latin typeface="Calibri"/>
                <a:cs typeface="Calibri"/>
              </a:rPr>
              <a:t>#2</a:t>
            </a:r>
            <a:r>
              <a:rPr sz="2400" spc="-90" dirty="0">
                <a:latin typeface="Calibri"/>
                <a:cs typeface="Calibri"/>
              </a:rPr>
              <a:t>: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15" dirty="0">
                <a:latin typeface="Calibri"/>
                <a:cs typeface="Calibri"/>
              </a:rPr>
              <a:t>Improve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95" dirty="0">
                <a:latin typeface="Calibri"/>
                <a:cs typeface="Calibri"/>
              </a:rPr>
              <a:t>Memory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35" dirty="0">
                <a:latin typeface="Calibri"/>
                <a:cs typeface="Calibri"/>
              </a:rPr>
              <a:t>to </a:t>
            </a:r>
            <a:r>
              <a:rPr sz="2400" spc="-180" dirty="0">
                <a:latin typeface="Calibri"/>
                <a:cs typeface="Calibri"/>
              </a:rPr>
              <a:t>handle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4" dirty="0">
                <a:latin typeface="Calibri"/>
                <a:cs typeface="Calibri"/>
              </a:rPr>
              <a:t>more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30" dirty="0">
                <a:latin typeface="Calibri"/>
                <a:cs typeface="Calibri"/>
              </a:rPr>
              <a:t>parallel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requests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1375" y="4521708"/>
            <a:ext cx="4884420" cy="902335"/>
          </a:xfrm>
          <a:custGeom>
            <a:avLst/>
            <a:gdLst/>
            <a:ahLst/>
            <a:cxnLst/>
            <a:rect l="l" t="t" r="r" b="b"/>
            <a:pathLst>
              <a:path w="4884420" h="902335">
                <a:moveTo>
                  <a:pt x="0" y="0"/>
                </a:moveTo>
                <a:lnTo>
                  <a:pt x="1751330" y="0"/>
                </a:lnTo>
                <a:lnTo>
                  <a:pt x="2501900" y="0"/>
                </a:lnTo>
                <a:lnTo>
                  <a:pt x="3002279" y="0"/>
                </a:lnTo>
                <a:lnTo>
                  <a:pt x="3002279" y="526288"/>
                </a:lnTo>
                <a:lnTo>
                  <a:pt x="4884039" y="798576"/>
                </a:lnTo>
                <a:lnTo>
                  <a:pt x="3002279" y="751840"/>
                </a:lnTo>
                <a:lnTo>
                  <a:pt x="3002279" y="902208"/>
                </a:lnTo>
                <a:lnTo>
                  <a:pt x="2501900" y="902208"/>
                </a:lnTo>
                <a:lnTo>
                  <a:pt x="1751330" y="902208"/>
                </a:lnTo>
                <a:lnTo>
                  <a:pt x="0" y="902208"/>
                </a:lnTo>
                <a:lnTo>
                  <a:pt x="0" y="751840"/>
                </a:lnTo>
                <a:lnTo>
                  <a:pt x="0" y="52628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51205" y="4575175"/>
            <a:ext cx="2511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improve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BW </a:t>
            </a:r>
            <a:r>
              <a:rPr sz="2400" spc="-10" dirty="0">
                <a:latin typeface="Calibri"/>
                <a:cs typeface="Calibri"/>
              </a:rPr>
              <a:t>utilization?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1089"/>
            <a:ext cx="916495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75" dirty="0"/>
              <a:t>What</a:t>
            </a:r>
            <a:r>
              <a:rPr spc="-70" dirty="0"/>
              <a:t> </a:t>
            </a:r>
            <a:r>
              <a:rPr spc="-355" dirty="0"/>
              <a:t>does</a:t>
            </a:r>
            <a:r>
              <a:rPr spc="-75" dirty="0"/>
              <a:t> </a:t>
            </a:r>
            <a:r>
              <a:rPr spc="-350" dirty="0"/>
              <a:t>a</a:t>
            </a:r>
            <a:r>
              <a:rPr spc="-40" dirty="0"/>
              <a:t> </a:t>
            </a:r>
            <a:r>
              <a:rPr spc="-320" dirty="0"/>
              <a:t>graph</a:t>
            </a:r>
            <a:r>
              <a:rPr spc="-70" dirty="0"/>
              <a:t> </a:t>
            </a:r>
            <a:r>
              <a:rPr spc="-290" dirty="0"/>
              <a:t>processing</a:t>
            </a:r>
            <a:r>
              <a:rPr spc="-90" dirty="0"/>
              <a:t> </a:t>
            </a:r>
            <a:r>
              <a:rPr spc="-370" dirty="0"/>
              <a:t>program</a:t>
            </a:r>
            <a:r>
              <a:rPr spc="-80" dirty="0"/>
              <a:t> </a:t>
            </a:r>
            <a:r>
              <a:rPr spc="-280" dirty="0"/>
              <a:t>look</a:t>
            </a:r>
            <a:r>
              <a:rPr spc="-185" dirty="0"/>
              <a:t> </a:t>
            </a:r>
            <a:r>
              <a:rPr spc="-125" dirty="0"/>
              <a:t>like?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021" y="1809242"/>
            <a:ext cx="3090882" cy="2401891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7717" y="5347525"/>
          <a:ext cx="1011554" cy="199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262" y="4377938"/>
            <a:ext cx="1349302" cy="683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35373" y="2692145"/>
            <a:ext cx="7946390" cy="203200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Courier New"/>
                <a:cs typeface="Courier New"/>
              </a:rPr>
              <a:t>PageRank(-ish){</a:t>
            </a:r>
            <a:endParaRPr sz="2400">
              <a:latin typeface="Courier New"/>
              <a:cs typeface="Courier New"/>
            </a:endParaRPr>
          </a:p>
          <a:p>
            <a:pPr marL="822325" marR="4378325" indent="-36576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e</a:t>
            </a:r>
            <a:r>
              <a:rPr sz="2400" spc="-5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EL: </a:t>
            </a:r>
            <a:r>
              <a:rPr sz="2400" dirty="0">
                <a:latin typeface="Courier New"/>
                <a:cs typeface="Courier New"/>
              </a:rPr>
              <a:t>rank_n[e.dst]</a:t>
            </a:r>
            <a:r>
              <a:rPr sz="2400" spc="-254" dirty="0">
                <a:latin typeface="Courier New"/>
                <a:cs typeface="Courier New"/>
              </a:rPr>
              <a:t> </a:t>
            </a:r>
            <a:r>
              <a:rPr sz="2400" spc="-50" dirty="0">
                <a:latin typeface="Courier New"/>
                <a:cs typeface="Courier New"/>
              </a:rPr>
              <a:t>=</a:t>
            </a:r>
            <a:endParaRPr sz="2400">
              <a:latin typeface="Courier New"/>
              <a:cs typeface="Courier New"/>
            </a:endParaRPr>
          </a:p>
          <a:p>
            <a:pPr marL="1188085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rank_nminus1[e.src]</a:t>
            </a:r>
            <a:r>
              <a:rPr sz="2400" spc="-17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</a:t>
            </a:r>
            <a:r>
              <a:rPr sz="2400" spc="-16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rank_n[e.dst]</a:t>
            </a:r>
            <a:endParaRPr sz="2400">
              <a:latin typeface="Courier New"/>
              <a:cs typeface="Courier New"/>
            </a:endParaRPr>
          </a:p>
          <a:p>
            <a:pPr marL="90805">
              <a:lnSpc>
                <a:spcPct val="100000"/>
              </a:lnSpc>
            </a:pPr>
            <a:r>
              <a:rPr sz="2400" spc="-5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87717" y="5670613"/>
          <a:ext cx="1011554" cy="199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882901" y="5233568"/>
            <a:ext cx="762635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122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dstData </a:t>
            </a:r>
            <a:r>
              <a:rPr sz="1800" b="1" spc="-10" dirty="0">
                <a:latin typeface="Calibri"/>
                <a:cs typeface="Calibri"/>
              </a:rPr>
              <a:t>srcData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5795" y="5526735"/>
            <a:ext cx="441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rank_n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webpage’s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rank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iteration,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rank_nminus1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rank_n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last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iteration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40460">
              <a:lnSpc>
                <a:spcPct val="100000"/>
              </a:lnSpc>
              <a:spcBef>
                <a:spcPts val="125"/>
              </a:spcBef>
            </a:pPr>
            <a:r>
              <a:rPr spc="-305" dirty="0"/>
              <a:t>Operational</a:t>
            </a:r>
            <a:r>
              <a:rPr spc="-35" dirty="0"/>
              <a:t> </a:t>
            </a:r>
            <a:r>
              <a:rPr spc="-265" dirty="0"/>
              <a:t>Intensity</a:t>
            </a:r>
            <a:r>
              <a:rPr spc="-180" dirty="0"/>
              <a:t> </a:t>
            </a:r>
            <a:r>
              <a:rPr spc="-335" dirty="0"/>
              <a:t>of</a:t>
            </a:r>
            <a:r>
              <a:rPr spc="-35" dirty="0"/>
              <a:t> </a:t>
            </a:r>
            <a:r>
              <a:rPr spc="-260" dirty="0"/>
              <a:t>Irregular</a:t>
            </a:r>
            <a:r>
              <a:rPr spc="-35" dirty="0"/>
              <a:t> </a:t>
            </a:r>
            <a:r>
              <a:rPr spc="-409" dirty="0"/>
              <a:t>Graph</a:t>
            </a:r>
            <a:r>
              <a:rPr spc="-165" dirty="0"/>
              <a:t> </a:t>
            </a:r>
            <a:r>
              <a:rPr spc="-270" dirty="0"/>
              <a:t>Applications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4336" y="1803477"/>
            <a:ext cx="2851150" cy="2750820"/>
            <a:chOff x="444336" y="1803477"/>
            <a:chExt cx="2851150" cy="2750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336" y="1803477"/>
              <a:ext cx="2850621" cy="2232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19" y="3957827"/>
              <a:ext cx="1031748" cy="595884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53221" y="4887277"/>
          <a:ext cx="1349375" cy="264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101590" y="2372105"/>
            <a:ext cx="6306820" cy="94488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835"/>
              </a:spcBef>
            </a:pPr>
            <a:r>
              <a:rPr sz="2250" dirty="0">
                <a:latin typeface="Courier New"/>
                <a:cs typeface="Courier New"/>
              </a:rPr>
              <a:t>for</a:t>
            </a:r>
            <a:r>
              <a:rPr sz="2250" spc="10" dirty="0">
                <a:latin typeface="Courier New"/>
                <a:cs typeface="Courier New"/>
              </a:rPr>
              <a:t> </a:t>
            </a:r>
            <a:r>
              <a:rPr sz="2250" dirty="0">
                <a:latin typeface="Courier New"/>
                <a:cs typeface="Courier New"/>
              </a:rPr>
              <a:t>e</a:t>
            </a:r>
            <a:r>
              <a:rPr sz="2250" spc="15" dirty="0">
                <a:latin typeface="Courier New"/>
                <a:cs typeface="Courier New"/>
              </a:rPr>
              <a:t> </a:t>
            </a:r>
            <a:r>
              <a:rPr sz="2250" dirty="0">
                <a:latin typeface="Courier New"/>
                <a:cs typeface="Courier New"/>
              </a:rPr>
              <a:t>in</a:t>
            </a:r>
            <a:r>
              <a:rPr sz="2250" spc="15" dirty="0">
                <a:latin typeface="Courier New"/>
                <a:cs typeface="Courier New"/>
              </a:rPr>
              <a:t> </a:t>
            </a:r>
            <a:r>
              <a:rPr sz="2250" spc="-25" dirty="0">
                <a:latin typeface="Courier New"/>
                <a:cs typeface="Courier New"/>
              </a:rPr>
              <a:t>EL:</a:t>
            </a:r>
            <a:endParaRPr sz="2250">
              <a:latin typeface="Courier New"/>
              <a:cs typeface="Courier New"/>
            </a:endParaRPr>
          </a:p>
          <a:p>
            <a:pPr marL="466725">
              <a:lnSpc>
                <a:spcPct val="100000"/>
              </a:lnSpc>
              <a:spcBef>
                <a:spcPts val="25"/>
              </a:spcBef>
            </a:pPr>
            <a:r>
              <a:rPr sz="2250" dirty="0">
                <a:latin typeface="Courier New"/>
                <a:cs typeface="Courier New"/>
              </a:rPr>
              <a:t>dstData[e.dst]</a:t>
            </a:r>
            <a:r>
              <a:rPr sz="2250" spc="15" dirty="0">
                <a:latin typeface="Courier New"/>
                <a:cs typeface="Courier New"/>
              </a:rPr>
              <a:t> </a:t>
            </a:r>
            <a:r>
              <a:rPr sz="2250" dirty="0">
                <a:latin typeface="Courier New"/>
                <a:cs typeface="Courier New"/>
              </a:rPr>
              <a:t>+=</a:t>
            </a:r>
            <a:r>
              <a:rPr sz="2250" spc="10" dirty="0">
                <a:latin typeface="Courier New"/>
                <a:cs typeface="Courier New"/>
              </a:rPr>
              <a:t> </a:t>
            </a:r>
            <a:r>
              <a:rPr sz="2250" spc="-10" dirty="0">
                <a:latin typeface="Courier New"/>
                <a:cs typeface="Courier New"/>
              </a:rPr>
              <a:t>srcData[e.src]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5409" y="3839921"/>
            <a:ext cx="512191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Ideal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Best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Possible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Operational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Intensity?</a:t>
            </a:r>
            <a:endParaRPr sz="2400">
              <a:latin typeface="Calibri"/>
              <a:cs typeface="Calibri"/>
            </a:endParaRPr>
          </a:p>
          <a:p>
            <a:pPr marL="12700" marR="219646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Operations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byte: </a:t>
            </a:r>
            <a:r>
              <a:rPr sz="2400" b="1" dirty="0">
                <a:latin typeface="Calibri"/>
                <a:cs typeface="Calibri"/>
              </a:rPr>
              <a:t>Operations: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addition </a:t>
            </a:r>
            <a:r>
              <a:rPr sz="2400" b="1" dirty="0">
                <a:latin typeface="Calibri"/>
                <a:cs typeface="Calibri"/>
              </a:rPr>
              <a:t>Bytes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Load: </a:t>
            </a:r>
            <a:r>
              <a:rPr sz="2400" b="1" dirty="0">
                <a:latin typeface="Calibri"/>
                <a:cs typeface="Calibri"/>
              </a:rPr>
              <a:t>Operational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Intensity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125"/>
              </a:spcBef>
            </a:pPr>
            <a:r>
              <a:rPr spc="-245" dirty="0"/>
              <a:t>Ideal</a:t>
            </a:r>
            <a:r>
              <a:rPr spc="-30" dirty="0"/>
              <a:t> </a:t>
            </a:r>
            <a:r>
              <a:rPr spc="-305" dirty="0"/>
              <a:t>Operational</a:t>
            </a:r>
            <a:r>
              <a:rPr spc="-25" dirty="0"/>
              <a:t> </a:t>
            </a:r>
            <a:r>
              <a:rPr spc="-265" dirty="0"/>
              <a:t>Intensity</a:t>
            </a:r>
            <a:r>
              <a:rPr spc="-155" dirty="0"/>
              <a:t> </a:t>
            </a:r>
            <a:r>
              <a:rPr spc="-335" dirty="0"/>
              <a:t>of</a:t>
            </a:r>
            <a:r>
              <a:rPr spc="-25" dirty="0"/>
              <a:t> </a:t>
            </a:r>
            <a:r>
              <a:rPr spc="-254" dirty="0"/>
              <a:t>Irregular</a:t>
            </a:r>
            <a:r>
              <a:rPr spc="-30" dirty="0"/>
              <a:t> </a:t>
            </a:r>
            <a:r>
              <a:rPr spc="-409" dirty="0"/>
              <a:t>Graph</a:t>
            </a:r>
            <a:r>
              <a:rPr spc="-160" dirty="0"/>
              <a:t> </a:t>
            </a:r>
            <a:r>
              <a:rPr spc="-280" dirty="0"/>
              <a:t>Applications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4336" y="1803477"/>
            <a:ext cx="2851150" cy="2750820"/>
            <a:chOff x="444336" y="1803477"/>
            <a:chExt cx="2851150" cy="2750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336" y="1803477"/>
              <a:ext cx="2850621" cy="2232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19" y="3957827"/>
              <a:ext cx="1031748" cy="595884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53221" y="4887277"/>
          <a:ext cx="1349375" cy="264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101590" y="2372105"/>
            <a:ext cx="6306820" cy="944880"/>
          </a:xfrm>
          <a:prstGeom prst="rect">
            <a:avLst/>
          </a:prstGeom>
          <a:ln w="19050">
            <a:solidFill>
              <a:srgbClr val="1154CC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835"/>
              </a:spcBef>
            </a:pPr>
            <a:r>
              <a:rPr sz="2250" dirty="0">
                <a:latin typeface="Courier New"/>
                <a:cs typeface="Courier New"/>
              </a:rPr>
              <a:t>for</a:t>
            </a:r>
            <a:r>
              <a:rPr sz="2250" spc="10" dirty="0">
                <a:latin typeface="Courier New"/>
                <a:cs typeface="Courier New"/>
              </a:rPr>
              <a:t> </a:t>
            </a:r>
            <a:r>
              <a:rPr sz="2250" dirty="0">
                <a:latin typeface="Courier New"/>
                <a:cs typeface="Courier New"/>
              </a:rPr>
              <a:t>e</a:t>
            </a:r>
            <a:r>
              <a:rPr sz="2250" spc="15" dirty="0">
                <a:latin typeface="Courier New"/>
                <a:cs typeface="Courier New"/>
              </a:rPr>
              <a:t> </a:t>
            </a:r>
            <a:r>
              <a:rPr sz="2250" dirty="0">
                <a:latin typeface="Courier New"/>
                <a:cs typeface="Courier New"/>
              </a:rPr>
              <a:t>in</a:t>
            </a:r>
            <a:r>
              <a:rPr sz="2250" spc="15" dirty="0">
                <a:latin typeface="Courier New"/>
                <a:cs typeface="Courier New"/>
              </a:rPr>
              <a:t> </a:t>
            </a:r>
            <a:r>
              <a:rPr sz="2250" spc="-25" dirty="0">
                <a:latin typeface="Courier New"/>
                <a:cs typeface="Courier New"/>
              </a:rPr>
              <a:t>EL:</a:t>
            </a:r>
            <a:endParaRPr sz="2250">
              <a:latin typeface="Courier New"/>
              <a:cs typeface="Courier New"/>
            </a:endParaRPr>
          </a:p>
          <a:p>
            <a:pPr marL="466725">
              <a:lnSpc>
                <a:spcPct val="100000"/>
              </a:lnSpc>
              <a:spcBef>
                <a:spcPts val="25"/>
              </a:spcBef>
            </a:pPr>
            <a:r>
              <a:rPr sz="2250" dirty="0">
                <a:latin typeface="Courier New"/>
                <a:cs typeface="Courier New"/>
              </a:rPr>
              <a:t>dstData[e.dst]</a:t>
            </a:r>
            <a:r>
              <a:rPr sz="2250" spc="15" dirty="0">
                <a:latin typeface="Courier New"/>
                <a:cs typeface="Courier New"/>
              </a:rPr>
              <a:t> </a:t>
            </a:r>
            <a:r>
              <a:rPr sz="2250" dirty="0">
                <a:latin typeface="Courier New"/>
                <a:cs typeface="Courier New"/>
              </a:rPr>
              <a:t>+=</a:t>
            </a:r>
            <a:r>
              <a:rPr sz="2250" spc="10" dirty="0">
                <a:latin typeface="Courier New"/>
                <a:cs typeface="Courier New"/>
              </a:rPr>
              <a:t> </a:t>
            </a:r>
            <a:r>
              <a:rPr sz="2250" spc="-10" dirty="0">
                <a:latin typeface="Courier New"/>
                <a:cs typeface="Courier New"/>
              </a:rPr>
              <a:t>srcData[e.src]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5409" y="3839921"/>
            <a:ext cx="623760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Ideal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Best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Possible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Operational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Intensity?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Operations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byte: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Operations: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addition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Bytes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Load: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8B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edge,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0B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srcData,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0B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Operational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Intensity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(8+0+0)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1/8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3845" y="1155953"/>
            <a:ext cx="5247640" cy="4373245"/>
            <a:chOff x="5363845" y="1155953"/>
            <a:chExt cx="5247640" cy="4373245"/>
          </a:xfrm>
        </p:grpSpPr>
        <p:sp>
          <p:nvSpPr>
            <p:cNvPr id="3" name="object 3"/>
            <p:cNvSpPr/>
            <p:nvPr/>
          </p:nvSpPr>
          <p:spPr>
            <a:xfrm>
              <a:off x="5363845" y="1155953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5980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69758" y="2926841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>
                  <a:moveTo>
                    <a:pt x="0" y="0"/>
                  </a:moveTo>
                  <a:lnTo>
                    <a:pt x="2298827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42966" y="2935986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1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8996" y="1339595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0" y="4084447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79"/>
                  </a:lnTo>
                  <a:lnTo>
                    <a:pt x="0" y="106679"/>
                  </a:lnTo>
                  <a:lnTo>
                    <a:pt x="0" y="320039"/>
                  </a:lnTo>
                  <a:lnTo>
                    <a:pt x="347472" y="320039"/>
                  </a:lnTo>
                  <a:lnTo>
                    <a:pt x="347472" y="426719"/>
                  </a:lnTo>
                  <a:lnTo>
                    <a:pt x="560831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79"/>
                  </a:moveTo>
                  <a:lnTo>
                    <a:pt x="347472" y="106679"/>
                  </a:lnTo>
                  <a:lnTo>
                    <a:pt x="347472" y="0"/>
                  </a:lnTo>
                  <a:lnTo>
                    <a:pt x="560831" y="213360"/>
                  </a:lnTo>
                  <a:lnTo>
                    <a:pt x="347472" y="426719"/>
                  </a:lnTo>
                  <a:lnTo>
                    <a:pt x="347472" y="320039"/>
                  </a:lnTo>
                  <a:lnTo>
                    <a:pt x="0" y="320039"/>
                  </a:lnTo>
                  <a:lnTo>
                    <a:pt x="0" y="10667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19"/>
                  </a:lnTo>
                  <a:lnTo>
                    <a:pt x="213359" y="320039"/>
                  </a:lnTo>
                  <a:lnTo>
                    <a:pt x="560831" y="320039"/>
                  </a:lnTo>
                  <a:lnTo>
                    <a:pt x="560831" y="106679"/>
                  </a:lnTo>
                  <a:lnTo>
                    <a:pt x="213359" y="106679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39"/>
                  </a:moveTo>
                  <a:lnTo>
                    <a:pt x="213359" y="320039"/>
                  </a:lnTo>
                  <a:lnTo>
                    <a:pt x="213359" y="426719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79"/>
                  </a:lnTo>
                  <a:lnTo>
                    <a:pt x="560831" y="106679"/>
                  </a:lnTo>
                  <a:lnTo>
                    <a:pt x="560831" y="3200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13784" y="2834767"/>
            <a:ext cx="138747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7480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7826" y="1432052"/>
            <a:ext cx="1187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 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73185" y="1432052"/>
            <a:ext cx="1828164" cy="1856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39115" indent="-2152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 </a:t>
            </a:r>
            <a:r>
              <a:rPr sz="2400" spc="-2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1014094" marR="5080" indent="106680">
              <a:lnSpc>
                <a:spcPts val="2880"/>
              </a:lnSpc>
            </a:pPr>
            <a:r>
              <a:rPr sz="2500" i="1" spc="-20" dirty="0">
                <a:latin typeface="Calibri"/>
                <a:cs typeface="Calibri"/>
              </a:rPr>
              <a:t>Peak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6652" y="5548350"/>
            <a:ext cx="5010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25" dirty="0">
                <a:latin typeface="Calibri"/>
                <a:cs typeface="Calibri"/>
              </a:rPr>
              <a:t>250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7521" y="3228848"/>
            <a:ext cx="1348739" cy="228066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932678" y="5599557"/>
            <a:ext cx="136334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23290" algn="l"/>
              </a:tabLst>
            </a:pPr>
            <a:r>
              <a:rPr sz="2500" i="1" spc="-20" dirty="0">
                <a:latin typeface="Calibri"/>
                <a:cs typeface="Calibri"/>
              </a:rPr>
              <a:t>1/16</a:t>
            </a:r>
            <a:r>
              <a:rPr sz="2500" i="1" dirty="0">
                <a:latin typeface="Calibri"/>
                <a:cs typeface="Calibri"/>
              </a:rPr>
              <a:t>	</a:t>
            </a:r>
            <a:r>
              <a:rPr sz="2500" i="1" spc="-35" dirty="0">
                <a:latin typeface="Calibri"/>
                <a:cs typeface="Calibri"/>
              </a:rPr>
              <a:t>1/8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1505">
              <a:lnSpc>
                <a:spcPct val="100000"/>
              </a:lnSpc>
              <a:spcBef>
                <a:spcPts val="125"/>
              </a:spcBef>
            </a:pPr>
            <a:r>
              <a:rPr spc="-300" dirty="0"/>
              <a:t>Improving</a:t>
            </a:r>
            <a:r>
              <a:rPr spc="-90" dirty="0"/>
              <a:t> </a:t>
            </a:r>
            <a:r>
              <a:rPr spc="-305" dirty="0"/>
              <a:t>Operational</a:t>
            </a:r>
            <a:r>
              <a:rPr spc="-30" dirty="0"/>
              <a:t> </a:t>
            </a:r>
            <a:r>
              <a:rPr spc="-265" dirty="0"/>
              <a:t>Intensity</a:t>
            </a:r>
            <a:r>
              <a:rPr spc="-155" dirty="0"/>
              <a:t> </a:t>
            </a:r>
            <a:r>
              <a:rPr spc="-295" dirty="0"/>
              <a:t>(OI)</a:t>
            </a:r>
            <a:r>
              <a:rPr spc="-55" dirty="0"/>
              <a:t> </a:t>
            </a:r>
            <a:r>
              <a:rPr spc="-380" dirty="0"/>
              <a:t>by</a:t>
            </a:r>
            <a:r>
              <a:rPr spc="-175" dirty="0"/>
              <a:t> </a:t>
            </a:r>
            <a:r>
              <a:rPr spc="-300" dirty="0"/>
              <a:t>Improving</a:t>
            </a:r>
            <a:r>
              <a:rPr spc="-90" dirty="0"/>
              <a:t> </a:t>
            </a:r>
            <a:r>
              <a:rPr spc="-185" dirty="0"/>
              <a:t>Locality</a:t>
            </a: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345" y="1356676"/>
            <a:ext cx="2377324" cy="209543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861429" y="6015018"/>
            <a:ext cx="2472690" cy="7054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75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3845" y="1155953"/>
            <a:ext cx="5247640" cy="4373245"/>
            <a:chOff x="5363845" y="1155953"/>
            <a:chExt cx="5247640" cy="4373245"/>
          </a:xfrm>
        </p:grpSpPr>
        <p:sp>
          <p:nvSpPr>
            <p:cNvPr id="3" name="object 3"/>
            <p:cNvSpPr/>
            <p:nvPr/>
          </p:nvSpPr>
          <p:spPr>
            <a:xfrm>
              <a:off x="5363845" y="1155953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5980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8050" y="2926841"/>
              <a:ext cx="3011170" cy="10160"/>
            </a:xfrm>
            <a:custGeom>
              <a:avLst/>
              <a:gdLst/>
              <a:ahLst/>
              <a:cxnLst/>
              <a:rect l="l" t="t" r="r" b="b"/>
              <a:pathLst>
                <a:path w="3011170" h="10160">
                  <a:moveTo>
                    <a:pt x="0" y="9652"/>
                  </a:moveTo>
                  <a:lnTo>
                    <a:pt x="3011170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42966" y="2935986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1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8996" y="1339595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0" y="4084447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79"/>
                  </a:lnTo>
                  <a:lnTo>
                    <a:pt x="0" y="106679"/>
                  </a:lnTo>
                  <a:lnTo>
                    <a:pt x="0" y="320039"/>
                  </a:lnTo>
                  <a:lnTo>
                    <a:pt x="347472" y="320039"/>
                  </a:lnTo>
                  <a:lnTo>
                    <a:pt x="347472" y="426719"/>
                  </a:lnTo>
                  <a:lnTo>
                    <a:pt x="560831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79"/>
                  </a:moveTo>
                  <a:lnTo>
                    <a:pt x="347472" y="106679"/>
                  </a:lnTo>
                  <a:lnTo>
                    <a:pt x="347472" y="0"/>
                  </a:lnTo>
                  <a:lnTo>
                    <a:pt x="560831" y="213360"/>
                  </a:lnTo>
                  <a:lnTo>
                    <a:pt x="347472" y="426719"/>
                  </a:lnTo>
                  <a:lnTo>
                    <a:pt x="347472" y="320039"/>
                  </a:lnTo>
                  <a:lnTo>
                    <a:pt x="0" y="320039"/>
                  </a:lnTo>
                  <a:lnTo>
                    <a:pt x="0" y="10667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19"/>
                  </a:lnTo>
                  <a:lnTo>
                    <a:pt x="213359" y="320039"/>
                  </a:lnTo>
                  <a:lnTo>
                    <a:pt x="560831" y="320039"/>
                  </a:lnTo>
                  <a:lnTo>
                    <a:pt x="560831" y="106679"/>
                  </a:lnTo>
                  <a:lnTo>
                    <a:pt x="213359" y="106679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39"/>
                  </a:moveTo>
                  <a:lnTo>
                    <a:pt x="213359" y="320039"/>
                  </a:lnTo>
                  <a:lnTo>
                    <a:pt x="213359" y="426719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79"/>
                  </a:lnTo>
                  <a:lnTo>
                    <a:pt x="560831" y="106679"/>
                  </a:lnTo>
                  <a:lnTo>
                    <a:pt x="560831" y="3200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13784" y="2834767"/>
            <a:ext cx="138747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7480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7826" y="1432052"/>
            <a:ext cx="1187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 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73185" y="1432052"/>
            <a:ext cx="1828164" cy="1856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39115" indent="-2152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 </a:t>
            </a:r>
            <a:r>
              <a:rPr sz="2400" spc="-2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1014094" marR="5080" indent="106680">
              <a:lnSpc>
                <a:spcPts val="2880"/>
              </a:lnSpc>
            </a:pPr>
            <a:r>
              <a:rPr sz="2500" i="1" spc="-20" dirty="0">
                <a:latin typeface="Calibri"/>
                <a:cs typeface="Calibri"/>
              </a:rPr>
              <a:t>Peak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6652" y="5548350"/>
            <a:ext cx="5010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i="1" spc="-25" dirty="0">
                <a:latin typeface="Calibri"/>
                <a:cs typeface="Calibri"/>
              </a:rPr>
              <a:t>250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0977" y="2755138"/>
            <a:ext cx="7071995" cy="3467735"/>
            <a:chOff x="200977" y="2755138"/>
            <a:chExt cx="7071995" cy="346773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1136" y="3587750"/>
              <a:ext cx="1365821" cy="18933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067549" y="3126486"/>
              <a:ext cx="19685" cy="2374900"/>
            </a:xfrm>
            <a:custGeom>
              <a:avLst/>
              <a:gdLst/>
              <a:ahLst/>
              <a:cxnLst/>
              <a:rect l="l" t="t" r="r" b="b"/>
              <a:pathLst>
                <a:path w="19684" h="2374900">
                  <a:moveTo>
                    <a:pt x="19176" y="0"/>
                  </a:moveTo>
                  <a:lnTo>
                    <a:pt x="0" y="2374391"/>
                  </a:lnTo>
                </a:path>
              </a:pathLst>
            </a:custGeom>
            <a:ln w="19049">
              <a:solidFill>
                <a:srgbClr val="38761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390" y="2755138"/>
              <a:ext cx="1862201" cy="18667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5739" y="4037076"/>
              <a:ext cx="5151755" cy="2181225"/>
            </a:xfrm>
            <a:custGeom>
              <a:avLst/>
              <a:gdLst/>
              <a:ahLst/>
              <a:cxnLst/>
              <a:rect l="l" t="t" r="r" b="b"/>
              <a:pathLst>
                <a:path w="5151755" h="2181225">
                  <a:moveTo>
                    <a:pt x="0" y="0"/>
                  </a:moveTo>
                  <a:lnTo>
                    <a:pt x="2525649" y="0"/>
                  </a:lnTo>
                  <a:lnTo>
                    <a:pt x="3608070" y="0"/>
                  </a:lnTo>
                  <a:lnTo>
                    <a:pt x="4329684" y="0"/>
                  </a:lnTo>
                  <a:lnTo>
                    <a:pt x="4329684" y="363474"/>
                  </a:lnTo>
                  <a:lnTo>
                    <a:pt x="5151374" y="558800"/>
                  </a:lnTo>
                  <a:lnTo>
                    <a:pt x="4329684" y="908685"/>
                  </a:lnTo>
                  <a:lnTo>
                    <a:pt x="4329684" y="2180844"/>
                  </a:lnTo>
                  <a:lnTo>
                    <a:pt x="3608070" y="2180844"/>
                  </a:lnTo>
                  <a:lnTo>
                    <a:pt x="2525649" y="2180844"/>
                  </a:lnTo>
                  <a:lnTo>
                    <a:pt x="0" y="2180844"/>
                  </a:lnTo>
                  <a:lnTo>
                    <a:pt x="0" y="908685"/>
                  </a:lnTo>
                  <a:lnTo>
                    <a:pt x="0" y="3634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22594" y="5599557"/>
            <a:ext cx="127381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33755" algn="l"/>
              </a:tabLst>
            </a:pPr>
            <a:r>
              <a:rPr sz="2500" i="1" spc="-20" dirty="0">
                <a:latin typeface="Calibri"/>
                <a:cs typeface="Calibri"/>
              </a:rPr>
              <a:t>1/16</a:t>
            </a:r>
            <a:r>
              <a:rPr sz="2500" i="1" dirty="0">
                <a:latin typeface="Calibri"/>
                <a:cs typeface="Calibri"/>
              </a:rPr>
              <a:t>	</a:t>
            </a:r>
            <a:r>
              <a:rPr sz="2500" i="1" spc="-35" dirty="0">
                <a:latin typeface="Calibri"/>
                <a:cs typeface="Calibri"/>
              </a:rPr>
              <a:t>1/8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1505">
              <a:lnSpc>
                <a:spcPct val="100000"/>
              </a:lnSpc>
              <a:spcBef>
                <a:spcPts val="125"/>
              </a:spcBef>
            </a:pPr>
            <a:r>
              <a:rPr spc="-300" dirty="0"/>
              <a:t>Improving</a:t>
            </a:r>
            <a:r>
              <a:rPr spc="-90" dirty="0"/>
              <a:t> </a:t>
            </a:r>
            <a:r>
              <a:rPr spc="-305" dirty="0"/>
              <a:t>Operational</a:t>
            </a:r>
            <a:r>
              <a:rPr spc="-30" dirty="0"/>
              <a:t> </a:t>
            </a:r>
            <a:r>
              <a:rPr spc="-265" dirty="0"/>
              <a:t>Intensity</a:t>
            </a:r>
            <a:r>
              <a:rPr spc="-155" dirty="0"/>
              <a:t> </a:t>
            </a:r>
            <a:r>
              <a:rPr spc="-295" dirty="0"/>
              <a:t>(OI)</a:t>
            </a:r>
            <a:r>
              <a:rPr spc="-55" dirty="0"/>
              <a:t> </a:t>
            </a:r>
            <a:r>
              <a:rPr spc="-380" dirty="0"/>
              <a:t>by</a:t>
            </a:r>
            <a:r>
              <a:rPr spc="-175" dirty="0"/>
              <a:t> </a:t>
            </a:r>
            <a:r>
              <a:rPr spc="-300" dirty="0"/>
              <a:t>Improving</a:t>
            </a:r>
            <a:r>
              <a:rPr spc="-90" dirty="0"/>
              <a:t> </a:t>
            </a:r>
            <a:r>
              <a:rPr spc="-185" dirty="0"/>
              <a:t>Locality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14959" y="4184142"/>
            <a:ext cx="41078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Locality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wins:</a:t>
            </a:r>
            <a:r>
              <a:rPr sz="2400" b="1" spc="175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If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operate </a:t>
            </a:r>
            <a:r>
              <a:rPr sz="2400" dirty="0">
                <a:latin typeface="Calibri"/>
                <a:cs typeface="Calibri"/>
              </a:rPr>
              <a:t>out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higher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ceiling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260" dirty="0">
                <a:latin typeface="Calibri"/>
                <a:cs typeface="Calibri"/>
              </a:rPr>
              <a:t>&amp;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leftward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ridge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point.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4959" y="5647435"/>
            <a:ext cx="395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is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BW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DRAM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BW?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345" y="1356676"/>
            <a:ext cx="2377324" cy="209543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861429" y="6015018"/>
            <a:ext cx="2472690" cy="7054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75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3845" y="1155953"/>
            <a:ext cx="5247640" cy="4373245"/>
            <a:chOff x="5363845" y="1155953"/>
            <a:chExt cx="5247640" cy="4373245"/>
          </a:xfrm>
        </p:grpSpPr>
        <p:sp>
          <p:nvSpPr>
            <p:cNvPr id="3" name="object 3"/>
            <p:cNvSpPr/>
            <p:nvPr/>
          </p:nvSpPr>
          <p:spPr>
            <a:xfrm>
              <a:off x="5363845" y="1155953"/>
              <a:ext cx="5247640" cy="4373245"/>
            </a:xfrm>
            <a:custGeom>
              <a:avLst/>
              <a:gdLst/>
              <a:ahLst/>
              <a:cxnLst/>
              <a:rect l="l" t="t" r="r" b="b"/>
              <a:pathLst>
                <a:path w="5247640" h="4373245">
                  <a:moveTo>
                    <a:pt x="5247640" y="4315968"/>
                  </a:moveTo>
                  <a:lnTo>
                    <a:pt x="5209540" y="4296918"/>
                  </a:lnTo>
                  <a:lnTo>
                    <a:pt x="5133340" y="4258818"/>
                  </a:lnTo>
                  <a:lnTo>
                    <a:pt x="5133340" y="4296918"/>
                  </a:lnTo>
                  <a:lnTo>
                    <a:pt x="70751" y="4296918"/>
                  </a:lnTo>
                  <a:lnTo>
                    <a:pt x="76174" y="114350"/>
                  </a:lnTo>
                  <a:lnTo>
                    <a:pt x="114300" y="114427"/>
                  </a:lnTo>
                  <a:lnTo>
                    <a:pt x="104736" y="95250"/>
                  </a:lnTo>
                  <a:lnTo>
                    <a:pt x="57277" y="0"/>
                  </a:lnTo>
                  <a:lnTo>
                    <a:pt x="0" y="114173"/>
                  </a:lnTo>
                  <a:lnTo>
                    <a:pt x="38074" y="114261"/>
                  </a:lnTo>
                  <a:lnTo>
                    <a:pt x="32639" y="4315980"/>
                  </a:lnTo>
                  <a:lnTo>
                    <a:pt x="51689" y="4315980"/>
                  </a:lnTo>
                  <a:lnTo>
                    <a:pt x="51689" y="4335018"/>
                  </a:lnTo>
                  <a:lnTo>
                    <a:pt x="5133340" y="4335018"/>
                  </a:lnTo>
                  <a:lnTo>
                    <a:pt x="5133340" y="4373118"/>
                  </a:lnTo>
                  <a:lnTo>
                    <a:pt x="5209540" y="4335018"/>
                  </a:lnTo>
                  <a:lnTo>
                    <a:pt x="5247640" y="4315968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8050" y="2926841"/>
              <a:ext cx="3011170" cy="10160"/>
            </a:xfrm>
            <a:custGeom>
              <a:avLst/>
              <a:gdLst/>
              <a:ahLst/>
              <a:cxnLst/>
              <a:rect l="l" t="t" r="r" b="b"/>
              <a:pathLst>
                <a:path w="3011170" h="10160">
                  <a:moveTo>
                    <a:pt x="0" y="9652"/>
                  </a:moveTo>
                  <a:lnTo>
                    <a:pt x="3011170" y="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42966" y="2935986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650"/>
                  </a:moveTo>
                  <a:lnTo>
                    <a:pt x="2526791" y="0"/>
                  </a:lnTo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8996" y="1339595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80" y="4084447"/>
                  </a:lnTo>
                </a:path>
              </a:pathLst>
            </a:custGeom>
            <a:ln w="952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347472" y="0"/>
                  </a:moveTo>
                  <a:lnTo>
                    <a:pt x="347472" y="106679"/>
                  </a:lnTo>
                  <a:lnTo>
                    <a:pt x="0" y="106679"/>
                  </a:lnTo>
                  <a:lnTo>
                    <a:pt x="0" y="320039"/>
                  </a:lnTo>
                  <a:lnTo>
                    <a:pt x="347472" y="320039"/>
                  </a:lnTo>
                  <a:lnTo>
                    <a:pt x="347472" y="426719"/>
                  </a:lnTo>
                  <a:lnTo>
                    <a:pt x="560831" y="213360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21396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0" y="106679"/>
                  </a:moveTo>
                  <a:lnTo>
                    <a:pt x="347472" y="106679"/>
                  </a:lnTo>
                  <a:lnTo>
                    <a:pt x="347472" y="0"/>
                  </a:lnTo>
                  <a:lnTo>
                    <a:pt x="560831" y="213360"/>
                  </a:lnTo>
                  <a:lnTo>
                    <a:pt x="347472" y="426719"/>
                  </a:lnTo>
                  <a:lnTo>
                    <a:pt x="347472" y="320039"/>
                  </a:lnTo>
                  <a:lnTo>
                    <a:pt x="0" y="320039"/>
                  </a:lnTo>
                  <a:lnTo>
                    <a:pt x="0" y="10667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213359" y="0"/>
                  </a:moveTo>
                  <a:lnTo>
                    <a:pt x="0" y="213360"/>
                  </a:lnTo>
                  <a:lnTo>
                    <a:pt x="213359" y="426719"/>
                  </a:lnTo>
                  <a:lnTo>
                    <a:pt x="213359" y="320039"/>
                  </a:lnTo>
                  <a:lnTo>
                    <a:pt x="560831" y="320039"/>
                  </a:lnTo>
                  <a:lnTo>
                    <a:pt x="560831" y="106679"/>
                  </a:lnTo>
                  <a:lnTo>
                    <a:pt x="213359" y="106679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57288" y="1889759"/>
              <a:ext cx="561340" cy="426720"/>
            </a:xfrm>
            <a:custGeom>
              <a:avLst/>
              <a:gdLst/>
              <a:ahLst/>
              <a:cxnLst/>
              <a:rect l="l" t="t" r="r" b="b"/>
              <a:pathLst>
                <a:path w="561340" h="426719">
                  <a:moveTo>
                    <a:pt x="560831" y="320039"/>
                  </a:moveTo>
                  <a:lnTo>
                    <a:pt x="213359" y="320039"/>
                  </a:lnTo>
                  <a:lnTo>
                    <a:pt x="213359" y="426719"/>
                  </a:lnTo>
                  <a:lnTo>
                    <a:pt x="0" y="213360"/>
                  </a:lnTo>
                  <a:lnTo>
                    <a:pt x="213359" y="0"/>
                  </a:lnTo>
                  <a:lnTo>
                    <a:pt x="213359" y="106679"/>
                  </a:lnTo>
                  <a:lnTo>
                    <a:pt x="560831" y="106679"/>
                  </a:lnTo>
                  <a:lnTo>
                    <a:pt x="560831" y="3200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13784" y="2834767"/>
            <a:ext cx="138747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7480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7826" y="1432052"/>
            <a:ext cx="1187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 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73185" y="1432052"/>
            <a:ext cx="1828164" cy="1856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39115" indent="-2152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 </a:t>
            </a:r>
            <a:r>
              <a:rPr sz="2400" spc="-2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1014094" marR="5080" indent="106680">
              <a:lnSpc>
                <a:spcPts val="2880"/>
              </a:lnSpc>
            </a:pPr>
            <a:r>
              <a:rPr sz="2500" i="1" spc="-20" dirty="0">
                <a:latin typeface="Calibri"/>
                <a:cs typeface="Calibri"/>
              </a:rPr>
              <a:t>Peak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0977" y="2755138"/>
            <a:ext cx="7071995" cy="3661410"/>
            <a:chOff x="200977" y="2755138"/>
            <a:chExt cx="7071995" cy="366141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1136" y="3587750"/>
              <a:ext cx="1365821" cy="18933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67549" y="3126486"/>
              <a:ext cx="19685" cy="2374900"/>
            </a:xfrm>
            <a:custGeom>
              <a:avLst/>
              <a:gdLst/>
              <a:ahLst/>
              <a:cxnLst/>
              <a:rect l="l" t="t" r="r" b="b"/>
              <a:pathLst>
                <a:path w="19684" h="2374900">
                  <a:moveTo>
                    <a:pt x="19176" y="0"/>
                  </a:moveTo>
                  <a:lnTo>
                    <a:pt x="0" y="2374391"/>
                  </a:lnTo>
                </a:path>
              </a:pathLst>
            </a:custGeom>
            <a:ln w="19049">
              <a:solidFill>
                <a:srgbClr val="38761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390" y="2755138"/>
              <a:ext cx="1862201" cy="18667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5739" y="4037076"/>
              <a:ext cx="5447665" cy="2374900"/>
            </a:xfrm>
            <a:custGeom>
              <a:avLst/>
              <a:gdLst/>
              <a:ahLst/>
              <a:cxnLst/>
              <a:rect l="l" t="t" r="r" b="b"/>
              <a:pathLst>
                <a:path w="5447665" h="2374900">
                  <a:moveTo>
                    <a:pt x="4994148" y="0"/>
                  </a:moveTo>
                  <a:lnTo>
                    <a:pt x="0" y="0"/>
                  </a:lnTo>
                  <a:lnTo>
                    <a:pt x="0" y="2374392"/>
                  </a:lnTo>
                  <a:lnTo>
                    <a:pt x="4994148" y="2374392"/>
                  </a:lnTo>
                  <a:lnTo>
                    <a:pt x="4994148" y="989330"/>
                  </a:lnTo>
                  <a:lnTo>
                    <a:pt x="5447665" y="85851"/>
                  </a:lnTo>
                  <a:lnTo>
                    <a:pt x="4994148" y="395731"/>
                  </a:lnTo>
                  <a:lnTo>
                    <a:pt x="4994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5739" y="4037076"/>
              <a:ext cx="5447665" cy="2374900"/>
            </a:xfrm>
            <a:custGeom>
              <a:avLst/>
              <a:gdLst/>
              <a:ahLst/>
              <a:cxnLst/>
              <a:rect l="l" t="t" r="r" b="b"/>
              <a:pathLst>
                <a:path w="5447665" h="2374900">
                  <a:moveTo>
                    <a:pt x="0" y="0"/>
                  </a:moveTo>
                  <a:lnTo>
                    <a:pt x="2913253" y="0"/>
                  </a:lnTo>
                  <a:lnTo>
                    <a:pt x="4161790" y="0"/>
                  </a:lnTo>
                  <a:lnTo>
                    <a:pt x="4994148" y="0"/>
                  </a:lnTo>
                  <a:lnTo>
                    <a:pt x="4994148" y="395731"/>
                  </a:lnTo>
                  <a:lnTo>
                    <a:pt x="5447665" y="85851"/>
                  </a:lnTo>
                  <a:lnTo>
                    <a:pt x="4994148" y="989330"/>
                  </a:lnTo>
                  <a:lnTo>
                    <a:pt x="4994148" y="2374392"/>
                  </a:lnTo>
                  <a:lnTo>
                    <a:pt x="4161790" y="2374392"/>
                  </a:lnTo>
                  <a:lnTo>
                    <a:pt x="2913253" y="2374392"/>
                  </a:lnTo>
                  <a:lnTo>
                    <a:pt x="0" y="2374392"/>
                  </a:lnTo>
                  <a:lnTo>
                    <a:pt x="0" y="989330"/>
                  </a:lnTo>
                  <a:lnTo>
                    <a:pt x="0" y="3957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1505">
              <a:lnSpc>
                <a:spcPct val="100000"/>
              </a:lnSpc>
              <a:spcBef>
                <a:spcPts val="125"/>
              </a:spcBef>
            </a:pPr>
            <a:r>
              <a:rPr spc="-300" dirty="0"/>
              <a:t>Improving</a:t>
            </a:r>
            <a:r>
              <a:rPr spc="-90" dirty="0"/>
              <a:t> </a:t>
            </a:r>
            <a:r>
              <a:rPr spc="-305" dirty="0"/>
              <a:t>Operational</a:t>
            </a:r>
            <a:r>
              <a:rPr spc="-30" dirty="0"/>
              <a:t> </a:t>
            </a:r>
            <a:r>
              <a:rPr spc="-265" dirty="0"/>
              <a:t>Intensity</a:t>
            </a:r>
            <a:r>
              <a:rPr spc="-155" dirty="0"/>
              <a:t> </a:t>
            </a:r>
            <a:r>
              <a:rPr spc="-295" dirty="0"/>
              <a:t>(OI)</a:t>
            </a:r>
            <a:r>
              <a:rPr spc="-55" dirty="0"/>
              <a:t> </a:t>
            </a:r>
            <a:r>
              <a:rPr spc="-380" dirty="0"/>
              <a:t>by</a:t>
            </a:r>
            <a:r>
              <a:rPr spc="-175" dirty="0"/>
              <a:t> </a:t>
            </a:r>
            <a:r>
              <a:rPr spc="-300" dirty="0"/>
              <a:t>Improving</a:t>
            </a:r>
            <a:r>
              <a:rPr spc="-90" dirty="0"/>
              <a:t> </a:t>
            </a:r>
            <a:r>
              <a:rPr spc="-185" dirty="0"/>
              <a:t>Locality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4959" y="4097782"/>
            <a:ext cx="46215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Locality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wins:</a:t>
            </a:r>
            <a:r>
              <a:rPr sz="2400" b="1" spc="17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If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operate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out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higher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ceiling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310" dirty="0">
                <a:latin typeface="Calibri"/>
                <a:cs typeface="Calibri"/>
              </a:rPr>
              <a:t>&amp;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more </a:t>
            </a:r>
            <a:r>
              <a:rPr sz="2400" dirty="0">
                <a:latin typeface="Calibri"/>
                <a:cs typeface="Calibri"/>
              </a:rPr>
              <a:t>leftward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ridge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point.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345" y="1356676"/>
            <a:ext cx="2377324" cy="209543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756652" y="5542567"/>
            <a:ext cx="501015" cy="4413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2500" i="1" spc="-25" dirty="0">
                <a:latin typeface="Calibri"/>
                <a:cs typeface="Calibri"/>
              </a:rPr>
              <a:t>250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4959" y="5555691"/>
            <a:ext cx="4471670" cy="7861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dirty="0">
                <a:latin typeface="Calibri"/>
                <a:cs typeface="Calibri"/>
              </a:rPr>
              <a:t>Why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is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BW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DRAM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BW?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45" dirty="0">
                <a:latin typeface="Calibri"/>
                <a:cs typeface="Calibri"/>
              </a:rPr>
              <a:t>Smaller</a:t>
            </a:r>
            <a:r>
              <a:rPr sz="2400" b="1" spc="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SRAM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caches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much</a:t>
            </a:r>
            <a:r>
              <a:rPr sz="2400" b="1" spc="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faster.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22594" y="5593774"/>
            <a:ext cx="610870" cy="4413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2500" i="1" spc="-35" dirty="0">
                <a:latin typeface="Calibri"/>
                <a:cs typeface="Calibri"/>
              </a:rPr>
              <a:t>1/16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43776" y="5593774"/>
            <a:ext cx="452120" cy="4413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2500" i="1" spc="-40" dirty="0">
                <a:latin typeface="Calibri"/>
                <a:cs typeface="Calibri"/>
              </a:rPr>
              <a:t>1/8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61429" y="6015018"/>
            <a:ext cx="2472690" cy="7054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75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3784" y="2834767"/>
            <a:ext cx="138747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7480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(GFLOP/s)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7826" y="1432052"/>
            <a:ext cx="1187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Memory- Bound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3185" y="1432052"/>
            <a:ext cx="1828164" cy="1856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39115" indent="-2152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Compute- </a:t>
            </a:r>
            <a:r>
              <a:rPr sz="2400" spc="-20" dirty="0">
                <a:latin typeface="Calibri"/>
                <a:cs typeface="Calibri"/>
              </a:rPr>
              <a:t>Bound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1014094" marR="5080" indent="106680">
              <a:lnSpc>
                <a:spcPts val="2880"/>
              </a:lnSpc>
            </a:pPr>
            <a:r>
              <a:rPr sz="2500" i="1" spc="-20" dirty="0">
                <a:latin typeface="Calibri"/>
                <a:cs typeface="Calibri"/>
              </a:rPr>
              <a:t>Peak </a:t>
            </a:r>
            <a:r>
              <a:rPr sz="2500" i="1" spc="-10" dirty="0">
                <a:latin typeface="Calibri"/>
                <a:cs typeface="Calibri"/>
              </a:rPr>
              <a:t>FLOPS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0977" y="2755138"/>
            <a:ext cx="7071995" cy="3661410"/>
            <a:chOff x="200977" y="2755138"/>
            <a:chExt cx="7071995" cy="36614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1136" y="3587750"/>
              <a:ext cx="1365821" cy="18933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67549" y="3126486"/>
              <a:ext cx="19685" cy="2374900"/>
            </a:xfrm>
            <a:custGeom>
              <a:avLst/>
              <a:gdLst/>
              <a:ahLst/>
              <a:cxnLst/>
              <a:rect l="l" t="t" r="r" b="b"/>
              <a:pathLst>
                <a:path w="19684" h="2374900">
                  <a:moveTo>
                    <a:pt x="19176" y="0"/>
                  </a:moveTo>
                  <a:lnTo>
                    <a:pt x="0" y="2374391"/>
                  </a:lnTo>
                </a:path>
              </a:pathLst>
            </a:custGeom>
            <a:ln w="19049">
              <a:solidFill>
                <a:srgbClr val="38761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390" y="2755138"/>
              <a:ext cx="1862201" cy="186670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5739" y="4037076"/>
              <a:ext cx="5447665" cy="2374900"/>
            </a:xfrm>
            <a:custGeom>
              <a:avLst/>
              <a:gdLst/>
              <a:ahLst/>
              <a:cxnLst/>
              <a:rect l="l" t="t" r="r" b="b"/>
              <a:pathLst>
                <a:path w="5447665" h="2374900">
                  <a:moveTo>
                    <a:pt x="4994148" y="0"/>
                  </a:moveTo>
                  <a:lnTo>
                    <a:pt x="0" y="0"/>
                  </a:lnTo>
                  <a:lnTo>
                    <a:pt x="0" y="2374392"/>
                  </a:lnTo>
                  <a:lnTo>
                    <a:pt x="4994148" y="2374392"/>
                  </a:lnTo>
                  <a:lnTo>
                    <a:pt x="4994148" y="989330"/>
                  </a:lnTo>
                  <a:lnTo>
                    <a:pt x="5447665" y="85851"/>
                  </a:lnTo>
                  <a:lnTo>
                    <a:pt x="4994148" y="395731"/>
                  </a:lnTo>
                  <a:lnTo>
                    <a:pt x="4994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739" y="4037076"/>
              <a:ext cx="5447665" cy="2374900"/>
            </a:xfrm>
            <a:custGeom>
              <a:avLst/>
              <a:gdLst/>
              <a:ahLst/>
              <a:cxnLst/>
              <a:rect l="l" t="t" r="r" b="b"/>
              <a:pathLst>
                <a:path w="5447665" h="2374900">
                  <a:moveTo>
                    <a:pt x="0" y="0"/>
                  </a:moveTo>
                  <a:lnTo>
                    <a:pt x="2913253" y="0"/>
                  </a:lnTo>
                  <a:lnTo>
                    <a:pt x="4161790" y="0"/>
                  </a:lnTo>
                  <a:lnTo>
                    <a:pt x="4994148" y="0"/>
                  </a:lnTo>
                  <a:lnTo>
                    <a:pt x="4994148" y="395731"/>
                  </a:lnTo>
                  <a:lnTo>
                    <a:pt x="5447665" y="85851"/>
                  </a:lnTo>
                  <a:lnTo>
                    <a:pt x="4994148" y="989330"/>
                  </a:lnTo>
                  <a:lnTo>
                    <a:pt x="4994148" y="2374392"/>
                  </a:lnTo>
                  <a:lnTo>
                    <a:pt x="4161790" y="2374392"/>
                  </a:lnTo>
                  <a:lnTo>
                    <a:pt x="2913253" y="2374392"/>
                  </a:lnTo>
                  <a:lnTo>
                    <a:pt x="0" y="2374392"/>
                  </a:lnTo>
                  <a:lnTo>
                    <a:pt x="0" y="989330"/>
                  </a:lnTo>
                  <a:lnTo>
                    <a:pt x="0" y="3957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1505">
              <a:lnSpc>
                <a:spcPct val="100000"/>
              </a:lnSpc>
              <a:spcBef>
                <a:spcPts val="125"/>
              </a:spcBef>
            </a:pPr>
            <a:r>
              <a:rPr spc="-300" dirty="0"/>
              <a:t>Improving</a:t>
            </a:r>
            <a:r>
              <a:rPr spc="-90" dirty="0"/>
              <a:t> </a:t>
            </a:r>
            <a:r>
              <a:rPr spc="-305" dirty="0"/>
              <a:t>Operational</a:t>
            </a:r>
            <a:r>
              <a:rPr spc="-30" dirty="0"/>
              <a:t> </a:t>
            </a:r>
            <a:r>
              <a:rPr spc="-265" dirty="0"/>
              <a:t>Intensity</a:t>
            </a:r>
            <a:r>
              <a:rPr spc="-155" dirty="0"/>
              <a:t> </a:t>
            </a:r>
            <a:r>
              <a:rPr spc="-295" dirty="0"/>
              <a:t>(OI)</a:t>
            </a:r>
            <a:r>
              <a:rPr spc="-55" dirty="0"/>
              <a:t> </a:t>
            </a:r>
            <a:r>
              <a:rPr spc="-380" dirty="0"/>
              <a:t>by</a:t>
            </a:r>
            <a:r>
              <a:rPr spc="-175" dirty="0"/>
              <a:t> </a:t>
            </a:r>
            <a:r>
              <a:rPr spc="-300" dirty="0"/>
              <a:t>Improving</a:t>
            </a:r>
            <a:r>
              <a:rPr spc="-90" dirty="0"/>
              <a:t> </a:t>
            </a:r>
            <a:r>
              <a:rPr spc="-185" dirty="0"/>
              <a:t>Locality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4959" y="4097782"/>
            <a:ext cx="46215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Locality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wins:</a:t>
            </a:r>
            <a:r>
              <a:rPr sz="2400" b="1" spc="17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If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operate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out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higher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ceiling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310" dirty="0">
                <a:latin typeface="Calibri"/>
                <a:cs typeface="Calibri"/>
              </a:rPr>
              <a:t>&amp;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more </a:t>
            </a:r>
            <a:r>
              <a:rPr sz="2400" dirty="0">
                <a:latin typeface="Calibri"/>
                <a:cs typeface="Calibri"/>
              </a:rPr>
              <a:t>leftward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ridge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point.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345" y="1356676"/>
            <a:ext cx="2377324" cy="209543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144382" y="3858005"/>
            <a:ext cx="35185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Key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Question: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improve locality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reduce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movement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increase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OI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move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peak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performance</a:t>
            </a:r>
            <a:r>
              <a:rPr sz="1800" spc="-1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56652" y="5542567"/>
            <a:ext cx="501015" cy="4413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2500" i="1" spc="-25" dirty="0">
                <a:latin typeface="Calibri"/>
                <a:cs typeface="Calibri"/>
              </a:rPr>
              <a:t>250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4959" y="5555691"/>
            <a:ext cx="4471670" cy="7861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dirty="0">
                <a:latin typeface="Calibri"/>
                <a:cs typeface="Calibri"/>
              </a:rPr>
              <a:t>Why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is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BW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DRAM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BW?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45" dirty="0">
                <a:latin typeface="Calibri"/>
                <a:cs typeface="Calibri"/>
              </a:rPr>
              <a:t>Smaller</a:t>
            </a:r>
            <a:r>
              <a:rPr sz="2400" b="1" spc="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SRAM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caches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much</a:t>
            </a:r>
            <a:r>
              <a:rPr sz="2400" b="1" spc="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faster.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2594" y="5593774"/>
            <a:ext cx="610870" cy="4413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2500" i="1" spc="-35" dirty="0">
                <a:latin typeface="Calibri"/>
                <a:cs typeface="Calibri"/>
              </a:rPr>
              <a:t>1/16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43776" y="5593774"/>
            <a:ext cx="452120" cy="4413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2500" i="1" spc="-40" dirty="0">
                <a:latin typeface="Calibri"/>
                <a:cs typeface="Calibri"/>
              </a:rPr>
              <a:t>1/8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61429" y="6015018"/>
            <a:ext cx="2472690" cy="7054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2465"/>
              </a:lnSpc>
              <a:spcBef>
                <a:spcPts val="175"/>
              </a:spcBef>
            </a:pPr>
            <a:r>
              <a:rPr sz="2100" spc="45" dirty="0">
                <a:latin typeface="Calibri"/>
                <a:cs typeface="Calibri"/>
              </a:rPr>
              <a:t>Operational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250" i="1" spc="-10" dirty="0">
                <a:latin typeface="Calibri"/>
                <a:cs typeface="Calibri"/>
              </a:rPr>
              <a:t>(FLOPS/Byte)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65</a:t>
            </a:fld>
            <a:endParaRPr spc="-25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4520"/>
            <a:ext cx="53600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What did we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just</a:t>
            </a:r>
            <a:r>
              <a:rPr sz="4400" b="0" spc="1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learn?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330815" cy="157094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Sparse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problems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ones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manipulate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large,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mostly-</a:t>
            </a:r>
            <a:r>
              <a:rPr sz="2800" dirty="0">
                <a:latin typeface="Calibri"/>
                <a:cs typeface="Calibri"/>
              </a:rPr>
              <a:t>zero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matrices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Sparsity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makes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useful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matrix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hard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Roofline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model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shows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close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peak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perf.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8853" y="6507886"/>
            <a:ext cx="10603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(with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acknowledgements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Vignesh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Balaji,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CMU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ECE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2021,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now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Nvidia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10" dirty="0">
                <a:latin typeface="Calibri"/>
                <a:cs typeface="Calibri"/>
              </a:rPr>
              <a:t>contributions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material)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59460">
              <a:lnSpc>
                <a:spcPct val="100000"/>
              </a:lnSpc>
              <a:spcBef>
                <a:spcPts val="125"/>
              </a:spcBef>
            </a:pPr>
            <a:r>
              <a:rPr spc="-409" dirty="0"/>
              <a:t>Graph</a:t>
            </a:r>
            <a:r>
              <a:rPr spc="-190" dirty="0"/>
              <a:t> </a:t>
            </a:r>
            <a:r>
              <a:rPr spc="-260" dirty="0"/>
              <a:t>Analytics</a:t>
            </a:r>
            <a:r>
              <a:rPr spc="-40" dirty="0"/>
              <a:t> </a:t>
            </a:r>
            <a:r>
              <a:rPr spc="-325" dirty="0"/>
              <a:t>can</a:t>
            </a:r>
            <a:r>
              <a:rPr spc="-40" dirty="0"/>
              <a:t> </a:t>
            </a:r>
            <a:r>
              <a:rPr spc="-370" dirty="0"/>
              <a:t>be</a:t>
            </a:r>
            <a:r>
              <a:rPr spc="-40" dirty="0"/>
              <a:t> </a:t>
            </a:r>
            <a:r>
              <a:rPr spc="-405" dirty="0"/>
              <a:t>mapped</a:t>
            </a:r>
            <a:r>
              <a:rPr spc="-75" dirty="0"/>
              <a:t> </a:t>
            </a:r>
            <a:r>
              <a:rPr spc="-350" dirty="0"/>
              <a:t>to</a:t>
            </a:r>
            <a:r>
              <a:rPr spc="-55" dirty="0"/>
              <a:t> </a:t>
            </a:r>
            <a:r>
              <a:rPr spc="-290" dirty="0"/>
              <a:t>Sparse</a:t>
            </a:r>
            <a:r>
              <a:rPr spc="-40" dirty="0"/>
              <a:t> </a:t>
            </a:r>
            <a:r>
              <a:rPr spc="-245" dirty="0"/>
              <a:t>Linear</a:t>
            </a:r>
            <a:r>
              <a:rPr spc="-160" dirty="0"/>
              <a:t> </a:t>
            </a:r>
            <a:r>
              <a:rPr spc="-305" dirty="0"/>
              <a:t>Algebra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1246632"/>
            <a:ext cx="3317748" cy="47701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59460">
              <a:lnSpc>
                <a:spcPct val="100000"/>
              </a:lnSpc>
              <a:spcBef>
                <a:spcPts val="125"/>
              </a:spcBef>
            </a:pPr>
            <a:r>
              <a:rPr spc="-409" dirty="0"/>
              <a:t>Graph</a:t>
            </a:r>
            <a:r>
              <a:rPr spc="-190" dirty="0"/>
              <a:t> </a:t>
            </a:r>
            <a:r>
              <a:rPr spc="-260" dirty="0"/>
              <a:t>Analytics</a:t>
            </a:r>
            <a:r>
              <a:rPr spc="-40" dirty="0"/>
              <a:t> </a:t>
            </a:r>
            <a:r>
              <a:rPr spc="-325" dirty="0"/>
              <a:t>can</a:t>
            </a:r>
            <a:r>
              <a:rPr spc="-40" dirty="0"/>
              <a:t> </a:t>
            </a:r>
            <a:r>
              <a:rPr spc="-370" dirty="0"/>
              <a:t>be</a:t>
            </a:r>
            <a:r>
              <a:rPr spc="-40" dirty="0"/>
              <a:t> </a:t>
            </a:r>
            <a:r>
              <a:rPr spc="-405" dirty="0"/>
              <a:t>mapped</a:t>
            </a:r>
            <a:r>
              <a:rPr spc="-75" dirty="0"/>
              <a:t> </a:t>
            </a:r>
            <a:r>
              <a:rPr spc="-350" dirty="0"/>
              <a:t>to</a:t>
            </a:r>
            <a:r>
              <a:rPr spc="-55" dirty="0"/>
              <a:t> </a:t>
            </a:r>
            <a:r>
              <a:rPr spc="-290" dirty="0"/>
              <a:t>Sparse</a:t>
            </a:r>
            <a:r>
              <a:rPr spc="-40" dirty="0"/>
              <a:t> </a:t>
            </a:r>
            <a:r>
              <a:rPr spc="-245" dirty="0"/>
              <a:t>Linear</a:t>
            </a:r>
            <a:r>
              <a:rPr spc="-160" dirty="0"/>
              <a:t> </a:t>
            </a:r>
            <a:r>
              <a:rPr spc="-305" dirty="0"/>
              <a:t>Algebra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1246632"/>
            <a:ext cx="3317748" cy="47701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994483" y="1611891"/>
            <a:ext cx="6798309" cy="2423795"/>
            <a:chOff x="4994483" y="1611891"/>
            <a:chExt cx="6798309" cy="24237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4483" y="1611891"/>
              <a:ext cx="6797893" cy="24232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90282" y="2850641"/>
              <a:ext cx="399415" cy="361315"/>
            </a:xfrm>
            <a:custGeom>
              <a:avLst/>
              <a:gdLst/>
              <a:ahLst/>
              <a:cxnLst/>
              <a:rect l="l" t="t" r="r" b="b"/>
              <a:pathLst>
                <a:path w="399415" h="361314">
                  <a:moveTo>
                    <a:pt x="218694" y="0"/>
                  </a:moveTo>
                  <a:lnTo>
                    <a:pt x="218694" y="90297"/>
                  </a:lnTo>
                  <a:lnTo>
                    <a:pt x="0" y="90297"/>
                  </a:lnTo>
                  <a:lnTo>
                    <a:pt x="0" y="270891"/>
                  </a:lnTo>
                  <a:lnTo>
                    <a:pt x="218694" y="270891"/>
                  </a:lnTo>
                  <a:lnTo>
                    <a:pt x="218694" y="361188"/>
                  </a:lnTo>
                  <a:lnTo>
                    <a:pt x="399288" y="180594"/>
                  </a:lnTo>
                  <a:lnTo>
                    <a:pt x="2186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90282" y="2850641"/>
              <a:ext cx="399415" cy="361315"/>
            </a:xfrm>
            <a:custGeom>
              <a:avLst/>
              <a:gdLst/>
              <a:ahLst/>
              <a:cxnLst/>
              <a:rect l="l" t="t" r="r" b="b"/>
              <a:pathLst>
                <a:path w="399415" h="361314">
                  <a:moveTo>
                    <a:pt x="0" y="90297"/>
                  </a:moveTo>
                  <a:lnTo>
                    <a:pt x="218694" y="90297"/>
                  </a:lnTo>
                  <a:lnTo>
                    <a:pt x="218694" y="0"/>
                  </a:lnTo>
                  <a:lnTo>
                    <a:pt x="399288" y="180594"/>
                  </a:lnTo>
                  <a:lnTo>
                    <a:pt x="218694" y="361188"/>
                  </a:lnTo>
                  <a:lnTo>
                    <a:pt x="218694" y="270891"/>
                  </a:lnTo>
                  <a:lnTo>
                    <a:pt x="0" y="270891"/>
                  </a:lnTo>
                  <a:lnTo>
                    <a:pt x="0" y="90297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59460">
              <a:lnSpc>
                <a:spcPct val="100000"/>
              </a:lnSpc>
              <a:spcBef>
                <a:spcPts val="125"/>
              </a:spcBef>
            </a:pPr>
            <a:r>
              <a:rPr spc="-409" dirty="0"/>
              <a:t>Graph</a:t>
            </a:r>
            <a:r>
              <a:rPr spc="-190" dirty="0"/>
              <a:t> </a:t>
            </a:r>
            <a:r>
              <a:rPr spc="-260" dirty="0"/>
              <a:t>Analytics</a:t>
            </a:r>
            <a:r>
              <a:rPr spc="-40" dirty="0"/>
              <a:t> </a:t>
            </a:r>
            <a:r>
              <a:rPr spc="-325" dirty="0"/>
              <a:t>can</a:t>
            </a:r>
            <a:r>
              <a:rPr spc="-40" dirty="0"/>
              <a:t> </a:t>
            </a:r>
            <a:r>
              <a:rPr spc="-370" dirty="0"/>
              <a:t>be</a:t>
            </a:r>
            <a:r>
              <a:rPr spc="-40" dirty="0"/>
              <a:t> </a:t>
            </a:r>
            <a:r>
              <a:rPr spc="-405" dirty="0"/>
              <a:t>mapped</a:t>
            </a:r>
            <a:r>
              <a:rPr spc="-75" dirty="0"/>
              <a:t> </a:t>
            </a:r>
            <a:r>
              <a:rPr spc="-350" dirty="0"/>
              <a:t>to</a:t>
            </a:r>
            <a:r>
              <a:rPr spc="-55" dirty="0"/>
              <a:t> </a:t>
            </a:r>
            <a:r>
              <a:rPr spc="-290" dirty="0"/>
              <a:t>Sparse</a:t>
            </a:r>
            <a:r>
              <a:rPr spc="-40" dirty="0"/>
              <a:t> </a:t>
            </a:r>
            <a:r>
              <a:rPr spc="-245" dirty="0"/>
              <a:t>Linear</a:t>
            </a:r>
            <a:r>
              <a:rPr spc="-160" dirty="0"/>
              <a:t> </a:t>
            </a:r>
            <a:r>
              <a:rPr spc="-305" dirty="0"/>
              <a:t>Algebra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1246632"/>
            <a:ext cx="3317748" cy="47701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994483" y="1611891"/>
            <a:ext cx="6798309" cy="2423795"/>
            <a:chOff x="4994483" y="1611891"/>
            <a:chExt cx="6798309" cy="24237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4483" y="1611891"/>
              <a:ext cx="6797893" cy="24232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90282" y="2850641"/>
              <a:ext cx="399415" cy="361315"/>
            </a:xfrm>
            <a:custGeom>
              <a:avLst/>
              <a:gdLst/>
              <a:ahLst/>
              <a:cxnLst/>
              <a:rect l="l" t="t" r="r" b="b"/>
              <a:pathLst>
                <a:path w="399415" h="361314">
                  <a:moveTo>
                    <a:pt x="218694" y="0"/>
                  </a:moveTo>
                  <a:lnTo>
                    <a:pt x="218694" y="90297"/>
                  </a:lnTo>
                  <a:lnTo>
                    <a:pt x="0" y="90297"/>
                  </a:lnTo>
                  <a:lnTo>
                    <a:pt x="0" y="270891"/>
                  </a:lnTo>
                  <a:lnTo>
                    <a:pt x="218694" y="270891"/>
                  </a:lnTo>
                  <a:lnTo>
                    <a:pt x="218694" y="361188"/>
                  </a:lnTo>
                  <a:lnTo>
                    <a:pt x="399288" y="180594"/>
                  </a:lnTo>
                  <a:lnTo>
                    <a:pt x="2186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90282" y="2850641"/>
              <a:ext cx="399415" cy="361315"/>
            </a:xfrm>
            <a:custGeom>
              <a:avLst/>
              <a:gdLst/>
              <a:ahLst/>
              <a:cxnLst/>
              <a:rect l="l" t="t" r="r" b="b"/>
              <a:pathLst>
                <a:path w="399415" h="361314">
                  <a:moveTo>
                    <a:pt x="0" y="90297"/>
                  </a:moveTo>
                  <a:lnTo>
                    <a:pt x="218694" y="90297"/>
                  </a:lnTo>
                  <a:lnTo>
                    <a:pt x="218694" y="0"/>
                  </a:lnTo>
                  <a:lnTo>
                    <a:pt x="399288" y="180594"/>
                  </a:lnTo>
                  <a:lnTo>
                    <a:pt x="218694" y="361188"/>
                  </a:lnTo>
                  <a:lnTo>
                    <a:pt x="218694" y="270891"/>
                  </a:lnTo>
                  <a:lnTo>
                    <a:pt x="0" y="270891"/>
                  </a:lnTo>
                  <a:lnTo>
                    <a:pt x="0" y="90297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6119" y="4372354"/>
            <a:ext cx="3709416" cy="236981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3752</Words>
  <Application>Microsoft Office PowerPoint</Application>
  <PresentationFormat>Widescreen</PresentationFormat>
  <Paragraphs>934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Courier New</vt:lpstr>
      <vt:lpstr>Times New Roman</vt:lpstr>
      <vt:lpstr>Trebuchet MS</vt:lpstr>
      <vt:lpstr>Office Theme</vt:lpstr>
      <vt:lpstr>PowerPoint Presentation</vt:lpstr>
      <vt:lpstr>Today: Sparse Problems</vt:lpstr>
      <vt:lpstr>Graph Processing Problems are Sparse Problems</vt:lpstr>
      <vt:lpstr>Machine Learning Problems are Sparse Problems</vt:lpstr>
      <vt:lpstr>What does a graph processing program look like?</vt:lpstr>
      <vt:lpstr>What does a graph processing program look like?</vt:lpstr>
      <vt:lpstr>Graph Analytics can be mapped to Sparse Linear Algebra</vt:lpstr>
      <vt:lpstr>Graph Analytics can be mapped to Sparse Linear Algebra</vt:lpstr>
      <vt:lpstr>Graph Analytics can be mapped to Sparse Linear Algebra</vt:lpstr>
      <vt:lpstr>How do graph applications correspond to linear algebra?</vt:lpstr>
      <vt:lpstr>How do graph applications correspond to linear algebra?</vt:lpstr>
      <vt:lpstr>How do graph applications correspond to linear algebra?</vt:lpstr>
      <vt:lpstr>How do graph applications correspond to linear algebra?</vt:lpstr>
      <vt:lpstr>How do graph applications correspond to linear algebra?</vt:lpstr>
      <vt:lpstr>How do graph applications correspond to linear algebra?</vt:lpstr>
      <vt:lpstr>How do graph applications correspond to linear algebra?</vt:lpstr>
      <vt:lpstr>Nobody EVER uses the adjacency matrix!</vt:lpstr>
      <vt:lpstr>Nobody EVER uses the adjacency matrix!</vt:lpstr>
      <vt:lpstr>Compressed Sparse Data Structures for Feasible Memory Size</vt:lpstr>
      <vt:lpstr>Compressed Sparse Data Structures for Feasible Memory Size</vt:lpstr>
      <vt:lpstr>Compressed Sparse Data Structures for Feasible Memory Size</vt:lpstr>
      <vt:lpstr>Building the CSR / CSC from a Graph’s Edge List</vt:lpstr>
      <vt:lpstr>Building the CSR / CSC from a Graph’s Edge List</vt:lpstr>
      <vt:lpstr>Building the CSR / CSC from a Graph’s Edge List</vt:lpstr>
      <vt:lpstr>Building the CSR / CSC from a Graph’s Edge List</vt:lpstr>
      <vt:lpstr>Compressed Representations ⇒ Irregular Memory Accesses</vt:lpstr>
      <vt:lpstr>Compressed Representations ⇒ Irregular Memory Accesses</vt:lpstr>
      <vt:lpstr>Compressed Representations ⇒ Irregular Memory Accesses</vt:lpstr>
      <vt:lpstr>Irregular Accesses Lead to Poor Locality</vt:lpstr>
      <vt:lpstr>Irregular Accesses Lead to Poor Locality</vt:lpstr>
      <vt:lpstr>Irregular Accesses Lead to Poor Locality</vt:lpstr>
      <vt:lpstr>Irregular Accesses Lead to Poor Locality</vt:lpstr>
      <vt:lpstr>Irregular Accesses Lead to Poor Locality</vt:lpstr>
      <vt:lpstr>Irregular Accesses Lead to Poor Locality</vt:lpstr>
      <vt:lpstr>Irregular Accesses Lead to Poor Locality</vt:lpstr>
      <vt:lpstr>Irregular Accesses Lead to Poor Locality</vt:lpstr>
      <vt:lpstr>Irregular Accesses Lead to Poor Locality</vt:lpstr>
      <vt:lpstr>Irregular Accesses Lead to Poor Locality</vt:lpstr>
      <vt:lpstr>Irregular Accesses Lead to Poor Locality</vt:lpstr>
      <vt:lpstr>Even Building the CSR / CSC is an Irregular Access Pattern!</vt:lpstr>
      <vt:lpstr>Even Building the CSR / CSC is an Irregular Access Pattern!</vt:lpstr>
      <vt:lpstr>Even Building the CSR / CSC is an Irregular Access Pattern!</vt:lpstr>
      <vt:lpstr>Even Building the CSR / CSC is an Irregular Access Pattern!</vt:lpstr>
      <vt:lpstr>Roofline Performance Analysis of Graph Applications</vt:lpstr>
      <vt:lpstr>The Roofline Model</vt:lpstr>
      <vt:lpstr>The Roofline Model</vt:lpstr>
      <vt:lpstr>The Roofline Model</vt:lpstr>
      <vt:lpstr>The Roofline Model</vt:lpstr>
      <vt:lpstr>The Roofline Model</vt:lpstr>
      <vt:lpstr>The Roofline Model</vt:lpstr>
      <vt:lpstr>The Roofline Model</vt:lpstr>
      <vt:lpstr>Operational Intensity of Irregular Graph Applications</vt:lpstr>
      <vt:lpstr>Operational Intensity of Irregular Graph Applications</vt:lpstr>
      <vt:lpstr>Operational Intensity of Irregular Graph Applications</vt:lpstr>
      <vt:lpstr>Graph Applications are Memory-Bound</vt:lpstr>
      <vt:lpstr>Graph Applications are Memory-Bound</vt:lpstr>
      <vt:lpstr>Graph Applications are Memory-Bound</vt:lpstr>
      <vt:lpstr>Graph Applications are Memory-Bound</vt:lpstr>
      <vt:lpstr>Graph Applications are Memory-Bound</vt:lpstr>
      <vt:lpstr>Operational Intensity of Irregular Graph Applications</vt:lpstr>
      <vt:lpstr>Ideal Operational Intensity of Irregular Graph Applications</vt:lpstr>
      <vt:lpstr>Improving Operational Intensity (OI) by Improving Locality</vt:lpstr>
      <vt:lpstr>Improving Operational Intensity (OI) by Improving Locality</vt:lpstr>
      <vt:lpstr>Improving Operational Intensity (OI) by Improving Locality</vt:lpstr>
      <vt:lpstr>Improving Operational Intensity (OI) by Improving Locality</vt:lpstr>
      <vt:lpstr>What did we just learn?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M Kesden</cp:lastModifiedBy>
  <cp:revision>3</cp:revision>
  <dcterms:created xsi:type="dcterms:W3CDTF">2023-10-31T13:11:51Z</dcterms:created>
  <dcterms:modified xsi:type="dcterms:W3CDTF">2023-11-08T21:37:23Z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2023-10-31T00:00:00Z</vt:filetime>
  </property>
  <property fmtid="{D5CDD505-2E9C-101B-9397-08002B2CF9AE}" pid="5" name="Producer">
    <vt:lpwstr>Microsoft® PowerPoint® for Microsoft 365</vt:lpwstr>
  </property>
</Properties>
</file>