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69"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08" y="5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2019" y="368611"/>
            <a:ext cx="11927961" cy="117221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5042916" y="1762524"/>
            <a:ext cx="6402705" cy="3865879"/>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mputer hardware software interface&#10;&#10;Description automatically generated">
            <a:extLst>
              <a:ext uri="{FF2B5EF4-FFF2-40B4-BE49-F238E27FC236}">
                <a16:creationId xmlns:a16="http://schemas.microsoft.com/office/drawing/2014/main" id="{810F7516-70DC-172F-E7EE-CF1944FBE48E}"/>
              </a:ext>
            </a:extLst>
          </p:cNvPr>
          <p:cNvPicPr>
            <a:picLocks noChangeAspect="1"/>
          </p:cNvPicPr>
          <p:nvPr/>
        </p:nvPicPr>
        <p:blipFill rotWithShape="1">
          <a:blip r:embed="rId2"/>
          <a:srcRect l="18844" t="16667" r="1609" b="1111"/>
          <a:stretch/>
        </p:blipFill>
        <p:spPr>
          <a:xfrm>
            <a:off x="685800" y="0"/>
            <a:ext cx="11125200" cy="6860540"/>
          </a:xfrm>
          <a:prstGeom prst="rect">
            <a:avLst/>
          </a:prstGeom>
        </p:spPr>
      </p:pic>
      <p:sp>
        <p:nvSpPr>
          <p:cNvPr id="3" name="object 3"/>
          <p:cNvSpPr txBox="1"/>
          <p:nvPr/>
        </p:nvSpPr>
        <p:spPr>
          <a:xfrm>
            <a:off x="6934200" y="152400"/>
            <a:ext cx="3663315" cy="391160"/>
          </a:xfrm>
          <a:prstGeom prst="rect">
            <a:avLst/>
          </a:prstGeom>
        </p:spPr>
        <p:txBody>
          <a:bodyPr vert="horz" wrap="square" lIns="0" tIns="12700" rIns="0" bIns="0" rtlCol="0">
            <a:spAutoFit/>
          </a:bodyPr>
          <a:lstStyle/>
          <a:p>
            <a:pPr marL="12700" algn="ctr">
              <a:lnSpc>
                <a:spcPct val="100000"/>
              </a:lnSpc>
              <a:spcBef>
                <a:spcPts val="100"/>
              </a:spcBef>
            </a:pPr>
            <a:r>
              <a:rPr lang="en-US" sz="2400" dirty="0">
                <a:latin typeface="Calibri"/>
                <a:cs typeface="Calibri"/>
              </a:rPr>
              <a:t>Fall</a:t>
            </a:r>
            <a:r>
              <a:rPr lang="en-US" sz="2400" spc="-80" dirty="0">
                <a:latin typeface="Calibri"/>
                <a:cs typeface="Calibri"/>
              </a:rPr>
              <a:t> </a:t>
            </a:r>
            <a:r>
              <a:rPr lang="en-US" sz="2400" dirty="0">
                <a:latin typeface="Calibri"/>
                <a:cs typeface="Calibri"/>
              </a:rPr>
              <a:t>2023</a:t>
            </a:r>
          </a:p>
        </p:txBody>
      </p:sp>
      <p:sp>
        <p:nvSpPr>
          <p:cNvPr id="13" name="object 3">
            <a:extLst>
              <a:ext uri="{FF2B5EF4-FFF2-40B4-BE49-F238E27FC236}">
                <a16:creationId xmlns:a16="http://schemas.microsoft.com/office/drawing/2014/main" id="{0B8911A5-C562-978F-F58E-02D144E7CC60}"/>
              </a:ext>
            </a:extLst>
          </p:cNvPr>
          <p:cNvSpPr txBox="1"/>
          <p:nvPr/>
        </p:nvSpPr>
        <p:spPr>
          <a:xfrm>
            <a:off x="3134710" y="3352800"/>
            <a:ext cx="838200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Calibri"/>
                <a:cs typeface="Calibri"/>
              </a:rPr>
              <a:t>Lecture 14: The Compiler Is Here To Help</a:t>
            </a:r>
          </a:p>
        </p:txBody>
      </p:sp>
      <p:sp>
        <p:nvSpPr>
          <p:cNvPr id="14" name="object 3">
            <a:extLst>
              <a:ext uri="{FF2B5EF4-FFF2-40B4-BE49-F238E27FC236}">
                <a16:creationId xmlns:a16="http://schemas.microsoft.com/office/drawing/2014/main" id="{EA57C735-C7C9-6336-2F3C-F9046D8F623D}"/>
              </a:ext>
            </a:extLst>
          </p:cNvPr>
          <p:cNvSpPr txBox="1"/>
          <p:nvPr/>
        </p:nvSpPr>
        <p:spPr>
          <a:xfrm>
            <a:off x="6324600" y="6324600"/>
            <a:ext cx="579120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Calibri"/>
                <a:cs typeface="Calibri"/>
              </a:rPr>
              <a:t>Credit: Brandon Lucia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Single</a:t>
            </a:r>
            <a:r>
              <a:rPr spc="-80" dirty="0"/>
              <a:t> </a:t>
            </a:r>
            <a:r>
              <a:rPr dirty="0"/>
              <a:t>Static</a:t>
            </a:r>
            <a:r>
              <a:rPr spc="-80" dirty="0"/>
              <a:t> </a:t>
            </a:r>
            <a:r>
              <a:rPr dirty="0"/>
              <a:t>Assignment</a:t>
            </a:r>
            <a:r>
              <a:rPr spc="-80" dirty="0"/>
              <a:t> </a:t>
            </a:r>
            <a:r>
              <a:rPr spc="-10" dirty="0"/>
              <a:t>(SSA)</a:t>
            </a:r>
          </a:p>
        </p:txBody>
      </p:sp>
      <p:grpSp>
        <p:nvGrpSpPr>
          <p:cNvPr id="3" name="object 3"/>
          <p:cNvGrpSpPr/>
          <p:nvPr/>
        </p:nvGrpSpPr>
        <p:grpSpPr>
          <a:xfrm>
            <a:off x="3707566" y="2076233"/>
            <a:ext cx="7722234" cy="3658235"/>
            <a:chOff x="3707566" y="2076233"/>
            <a:chExt cx="7722234" cy="3658235"/>
          </a:xfrm>
        </p:grpSpPr>
        <p:pic>
          <p:nvPicPr>
            <p:cNvPr id="4" name="object 4"/>
            <p:cNvPicPr/>
            <p:nvPr/>
          </p:nvPicPr>
          <p:blipFill>
            <a:blip r:embed="rId2" cstate="print"/>
            <a:stretch>
              <a:fillRect/>
            </a:stretch>
          </p:blipFill>
          <p:spPr>
            <a:xfrm>
              <a:off x="4723788" y="2076233"/>
              <a:ext cx="6705648" cy="3657626"/>
            </a:xfrm>
            <a:prstGeom prst="rect">
              <a:avLst/>
            </a:prstGeom>
          </p:spPr>
        </p:pic>
        <p:sp>
          <p:nvSpPr>
            <p:cNvPr id="5" name="object 5"/>
            <p:cNvSpPr/>
            <p:nvPr/>
          </p:nvSpPr>
          <p:spPr>
            <a:xfrm>
              <a:off x="5446642" y="2714800"/>
              <a:ext cx="511175" cy="1749425"/>
            </a:xfrm>
            <a:custGeom>
              <a:avLst/>
              <a:gdLst/>
              <a:ahLst/>
              <a:cxnLst/>
              <a:rect l="l" t="t" r="r" b="b"/>
              <a:pathLst>
                <a:path w="511175" h="1749425">
                  <a:moveTo>
                    <a:pt x="0" y="0"/>
                  </a:moveTo>
                  <a:lnTo>
                    <a:pt x="511155" y="0"/>
                  </a:lnTo>
                  <a:lnTo>
                    <a:pt x="511155" y="1749286"/>
                  </a:lnTo>
                  <a:lnTo>
                    <a:pt x="0" y="1749286"/>
                  </a:lnTo>
                  <a:lnTo>
                    <a:pt x="0" y="0"/>
                  </a:lnTo>
                  <a:close/>
                </a:path>
              </a:pathLst>
            </a:custGeom>
            <a:ln w="28574">
              <a:solidFill>
                <a:srgbClr val="FF0000"/>
              </a:solidFill>
            </a:ln>
          </p:spPr>
          <p:txBody>
            <a:bodyPr wrap="square" lIns="0" tIns="0" rIns="0" bIns="0" rtlCol="0"/>
            <a:lstStyle/>
            <a:p>
              <a:endParaRPr/>
            </a:p>
          </p:txBody>
        </p:sp>
        <p:sp>
          <p:nvSpPr>
            <p:cNvPr id="6" name="object 6"/>
            <p:cNvSpPr/>
            <p:nvPr/>
          </p:nvSpPr>
          <p:spPr>
            <a:xfrm>
              <a:off x="3712328" y="2606891"/>
              <a:ext cx="1615440" cy="186690"/>
            </a:xfrm>
            <a:custGeom>
              <a:avLst/>
              <a:gdLst/>
              <a:ahLst/>
              <a:cxnLst/>
              <a:rect l="l" t="t" r="r" b="b"/>
              <a:pathLst>
                <a:path w="1615439" h="186689">
                  <a:moveTo>
                    <a:pt x="0" y="0"/>
                  </a:moveTo>
                  <a:lnTo>
                    <a:pt x="1615066" y="186546"/>
                  </a:lnTo>
                </a:path>
              </a:pathLst>
            </a:custGeom>
            <a:ln w="9524">
              <a:solidFill>
                <a:srgbClr val="4472C4"/>
              </a:solidFill>
            </a:ln>
          </p:spPr>
          <p:txBody>
            <a:bodyPr wrap="square" lIns="0" tIns="0" rIns="0" bIns="0" rtlCol="0"/>
            <a:lstStyle/>
            <a:p>
              <a:endParaRPr/>
            </a:p>
          </p:txBody>
        </p:sp>
        <p:sp>
          <p:nvSpPr>
            <p:cNvPr id="7" name="object 7"/>
            <p:cNvSpPr/>
            <p:nvPr/>
          </p:nvSpPr>
          <p:spPr>
            <a:xfrm>
              <a:off x="5325590" y="2777809"/>
              <a:ext cx="45085" cy="31750"/>
            </a:xfrm>
            <a:custGeom>
              <a:avLst/>
              <a:gdLst/>
              <a:ahLst/>
              <a:cxnLst/>
              <a:rect l="l" t="t" r="r" b="b"/>
              <a:pathLst>
                <a:path w="45085" h="31750">
                  <a:moveTo>
                    <a:pt x="0" y="31257"/>
                  </a:moveTo>
                  <a:lnTo>
                    <a:pt x="3610" y="0"/>
                  </a:lnTo>
                  <a:lnTo>
                    <a:pt x="44744" y="20588"/>
                  </a:lnTo>
                  <a:lnTo>
                    <a:pt x="0" y="31257"/>
                  </a:lnTo>
                  <a:close/>
                </a:path>
              </a:pathLst>
            </a:custGeom>
            <a:solidFill>
              <a:srgbClr val="4472C4"/>
            </a:solidFill>
          </p:spPr>
          <p:txBody>
            <a:bodyPr wrap="square" lIns="0" tIns="0" rIns="0" bIns="0" rtlCol="0"/>
            <a:lstStyle/>
            <a:p>
              <a:endParaRPr/>
            </a:p>
          </p:txBody>
        </p:sp>
        <p:sp>
          <p:nvSpPr>
            <p:cNvPr id="8" name="object 8"/>
            <p:cNvSpPr/>
            <p:nvPr/>
          </p:nvSpPr>
          <p:spPr>
            <a:xfrm>
              <a:off x="5325590" y="2777809"/>
              <a:ext cx="45085" cy="31750"/>
            </a:xfrm>
            <a:custGeom>
              <a:avLst/>
              <a:gdLst/>
              <a:ahLst/>
              <a:cxnLst/>
              <a:rect l="l" t="t" r="r" b="b"/>
              <a:pathLst>
                <a:path w="45085" h="31750">
                  <a:moveTo>
                    <a:pt x="0" y="31257"/>
                  </a:moveTo>
                  <a:lnTo>
                    <a:pt x="44744" y="20588"/>
                  </a:lnTo>
                  <a:lnTo>
                    <a:pt x="3610" y="0"/>
                  </a:lnTo>
                  <a:lnTo>
                    <a:pt x="0" y="31257"/>
                  </a:lnTo>
                  <a:close/>
                </a:path>
              </a:pathLst>
            </a:custGeom>
            <a:ln w="9524">
              <a:solidFill>
                <a:srgbClr val="4472C4"/>
              </a:solidFill>
            </a:ln>
          </p:spPr>
          <p:txBody>
            <a:bodyPr wrap="square" lIns="0" tIns="0" rIns="0" bIns="0" rtlCol="0"/>
            <a:lstStyle/>
            <a:p>
              <a:endParaRPr/>
            </a:p>
          </p:txBody>
        </p:sp>
      </p:grpSp>
      <p:sp>
        <p:nvSpPr>
          <p:cNvPr id="9" name="object 9"/>
          <p:cNvSpPr txBox="1"/>
          <p:nvPr/>
        </p:nvSpPr>
        <p:spPr>
          <a:xfrm>
            <a:off x="663486" y="1974632"/>
            <a:ext cx="3125470" cy="3454400"/>
          </a:xfrm>
          <a:prstGeom prst="rect">
            <a:avLst/>
          </a:prstGeom>
        </p:spPr>
        <p:txBody>
          <a:bodyPr vert="horz" wrap="square" lIns="0" tIns="12700" rIns="0" bIns="0" rtlCol="0">
            <a:spAutoFit/>
          </a:bodyPr>
          <a:lstStyle/>
          <a:p>
            <a:pPr marL="12700" marR="5080">
              <a:lnSpc>
                <a:spcPct val="100000"/>
              </a:lnSpc>
              <a:spcBef>
                <a:spcPts val="100"/>
              </a:spcBef>
            </a:pPr>
            <a:r>
              <a:rPr sz="2500" dirty="0">
                <a:latin typeface="Calibri"/>
                <a:cs typeface="Calibri"/>
              </a:rPr>
              <a:t>All</a:t>
            </a:r>
            <a:r>
              <a:rPr sz="2500" spc="-40" dirty="0">
                <a:latin typeface="Calibri"/>
                <a:cs typeface="Calibri"/>
              </a:rPr>
              <a:t> </a:t>
            </a:r>
            <a:r>
              <a:rPr sz="2500" spc="-10" dirty="0">
                <a:latin typeface="Calibri"/>
                <a:cs typeface="Calibri"/>
              </a:rPr>
              <a:t>registers</a:t>
            </a:r>
            <a:r>
              <a:rPr sz="2500" spc="-25" dirty="0">
                <a:latin typeface="Calibri"/>
                <a:cs typeface="Calibri"/>
              </a:rPr>
              <a:t> </a:t>
            </a:r>
            <a:r>
              <a:rPr sz="2500" dirty="0">
                <a:latin typeface="Calibri"/>
                <a:cs typeface="Calibri"/>
              </a:rPr>
              <a:t>in</a:t>
            </a:r>
            <a:r>
              <a:rPr sz="2500" spc="-30" dirty="0">
                <a:latin typeface="Calibri"/>
                <a:cs typeface="Calibri"/>
              </a:rPr>
              <a:t> </a:t>
            </a:r>
            <a:r>
              <a:rPr sz="2500" dirty="0">
                <a:latin typeface="Calibri"/>
                <a:cs typeface="Calibri"/>
              </a:rPr>
              <a:t>IR</a:t>
            </a:r>
            <a:r>
              <a:rPr sz="2500" spc="-25" dirty="0">
                <a:latin typeface="Calibri"/>
                <a:cs typeface="Calibri"/>
              </a:rPr>
              <a:t> are </a:t>
            </a:r>
            <a:r>
              <a:rPr sz="2500" dirty="0">
                <a:latin typeface="Calibri"/>
                <a:cs typeface="Calibri"/>
              </a:rPr>
              <a:t>“fresh”</a:t>
            </a:r>
            <a:r>
              <a:rPr sz="2500" spc="-50" dirty="0">
                <a:latin typeface="Calibri"/>
                <a:cs typeface="Calibri"/>
              </a:rPr>
              <a:t> </a:t>
            </a:r>
            <a:r>
              <a:rPr sz="2500" dirty="0">
                <a:latin typeface="Calibri"/>
                <a:cs typeface="Calibri"/>
              </a:rPr>
              <a:t>virtual</a:t>
            </a:r>
            <a:r>
              <a:rPr sz="2500" spc="-50" dirty="0">
                <a:latin typeface="Calibri"/>
                <a:cs typeface="Calibri"/>
              </a:rPr>
              <a:t> </a:t>
            </a:r>
            <a:r>
              <a:rPr sz="2500" spc="-10" dirty="0">
                <a:latin typeface="Calibri"/>
                <a:cs typeface="Calibri"/>
              </a:rPr>
              <a:t>registers, </a:t>
            </a:r>
            <a:r>
              <a:rPr sz="2500" dirty="0">
                <a:latin typeface="Calibri"/>
                <a:cs typeface="Calibri"/>
              </a:rPr>
              <a:t>assigned</a:t>
            </a:r>
            <a:r>
              <a:rPr sz="2500" spc="-70" dirty="0">
                <a:latin typeface="Calibri"/>
                <a:cs typeface="Calibri"/>
              </a:rPr>
              <a:t> </a:t>
            </a:r>
            <a:r>
              <a:rPr sz="2500" dirty="0">
                <a:latin typeface="Calibri"/>
                <a:cs typeface="Calibri"/>
              </a:rPr>
              <a:t>to</a:t>
            </a:r>
            <a:r>
              <a:rPr sz="2500" spc="-65" dirty="0">
                <a:latin typeface="Calibri"/>
                <a:cs typeface="Calibri"/>
              </a:rPr>
              <a:t> </a:t>
            </a:r>
            <a:r>
              <a:rPr sz="2500" i="1" dirty="0">
                <a:latin typeface="Calibri"/>
                <a:cs typeface="Calibri"/>
              </a:rPr>
              <a:t>exactly</a:t>
            </a:r>
            <a:r>
              <a:rPr sz="2500" i="1" spc="-65" dirty="0">
                <a:latin typeface="Calibri"/>
                <a:cs typeface="Calibri"/>
              </a:rPr>
              <a:t> </a:t>
            </a:r>
            <a:r>
              <a:rPr sz="2500" i="1" spc="-20" dirty="0">
                <a:latin typeface="Calibri"/>
                <a:cs typeface="Calibri"/>
              </a:rPr>
              <a:t>once </a:t>
            </a:r>
            <a:r>
              <a:rPr sz="2500" dirty="0">
                <a:latin typeface="Calibri"/>
                <a:cs typeface="Calibri"/>
              </a:rPr>
              <a:t>anywhere</a:t>
            </a:r>
            <a:r>
              <a:rPr sz="2500" spc="-45" dirty="0">
                <a:latin typeface="Calibri"/>
                <a:cs typeface="Calibri"/>
              </a:rPr>
              <a:t> </a:t>
            </a:r>
            <a:r>
              <a:rPr sz="2500" dirty="0">
                <a:latin typeface="Calibri"/>
                <a:cs typeface="Calibri"/>
              </a:rPr>
              <a:t>in</a:t>
            </a:r>
            <a:r>
              <a:rPr sz="2500" spc="-45" dirty="0">
                <a:latin typeface="Calibri"/>
                <a:cs typeface="Calibri"/>
              </a:rPr>
              <a:t> </a:t>
            </a:r>
            <a:r>
              <a:rPr sz="2500" dirty="0">
                <a:latin typeface="Calibri"/>
                <a:cs typeface="Calibri"/>
              </a:rPr>
              <a:t>the</a:t>
            </a:r>
            <a:r>
              <a:rPr sz="2500" spc="-40" dirty="0">
                <a:latin typeface="Calibri"/>
                <a:cs typeface="Calibri"/>
              </a:rPr>
              <a:t> </a:t>
            </a:r>
            <a:r>
              <a:rPr sz="2500" spc="-10" dirty="0">
                <a:latin typeface="Calibri"/>
                <a:cs typeface="Calibri"/>
              </a:rPr>
              <a:t>code.</a:t>
            </a:r>
            <a:endParaRPr sz="2500">
              <a:latin typeface="Calibri"/>
              <a:cs typeface="Calibri"/>
            </a:endParaRPr>
          </a:p>
          <a:p>
            <a:pPr marL="12700" marR="257810">
              <a:lnSpc>
                <a:spcPct val="100000"/>
              </a:lnSpc>
            </a:pPr>
            <a:r>
              <a:rPr sz="2500" dirty="0">
                <a:latin typeface="Calibri"/>
                <a:cs typeface="Calibri"/>
              </a:rPr>
              <a:t>These</a:t>
            </a:r>
            <a:r>
              <a:rPr sz="2500" spc="-50" dirty="0">
                <a:latin typeface="Calibri"/>
                <a:cs typeface="Calibri"/>
              </a:rPr>
              <a:t> </a:t>
            </a:r>
            <a:r>
              <a:rPr sz="2500" spc="-10" dirty="0">
                <a:latin typeface="Calibri"/>
                <a:cs typeface="Calibri"/>
              </a:rPr>
              <a:t>registers</a:t>
            </a:r>
            <a:r>
              <a:rPr sz="2500" spc="-35" dirty="0">
                <a:latin typeface="Calibri"/>
                <a:cs typeface="Calibri"/>
              </a:rPr>
              <a:t> </a:t>
            </a:r>
            <a:r>
              <a:rPr sz="2500" dirty="0">
                <a:latin typeface="Calibri"/>
                <a:cs typeface="Calibri"/>
              </a:rPr>
              <a:t>do</a:t>
            </a:r>
            <a:r>
              <a:rPr sz="2500" spc="-35" dirty="0">
                <a:latin typeface="Calibri"/>
                <a:cs typeface="Calibri"/>
              </a:rPr>
              <a:t> </a:t>
            </a:r>
            <a:r>
              <a:rPr sz="2500" spc="-25" dirty="0">
                <a:latin typeface="Calibri"/>
                <a:cs typeface="Calibri"/>
              </a:rPr>
              <a:t>not </a:t>
            </a:r>
            <a:r>
              <a:rPr sz="2500" dirty="0">
                <a:latin typeface="Calibri"/>
                <a:cs typeface="Calibri"/>
              </a:rPr>
              <a:t>correspond</a:t>
            </a:r>
            <a:r>
              <a:rPr sz="2500" spc="-65" dirty="0">
                <a:latin typeface="Calibri"/>
                <a:cs typeface="Calibri"/>
              </a:rPr>
              <a:t> </a:t>
            </a:r>
            <a:r>
              <a:rPr sz="2500" dirty="0">
                <a:latin typeface="Calibri"/>
                <a:cs typeface="Calibri"/>
              </a:rPr>
              <a:t>to</a:t>
            </a:r>
            <a:r>
              <a:rPr sz="2500" spc="-65" dirty="0">
                <a:latin typeface="Calibri"/>
                <a:cs typeface="Calibri"/>
              </a:rPr>
              <a:t> </a:t>
            </a:r>
            <a:r>
              <a:rPr sz="2500" spc="-25" dirty="0">
                <a:latin typeface="Calibri"/>
                <a:cs typeface="Calibri"/>
              </a:rPr>
              <a:t>any </a:t>
            </a:r>
            <a:r>
              <a:rPr sz="2500" spc="-10" dirty="0">
                <a:latin typeface="Calibri"/>
                <a:cs typeface="Calibri"/>
              </a:rPr>
              <a:t>machine.</a:t>
            </a:r>
            <a:endParaRPr sz="2500">
              <a:latin typeface="Calibri"/>
              <a:cs typeface="Calibri"/>
            </a:endParaRPr>
          </a:p>
          <a:p>
            <a:pPr>
              <a:lnSpc>
                <a:spcPct val="100000"/>
              </a:lnSpc>
              <a:spcBef>
                <a:spcPts val="5"/>
              </a:spcBef>
            </a:pPr>
            <a:endParaRPr sz="2450">
              <a:latin typeface="Calibri"/>
              <a:cs typeface="Calibri"/>
            </a:endParaRPr>
          </a:p>
          <a:p>
            <a:pPr marL="12700">
              <a:lnSpc>
                <a:spcPct val="100000"/>
              </a:lnSpc>
              <a:spcBef>
                <a:spcPts val="5"/>
              </a:spcBef>
            </a:pPr>
            <a:r>
              <a:rPr sz="2500" b="1" spc="-20" dirty="0">
                <a:latin typeface="Calibri"/>
                <a:cs typeface="Calibri"/>
              </a:rPr>
              <a:t>Why?</a:t>
            </a:r>
            <a:endParaRPr sz="25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SSA</a:t>
            </a:r>
            <a:r>
              <a:rPr spc="-85" dirty="0"/>
              <a:t> </a:t>
            </a:r>
            <a:r>
              <a:rPr dirty="0"/>
              <a:t>Makes</a:t>
            </a:r>
            <a:r>
              <a:rPr spc="-70" dirty="0"/>
              <a:t> </a:t>
            </a:r>
            <a:r>
              <a:rPr dirty="0"/>
              <a:t>Dependence</a:t>
            </a:r>
            <a:r>
              <a:rPr spc="-75" dirty="0"/>
              <a:t> </a:t>
            </a:r>
            <a:r>
              <a:rPr dirty="0"/>
              <a:t>Chains</a:t>
            </a:r>
            <a:r>
              <a:rPr spc="-70" dirty="0"/>
              <a:t> </a:t>
            </a:r>
            <a:r>
              <a:rPr spc="-20" dirty="0"/>
              <a:t>Easy</a:t>
            </a:r>
          </a:p>
        </p:txBody>
      </p:sp>
      <p:pic>
        <p:nvPicPr>
          <p:cNvPr id="3" name="object 3"/>
          <p:cNvPicPr/>
          <p:nvPr/>
        </p:nvPicPr>
        <p:blipFill>
          <a:blip r:embed="rId2" cstate="print"/>
          <a:stretch>
            <a:fillRect/>
          </a:stretch>
        </p:blipFill>
        <p:spPr>
          <a:xfrm>
            <a:off x="4723788" y="2076233"/>
            <a:ext cx="6705648" cy="3657626"/>
          </a:xfrm>
          <a:prstGeom prst="rect">
            <a:avLst/>
          </a:prstGeom>
        </p:spPr>
      </p:pic>
      <p:sp>
        <p:nvSpPr>
          <p:cNvPr id="4" name="object 4"/>
          <p:cNvSpPr txBox="1"/>
          <p:nvPr/>
        </p:nvSpPr>
        <p:spPr>
          <a:xfrm>
            <a:off x="663486" y="1980313"/>
            <a:ext cx="3454400" cy="1930400"/>
          </a:xfrm>
          <a:prstGeom prst="rect">
            <a:avLst/>
          </a:prstGeom>
        </p:spPr>
        <p:txBody>
          <a:bodyPr vert="horz" wrap="square" lIns="0" tIns="12700" rIns="0" bIns="0" rtlCol="0">
            <a:spAutoFit/>
          </a:bodyPr>
          <a:lstStyle/>
          <a:p>
            <a:pPr marL="12700" marR="5080">
              <a:lnSpc>
                <a:spcPct val="100000"/>
              </a:lnSpc>
              <a:spcBef>
                <a:spcPts val="100"/>
              </a:spcBef>
            </a:pPr>
            <a:r>
              <a:rPr sz="2500" dirty="0">
                <a:latin typeface="Calibri"/>
                <a:cs typeface="Calibri"/>
              </a:rPr>
              <a:t>Definition</a:t>
            </a:r>
            <a:r>
              <a:rPr sz="2500" spc="-30" dirty="0">
                <a:latin typeface="Calibri"/>
                <a:cs typeface="Calibri"/>
              </a:rPr>
              <a:t> </a:t>
            </a:r>
            <a:r>
              <a:rPr sz="2500" dirty="0">
                <a:latin typeface="Calibri"/>
                <a:cs typeface="Calibri"/>
              </a:rPr>
              <a:t>–</a:t>
            </a:r>
            <a:r>
              <a:rPr sz="2500" spc="-30" dirty="0">
                <a:latin typeface="Calibri"/>
                <a:cs typeface="Calibri"/>
              </a:rPr>
              <a:t> </a:t>
            </a:r>
            <a:r>
              <a:rPr sz="2500" dirty="0">
                <a:latin typeface="Calibri"/>
                <a:cs typeface="Calibri"/>
              </a:rPr>
              <a:t>Use</a:t>
            </a:r>
            <a:r>
              <a:rPr sz="2500" spc="-30" dirty="0">
                <a:latin typeface="Calibri"/>
                <a:cs typeface="Calibri"/>
              </a:rPr>
              <a:t> </a:t>
            </a:r>
            <a:r>
              <a:rPr sz="2500" dirty="0">
                <a:latin typeface="Calibri"/>
                <a:cs typeface="Calibri"/>
              </a:rPr>
              <a:t>Chains</a:t>
            </a:r>
            <a:r>
              <a:rPr sz="2500" spc="-30" dirty="0">
                <a:latin typeface="Calibri"/>
                <a:cs typeface="Calibri"/>
              </a:rPr>
              <a:t> </a:t>
            </a:r>
            <a:r>
              <a:rPr sz="2500" spc="-25" dirty="0">
                <a:latin typeface="Calibri"/>
                <a:cs typeface="Calibri"/>
              </a:rPr>
              <a:t>(or </a:t>
            </a:r>
            <a:r>
              <a:rPr sz="2500" spc="-35" dirty="0">
                <a:latin typeface="Calibri"/>
                <a:cs typeface="Calibri"/>
              </a:rPr>
              <a:t>Def-</a:t>
            </a:r>
            <a:r>
              <a:rPr sz="2500" dirty="0">
                <a:latin typeface="Calibri"/>
                <a:cs typeface="Calibri"/>
              </a:rPr>
              <a:t>Use</a:t>
            </a:r>
            <a:r>
              <a:rPr sz="2500" spc="-10" dirty="0">
                <a:latin typeface="Calibri"/>
                <a:cs typeface="Calibri"/>
              </a:rPr>
              <a:t> </a:t>
            </a:r>
            <a:r>
              <a:rPr sz="2500" dirty="0">
                <a:latin typeface="Calibri"/>
                <a:cs typeface="Calibri"/>
              </a:rPr>
              <a:t>Chains)</a:t>
            </a:r>
            <a:r>
              <a:rPr sz="2500" spc="-5" dirty="0">
                <a:latin typeface="Calibri"/>
                <a:cs typeface="Calibri"/>
              </a:rPr>
              <a:t> </a:t>
            </a:r>
            <a:r>
              <a:rPr sz="2500" spc="-10" dirty="0">
                <a:latin typeface="Calibri"/>
                <a:cs typeface="Calibri"/>
              </a:rPr>
              <a:t>emerge </a:t>
            </a:r>
            <a:r>
              <a:rPr sz="2500" dirty="0">
                <a:latin typeface="Calibri"/>
                <a:cs typeface="Calibri"/>
              </a:rPr>
              <a:t>directly</a:t>
            </a:r>
            <a:r>
              <a:rPr sz="2500" spc="-65" dirty="0">
                <a:latin typeface="Calibri"/>
                <a:cs typeface="Calibri"/>
              </a:rPr>
              <a:t> </a:t>
            </a:r>
            <a:r>
              <a:rPr sz="2500" dirty="0">
                <a:latin typeface="Calibri"/>
                <a:cs typeface="Calibri"/>
              </a:rPr>
              <a:t>from</a:t>
            </a:r>
            <a:r>
              <a:rPr sz="2500" spc="-65" dirty="0">
                <a:latin typeface="Calibri"/>
                <a:cs typeface="Calibri"/>
              </a:rPr>
              <a:t> </a:t>
            </a:r>
            <a:r>
              <a:rPr sz="2500" dirty="0">
                <a:latin typeface="Calibri"/>
                <a:cs typeface="Calibri"/>
              </a:rPr>
              <a:t>analysis</a:t>
            </a:r>
            <a:r>
              <a:rPr sz="2500" spc="-60" dirty="0">
                <a:latin typeface="Calibri"/>
                <a:cs typeface="Calibri"/>
              </a:rPr>
              <a:t> </a:t>
            </a:r>
            <a:r>
              <a:rPr sz="2500" spc="-25" dirty="0">
                <a:latin typeface="Calibri"/>
                <a:cs typeface="Calibri"/>
              </a:rPr>
              <a:t>of </a:t>
            </a:r>
            <a:r>
              <a:rPr sz="2500" dirty="0">
                <a:latin typeface="Calibri"/>
                <a:cs typeface="Calibri"/>
              </a:rPr>
              <a:t>virtual</a:t>
            </a:r>
            <a:r>
              <a:rPr sz="2500" spc="-35" dirty="0">
                <a:latin typeface="Calibri"/>
                <a:cs typeface="Calibri"/>
              </a:rPr>
              <a:t> </a:t>
            </a:r>
            <a:r>
              <a:rPr sz="2500" spc="-10" dirty="0">
                <a:latin typeface="Calibri"/>
                <a:cs typeface="Calibri"/>
              </a:rPr>
              <a:t>register </a:t>
            </a:r>
            <a:r>
              <a:rPr sz="2500" dirty="0">
                <a:latin typeface="Calibri"/>
                <a:cs typeface="Calibri"/>
              </a:rPr>
              <a:t>assignments</a:t>
            </a:r>
            <a:r>
              <a:rPr sz="2500" spc="-55" dirty="0">
                <a:latin typeface="Calibri"/>
                <a:cs typeface="Calibri"/>
              </a:rPr>
              <a:t> </a:t>
            </a:r>
            <a:r>
              <a:rPr sz="2500" dirty="0">
                <a:latin typeface="Calibri"/>
                <a:cs typeface="Calibri"/>
              </a:rPr>
              <a:t>and</a:t>
            </a:r>
            <a:r>
              <a:rPr sz="2500" spc="-45" dirty="0">
                <a:latin typeface="Calibri"/>
                <a:cs typeface="Calibri"/>
              </a:rPr>
              <a:t> </a:t>
            </a:r>
            <a:r>
              <a:rPr sz="2500" spc="-20" dirty="0">
                <a:latin typeface="Calibri"/>
                <a:cs typeface="Calibri"/>
              </a:rPr>
              <a:t>uses</a:t>
            </a:r>
            <a:endParaRPr sz="25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latin typeface="Arial"/>
                <a:cs typeface="Arial"/>
              </a:rPr>
              <a:t>Φ</a:t>
            </a:r>
            <a:r>
              <a:rPr spc="-240" dirty="0">
                <a:latin typeface="Arial"/>
                <a:cs typeface="Arial"/>
              </a:rPr>
              <a:t> </a:t>
            </a:r>
            <a:r>
              <a:rPr dirty="0"/>
              <a:t>–nodes:</a:t>
            </a:r>
            <a:r>
              <a:rPr spc="-15" dirty="0"/>
              <a:t> </a:t>
            </a:r>
            <a:r>
              <a:rPr dirty="0"/>
              <a:t>Handling</a:t>
            </a:r>
            <a:r>
              <a:rPr spc="-15" dirty="0"/>
              <a:t> </a:t>
            </a:r>
            <a:r>
              <a:rPr spc="-30" dirty="0"/>
              <a:t>Control-</a:t>
            </a:r>
            <a:r>
              <a:rPr dirty="0"/>
              <a:t>flow</a:t>
            </a:r>
            <a:r>
              <a:rPr spc="-10" dirty="0"/>
              <a:t> Divergence</a:t>
            </a:r>
          </a:p>
        </p:txBody>
      </p:sp>
      <p:sp>
        <p:nvSpPr>
          <p:cNvPr id="3" name="object 3"/>
          <p:cNvSpPr txBox="1"/>
          <p:nvPr/>
        </p:nvSpPr>
        <p:spPr>
          <a:xfrm>
            <a:off x="911225" y="1806290"/>
            <a:ext cx="4556125" cy="3897629"/>
          </a:xfrm>
          <a:prstGeom prst="rect">
            <a:avLst/>
          </a:prstGeom>
        </p:spPr>
        <p:txBody>
          <a:bodyPr vert="horz" wrap="square" lIns="0" tIns="57150" rIns="0" bIns="0" rtlCol="0">
            <a:spAutoFit/>
          </a:bodyPr>
          <a:lstStyle/>
          <a:p>
            <a:pPr marL="240029" marR="165100" indent="-178435">
              <a:lnSpc>
                <a:spcPts val="2800"/>
              </a:lnSpc>
              <a:spcBef>
                <a:spcPts val="450"/>
              </a:spcBef>
              <a:buFont typeface="Arial"/>
              <a:buChar char="•"/>
              <a:tabLst>
                <a:tab pos="241300" algn="l"/>
              </a:tabLst>
            </a:pPr>
            <a:r>
              <a:rPr sz="2600" dirty="0">
                <a:latin typeface="Calibri"/>
                <a:cs typeface="Calibri"/>
              </a:rPr>
              <a:t>When</a:t>
            </a:r>
            <a:r>
              <a:rPr sz="2600" spc="-105" dirty="0">
                <a:latin typeface="Calibri"/>
                <a:cs typeface="Calibri"/>
              </a:rPr>
              <a:t> </a:t>
            </a:r>
            <a:r>
              <a:rPr sz="2600" spc="-10" dirty="0">
                <a:latin typeface="Calibri"/>
                <a:cs typeface="Calibri"/>
              </a:rPr>
              <a:t>control</a:t>
            </a:r>
            <a:r>
              <a:rPr sz="2600" spc="-100" dirty="0">
                <a:latin typeface="Calibri"/>
                <a:cs typeface="Calibri"/>
              </a:rPr>
              <a:t> </a:t>
            </a:r>
            <a:r>
              <a:rPr sz="2600" dirty="0">
                <a:latin typeface="Calibri"/>
                <a:cs typeface="Calibri"/>
              </a:rPr>
              <a:t>paths</a:t>
            </a:r>
            <a:r>
              <a:rPr sz="2600" spc="-100" dirty="0">
                <a:latin typeface="Calibri"/>
                <a:cs typeface="Calibri"/>
              </a:rPr>
              <a:t> </a:t>
            </a:r>
            <a:r>
              <a:rPr sz="2600" spc="-10" dirty="0">
                <a:latin typeface="Calibri"/>
                <a:cs typeface="Calibri"/>
              </a:rPr>
              <a:t>diverge, 	</a:t>
            </a:r>
            <a:r>
              <a:rPr sz="2600" dirty="0">
                <a:latin typeface="Calibri"/>
                <a:cs typeface="Calibri"/>
              </a:rPr>
              <a:t>need</a:t>
            </a:r>
            <a:r>
              <a:rPr sz="2600" spc="-60" dirty="0">
                <a:latin typeface="Calibri"/>
                <a:cs typeface="Calibri"/>
              </a:rPr>
              <a:t> </a:t>
            </a:r>
            <a:r>
              <a:rPr sz="2600" dirty="0">
                <a:latin typeface="Calibri"/>
                <a:cs typeface="Calibri"/>
              </a:rPr>
              <a:t>to</a:t>
            </a:r>
            <a:r>
              <a:rPr sz="2600" spc="-60" dirty="0">
                <a:latin typeface="Calibri"/>
                <a:cs typeface="Calibri"/>
              </a:rPr>
              <a:t> </a:t>
            </a:r>
            <a:r>
              <a:rPr sz="2600" spc="-35" dirty="0">
                <a:latin typeface="Calibri"/>
                <a:cs typeface="Calibri"/>
              </a:rPr>
              <a:t>re-</a:t>
            </a:r>
            <a:r>
              <a:rPr sz="2600" spc="-25" dirty="0">
                <a:latin typeface="Calibri"/>
                <a:cs typeface="Calibri"/>
              </a:rPr>
              <a:t>converge</a:t>
            </a:r>
            <a:r>
              <a:rPr sz="2600" spc="-60" dirty="0">
                <a:latin typeface="Calibri"/>
                <a:cs typeface="Calibri"/>
              </a:rPr>
              <a:t> </a:t>
            </a:r>
            <a:r>
              <a:rPr sz="2600" spc="-10" dirty="0">
                <a:latin typeface="Calibri"/>
                <a:cs typeface="Calibri"/>
              </a:rPr>
              <a:t>eventually</a:t>
            </a:r>
            <a:endParaRPr sz="2600">
              <a:latin typeface="Calibri"/>
              <a:cs typeface="Calibri"/>
            </a:endParaRPr>
          </a:p>
          <a:p>
            <a:pPr marL="240029" marR="5080" indent="-178435">
              <a:lnSpc>
                <a:spcPts val="2800"/>
              </a:lnSpc>
              <a:spcBef>
                <a:spcPts val="995"/>
              </a:spcBef>
              <a:buFont typeface="Arial"/>
              <a:buChar char="•"/>
              <a:tabLst>
                <a:tab pos="241300" algn="l"/>
              </a:tabLst>
            </a:pPr>
            <a:r>
              <a:rPr sz="2600" dirty="0">
                <a:latin typeface="Calibri"/>
                <a:cs typeface="Calibri"/>
              </a:rPr>
              <a:t>If</a:t>
            </a:r>
            <a:r>
              <a:rPr sz="2600" spc="-65" dirty="0">
                <a:latin typeface="Calibri"/>
                <a:cs typeface="Calibri"/>
              </a:rPr>
              <a:t> </a:t>
            </a:r>
            <a:r>
              <a:rPr sz="2600" dirty="0">
                <a:latin typeface="Calibri"/>
                <a:cs typeface="Calibri"/>
              </a:rPr>
              <a:t>single</a:t>
            </a:r>
            <a:r>
              <a:rPr sz="2600" spc="-65" dirty="0">
                <a:latin typeface="Calibri"/>
                <a:cs typeface="Calibri"/>
              </a:rPr>
              <a:t> </a:t>
            </a:r>
            <a:r>
              <a:rPr sz="2600" spc="-10" dirty="0">
                <a:latin typeface="Calibri"/>
                <a:cs typeface="Calibri"/>
              </a:rPr>
              <a:t>variable</a:t>
            </a:r>
            <a:r>
              <a:rPr sz="2600" spc="-65" dirty="0">
                <a:latin typeface="Calibri"/>
                <a:cs typeface="Calibri"/>
              </a:rPr>
              <a:t> </a:t>
            </a:r>
            <a:r>
              <a:rPr sz="2600" spc="-10" dirty="0">
                <a:latin typeface="Calibri"/>
                <a:cs typeface="Calibri"/>
              </a:rPr>
              <a:t>conditionally 	</a:t>
            </a:r>
            <a:r>
              <a:rPr sz="2600" dirty="0">
                <a:latin typeface="Calibri"/>
                <a:cs typeface="Calibri"/>
              </a:rPr>
              <a:t>assigned</a:t>
            </a:r>
            <a:r>
              <a:rPr sz="2600" spc="-80" dirty="0">
                <a:latin typeface="Calibri"/>
                <a:cs typeface="Calibri"/>
              </a:rPr>
              <a:t> </a:t>
            </a:r>
            <a:r>
              <a:rPr sz="2600" dirty="0">
                <a:latin typeface="Calibri"/>
                <a:cs typeface="Calibri"/>
              </a:rPr>
              <a:t>on</a:t>
            </a:r>
            <a:r>
              <a:rPr sz="2600" spc="-80" dirty="0">
                <a:latin typeface="Calibri"/>
                <a:cs typeface="Calibri"/>
              </a:rPr>
              <a:t> </a:t>
            </a:r>
            <a:r>
              <a:rPr sz="2600" dirty="0">
                <a:latin typeface="Calibri"/>
                <a:cs typeface="Calibri"/>
              </a:rPr>
              <a:t>both</a:t>
            </a:r>
            <a:r>
              <a:rPr sz="2600" spc="-80" dirty="0">
                <a:latin typeface="Calibri"/>
                <a:cs typeface="Calibri"/>
              </a:rPr>
              <a:t> </a:t>
            </a:r>
            <a:r>
              <a:rPr sz="2600" dirty="0">
                <a:latin typeface="Calibri"/>
                <a:cs typeface="Calibri"/>
              </a:rPr>
              <a:t>sides</a:t>
            </a:r>
            <a:r>
              <a:rPr sz="2600" spc="-80" dirty="0">
                <a:latin typeface="Calibri"/>
                <a:cs typeface="Calibri"/>
              </a:rPr>
              <a:t> </a:t>
            </a:r>
            <a:r>
              <a:rPr sz="2600" spc="-25" dirty="0">
                <a:latin typeface="Calibri"/>
                <a:cs typeface="Calibri"/>
              </a:rPr>
              <a:t>of 	</a:t>
            </a:r>
            <a:r>
              <a:rPr sz="2600" spc="-10" dirty="0">
                <a:latin typeface="Calibri"/>
                <a:cs typeface="Calibri"/>
              </a:rPr>
              <a:t>branch,</a:t>
            </a:r>
            <a:r>
              <a:rPr sz="2600" spc="-75" dirty="0">
                <a:latin typeface="Calibri"/>
                <a:cs typeface="Calibri"/>
              </a:rPr>
              <a:t> </a:t>
            </a:r>
            <a:r>
              <a:rPr sz="2600" dirty="0">
                <a:latin typeface="Calibri"/>
                <a:cs typeface="Calibri"/>
              </a:rPr>
              <a:t>how</a:t>
            </a:r>
            <a:r>
              <a:rPr sz="2600" spc="-70" dirty="0">
                <a:latin typeface="Calibri"/>
                <a:cs typeface="Calibri"/>
              </a:rPr>
              <a:t> </a:t>
            </a:r>
            <a:r>
              <a:rPr sz="2600" dirty="0">
                <a:latin typeface="Calibri"/>
                <a:cs typeface="Calibri"/>
              </a:rPr>
              <a:t>to</a:t>
            </a:r>
            <a:r>
              <a:rPr sz="2600" spc="-70" dirty="0">
                <a:latin typeface="Calibri"/>
                <a:cs typeface="Calibri"/>
              </a:rPr>
              <a:t> </a:t>
            </a:r>
            <a:r>
              <a:rPr sz="2600" dirty="0">
                <a:latin typeface="Calibri"/>
                <a:cs typeface="Calibri"/>
              </a:rPr>
              <a:t>decide</a:t>
            </a:r>
            <a:r>
              <a:rPr sz="2600" spc="-75" dirty="0">
                <a:latin typeface="Calibri"/>
                <a:cs typeface="Calibri"/>
              </a:rPr>
              <a:t> </a:t>
            </a:r>
            <a:r>
              <a:rPr sz="2600" dirty="0">
                <a:latin typeface="Calibri"/>
                <a:cs typeface="Calibri"/>
              </a:rPr>
              <a:t>its</a:t>
            </a:r>
            <a:r>
              <a:rPr sz="2600" spc="-70" dirty="0">
                <a:latin typeface="Calibri"/>
                <a:cs typeface="Calibri"/>
              </a:rPr>
              <a:t> </a:t>
            </a:r>
            <a:r>
              <a:rPr sz="2600" spc="-10" dirty="0">
                <a:latin typeface="Calibri"/>
                <a:cs typeface="Calibri"/>
              </a:rPr>
              <a:t>value?</a:t>
            </a:r>
            <a:endParaRPr sz="2600">
              <a:latin typeface="Calibri"/>
              <a:cs typeface="Calibri"/>
            </a:endParaRPr>
          </a:p>
          <a:p>
            <a:pPr marL="12700">
              <a:lnSpc>
                <a:spcPct val="100000"/>
              </a:lnSpc>
              <a:spcBef>
                <a:spcPts val="630"/>
              </a:spcBef>
            </a:pPr>
            <a:r>
              <a:rPr sz="2600" dirty="0">
                <a:latin typeface="Courier New"/>
                <a:cs typeface="Courier New"/>
              </a:rPr>
              <a:t>x</a:t>
            </a:r>
            <a:r>
              <a:rPr sz="2600" spc="-30" dirty="0">
                <a:latin typeface="Courier New"/>
                <a:cs typeface="Courier New"/>
              </a:rPr>
              <a:t> </a:t>
            </a:r>
            <a:r>
              <a:rPr sz="2600" dirty="0">
                <a:latin typeface="Courier New"/>
                <a:cs typeface="Courier New"/>
              </a:rPr>
              <a:t>=</a:t>
            </a:r>
            <a:r>
              <a:rPr sz="2600" spc="-25" dirty="0">
                <a:latin typeface="Courier New"/>
                <a:cs typeface="Courier New"/>
              </a:rPr>
              <a:t> 0;</a:t>
            </a:r>
            <a:endParaRPr sz="2600">
              <a:latin typeface="Courier New"/>
              <a:cs typeface="Courier New"/>
            </a:endParaRPr>
          </a:p>
          <a:p>
            <a:pPr marL="802005" marR="1574800" indent="-789940">
              <a:lnSpc>
                <a:spcPct val="121700"/>
              </a:lnSpc>
            </a:pPr>
            <a:r>
              <a:rPr sz="2600" spc="-10" dirty="0">
                <a:latin typeface="Courier New"/>
                <a:cs typeface="Courier New"/>
              </a:rPr>
              <a:t>if(cond){x+=1} else{x+=2};</a:t>
            </a:r>
            <a:endParaRPr sz="2600">
              <a:latin typeface="Courier New"/>
              <a:cs typeface="Courier New"/>
            </a:endParaRPr>
          </a:p>
          <a:p>
            <a:pPr marL="12700">
              <a:lnSpc>
                <a:spcPct val="100000"/>
              </a:lnSpc>
              <a:spcBef>
                <a:spcPts val="675"/>
              </a:spcBef>
            </a:pPr>
            <a:r>
              <a:rPr sz="2600" dirty="0">
                <a:latin typeface="Courier New"/>
                <a:cs typeface="Courier New"/>
              </a:rPr>
              <a:t>y</a:t>
            </a:r>
            <a:r>
              <a:rPr sz="2600" spc="-30" dirty="0">
                <a:latin typeface="Courier New"/>
                <a:cs typeface="Courier New"/>
              </a:rPr>
              <a:t> </a:t>
            </a:r>
            <a:r>
              <a:rPr sz="2600" dirty="0">
                <a:latin typeface="Courier New"/>
                <a:cs typeface="Courier New"/>
              </a:rPr>
              <a:t>=</a:t>
            </a:r>
            <a:r>
              <a:rPr sz="2600" spc="-25" dirty="0">
                <a:latin typeface="Courier New"/>
                <a:cs typeface="Courier New"/>
              </a:rPr>
              <a:t> </a:t>
            </a:r>
            <a:r>
              <a:rPr sz="2600" dirty="0">
                <a:latin typeface="Courier New"/>
                <a:cs typeface="Courier New"/>
              </a:rPr>
              <a:t>x</a:t>
            </a:r>
            <a:r>
              <a:rPr sz="2600" spc="-25" dirty="0">
                <a:latin typeface="Courier New"/>
                <a:cs typeface="Courier New"/>
              </a:rPr>
              <a:t> </a:t>
            </a:r>
            <a:r>
              <a:rPr sz="2600" dirty="0">
                <a:latin typeface="Courier New"/>
                <a:cs typeface="Courier New"/>
              </a:rPr>
              <a:t>+</a:t>
            </a:r>
            <a:r>
              <a:rPr sz="2600" spc="-25" dirty="0">
                <a:latin typeface="Courier New"/>
                <a:cs typeface="Courier New"/>
              </a:rPr>
              <a:t> 1;</a:t>
            </a:r>
            <a:endParaRPr sz="2600">
              <a:latin typeface="Courier New"/>
              <a:cs typeface="Courier New"/>
            </a:endParaRPr>
          </a:p>
        </p:txBody>
      </p:sp>
      <p:sp>
        <p:nvSpPr>
          <p:cNvPr id="4" name="object 4"/>
          <p:cNvSpPr txBox="1"/>
          <p:nvPr/>
        </p:nvSpPr>
        <p:spPr>
          <a:xfrm>
            <a:off x="8266838" y="1944330"/>
            <a:ext cx="966469" cy="584200"/>
          </a:xfrm>
          <a:prstGeom prst="rect">
            <a:avLst/>
          </a:prstGeom>
          <a:solidFill>
            <a:srgbClr val="4472C4"/>
          </a:solidFill>
          <a:ln w="12699">
            <a:solidFill>
              <a:srgbClr val="31538F"/>
            </a:solidFill>
          </a:ln>
        </p:spPr>
        <p:txBody>
          <a:bodyPr vert="horz" wrap="square" lIns="0" tIns="8255" rIns="0" bIns="0" rtlCol="0">
            <a:spAutoFit/>
          </a:bodyPr>
          <a:lstStyle/>
          <a:p>
            <a:pPr marL="102870">
              <a:lnSpc>
                <a:spcPct val="100000"/>
              </a:lnSpc>
              <a:spcBef>
                <a:spcPts val="65"/>
              </a:spcBef>
            </a:pPr>
            <a:r>
              <a:rPr sz="1800" dirty="0">
                <a:solidFill>
                  <a:srgbClr val="FFFFFF"/>
                </a:solidFill>
                <a:latin typeface="Calibri"/>
                <a:cs typeface="Calibri"/>
              </a:rPr>
              <a:t>r100</a:t>
            </a:r>
            <a:r>
              <a:rPr sz="1800" spc="-15" dirty="0">
                <a:solidFill>
                  <a:srgbClr val="FFFFFF"/>
                </a:solidFill>
                <a:latin typeface="Calibri"/>
                <a:cs typeface="Calibri"/>
              </a:rPr>
              <a:t> </a:t>
            </a:r>
            <a:r>
              <a:rPr sz="1800" dirty="0">
                <a:solidFill>
                  <a:srgbClr val="FFFFFF"/>
                </a:solidFill>
                <a:latin typeface="Calibri"/>
                <a:cs typeface="Calibri"/>
              </a:rPr>
              <a:t>=</a:t>
            </a:r>
            <a:r>
              <a:rPr sz="1800" spc="-10" dirty="0">
                <a:solidFill>
                  <a:srgbClr val="FFFFFF"/>
                </a:solidFill>
                <a:latin typeface="Calibri"/>
                <a:cs typeface="Calibri"/>
              </a:rPr>
              <a:t> </a:t>
            </a:r>
            <a:r>
              <a:rPr sz="1800" spc="-50" dirty="0">
                <a:solidFill>
                  <a:srgbClr val="FFFFFF"/>
                </a:solidFill>
                <a:latin typeface="Calibri"/>
                <a:cs typeface="Calibri"/>
              </a:rPr>
              <a:t>0</a:t>
            </a:r>
            <a:endParaRPr sz="1800">
              <a:latin typeface="Calibri"/>
              <a:cs typeface="Calibri"/>
            </a:endParaRPr>
          </a:p>
          <a:p>
            <a:pPr marL="165735">
              <a:lnSpc>
                <a:spcPct val="100000"/>
              </a:lnSpc>
            </a:pPr>
            <a:r>
              <a:rPr sz="1800" dirty="0">
                <a:solidFill>
                  <a:srgbClr val="FFFFFF"/>
                </a:solidFill>
                <a:latin typeface="Calibri"/>
                <a:cs typeface="Calibri"/>
              </a:rPr>
              <a:t>If</a:t>
            </a:r>
            <a:r>
              <a:rPr sz="1800" spc="-10" dirty="0">
                <a:solidFill>
                  <a:srgbClr val="FFFFFF"/>
                </a:solidFill>
                <a:latin typeface="Calibri"/>
                <a:cs typeface="Calibri"/>
              </a:rPr>
              <a:t> </a:t>
            </a:r>
            <a:r>
              <a:rPr sz="1800" spc="-20" dirty="0">
                <a:solidFill>
                  <a:srgbClr val="FFFFFF"/>
                </a:solidFill>
                <a:latin typeface="Calibri"/>
                <a:cs typeface="Calibri"/>
              </a:rPr>
              <a:t>cond</a:t>
            </a:r>
            <a:endParaRPr sz="1800">
              <a:latin typeface="Calibri"/>
              <a:cs typeface="Calibri"/>
            </a:endParaRPr>
          </a:p>
        </p:txBody>
      </p:sp>
      <p:sp>
        <p:nvSpPr>
          <p:cNvPr id="5" name="object 5"/>
          <p:cNvSpPr txBox="1"/>
          <p:nvPr/>
        </p:nvSpPr>
        <p:spPr>
          <a:xfrm>
            <a:off x="7229220" y="2945412"/>
            <a:ext cx="1378585" cy="584200"/>
          </a:xfrm>
          <a:prstGeom prst="rect">
            <a:avLst/>
          </a:prstGeom>
          <a:solidFill>
            <a:srgbClr val="4472C4"/>
          </a:solidFill>
          <a:ln w="12699">
            <a:solidFill>
              <a:srgbClr val="31538F"/>
            </a:solidFill>
          </a:ln>
        </p:spPr>
        <p:txBody>
          <a:bodyPr vert="horz" wrap="square" lIns="0" tIns="8255" rIns="0" bIns="0" rtlCol="0">
            <a:spAutoFit/>
          </a:bodyPr>
          <a:lstStyle/>
          <a:p>
            <a:pPr marL="360045" marR="353695" indent="31750">
              <a:lnSpc>
                <a:spcPct val="100000"/>
              </a:lnSpc>
              <a:spcBef>
                <a:spcPts val="65"/>
              </a:spcBef>
            </a:pPr>
            <a:r>
              <a:rPr sz="1800" dirty="0">
                <a:solidFill>
                  <a:srgbClr val="FFFFFF"/>
                </a:solidFill>
                <a:latin typeface="Calibri"/>
                <a:cs typeface="Calibri"/>
              </a:rPr>
              <a:t>r101</a:t>
            </a:r>
            <a:r>
              <a:rPr sz="1800" spc="-20" dirty="0">
                <a:solidFill>
                  <a:srgbClr val="FFFFFF"/>
                </a:solidFill>
                <a:latin typeface="Calibri"/>
                <a:cs typeface="Calibri"/>
              </a:rPr>
              <a:t> </a:t>
            </a:r>
            <a:r>
              <a:rPr sz="1800" spc="-50" dirty="0">
                <a:solidFill>
                  <a:srgbClr val="FFFFFF"/>
                </a:solidFill>
                <a:latin typeface="Calibri"/>
                <a:cs typeface="Calibri"/>
              </a:rPr>
              <a:t>= </a:t>
            </a:r>
            <a:r>
              <a:rPr sz="1800" spc="-10" dirty="0">
                <a:solidFill>
                  <a:srgbClr val="FFFFFF"/>
                </a:solidFill>
                <a:latin typeface="Calibri"/>
                <a:cs typeface="Calibri"/>
              </a:rPr>
              <a:t>r100+1</a:t>
            </a:r>
            <a:endParaRPr sz="1800">
              <a:latin typeface="Calibri"/>
              <a:cs typeface="Calibri"/>
            </a:endParaRPr>
          </a:p>
        </p:txBody>
      </p:sp>
      <p:sp>
        <p:nvSpPr>
          <p:cNvPr id="6" name="object 6"/>
          <p:cNvSpPr txBox="1"/>
          <p:nvPr/>
        </p:nvSpPr>
        <p:spPr>
          <a:xfrm>
            <a:off x="9068440" y="2945410"/>
            <a:ext cx="1378585" cy="584200"/>
          </a:xfrm>
          <a:prstGeom prst="rect">
            <a:avLst/>
          </a:prstGeom>
          <a:solidFill>
            <a:srgbClr val="4472C4"/>
          </a:solidFill>
          <a:ln w="12699">
            <a:solidFill>
              <a:srgbClr val="31538F"/>
            </a:solidFill>
          </a:ln>
        </p:spPr>
        <p:txBody>
          <a:bodyPr vert="horz" wrap="square" lIns="0" tIns="8255" rIns="0" bIns="0" rtlCol="0">
            <a:spAutoFit/>
          </a:bodyPr>
          <a:lstStyle/>
          <a:p>
            <a:pPr marL="360045" marR="353695" indent="31750">
              <a:lnSpc>
                <a:spcPct val="100000"/>
              </a:lnSpc>
              <a:spcBef>
                <a:spcPts val="65"/>
              </a:spcBef>
            </a:pPr>
            <a:r>
              <a:rPr sz="1800" dirty="0">
                <a:solidFill>
                  <a:srgbClr val="FFFFFF"/>
                </a:solidFill>
                <a:latin typeface="Calibri"/>
                <a:cs typeface="Calibri"/>
              </a:rPr>
              <a:t>r102</a:t>
            </a:r>
            <a:r>
              <a:rPr sz="1800" spc="-20" dirty="0">
                <a:solidFill>
                  <a:srgbClr val="FFFFFF"/>
                </a:solidFill>
                <a:latin typeface="Calibri"/>
                <a:cs typeface="Calibri"/>
              </a:rPr>
              <a:t> </a:t>
            </a:r>
            <a:r>
              <a:rPr sz="1800" spc="-50" dirty="0">
                <a:solidFill>
                  <a:srgbClr val="FFFFFF"/>
                </a:solidFill>
                <a:latin typeface="Calibri"/>
                <a:cs typeface="Calibri"/>
              </a:rPr>
              <a:t>= </a:t>
            </a:r>
            <a:r>
              <a:rPr sz="1800" spc="-10" dirty="0">
                <a:solidFill>
                  <a:srgbClr val="FFFFFF"/>
                </a:solidFill>
                <a:latin typeface="Calibri"/>
                <a:cs typeface="Calibri"/>
              </a:rPr>
              <a:t>r100+2</a:t>
            </a:r>
            <a:endParaRPr sz="1800">
              <a:latin typeface="Calibri"/>
              <a:cs typeface="Calibri"/>
            </a:endParaRPr>
          </a:p>
        </p:txBody>
      </p:sp>
      <p:grpSp>
        <p:nvGrpSpPr>
          <p:cNvPr id="7" name="object 7"/>
          <p:cNvGrpSpPr/>
          <p:nvPr/>
        </p:nvGrpSpPr>
        <p:grpSpPr>
          <a:xfrm>
            <a:off x="7926061" y="2523227"/>
            <a:ext cx="1823720" cy="421640"/>
            <a:chOff x="7926061" y="2523227"/>
            <a:chExt cx="1823720" cy="421640"/>
          </a:xfrm>
        </p:grpSpPr>
        <p:sp>
          <p:nvSpPr>
            <p:cNvPr id="8" name="object 8"/>
            <p:cNvSpPr/>
            <p:nvPr/>
          </p:nvSpPr>
          <p:spPr>
            <a:xfrm>
              <a:off x="7969458" y="2527990"/>
              <a:ext cx="781050" cy="391795"/>
            </a:xfrm>
            <a:custGeom>
              <a:avLst/>
              <a:gdLst/>
              <a:ahLst/>
              <a:cxnLst/>
              <a:rect l="l" t="t" r="r" b="b"/>
              <a:pathLst>
                <a:path w="781050" h="391794">
                  <a:moveTo>
                    <a:pt x="780520" y="0"/>
                  </a:moveTo>
                  <a:lnTo>
                    <a:pt x="0" y="391667"/>
                  </a:lnTo>
                </a:path>
              </a:pathLst>
            </a:custGeom>
            <a:ln w="9524">
              <a:solidFill>
                <a:srgbClr val="FF0000"/>
              </a:solidFill>
            </a:ln>
          </p:spPr>
          <p:txBody>
            <a:bodyPr wrap="square" lIns="0" tIns="0" rIns="0" bIns="0" rtlCol="0"/>
            <a:lstStyle/>
            <a:p>
              <a:endParaRPr/>
            </a:p>
          </p:txBody>
        </p:sp>
        <p:sp>
          <p:nvSpPr>
            <p:cNvPr id="9" name="object 9"/>
            <p:cNvSpPr/>
            <p:nvPr/>
          </p:nvSpPr>
          <p:spPr>
            <a:xfrm>
              <a:off x="7930824" y="2905596"/>
              <a:ext cx="45720" cy="33655"/>
            </a:xfrm>
            <a:custGeom>
              <a:avLst/>
              <a:gdLst/>
              <a:ahLst/>
              <a:cxnLst/>
              <a:rect l="l" t="t" r="r" b="b"/>
              <a:pathLst>
                <a:path w="45720" h="33655">
                  <a:moveTo>
                    <a:pt x="0" y="33448"/>
                  </a:moveTo>
                  <a:lnTo>
                    <a:pt x="31578" y="0"/>
                  </a:lnTo>
                  <a:lnTo>
                    <a:pt x="45690" y="28123"/>
                  </a:lnTo>
                  <a:lnTo>
                    <a:pt x="0" y="33448"/>
                  </a:lnTo>
                  <a:close/>
                </a:path>
              </a:pathLst>
            </a:custGeom>
            <a:solidFill>
              <a:srgbClr val="FF0000"/>
            </a:solidFill>
          </p:spPr>
          <p:txBody>
            <a:bodyPr wrap="square" lIns="0" tIns="0" rIns="0" bIns="0" rtlCol="0"/>
            <a:lstStyle/>
            <a:p>
              <a:endParaRPr/>
            </a:p>
          </p:txBody>
        </p:sp>
        <p:sp>
          <p:nvSpPr>
            <p:cNvPr id="10" name="object 10"/>
            <p:cNvSpPr/>
            <p:nvPr/>
          </p:nvSpPr>
          <p:spPr>
            <a:xfrm>
              <a:off x="7930824" y="2905596"/>
              <a:ext cx="45720" cy="33655"/>
            </a:xfrm>
            <a:custGeom>
              <a:avLst/>
              <a:gdLst/>
              <a:ahLst/>
              <a:cxnLst/>
              <a:rect l="l" t="t" r="r" b="b"/>
              <a:pathLst>
                <a:path w="45720" h="33655">
                  <a:moveTo>
                    <a:pt x="31578" y="0"/>
                  </a:moveTo>
                  <a:lnTo>
                    <a:pt x="0" y="33448"/>
                  </a:lnTo>
                  <a:lnTo>
                    <a:pt x="45690" y="28123"/>
                  </a:lnTo>
                  <a:lnTo>
                    <a:pt x="31578" y="0"/>
                  </a:lnTo>
                  <a:close/>
                </a:path>
              </a:pathLst>
            </a:custGeom>
            <a:ln w="9524">
              <a:solidFill>
                <a:srgbClr val="FF0000"/>
              </a:solidFill>
            </a:ln>
          </p:spPr>
          <p:txBody>
            <a:bodyPr wrap="square" lIns="0" tIns="0" rIns="0" bIns="0" rtlCol="0"/>
            <a:lstStyle/>
            <a:p>
              <a:endParaRPr/>
            </a:p>
          </p:txBody>
        </p:sp>
        <p:sp>
          <p:nvSpPr>
            <p:cNvPr id="11" name="object 11"/>
            <p:cNvSpPr/>
            <p:nvPr/>
          </p:nvSpPr>
          <p:spPr>
            <a:xfrm>
              <a:off x="8749979" y="2527990"/>
              <a:ext cx="955040" cy="395605"/>
            </a:xfrm>
            <a:custGeom>
              <a:avLst/>
              <a:gdLst/>
              <a:ahLst/>
              <a:cxnLst/>
              <a:rect l="l" t="t" r="r" b="b"/>
              <a:pathLst>
                <a:path w="955040" h="395605">
                  <a:moveTo>
                    <a:pt x="0" y="0"/>
                  </a:moveTo>
                  <a:lnTo>
                    <a:pt x="954600" y="395428"/>
                  </a:lnTo>
                </a:path>
              </a:pathLst>
            </a:custGeom>
            <a:ln w="9524">
              <a:solidFill>
                <a:srgbClr val="4472C4"/>
              </a:solidFill>
            </a:ln>
          </p:spPr>
          <p:txBody>
            <a:bodyPr wrap="square" lIns="0" tIns="0" rIns="0" bIns="0" rtlCol="0"/>
            <a:lstStyle/>
            <a:p>
              <a:endParaRPr/>
            </a:p>
          </p:txBody>
        </p:sp>
        <p:sp>
          <p:nvSpPr>
            <p:cNvPr id="12" name="object 12"/>
            <p:cNvSpPr/>
            <p:nvPr/>
          </p:nvSpPr>
          <p:spPr>
            <a:xfrm>
              <a:off x="9698558" y="2908883"/>
              <a:ext cx="46355" cy="31115"/>
            </a:xfrm>
            <a:custGeom>
              <a:avLst/>
              <a:gdLst/>
              <a:ahLst/>
              <a:cxnLst/>
              <a:rect l="l" t="t" r="r" b="b"/>
              <a:pathLst>
                <a:path w="46354" h="31114">
                  <a:moveTo>
                    <a:pt x="45955" y="31077"/>
                  </a:moveTo>
                  <a:lnTo>
                    <a:pt x="0" y="29070"/>
                  </a:lnTo>
                  <a:lnTo>
                    <a:pt x="12042" y="0"/>
                  </a:lnTo>
                  <a:lnTo>
                    <a:pt x="45955" y="31077"/>
                  </a:lnTo>
                  <a:close/>
                </a:path>
              </a:pathLst>
            </a:custGeom>
            <a:solidFill>
              <a:srgbClr val="4472C4"/>
            </a:solidFill>
          </p:spPr>
          <p:txBody>
            <a:bodyPr wrap="square" lIns="0" tIns="0" rIns="0" bIns="0" rtlCol="0"/>
            <a:lstStyle/>
            <a:p>
              <a:endParaRPr/>
            </a:p>
          </p:txBody>
        </p:sp>
        <p:sp>
          <p:nvSpPr>
            <p:cNvPr id="13" name="object 13"/>
            <p:cNvSpPr/>
            <p:nvPr/>
          </p:nvSpPr>
          <p:spPr>
            <a:xfrm>
              <a:off x="9698558" y="2908883"/>
              <a:ext cx="46355" cy="31115"/>
            </a:xfrm>
            <a:custGeom>
              <a:avLst/>
              <a:gdLst/>
              <a:ahLst/>
              <a:cxnLst/>
              <a:rect l="l" t="t" r="r" b="b"/>
              <a:pathLst>
                <a:path w="46354" h="31114">
                  <a:moveTo>
                    <a:pt x="0" y="29070"/>
                  </a:moveTo>
                  <a:lnTo>
                    <a:pt x="45955" y="31077"/>
                  </a:lnTo>
                  <a:lnTo>
                    <a:pt x="12042" y="0"/>
                  </a:lnTo>
                  <a:lnTo>
                    <a:pt x="0" y="29070"/>
                  </a:lnTo>
                  <a:close/>
                </a:path>
              </a:pathLst>
            </a:custGeom>
            <a:ln w="9524">
              <a:solidFill>
                <a:srgbClr val="4472C4"/>
              </a:solidFill>
            </a:ln>
          </p:spPr>
          <p:txBody>
            <a:bodyPr wrap="square" lIns="0" tIns="0" rIns="0" bIns="0" rtlCol="0"/>
            <a:lstStyle/>
            <a:p>
              <a:endParaRPr/>
            </a:p>
          </p:txBody>
        </p:sp>
      </p:grpSp>
      <p:grpSp>
        <p:nvGrpSpPr>
          <p:cNvPr id="14" name="object 14"/>
          <p:cNvGrpSpPr/>
          <p:nvPr/>
        </p:nvGrpSpPr>
        <p:grpSpPr>
          <a:xfrm>
            <a:off x="7913500" y="3524307"/>
            <a:ext cx="1849120" cy="586740"/>
            <a:chOff x="7913500" y="3524307"/>
            <a:chExt cx="1849120" cy="586740"/>
          </a:xfrm>
        </p:grpSpPr>
        <p:sp>
          <p:nvSpPr>
            <p:cNvPr id="15" name="object 15"/>
            <p:cNvSpPr/>
            <p:nvPr/>
          </p:nvSpPr>
          <p:spPr>
            <a:xfrm>
              <a:off x="8979722" y="3529069"/>
              <a:ext cx="777875" cy="551180"/>
            </a:xfrm>
            <a:custGeom>
              <a:avLst/>
              <a:gdLst/>
              <a:ahLst/>
              <a:cxnLst/>
              <a:rect l="l" t="t" r="r" b="b"/>
              <a:pathLst>
                <a:path w="777875" h="551179">
                  <a:moveTo>
                    <a:pt x="777759" y="0"/>
                  </a:moveTo>
                  <a:lnTo>
                    <a:pt x="0" y="550771"/>
                  </a:lnTo>
                </a:path>
              </a:pathLst>
            </a:custGeom>
            <a:ln w="9524">
              <a:solidFill>
                <a:srgbClr val="4472C4"/>
              </a:solidFill>
            </a:ln>
          </p:spPr>
          <p:txBody>
            <a:bodyPr wrap="square" lIns="0" tIns="0" rIns="0" bIns="0" rtlCol="0"/>
            <a:lstStyle/>
            <a:p>
              <a:endParaRPr/>
            </a:p>
          </p:txBody>
        </p:sp>
        <p:sp>
          <p:nvSpPr>
            <p:cNvPr id="16" name="object 16"/>
            <p:cNvSpPr/>
            <p:nvPr/>
          </p:nvSpPr>
          <p:spPr>
            <a:xfrm>
              <a:off x="8944446" y="4067002"/>
              <a:ext cx="44450" cy="38100"/>
            </a:xfrm>
            <a:custGeom>
              <a:avLst/>
              <a:gdLst/>
              <a:ahLst/>
              <a:cxnLst/>
              <a:rect l="l" t="t" r="r" b="b"/>
              <a:pathLst>
                <a:path w="44450" h="38100">
                  <a:moveTo>
                    <a:pt x="0" y="37819"/>
                  </a:moveTo>
                  <a:lnTo>
                    <a:pt x="26183" y="0"/>
                  </a:lnTo>
                  <a:lnTo>
                    <a:pt x="44367" y="25678"/>
                  </a:lnTo>
                  <a:lnTo>
                    <a:pt x="0" y="37819"/>
                  </a:lnTo>
                  <a:close/>
                </a:path>
              </a:pathLst>
            </a:custGeom>
            <a:solidFill>
              <a:srgbClr val="4472C4"/>
            </a:solidFill>
          </p:spPr>
          <p:txBody>
            <a:bodyPr wrap="square" lIns="0" tIns="0" rIns="0" bIns="0" rtlCol="0"/>
            <a:lstStyle/>
            <a:p>
              <a:endParaRPr/>
            </a:p>
          </p:txBody>
        </p:sp>
        <p:sp>
          <p:nvSpPr>
            <p:cNvPr id="17" name="object 17"/>
            <p:cNvSpPr/>
            <p:nvPr/>
          </p:nvSpPr>
          <p:spPr>
            <a:xfrm>
              <a:off x="8944446" y="4067002"/>
              <a:ext cx="44450" cy="38100"/>
            </a:xfrm>
            <a:custGeom>
              <a:avLst/>
              <a:gdLst/>
              <a:ahLst/>
              <a:cxnLst/>
              <a:rect l="l" t="t" r="r" b="b"/>
              <a:pathLst>
                <a:path w="44450" h="38100">
                  <a:moveTo>
                    <a:pt x="26183" y="0"/>
                  </a:moveTo>
                  <a:lnTo>
                    <a:pt x="0" y="37819"/>
                  </a:lnTo>
                  <a:lnTo>
                    <a:pt x="44367" y="25678"/>
                  </a:lnTo>
                  <a:lnTo>
                    <a:pt x="26183" y="0"/>
                  </a:lnTo>
                  <a:close/>
                </a:path>
              </a:pathLst>
            </a:custGeom>
            <a:ln w="9524">
              <a:solidFill>
                <a:srgbClr val="4472C4"/>
              </a:solidFill>
            </a:ln>
          </p:spPr>
          <p:txBody>
            <a:bodyPr wrap="square" lIns="0" tIns="0" rIns="0" bIns="0" rtlCol="0"/>
            <a:lstStyle/>
            <a:p>
              <a:endParaRPr/>
            </a:p>
          </p:txBody>
        </p:sp>
        <p:sp>
          <p:nvSpPr>
            <p:cNvPr id="18" name="object 18"/>
            <p:cNvSpPr/>
            <p:nvPr/>
          </p:nvSpPr>
          <p:spPr>
            <a:xfrm>
              <a:off x="7918263" y="3529070"/>
              <a:ext cx="965835" cy="555625"/>
            </a:xfrm>
            <a:custGeom>
              <a:avLst/>
              <a:gdLst/>
              <a:ahLst/>
              <a:cxnLst/>
              <a:rect l="l" t="t" r="r" b="b"/>
              <a:pathLst>
                <a:path w="965834" h="555625">
                  <a:moveTo>
                    <a:pt x="0" y="0"/>
                  </a:moveTo>
                  <a:lnTo>
                    <a:pt x="965360" y="555303"/>
                  </a:lnTo>
                </a:path>
              </a:pathLst>
            </a:custGeom>
            <a:ln w="9524">
              <a:solidFill>
                <a:srgbClr val="FF0000"/>
              </a:solidFill>
            </a:ln>
          </p:spPr>
          <p:txBody>
            <a:bodyPr wrap="square" lIns="0" tIns="0" rIns="0" bIns="0" rtlCol="0"/>
            <a:lstStyle/>
            <a:p>
              <a:endParaRPr/>
            </a:p>
          </p:txBody>
        </p:sp>
        <p:sp>
          <p:nvSpPr>
            <p:cNvPr id="19" name="object 19"/>
            <p:cNvSpPr/>
            <p:nvPr/>
          </p:nvSpPr>
          <p:spPr>
            <a:xfrm>
              <a:off x="8875779" y="4070737"/>
              <a:ext cx="45720" cy="35560"/>
            </a:xfrm>
            <a:custGeom>
              <a:avLst/>
              <a:gdLst/>
              <a:ahLst/>
              <a:cxnLst/>
              <a:rect l="l" t="t" r="r" b="b"/>
              <a:pathLst>
                <a:path w="45720" h="35560">
                  <a:moveTo>
                    <a:pt x="45312" y="35190"/>
                  </a:moveTo>
                  <a:lnTo>
                    <a:pt x="0" y="27274"/>
                  </a:lnTo>
                  <a:lnTo>
                    <a:pt x="15689" y="0"/>
                  </a:lnTo>
                  <a:lnTo>
                    <a:pt x="45312" y="35190"/>
                  </a:lnTo>
                  <a:close/>
                </a:path>
              </a:pathLst>
            </a:custGeom>
            <a:solidFill>
              <a:srgbClr val="FF0000"/>
            </a:solidFill>
          </p:spPr>
          <p:txBody>
            <a:bodyPr wrap="square" lIns="0" tIns="0" rIns="0" bIns="0" rtlCol="0"/>
            <a:lstStyle/>
            <a:p>
              <a:endParaRPr/>
            </a:p>
          </p:txBody>
        </p:sp>
        <p:sp>
          <p:nvSpPr>
            <p:cNvPr id="20" name="object 20"/>
            <p:cNvSpPr/>
            <p:nvPr/>
          </p:nvSpPr>
          <p:spPr>
            <a:xfrm>
              <a:off x="8875779" y="4070737"/>
              <a:ext cx="45720" cy="35560"/>
            </a:xfrm>
            <a:custGeom>
              <a:avLst/>
              <a:gdLst/>
              <a:ahLst/>
              <a:cxnLst/>
              <a:rect l="l" t="t" r="r" b="b"/>
              <a:pathLst>
                <a:path w="45720" h="35560">
                  <a:moveTo>
                    <a:pt x="0" y="27274"/>
                  </a:moveTo>
                  <a:lnTo>
                    <a:pt x="45312" y="35190"/>
                  </a:lnTo>
                  <a:lnTo>
                    <a:pt x="15689" y="0"/>
                  </a:lnTo>
                  <a:lnTo>
                    <a:pt x="0" y="27274"/>
                  </a:lnTo>
                  <a:close/>
                </a:path>
              </a:pathLst>
            </a:custGeom>
            <a:ln w="9524">
              <a:solidFill>
                <a:srgbClr val="FF0000"/>
              </a:solidFill>
            </a:ln>
          </p:spPr>
          <p:txBody>
            <a:bodyPr wrap="square" lIns="0" tIns="0" rIns="0" bIns="0" rtlCol="0"/>
            <a:lstStyle/>
            <a:p>
              <a:endParaRPr/>
            </a:p>
          </p:txBody>
        </p:sp>
      </p:grpSp>
      <p:sp>
        <p:nvSpPr>
          <p:cNvPr id="21" name="object 21"/>
          <p:cNvSpPr txBox="1"/>
          <p:nvPr/>
        </p:nvSpPr>
        <p:spPr>
          <a:xfrm>
            <a:off x="8154295" y="4112728"/>
            <a:ext cx="1557655" cy="732155"/>
          </a:xfrm>
          <a:prstGeom prst="rect">
            <a:avLst/>
          </a:prstGeom>
          <a:solidFill>
            <a:srgbClr val="4472C4"/>
          </a:solidFill>
          <a:ln w="12699">
            <a:solidFill>
              <a:srgbClr val="31538F"/>
            </a:solidFill>
          </a:ln>
        </p:spPr>
        <p:txBody>
          <a:bodyPr vert="horz" wrap="square" lIns="0" tIns="82550" rIns="0" bIns="0" rtlCol="0">
            <a:spAutoFit/>
          </a:bodyPr>
          <a:lstStyle/>
          <a:p>
            <a:pPr marL="365125">
              <a:lnSpc>
                <a:spcPct val="100000"/>
              </a:lnSpc>
              <a:spcBef>
                <a:spcPts val="650"/>
              </a:spcBef>
            </a:pPr>
            <a:r>
              <a:rPr sz="1800" dirty="0">
                <a:solidFill>
                  <a:srgbClr val="FFFFFF"/>
                </a:solidFill>
                <a:latin typeface="Calibri"/>
                <a:cs typeface="Calibri"/>
              </a:rPr>
              <a:t>r103</a:t>
            </a:r>
            <a:r>
              <a:rPr sz="1800" spc="-15" dirty="0">
                <a:solidFill>
                  <a:srgbClr val="FFFFFF"/>
                </a:solidFill>
                <a:latin typeface="Calibri"/>
                <a:cs typeface="Calibri"/>
              </a:rPr>
              <a:t> </a:t>
            </a:r>
            <a:r>
              <a:rPr sz="1800" dirty="0">
                <a:solidFill>
                  <a:srgbClr val="FFFFFF"/>
                </a:solidFill>
                <a:latin typeface="Calibri"/>
                <a:cs typeface="Calibri"/>
              </a:rPr>
              <a:t>= </a:t>
            </a:r>
            <a:r>
              <a:rPr sz="1800" spc="-50" dirty="0">
                <a:solidFill>
                  <a:srgbClr val="FFFFFF"/>
                </a:solidFill>
                <a:latin typeface="Arial"/>
                <a:cs typeface="Arial"/>
              </a:rPr>
              <a:t>Φ</a:t>
            </a:r>
            <a:endParaRPr sz="1800">
              <a:latin typeface="Arial"/>
              <a:cs typeface="Arial"/>
            </a:endParaRPr>
          </a:p>
          <a:p>
            <a:pPr marL="253365">
              <a:lnSpc>
                <a:spcPct val="100000"/>
              </a:lnSpc>
            </a:pPr>
            <a:r>
              <a:rPr sz="1800" spc="-10" dirty="0">
                <a:solidFill>
                  <a:srgbClr val="FFFFFF"/>
                </a:solidFill>
                <a:latin typeface="Calibri"/>
                <a:cs typeface="Calibri"/>
              </a:rPr>
              <a:t>(r101,r102)</a:t>
            </a:r>
            <a:endParaRPr sz="1800">
              <a:latin typeface="Calibri"/>
              <a:cs typeface="Calibri"/>
            </a:endParaRPr>
          </a:p>
        </p:txBody>
      </p:sp>
      <p:sp>
        <p:nvSpPr>
          <p:cNvPr id="22" name="object 22"/>
          <p:cNvSpPr txBox="1"/>
          <p:nvPr/>
        </p:nvSpPr>
        <p:spPr>
          <a:xfrm>
            <a:off x="8154293" y="5310156"/>
            <a:ext cx="1557655" cy="732155"/>
          </a:xfrm>
          <a:prstGeom prst="rect">
            <a:avLst/>
          </a:prstGeom>
          <a:solidFill>
            <a:srgbClr val="4472C4"/>
          </a:solidFill>
          <a:ln w="12699">
            <a:solidFill>
              <a:srgbClr val="31538F"/>
            </a:solidFill>
          </a:ln>
        </p:spPr>
        <p:txBody>
          <a:bodyPr vert="horz" wrap="square" lIns="0" tIns="0" rIns="0" bIns="0" rtlCol="0">
            <a:spAutoFit/>
          </a:bodyPr>
          <a:lstStyle/>
          <a:p>
            <a:pPr>
              <a:lnSpc>
                <a:spcPct val="100000"/>
              </a:lnSpc>
            </a:pPr>
            <a:endParaRPr sz="1500">
              <a:latin typeface="Times New Roman"/>
              <a:cs typeface="Times New Roman"/>
            </a:endParaRPr>
          </a:p>
          <a:p>
            <a:pPr marL="127635">
              <a:lnSpc>
                <a:spcPct val="100000"/>
              </a:lnSpc>
              <a:spcBef>
                <a:spcPts val="5"/>
              </a:spcBef>
            </a:pPr>
            <a:r>
              <a:rPr sz="1800" dirty="0">
                <a:solidFill>
                  <a:srgbClr val="FFFFFF"/>
                </a:solidFill>
                <a:latin typeface="Calibri"/>
                <a:cs typeface="Calibri"/>
              </a:rPr>
              <a:t>r104</a:t>
            </a:r>
            <a:r>
              <a:rPr sz="1800" spc="-25" dirty="0">
                <a:solidFill>
                  <a:srgbClr val="FFFFFF"/>
                </a:solidFill>
                <a:latin typeface="Calibri"/>
                <a:cs typeface="Calibri"/>
              </a:rPr>
              <a:t> </a:t>
            </a:r>
            <a:r>
              <a:rPr sz="1800" dirty="0">
                <a:solidFill>
                  <a:srgbClr val="FFFFFF"/>
                </a:solidFill>
                <a:latin typeface="Calibri"/>
                <a:cs typeface="Calibri"/>
              </a:rPr>
              <a:t>=</a:t>
            </a:r>
            <a:r>
              <a:rPr sz="1800" spc="-10" dirty="0">
                <a:solidFill>
                  <a:srgbClr val="FFFFFF"/>
                </a:solidFill>
                <a:latin typeface="Calibri"/>
                <a:cs typeface="Calibri"/>
              </a:rPr>
              <a:t> r103+1</a:t>
            </a:r>
            <a:endParaRPr sz="1800">
              <a:latin typeface="Calibri"/>
              <a:cs typeface="Calibri"/>
            </a:endParaRPr>
          </a:p>
        </p:txBody>
      </p:sp>
      <p:grpSp>
        <p:nvGrpSpPr>
          <p:cNvPr id="23" name="object 23"/>
          <p:cNvGrpSpPr/>
          <p:nvPr/>
        </p:nvGrpSpPr>
        <p:grpSpPr>
          <a:xfrm>
            <a:off x="8912627" y="4844615"/>
            <a:ext cx="41275" cy="456565"/>
            <a:chOff x="8912627" y="4844615"/>
            <a:chExt cx="41275" cy="456565"/>
          </a:xfrm>
        </p:grpSpPr>
        <p:sp>
          <p:nvSpPr>
            <p:cNvPr id="24" name="object 24"/>
            <p:cNvSpPr/>
            <p:nvPr/>
          </p:nvSpPr>
          <p:spPr>
            <a:xfrm>
              <a:off x="8933122" y="4844615"/>
              <a:ext cx="0" cy="408940"/>
            </a:xfrm>
            <a:custGeom>
              <a:avLst/>
              <a:gdLst/>
              <a:ahLst/>
              <a:cxnLst/>
              <a:rect l="l" t="t" r="r" b="b"/>
              <a:pathLst>
                <a:path h="408939">
                  <a:moveTo>
                    <a:pt x="0" y="0"/>
                  </a:moveTo>
                  <a:lnTo>
                    <a:pt x="0" y="408449"/>
                  </a:lnTo>
                </a:path>
              </a:pathLst>
            </a:custGeom>
            <a:ln w="9524">
              <a:solidFill>
                <a:srgbClr val="4472C4"/>
              </a:solidFill>
            </a:ln>
          </p:spPr>
          <p:txBody>
            <a:bodyPr wrap="square" lIns="0" tIns="0" rIns="0" bIns="0" rtlCol="0"/>
            <a:lstStyle/>
            <a:p>
              <a:endParaRPr/>
            </a:p>
          </p:txBody>
        </p:sp>
        <p:sp>
          <p:nvSpPr>
            <p:cNvPr id="25" name="object 25"/>
            <p:cNvSpPr/>
            <p:nvPr/>
          </p:nvSpPr>
          <p:spPr>
            <a:xfrm>
              <a:off x="8917389" y="5253065"/>
              <a:ext cx="31750" cy="43815"/>
            </a:xfrm>
            <a:custGeom>
              <a:avLst/>
              <a:gdLst/>
              <a:ahLst/>
              <a:cxnLst/>
              <a:rect l="l" t="t" r="r" b="b"/>
              <a:pathLst>
                <a:path w="31750" h="43814">
                  <a:moveTo>
                    <a:pt x="15732" y="43225"/>
                  </a:moveTo>
                  <a:lnTo>
                    <a:pt x="0" y="0"/>
                  </a:lnTo>
                  <a:lnTo>
                    <a:pt x="31465" y="0"/>
                  </a:lnTo>
                  <a:lnTo>
                    <a:pt x="15732" y="43225"/>
                  </a:lnTo>
                  <a:close/>
                </a:path>
              </a:pathLst>
            </a:custGeom>
            <a:solidFill>
              <a:srgbClr val="4472C4"/>
            </a:solidFill>
          </p:spPr>
          <p:txBody>
            <a:bodyPr wrap="square" lIns="0" tIns="0" rIns="0" bIns="0" rtlCol="0"/>
            <a:lstStyle/>
            <a:p>
              <a:endParaRPr/>
            </a:p>
          </p:txBody>
        </p:sp>
        <p:sp>
          <p:nvSpPr>
            <p:cNvPr id="26" name="object 26"/>
            <p:cNvSpPr/>
            <p:nvPr/>
          </p:nvSpPr>
          <p:spPr>
            <a:xfrm>
              <a:off x="8917389" y="5253065"/>
              <a:ext cx="31750" cy="43815"/>
            </a:xfrm>
            <a:custGeom>
              <a:avLst/>
              <a:gdLst/>
              <a:ahLst/>
              <a:cxnLst/>
              <a:rect l="l" t="t" r="r" b="b"/>
              <a:pathLst>
                <a:path w="31750" h="43814">
                  <a:moveTo>
                    <a:pt x="0" y="0"/>
                  </a:moveTo>
                  <a:lnTo>
                    <a:pt x="15732" y="43225"/>
                  </a:lnTo>
                  <a:lnTo>
                    <a:pt x="31465" y="0"/>
                  </a:lnTo>
                  <a:lnTo>
                    <a:pt x="0" y="0"/>
                  </a:lnTo>
                  <a:close/>
                </a:path>
              </a:pathLst>
            </a:custGeom>
            <a:ln w="9524">
              <a:solidFill>
                <a:srgbClr val="4472C4"/>
              </a:solidFill>
            </a:ln>
          </p:spPr>
          <p:txBody>
            <a:bodyPr wrap="square" lIns="0" tIns="0" rIns="0" bIns="0" rtlCol="0"/>
            <a:lstStyle/>
            <a:p>
              <a:endParaRPr/>
            </a:p>
          </p:txBody>
        </p:sp>
      </p:grpSp>
      <p:sp>
        <p:nvSpPr>
          <p:cNvPr id="27" name="object 27"/>
          <p:cNvSpPr txBox="1"/>
          <p:nvPr/>
        </p:nvSpPr>
        <p:spPr>
          <a:xfrm>
            <a:off x="6313046" y="4033263"/>
            <a:ext cx="1565910"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without</a:t>
            </a:r>
            <a:r>
              <a:rPr sz="1800" spc="-10" dirty="0">
                <a:latin typeface="Calibri"/>
                <a:cs typeface="Calibri"/>
              </a:rPr>
              <a:t> </a:t>
            </a:r>
            <a:r>
              <a:rPr sz="1800" dirty="0">
                <a:latin typeface="Arial"/>
                <a:cs typeface="Arial"/>
              </a:rPr>
              <a:t>Φ</a:t>
            </a:r>
            <a:r>
              <a:rPr sz="1800" dirty="0">
                <a:latin typeface="Calibri"/>
                <a:cs typeface="Calibri"/>
              </a:rPr>
              <a:t>,</a:t>
            </a:r>
            <a:r>
              <a:rPr sz="1800" spc="-15" dirty="0">
                <a:latin typeface="Calibri"/>
                <a:cs typeface="Calibri"/>
              </a:rPr>
              <a:t> </a:t>
            </a:r>
            <a:r>
              <a:rPr sz="1800" spc="-20" dirty="0">
                <a:latin typeface="Calibri"/>
                <a:cs typeface="Calibri"/>
              </a:rPr>
              <a:t>what </a:t>
            </a:r>
            <a:r>
              <a:rPr sz="1800" dirty="0">
                <a:latin typeface="Calibri"/>
                <a:cs typeface="Calibri"/>
              </a:rPr>
              <a:t>value</a:t>
            </a:r>
            <a:r>
              <a:rPr sz="1800" spc="-45" dirty="0">
                <a:latin typeface="Calibri"/>
                <a:cs typeface="Calibri"/>
              </a:rPr>
              <a:t> </a:t>
            </a:r>
            <a:r>
              <a:rPr sz="1800" dirty="0">
                <a:latin typeface="Calibri"/>
                <a:cs typeface="Calibri"/>
              </a:rPr>
              <a:t>would</a:t>
            </a:r>
            <a:r>
              <a:rPr sz="1800" spc="-45" dirty="0">
                <a:latin typeface="Calibri"/>
                <a:cs typeface="Calibri"/>
              </a:rPr>
              <a:t> </a:t>
            </a:r>
            <a:r>
              <a:rPr sz="1800" spc="-25" dirty="0">
                <a:latin typeface="Calibri"/>
                <a:cs typeface="Calibri"/>
              </a:rPr>
              <a:t>we </a:t>
            </a:r>
            <a:r>
              <a:rPr sz="1800" dirty="0">
                <a:latin typeface="Calibri"/>
                <a:cs typeface="Calibri"/>
              </a:rPr>
              <a:t>assign</a:t>
            </a:r>
            <a:r>
              <a:rPr sz="1800" spc="-30" dirty="0">
                <a:latin typeface="Calibri"/>
                <a:cs typeface="Calibri"/>
              </a:rPr>
              <a:t> </a:t>
            </a:r>
            <a:r>
              <a:rPr sz="1800" dirty="0">
                <a:latin typeface="Calibri"/>
                <a:cs typeface="Calibri"/>
              </a:rPr>
              <a:t>to</a:t>
            </a:r>
            <a:r>
              <a:rPr sz="1800" spc="-25" dirty="0">
                <a:latin typeface="Calibri"/>
                <a:cs typeface="Calibri"/>
              </a:rPr>
              <a:t> </a:t>
            </a:r>
            <a:r>
              <a:rPr sz="1800" spc="-10" dirty="0">
                <a:latin typeface="Calibri"/>
                <a:cs typeface="Calibri"/>
              </a:rPr>
              <a:t>r103?</a:t>
            </a:r>
            <a:endParaRPr sz="1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Compiler</a:t>
            </a:r>
            <a:r>
              <a:rPr spc="-50" dirty="0"/>
              <a:t> </a:t>
            </a:r>
            <a:r>
              <a:rPr spc="-10" dirty="0"/>
              <a:t>Optimizations</a:t>
            </a:r>
          </a:p>
        </p:txBody>
      </p:sp>
      <p:sp>
        <p:nvSpPr>
          <p:cNvPr id="3" name="object 3"/>
          <p:cNvSpPr txBox="1"/>
          <p:nvPr/>
        </p:nvSpPr>
        <p:spPr>
          <a:xfrm>
            <a:off x="964547" y="1802663"/>
            <a:ext cx="4442460" cy="4163060"/>
          </a:xfrm>
          <a:prstGeom prst="rect">
            <a:avLst/>
          </a:prstGeom>
        </p:spPr>
        <p:txBody>
          <a:bodyPr vert="horz" wrap="square" lIns="0" tIns="60960" rIns="0" bIns="0" rtlCol="0">
            <a:spAutoFit/>
          </a:bodyPr>
          <a:lstStyle/>
          <a:p>
            <a:pPr marL="186690" marR="51435" indent="-174625">
              <a:lnSpc>
                <a:spcPts val="3020"/>
              </a:lnSpc>
              <a:spcBef>
                <a:spcPts val="480"/>
              </a:spcBef>
              <a:buFont typeface="Arial"/>
              <a:buChar char="•"/>
              <a:tabLst>
                <a:tab pos="187960" algn="l"/>
              </a:tabLst>
            </a:pPr>
            <a:r>
              <a:rPr sz="2800" b="1" dirty="0">
                <a:latin typeface="Calibri"/>
                <a:cs typeface="Calibri"/>
              </a:rPr>
              <a:t>Local</a:t>
            </a:r>
            <a:r>
              <a:rPr sz="2800" b="1" spc="-80" dirty="0">
                <a:latin typeface="Calibri"/>
                <a:cs typeface="Calibri"/>
              </a:rPr>
              <a:t> </a:t>
            </a:r>
            <a:r>
              <a:rPr sz="2800" b="1" dirty="0">
                <a:latin typeface="Calibri"/>
                <a:cs typeface="Calibri"/>
              </a:rPr>
              <a:t>Optimization</a:t>
            </a:r>
            <a:r>
              <a:rPr sz="2800" dirty="0">
                <a:latin typeface="Calibri"/>
                <a:cs typeface="Calibri"/>
              </a:rPr>
              <a:t>:</a:t>
            </a:r>
            <a:r>
              <a:rPr sz="2800" spc="-75" dirty="0">
                <a:latin typeface="Calibri"/>
                <a:cs typeface="Calibri"/>
              </a:rPr>
              <a:t> </a:t>
            </a:r>
            <a:r>
              <a:rPr sz="2800" spc="-10" dirty="0">
                <a:latin typeface="Calibri"/>
                <a:cs typeface="Calibri"/>
              </a:rPr>
              <a:t>optimize 	</a:t>
            </a:r>
            <a:r>
              <a:rPr sz="2800" dirty="0">
                <a:latin typeface="Calibri"/>
                <a:cs typeface="Calibri"/>
              </a:rPr>
              <a:t>operations</a:t>
            </a:r>
            <a:r>
              <a:rPr sz="2800" spc="-65" dirty="0">
                <a:latin typeface="Calibri"/>
                <a:cs typeface="Calibri"/>
              </a:rPr>
              <a:t> </a:t>
            </a:r>
            <a:r>
              <a:rPr sz="2800" dirty="0">
                <a:latin typeface="Calibri"/>
                <a:cs typeface="Calibri"/>
              </a:rPr>
              <a:t>within</a:t>
            </a:r>
            <a:r>
              <a:rPr sz="2800" spc="-55" dirty="0">
                <a:latin typeface="Calibri"/>
                <a:cs typeface="Calibri"/>
              </a:rPr>
              <a:t> </a:t>
            </a:r>
            <a:r>
              <a:rPr sz="2800" dirty="0">
                <a:latin typeface="Calibri"/>
                <a:cs typeface="Calibri"/>
              </a:rPr>
              <a:t>a</a:t>
            </a:r>
            <a:r>
              <a:rPr sz="2800" spc="-55" dirty="0">
                <a:latin typeface="Calibri"/>
                <a:cs typeface="Calibri"/>
              </a:rPr>
              <a:t> </a:t>
            </a:r>
            <a:r>
              <a:rPr sz="2800" spc="-10" dirty="0">
                <a:latin typeface="Calibri"/>
                <a:cs typeface="Calibri"/>
              </a:rPr>
              <a:t>single 	</a:t>
            </a:r>
            <a:r>
              <a:rPr sz="2800" dirty="0">
                <a:latin typeface="Calibri"/>
                <a:cs typeface="Calibri"/>
              </a:rPr>
              <a:t>basic</a:t>
            </a:r>
            <a:r>
              <a:rPr sz="2800" spc="-60" dirty="0">
                <a:latin typeface="Calibri"/>
                <a:cs typeface="Calibri"/>
              </a:rPr>
              <a:t> </a:t>
            </a:r>
            <a:r>
              <a:rPr sz="2800" dirty="0">
                <a:latin typeface="Calibri"/>
                <a:cs typeface="Calibri"/>
              </a:rPr>
              <a:t>block;</a:t>
            </a:r>
            <a:r>
              <a:rPr sz="2800" spc="-45" dirty="0">
                <a:latin typeface="Calibri"/>
                <a:cs typeface="Calibri"/>
              </a:rPr>
              <a:t> </a:t>
            </a:r>
            <a:r>
              <a:rPr sz="2800" spc="-10" dirty="0">
                <a:latin typeface="Calibri"/>
                <a:cs typeface="Calibri"/>
              </a:rPr>
              <a:t>“cleanup”</a:t>
            </a:r>
            <a:r>
              <a:rPr sz="2800" spc="-45" dirty="0">
                <a:latin typeface="Calibri"/>
                <a:cs typeface="Calibri"/>
              </a:rPr>
              <a:t> </a:t>
            </a:r>
            <a:r>
              <a:rPr sz="2800" spc="-20" dirty="0">
                <a:latin typeface="Calibri"/>
                <a:cs typeface="Calibri"/>
              </a:rPr>
              <a:t>before 	</a:t>
            </a:r>
            <a:r>
              <a:rPr sz="2800" dirty="0">
                <a:latin typeface="Calibri"/>
                <a:cs typeface="Calibri"/>
              </a:rPr>
              <a:t>global</a:t>
            </a:r>
            <a:r>
              <a:rPr sz="2800" spc="-40" dirty="0">
                <a:latin typeface="Calibri"/>
                <a:cs typeface="Calibri"/>
              </a:rPr>
              <a:t> </a:t>
            </a:r>
            <a:r>
              <a:rPr sz="2800" spc="-10" dirty="0">
                <a:latin typeface="Calibri"/>
                <a:cs typeface="Calibri"/>
              </a:rPr>
              <a:t>optimizations</a:t>
            </a:r>
            <a:endParaRPr sz="2800">
              <a:latin typeface="Calibri"/>
              <a:cs typeface="Calibri"/>
            </a:endParaRPr>
          </a:p>
          <a:p>
            <a:pPr marL="186690" marR="639445" indent="-174625">
              <a:lnSpc>
                <a:spcPts val="3020"/>
              </a:lnSpc>
              <a:spcBef>
                <a:spcPts val="1020"/>
              </a:spcBef>
              <a:buFont typeface="Arial"/>
              <a:buChar char="•"/>
              <a:tabLst>
                <a:tab pos="187960" algn="l"/>
              </a:tabLst>
            </a:pPr>
            <a:r>
              <a:rPr sz="2800" b="1" dirty="0">
                <a:latin typeface="Calibri"/>
                <a:cs typeface="Calibri"/>
              </a:rPr>
              <a:t>Global</a:t>
            </a:r>
            <a:r>
              <a:rPr sz="2800" b="1" spc="-30" dirty="0">
                <a:latin typeface="Calibri"/>
                <a:cs typeface="Calibri"/>
              </a:rPr>
              <a:t> </a:t>
            </a:r>
            <a:r>
              <a:rPr sz="2800" b="1" spc="-10" dirty="0">
                <a:latin typeface="Calibri"/>
                <a:cs typeface="Calibri"/>
              </a:rPr>
              <a:t>Optimization: 	</a:t>
            </a:r>
            <a:r>
              <a:rPr sz="2800" dirty="0">
                <a:latin typeface="Calibri"/>
                <a:cs typeface="Calibri"/>
              </a:rPr>
              <a:t>optimization</a:t>
            </a:r>
            <a:r>
              <a:rPr sz="2800" spc="-105" dirty="0">
                <a:latin typeface="Calibri"/>
                <a:cs typeface="Calibri"/>
              </a:rPr>
              <a:t> </a:t>
            </a:r>
            <a:r>
              <a:rPr sz="2800" dirty="0">
                <a:latin typeface="Calibri"/>
                <a:cs typeface="Calibri"/>
              </a:rPr>
              <a:t>across</a:t>
            </a:r>
            <a:r>
              <a:rPr sz="2800" spc="-105" dirty="0">
                <a:latin typeface="Calibri"/>
                <a:cs typeface="Calibri"/>
              </a:rPr>
              <a:t> </a:t>
            </a:r>
            <a:r>
              <a:rPr sz="2800" spc="-10" dirty="0">
                <a:latin typeface="Calibri"/>
                <a:cs typeface="Calibri"/>
              </a:rPr>
              <a:t>basic 	blocks</a:t>
            </a:r>
            <a:endParaRPr sz="2800">
              <a:latin typeface="Calibri"/>
              <a:cs typeface="Calibri"/>
            </a:endParaRPr>
          </a:p>
          <a:p>
            <a:pPr marL="186690" marR="5080" indent="-174625">
              <a:lnSpc>
                <a:spcPts val="3020"/>
              </a:lnSpc>
              <a:spcBef>
                <a:spcPts val="1010"/>
              </a:spcBef>
              <a:buFont typeface="Arial"/>
              <a:buChar char="•"/>
              <a:tabLst>
                <a:tab pos="187960" algn="l"/>
              </a:tabLst>
            </a:pPr>
            <a:r>
              <a:rPr sz="2800" b="1" dirty="0">
                <a:latin typeface="Calibri"/>
                <a:cs typeface="Calibri"/>
              </a:rPr>
              <a:t>Global</a:t>
            </a:r>
            <a:r>
              <a:rPr sz="2800" b="1" spc="-85" dirty="0">
                <a:latin typeface="Calibri"/>
                <a:cs typeface="Calibri"/>
              </a:rPr>
              <a:t> </a:t>
            </a:r>
            <a:r>
              <a:rPr sz="2800" b="1" dirty="0">
                <a:latin typeface="Calibri"/>
                <a:cs typeface="Calibri"/>
              </a:rPr>
              <a:t>register</a:t>
            </a:r>
            <a:r>
              <a:rPr sz="2800" b="1" spc="-80" dirty="0">
                <a:latin typeface="Calibri"/>
                <a:cs typeface="Calibri"/>
              </a:rPr>
              <a:t> </a:t>
            </a:r>
            <a:r>
              <a:rPr sz="2800" b="1" spc="-10" dirty="0">
                <a:latin typeface="Calibri"/>
                <a:cs typeface="Calibri"/>
              </a:rPr>
              <a:t>allocation: 	</a:t>
            </a:r>
            <a:r>
              <a:rPr sz="2800" dirty="0">
                <a:latin typeface="Calibri"/>
                <a:cs typeface="Calibri"/>
              </a:rPr>
              <a:t>Register</a:t>
            </a:r>
            <a:r>
              <a:rPr sz="2800" spc="-105" dirty="0">
                <a:latin typeface="Calibri"/>
                <a:cs typeface="Calibri"/>
              </a:rPr>
              <a:t> </a:t>
            </a:r>
            <a:r>
              <a:rPr sz="2800" dirty="0">
                <a:latin typeface="Calibri"/>
                <a:cs typeface="Calibri"/>
              </a:rPr>
              <a:t>mapping</a:t>
            </a:r>
            <a:r>
              <a:rPr sz="2800" spc="-90" dirty="0">
                <a:latin typeface="Calibri"/>
                <a:cs typeface="Calibri"/>
              </a:rPr>
              <a:t> </a:t>
            </a:r>
            <a:r>
              <a:rPr sz="2800" spc="-20" dirty="0">
                <a:latin typeface="Calibri"/>
                <a:cs typeface="Calibri"/>
              </a:rPr>
              <a:t>pass 	</a:t>
            </a:r>
            <a:r>
              <a:rPr sz="2800" dirty="0">
                <a:latin typeface="Calibri"/>
                <a:cs typeface="Calibri"/>
              </a:rPr>
              <a:t>required</a:t>
            </a:r>
            <a:r>
              <a:rPr sz="2800" spc="-65" dirty="0">
                <a:latin typeface="Calibri"/>
                <a:cs typeface="Calibri"/>
              </a:rPr>
              <a:t> </a:t>
            </a:r>
            <a:r>
              <a:rPr sz="2800" dirty="0">
                <a:latin typeface="Calibri"/>
                <a:cs typeface="Calibri"/>
              </a:rPr>
              <a:t>for</a:t>
            </a:r>
            <a:r>
              <a:rPr sz="2800" spc="-60" dirty="0">
                <a:latin typeface="Calibri"/>
                <a:cs typeface="Calibri"/>
              </a:rPr>
              <a:t> </a:t>
            </a:r>
            <a:r>
              <a:rPr sz="2800" dirty="0">
                <a:latin typeface="Calibri"/>
                <a:cs typeface="Calibri"/>
              </a:rPr>
              <a:t>making</a:t>
            </a:r>
            <a:r>
              <a:rPr sz="2800" spc="-65" dirty="0">
                <a:latin typeface="Calibri"/>
                <a:cs typeface="Calibri"/>
              </a:rPr>
              <a:t> </a:t>
            </a:r>
            <a:r>
              <a:rPr sz="2800" dirty="0">
                <a:latin typeface="Calibri"/>
                <a:cs typeface="Calibri"/>
              </a:rPr>
              <a:t>code</a:t>
            </a:r>
            <a:r>
              <a:rPr sz="2800" spc="-60" dirty="0">
                <a:latin typeface="Calibri"/>
                <a:cs typeface="Calibri"/>
              </a:rPr>
              <a:t> </a:t>
            </a:r>
            <a:r>
              <a:rPr sz="2800" spc="-20" dirty="0">
                <a:latin typeface="Calibri"/>
                <a:cs typeface="Calibri"/>
              </a:rPr>
              <a:t>fast</a:t>
            </a:r>
            <a:endParaRPr sz="2800">
              <a:latin typeface="Calibri"/>
              <a:cs typeface="Calibri"/>
            </a:endParaRPr>
          </a:p>
        </p:txBody>
      </p:sp>
      <p:pic>
        <p:nvPicPr>
          <p:cNvPr id="4" name="object 4"/>
          <p:cNvPicPr/>
          <p:nvPr/>
        </p:nvPicPr>
        <p:blipFill>
          <a:blip r:embed="rId2" cstate="print"/>
          <a:stretch>
            <a:fillRect/>
          </a:stretch>
        </p:blipFill>
        <p:spPr>
          <a:xfrm>
            <a:off x="7717638" y="2219991"/>
            <a:ext cx="2743219" cy="37338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7743825" cy="1299845"/>
          </a:xfrm>
          <a:prstGeom prst="rect">
            <a:avLst/>
          </a:prstGeom>
        </p:spPr>
        <p:txBody>
          <a:bodyPr vert="horz" wrap="square" lIns="0" tIns="88900" rIns="0" bIns="0" rtlCol="0">
            <a:spAutoFit/>
          </a:bodyPr>
          <a:lstStyle/>
          <a:p>
            <a:pPr marL="12700" marR="5080">
              <a:lnSpc>
                <a:spcPts val="4750"/>
              </a:lnSpc>
              <a:spcBef>
                <a:spcPts val="700"/>
              </a:spcBef>
            </a:pPr>
            <a:r>
              <a:rPr dirty="0"/>
              <a:t>Optimization</a:t>
            </a:r>
            <a:r>
              <a:rPr spc="-105" dirty="0"/>
              <a:t> </a:t>
            </a:r>
            <a:r>
              <a:rPr dirty="0"/>
              <a:t>Example:</a:t>
            </a:r>
            <a:r>
              <a:rPr spc="-105" dirty="0"/>
              <a:t> </a:t>
            </a:r>
            <a:r>
              <a:rPr dirty="0"/>
              <a:t>Dead</a:t>
            </a:r>
            <a:r>
              <a:rPr spc="-105" dirty="0"/>
              <a:t> </a:t>
            </a:r>
            <a:r>
              <a:rPr spc="-20" dirty="0"/>
              <a:t>Code </a:t>
            </a:r>
            <a:r>
              <a:rPr spc="-10" dirty="0"/>
              <a:t>Elimination</a:t>
            </a:r>
          </a:p>
        </p:txBody>
      </p:sp>
      <p:sp>
        <p:nvSpPr>
          <p:cNvPr id="3" name="object 3"/>
          <p:cNvSpPr txBox="1"/>
          <p:nvPr/>
        </p:nvSpPr>
        <p:spPr>
          <a:xfrm>
            <a:off x="2541243" y="1750735"/>
            <a:ext cx="2745740" cy="1549400"/>
          </a:xfrm>
          <a:prstGeom prst="rect">
            <a:avLst/>
          </a:prstGeom>
        </p:spPr>
        <p:txBody>
          <a:bodyPr vert="horz" wrap="square" lIns="0" tIns="34290" rIns="0" bIns="0" rtlCol="0">
            <a:spAutoFit/>
          </a:bodyPr>
          <a:lstStyle/>
          <a:p>
            <a:pPr marL="12700">
              <a:lnSpc>
                <a:spcPct val="100000"/>
              </a:lnSpc>
              <a:spcBef>
                <a:spcPts val="270"/>
              </a:spcBef>
            </a:pPr>
            <a:r>
              <a:rPr sz="2350" dirty="0">
                <a:latin typeface="Courier New"/>
                <a:cs typeface="Courier New"/>
              </a:rPr>
              <a:t>x</a:t>
            </a:r>
            <a:r>
              <a:rPr sz="2350" spc="20" dirty="0">
                <a:latin typeface="Courier New"/>
                <a:cs typeface="Courier New"/>
              </a:rPr>
              <a:t> </a:t>
            </a:r>
            <a:r>
              <a:rPr sz="2350" dirty="0">
                <a:latin typeface="Courier New"/>
                <a:cs typeface="Courier New"/>
              </a:rPr>
              <a:t>=</a:t>
            </a:r>
            <a:r>
              <a:rPr sz="2350" spc="30" dirty="0">
                <a:latin typeface="Courier New"/>
                <a:cs typeface="Courier New"/>
              </a:rPr>
              <a:t> </a:t>
            </a:r>
            <a:r>
              <a:rPr sz="2350" spc="-35" dirty="0">
                <a:latin typeface="Courier New"/>
                <a:cs typeface="Courier New"/>
              </a:rPr>
              <a:t>0;</a:t>
            </a:r>
            <a:endParaRPr sz="2350">
              <a:latin typeface="Courier New"/>
              <a:cs typeface="Courier New"/>
            </a:endParaRPr>
          </a:p>
          <a:p>
            <a:pPr marL="12700">
              <a:lnSpc>
                <a:spcPct val="100000"/>
              </a:lnSpc>
              <a:spcBef>
                <a:spcPts val="180"/>
              </a:spcBef>
            </a:pPr>
            <a:r>
              <a:rPr sz="2350" spc="-10" dirty="0">
                <a:latin typeface="Courier New"/>
                <a:cs typeface="Courier New"/>
              </a:rPr>
              <a:t>if(x&gt;0){x+=1}</a:t>
            </a:r>
            <a:endParaRPr sz="2350">
              <a:latin typeface="Courier New"/>
              <a:cs typeface="Courier New"/>
            </a:endParaRPr>
          </a:p>
          <a:p>
            <a:pPr marL="12700" marR="5080" indent="725170">
              <a:lnSpc>
                <a:spcPts val="3000"/>
              </a:lnSpc>
              <a:spcBef>
                <a:spcPts val="105"/>
              </a:spcBef>
            </a:pPr>
            <a:r>
              <a:rPr sz="2350" spc="-10" dirty="0">
                <a:latin typeface="Courier New"/>
                <a:cs typeface="Courier New"/>
              </a:rPr>
              <a:t>else{x+=2}; </a:t>
            </a:r>
            <a:r>
              <a:rPr sz="2350" dirty="0">
                <a:latin typeface="Courier New"/>
                <a:cs typeface="Courier New"/>
              </a:rPr>
              <a:t>y</a:t>
            </a:r>
            <a:r>
              <a:rPr sz="2350" spc="30" dirty="0">
                <a:latin typeface="Courier New"/>
                <a:cs typeface="Courier New"/>
              </a:rPr>
              <a:t> </a:t>
            </a:r>
            <a:r>
              <a:rPr sz="2350" dirty="0">
                <a:latin typeface="Courier New"/>
                <a:cs typeface="Courier New"/>
              </a:rPr>
              <a:t>=</a:t>
            </a:r>
            <a:r>
              <a:rPr sz="2350" spc="30" dirty="0">
                <a:latin typeface="Courier New"/>
                <a:cs typeface="Courier New"/>
              </a:rPr>
              <a:t> </a:t>
            </a:r>
            <a:r>
              <a:rPr sz="2350" dirty="0">
                <a:latin typeface="Courier New"/>
                <a:cs typeface="Courier New"/>
              </a:rPr>
              <a:t>x</a:t>
            </a:r>
            <a:r>
              <a:rPr sz="2350" spc="25" dirty="0">
                <a:latin typeface="Courier New"/>
                <a:cs typeface="Courier New"/>
              </a:rPr>
              <a:t> </a:t>
            </a:r>
            <a:r>
              <a:rPr sz="2350" dirty="0">
                <a:latin typeface="Courier New"/>
                <a:cs typeface="Courier New"/>
              </a:rPr>
              <a:t>+</a:t>
            </a:r>
            <a:r>
              <a:rPr sz="2350" spc="30" dirty="0">
                <a:latin typeface="Courier New"/>
                <a:cs typeface="Courier New"/>
              </a:rPr>
              <a:t> </a:t>
            </a:r>
            <a:r>
              <a:rPr sz="2350" spc="-25" dirty="0">
                <a:latin typeface="Courier New"/>
                <a:cs typeface="Courier New"/>
              </a:rPr>
              <a:t>1;</a:t>
            </a:r>
            <a:endParaRPr sz="2350">
              <a:latin typeface="Courier New"/>
              <a:cs typeface="Courier New"/>
            </a:endParaRPr>
          </a:p>
        </p:txBody>
      </p:sp>
      <p:sp>
        <p:nvSpPr>
          <p:cNvPr id="4" name="object 4"/>
          <p:cNvSpPr txBox="1"/>
          <p:nvPr/>
        </p:nvSpPr>
        <p:spPr>
          <a:xfrm>
            <a:off x="2541243" y="4797922"/>
            <a:ext cx="1476375" cy="1168400"/>
          </a:xfrm>
          <a:prstGeom prst="rect">
            <a:avLst/>
          </a:prstGeom>
        </p:spPr>
        <p:txBody>
          <a:bodyPr vert="horz" wrap="square" lIns="0" tIns="34290" rIns="0" bIns="0" rtlCol="0">
            <a:spAutoFit/>
          </a:bodyPr>
          <a:lstStyle/>
          <a:p>
            <a:pPr marL="12700">
              <a:lnSpc>
                <a:spcPct val="100000"/>
              </a:lnSpc>
              <a:spcBef>
                <a:spcPts val="270"/>
              </a:spcBef>
            </a:pPr>
            <a:r>
              <a:rPr sz="2350" dirty="0">
                <a:latin typeface="Courier New"/>
                <a:cs typeface="Courier New"/>
              </a:rPr>
              <a:t>x</a:t>
            </a:r>
            <a:r>
              <a:rPr sz="2350" spc="20" dirty="0">
                <a:latin typeface="Courier New"/>
                <a:cs typeface="Courier New"/>
              </a:rPr>
              <a:t> </a:t>
            </a:r>
            <a:r>
              <a:rPr sz="2350" dirty="0">
                <a:latin typeface="Courier New"/>
                <a:cs typeface="Courier New"/>
              </a:rPr>
              <a:t>=</a:t>
            </a:r>
            <a:r>
              <a:rPr sz="2350" spc="30" dirty="0">
                <a:latin typeface="Courier New"/>
                <a:cs typeface="Courier New"/>
              </a:rPr>
              <a:t> </a:t>
            </a:r>
            <a:r>
              <a:rPr sz="2350" spc="-35" dirty="0">
                <a:latin typeface="Courier New"/>
                <a:cs typeface="Courier New"/>
              </a:rPr>
              <a:t>0;</a:t>
            </a:r>
            <a:endParaRPr sz="2350">
              <a:latin typeface="Courier New"/>
              <a:cs typeface="Courier New"/>
            </a:endParaRPr>
          </a:p>
          <a:p>
            <a:pPr marL="12700">
              <a:lnSpc>
                <a:spcPct val="100000"/>
              </a:lnSpc>
              <a:spcBef>
                <a:spcPts val="180"/>
              </a:spcBef>
            </a:pPr>
            <a:r>
              <a:rPr sz="2350" dirty="0">
                <a:latin typeface="Courier New"/>
                <a:cs typeface="Courier New"/>
              </a:rPr>
              <a:t>x</a:t>
            </a:r>
            <a:r>
              <a:rPr sz="2350" spc="35" dirty="0">
                <a:latin typeface="Courier New"/>
                <a:cs typeface="Courier New"/>
              </a:rPr>
              <a:t> </a:t>
            </a:r>
            <a:r>
              <a:rPr sz="2350" dirty="0">
                <a:latin typeface="Courier New"/>
                <a:cs typeface="Courier New"/>
              </a:rPr>
              <a:t>+=</a:t>
            </a:r>
            <a:r>
              <a:rPr sz="2350" spc="30" dirty="0">
                <a:latin typeface="Courier New"/>
                <a:cs typeface="Courier New"/>
              </a:rPr>
              <a:t> </a:t>
            </a:r>
            <a:r>
              <a:rPr sz="2350" spc="-25" dirty="0">
                <a:latin typeface="Courier New"/>
                <a:cs typeface="Courier New"/>
              </a:rPr>
              <a:t>2;</a:t>
            </a:r>
            <a:endParaRPr sz="2350">
              <a:latin typeface="Courier New"/>
              <a:cs typeface="Courier New"/>
            </a:endParaRPr>
          </a:p>
          <a:p>
            <a:pPr marL="12700">
              <a:lnSpc>
                <a:spcPct val="100000"/>
              </a:lnSpc>
              <a:spcBef>
                <a:spcPts val="180"/>
              </a:spcBef>
            </a:pPr>
            <a:r>
              <a:rPr sz="2350" dirty="0">
                <a:latin typeface="Courier New"/>
                <a:cs typeface="Courier New"/>
              </a:rPr>
              <a:t>y</a:t>
            </a:r>
            <a:r>
              <a:rPr sz="2350" spc="20" dirty="0">
                <a:latin typeface="Courier New"/>
                <a:cs typeface="Courier New"/>
              </a:rPr>
              <a:t> </a:t>
            </a:r>
            <a:r>
              <a:rPr sz="2350" dirty="0">
                <a:latin typeface="Courier New"/>
                <a:cs typeface="Courier New"/>
              </a:rPr>
              <a:t>=</a:t>
            </a:r>
            <a:r>
              <a:rPr sz="2350" spc="30" dirty="0">
                <a:latin typeface="Courier New"/>
                <a:cs typeface="Courier New"/>
              </a:rPr>
              <a:t> </a:t>
            </a:r>
            <a:r>
              <a:rPr sz="2350" spc="-20" dirty="0">
                <a:latin typeface="Courier New"/>
                <a:cs typeface="Courier New"/>
              </a:rPr>
              <a:t>x+1;</a:t>
            </a:r>
            <a:endParaRPr sz="2350">
              <a:latin typeface="Courier New"/>
              <a:cs typeface="Courier New"/>
            </a:endParaRPr>
          </a:p>
        </p:txBody>
      </p:sp>
      <p:grpSp>
        <p:nvGrpSpPr>
          <p:cNvPr id="5" name="object 5"/>
          <p:cNvGrpSpPr/>
          <p:nvPr/>
        </p:nvGrpSpPr>
        <p:grpSpPr>
          <a:xfrm>
            <a:off x="2912915" y="3486544"/>
            <a:ext cx="739775" cy="1194435"/>
            <a:chOff x="2912915" y="3486544"/>
            <a:chExt cx="739775" cy="1194435"/>
          </a:xfrm>
        </p:grpSpPr>
        <p:sp>
          <p:nvSpPr>
            <p:cNvPr id="6" name="object 6"/>
            <p:cNvSpPr/>
            <p:nvPr/>
          </p:nvSpPr>
          <p:spPr>
            <a:xfrm>
              <a:off x="2919265" y="3492894"/>
              <a:ext cx="727075" cy="1181735"/>
            </a:xfrm>
            <a:custGeom>
              <a:avLst/>
              <a:gdLst/>
              <a:ahLst/>
              <a:cxnLst/>
              <a:rect l="l" t="t" r="r" b="b"/>
              <a:pathLst>
                <a:path w="727075" h="1181735">
                  <a:moveTo>
                    <a:pt x="363488" y="1181335"/>
                  </a:moveTo>
                  <a:lnTo>
                    <a:pt x="0" y="817847"/>
                  </a:lnTo>
                  <a:lnTo>
                    <a:pt x="181744" y="817847"/>
                  </a:lnTo>
                  <a:lnTo>
                    <a:pt x="181744" y="0"/>
                  </a:lnTo>
                  <a:lnTo>
                    <a:pt x="545232" y="0"/>
                  </a:lnTo>
                  <a:lnTo>
                    <a:pt x="545232" y="817847"/>
                  </a:lnTo>
                  <a:lnTo>
                    <a:pt x="726977" y="817847"/>
                  </a:lnTo>
                  <a:lnTo>
                    <a:pt x="363488" y="1181335"/>
                  </a:lnTo>
                  <a:close/>
                </a:path>
              </a:pathLst>
            </a:custGeom>
            <a:solidFill>
              <a:srgbClr val="4472C4"/>
            </a:solidFill>
          </p:spPr>
          <p:txBody>
            <a:bodyPr wrap="square" lIns="0" tIns="0" rIns="0" bIns="0" rtlCol="0"/>
            <a:lstStyle/>
            <a:p>
              <a:endParaRPr/>
            </a:p>
          </p:txBody>
        </p:sp>
        <p:sp>
          <p:nvSpPr>
            <p:cNvPr id="7" name="object 7"/>
            <p:cNvSpPr/>
            <p:nvPr/>
          </p:nvSpPr>
          <p:spPr>
            <a:xfrm>
              <a:off x="2919265" y="3492894"/>
              <a:ext cx="727075" cy="1181735"/>
            </a:xfrm>
            <a:custGeom>
              <a:avLst/>
              <a:gdLst/>
              <a:ahLst/>
              <a:cxnLst/>
              <a:rect l="l" t="t" r="r" b="b"/>
              <a:pathLst>
                <a:path w="727075" h="1181735">
                  <a:moveTo>
                    <a:pt x="0" y="817847"/>
                  </a:moveTo>
                  <a:lnTo>
                    <a:pt x="181744" y="817847"/>
                  </a:lnTo>
                  <a:lnTo>
                    <a:pt x="181744" y="0"/>
                  </a:lnTo>
                  <a:lnTo>
                    <a:pt x="545232" y="0"/>
                  </a:lnTo>
                  <a:lnTo>
                    <a:pt x="545232" y="817847"/>
                  </a:lnTo>
                  <a:lnTo>
                    <a:pt x="726977" y="817847"/>
                  </a:lnTo>
                  <a:lnTo>
                    <a:pt x="363488" y="1181335"/>
                  </a:lnTo>
                  <a:lnTo>
                    <a:pt x="0" y="817847"/>
                  </a:lnTo>
                  <a:close/>
                </a:path>
              </a:pathLst>
            </a:custGeom>
            <a:ln w="12699">
              <a:solidFill>
                <a:srgbClr val="31538F"/>
              </a:solidFill>
            </a:ln>
          </p:spPr>
          <p:txBody>
            <a:bodyPr wrap="square" lIns="0" tIns="0" rIns="0" bIns="0" rtlCol="0"/>
            <a:lstStyle/>
            <a:p>
              <a:endParaRPr/>
            </a:p>
          </p:txBody>
        </p:sp>
      </p:grpSp>
      <p:sp>
        <p:nvSpPr>
          <p:cNvPr id="8" name="object 8"/>
          <p:cNvSpPr txBox="1"/>
          <p:nvPr/>
        </p:nvSpPr>
        <p:spPr>
          <a:xfrm>
            <a:off x="6632850" y="2542202"/>
            <a:ext cx="2671445" cy="1976120"/>
          </a:xfrm>
          <a:prstGeom prst="rect">
            <a:avLst/>
          </a:prstGeom>
        </p:spPr>
        <p:txBody>
          <a:bodyPr vert="horz" wrap="square" lIns="0" tIns="12700" rIns="0" bIns="0" rtlCol="0">
            <a:spAutoFit/>
          </a:bodyPr>
          <a:lstStyle/>
          <a:p>
            <a:pPr marL="12700" marR="5080" algn="just">
              <a:lnSpc>
                <a:spcPct val="100000"/>
              </a:lnSpc>
              <a:spcBef>
                <a:spcPts val="100"/>
              </a:spcBef>
            </a:pPr>
            <a:r>
              <a:rPr sz="3200" dirty="0">
                <a:latin typeface="Calibri"/>
                <a:cs typeface="Calibri"/>
              </a:rPr>
              <a:t>Why</a:t>
            </a:r>
            <a:r>
              <a:rPr sz="3200" spc="-75" dirty="0">
                <a:latin typeface="Calibri"/>
                <a:cs typeface="Calibri"/>
              </a:rPr>
              <a:t> </a:t>
            </a:r>
            <a:r>
              <a:rPr sz="3200" dirty="0">
                <a:latin typeface="Calibri"/>
                <a:cs typeface="Calibri"/>
              </a:rPr>
              <a:t>would</a:t>
            </a:r>
            <a:r>
              <a:rPr sz="3200" spc="-60" dirty="0">
                <a:latin typeface="Calibri"/>
                <a:cs typeface="Calibri"/>
              </a:rPr>
              <a:t> </a:t>
            </a:r>
            <a:r>
              <a:rPr sz="3200" spc="-25" dirty="0">
                <a:latin typeface="Calibri"/>
                <a:cs typeface="Calibri"/>
              </a:rPr>
              <a:t>you </a:t>
            </a:r>
            <a:r>
              <a:rPr sz="3200" dirty="0">
                <a:latin typeface="Calibri"/>
                <a:cs typeface="Calibri"/>
              </a:rPr>
              <a:t>have</a:t>
            </a:r>
            <a:r>
              <a:rPr sz="3200" spc="-60" dirty="0">
                <a:latin typeface="Calibri"/>
                <a:cs typeface="Calibri"/>
              </a:rPr>
              <a:t> </a:t>
            </a:r>
            <a:r>
              <a:rPr sz="3200" dirty="0">
                <a:latin typeface="Calibri"/>
                <a:cs typeface="Calibri"/>
              </a:rPr>
              <a:t>a</a:t>
            </a:r>
            <a:r>
              <a:rPr sz="3200" spc="-50" dirty="0">
                <a:latin typeface="Calibri"/>
                <a:cs typeface="Calibri"/>
              </a:rPr>
              <a:t> </a:t>
            </a:r>
            <a:r>
              <a:rPr sz="3200" spc="-10" dirty="0">
                <a:latin typeface="Calibri"/>
                <a:cs typeface="Calibri"/>
              </a:rPr>
              <a:t>program </a:t>
            </a:r>
            <a:r>
              <a:rPr sz="3200" dirty="0">
                <a:latin typeface="Calibri"/>
                <a:cs typeface="Calibri"/>
              </a:rPr>
              <a:t>with</a:t>
            </a:r>
            <a:r>
              <a:rPr sz="3200" spc="-55" dirty="0">
                <a:latin typeface="Calibri"/>
                <a:cs typeface="Calibri"/>
              </a:rPr>
              <a:t> </a:t>
            </a:r>
            <a:r>
              <a:rPr sz="3200" dirty="0">
                <a:latin typeface="Calibri"/>
                <a:cs typeface="Calibri"/>
              </a:rPr>
              <a:t>weird</a:t>
            </a:r>
            <a:r>
              <a:rPr sz="3200" spc="-55" dirty="0">
                <a:latin typeface="Calibri"/>
                <a:cs typeface="Calibri"/>
              </a:rPr>
              <a:t> </a:t>
            </a:r>
            <a:r>
              <a:rPr sz="3200" spc="-20" dirty="0">
                <a:latin typeface="Calibri"/>
                <a:cs typeface="Calibri"/>
              </a:rPr>
              <a:t>code </a:t>
            </a:r>
            <a:r>
              <a:rPr sz="3200" dirty="0">
                <a:latin typeface="Calibri"/>
                <a:cs typeface="Calibri"/>
              </a:rPr>
              <a:t>like</a:t>
            </a:r>
            <a:r>
              <a:rPr sz="3200" spc="-50" dirty="0">
                <a:latin typeface="Calibri"/>
                <a:cs typeface="Calibri"/>
              </a:rPr>
              <a:t> </a:t>
            </a:r>
            <a:r>
              <a:rPr sz="3200" dirty="0">
                <a:latin typeface="Calibri"/>
                <a:cs typeface="Calibri"/>
              </a:rPr>
              <a:t>this</a:t>
            </a:r>
            <a:r>
              <a:rPr sz="3200" spc="-50" dirty="0">
                <a:latin typeface="Calibri"/>
                <a:cs typeface="Calibri"/>
              </a:rPr>
              <a:t> </a:t>
            </a:r>
            <a:r>
              <a:rPr sz="3200" dirty="0">
                <a:latin typeface="Calibri"/>
                <a:cs typeface="Calibri"/>
              </a:rPr>
              <a:t>in</a:t>
            </a:r>
            <a:r>
              <a:rPr sz="3200" spc="-50" dirty="0">
                <a:latin typeface="Calibri"/>
                <a:cs typeface="Calibri"/>
              </a:rPr>
              <a:t> </a:t>
            </a:r>
            <a:r>
              <a:rPr sz="3200" spc="-25" dirty="0">
                <a:latin typeface="Calibri"/>
                <a:cs typeface="Calibri"/>
              </a:rPr>
              <a:t>it?</a:t>
            </a:r>
            <a:endParaRPr sz="3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8897620" cy="1299845"/>
          </a:xfrm>
          <a:prstGeom prst="rect">
            <a:avLst/>
          </a:prstGeom>
        </p:spPr>
        <p:txBody>
          <a:bodyPr vert="horz" wrap="square" lIns="0" tIns="88900" rIns="0" bIns="0" rtlCol="0">
            <a:spAutoFit/>
          </a:bodyPr>
          <a:lstStyle/>
          <a:p>
            <a:pPr marL="12700" marR="5080">
              <a:lnSpc>
                <a:spcPts val="4750"/>
              </a:lnSpc>
              <a:spcBef>
                <a:spcPts val="700"/>
              </a:spcBef>
            </a:pPr>
            <a:r>
              <a:rPr dirty="0"/>
              <a:t>Optimization</a:t>
            </a:r>
            <a:r>
              <a:rPr spc="-120" dirty="0"/>
              <a:t> </a:t>
            </a:r>
            <a:r>
              <a:rPr dirty="0"/>
              <a:t>Example:</a:t>
            </a:r>
            <a:r>
              <a:rPr spc="-120" dirty="0"/>
              <a:t> </a:t>
            </a:r>
            <a:r>
              <a:rPr dirty="0"/>
              <a:t>Constant</a:t>
            </a:r>
            <a:r>
              <a:rPr spc="-120" dirty="0"/>
              <a:t> </a:t>
            </a:r>
            <a:r>
              <a:rPr dirty="0"/>
              <a:t>/</a:t>
            </a:r>
            <a:r>
              <a:rPr spc="-120" dirty="0"/>
              <a:t> </a:t>
            </a:r>
            <a:r>
              <a:rPr spc="-20" dirty="0"/>
              <a:t>Copy </a:t>
            </a:r>
            <a:r>
              <a:rPr spc="-10" dirty="0"/>
              <a:t>Propagation</a:t>
            </a:r>
          </a:p>
        </p:txBody>
      </p:sp>
      <p:sp>
        <p:nvSpPr>
          <p:cNvPr id="3" name="object 3"/>
          <p:cNvSpPr txBox="1"/>
          <p:nvPr/>
        </p:nvSpPr>
        <p:spPr>
          <a:xfrm>
            <a:off x="3939583" y="1724014"/>
            <a:ext cx="1518920" cy="1558925"/>
          </a:xfrm>
          <a:prstGeom prst="rect">
            <a:avLst/>
          </a:prstGeom>
        </p:spPr>
        <p:txBody>
          <a:bodyPr vert="horz" wrap="square" lIns="0" tIns="12065" rIns="0" bIns="0" rtlCol="0">
            <a:spAutoFit/>
          </a:bodyPr>
          <a:lstStyle/>
          <a:p>
            <a:pPr marL="12700" marR="645160">
              <a:lnSpc>
                <a:spcPct val="119800"/>
              </a:lnSpc>
              <a:spcBef>
                <a:spcPts val="95"/>
              </a:spcBef>
            </a:pPr>
            <a:r>
              <a:rPr sz="2800" spc="-25" dirty="0">
                <a:latin typeface="Courier New"/>
                <a:cs typeface="Courier New"/>
              </a:rPr>
              <a:t>x=0 </a:t>
            </a:r>
            <a:r>
              <a:rPr sz="2800" spc="-20" dirty="0">
                <a:latin typeface="Courier New"/>
                <a:cs typeface="Courier New"/>
              </a:rPr>
              <a:t>x+=2</a:t>
            </a:r>
            <a:endParaRPr sz="2800">
              <a:latin typeface="Courier New"/>
              <a:cs typeface="Courier New"/>
            </a:endParaRPr>
          </a:p>
          <a:p>
            <a:pPr marL="12700">
              <a:lnSpc>
                <a:spcPct val="100000"/>
              </a:lnSpc>
              <a:spcBef>
                <a:spcPts val="665"/>
              </a:spcBef>
            </a:pPr>
            <a:r>
              <a:rPr sz="2800" dirty="0">
                <a:latin typeface="Courier New"/>
                <a:cs typeface="Courier New"/>
              </a:rPr>
              <a:t>y</a:t>
            </a:r>
            <a:r>
              <a:rPr sz="2800" spc="-5" dirty="0">
                <a:latin typeface="Courier New"/>
                <a:cs typeface="Courier New"/>
              </a:rPr>
              <a:t> </a:t>
            </a:r>
            <a:r>
              <a:rPr sz="2800" dirty="0">
                <a:latin typeface="Courier New"/>
                <a:cs typeface="Courier New"/>
              </a:rPr>
              <a:t>=</a:t>
            </a:r>
            <a:r>
              <a:rPr sz="2800" spc="-5" dirty="0">
                <a:latin typeface="Courier New"/>
                <a:cs typeface="Courier New"/>
              </a:rPr>
              <a:t> </a:t>
            </a:r>
            <a:r>
              <a:rPr sz="2800" spc="-25" dirty="0">
                <a:latin typeface="Courier New"/>
                <a:cs typeface="Courier New"/>
              </a:rPr>
              <a:t>x+1</a:t>
            </a:r>
            <a:endParaRPr sz="2800">
              <a:latin typeface="Courier New"/>
              <a:cs typeface="Courier New"/>
            </a:endParaRPr>
          </a:p>
        </p:txBody>
      </p:sp>
      <p:sp>
        <p:nvSpPr>
          <p:cNvPr id="4" name="object 4"/>
          <p:cNvSpPr txBox="1"/>
          <p:nvPr/>
        </p:nvSpPr>
        <p:spPr>
          <a:xfrm>
            <a:off x="3939583" y="5385678"/>
            <a:ext cx="1305560"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Courier New"/>
                <a:cs typeface="Courier New"/>
              </a:rPr>
              <a:t>y</a:t>
            </a:r>
            <a:r>
              <a:rPr sz="2800" spc="-5" dirty="0">
                <a:latin typeface="Courier New"/>
                <a:cs typeface="Courier New"/>
              </a:rPr>
              <a:t> </a:t>
            </a:r>
            <a:r>
              <a:rPr sz="2800" dirty="0">
                <a:latin typeface="Courier New"/>
                <a:cs typeface="Courier New"/>
              </a:rPr>
              <a:t>=</a:t>
            </a:r>
            <a:r>
              <a:rPr sz="2800" spc="-5" dirty="0">
                <a:latin typeface="Courier New"/>
                <a:cs typeface="Courier New"/>
              </a:rPr>
              <a:t> </a:t>
            </a:r>
            <a:r>
              <a:rPr sz="2800" spc="-25" dirty="0">
                <a:latin typeface="Courier New"/>
                <a:cs typeface="Courier New"/>
              </a:rPr>
              <a:t>3;</a:t>
            </a:r>
            <a:endParaRPr sz="2800">
              <a:latin typeface="Courier New"/>
              <a:cs typeface="Courier New"/>
            </a:endParaRPr>
          </a:p>
        </p:txBody>
      </p:sp>
      <p:grpSp>
        <p:nvGrpSpPr>
          <p:cNvPr id="5" name="object 5"/>
          <p:cNvGrpSpPr/>
          <p:nvPr/>
        </p:nvGrpSpPr>
        <p:grpSpPr>
          <a:xfrm>
            <a:off x="4264042" y="3820404"/>
            <a:ext cx="739775" cy="1194435"/>
            <a:chOff x="4264042" y="3820404"/>
            <a:chExt cx="739775" cy="1194435"/>
          </a:xfrm>
        </p:grpSpPr>
        <p:sp>
          <p:nvSpPr>
            <p:cNvPr id="6" name="object 6"/>
            <p:cNvSpPr/>
            <p:nvPr/>
          </p:nvSpPr>
          <p:spPr>
            <a:xfrm>
              <a:off x="4270392" y="3826754"/>
              <a:ext cx="727075" cy="1181735"/>
            </a:xfrm>
            <a:custGeom>
              <a:avLst/>
              <a:gdLst/>
              <a:ahLst/>
              <a:cxnLst/>
              <a:rect l="l" t="t" r="r" b="b"/>
              <a:pathLst>
                <a:path w="727075" h="1181735">
                  <a:moveTo>
                    <a:pt x="363488" y="1181335"/>
                  </a:moveTo>
                  <a:lnTo>
                    <a:pt x="0" y="817847"/>
                  </a:lnTo>
                  <a:lnTo>
                    <a:pt x="181743" y="817847"/>
                  </a:lnTo>
                  <a:lnTo>
                    <a:pt x="181743" y="0"/>
                  </a:lnTo>
                  <a:lnTo>
                    <a:pt x="545232" y="0"/>
                  </a:lnTo>
                  <a:lnTo>
                    <a:pt x="545232" y="817847"/>
                  </a:lnTo>
                  <a:lnTo>
                    <a:pt x="726976" y="817847"/>
                  </a:lnTo>
                  <a:lnTo>
                    <a:pt x="363488" y="1181335"/>
                  </a:lnTo>
                  <a:close/>
                </a:path>
              </a:pathLst>
            </a:custGeom>
            <a:solidFill>
              <a:srgbClr val="4472C4"/>
            </a:solidFill>
          </p:spPr>
          <p:txBody>
            <a:bodyPr wrap="square" lIns="0" tIns="0" rIns="0" bIns="0" rtlCol="0"/>
            <a:lstStyle/>
            <a:p>
              <a:endParaRPr/>
            </a:p>
          </p:txBody>
        </p:sp>
        <p:sp>
          <p:nvSpPr>
            <p:cNvPr id="7" name="object 7"/>
            <p:cNvSpPr/>
            <p:nvPr/>
          </p:nvSpPr>
          <p:spPr>
            <a:xfrm>
              <a:off x="4270392" y="3826754"/>
              <a:ext cx="727075" cy="1181735"/>
            </a:xfrm>
            <a:custGeom>
              <a:avLst/>
              <a:gdLst/>
              <a:ahLst/>
              <a:cxnLst/>
              <a:rect l="l" t="t" r="r" b="b"/>
              <a:pathLst>
                <a:path w="727075" h="1181735">
                  <a:moveTo>
                    <a:pt x="0" y="817847"/>
                  </a:moveTo>
                  <a:lnTo>
                    <a:pt x="181743" y="817847"/>
                  </a:lnTo>
                  <a:lnTo>
                    <a:pt x="181743" y="0"/>
                  </a:lnTo>
                  <a:lnTo>
                    <a:pt x="545232" y="0"/>
                  </a:lnTo>
                  <a:lnTo>
                    <a:pt x="545232" y="817847"/>
                  </a:lnTo>
                  <a:lnTo>
                    <a:pt x="726976" y="817847"/>
                  </a:lnTo>
                  <a:lnTo>
                    <a:pt x="363488" y="1181335"/>
                  </a:lnTo>
                  <a:lnTo>
                    <a:pt x="0" y="817847"/>
                  </a:lnTo>
                  <a:close/>
                </a:path>
              </a:pathLst>
            </a:custGeom>
            <a:ln w="12699">
              <a:solidFill>
                <a:srgbClr val="31538F"/>
              </a:solidFill>
            </a:ln>
          </p:spPr>
          <p:txBody>
            <a:bodyPr wrap="square" lIns="0" tIns="0" rIns="0" bIns="0" rtlCol="0"/>
            <a:lstStyle/>
            <a:p>
              <a:endParaRPr/>
            </a:p>
          </p:txBody>
        </p:sp>
      </p:grpSp>
      <p:sp>
        <p:nvSpPr>
          <p:cNvPr id="8" name="object 8"/>
          <p:cNvSpPr txBox="1"/>
          <p:nvPr/>
        </p:nvSpPr>
        <p:spPr>
          <a:xfrm>
            <a:off x="6326158" y="2462689"/>
            <a:ext cx="3703954" cy="2463800"/>
          </a:xfrm>
          <a:prstGeom prst="rect">
            <a:avLst/>
          </a:prstGeom>
        </p:spPr>
        <p:txBody>
          <a:bodyPr vert="horz" wrap="square" lIns="0" tIns="12700" rIns="0" bIns="0" rtlCol="0">
            <a:spAutoFit/>
          </a:bodyPr>
          <a:lstStyle/>
          <a:p>
            <a:pPr marL="12700" marR="5080">
              <a:lnSpc>
                <a:spcPct val="100000"/>
              </a:lnSpc>
              <a:spcBef>
                <a:spcPts val="100"/>
              </a:spcBef>
            </a:pPr>
            <a:r>
              <a:rPr sz="3200" dirty="0">
                <a:latin typeface="Calibri"/>
                <a:cs typeface="Calibri"/>
              </a:rPr>
              <a:t>Significantly</a:t>
            </a:r>
            <a:r>
              <a:rPr sz="3200" spc="-114" dirty="0">
                <a:latin typeface="Calibri"/>
                <a:cs typeface="Calibri"/>
              </a:rPr>
              <a:t> </a:t>
            </a:r>
            <a:r>
              <a:rPr sz="3200" spc="-10" dirty="0">
                <a:latin typeface="Calibri"/>
                <a:cs typeface="Calibri"/>
              </a:rPr>
              <a:t>simplified </a:t>
            </a:r>
            <a:r>
              <a:rPr sz="3200" dirty="0">
                <a:latin typeface="Calibri"/>
                <a:cs typeface="Calibri"/>
              </a:rPr>
              <a:t>from</a:t>
            </a:r>
            <a:r>
              <a:rPr sz="3200" spc="-45" dirty="0">
                <a:latin typeface="Calibri"/>
                <a:cs typeface="Calibri"/>
              </a:rPr>
              <a:t> </a:t>
            </a:r>
            <a:r>
              <a:rPr sz="3200" dirty="0">
                <a:latin typeface="Calibri"/>
                <a:cs typeface="Calibri"/>
              </a:rPr>
              <a:t>our</a:t>
            </a:r>
            <a:r>
              <a:rPr sz="3200" spc="-40" dirty="0">
                <a:latin typeface="Calibri"/>
                <a:cs typeface="Calibri"/>
              </a:rPr>
              <a:t> </a:t>
            </a:r>
            <a:r>
              <a:rPr sz="3200" dirty="0">
                <a:latin typeface="Calibri"/>
                <a:cs typeface="Calibri"/>
              </a:rPr>
              <a:t>original</a:t>
            </a:r>
            <a:r>
              <a:rPr sz="3200" spc="-40" dirty="0">
                <a:latin typeface="Calibri"/>
                <a:cs typeface="Calibri"/>
              </a:rPr>
              <a:t> </a:t>
            </a:r>
            <a:r>
              <a:rPr sz="3200" spc="-20" dirty="0">
                <a:latin typeface="Calibri"/>
                <a:cs typeface="Calibri"/>
              </a:rPr>
              <a:t>code </a:t>
            </a:r>
            <a:r>
              <a:rPr sz="3200" dirty="0">
                <a:latin typeface="Calibri"/>
                <a:cs typeface="Calibri"/>
              </a:rPr>
              <a:t>by</a:t>
            </a:r>
            <a:r>
              <a:rPr sz="3200" spc="-30" dirty="0">
                <a:latin typeface="Calibri"/>
                <a:cs typeface="Calibri"/>
              </a:rPr>
              <a:t> </a:t>
            </a:r>
            <a:r>
              <a:rPr sz="3200" dirty="0">
                <a:latin typeface="Calibri"/>
                <a:cs typeface="Calibri"/>
              </a:rPr>
              <a:t>applying</a:t>
            </a:r>
            <a:r>
              <a:rPr sz="3200" spc="-30" dirty="0">
                <a:latin typeface="Calibri"/>
                <a:cs typeface="Calibri"/>
              </a:rPr>
              <a:t> </a:t>
            </a:r>
            <a:r>
              <a:rPr sz="3200" spc="-50" dirty="0">
                <a:latin typeface="Calibri"/>
                <a:cs typeface="Calibri"/>
              </a:rPr>
              <a:t>a </a:t>
            </a:r>
            <a:r>
              <a:rPr sz="3200" dirty="0">
                <a:latin typeface="Calibri"/>
                <a:cs typeface="Calibri"/>
              </a:rPr>
              <a:t>sequence</a:t>
            </a:r>
            <a:r>
              <a:rPr sz="3200" spc="-40" dirty="0">
                <a:latin typeface="Calibri"/>
                <a:cs typeface="Calibri"/>
              </a:rPr>
              <a:t> </a:t>
            </a:r>
            <a:r>
              <a:rPr sz="3200" spc="-25" dirty="0">
                <a:latin typeface="Calibri"/>
                <a:cs typeface="Calibri"/>
              </a:rPr>
              <a:t>of </a:t>
            </a:r>
            <a:r>
              <a:rPr sz="3200" spc="-10" dirty="0">
                <a:latin typeface="Calibri"/>
                <a:cs typeface="Calibri"/>
              </a:rPr>
              <a:t>optimizations</a:t>
            </a:r>
            <a:endParaRPr sz="3200">
              <a:latin typeface="Calibri"/>
              <a:cs typeface="Calibri"/>
            </a:endParaRPr>
          </a:p>
        </p:txBody>
      </p:sp>
      <p:sp>
        <p:nvSpPr>
          <p:cNvPr id="9" name="object 9"/>
          <p:cNvSpPr txBox="1"/>
          <p:nvPr/>
        </p:nvSpPr>
        <p:spPr>
          <a:xfrm>
            <a:off x="259621" y="1805032"/>
            <a:ext cx="2402840" cy="756920"/>
          </a:xfrm>
          <a:prstGeom prst="rect">
            <a:avLst/>
          </a:prstGeom>
        </p:spPr>
        <p:txBody>
          <a:bodyPr vert="horz" wrap="square" lIns="0" tIns="12700" rIns="0" bIns="0" rtlCol="0">
            <a:spAutoFit/>
          </a:bodyPr>
          <a:lstStyle/>
          <a:p>
            <a:pPr marL="12700">
              <a:lnSpc>
                <a:spcPct val="100000"/>
              </a:lnSpc>
              <a:spcBef>
                <a:spcPts val="100"/>
              </a:spcBef>
            </a:pPr>
            <a:r>
              <a:rPr sz="2400" dirty="0">
                <a:latin typeface="Courier New"/>
                <a:cs typeface="Courier New"/>
              </a:rPr>
              <a:t>x</a:t>
            </a:r>
            <a:r>
              <a:rPr sz="2400" spc="-5" dirty="0">
                <a:latin typeface="Courier New"/>
                <a:cs typeface="Courier New"/>
              </a:rPr>
              <a:t> </a:t>
            </a:r>
            <a:r>
              <a:rPr sz="2400" dirty="0">
                <a:latin typeface="Courier New"/>
                <a:cs typeface="Courier New"/>
              </a:rPr>
              <a:t>=</a:t>
            </a:r>
            <a:r>
              <a:rPr sz="2400" spc="-5" dirty="0">
                <a:latin typeface="Courier New"/>
                <a:cs typeface="Courier New"/>
              </a:rPr>
              <a:t> </a:t>
            </a:r>
            <a:r>
              <a:rPr sz="2400" spc="-25" dirty="0">
                <a:latin typeface="Courier New"/>
                <a:cs typeface="Courier New"/>
              </a:rPr>
              <a:t>0;</a:t>
            </a:r>
            <a:endParaRPr sz="2400">
              <a:latin typeface="Courier New"/>
              <a:cs typeface="Courier New"/>
            </a:endParaRPr>
          </a:p>
          <a:p>
            <a:pPr marL="12700">
              <a:lnSpc>
                <a:spcPct val="100000"/>
              </a:lnSpc>
            </a:pPr>
            <a:r>
              <a:rPr sz="2400" spc="-10" dirty="0">
                <a:latin typeface="Courier New"/>
                <a:cs typeface="Courier New"/>
              </a:rPr>
              <a:t>if(x&gt;0){x+=1}</a:t>
            </a:r>
            <a:endParaRPr sz="2400">
              <a:latin typeface="Courier New"/>
              <a:cs typeface="Courier New"/>
            </a:endParaRPr>
          </a:p>
        </p:txBody>
      </p:sp>
      <p:sp>
        <p:nvSpPr>
          <p:cNvPr id="10" name="object 10"/>
          <p:cNvSpPr txBox="1"/>
          <p:nvPr/>
        </p:nvSpPr>
        <p:spPr>
          <a:xfrm>
            <a:off x="259621" y="2902313"/>
            <a:ext cx="2037080" cy="756920"/>
          </a:xfrm>
          <a:prstGeom prst="rect">
            <a:avLst/>
          </a:prstGeom>
        </p:spPr>
        <p:txBody>
          <a:bodyPr vert="horz" wrap="square" lIns="0" tIns="12700" rIns="0" bIns="0" rtlCol="0">
            <a:spAutoFit/>
          </a:bodyPr>
          <a:lstStyle/>
          <a:p>
            <a:pPr marL="12700" marR="5080">
              <a:lnSpc>
                <a:spcPct val="100000"/>
              </a:lnSpc>
              <a:spcBef>
                <a:spcPts val="100"/>
              </a:spcBef>
            </a:pPr>
            <a:r>
              <a:rPr sz="2400" spc="-10" dirty="0">
                <a:latin typeface="Courier New"/>
                <a:cs typeface="Courier New"/>
              </a:rPr>
              <a:t>else{x+=2}; </a:t>
            </a:r>
            <a:r>
              <a:rPr sz="2400" dirty="0">
                <a:latin typeface="Courier New"/>
                <a:cs typeface="Courier New"/>
              </a:rPr>
              <a:t>y</a:t>
            </a:r>
            <a:r>
              <a:rPr sz="2400" spc="-5" dirty="0">
                <a:latin typeface="Courier New"/>
                <a:cs typeface="Courier New"/>
              </a:rPr>
              <a:t> </a:t>
            </a:r>
            <a:r>
              <a:rPr sz="2400" dirty="0">
                <a:latin typeface="Courier New"/>
                <a:cs typeface="Courier New"/>
              </a:rPr>
              <a:t>=</a:t>
            </a:r>
            <a:r>
              <a:rPr sz="2400" spc="-5" dirty="0">
                <a:latin typeface="Courier New"/>
                <a:cs typeface="Courier New"/>
              </a:rPr>
              <a:t> </a:t>
            </a:r>
            <a:r>
              <a:rPr sz="2400" dirty="0">
                <a:latin typeface="Courier New"/>
                <a:cs typeface="Courier New"/>
              </a:rPr>
              <a:t>x</a:t>
            </a:r>
            <a:r>
              <a:rPr sz="2400" spc="-5" dirty="0">
                <a:latin typeface="Courier New"/>
                <a:cs typeface="Courier New"/>
              </a:rPr>
              <a:t> </a:t>
            </a:r>
            <a:r>
              <a:rPr sz="2400" dirty="0">
                <a:latin typeface="Courier New"/>
                <a:cs typeface="Courier New"/>
              </a:rPr>
              <a:t>+</a:t>
            </a:r>
            <a:r>
              <a:rPr sz="2400" spc="-5" dirty="0">
                <a:latin typeface="Courier New"/>
                <a:cs typeface="Courier New"/>
              </a:rPr>
              <a:t> </a:t>
            </a:r>
            <a:r>
              <a:rPr sz="2400" spc="-25" dirty="0">
                <a:latin typeface="Courier New"/>
                <a:cs typeface="Courier New"/>
              </a:rPr>
              <a:t>1;</a:t>
            </a:r>
            <a:endParaRPr sz="2400">
              <a:latin typeface="Courier New"/>
              <a:cs typeface="Courier New"/>
            </a:endParaRPr>
          </a:p>
        </p:txBody>
      </p:sp>
      <p:grpSp>
        <p:nvGrpSpPr>
          <p:cNvPr id="11" name="object 11"/>
          <p:cNvGrpSpPr/>
          <p:nvPr/>
        </p:nvGrpSpPr>
        <p:grpSpPr>
          <a:xfrm>
            <a:off x="2726083" y="2434078"/>
            <a:ext cx="1068070" cy="654685"/>
            <a:chOff x="2726083" y="2434078"/>
            <a:chExt cx="1068070" cy="654685"/>
          </a:xfrm>
        </p:grpSpPr>
        <p:sp>
          <p:nvSpPr>
            <p:cNvPr id="12" name="object 12"/>
            <p:cNvSpPr/>
            <p:nvPr/>
          </p:nvSpPr>
          <p:spPr>
            <a:xfrm>
              <a:off x="2732433" y="2440428"/>
              <a:ext cx="1055370" cy="641985"/>
            </a:xfrm>
            <a:custGeom>
              <a:avLst/>
              <a:gdLst/>
              <a:ahLst/>
              <a:cxnLst/>
              <a:rect l="l" t="t" r="r" b="b"/>
              <a:pathLst>
                <a:path w="1055370" h="641985">
                  <a:moveTo>
                    <a:pt x="734311" y="641783"/>
                  </a:moveTo>
                  <a:lnTo>
                    <a:pt x="734311" y="481337"/>
                  </a:lnTo>
                  <a:lnTo>
                    <a:pt x="0" y="481337"/>
                  </a:lnTo>
                  <a:lnTo>
                    <a:pt x="0" y="160445"/>
                  </a:lnTo>
                  <a:lnTo>
                    <a:pt x="734311" y="160445"/>
                  </a:lnTo>
                  <a:lnTo>
                    <a:pt x="734311" y="0"/>
                  </a:lnTo>
                  <a:lnTo>
                    <a:pt x="1055203" y="320891"/>
                  </a:lnTo>
                  <a:lnTo>
                    <a:pt x="734311" y="641783"/>
                  </a:lnTo>
                  <a:close/>
                </a:path>
              </a:pathLst>
            </a:custGeom>
            <a:solidFill>
              <a:srgbClr val="4472C4"/>
            </a:solidFill>
          </p:spPr>
          <p:txBody>
            <a:bodyPr wrap="square" lIns="0" tIns="0" rIns="0" bIns="0" rtlCol="0"/>
            <a:lstStyle/>
            <a:p>
              <a:endParaRPr/>
            </a:p>
          </p:txBody>
        </p:sp>
        <p:sp>
          <p:nvSpPr>
            <p:cNvPr id="13" name="object 13"/>
            <p:cNvSpPr/>
            <p:nvPr/>
          </p:nvSpPr>
          <p:spPr>
            <a:xfrm>
              <a:off x="2732433" y="2440428"/>
              <a:ext cx="1055370" cy="641985"/>
            </a:xfrm>
            <a:custGeom>
              <a:avLst/>
              <a:gdLst/>
              <a:ahLst/>
              <a:cxnLst/>
              <a:rect l="l" t="t" r="r" b="b"/>
              <a:pathLst>
                <a:path w="1055370" h="641985">
                  <a:moveTo>
                    <a:pt x="0" y="160445"/>
                  </a:moveTo>
                  <a:lnTo>
                    <a:pt x="734311" y="160445"/>
                  </a:lnTo>
                  <a:lnTo>
                    <a:pt x="734311" y="0"/>
                  </a:lnTo>
                  <a:lnTo>
                    <a:pt x="1055203" y="320891"/>
                  </a:lnTo>
                  <a:lnTo>
                    <a:pt x="734311" y="641783"/>
                  </a:lnTo>
                  <a:lnTo>
                    <a:pt x="734311" y="481337"/>
                  </a:lnTo>
                  <a:lnTo>
                    <a:pt x="0" y="481337"/>
                  </a:lnTo>
                  <a:lnTo>
                    <a:pt x="0" y="160445"/>
                  </a:lnTo>
                  <a:close/>
                </a:path>
              </a:pathLst>
            </a:custGeom>
            <a:ln w="12699">
              <a:solidFill>
                <a:srgbClr val="31538F"/>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7345045" cy="1299845"/>
          </a:xfrm>
          <a:prstGeom prst="rect">
            <a:avLst/>
          </a:prstGeom>
        </p:spPr>
        <p:txBody>
          <a:bodyPr vert="horz" wrap="square" lIns="0" tIns="88900" rIns="0" bIns="0" rtlCol="0">
            <a:spAutoFit/>
          </a:bodyPr>
          <a:lstStyle/>
          <a:p>
            <a:pPr marL="12700" marR="5080">
              <a:lnSpc>
                <a:spcPts val="4750"/>
              </a:lnSpc>
              <a:spcBef>
                <a:spcPts val="700"/>
              </a:spcBef>
            </a:pPr>
            <a:r>
              <a:rPr dirty="0"/>
              <a:t>Optimization</a:t>
            </a:r>
            <a:r>
              <a:rPr spc="-150" dirty="0"/>
              <a:t> </a:t>
            </a:r>
            <a:r>
              <a:rPr dirty="0"/>
              <a:t>Example:</a:t>
            </a:r>
            <a:r>
              <a:rPr spc="-145" dirty="0"/>
              <a:t> </a:t>
            </a:r>
            <a:r>
              <a:rPr spc="-10" dirty="0"/>
              <a:t>Common </a:t>
            </a:r>
            <a:r>
              <a:rPr dirty="0"/>
              <a:t>Subexpression</a:t>
            </a:r>
            <a:r>
              <a:rPr spc="-185" dirty="0"/>
              <a:t> </a:t>
            </a:r>
            <a:r>
              <a:rPr spc="-10" dirty="0"/>
              <a:t>Elimination</a:t>
            </a:r>
          </a:p>
        </p:txBody>
      </p:sp>
      <p:sp>
        <p:nvSpPr>
          <p:cNvPr id="3" name="object 3"/>
          <p:cNvSpPr txBox="1"/>
          <p:nvPr/>
        </p:nvSpPr>
        <p:spPr>
          <a:xfrm>
            <a:off x="2205677" y="2074469"/>
            <a:ext cx="2083435" cy="764540"/>
          </a:xfrm>
          <a:prstGeom prst="rect">
            <a:avLst/>
          </a:prstGeom>
        </p:spPr>
        <p:txBody>
          <a:bodyPr vert="horz" wrap="square" lIns="0" tIns="107314" rIns="0" bIns="0" rtlCol="0">
            <a:spAutoFit/>
          </a:bodyPr>
          <a:lstStyle/>
          <a:p>
            <a:pPr marL="12700">
              <a:lnSpc>
                <a:spcPct val="100000"/>
              </a:lnSpc>
              <a:spcBef>
                <a:spcPts val="844"/>
              </a:spcBef>
            </a:pPr>
            <a:r>
              <a:rPr sz="1800" b="1" dirty="0">
                <a:latin typeface="Courier New"/>
                <a:cs typeface="Courier New"/>
              </a:rPr>
              <a:t>x[i]</a:t>
            </a:r>
            <a:r>
              <a:rPr sz="1800" b="1" spc="-25" dirty="0">
                <a:latin typeface="Courier New"/>
                <a:cs typeface="Courier New"/>
              </a:rPr>
              <a:t> </a:t>
            </a:r>
            <a:r>
              <a:rPr sz="1800" b="1" dirty="0">
                <a:latin typeface="Courier New"/>
                <a:cs typeface="Courier New"/>
              </a:rPr>
              <a:t>=</a:t>
            </a:r>
            <a:r>
              <a:rPr sz="1800" b="1" spc="-10" dirty="0">
                <a:latin typeface="Courier New"/>
                <a:cs typeface="Courier New"/>
              </a:rPr>
              <a:t> </a:t>
            </a:r>
            <a:r>
              <a:rPr sz="1800" b="1" dirty="0">
                <a:latin typeface="Courier New"/>
                <a:cs typeface="Courier New"/>
              </a:rPr>
              <a:t>x[i]</a:t>
            </a:r>
            <a:r>
              <a:rPr sz="1800" b="1" spc="-15" dirty="0">
                <a:latin typeface="Courier New"/>
                <a:cs typeface="Courier New"/>
              </a:rPr>
              <a:t> </a:t>
            </a:r>
            <a:r>
              <a:rPr sz="1800" b="1" dirty="0">
                <a:latin typeface="Courier New"/>
                <a:cs typeface="Courier New"/>
              </a:rPr>
              <a:t>+</a:t>
            </a:r>
            <a:r>
              <a:rPr sz="1800" b="1" spc="-10" dirty="0">
                <a:latin typeface="Courier New"/>
                <a:cs typeface="Courier New"/>
              </a:rPr>
              <a:t> </a:t>
            </a:r>
            <a:r>
              <a:rPr sz="1800" b="1" spc="-50" dirty="0">
                <a:latin typeface="Courier New"/>
                <a:cs typeface="Courier New"/>
              </a:rPr>
              <a:t>4</a:t>
            </a:r>
            <a:endParaRPr sz="1800">
              <a:latin typeface="Courier New"/>
              <a:cs typeface="Courier New"/>
            </a:endParaRPr>
          </a:p>
          <a:p>
            <a:pPr marL="12700">
              <a:lnSpc>
                <a:spcPct val="100000"/>
              </a:lnSpc>
              <a:spcBef>
                <a:spcPts val="750"/>
              </a:spcBef>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a:t>
            </a:r>
            <a:r>
              <a:rPr sz="1800" spc="-10" dirty="0">
                <a:latin typeface="Courier New"/>
                <a:cs typeface="Courier New"/>
              </a:rPr>
              <a:t> </a:t>
            </a:r>
            <a:r>
              <a:rPr sz="1800" spc="-50" dirty="0">
                <a:latin typeface="Courier New"/>
                <a:cs typeface="Courier New"/>
              </a:rPr>
              <a:t>4</a:t>
            </a:r>
            <a:endParaRPr sz="1800">
              <a:latin typeface="Courier New"/>
              <a:cs typeface="Courier New"/>
            </a:endParaRPr>
          </a:p>
        </p:txBody>
      </p:sp>
      <p:sp>
        <p:nvSpPr>
          <p:cNvPr id="4" name="object 4"/>
          <p:cNvSpPr txBox="1"/>
          <p:nvPr/>
        </p:nvSpPr>
        <p:spPr>
          <a:xfrm>
            <a:off x="2132652" y="2847561"/>
            <a:ext cx="2655570" cy="1087120"/>
          </a:xfrm>
          <a:prstGeom prst="rect">
            <a:avLst/>
          </a:prstGeom>
          <a:ln w="28574">
            <a:solidFill>
              <a:srgbClr val="FF0000"/>
            </a:solidFill>
          </a:ln>
        </p:spPr>
        <p:txBody>
          <a:bodyPr vert="horz" wrap="square" lIns="0" tIns="0" rIns="0" bIns="0" rtlCol="0">
            <a:spAutoFit/>
          </a:bodyPr>
          <a:lstStyle/>
          <a:p>
            <a:pPr marL="85725">
              <a:lnSpc>
                <a:spcPts val="1989"/>
              </a:lnSpc>
            </a:pPr>
            <a:r>
              <a:rPr sz="1800" dirty="0">
                <a:latin typeface="Courier New"/>
                <a:cs typeface="Courier New"/>
              </a:rPr>
              <a:t>la</a:t>
            </a:r>
            <a:r>
              <a:rPr sz="1800" spc="-10" dirty="0">
                <a:latin typeface="Courier New"/>
                <a:cs typeface="Courier New"/>
              </a:rPr>
              <a:t> r100,x</a:t>
            </a:r>
            <a:endParaRPr sz="1800">
              <a:latin typeface="Courier New"/>
              <a:cs typeface="Courier New"/>
            </a:endParaRPr>
          </a:p>
          <a:p>
            <a:pPr marL="85725">
              <a:lnSpc>
                <a:spcPct val="100000"/>
              </a:lnSpc>
            </a:pPr>
            <a:r>
              <a:rPr sz="1800" dirty="0">
                <a:latin typeface="Courier New"/>
                <a:cs typeface="Courier New"/>
              </a:rPr>
              <a:t>ld</a:t>
            </a:r>
            <a:r>
              <a:rPr sz="1800" spc="-10" dirty="0">
                <a:latin typeface="Courier New"/>
                <a:cs typeface="Courier New"/>
              </a:rPr>
              <a:t> r101,i</a:t>
            </a:r>
            <a:endParaRPr sz="1800">
              <a:latin typeface="Courier New"/>
              <a:cs typeface="Courier New"/>
            </a:endParaRPr>
          </a:p>
          <a:p>
            <a:pPr marL="85725" marR="92710">
              <a:lnSpc>
                <a:spcPct val="100000"/>
              </a:lnSpc>
            </a:pPr>
            <a:r>
              <a:rPr sz="1800" dirty="0">
                <a:latin typeface="Courier New"/>
                <a:cs typeface="Courier New"/>
              </a:rPr>
              <a:t>mul</a:t>
            </a:r>
            <a:r>
              <a:rPr sz="1800" spc="-15" dirty="0">
                <a:latin typeface="Courier New"/>
                <a:cs typeface="Courier New"/>
              </a:rPr>
              <a:t> </a:t>
            </a:r>
            <a:r>
              <a:rPr sz="1800" spc="-10" dirty="0">
                <a:latin typeface="Courier New"/>
                <a:cs typeface="Courier New"/>
              </a:rPr>
              <a:t>r102,r101,8 </a:t>
            </a:r>
            <a:r>
              <a:rPr sz="1800" dirty="0">
                <a:latin typeface="Courier New"/>
                <a:cs typeface="Courier New"/>
              </a:rPr>
              <a:t>add</a:t>
            </a:r>
            <a:r>
              <a:rPr sz="1800" spc="-15" dirty="0">
                <a:latin typeface="Courier New"/>
                <a:cs typeface="Courier New"/>
              </a:rPr>
              <a:t> </a:t>
            </a:r>
            <a:r>
              <a:rPr sz="1800" spc="-10" dirty="0">
                <a:latin typeface="Courier New"/>
                <a:cs typeface="Courier New"/>
              </a:rPr>
              <a:t>r103,r100,r102</a:t>
            </a:r>
            <a:endParaRPr sz="1800">
              <a:latin typeface="Courier New"/>
              <a:cs typeface="Courier New"/>
            </a:endParaRPr>
          </a:p>
        </p:txBody>
      </p:sp>
      <p:sp>
        <p:nvSpPr>
          <p:cNvPr id="5" name="object 5"/>
          <p:cNvSpPr txBox="1"/>
          <p:nvPr/>
        </p:nvSpPr>
        <p:spPr>
          <a:xfrm>
            <a:off x="2205677" y="3910413"/>
            <a:ext cx="2357120" cy="84836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ld</a:t>
            </a:r>
            <a:r>
              <a:rPr sz="1800" spc="-20" dirty="0">
                <a:latin typeface="Courier New"/>
                <a:cs typeface="Courier New"/>
              </a:rPr>
              <a:t> </a:t>
            </a:r>
            <a:r>
              <a:rPr sz="1800" dirty="0">
                <a:latin typeface="Courier New"/>
                <a:cs typeface="Courier New"/>
              </a:rPr>
              <a:t>r104,</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a:p>
            <a:pPr marL="12700">
              <a:lnSpc>
                <a:spcPct val="100000"/>
              </a:lnSpc>
            </a:pPr>
            <a:r>
              <a:rPr sz="1800" spc="-25" dirty="0">
                <a:latin typeface="Courier New"/>
                <a:cs typeface="Courier New"/>
              </a:rPr>
              <a:t>//</a:t>
            </a:r>
            <a:endParaRPr sz="1800">
              <a:latin typeface="Courier New"/>
              <a:cs typeface="Courier New"/>
            </a:endParaRPr>
          </a:p>
          <a:p>
            <a:pPr marL="12700">
              <a:lnSpc>
                <a:spcPct val="100000"/>
              </a:lnSpc>
            </a:pPr>
            <a:r>
              <a:rPr sz="1800" dirty="0">
                <a:latin typeface="Courier New"/>
                <a:cs typeface="Courier New"/>
              </a:rPr>
              <a:t>addi</a:t>
            </a:r>
            <a:r>
              <a:rPr sz="1800" spc="-25" dirty="0">
                <a:latin typeface="Courier New"/>
                <a:cs typeface="Courier New"/>
              </a:rPr>
              <a:t> </a:t>
            </a:r>
            <a:r>
              <a:rPr sz="1800" dirty="0">
                <a:latin typeface="Courier New"/>
                <a:cs typeface="Courier New"/>
              </a:rPr>
              <a:t>r105,</a:t>
            </a:r>
            <a:r>
              <a:rPr sz="1800" spc="-20" dirty="0">
                <a:latin typeface="Courier New"/>
                <a:cs typeface="Courier New"/>
              </a:rPr>
              <a:t> </a:t>
            </a:r>
            <a:r>
              <a:rPr sz="1800" spc="-10" dirty="0">
                <a:latin typeface="Courier New"/>
                <a:cs typeface="Courier New"/>
              </a:rPr>
              <a:t>r104,4</a:t>
            </a:r>
            <a:endParaRPr sz="1800">
              <a:latin typeface="Courier New"/>
              <a:cs typeface="Courier New"/>
            </a:endParaRPr>
          </a:p>
        </p:txBody>
      </p:sp>
      <p:sp>
        <p:nvSpPr>
          <p:cNvPr id="6" name="object 6"/>
          <p:cNvSpPr txBox="1"/>
          <p:nvPr/>
        </p:nvSpPr>
        <p:spPr>
          <a:xfrm>
            <a:off x="2132652" y="4766286"/>
            <a:ext cx="2655570" cy="1089660"/>
          </a:xfrm>
          <a:prstGeom prst="rect">
            <a:avLst/>
          </a:prstGeom>
          <a:ln w="28574">
            <a:solidFill>
              <a:srgbClr val="FF0000"/>
            </a:solidFill>
          </a:ln>
        </p:spPr>
        <p:txBody>
          <a:bodyPr vert="horz" wrap="square" lIns="0" tIns="0" rIns="0" bIns="0" rtlCol="0">
            <a:spAutoFit/>
          </a:bodyPr>
          <a:lstStyle/>
          <a:p>
            <a:pPr marL="85725">
              <a:lnSpc>
                <a:spcPts val="2000"/>
              </a:lnSpc>
            </a:pPr>
            <a:r>
              <a:rPr sz="1800" dirty="0">
                <a:latin typeface="Courier New"/>
                <a:cs typeface="Courier New"/>
              </a:rPr>
              <a:t>la</a:t>
            </a:r>
            <a:r>
              <a:rPr sz="1800" spc="-10" dirty="0">
                <a:latin typeface="Courier New"/>
                <a:cs typeface="Courier New"/>
              </a:rPr>
              <a:t> r106,x</a:t>
            </a:r>
            <a:endParaRPr sz="1800">
              <a:latin typeface="Courier New"/>
              <a:cs typeface="Courier New"/>
            </a:endParaRPr>
          </a:p>
          <a:p>
            <a:pPr marL="85725">
              <a:lnSpc>
                <a:spcPct val="100000"/>
              </a:lnSpc>
            </a:pPr>
            <a:r>
              <a:rPr sz="1800" dirty="0">
                <a:latin typeface="Courier New"/>
                <a:cs typeface="Courier New"/>
              </a:rPr>
              <a:t>ld</a:t>
            </a:r>
            <a:r>
              <a:rPr sz="1800" spc="-10" dirty="0">
                <a:latin typeface="Courier New"/>
                <a:cs typeface="Courier New"/>
              </a:rPr>
              <a:t> r107,I</a:t>
            </a:r>
            <a:endParaRPr sz="1800">
              <a:latin typeface="Courier New"/>
              <a:cs typeface="Courier New"/>
            </a:endParaRPr>
          </a:p>
          <a:p>
            <a:pPr marL="85725" marR="92710">
              <a:lnSpc>
                <a:spcPct val="100000"/>
              </a:lnSpc>
            </a:pPr>
            <a:r>
              <a:rPr sz="1800" dirty="0">
                <a:latin typeface="Courier New"/>
                <a:cs typeface="Courier New"/>
              </a:rPr>
              <a:t>mul</a:t>
            </a:r>
            <a:r>
              <a:rPr sz="1800" spc="-15" dirty="0">
                <a:latin typeface="Courier New"/>
                <a:cs typeface="Courier New"/>
              </a:rPr>
              <a:t> </a:t>
            </a:r>
            <a:r>
              <a:rPr sz="1800" spc="-10" dirty="0">
                <a:latin typeface="Courier New"/>
                <a:cs typeface="Courier New"/>
              </a:rPr>
              <a:t>r108,r107,8 </a:t>
            </a:r>
            <a:r>
              <a:rPr sz="1800" dirty="0">
                <a:latin typeface="Courier New"/>
                <a:cs typeface="Courier New"/>
              </a:rPr>
              <a:t>add</a:t>
            </a:r>
            <a:r>
              <a:rPr sz="1800" spc="-15" dirty="0">
                <a:latin typeface="Courier New"/>
                <a:cs typeface="Courier New"/>
              </a:rPr>
              <a:t> </a:t>
            </a:r>
            <a:r>
              <a:rPr sz="1800" spc="-10" dirty="0">
                <a:latin typeface="Courier New"/>
                <a:cs typeface="Courier New"/>
              </a:rPr>
              <a:t>r109,r106,r107</a:t>
            </a:r>
            <a:endParaRPr sz="1800">
              <a:latin typeface="Courier New"/>
              <a:cs typeface="Courier New"/>
            </a:endParaRPr>
          </a:p>
        </p:txBody>
      </p:sp>
      <p:sp>
        <p:nvSpPr>
          <p:cNvPr id="7" name="object 7"/>
          <p:cNvSpPr txBox="1"/>
          <p:nvPr/>
        </p:nvSpPr>
        <p:spPr>
          <a:xfrm>
            <a:off x="2205677" y="5830653"/>
            <a:ext cx="2082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sd</a:t>
            </a:r>
            <a:r>
              <a:rPr sz="1800" spc="-10" dirty="0">
                <a:latin typeface="Courier New"/>
                <a:cs typeface="Courier New"/>
              </a:rPr>
              <a:t> r105,0(r109)</a:t>
            </a:r>
            <a:endParaRPr sz="1800">
              <a:latin typeface="Courier New"/>
              <a:cs typeface="Courier New"/>
            </a:endParaRPr>
          </a:p>
        </p:txBody>
      </p:sp>
      <p:sp>
        <p:nvSpPr>
          <p:cNvPr id="8" name="object 8"/>
          <p:cNvSpPr txBox="1"/>
          <p:nvPr/>
        </p:nvSpPr>
        <p:spPr>
          <a:xfrm>
            <a:off x="7270850" y="2538813"/>
            <a:ext cx="15347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a:t>
            </a:r>
            <a:r>
              <a:rPr sz="1800" spc="-10" dirty="0">
                <a:latin typeface="Courier New"/>
                <a:cs typeface="Courier New"/>
              </a:rPr>
              <a:t> </a:t>
            </a:r>
            <a:r>
              <a:rPr sz="1800" spc="-50" dirty="0">
                <a:latin typeface="Courier New"/>
                <a:cs typeface="Courier New"/>
              </a:rPr>
              <a:t>4</a:t>
            </a:r>
            <a:endParaRPr sz="1800">
              <a:latin typeface="Courier New"/>
              <a:cs typeface="Courier New"/>
            </a:endParaRPr>
          </a:p>
        </p:txBody>
      </p:sp>
      <p:sp>
        <p:nvSpPr>
          <p:cNvPr id="9" name="object 9"/>
          <p:cNvSpPr txBox="1"/>
          <p:nvPr/>
        </p:nvSpPr>
        <p:spPr>
          <a:xfrm>
            <a:off x="7197824" y="2847561"/>
            <a:ext cx="2655570" cy="1087120"/>
          </a:xfrm>
          <a:prstGeom prst="rect">
            <a:avLst/>
          </a:prstGeom>
          <a:ln w="28574">
            <a:solidFill>
              <a:srgbClr val="FF0000"/>
            </a:solidFill>
          </a:ln>
        </p:spPr>
        <p:txBody>
          <a:bodyPr vert="horz" wrap="square" lIns="0" tIns="0" rIns="0" bIns="0" rtlCol="0">
            <a:spAutoFit/>
          </a:bodyPr>
          <a:lstStyle/>
          <a:p>
            <a:pPr marL="85725">
              <a:lnSpc>
                <a:spcPts val="1989"/>
              </a:lnSpc>
            </a:pPr>
            <a:r>
              <a:rPr sz="1800" dirty="0">
                <a:latin typeface="Courier New"/>
                <a:cs typeface="Courier New"/>
              </a:rPr>
              <a:t>la</a:t>
            </a:r>
            <a:r>
              <a:rPr sz="1800" spc="-10" dirty="0">
                <a:latin typeface="Courier New"/>
                <a:cs typeface="Courier New"/>
              </a:rPr>
              <a:t> r100,x</a:t>
            </a:r>
            <a:endParaRPr sz="1800">
              <a:latin typeface="Courier New"/>
              <a:cs typeface="Courier New"/>
            </a:endParaRPr>
          </a:p>
          <a:p>
            <a:pPr marL="85725">
              <a:lnSpc>
                <a:spcPct val="100000"/>
              </a:lnSpc>
            </a:pPr>
            <a:r>
              <a:rPr sz="1800" dirty="0">
                <a:latin typeface="Courier New"/>
                <a:cs typeface="Courier New"/>
              </a:rPr>
              <a:t>ld</a:t>
            </a:r>
            <a:r>
              <a:rPr sz="1800" spc="-10" dirty="0">
                <a:latin typeface="Courier New"/>
                <a:cs typeface="Courier New"/>
              </a:rPr>
              <a:t> r101,i</a:t>
            </a:r>
            <a:endParaRPr sz="1800">
              <a:latin typeface="Courier New"/>
              <a:cs typeface="Courier New"/>
            </a:endParaRPr>
          </a:p>
          <a:p>
            <a:pPr marL="85725" marR="92710">
              <a:lnSpc>
                <a:spcPct val="100000"/>
              </a:lnSpc>
            </a:pPr>
            <a:r>
              <a:rPr sz="1800" dirty="0">
                <a:latin typeface="Courier New"/>
                <a:cs typeface="Courier New"/>
              </a:rPr>
              <a:t>slli</a:t>
            </a:r>
            <a:r>
              <a:rPr sz="1800" spc="-20" dirty="0">
                <a:latin typeface="Courier New"/>
                <a:cs typeface="Courier New"/>
              </a:rPr>
              <a:t> </a:t>
            </a:r>
            <a:r>
              <a:rPr sz="1800" spc="-10" dirty="0">
                <a:latin typeface="Courier New"/>
                <a:cs typeface="Courier New"/>
              </a:rPr>
              <a:t>r102,r101,3 </a:t>
            </a:r>
            <a:r>
              <a:rPr sz="1800" dirty="0">
                <a:latin typeface="Courier New"/>
                <a:cs typeface="Courier New"/>
              </a:rPr>
              <a:t>add</a:t>
            </a:r>
            <a:r>
              <a:rPr sz="1800" spc="-15" dirty="0">
                <a:latin typeface="Courier New"/>
                <a:cs typeface="Courier New"/>
              </a:rPr>
              <a:t> </a:t>
            </a:r>
            <a:r>
              <a:rPr sz="1800" spc="-10" dirty="0">
                <a:latin typeface="Courier New"/>
                <a:cs typeface="Courier New"/>
              </a:rPr>
              <a:t>r103,r100,r102</a:t>
            </a:r>
            <a:endParaRPr sz="1800">
              <a:latin typeface="Courier New"/>
              <a:cs typeface="Courier New"/>
            </a:endParaRPr>
          </a:p>
        </p:txBody>
      </p:sp>
      <p:sp>
        <p:nvSpPr>
          <p:cNvPr id="10" name="object 10"/>
          <p:cNvSpPr txBox="1"/>
          <p:nvPr/>
        </p:nvSpPr>
        <p:spPr>
          <a:xfrm>
            <a:off x="7270850" y="3910413"/>
            <a:ext cx="2494280" cy="112268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ld</a:t>
            </a:r>
            <a:r>
              <a:rPr sz="1800" spc="-20" dirty="0">
                <a:latin typeface="Courier New"/>
                <a:cs typeface="Courier New"/>
              </a:rPr>
              <a:t> </a:t>
            </a:r>
            <a:r>
              <a:rPr sz="1800" dirty="0">
                <a:latin typeface="Courier New"/>
                <a:cs typeface="Courier New"/>
              </a:rPr>
              <a:t>r104,</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a:p>
            <a:pPr marL="12700" marR="5080">
              <a:lnSpc>
                <a:spcPct val="100000"/>
              </a:lnSpc>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is</a:t>
            </a:r>
            <a:r>
              <a:rPr sz="1800" spc="-15" dirty="0">
                <a:latin typeface="Courier New"/>
                <a:cs typeface="Courier New"/>
              </a:rPr>
              <a:t> </a:t>
            </a:r>
            <a:r>
              <a:rPr sz="1800" dirty="0">
                <a:latin typeface="Courier New"/>
                <a:cs typeface="Courier New"/>
              </a:rPr>
              <a:t>in</a:t>
            </a:r>
            <a:r>
              <a:rPr sz="1800" spc="-10" dirty="0">
                <a:latin typeface="Courier New"/>
                <a:cs typeface="Courier New"/>
              </a:rPr>
              <a:t> </a:t>
            </a:r>
            <a:r>
              <a:rPr sz="1800" spc="-20" dirty="0">
                <a:latin typeface="Courier New"/>
                <a:cs typeface="Courier New"/>
              </a:rPr>
              <a:t>r104 </a:t>
            </a:r>
            <a:r>
              <a:rPr sz="1800" dirty="0">
                <a:latin typeface="Courier New"/>
                <a:cs typeface="Courier New"/>
              </a:rPr>
              <a:t>addi</a:t>
            </a:r>
            <a:r>
              <a:rPr sz="1800" spc="-25" dirty="0">
                <a:latin typeface="Courier New"/>
                <a:cs typeface="Courier New"/>
              </a:rPr>
              <a:t> </a:t>
            </a:r>
            <a:r>
              <a:rPr sz="1800" dirty="0">
                <a:latin typeface="Courier New"/>
                <a:cs typeface="Courier New"/>
              </a:rPr>
              <a:t>r105,</a:t>
            </a:r>
            <a:r>
              <a:rPr sz="1800" spc="-20" dirty="0">
                <a:latin typeface="Courier New"/>
                <a:cs typeface="Courier New"/>
              </a:rPr>
              <a:t> </a:t>
            </a:r>
            <a:r>
              <a:rPr sz="1800" spc="-10" dirty="0">
                <a:latin typeface="Courier New"/>
                <a:cs typeface="Courier New"/>
              </a:rPr>
              <a:t>r104,4 </a:t>
            </a:r>
            <a:r>
              <a:rPr sz="1800" dirty="0">
                <a:latin typeface="Courier New"/>
                <a:cs typeface="Courier New"/>
              </a:rPr>
              <a:t>sd</a:t>
            </a:r>
            <a:r>
              <a:rPr sz="1800" spc="-20" dirty="0">
                <a:latin typeface="Courier New"/>
                <a:cs typeface="Courier New"/>
              </a:rPr>
              <a:t> </a:t>
            </a:r>
            <a:r>
              <a:rPr sz="1800" dirty="0">
                <a:latin typeface="Courier New"/>
                <a:cs typeface="Courier New"/>
              </a:rPr>
              <a:t>r105,</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p:txBody>
      </p:sp>
      <p:grpSp>
        <p:nvGrpSpPr>
          <p:cNvPr id="11" name="object 11"/>
          <p:cNvGrpSpPr/>
          <p:nvPr/>
        </p:nvGrpSpPr>
        <p:grpSpPr>
          <a:xfrm>
            <a:off x="4968895" y="3422650"/>
            <a:ext cx="1767839" cy="599440"/>
            <a:chOff x="4968895" y="3422650"/>
            <a:chExt cx="1767839" cy="599440"/>
          </a:xfrm>
        </p:grpSpPr>
        <p:sp>
          <p:nvSpPr>
            <p:cNvPr id="12" name="object 12"/>
            <p:cNvSpPr/>
            <p:nvPr/>
          </p:nvSpPr>
          <p:spPr>
            <a:xfrm>
              <a:off x="4975245" y="3429000"/>
              <a:ext cx="1755139" cy="586740"/>
            </a:xfrm>
            <a:custGeom>
              <a:avLst/>
              <a:gdLst/>
              <a:ahLst/>
              <a:cxnLst/>
              <a:rect l="l" t="t" r="r" b="b"/>
              <a:pathLst>
                <a:path w="1755140" h="586739">
                  <a:moveTo>
                    <a:pt x="1461761" y="586408"/>
                  </a:moveTo>
                  <a:lnTo>
                    <a:pt x="1461761" y="439806"/>
                  </a:lnTo>
                  <a:lnTo>
                    <a:pt x="0" y="439806"/>
                  </a:lnTo>
                  <a:lnTo>
                    <a:pt x="0" y="146602"/>
                  </a:lnTo>
                  <a:lnTo>
                    <a:pt x="1461761" y="146602"/>
                  </a:lnTo>
                  <a:lnTo>
                    <a:pt x="1461761" y="0"/>
                  </a:lnTo>
                  <a:lnTo>
                    <a:pt x="1754965" y="293204"/>
                  </a:lnTo>
                  <a:lnTo>
                    <a:pt x="1461761" y="586408"/>
                  </a:lnTo>
                  <a:close/>
                </a:path>
              </a:pathLst>
            </a:custGeom>
            <a:solidFill>
              <a:srgbClr val="4472C4"/>
            </a:solidFill>
          </p:spPr>
          <p:txBody>
            <a:bodyPr wrap="square" lIns="0" tIns="0" rIns="0" bIns="0" rtlCol="0"/>
            <a:lstStyle/>
            <a:p>
              <a:endParaRPr/>
            </a:p>
          </p:txBody>
        </p:sp>
        <p:sp>
          <p:nvSpPr>
            <p:cNvPr id="13" name="object 13"/>
            <p:cNvSpPr/>
            <p:nvPr/>
          </p:nvSpPr>
          <p:spPr>
            <a:xfrm>
              <a:off x="4975245" y="3429000"/>
              <a:ext cx="1755139" cy="586740"/>
            </a:xfrm>
            <a:custGeom>
              <a:avLst/>
              <a:gdLst/>
              <a:ahLst/>
              <a:cxnLst/>
              <a:rect l="l" t="t" r="r" b="b"/>
              <a:pathLst>
                <a:path w="1755140" h="586739">
                  <a:moveTo>
                    <a:pt x="0" y="146602"/>
                  </a:moveTo>
                  <a:lnTo>
                    <a:pt x="1461761" y="146602"/>
                  </a:lnTo>
                  <a:lnTo>
                    <a:pt x="1461761" y="0"/>
                  </a:lnTo>
                  <a:lnTo>
                    <a:pt x="1754965" y="293204"/>
                  </a:lnTo>
                  <a:lnTo>
                    <a:pt x="1461761" y="586408"/>
                  </a:lnTo>
                  <a:lnTo>
                    <a:pt x="1461761" y="439806"/>
                  </a:lnTo>
                  <a:lnTo>
                    <a:pt x="0" y="439806"/>
                  </a:lnTo>
                  <a:lnTo>
                    <a:pt x="0" y="146602"/>
                  </a:lnTo>
                  <a:close/>
                </a:path>
              </a:pathLst>
            </a:custGeom>
            <a:ln w="12699">
              <a:solidFill>
                <a:srgbClr val="31538F"/>
              </a:solidFill>
            </a:ln>
          </p:spPr>
          <p:txBody>
            <a:bodyPr wrap="square" lIns="0" tIns="0" rIns="0" bIns="0" rtlCol="0"/>
            <a:lstStyle/>
            <a:p>
              <a:endParaRPr/>
            </a:p>
          </p:txBody>
        </p:sp>
      </p:grpSp>
      <p:pic>
        <p:nvPicPr>
          <p:cNvPr id="14" name="object 14"/>
          <p:cNvPicPr/>
          <p:nvPr/>
        </p:nvPicPr>
        <p:blipFill>
          <a:blip r:embed="rId2" cstate="print"/>
          <a:stretch>
            <a:fillRect/>
          </a:stretch>
        </p:blipFill>
        <p:spPr>
          <a:xfrm>
            <a:off x="10276134" y="264105"/>
            <a:ext cx="1772355" cy="24123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Optimization</a:t>
            </a:r>
            <a:r>
              <a:rPr spc="-165" dirty="0"/>
              <a:t> </a:t>
            </a:r>
            <a:r>
              <a:rPr dirty="0"/>
              <a:t>Example:</a:t>
            </a:r>
            <a:r>
              <a:rPr spc="-150" dirty="0"/>
              <a:t> </a:t>
            </a:r>
            <a:r>
              <a:rPr dirty="0"/>
              <a:t>Strength</a:t>
            </a:r>
            <a:r>
              <a:rPr spc="-150" dirty="0"/>
              <a:t> </a:t>
            </a:r>
            <a:r>
              <a:rPr spc="-10" dirty="0"/>
              <a:t>Reduction</a:t>
            </a:r>
          </a:p>
        </p:txBody>
      </p:sp>
      <p:sp>
        <p:nvSpPr>
          <p:cNvPr id="3" name="object 3"/>
          <p:cNvSpPr txBox="1"/>
          <p:nvPr/>
        </p:nvSpPr>
        <p:spPr>
          <a:xfrm>
            <a:off x="2205677" y="2074469"/>
            <a:ext cx="2083435" cy="1313180"/>
          </a:xfrm>
          <a:prstGeom prst="rect">
            <a:avLst/>
          </a:prstGeom>
        </p:spPr>
        <p:txBody>
          <a:bodyPr vert="horz" wrap="square" lIns="0" tIns="107314" rIns="0" bIns="0" rtlCol="0">
            <a:spAutoFit/>
          </a:bodyPr>
          <a:lstStyle/>
          <a:p>
            <a:pPr marL="12700">
              <a:lnSpc>
                <a:spcPct val="100000"/>
              </a:lnSpc>
              <a:spcBef>
                <a:spcPts val="844"/>
              </a:spcBef>
            </a:pPr>
            <a:r>
              <a:rPr sz="1800" b="1" dirty="0">
                <a:latin typeface="Courier New"/>
                <a:cs typeface="Courier New"/>
              </a:rPr>
              <a:t>x[i]</a:t>
            </a:r>
            <a:r>
              <a:rPr sz="1800" b="1" spc="-25" dirty="0">
                <a:latin typeface="Courier New"/>
                <a:cs typeface="Courier New"/>
              </a:rPr>
              <a:t> </a:t>
            </a:r>
            <a:r>
              <a:rPr sz="1800" b="1" dirty="0">
                <a:latin typeface="Courier New"/>
                <a:cs typeface="Courier New"/>
              </a:rPr>
              <a:t>=</a:t>
            </a:r>
            <a:r>
              <a:rPr sz="1800" b="1" spc="-10" dirty="0">
                <a:latin typeface="Courier New"/>
                <a:cs typeface="Courier New"/>
              </a:rPr>
              <a:t> </a:t>
            </a:r>
            <a:r>
              <a:rPr sz="1800" b="1" dirty="0">
                <a:latin typeface="Courier New"/>
                <a:cs typeface="Courier New"/>
              </a:rPr>
              <a:t>x[i]</a:t>
            </a:r>
            <a:r>
              <a:rPr sz="1800" b="1" spc="-15" dirty="0">
                <a:latin typeface="Courier New"/>
                <a:cs typeface="Courier New"/>
              </a:rPr>
              <a:t> </a:t>
            </a:r>
            <a:r>
              <a:rPr sz="1800" b="1" dirty="0">
                <a:latin typeface="Courier New"/>
                <a:cs typeface="Courier New"/>
              </a:rPr>
              <a:t>+</a:t>
            </a:r>
            <a:r>
              <a:rPr sz="1800" b="1" spc="-10" dirty="0">
                <a:latin typeface="Courier New"/>
                <a:cs typeface="Courier New"/>
              </a:rPr>
              <a:t> </a:t>
            </a:r>
            <a:r>
              <a:rPr sz="1800" b="1" spc="-50" dirty="0">
                <a:latin typeface="Courier New"/>
                <a:cs typeface="Courier New"/>
              </a:rPr>
              <a:t>4</a:t>
            </a:r>
            <a:endParaRPr sz="1800">
              <a:latin typeface="Courier New"/>
              <a:cs typeface="Courier New"/>
            </a:endParaRPr>
          </a:p>
          <a:p>
            <a:pPr marL="12700" marR="553720">
              <a:lnSpc>
                <a:spcPct val="100000"/>
              </a:lnSpc>
              <a:spcBef>
                <a:spcPts val="750"/>
              </a:spcBef>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a:t>
            </a:r>
            <a:r>
              <a:rPr sz="1800" spc="-10" dirty="0">
                <a:latin typeface="Courier New"/>
                <a:cs typeface="Courier New"/>
              </a:rPr>
              <a:t> </a:t>
            </a:r>
            <a:r>
              <a:rPr sz="1800" spc="-50" dirty="0">
                <a:latin typeface="Courier New"/>
                <a:cs typeface="Courier New"/>
              </a:rPr>
              <a:t>4 </a:t>
            </a:r>
            <a:r>
              <a:rPr sz="1800" dirty="0">
                <a:latin typeface="Courier New"/>
                <a:cs typeface="Courier New"/>
              </a:rPr>
              <a:t>la</a:t>
            </a:r>
            <a:r>
              <a:rPr sz="1800" spc="-10" dirty="0">
                <a:latin typeface="Courier New"/>
                <a:cs typeface="Courier New"/>
              </a:rPr>
              <a:t> r100,x </a:t>
            </a:r>
            <a:r>
              <a:rPr sz="1800" dirty="0">
                <a:latin typeface="Courier New"/>
                <a:cs typeface="Courier New"/>
              </a:rPr>
              <a:t>ld</a:t>
            </a:r>
            <a:r>
              <a:rPr sz="1800" spc="-10" dirty="0">
                <a:latin typeface="Courier New"/>
                <a:cs typeface="Courier New"/>
              </a:rPr>
              <a:t> r101,i</a:t>
            </a:r>
            <a:endParaRPr sz="1800">
              <a:latin typeface="Courier New"/>
              <a:cs typeface="Courier New"/>
            </a:endParaRPr>
          </a:p>
        </p:txBody>
      </p:sp>
      <p:sp>
        <p:nvSpPr>
          <p:cNvPr id="4" name="object 4"/>
          <p:cNvSpPr txBox="1"/>
          <p:nvPr/>
        </p:nvSpPr>
        <p:spPr>
          <a:xfrm>
            <a:off x="2132652" y="3353689"/>
            <a:ext cx="2655570" cy="355600"/>
          </a:xfrm>
          <a:prstGeom prst="rect">
            <a:avLst/>
          </a:prstGeom>
          <a:ln w="28574">
            <a:solidFill>
              <a:srgbClr val="FF0000"/>
            </a:solidFill>
          </a:ln>
        </p:spPr>
        <p:txBody>
          <a:bodyPr vert="horz" wrap="square" lIns="0" tIns="20320" rIns="0" bIns="0" rtlCol="0">
            <a:spAutoFit/>
          </a:bodyPr>
          <a:lstStyle/>
          <a:p>
            <a:pPr marL="85725">
              <a:lnSpc>
                <a:spcPct val="100000"/>
              </a:lnSpc>
              <a:spcBef>
                <a:spcPts val="160"/>
              </a:spcBef>
            </a:pPr>
            <a:r>
              <a:rPr sz="1800" dirty="0">
                <a:latin typeface="Courier New"/>
                <a:cs typeface="Courier New"/>
              </a:rPr>
              <a:t>mul</a:t>
            </a:r>
            <a:r>
              <a:rPr sz="1800" spc="-15" dirty="0">
                <a:latin typeface="Courier New"/>
                <a:cs typeface="Courier New"/>
              </a:rPr>
              <a:t> </a:t>
            </a:r>
            <a:r>
              <a:rPr sz="1800" spc="-10" dirty="0">
                <a:latin typeface="Courier New"/>
                <a:cs typeface="Courier New"/>
              </a:rPr>
              <a:t>r102,r101,8</a:t>
            </a:r>
            <a:endParaRPr sz="1800">
              <a:latin typeface="Courier New"/>
              <a:cs typeface="Courier New"/>
            </a:endParaRPr>
          </a:p>
        </p:txBody>
      </p:sp>
      <p:sp>
        <p:nvSpPr>
          <p:cNvPr id="5" name="object 5"/>
          <p:cNvSpPr txBox="1"/>
          <p:nvPr/>
        </p:nvSpPr>
        <p:spPr>
          <a:xfrm>
            <a:off x="2205677" y="3636093"/>
            <a:ext cx="2494280" cy="167132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ourier New"/>
                <a:cs typeface="Courier New"/>
              </a:rPr>
              <a:t>add</a:t>
            </a:r>
            <a:r>
              <a:rPr sz="1800" spc="-15" dirty="0">
                <a:latin typeface="Courier New"/>
                <a:cs typeface="Courier New"/>
              </a:rPr>
              <a:t> </a:t>
            </a:r>
            <a:r>
              <a:rPr sz="1800" spc="-10" dirty="0">
                <a:latin typeface="Courier New"/>
                <a:cs typeface="Courier New"/>
              </a:rPr>
              <a:t>r103,r100,r102 </a:t>
            </a:r>
            <a:r>
              <a:rPr sz="1800" dirty="0">
                <a:latin typeface="Courier New"/>
                <a:cs typeface="Courier New"/>
              </a:rPr>
              <a:t>ld</a:t>
            </a:r>
            <a:r>
              <a:rPr sz="1800" spc="-20" dirty="0">
                <a:latin typeface="Courier New"/>
                <a:cs typeface="Courier New"/>
              </a:rPr>
              <a:t> </a:t>
            </a:r>
            <a:r>
              <a:rPr sz="1800" dirty="0">
                <a:latin typeface="Courier New"/>
                <a:cs typeface="Courier New"/>
              </a:rPr>
              <a:t>r104,</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a:p>
            <a:pPr marL="12700">
              <a:lnSpc>
                <a:spcPct val="100000"/>
              </a:lnSpc>
            </a:pPr>
            <a:r>
              <a:rPr sz="1800" spc="-25" dirty="0">
                <a:latin typeface="Courier New"/>
                <a:cs typeface="Courier New"/>
              </a:rPr>
              <a:t>//</a:t>
            </a:r>
            <a:endParaRPr sz="1800">
              <a:latin typeface="Courier New"/>
              <a:cs typeface="Courier New"/>
            </a:endParaRPr>
          </a:p>
          <a:p>
            <a:pPr marL="12700" marR="142875">
              <a:lnSpc>
                <a:spcPct val="100000"/>
              </a:lnSpc>
            </a:pPr>
            <a:r>
              <a:rPr sz="1800" dirty="0">
                <a:latin typeface="Courier New"/>
                <a:cs typeface="Courier New"/>
              </a:rPr>
              <a:t>addi</a:t>
            </a:r>
            <a:r>
              <a:rPr sz="1800" spc="-25" dirty="0">
                <a:latin typeface="Courier New"/>
                <a:cs typeface="Courier New"/>
              </a:rPr>
              <a:t> </a:t>
            </a:r>
            <a:r>
              <a:rPr sz="1800" dirty="0">
                <a:latin typeface="Courier New"/>
                <a:cs typeface="Courier New"/>
              </a:rPr>
              <a:t>r105,</a:t>
            </a:r>
            <a:r>
              <a:rPr sz="1800" spc="-20" dirty="0">
                <a:latin typeface="Courier New"/>
                <a:cs typeface="Courier New"/>
              </a:rPr>
              <a:t> </a:t>
            </a:r>
            <a:r>
              <a:rPr sz="1800" spc="-10" dirty="0">
                <a:latin typeface="Courier New"/>
                <a:cs typeface="Courier New"/>
              </a:rPr>
              <a:t>r104,4 </a:t>
            </a:r>
            <a:r>
              <a:rPr sz="1800" dirty="0">
                <a:latin typeface="Courier New"/>
                <a:cs typeface="Courier New"/>
              </a:rPr>
              <a:t>la</a:t>
            </a:r>
            <a:r>
              <a:rPr sz="1800" spc="-10" dirty="0">
                <a:latin typeface="Courier New"/>
                <a:cs typeface="Courier New"/>
              </a:rPr>
              <a:t> r106,x</a:t>
            </a:r>
            <a:endParaRPr sz="1800">
              <a:latin typeface="Courier New"/>
              <a:cs typeface="Courier New"/>
            </a:endParaRPr>
          </a:p>
          <a:p>
            <a:pPr marL="12700">
              <a:lnSpc>
                <a:spcPct val="100000"/>
              </a:lnSpc>
            </a:pPr>
            <a:r>
              <a:rPr sz="1800" dirty="0">
                <a:latin typeface="Courier New"/>
                <a:cs typeface="Courier New"/>
              </a:rPr>
              <a:t>ld</a:t>
            </a:r>
            <a:r>
              <a:rPr sz="1800" spc="-10" dirty="0">
                <a:latin typeface="Courier New"/>
                <a:cs typeface="Courier New"/>
              </a:rPr>
              <a:t> r107,I</a:t>
            </a:r>
            <a:endParaRPr sz="1800">
              <a:latin typeface="Courier New"/>
              <a:cs typeface="Courier New"/>
            </a:endParaRPr>
          </a:p>
        </p:txBody>
      </p:sp>
      <p:sp>
        <p:nvSpPr>
          <p:cNvPr id="6" name="object 6"/>
          <p:cNvSpPr txBox="1"/>
          <p:nvPr/>
        </p:nvSpPr>
        <p:spPr>
          <a:xfrm>
            <a:off x="2132652" y="5310335"/>
            <a:ext cx="2655570" cy="267335"/>
          </a:xfrm>
          <a:prstGeom prst="rect">
            <a:avLst/>
          </a:prstGeom>
          <a:ln w="28574">
            <a:solidFill>
              <a:srgbClr val="FF0000"/>
            </a:solidFill>
          </a:ln>
        </p:spPr>
        <p:txBody>
          <a:bodyPr vert="horz" wrap="square" lIns="0" tIns="0" rIns="0" bIns="0" rtlCol="0">
            <a:spAutoFit/>
          </a:bodyPr>
          <a:lstStyle/>
          <a:p>
            <a:pPr marL="85725">
              <a:lnSpc>
                <a:spcPts val="2035"/>
              </a:lnSpc>
            </a:pPr>
            <a:r>
              <a:rPr sz="1800" dirty="0">
                <a:latin typeface="Courier New"/>
                <a:cs typeface="Courier New"/>
              </a:rPr>
              <a:t>mul</a:t>
            </a:r>
            <a:r>
              <a:rPr sz="1800" spc="-15" dirty="0">
                <a:latin typeface="Courier New"/>
                <a:cs typeface="Courier New"/>
              </a:rPr>
              <a:t> </a:t>
            </a:r>
            <a:r>
              <a:rPr sz="1800" spc="-10" dirty="0">
                <a:latin typeface="Courier New"/>
                <a:cs typeface="Courier New"/>
              </a:rPr>
              <a:t>r108,r107,8</a:t>
            </a:r>
            <a:endParaRPr sz="1800">
              <a:latin typeface="Courier New"/>
              <a:cs typeface="Courier New"/>
            </a:endParaRPr>
          </a:p>
        </p:txBody>
      </p:sp>
      <p:sp>
        <p:nvSpPr>
          <p:cNvPr id="7" name="object 7"/>
          <p:cNvSpPr txBox="1"/>
          <p:nvPr/>
        </p:nvSpPr>
        <p:spPr>
          <a:xfrm>
            <a:off x="2205677" y="5556333"/>
            <a:ext cx="249428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ourier New"/>
                <a:cs typeface="Courier New"/>
              </a:rPr>
              <a:t>add</a:t>
            </a:r>
            <a:r>
              <a:rPr sz="1800" spc="-15" dirty="0">
                <a:latin typeface="Courier New"/>
                <a:cs typeface="Courier New"/>
              </a:rPr>
              <a:t> </a:t>
            </a:r>
            <a:r>
              <a:rPr sz="1800" spc="-10" dirty="0">
                <a:latin typeface="Courier New"/>
                <a:cs typeface="Courier New"/>
              </a:rPr>
              <a:t>r109,r106,r107 </a:t>
            </a:r>
            <a:r>
              <a:rPr sz="1800" dirty="0">
                <a:latin typeface="Courier New"/>
                <a:cs typeface="Courier New"/>
              </a:rPr>
              <a:t>sd</a:t>
            </a:r>
            <a:r>
              <a:rPr sz="1800" spc="-10" dirty="0">
                <a:latin typeface="Courier New"/>
                <a:cs typeface="Courier New"/>
              </a:rPr>
              <a:t> r105,0(r109)</a:t>
            </a:r>
            <a:endParaRPr sz="1800">
              <a:latin typeface="Courier New"/>
              <a:cs typeface="Courier New"/>
            </a:endParaRPr>
          </a:p>
        </p:txBody>
      </p:sp>
      <p:sp>
        <p:nvSpPr>
          <p:cNvPr id="8" name="object 8"/>
          <p:cNvSpPr txBox="1"/>
          <p:nvPr/>
        </p:nvSpPr>
        <p:spPr>
          <a:xfrm>
            <a:off x="7270850" y="2538813"/>
            <a:ext cx="1534795"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a:t>
            </a:r>
            <a:r>
              <a:rPr sz="1800" spc="-10" dirty="0">
                <a:latin typeface="Courier New"/>
                <a:cs typeface="Courier New"/>
              </a:rPr>
              <a:t> </a:t>
            </a:r>
            <a:r>
              <a:rPr sz="1800" spc="-50" dirty="0">
                <a:latin typeface="Courier New"/>
                <a:cs typeface="Courier New"/>
              </a:rPr>
              <a:t>4 </a:t>
            </a:r>
            <a:r>
              <a:rPr sz="1800" dirty="0">
                <a:latin typeface="Courier New"/>
                <a:cs typeface="Courier New"/>
              </a:rPr>
              <a:t>la</a:t>
            </a:r>
            <a:r>
              <a:rPr sz="1800" spc="-10" dirty="0">
                <a:latin typeface="Courier New"/>
                <a:cs typeface="Courier New"/>
              </a:rPr>
              <a:t> r100,x </a:t>
            </a:r>
            <a:r>
              <a:rPr sz="1800" dirty="0">
                <a:latin typeface="Courier New"/>
                <a:cs typeface="Courier New"/>
              </a:rPr>
              <a:t>ld</a:t>
            </a:r>
            <a:r>
              <a:rPr sz="1800" spc="-10" dirty="0">
                <a:latin typeface="Courier New"/>
                <a:cs typeface="Courier New"/>
              </a:rPr>
              <a:t> r101,i</a:t>
            </a:r>
            <a:endParaRPr sz="1800">
              <a:latin typeface="Courier New"/>
              <a:cs typeface="Courier New"/>
            </a:endParaRPr>
          </a:p>
        </p:txBody>
      </p:sp>
      <p:sp>
        <p:nvSpPr>
          <p:cNvPr id="9" name="object 9"/>
          <p:cNvSpPr txBox="1"/>
          <p:nvPr/>
        </p:nvSpPr>
        <p:spPr>
          <a:xfrm>
            <a:off x="7197824" y="3348009"/>
            <a:ext cx="2655570" cy="361315"/>
          </a:xfrm>
          <a:prstGeom prst="rect">
            <a:avLst/>
          </a:prstGeom>
          <a:ln w="28574">
            <a:solidFill>
              <a:srgbClr val="FF0000"/>
            </a:solidFill>
          </a:ln>
        </p:spPr>
        <p:txBody>
          <a:bodyPr vert="horz" wrap="square" lIns="0" tIns="26034" rIns="0" bIns="0" rtlCol="0">
            <a:spAutoFit/>
          </a:bodyPr>
          <a:lstStyle/>
          <a:p>
            <a:pPr marL="85725">
              <a:lnSpc>
                <a:spcPct val="100000"/>
              </a:lnSpc>
              <a:spcBef>
                <a:spcPts val="204"/>
              </a:spcBef>
            </a:pPr>
            <a:r>
              <a:rPr sz="1800" dirty="0">
                <a:latin typeface="Courier New"/>
                <a:cs typeface="Courier New"/>
              </a:rPr>
              <a:t>slli</a:t>
            </a:r>
            <a:r>
              <a:rPr sz="1800" spc="-20" dirty="0">
                <a:latin typeface="Courier New"/>
                <a:cs typeface="Courier New"/>
              </a:rPr>
              <a:t> </a:t>
            </a:r>
            <a:r>
              <a:rPr sz="1800" spc="-10" dirty="0">
                <a:latin typeface="Courier New"/>
                <a:cs typeface="Courier New"/>
              </a:rPr>
              <a:t>r102,r101,3</a:t>
            </a:r>
            <a:endParaRPr sz="1800">
              <a:latin typeface="Courier New"/>
              <a:cs typeface="Courier New"/>
            </a:endParaRPr>
          </a:p>
        </p:txBody>
      </p:sp>
      <p:sp>
        <p:nvSpPr>
          <p:cNvPr id="10" name="object 10"/>
          <p:cNvSpPr txBox="1"/>
          <p:nvPr/>
        </p:nvSpPr>
        <p:spPr>
          <a:xfrm>
            <a:off x="7270850" y="3636093"/>
            <a:ext cx="2494280" cy="139700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ourier New"/>
                <a:cs typeface="Courier New"/>
              </a:rPr>
              <a:t>add</a:t>
            </a:r>
            <a:r>
              <a:rPr sz="1800" spc="-15" dirty="0">
                <a:latin typeface="Courier New"/>
                <a:cs typeface="Courier New"/>
              </a:rPr>
              <a:t> </a:t>
            </a:r>
            <a:r>
              <a:rPr sz="1800" spc="-10" dirty="0">
                <a:latin typeface="Courier New"/>
                <a:cs typeface="Courier New"/>
              </a:rPr>
              <a:t>r103,r100,r102 </a:t>
            </a:r>
            <a:r>
              <a:rPr sz="1800" dirty="0">
                <a:latin typeface="Courier New"/>
                <a:cs typeface="Courier New"/>
              </a:rPr>
              <a:t>ld</a:t>
            </a:r>
            <a:r>
              <a:rPr sz="1800" spc="-20" dirty="0">
                <a:latin typeface="Courier New"/>
                <a:cs typeface="Courier New"/>
              </a:rPr>
              <a:t> </a:t>
            </a:r>
            <a:r>
              <a:rPr sz="1800" dirty="0">
                <a:latin typeface="Courier New"/>
                <a:cs typeface="Courier New"/>
              </a:rPr>
              <a:t>r104,</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a:p>
            <a:pPr marL="12700" marR="5080">
              <a:lnSpc>
                <a:spcPct val="100000"/>
              </a:lnSpc>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is</a:t>
            </a:r>
            <a:r>
              <a:rPr sz="1800" spc="-15" dirty="0">
                <a:latin typeface="Courier New"/>
                <a:cs typeface="Courier New"/>
              </a:rPr>
              <a:t> </a:t>
            </a:r>
            <a:r>
              <a:rPr sz="1800" dirty="0">
                <a:latin typeface="Courier New"/>
                <a:cs typeface="Courier New"/>
              </a:rPr>
              <a:t>in</a:t>
            </a:r>
            <a:r>
              <a:rPr sz="1800" spc="-10" dirty="0">
                <a:latin typeface="Courier New"/>
                <a:cs typeface="Courier New"/>
              </a:rPr>
              <a:t> </a:t>
            </a:r>
            <a:r>
              <a:rPr sz="1800" spc="-20" dirty="0">
                <a:latin typeface="Courier New"/>
                <a:cs typeface="Courier New"/>
              </a:rPr>
              <a:t>r104 </a:t>
            </a:r>
            <a:r>
              <a:rPr sz="1800" dirty="0">
                <a:latin typeface="Courier New"/>
                <a:cs typeface="Courier New"/>
              </a:rPr>
              <a:t>addi</a:t>
            </a:r>
            <a:r>
              <a:rPr sz="1800" spc="-25" dirty="0">
                <a:latin typeface="Courier New"/>
                <a:cs typeface="Courier New"/>
              </a:rPr>
              <a:t> </a:t>
            </a:r>
            <a:r>
              <a:rPr sz="1800" dirty="0">
                <a:latin typeface="Courier New"/>
                <a:cs typeface="Courier New"/>
              </a:rPr>
              <a:t>r105,</a:t>
            </a:r>
            <a:r>
              <a:rPr sz="1800" spc="-20" dirty="0">
                <a:latin typeface="Courier New"/>
                <a:cs typeface="Courier New"/>
              </a:rPr>
              <a:t> </a:t>
            </a:r>
            <a:r>
              <a:rPr sz="1800" spc="-10" dirty="0">
                <a:latin typeface="Courier New"/>
                <a:cs typeface="Courier New"/>
              </a:rPr>
              <a:t>r104,4 </a:t>
            </a:r>
            <a:r>
              <a:rPr sz="1800" dirty="0">
                <a:latin typeface="Courier New"/>
                <a:cs typeface="Courier New"/>
              </a:rPr>
              <a:t>sd</a:t>
            </a:r>
            <a:r>
              <a:rPr sz="1800" spc="-20" dirty="0">
                <a:latin typeface="Courier New"/>
                <a:cs typeface="Courier New"/>
              </a:rPr>
              <a:t> </a:t>
            </a:r>
            <a:r>
              <a:rPr sz="1800" dirty="0">
                <a:latin typeface="Courier New"/>
                <a:cs typeface="Courier New"/>
              </a:rPr>
              <a:t>r105,</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p:txBody>
      </p:sp>
      <p:grpSp>
        <p:nvGrpSpPr>
          <p:cNvPr id="11" name="object 11"/>
          <p:cNvGrpSpPr/>
          <p:nvPr/>
        </p:nvGrpSpPr>
        <p:grpSpPr>
          <a:xfrm>
            <a:off x="4968895" y="3422650"/>
            <a:ext cx="1767839" cy="599440"/>
            <a:chOff x="4968895" y="3422650"/>
            <a:chExt cx="1767839" cy="599440"/>
          </a:xfrm>
        </p:grpSpPr>
        <p:sp>
          <p:nvSpPr>
            <p:cNvPr id="12" name="object 12"/>
            <p:cNvSpPr/>
            <p:nvPr/>
          </p:nvSpPr>
          <p:spPr>
            <a:xfrm>
              <a:off x="4975245" y="3429000"/>
              <a:ext cx="1755139" cy="586740"/>
            </a:xfrm>
            <a:custGeom>
              <a:avLst/>
              <a:gdLst/>
              <a:ahLst/>
              <a:cxnLst/>
              <a:rect l="l" t="t" r="r" b="b"/>
              <a:pathLst>
                <a:path w="1755140" h="586739">
                  <a:moveTo>
                    <a:pt x="1461761" y="586408"/>
                  </a:moveTo>
                  <a:lnTo>
                    <a:pt x="1461761" y="439806"/>
                  </a:lnTo>
                  <a:lnTo>
                    <a:pt x="0" y="439806"/>
                  </a:lnTo>
                  <a:lnTo>
                    <a:pt x="0" y="146602"/>
                  </a:lnTo>
                  <a:lnTo>
                    <a:pt x="1461761" y="146602"/>
                  </a:lnTo>
                  <a:lnTo>
                    <a:pt x="1461761" y="0"/>
                  </a:lnTo>
                  <a:lnTo>
                    <a:pt x="1754965" y="293204"/>
                  </a:lnTo>
                  <a:lnTo>
                    <a:pt x="1461761" y="586408"/>
                  </a:lnTo>
                  <a:close/>
                </a:path>
              </a:pathLst>
            </a:custGeom>
            <a:solidFill>
              <a:srgbClr val="4472C4"/>
            </a:solidFill>
          </p:spPr>
          <p:txBody>
            <a:bodyPr wrap="square" lIns="0" tIns="0" rIns="0" bIns="0" rtlCol="0"/>
            <a:lstStyle/>
            <a:p>
              <a:endParaRPr/>
            </a:p>
          </p:txBody>
        </p:sp>
        <p:sp>
          <p:nvSpPr>
            <p:cNvPr id="13" name="object 13"/>
            <p:cNvSpPr/>
            <p:nvPr/>
          </p:nvSpPr>
          <p:spPr>
            <a:xfrm>
              <a:off x="4975245" y="3429000"/>
              <a:ext cx="1755139" cy="586740"/>
            </a:xfrm>
            <a:custGeom>
              <a:avLst/>
              <a:gdLst/>
              <a:ahLst/>
              <a:cxnLst/>
              <a:rect l="l" t="t" r="r" b="b"/>
              <a:pathLst>
                <a:path w="1755140" h="586739">
                  <a:moveTo>
                    <a:pt x="0" y="146602"/>
                  </a:moveTo>
                  <a:lnTo>
                    <a:pt x="1461761" y="146602"/>
                  </a:lnTo>
                  <a:lnTo>
                    <a:pt x="1461761" y="0"/>
                  </a:lnTo>
                  <a:lnTo>
                    <a:pt x="1754965" y="293204"/>
                  </a:lnTo>
                  <a:lnTo>
                    <a:pt x="1461761" y="586408"/>
                  </a:lnTo>
                  <a:lnTo>
                    <a:pt x="1461761" y="439806"/>
                  </a:lnTo>
                  <a:lnTo>
                    <a:pt x="0" y="439806"/>
                  </a:lnTo>
                  <a:lnTo>
                    <a:pt x="0" y="146602"/>
                  </a:lnTo>
                  <a:close/>
                </a:path>
              </a:pathLst>
            </a:custGeom>
            <a:ln w="12699">
              <a:solidFill>
                <a:srgbClr val="31538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192299"/>
            <a:ext cx="10275570" cy="1299845"/>
          </a:xfrm>
          <a:prstGeom prst="rect">
            <a:avLst/>
          </a:prstGeom>
        </p:spPr>
        <p:txBody>
          <a:bodyPr vert="horz" wrap="square" lIns="0" tIns="12700" rIns="0" bIns="0" rtlCol="0">
            <a:spAutoFit/>
          </a:bodyPr>
          <a:lstStyle/>
          <a:p>
            <a:pPr marL="12700">
              <a:lnSpc>
                <a:spcPts val="5015"/>
              </a:lnSpc>
              <a:spcBef>
                <a:spcPts val="100"/>
              </a:spcBef>
            </a:pPr>
            <a:r>
              <a:rPr dirty="0"/>
              <a:t>Global</a:t>
            </a:r>
            <a:r>
              <a:rPr spc="-105" dirty="0"/>
              <a:t> </a:t>
            </a:r>
            <a:r>
              <a:rPr dirty="0"/>
              <a:t>Optimization</a:t>
            </a:r>
            <a:r>
              <a:rPr spc="-105" dirty="0"/>
              <a:t> </a:t>
            </a:r>
            <a:r>
              <a:rPr spc="-10" dirty="0"/>
              <a:t>Example:</a:t>
            </a:r>
          </a:p>
          <a:p>
            <a:pPr marL="12700">
              <a:lnSpc>
                <a:spcPts val="5015"/>
              </a:lnSpc>
            </a:pPr>
            <a:r>
              <a:rPr dirty="0"/>
              <a:t>Code</a:t>
            </a:r>
            <a:r>
              <a:rPr spc="-60" dirty="0"/>
              <a:t> </a:t>
            </a:r>
            <a:r>
              <a:rPr dirty="0"/>
              <a:t>Motion</a:t>
            </a:r>
            <a:r>
              <a:rPr spc="-60" dirty="0"/>
              <a:t> </a:t>
            </a:r>
            <a:r>
              <a:rPr dirty="0"/>
              <a:t>/</a:t>
            </a:r>
            <a:r>
              <a:rPr spc="-60" dirty="0"/>
              <a:t> </a:t>
            </a:r>
            <a:r>
              <a:rPr dirty="0"/>
              <a:t>Induction</a:t>
            </a:r>
            <a:r>
              <a:rPr spc="-60" dirty="0"/>
              <a:t> </a:t>
            </a:r>
            <a:r>
              <a:rPr spc="-10" dirty="0"/>
              <a:t>Variable</a:t>
            </a:r>
            <a:r>
              <a:rPr spc="-60" dirty="0"/>
              <a:t> </a:t>
            </a:r>
            <a:r>
              <a:rPr spc="-10" dirty="0"/>
              <a:t>Elimination</a:t>
            </a:r>
          </a:p>
        </p:txBody>
      </p:sp>
      <p:grpSp>
        <p:nvGrpSpPr>
          <p:cNvPr id="3" name="object 3"/>
          <p:cNvGrpSpPr/>
          <p:nvPr/>
        </p:nvGrpSpPr>
        <p:grpSpPr>
          <a:xfrm>
            <a:off x="1822889" y="2280810"/>
            <a:ext cx="2705735" cy="3772535"/>
            <a:chOff x="1822889" y="2280810"/>
            <a:chExt cx="2705735" cy="3772535"/>
          </a:xfrm>
        </p:grpSpPr>
        <p:pic>
          <p:nvPicPr>
            <p:cNvPr id="4" name="object 4"/>
            <p:cNvPicPr/>
            <p:nvPr/>
          </p:nvPicPr>
          <p:blipFill>
            <a:blip r:embed="rId2" cstate="print"/>
            <a:stretch>
              <a:fillRect/>
            </a:stretch>
          </p:blipFill>
          <p:spPr>
            <a:xfrm>
              <a:off x="1822889" y="2280810"/>
              <a:ext cx="2705119" cy="3771927"/>
            </a:xfrm>
            <a:prstGeom prst="rect">
              <a:avLst/>
            </a:prstGeom>
          </p:spPr>
        </p:pic>
        <p:sp>
          <p:nvSpPr>
            <p:cNvPr id="5" name="object 5"/>
            <p:cNvSpPr/>
            <p:nvPr/>
          </p:nvSpPr>
          <p:spPr>
            <a:xfrm>
              <a:off x="2108989" y="4142189"/>
              <a:ext cx="1355725" cy="1117600"/>
            </a:xfrm>
            <a:custGeom>
              <a:avLst/>
              <a:gdLst/>
              <a:ahLst/>
              <a:cxnLst/>
              <a:rect l="l" t="t" r="r" b="b"/>
              <a:pathLst>
                <a:path w="1355725" h="1117600">
                  <a:moveTo>
                    <a:pt x="0" y="0"/>
                  </a:moveTo>
                  <a:lnTo>
                    <a:pt x="1355507" y="0"/>
                  </a:lnTo>
                  <a:lnTo>
                    <a:pt x="1355507" y="776260"/>
                  </a:lnTo>
                  <a:lnTo>
                    <a:pt x="0" y="776260"/>
                  </a:lnTo>
                  <a:lnTo>
                    <a:pt x="0" y="0"/>
                  </a:lnTo>
                  <a:close/>
                </a:path>
                <a:path w="1355725" h="1117600">
                  <a:moveTo>
                    <a:pt x="0" y="924813"/>
                  </a:moveTo>
                  <a:lnTo>
                    <a:pt x="1355507" y="924813"/>
                  </a:lnTo>
                  <a:lnTo>
                    <a:pt x="1355507" y="1117031"/>
                  </a:lnTo>
                  <a:lnTo>
                    <a:pt x="0" y="1117031"/>
                  </a:lnTo>
                  <a:lnTo>
                    <a:pt x="0" y="924813"/>
                  </a:lnTo>
                  <a:close/>
                </a:path>
              </a:pathLst>
            </a:custGeom>
            <a:ln w="28574">
              <a:solidFill>
                <a:srgbClr val="FF0000"/>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7931610" y="2142696"/>
            <a:ext cx="2247915" cy="3962429"/>
          </a:xfrm>
          <a:prstGeom prst="rect">
            <a:avLst/>
          </a:prstGeom>
        </p:spPr>
      </p:pic>
      <p:grpSp>
        <p:nvGrpSpPr>
          <p:cNvPr id="7" name="object 7"/>
          <p:cNvGrpSpPr/>
          <p:nvPr/>
        </p:nvGrpSpPr>
        <p:grpSpPr>
          <a:xfrm>
            <a:off x="5179035" y="3719403"/>
            <a:ext cx="1483995" cy="609600"/>
            <a:chOff x="5179035" y="3719403"/>
            <a:chExt cx="1483995" cy="609600"/>
          </a:xfrm>
        </p:grpSpPr>
        <p:sp>
          <p:nvSpPr>
            <p:cNvPr id="8" name="object 8"/>
            <p:cNvSpPr/>
            <p:nvPr/>
          </p:nvSpPr>
          <p:spPr>
            <a:xfrm>
              <a:off x="5185385" y="3725753"/>
              <a:ext cx="1471295" cy="596900"/>
            </a:xfrm>
            <a:custGeom>
              <a:avLst/>
              <a:gdLst/>
              <a:ahLst/>
              <a:cxnLst/>
              <a:rect l="l" t="t" r="r" b="b"/>
              <a:pathLst>
                <a:path w="1471295" h="596900">
                  <a:moveTo>
                    <a:pt x="1172817" y="596347"/>
                  </a:moveTo>
                  <a:lnTo>
                    <a:pt x="1172817" y="447260"/>
                  </a:lnTo>
                  <a:lnTo>
                    <a:pt x="0" y="447260"/>
                  </a:lnTo>
                  <a:lnTo>
                    <a:pt x="0" y="149086"/>
                  </a:lnTo>
                  <a:lnTo>
                    <a:pt x="1172817" y="149086"/>
                  </a:lnTo>
                  <a:lnTo>
                    <a:pt x="1172817" y="0"/>
                  </a:lnTo>
                  <a:lnTo>
                    <a:pt x="1470991" y="298173"/>
                  </a:lnTo>
                  <a:lnTo>
                    <a:pt x="1172817" y="596347"/>
                  </a:lnTo>
                  <a:close/>
                </a:path>
              </a:pathLst>
            </a:custGeom>
            <a:solidFill>
              <a:srgbClr val="4472C4"/>
            </a:solidFill>
          </p:spPr>
          <p:txBody>
            <a:bodyPr wrap="square" lIns="0" tIns="0" rIns="0" bIns="0" rtlCol="0"/>
            <a:lstStyle/>
            <a:p>
              <a:endParaRPr/>
            </a:p>
          </p:txBody>
        </p:sp>
        <p:sp>
          <p:nvSpPr>
            <p:cNvPr id="9" name="object 9"/>
            <p:cNvSpPr/>
            <p:nvPr/>
          </p:nvSpPr>
          <p:spPr>
            <a:xfrm>
              <a:off x="5185385" y="3725753"/>
              <a:ext cx="1471295" cy="596900"/>
            </a:xfrm>
            <a:custGeom>
              <a:avLst/>
              <a:gdLst/>
              <a:ahLst/>
              <a:cxnLst/>
              <a:rect l="l" t="t" r="r" b="b"/>
              <a:pathLst>
                <a:path w="1471295" h="596900">
                  <a:moveTo>
                    <a:pt x="0" y="149086"/>
                  </a:moveTo>
                  <a:lnTo>
                    <a:pt x="1172817" y="149086"/>
                  </a:lnTo>
                  <a:lnTo>
                    <a:pt x="1172817" y="0"/>
                  </a:lnTo>
                  <a:lnTo>
                    <a:pt x="1470991" y="298173"/>
                  </a:lnTo>
                  <a:lnTo>
                    <a:pt x="1172817" y="596347"/>
                  </a:lnTo>
                  <a:lnTo>
                    <a:pt x="1172817" y="447260"/>
                  </a:lnTo>
                  <a:lnTo>
                    <a:pt x="0" y="447260"/>
                  </a:lnTo>
                  <a:lnTo>
                    <a:pt x="0" y="149086"/>
                  </a:lnTo>
                  <a:close/>
                </a:path>
              </a:pathLst>
            </a:custGeom>
            <a:ln w="12699">
              <a:solidFill>
                <a:srgbClr val="31538F"/>
              </a:solidFill>
            </a:ln>
          </p:spPr>
          <p:txBody>
            <a:bodyPr wrap="square" lIns="0" tIns="0" rIns="0" bIns="0" rtlCol="0"/>
            <a:lstStyle/>
            <a:p>
              <a:endParaRPr/>
            </a:p>
          </p:txBody>
        </p:sp>
      </p:grpSp>
      <p:sp>
        <p:nvSpPr>
          <p:cNvPr id="10" name="object 10"/>
          <p:cNvSpPr txBox="1"/>
          <p:nvPr/>
        </p:nvSpPr>
        <p:spPr>
          <a:xfrm>
            <a:off x="6479504" y="2464122"/>
            <a:ext cx="1699260" cy="84836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Code</a:t>
            </a:r>
            <a:r>
              <a:rPr sz="1800" b="1" spc="-20" dirty="0">
                <a:latin typeface="Calibri"/>
                <a:cs typeface="Calibri"/>
              </a:rPr>
              <a:t> </a:t>
            </a:r>
            <a:r>
              <a:rPr sz="1800" b="1" spc="-10" dirty="0">
                <a:latin typeface="Calibri"/>
                <a:cs typeface="Calibri"/>
              </a:rPr>
              <a:t>Motion: </a:t>
            </a:r>
            <a:r>
              <a:rPr sz="1800" dirty="0">
                <a:latin typeface="Calibri"/>
                <a:cs typeface="Calibri"/>
              </a:rPr>
              <a:t>hoisted</a:t>
            </a:r>
            <a:r>
              <a:rPr sz="1800" spc="-50" dirty="0">
                <a:latin typeface="Calibri"/>
                <a:cs typeface="Calibri"/>
              </a:rPr>
              <a:t> </a:t>
            </a:r>
            <a:r>
              <a:rPr sz="1800" dirty="0">
                <a:latin typeface="Calibri"/>
                <a:cs typeface="Calibri"/>
              </a:rPr>
              <a:t>outside</a:t>
            </a:r>
            <a:r>
              <a:rPr sz="1800" spc="-50" dirty="0">
                <a:latin typeface="Calibri"/>
                <a:cs typeface="Calibri"/>
              </a:rPr>
              <a:t> </a:t>
            </a:r>
            <a:r>
              <a:rPr sz="1800" spc="-25" dirty="0">
                <a:latin typeface="Calibri"/>
                <a:cs typeface="Calibri"/>
              </a:rPr>
              <a:t>of </a:t>
            </a:r>
            <a:r>
              <a:rPr sz="1800" dirty="0">
                <a:latin typeface="Calibri"/>
                <a:cs typeface="Calibri"/>
              </a:rPr>
              <a:t>the</a:t>
            </a:r>
            <a:r>
              <a:rPr sz="1800" spc="-25" dirty="0">
                <a:latin typeface="Calibri"/>
                <a:cs typeface="Calibri"/>
              </a:rPr>
              <a:t> </a:t>
            </a:r>
            <a:r>
              <a:rPr sz="1800" spc="-20" dirty="0">
                <a:latin typeface="Calibri"/>
                <a:cs typeface="Calibri"/>
              </a:rPr>
              <a:t>loop</a:t>
            </a:r>
            <a:endParaRPr sz="1800">
              <a:latin typeface="Calibri"/>
              <a:cs typeface="Calibri"/>
            </a:endParaRPr>
          </a:p>
        </p:txBody>
      </p:sp>
      <p:sp>
        <p:nvSpPr>
          <p:cNvPr id="11" name="object 11"/>
          <p:cNvSpPr/>
          <p:nvPr/>
        </p:nvSpPr>
        <p:spPr>
          <a:xfrm>
            <a:off x="8268410" y="2399532"/>
            <a:ext cx="1201420" cy="1029969"/>
          </a:xfrm>
          <a:custGeom>
            <a:avLst/>
            <a:gdLst/>
            <a:ahLst/>
            <a:cxnLst/>
            <a:rect l="l" t="t" r="r" b="b"/>
            <a:pathLst>
              <a:path w="1201420" h="1029970">
                <a:moveTo>
                  <a:pt x="0" y="0"/>
                </a:moveTo>
                <a:lnTo>
                  <a:pt x="1201214" y="0"/>
                </a:lnTo>
                <a:lnTo>
                  <a:pt x="1201214" y="1029466"/>
                </a:lnTo>
                <a:lnTo>
                  <a:pt x="0" y="1029466"/>
                </a:lnTo>
                <a:lnTo>
                  <a:pt x="0" y="0"/>
                </a:lnTo>
                <a:close/>
              </a:path>
            </a:pathLst>
          </a:custGeom>
          <a:ln w="28574">
            <a:solidFill>
              <a:srgbClr val="FF0000"/>
            </a:solidFill>
          </a:ln>
        </p:spPr>
        <p:txBody>
          <a:bodyPr wrap="square" lIns="0" tIns="0" rIns="0" bIns="0" rtlCol="0"/>
          <a:lstStyle/>
          <a:p>
            <a:endParaRPr/>
          </a:p>
        </p:txBody>
      </p:sp>
      <p:sp>
        <p:nvSpPr>
          <p:cNvPr id="12" name="object 12"/>
          <p:cNvSpPr txBox="1"/>
          <p:nvPr/>
        </p:nvSpPr>
        <p:spPr>
          <a:xfrm>
            <a:off x="187802" y="4109758"/>
            <a:ext cx="1580515" cy="139700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addr</a:t>
            </a:r>
            <a:r>
              <a:rPr sz="1800" spc="-2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save</a:t>
            </a:r>
            <a:r>
              <a:rPr sz="1800" spc="-20" dirty="0">
                <a:latin typeface="Calibri"/>
                <a:cs typeface="Calibri"/>
              </a:rPr>
              <a:t> </a:t>
            </a:r>
            <a:r>
              <a:rPr sz="1800" dirty="0">
                <a:latin typeface="Calibri"/>
                <a:cs typeface="Calibri"/>
              </a:rPr>
              <a:t>+</a:t>
            </a:r>
            <a:r>
              <a:rPr sz="1800" spc="-20" dirty="0">
                <a:latin typeface="Calibri"/>
                <a:cs typeface="Calibri"/>
              </a:rPr>
              <a:t> </a:t>
            </a:r>
            <a:r>
              <a:rPr sz="1800" spc="-25" dirty="0">
                <a:latin typeface="Calibri"/>
                <a:cs typeface="Calibri"/>
              </a:rPr>
              <a:t>i*8 via</a:t>
            </a:r>
            <a:endParaRPr sz="1800">
              <a:latin typeface="Calibri"/>
              <a:cs typeface="Calibri"/>
            </a:endParaRPr>
          </a:p>
          <a:p>
            <a:pPr marL="12700" marR="1010919">
              <a:lnSpc>
                <a:spcPct val="100000"/>
              </a:lnSpc>
            </a:pPr>
            <a:r>
              <a:rPr sz="1800" spc="-25" dirty="0">
                <a:latin typeface="Courier New"/>
                <a:cs typeface="Courier New"/>
              </a:rPr>
              <a:t>ld </a:t>
            </a:r>
            <a:r>
              <a:rPr sz="1800" spc="-20" dirty="0">
                <a:latin typeface="Courier New"/>
                <a:cs typeface="Courier New"/>
              </a:rPr>
              <a:t>slli addi</a:t>
            </a:r>
            <a:endParaRPr sz="1800">
              <a:latin typeface="Courier New"/>
              <a:cs typeface="Courier New"/>
            </a:endParaRPr>
          </a:p>
        </p:txBody>
      </p:sp>
      <p:sp>
        <p:nvSpPr>
          <p:cNvPr id="13" name="object 13"/>
          <p:cNvSpPr txBox="1"/>
          <p:nvPr/>
        </p:nvSpPr>
        <p:spPr>
          <a:xfrm>
            <a:off x="9542650" y="4040184"/>
            <a:ext cx="126936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add</a:t>
            </a:r>
            <a:r>
              <a:rPr sz="1800" spc="-25" dirty="0">
                <a:latin typeface="Calibri"/>
                <a:cs typeface="Calibri"/>
              </a:rPr>
              <a:t> </a:t>
            </a:r>
            <a:r>
              <a:rPr sz="1800" dirty="0">
                <a:latin typeface="Calibri"/>
                <a:cs typeface="Calibri"/>
              </a:rPr>
              <a:t>1</a:t>
            </a:r>
            <a:r>
              <a:rPr sz="1800" spc="-15" dirty="0">
                <a:latin typeface="Calibri"/>
                <a:cs typeface="Calibri"/>
              </a:rPr>
              <a:t> </a:t>
            </a:r>
            <a:r>
              <a:rPr sz="1800" dirty="0">
                <a:latin typeface="Calibri"/>
                <a:cs typeface="Calibri"/>
              </a:rPr>
              <a:t>to</a:t>
            </a:r>
            <a:r>
              <a:rPr sz="1800" spc="-15" dirty="0">
                <a:latin typeface="Calibri"/>
                <a:cs typeface="Calibri"/>
              </a:rPr>
              <a:t> </a:t>
            </a:r>
            <a:r>
              <a:rPr sz="1800" spc="-50" dirty="0">
                <a:latin typeface="Calibri"/>
                <a:cs typeface="Calibri"/>
              </a:rPr>
              <a:t>I</a:t>
            </a:r>
            <a:r>
              <a:rPr sz="1800" spc="500" dirty="0">
                <a:latin typeface="Calibri"/>
                <a:cs typeface="Calibri"/>
              </a:rPr>
              <a:t> </a:t>
            </a:r>
            <a:r>
              <a:rPr sz="1800" dirty="0">
                <a:latin typeface="Calibri"/>
                <a:cs typeface="Calibri"/>
              </a:rPr>
              <a:t>add</a:t>
            </a:r>
            <a:r>
              <a:rPr sz="1800" spc="-15" dirty="0">
                <a:latin typeface="Calibri"/>
                <a:cs typeface="Calibri"/>
              </a:rPr>
              <a:t> </a:t>
            </a:r>
            <a:r>
              <a:rPr sz="1800" dirty="0">
                <a:latin typeface="Calibri"/>
                <a:cs typeface="Calibri"/>
              </a:rPr>
              <a:t>8</a:t>
            </a:r>
            <a:r>
              <a:rPr sz="1800" spc="-15" dirty="0">
                <a:latin typeface="Calibri"/>
                <a:cs typeface="Calibri"/>
              </a:rPr>
              <a:t> </a:t>
            </a:r>
            <a:r>
              <a:rPr sz="1800" dirty="0">
                <a:latin typeface="Calibri"/>
                <a:cs typeface="Calibri"/>
              </a:rPr>
              <a:t>to</a:t>
            </a:r>
            <a:r>
              <a:rPr sz="1800" spc="-15" dirty="0">
                <a:latin typeface="Calibri"/>
                <a:cs typeface="Calibri"/>
              </a:rPr>
              <a:t> </a:t>
            </a:r>
            <a:r>
              <a:rPr sz="1800" spc="-20" dirty="0">
                <a:latin typeface="Calibri"/>
                <a:cs typeface="Calibri"/>
              </a:rPr>
              <a:t>addr</a:t>
            </a:r>
            <a:endParaRPr sz="1800">
              <a:latin typeface="Calibri"/>
              <a:cs typeface="Calibri"/>
            </a:endParaRPr>
          </a:p>
        </p:txBody>
      </p:sp>
      <p:sp>
        <p:nvSpPr>
          <p:cNvPr id="14" name="object 14"/>
          <p:cNvSpPr txBox="1"/>
          <p:nvPr/>
        </p:nvSpPr>
        <p:spPr>
          <a:xfrm>
            <a:off x="3495607" y="4856202"/>
            <a:ext cx="151828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ld</a:t>
            </a:r>
            <a:r>
              <a:rPr sz="1800" spc="-20" dirty="0">
                <a:latin typeface="Calibri"/>
                <a:cs typeface="Calibri"/>
              </a:rPr>
              <a:t> </a:t>
            </a:r>
            <a:r>
              <a:rPr sz="1800" dirty="0">
                <a:latin typeface="Calibri"/>
                <a:cs typeface="Calibri"/>
              </a:rPr>
              <a:t>k</a:t>
            </a:r>
            <a:r>
              <a:rPr sz="1800" spc="-15" dirty="0">
                <a:latin typeface="Calibri"/>
                <a:cs typeface="Calibri"/>
              </a:rPr>
              <a:t> </a:t>
            </a:r>
            <a:r>
              <a:rPr sz="1800" dirty="0">
                <a:latin typeface="Calibri"/>
                <a:cs typeface="Calibri"/>
              </a:rPr>
              <a:t>every</a:t>
            </a:r>
            <a:r>
              <a:rPr sz="1800" spc="-15" dirty="0">
                <a:latin typeface="Calibri"/>
                <a:cs typeface="Calibri"/>
              </a:rPr>
              <a:t> </a:t>
            </a:r>
            <a:r>
              <a:rPr sz="1800" spc="-20" dirty="0">
                <a:latin typeface="Calibri"/>
                <a:cs typeface="Calibri"/>
              </a:rPr>
              <a:t>time </a:t>
            </a:r>
            <a:r>
              <a:rPr sz="1800" dirty="0">
                <a:latin typeface="Calibri"/>
                <a:cs typeface="Calibri"/>
              </a:rPr>
              <a:t>around</a:t>
            </a:r>
            <a:r>
              <a:rPr sz="1800" spc="-45" dirty="0">
                <a:latin typeface="Calibri"/>
                <a:cs typeface="Calibri"/>
              </a:rPr>
              <a:t> </a:t>
            </a:r>
            <a:r>
              <a:rPr sz="1800" dirty="0">
                <a:latin typeface="Calibri"/>
                <a:cs typeface="Calibri"/>
              </a:rPr>
              <a:t>the</a:t>
            </a:r>
            <a:r>
              <a:rPr sz="1800" spc="-35" dirty="0">
                <a:latin typeface="Calibri"/>
                <a:cs typeface="Calibri"/>
              </a:rPr>
              <a:t> </a:t>
            </a:r>
            <a:r>
              <a:rPr sz="1800" spc="-20" dirty="0">
                <a:latin typeface="Calibri"/>
                <a:cs typeface="Calibri"/>
              </a:rPr>
              <a:t>loop</a:t>
            </a:r>
            <a:endParaRPr sz="1800">
              <a:latin typeface="Calibri"/>
              <a:cs typeface="Calibri"/>
            </a:endParaRPr>
          </a:p>
        </p:txBody>
      </p:sp>
      <p:sp>
        <p:nvSpPr>
          <p:cNvPr id="15" name="object 15"/>
          <p:cNvSpPr txBox="1"/>
          <p:nvPr/>
        </p:nvSpPr>
        <p:spPr>
          <a:xfrm>
            <a:off x="187802" y="1754980"/>
            <a:ext cx="3042920" cy="574040"/>
          </a:xfrm>
          <a:prstGeom prst="rect">
            <a:avLst/>
          </a:prstGeom>
        </p:spPr>
        <p:txBody>
          <a:bodyPr vert="horz" wrap="square" lIns="0" tIns="12700" rIns="0" bIns="0" rtlCol="0">
            <a:spAutoFit/>
          </a:bodyPr>
          <a:lstStyle/>
          <a:p>
            <a:pPr marL="561340" marR="5080" indent="-548640">
              <a:lnSpc>
                <a:spcPct val="100000"/>
              </a:lnSpc>
              <a:spcBef>
                <a:spcPts val="100"/>
              </a:spcBef>
            </a:pPr>
            <a:r>
              <a:rPr sz="1800" b="1" dirty="0">
                <a:latin typeface="Courier New"/>
                <a:cs typeface="Courier New"/>
              </a:rPr>
              <a:t>“while</a:t>
            </a:r>
            <a:r>
              <a:rPr sz="1800" b="1" spc="-30" dirty="0">
                <a:latin typeface="Courier New"/>
                <a:cs typeface="Courier New"/>
              </a:rPr>
              <a:t> </a:t>
            </a:r>
            <a:r>
              <a:rPr sz="1800" b="1" dirty="0">
                <a:latin typeface="Courier New"/>
                <a:cs typeface="Courier New"/>
              </a:rPr>
              <a:t>(save[i]</a:t>
            </a:r>
            <a:r>
              <a:rPr sz="1800" b="1" spc="-25" dirty="0">
                <a:latin typeface="Courier New"/>
                <a:cs typeface="Courier New"/>
              </a:rPr>
              <a:t> </a:t>
            </a:r>
            <a:r>
              <a:rPr sz="1800" b="1" dirty="0">
                <a:latin typeface="Courier New"/>
                <a:cs typeface="Courier New"/>
              </a:rPr>
              <a:t>==</a:t>
            </a:r>
            <a:r>
              <a:rPr sz="1800" b="1" spc="-25" dirty="0">
                <a:latin typeface="Courier New"/>
                <a:cs typeface="Courier New"/>
              </a:rPr>
              <a:t> k): </a:t>
            </a:r>
            <a:r>
              <a:rPr sz="1800" b="1" dirty="0">
                <a:latin typeface="Courier New"/>
                <a:cs typeface="Courier New"/>
              </a:rPr>
              <a:t>i</a:t>
            </a:r>
            <a:r>
              <a:rPr sz="1800" b="1" spc="-10" dirty="0">
                <a:latin typeface="Courier New"/>
                <a:cs typeface="Courier New"/>
              </a:rPr>
              <a:t> </a:t>
            </a:r>
            <a:r>
              <a:rPr sz="1800" b="1" dirty="0">
                <a:latin typeface="Courier New"/>
                <a:cs typeface="Courier New"/>
              </a:rPr>
              <a:t>+=</a:t>
            </a:r>
            <a:r>
              <a:rPr sz="1800" b="1" spc="-5" dirty="0">
                <a:latin typeface="Courier New"/>
                <a:cs typeface="Courier New"/>
              </a:rPr>
              <a:t> </a:t>
            </a:r>
            <a:r>
              <a:rPr sz="1800" b="1" spc="-25" dirty="0">
                <a:latin typeface="Courier New"/>
                <a:cs typeface="Courier New"/>
              </a:rPr>
              <a:t>1;”</a:t>
            </a:r>
            <a:endParaRPr sz="1800">
              <a:latin typeface="Courier New"/>
              <a:cs typeface="Courier New"/>
            </a:endParaRPr>
          </a:p>
        </p:txBody>
      </p:sp>
      <p:sp>
        <p:nvSpPr>
          <p:cNvPr id="16" name="object 16"/>
          <p:cNvSpPr txBox="1"/>
          <p:nvPr/>
        </p:nvSpPr>
        <p:spPr>
          <a:xfrm>
            <a:off x="3846765" y="3119038"/>
            <a:ext cx="8978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add</a:t>
            </a:r>
            <a:r>
              <a:rPr sz="1800" spc="-25" dirty="0">
                <a:latin typeface="Calibri"/>
                <a:cs typeface="Calibri"/>
              </a:rPr>
              <a:t> </a:t>
            </a:r>
            <a:r>
              <a:rPr sz="1800" dirty="0">
                <a:latin typeface="Calibri"/>
                <a:cs typeface="Calibri"/>
              </a:rPr>
              <a:t>1</a:t>
            </a:r>
            <a:r>
              <a:rPr sz="1800" spc="-15" dirty="0">
                <a:latin typeface="Calibri"/>
                <a:cs typeface="Calibri"/>
              </a:rPr>
              <a:t> </a:t>
            </a:r>
            <a:r>
              <a:rPr sz="1800" dirty="0">
                <a:latin typeface="Calibri"/>
                <a:cs typeface="Calibri"/>
              </a:rPr>
              <a:t>to</a:t>
            </a:r>
            <a:r>
              <a:rPr sz="1800" spc="-15" dirty="0">
                <a:latin typeface="Calibri"/>
                <a:cs typeface="Calibri"/>
              </a:rPr>
              <a:t> </a:t>
            </a:r>
            <a:r>
              <a:rPr sz="1800" spc="-50" dirty="0">
                <a:latin typeface="Calibri"/>
                <a:cs typeface="Calibri"/>
              </a:rPr>
              <a:t>I</a:t>
            </a:r>
            <a:endParaRPr sz="1800">
              <a:latin typeface="Calibri"/>
              <a:cs typeface="Calibri"/>
            </a:endParaRPr>
          </a:p>
        </p:txBody>
      </p:sp>
      <p:sp>
        <p:nvSpPr>
          <p:cNvPr id="17" name="object 17"/>
          <p:cNvSpPr txBox="1"/>
          <p:nvPr/>
        </p:nvSpPr>
        <p:spPr>
          <a:xfrm>
            <a:off x="2390263" y="6032370"/>
            <a:ext cx="740410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Global</a:t>
            </a:r>
            <a:r>
              <a:rPr sz="2400" b="1" spc="-60" dirty="0">
                <a:latin typeface="Calibri"/>
                <a:cs typeface="Calibri"/>
              </a:rPr>
              <a:t> </a:t>
            </a:r>
            <a:r>
              <a:rPr sz="2400" b="1" dirty="0">
                <a:latin typeface="Calibri"/>
                <a:cs typeface="Calibri"/>
              </a:rPr>
              <a:t>optimizations</a:t>
            </a:r>
            <a:r>
              <a:rPr sz="2400" b="1" spc="-45" dirty="0">
                <a:latin typeface="Calibri"/>
                <a:cs typeface="Calibri"/>
              </a:rPr>
              <a:t> </a:t>
            </a:r>
            <a:r>
              <a:rPr sz="2400" b="1" dirty="0">
                <a:latin typeface="Calibri"/>
                <a:cs typeface="Calibri"/>
              </a:rPr>
              <a:t>tend</a:t>
            </a:r>
            <a:r>
              <a:rPr sz="2400" b="1" spc="-50" dirty="0">
                <a:latin typeface="Calibri"/>
                <a:cs typeface="Calibri"/>
              </a:rPr>
              <a:t> </a:t>
            </a:r>
            <a:r>
              <a:rPr sz="2400" b="1" dirty="0">
                <a:latin typeface="Calibri"/>
                <a:cs typeface="Calibri"/>
              </a:rPr>
              <a:t>to</a:t>
            </a:r>
            <a:r>
              <a:rPr sz="2400" b="1" spc="-45" dirty="0">
                <a:latin typeface="Calibri"/>
                <a:cs typeface="Calibri"/>
              </a:rPr>
              <a:t> </a:t>
            </a:r>
            <a:r>
              <a:rPr sz="2400" b="1" dirty="0">
                <a:latin typeface="Calibri"/>
                <a:cs typeface="Calibri"/>
              </a:rPr>
              <a:t>be</a:t>
            </a:r>
            <a:r>
              <a:rPr sz="2400" b="1" spc="-45" dirty="0">
                <a:latin typeface="Calibri"/>
                <a:cs typeface="Calibri"/>
              </a:rPr>
              <a:t> </a:t>
            </a:r>
            <a:r>
              <a:rPr sz="2400" b="1" dirty="0">
                <a:latin typeface="Calibri"/>
                <a:cs typeface="Calibri"/>
              </a:rPr>
              <a:t>more</a:t>
            </a:r>
            <a:r>
              <a:rPr sz="2400" b="1" spc="-50" dirty="0">
                <a:latin typeface="Calibri"/>
                <a:cs typeface="Calibri"/>
              </a:rPr>
              <a:t> </a:t>
            </a:r>
            <a:r>
              <a:rPr sz="2400" b="1" dirty="0">
                <a:latin typeface="Calibri"/>
                <a:cs typeface="Calibri"/>
              </a:rPr>
              <a:t>complex</a:t>
            </a:r>
            <a:r>
              <a:rPr sz="2400" b="1" spc="-45" dirty="0">
                <a:latin typeface="Calibri"/>
                <a:cs typeface="Calibri"/>
              </a:rPr>
              <a:t> </a:t>
            </a:r>
            <a:r>
              <a:rPr sz="2400" b="1" dirty="0">
                <a:latin typeface="Calibri"/>
                <a:cs typeface="Calibri"/>
              </a:rPr>
              <a:t>and</a:t>
            </a:r>
            <a:r>
              <a:rPr sz="2400" b="1" spc="-45" dirty="0">
                <a:latin typeface="Calibri"/>
                <a:cs typeface="Calibri"/>
              </a:rPr>
              <a:t> </a:t>
            </a:r>
            <a:r>
              <a:rPr sz="2400" b="1" spc="-10" dirty="0">
                <a:latin typeface="Calibri"/>
                <a:cs typeface="Calibri"/>
              </a:rPr>
              <a:t>involve </a:t>
            </a:r>
            <a:r>
              <a:rPr sz="2400" b="1" dirty="0">
                <a:latin typeface="Calibri"/>
                <a:cs typeface="Calibri"/>
              </a:rPr>
              <a:t>reasoning</a:t>
            </a:r>
            <a:r>
              <a:rPr sz="2400" b="1" spc="-55" dirty="0">
                <a:latin typeface="Calibri"/>
                <a:cs typeface="Calibri"/>
              </a:rPr>
              <a:t> </a:t>
            </a:r>
            <a:r>
              <a:rPr sz="2400" b="1" dirty="0">
                <a:latin typeface="Calibri"/>
                <a:cs typeface="Calibri"/>
              </a:rPr>
              <a:t>that</a:t>
            </a:r>
            <a:r>
              <a:rPr sz="2400" b="1" spc="-45" dirty="0">
                <a:latin typeface="Calibri"/>
                <a:cs typeface="Calibri"/>
              </a:rPr>
              <a:t> </a:t>
            </a:r>
            <a:r>
              <a:rPr sz="2400" b="1" dirty="0">
                <a:latin typeface="Calibri"/>
                <a:cs typeface="Calibri"/>
              </a:rPr>
              <a:t>is</a:t>
            </a:r>
            <a:r>
              <a:rPr sz="2400" b="1" spc="-45" dirty="0">
                <a:latin typeface="Calibri"/>
                <a:cs typeface="Calibri"/>
              </a:rPr>
              <a:t> </a:t>
            </a:r>
            <a:r>
              <a:rPr sz="2400" b="1" dirty="0">
                <a:latin typeface="Calibri"/>
                <a:cs typeface="Calibri"/>
              </a:rPr>
              <a:t>more</a:t>
            </a:r>
            <a:r>
              <a:rPr sz="2400" b="1" spc="-45" dirty="0">
                <a:latin typeface="Calibri"/>
                <a:cs typeface="Calibri"/>
              </a:rPr>
              <a:t> </a:t>
            </a:r>
            <a:r>
              <a:rPr sz="2400" b="1" dirty="0">
                <a:latin typeface="Calibri"/>
                <a:cs typeface="Calibri"/>
              </a:rPr>
              <a:t>difficult</a:t>
            </a:r>
            <a:r>
              <a:rPr sz="2400" b="1" spc="-45" dirty="0">
                <a:latin typeface="Calibri"/>
                <a:cs typeface="Calibri"/>
              </a:rPr>
              <a:t> </a:t>
            </a:r>
            <a:r>
              <a:rPr sz="2400" b="1" dirty="0">
                <a:latin typeface="Calibri"/>
                <a:cs typeface="Calibri"/>
              </a:rPr>
              <a:t>to</a:t>
            </a:r>
            <a:r>
              <a:rPr sz="2400" b="1" spc="-45" dirty="0">
                <a:latin typeface="Calibri"/>
                <a:cs typeface="Calibri"/>
              </a:rPr>
              <a:t> </a:t>
            </a:r>
            <a:r>
              <a:rPr sz="2400" b="1" dirty="0">
                <a:latin typeface="Calibri"/>
                <a:cs typeface="Calibri"/>
              </a:rPr>
              <a:t>prove</a:t>
            </a:r>
            <a:r>
              <a:rPr sz="2400" b="1" spc="-45" dirty="0">
                <a:latin typeface="Calibri"/>
                <a:cs typeface="Calibri"/>
              </a:rPr>
              <a:t> </a:t>
            </a:r>
            <a:r>
              <a:rPr sz="2400" b="1" spc="-10" dirty="0">
                <a:latin typeface="Calibri"/>
                <a:cs typeface="Calibri"/>
              </a:rPr>
              <a:t>correct</a:t>
            </a:r>
            <a:endParaRPr sz="2400">
              <a:latin typeface="Calibri"/>
              <a:cs typeface="Calibri"/>
            </a:endParaRPr>
          </a:p>
        </p:txBody>
      </p:sp>
      <p:sp>
        <p:nvSpPr>
          <p:cNvPr id="18" name="object 18"/>
          <p:cNvSpPr txBox="1"/>
          <p:nvPr/>
        </p:nvSpPr>
        <p:spPr>
          <a:xfrm>
            <a:off x="9865145" y="2355432"/>
            <a:ext cx="2006600" cy="139700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Induction</a:t>
            </a:r>
            <a:r>
              <a:rPr sz="1800" b="1" spc="-45" dirty="0">
                <a:latin typeface="Calibri"/>
                <a:cs typeface="Calibri"/>
              </a:rPr>
              <a:t> </a:t>
            </a:r>
            <a:r>
              <a:rPr sz="1800" b="1" spc="-10" dirty="0">
                <a:latin typeface="Calibri"/>
                <a:cs typeface="Calibri"/>
              </a:rPr>
              <a:t>Variable </a:t>
            </a:r>
            <a:r>
              <a:rPr sz="1800" b="1" dirty="0">
                <a:latin typeface="Calibri"/>
                <a:cs typeface="Calibri"/>
              </a:rPr>
              <a:t>Elimination:</a:t>
            </a:r>
            <a:r>
              <a:rPr sz="1800" b="1" spc="-60" dirty="0">
                <a:latin typeface="Calibri"/>
                <a:cs typeface="Calibri"/>
              </a:rPr>
              <a:t> </a:t>
            </a:r>
            <a:r>
              <a:rPr sz="1800" spc="-15" dirty="0">
                <a:latin typeface="Calibri"/>
                <a:cs typeface="Calibri"/>
              </a:rPr>
              <a:t>Re-</a:t>
            </a:r>
            <a:r>
              <a:rPr sz="1800" spc="-20" dirty="0">
                <a:latin typeface="Calibri"/>
                <a:cs typeface="Calibri"/>
              </a:rPr>
              <a:t>write </a:t>
            </a:r>
            <a:r>
              <a:rPr sz="1800" dirty="0">
                <a:latin typeface="Calibri"/>
                <a:cs typeface="Calibri"/>
              </a:rPr>
              <a:t>induction</a:t>
            </a:r>
            <a:r>
              <a:rPr sz="1800" spc="-45" dirty="0">
                <a:latin typeface="Calibri"/>
                <a:cs typeface="Calibri"/>
              </a:rPr>
              <a:t> </a:t>
            </a:r>
            <a:r>
              <a:rPr sz="1800" spc="-10" dirty="0">
                <a:latin typeface="Calibri"/>
                <a:cs typeface="Calibri"/>
              </a:rPr>
              <a:t>variable </a:t>
            </a:r>
            <a:r>
              <a:rPr sz="1800" dirty="0">
                <a:latin typeface="Calibri"/>
                <a:cs typeface="Calibri"/>
              </a:rPr>
              <a:t>update</a:t>
            </a:r>
            <a:r>
              <a:rPr sz="1800" spc="-25" dirty="0">
                <a:latin typeface="Calibri"/>
                <a:cs typeface="Calibri"/>
              </a:rPr>
              <a:t> </a:t>
            </a:r>
            <a:r>
              <a:rPr sz="1800" dirty="0">
                <a:latin typeface="Calibri"/>
                <a:cs typeface="Calibri"/>
              </a:rPr>
              <a:t>&amp;</a:t>
            </a:r>
            <a:r>
              <a:rPr sz="1800" spc="-25" dirty="0">
                <a:latin typeface="Calibri"/>
                <a:cs typeface="Calibri"/>
              </a:rPr>
              <a:t> </a:t>
            </a:r>
            <a:r>
              <a:rPr sz="1800" spc="-10" dirty="0">
                <a:latin typeface="Calibri"/>
                <a:cs typeface="Calibri"/>
              </a:rPr>
              <a:t>address computation</a:t>
            </a:r>
            <a:r>
              <a:rPr sz="1800" spc="-5" dirty="0">
                <a:latin typeface="Calibri"/>
                <a:cs typeface="Calibri"/>
              </a:rPr>
              <a:t> </a:t>
            </a:r>
            <a:r>
              <a:rPr sz="1800" spc="-10" dirty="0">
                <a:latin typeface="Calibri"/>
                <a:cs typeface="Calibri"/>
              </a:rPr>
              <a:t>directly</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Optimization</a:t>
            </a:r>
            <a:r>
              <a:rPr spc="-190" dirty="0"/>
              <a:t> </a:t>
            </a:r>
            <a:r>
              <a:rPr spc="-10" dirty="0"/>
              <a:t>Summary</a:t>
            </a:r>
          </a:p>
        </p:txBody>
      </p:sp>
      <p:pic>
        <p:nvPicPr>
          <p:cNvPr id="3" name="object 3"/>
          <p:cNvPicPr/>
          <p:nvPr/>
        </p:nvPicPr>
        <p:blipFill>
          <a:blip r:embed="rId2" cstate="print"/>
          <a:stretch>
            <a:fillRect/>
          </a:stretch>
        </p:blipFill>
        <p:spPr>
          <a:xfrm>
            <a:off x="1623596" y="1849238"/>
            <a:ext cx="8686863" cy="42672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spc="-55" dirty="0"/>
              <a:t>Today:</a:t>
            </a:r>
            <a:r>
              <a:rPr spc="-60" dirty="0"/>
              <a:t> </a:t>
            </a:r>
            <a:r>
              <a:rPr dirty="0"/>
              <a:t>The</a:t>
            </a:r>
            <a:r>
              <a:rPr spc="-55" dirty="0"/>
              <a:t> </a:t>
            </a:r>
            <a:r>
              <a:rPr dirty="0"/>
              <a:t>Compiler</a:t>
            </a:r>
            <a:r>
              <a:rPr spc="-55" dirty="0"/>
              <a:t> </a:t>
            </a:r>
            <a:r>
              <a:rPr dirty="0"/>
              <a:t>is</a:t>
            </a:r>
            <a:r>
              <a:rPr spc="-60" dirty="0"/>
              <a:t> </a:t>
            </a:r>
            <a:r>
              <a:rPr dirty="0"/>
              <a:t>Here</a:t>
            </a:r>
            <a:r>
              <a:rPr spc="-55" dirty="0"/>
              <a:t> </a:t>
            </a:r>
            <a:r>
              <a:rPr dirty="0"/>
              <a:t>to</a:t>
            </a:r>
            <a:r>
              <a:rPr spc="-55" dirty="0"/>
              <a:t> </a:t>
            </a:r>
            <a:r>
              <a:rPr spc="-20" dirty="0"/>
              <a:t>Help</a:t>
            </a:r>
          </a:p>
        </p:txBody>
      </p:sp>
      <p:sp>
        <p:nvSpPr>
          <p:cNvPr id="3" name="object 3"/>
          <p:cNvSpPr txBox="1"/>
          <p:nvPr/>
        </p:nvSpPr>
        <p:spPr>
          <a:xfrm>
            <a:off x="964547" y="1802663"/>
            <a:ext cx="10288905" cy="4037003"/>
          </a:xfrm>
          <a:prstGeom prst="rect">
            <a:avLst/>
          </a:prstGeom>
        </p:spPr>
        <p:txBody>
          <a:bodyPr vert="horz" wrap="square" lIns="0" tIns="60960" rIns="0" bIns="0" rtlCol="0">
            <a:spAutoFit/>
          </a:bodyPr>
          <a:lstStyle/>
          <a:p>
            <a:pPr marL="186690" marR="5080" indent="-174625">
              <a:lnSpc>
                <a:spcPts val="3020"/>
              </a:lnSpc>
              <a:spcBef>
                <a:spcPts val="480"/>
              </a:spcBef>
              <a:buFont typeface="Arial"/>
              <a:buChar char="•"/>
              <a:tabLst>
                <a:tab pos="187960" algn="l"/>
              </a:tabLst>
            </a:pPr>
            <a:r>
              <a:rPr sz="2800" dirty="0">
                <a:latin typeface="Calibri"/>
                <a:cs typeface="Calibri"/>
              </a:rPr>
              <a:t>Next</a:t>
            </a:r>
            <a:r>
              <a:rPr sz="2800" spc="-45" dirty="0">
                <a:latin typeface="Calibri"/>
                <a:cs typeface="Calibri"/>
              </a:rPr>
              <a:t> </a:t>
            </a:r>
            <a:r>
              <a:rPr sz="2800" dirty="0">
                <a:latin typeface="Calibri"/>
                <a:cs typeface="Calibri"/>
              </a:rPr>
              <a:t>we</a:t>
            </a:r>
            <a:r>
              <a:rPr sz="2800" spc="-40" dirty="0">
                <a:latin typeface="Calibri"/>
                <a:cs typeface="Calibri"/>
              </a:rPr>
              <a:t> </a:t>
            </a:r>
            <a:r>
              <a:rPr sz="2800" dirty="0">
                <a:latin typeface="Calibri"/>
                <a:cs typeface="Calibri"/>
              </a:rPr>
              <a:t>will</a:t>
            </a:r>
            <a:r>
              <a:rPr sz="2800" spc="-45" dirty="0">
                <a:latin typeface="Calibri"/>
                <a:cs typeface="Calibri"/>
              </a:rPr>
              <a:t> </a:t>
            </a:r>
            <a:r>
              <a:rPr sz="2800" dirty="0">
                <a:latin typeface="Calibri"/>
                <a:cs typeface="Calibri"/>
              </a:rPr>
              <a:t>look</a:t>
            </a:r>
            <a:r>
              <a:rPr sz="2800" spc="-40" dirty="0">
                <a:latin typeface="Calibri"/>
                <a:cs typeface="Calibri"/>
              </a:rPr>
              <a:t> </a:t>
            </a:r>
            <a:r>
              <a:rPr sz="2800" dirty="0">
                <a:latin typeface="Calibri"/>
                <a:cs typeface="Calibri"/>
              </a:rPr>
              <a:t>to</a:t>
            </a:r>
            <a:r>
              <a:rPr sz="2800" spc="-40" dirty="0">
                <a:latin typeface="Calibri"/>
                <a:cs typeface="Calibri"/>
              </a:rPr>
              <a:t> </a:t>
            </a:r>
            <a:r>
              <a:rPr sz="2800" dirty="0">
                <a:latin typeface="Calibri"/>
                <a:cs typeface="Calibri"/>
              </a:rPr>
              <a:t>how</a:t>
            </a:r>
            <a:r>
              <a:rPr sz="2800" spc="-45" dirty="0">
                <a:latin typeface="Calibri"/>
                <a:cs typeface="Calibri"/>
              </a:rPr>
              <a:t> </a:t>
            </a:r>
            <a:r>
              <a:rPr sz="2800" dirty="0">
                <a:latin typeface="Calibri"/>
                <a:cs typeface="Calibri"/>
              </a:rPr>
              <a:t>the</a:t>
            </a:r>
            <a:r>
              <a:rPr sz="2800" spc="-40" dirty="0">
                <a:latin typeface="Calibri"/>
                <a:cs typeface="Calibri"/>
              </a:rPr>
              <a:t> </a:t>
            </a:r>
            <a:r>
              <a:rPr sz="2800" dirty="0">
                <a:latin typeface="Calibri"/>
                <a:cs typeface="Calibri"/>
              </a:rPr>
              <a:t>compiler</a:t>
            </a:r>
            <a:r>
              <a:rPr sz="2800" spc="-40" dirty="0">
                <a:latin typeface="Calibri"/>
                <a:cs typeface="Calibri"/>
              </a:rPr>
              <a:t> </a:t>
            </a:r>
            <a:r>
              <a:rPr sz="2800" dirty="0">
                <a:latin typeface="Calibri"/>
                <a:cs typeface="Calibri"/>
              </a:rPr>
              <a:t>represents</a:t>
            </a:r>
            <a:r>
              <a:rPr sz="2800" spc="-45" dirty="0">
                <a:latin typeface="Calibri"/>
                <a:cs typeface="Calibri"/>
              </a:rPr>
              <a:t> </a:t>
            </a:r>
            <a:r>
              <a:rPr sz="2800" dirty="0">
                <a:latin typeface="Calibri"/>
                <a:cs typeface="Calibri"/>
              </a:rPr>
              <a:t>and</a:t>
            </a:r>
            <a:r>
              <a:rPr sz="2800" spc="-40" dirty="0">
                <a:latin typeface="Calibri"/>
                <a:cs typeface="Calibri"/>
              </a:rPr>
              <a:t> </a:t>
            </a:r>
            <a:r>
              <a:rPr sz="2800" dirty="0">
                <a:latin typeface="Calibri"/>
                <a:cs typeface="Calibri"/>
              </a:rPr>
              <a:t>reasons</a:t>
            </a:r>
            <a:r>
              <a:rPr sz="2800" spc="-40" dirty="0">
                <a:latin typeface="Calibri"/>
                <a:cs typeface="Calibri"/>
              </a:rPr>
              <a:t> </a:t>
            </a:r>
            <a:r>
              <a:rPr sz="2800" dirty="0">
                <a:latin typeface="Calibri"/>
                <a:cs typeface="Calibri"/>
              </a:rPr>
              <a:t>about</a:t>
            </a:r>
            <a:r>
              <a:rPr sz="2800" spc="20" dirty="0">
                <a:latin typeface="Calibri"/>
                <a:cs typeface="Calibri"/>
              </a:rPr>
              <a:t> </a:t>
            </a:r>
            <a:r>
              <a:rPr sz="2800" spc="-50" dirty="0">
                <a:latin typeface="Calibri"/>
                <a:cs typeface="Calibri"/>
              </a:rPr>
              <a:t>a 	</a:t>
            </a:r>
            <a:r>
              <a:rPr sz="2800" spc="-10" dirty="0">
                <a:latin typeface="Calibri"/>
                <a:cs typeface="Calibri"/>
              </a:rPr>
              <a:t>program</a:t>
            </a:r>
            <a:endParaRPr sz="2800" dirty="0">
              <a:latin typeface="Calibri"/>
              <a:cs typeface="Calibri"/>
            </a:endParaRPr>
          </a:p>
          <a:p>
            <a:pPr marL="186690" marR="130175" indent="-174625">
              <a:lnSpc>
                <a:spcPts val="3020"/>
              </a:lnSpc>
              <a:spcBef>
                <a:spcPts val="1010"/>
              </a:spcBef>
              <a:buFont typeface="Arial"/>
              <a:buChar char="•"/>
              <a:tabLst>
                <a:tab pos="187960" algn="l"/>
              </a:tabLst>
            </a:pPr>
            <a:r>
              <a:rPr sz="2800" dirty="0">
                <a:latin typeface="Calibri"/>
                <a:cs typeface="Calibri"/>
              </a:rPr>
              <a:t>We</a:t>
            </a:r>
            <a:r>
              <a:rPr sz="2800" spc="-50" dirty="0">
                <a:latin typeface="Calibri"/>
                <a:cs typeface="Calibri"/>
              </a:rPr>
              <a:t> </a:t>
            </a:r>
            <a:r>
              <a:rPr sz="2800" dirty="0">
                <a:latin typeface="Calibri"/>
                <a:cs typeface="Calibri"/>
              </a:rPr>
              <a:t>will</a:t>
            </a:r>
            <a:r>
              <a:rPr sz="2800" spc="-50" dirty="0">
                <a:latin typeface="Calibri"/>
                <a:cs typeface="Calibri"/>
              </a:rPr>
              <a:t> </a:t>
            </a:r>
            <a:r>
              <a:rPr sz="2800" dirty="0">
                <a:latin typeface="Calibri"/>
                <a:cs typeface="Calibri"/>
              </a:rPr>
              <a:t>learn</a:t>
            </a:r>
            <a:r>
              <a:rPr sz="2800" spc="-50" dirty="0">
                <a:latin typeface="Calibri"/>
                <a:cs typeface="Calibri"/>
              </a:rPr>
              <a:t> </a:t>
            </a:r>
            <a:r>
              <a:rPr sz="2800" dirty="0">
                <a:latin typeface="Calibri"/>
                <a:cs typeface="Calibri"/>
              </a:rPr>
              <a:t>about</a:t>
            </a:r>
            <a:r>
              <a:rPr sz="2800" spc="-50" dirty="0">
                <a:latin typeface="Calibri"/>
                <a:cs typeface="Calibri"/>
              </a:rPr>
              <a:t> </a:t>
            </a:r>
            <a:r>
              <a:rPr sz="2800" dirty="0">
                <a:latin typeface="Calibri"/>
                <a:cs typeface="Calibri"/>
              </a:rPr>
              <a:t>compiler</a:t>
            </a:r>
            <a:r>
              <a:rPr sz="2800" spc="-50" dirty="0">
                <a:latin typeface="Calibri"/>
                <a:cs typeface="Calibri"/>
              </a:rPr>
              <a:t> </a:t>
            </a:r>
            <a:r>
              <a:rPr sz="2800" dirty="0">
                <a:latin typeface="Calibri"/>
                <a:cs typeface="Calibri"/>
              </a:rPr>
              <a:t>optimizations</a:t>
            </a:r>
            <a:r>
              <a:rPr sz="2800" spc="-50" dirty="0">
                <a:latin typeface="Calibri"/>
                <a:cs typeface="Calibri"/>
              </a:rPr>
              <a:t> </a:t>
            </a:r>
            <a:r>
              <a:rPr sz="2800" dirty="0">
                <a:latin typeface="Calibri"/>
                <a:cs typeface="Calibri"/>
              </a:rPr>
              <a:t>and</a:t>
            </a:r>
            <a:r>
              <a:rPr sz="2800" spc="-50" dirty="0">
                <a:latin typeface="Calibri"/>
                <a:cs typeface="Calibri"/>
              </a:rPr>
              <a:t> </a:t>
            </a:r>
            <a:r>
              <a:rPr sz="2800" dirty="0">
                <a:latin typeface="Calibri"/>
                <a:cs typeface="Calibri"/>
              </a:rPr>
              <a:t>how</a:t>
            </a:r>
            <a:r>
              <a:rPr sz="2800" spc="-50" dirty="0">
                <a:latin typeface="Calibri"/>
                <a:cs typeface="Calibri"/>
              </a:rPr>
              <a:t> </a:t>
            </a:r>
            <a:r>
              <a:rPr sz="2800" dirty="0">
                <a:latin typeface="Calibri"/>
                <a:cs typeface="Calibri"/>
              </a:rPr>
              <a:t>they</a:t>
            </a:r>
            <a:r>
              <a:rPr sz="2800" spc="-50" dirty="0">
                <a:latin typeface="Calibri"/>
                <a:cs typeface="Calibri"/>
              </a:rPr>
              <a:t> </a:t>
            </a:r>
            <a:r>
              <a:rPr sz="2800" dirty="0">
                <a:latin typeface="Calibri"/>
                <a:cs typeface="Calibri"/>
              </a:rPr>
              <a:t>get</a:t>
            </a:r>
            <a:r>
              <a:rPr sz="2800" spc="-50" dirty="0">
                <a:latin typeface="Calibri"/>
                <a:cs typeface="Calibri"/>
              </a:rPr>
              <a:t> </a:t>
            </a:r>
            <a:r>
              <a:rPr sz="2800" spc="-10" dirty="0">
                <a:latin typeface="Calibri"/>
                <a:cs typeface="Calibri"/>
              </a:rPr>
              <a:t>defined 	</a:t>
            </a:r>
            <a:r>
              <a:rPr sz="2800" dirty="0">
                <a:latin typeface="Calibri"/>
                <a:cs typeface="Calibri"/>
              </a:rPr>
              <a:t>and</a:t>
            </a:r>
            <a:r>
              <a:rPr sz="2800" spc="-15" dirty="0">
                <a:latin typeface="Calibri"/>
                <a:cs typeface="Calibri"/>
              </a:rPr>
              <a:t> </a:t>
            </a:r>
            <a:r>
              <a:rPr sz="2800" spc="-10" dirty="0">
                <a:latin typeface="Calibri"/>
                <a:cs typeface="Calibri"/>
              </a:rPr>
              <a:t>applied</a:t>
            </a:r>
            <a:endParaRPr lang="en-US" sz="2800" spc="-10" dirty="0">
              <a:latin typeface="Calibri"/>
              <a:cs typeface="Calibri"/>
            </a:endParaRPr>
          </a:p>
          <a:p>
            <a:pPr marL="186690" marR="130175" indent="-174625">
              <a:lnSpc>
                <a:spcPts val="3020"/>
              </a:lnSpc>
              <a:spcBef>
                <a:spcPts val="1010"/>
              </a:spcBef>
              <a:buFont typeface="Arial"/>
              <a:buChar char="•"/>
              <a:tabLst>
                <a:tab pos="187960" algn="l"/>
              </a:tabLst>
            </a:pPr>
            <a:endParaRPr lang="en-US" sz="2800" spc="-10" dirty="0">
              <a:latin typeface="Calibri"/>
              <a:cs typeface="Calibri"/>
            </a:endParaRPr>
          </a:p>
          <a:p>
            <a:pPr marL="186690" marR="130175" indent="-174625">
              <a:lnSpc>
                <a:spcPts val="3020"/>
              </a:lnSpc>
              <a:spcBef>
                <a:spcPts val="1010"/>
              </a:spcBef>
              <a:buFont typeface="Arial"/>
              <a:buChar char="•"/>
              <a:tabLst>
                <a:tab pos="187960" algn="l"/>
              </a:tabLst>
            </a:pPr>
            <a:r>
              <a:rPr lang="en-US" sz="2800" spc="-10" dirty="0">
                <a:latin typeface="Calibri"/>
                <a:cs typeface="Calibri"/>
              </a:rPr>
              <a:t>Note: This lecture was intended to fall after VLIW and vector machines and before VM in the schedule, but was bumped back by one lecture to give you more time on the VM lab. </a:t>
            </a:r>
          </a:p>
          <a:p>
            <a:pPr marL="12065" marR="130175" lvl="2">
              <a:lnSpc>
                <a:spcPts val="3020"/>
              </a:lnSpc>
              <a:spcBef>
                <a:spcPts val="1010"/>
              </a:spcBef>
              <a:tabLst>
                <a:tab pos="187960" algn="l"/>
              </a:tabLst>
            </a:pPr>
            <a:endParaRPr sz="2800" dirty="0">
              <a:latin typeface="Calibri"/>
              <a:cs typeface="Calibri"/>
            </a:endParaRPr>
          </a:p>
        </p:txBody>
      </p:sp>
      <p:sp>
        <p:nvSpPr>
          <p:cNvPr id="4" name="TextBox 3">
            <a:extLst>
              <a:ext uri="{FF2B5EF4-FFF2-40B4-BE49-F238E27FC236}">
                <a16:creationId xmlns:a16="http://schemas.microsoft.com/office/drawing/2014/main" id="{A656E232-3EC7-0765-2B7D-F26736F02297}"/>
              </a:ext>
            </a:extLst>
          </p:cNvPr>
          <p:cNvSpPr txBox="1"/>
          <p:nvPr/>
        </p:nvSpPr>
        <p:spPr>
          <a:xfrm>
            <a:off x="1524000" y="5410200"/>
            <a:ext cx="7859844" cy="369332"/>
          </a:xfrm>
          <a:prstGeom prst="rect">
            <a:avLst/>
          </a:prstGeom>
          <a:noFill/>
        </p:spPr>
        <p:txBody>
          <a:bodyPr wrap="none" rtlCol="0">
            <a:spAutoFit/>
          </a:bodyPr>
          <a:lstStyle/>
          <a:p>
            <a:pPr marL="285750" indent="-285750">
              <a:buFont typeface="Arial" panose="020B0604020202020204" pitchFamily="34" charset="0"/>
              <a:buChar char="•"/>
            </a:pPr>
            <a:r>
              <a:rPr lang="en-US" dirty="0"/>
              <a:t>When studying later, you may want to review it at that point in your flow.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9126220" cy="1299845"/>
          </a:xfrm>
          <a:prstGeom prst="rect">
            <a:avLst/>
          </a:prstGeom>
        </p:spPr>
        <p:txBody>
          <a:bodyPr vert="horz" wrap="square" lIns="0" tIns="88900" rIns="0" bIns="0" rtlCol="0">
            <a:spAutoFit/>
          </a:bodyPr>
          <a:lstStyle/>
          <a:p>
            <a:pPr marL="12700" marR="5080">
              <a:lnSpc>
                <a:spcPts val="4750"/>
              </a:lnSpc>
              <a:spcBef>
                <a:spcPts val="700"/>
              </a:spcBef>
            </a:pPr>
            <a:r>
              <a:rPr dirty="0"/>
              <a:t>Register</a:t>
            </a:r>
            <a:r>
              <a:rPr spc="-130" dirty="0"/>
              <a:t> </a:t>
            </a:r>
            <a:r>
              <a:rPr dirty="0"/>
              <a:t>Allocation:</a:t>
            </a:r>
            <a:r>
              <a:rPr spc="-130" dirty="0"/>
              <a:t> </a:t>
            </a:r>
            <a:r>
              <a:rPr dirty="0"/>
              <a:t>Eliminating</a:t>
            </a:r>
            <a:r>
              <a:rPr spc="-130" dirty="0"/>
              <a:t> </a:t>
            </a:r>
            <a:r>
              <a:rPr spc="-10" dirty="0"/>
              <a:t>Memory </a:t>
            </a:r>
            <a:r>
              <a:rPr dirty="0"/>
              <a:t>Loads</a:t>
            </a:r>
            <a:r>
              <a:rPr spc="-20" dirty="0"/>
              <a:t> </a:t>
            </a:r>
            <a:r>
              <a:rPr dirty="0"/>
              <a:t>and</a:t>
            </a:r>
            <a:r>
              <a:rPr spc="-20" dirty="0"/>
              <a:t> </a:t>
            </a:r>
            <a:r>
              <a:rPr spc="-10" dirty="0"/>
              <a:t>Stores</a:t>
            </a:r>
          </a:p>
        </p:txBody>
      </p:sp>
      <p:grpSp>
        <p:nvGrpSpPr>
          <p:cNvPr id="3" name="object 3"/>
          <p:cNvGrpSpPr/>
          <p:nvPr/>
        </p:nvGrpSpPr>
        <p:grpSpPr>
          <a:xfrm>
            <a:off x="7462223" y="2144487"/>
            <a:ext cx="2286635" cy="3576954"/>
            <a:chOff x="7462223" y="2144487"/>
            <a:chExt cx="2286635" cy="3576954"/>
          </a:xfrm>
        </p:grpSpPr>
        <p:pic>
          <p:nvPicPr>
            <p:cNvPr id="4" name="object 4"/>
            <p:cNvPicPr/>
            <p:nvPr/>
          </p:nvPicPr>
          <p:blipFill>
            <a:blip r:embed="rId2" cstate="print"/>
            <a:stretch>
              <a:fillRect/>
            </a:stretch>
          </p:blipFill>
          <p:spPr>
            <a:xfrm>
              <a:off x="7462223" y="2144487"/>
              <a:ext cx="2286016" cy="3576663"/>
            </a:xfrm>
            <a:prstGeom prst="rect">
              <a:avLst/>
            </a:prstGeom>
          </p:spPr>
        </p:pic>
        <p:sp>
          <p:nvSpPr>
            <p:cNvPr id="5" name="object 5"/>
            <p:cNvSpPr/>
            <p:nvPr/>
          </p:nvSpPr>
          <p:spPr>
            <a:xfrm>
              <a:off x="8034605" y="2436508"/>
              <a:ext cx="314325" cy="259079"/>
            </a:xfrm>
            <a:custGeom>
              <a:avLst/>
              <a:gdLst/>
              <a:ahLst/>
              <a:cxnLst/>
              <a:rect l="l" t="t" r="r" b="b"/>
              <a:pathLst>
                <a:path w="314325" h="259080">
                  <a:moveTo>
                    <a:pt x="0" y="0"/>
                  </a:moveTo>
                  <a:lnTo>
                    <a:pt x="314264" y="0"/>
                  </a:lnTo>
                  <a:lnTo>
                    <a:pt x="314264" y="258889"/>
                  </a:lnTo>
                  <a:lnTo>
                    <a:pt x="0" y="258889"/>
                  </a:lnTo>
                  <a:lnTo>
                    <a:pt x="0" y="0"/>
                  </a:lnTo>
                  <a:close/>
                </a:path>
              </a:pathLst>
            </a:custGeom>
            <a:ln w="28574">
              <a:solidFill>
                <a:srgbClr val="0070C0"/>
              </a:solidFill>
            </a:ln>
          </p:spPr>
          <p:txBody>
            <a:bodyPr wrap="square" lIns="0" tIns="0" rIns="0" bIns="0" rtlCol="0"/>
            <a:lstStyle/>
            <a:p>
              <a:endParaRPr/>
            </a:p>
          </p:txBody>
        </p:sp>
      </p:grpSp>
      <p:grpSp>
        <p:nvGrpSpPr>
          <p:cNvPr id="6" name="object 6"/>
          <p:cNvGrpSpPr/>
          <p:nvPr/>
        </p:nvGrpSpPr>
        <p:grpSpPr>
          <a:xfrm>
            <a:off x="1015138" y="2144487"/>
            <a:ext cx="2248535" cy="3963035"/>
            <a:chOff x="1015138" y="2144487"/>
            <a:chExt cx="2248535" cy="3963035"/>
          </a:xfrm>
        </p:grpSpPr>
        <p:pic>
          <p:nvPicPr>
            <p:cNvPr id="7" name="object 7"/>
            <p:cNvPicPr/>
            <p:nvPr/>
          </p:nvPicPr>
          <p:blipFill>
            <a:blip r:embed="rId3" cstate="print"/>
            <a:stretch>
              <a:fillRect/>
            </a:stretch>
          </p:blipFill>
          <p:spPr>
            <a:xfrm>
              <a:off x="1015138" y="2144487"/>
              <a:ext cx="2247916" cy="3962428"/>
            </a:xfrm>
            <a:prstGeom prst="rect">
              <a:avLst/>
            </a:prstGeom>
          </p:spPr>
        </p:pic>
        <p:sp>
          <p:nvSpPr>
            <p:cNvPr id="8" name="object 8"/>
            <p:cNvSpPr/>
            <p:nvPr/>
          </p:nvSpPr>
          <p:spPr>
            <a:xfrm>
              <a:off x="1447328" y="3958613"/>
              <a:ext cx="1125855" cy="843915"/>
            </a:xfrm>
            <a:custGeom>
              <a:avLst/>
              <a:gdLst/>
              <a:ahLst/>
              <a:cxnLst/>
              <a:rect l="l" t="t" r="r" b="b"/>
              <a:pathLst>
                <a:path w="1125855" h="843914">
                  <a:moveTo>
                    <a:pt x="0" y="0"/>
                  </a:moveTo>
                  <a:lnTo>
                    <a:pt x="1125487" y="0"/>
                  </a:lnTo>
                  <a:lnTo>
                    <a:pt x="1125487" y="254156"/>
                  </a:lnTo>
                  <a:lnTo>
                    <a:pt x="0" y="254156"/>
                  </a:lnTo>
                  <a:lnTo>
                    <a:pt x="0" y="0"/>
                  </a:lnTo>
                  <a:close/>
                </a:path>
                <a:path w="1125855" h="843914">
                  <a:moveTo>
                    <a:pt x="0" y="589721"/>
                  </a:moveTo>
                  <a:lnTo>
                    <a:pt x="1125487" y="589721"/>
                  </a:lnTo>
                  <a:lnTo>
                    <a:pt x="1125487" y="843878"/>
                  </a:lnTo>
                  <a:lnTo>
                    <a:pt x="0" y="843878"/>
                  </a:lnTo>
                  <a:lnTo>
                    <a:pt x="0" y="589721"/>
                  </a:lnTo>
                  <a:close/>
                </a:path>
              </a:pathLst>
            </a:custGeom>
            <a:ln w="28574">
              <a:solidFill>
                <a:srgbClr val="FF0000"/>
              </a:solidFill>
            </a:ln>
          </p:spPr>
          <p:txBody>
            <a:bodyPr wrap="square" lIns="0" tIns="0" rIns="0" bIns="0" rtlCol="0"/>
            <a:lstStyle/>
            <a:p>
              <a:endParaRPr/>
            </a:p>
          </p:txBody>
        </p:sp>
      </p:grpSp>
      <p:grpSp>
        <p:nvGrpSpPr>
          <p:cNvPr id="9" name="object 9"/>
          <p:cNvGrpSpPr/>
          <p:nvPr/>
        </p:nvGrpSpPr>
        <p:grpSpPr>
          <a:xfrm>
            <a:off x="4116427" y="3605814"/>
            <a:ext cx="2392680" cy="774065"/>
            <a:chOff x="4116427" y="3605814"/>
            <a:chExt cx="2392680" cy="774065"/>
          </a:xfrm>
        </p:grpSpPr>
        <p:sp>
          <p:nvSpPr>
            <p:cNvPr id="10" name="object 10"/>
            <p:cNvSpPr/>
            <p:nvPr/>
          </p:nvSpPr>
          <p:spPr>
            <a:xfrm>
              <a:off x="4122777" y="3612164"/>
              <a:ext cx="2379980" cy="761365"/>
            </a:xfrm>
            <a:custGeom>
              <a:avLst/>
              <a:gdLst/>
              <a:ahLst/>
              <a:cxnLst/>
              <a:rect l="l" t="t" r="r" b="b"/>
              <a:pathLst>
                <a:path w="2379979" h="761364">
                  <a:moveTo>
                    <a:pt x="1999184" y="761053"/>
                  </a:moveTo>
                  <a:lnTo>
                    <a:pt x="1999184" y="570789"/>
                  </a:lnTo>
                  <a:lnTo>
                    <a:pt x="0" y="570789"/>
                  </a:lnTo>
                  <a:lnTo>
                    <a:pt x="0" y="190263"/>
                  </a:lnTo>
                  <a:lnTo>
                    <a:pt x="1999184" y="190263"/>
                  </a:lnTo>
                  <a:lnTo>
                    <a:pt x="1999184" y="0"/>
                  </a:lnTo>
                  <a:lnTo>
                    <a:pt x="2379710" y="380526"/>
                  </a:lnTo>
                  <a:lnTo>
                    <a:pt x="1999184" y="761053"/>
                  </a:lnTo>
                  <a:close/>
                </a:path>
              </a:pathLst>
            </a:custGeom>
            <a:solidFill>
              <a:srgbClr val="4472C4"/>
            </a:solidFill>
          </p:spPr>
          <p:txBody>
            <a:bodyPr wrap="square" lIns="0" tIns="0" rIns="0" bIns="0" rtlCol="0"/>
            <a:lstStyle/>
            <a:p>
              <a:endParaRPr/>
            </a:p>
          </p:txBody>
        </p:sp>
        <p:sp>
          <p:nvSpPr>
            <p:cNvPr id="11" name="object 11"/>
            <p:cNvSpPr/>
            <p:nvPr/>
          </p:nvSpPr>
          <p:spPr>
            <a:xfrm>
              <a:off x="4122777" y="3612164"/>
              <a:ext cx="2379980" cy="761365"/>
            </a:xfrm>
            <a:custGeom>
              <a:avLst/>
              <a:gdLst/>
              <a:ahLst/>
              <a:cxnLst/>
              <a:rect l="l" t="t" r="r" b="b"/>
              <a:pathLst>
                <a:path w="2379979" h="761364">
                  <a:moveTo>
                    <a:pt x="0" y="190263"/>
                  </a:moveTo>
                  <a:lnTo>
                    <a:pt x="1999184" y="190263"/>
                  </a:lnTo>
                  <a:lnTo>
                    <a:pt x="1999184" y="0"/>
                  </a:lnTo>
                  <a:lnTo>
                    <a:pt x="2379710" y="380526"/>
                  </a:lnTo>
                  <a:lnTo>
                    <a:pt x="1999184" y="761053"/>
                  </a:lnTo>
                  <a:lnTo>
                    <a:pt x="1999184" y="570789"/>
                  </a:lnTo>
                  <a:lnTo>
                    <a:pt x="0" y="570789"/>
                  </a:lnTo>
                  <a:lnTo>
                    <a:pt x="0" y="190263"/>
                  </a:lnTo>
                  <a:close/>
                </a:path>
              </a:pathLst>
            </a:custGeom>
            <a:ln w="12699">
              <a:solidFill>
                <a:srgbClr val="31538F"/>
              </a:solidFill>
            </a:ln>
          </p:spPr>
          <p:txBody>
            <a:bodyPr wrap="square" lIns="0" tIns="0" rIns="0" bIns="0" rtlCol="0"/>
            <a:lstStyle/>
            <a:p>
              <a:endParaRPr/>
            </a:p>
          </p:txBody>
        </p:sp>
      </p:grpSp>
      <p:sp>
        <p:nvSpPr>
          <p:cNvPr id="12" name="object 12"/>
          <p:cNvSpPr txBox="1"/>
          <p:nvPr/>
        </p:nvSpPr>
        <p:spPr>
          <a:xfrm>
            <a:off x="8886" y="3650809"/>
            <a:ext cx="1162685" cy="139700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Load/Store </a:t>
            </a:r>
            <a:r>
              <a:rPr sz="1800" spc="-20" dirty="0">
                <a:latin typeface="Calibri"/>
                <a:cs typeface="Calibri"/>
              </a:rPr>
              <a:t>temp </a:t>
            </a:r>
            <a:r>
              <a:rPr sz="1800" spc="-10" dirty="0">
                <a:latin typeface="Calibri"/>
                <a:cs typeface="Calibri"/>
              </a:rPr>
              <a:t>variables </a:t>
            </a:r>
            <a:r>
              <a:rPr sz="1800" spc="-25" dirty="0">
                <a:latin typeface="Calibri"/>
                <a:cs typeface="Calibri"/>
              </a:rPr>
              <a:t>before/after use</a:t>
            </a:r>
            <a:endParaRPr sz="1800">
              <a:latin typeface="Calibri"/>
              <a:cs typeface="Calibri"/>
            </a:endParaRPr>
          </a:p>
        </p:txBody>
      </p:sp>
      <p:sp>
        <p:nvSpPr>
          <p:cNvPr id="13" name="object 13"/>
          <p:cNvSpPr txBox="1"/>
          <p:nvPr/>
        </p:nvSpPr>
        <p:spPr>
          <a:xfrm>
            <a:off x="6800977" y="1790519"/>
            <a:ext cx="1047115" cy="167132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Allocation: </a:t>
            </a:r>
            <a:r>
              <a:rPr sz="1800" dirty="0">
                <a:latin typeface="Calibri"/>
                <a:cs typeface="Calibri"/>
              </a:rPr>
              <a:t>Map</a:t>
            </a:r>
            <a:r>
              <a:rPr sz="1800" spc="-15" dirty="0">
                <a:latin typeface="Calibri"/>
                <a:cs typeface="Calibri"/>
              </a:rPr>
              <a:t> </a:t>
            </a:r>
            <a:r>
              <a:rPr sz="1800" spc="-25" dirty="0">
                <a:latin typeface="Calibri"/>
                <a:cs typeface="Calibri"/>
              </a:rPr>
              <a:t>to </a:t>
            </a:r>
            <a:r>
              <a:rPr sz="1800" spc="-10" dirty="0">
                <a:latin typeface="Calibri"/>
                <a:cs typeface="Calibri"/>
              </a:rPr>
              <a:t>assembly/ machine registers</a:t>
            </a:r>
            <a:endParaRPr sz="1800">
              <a:latin typeface="Calibri"/>
              <a:cs typeface="Calibri"/>
            </a:endParaRPr>
          </a:p>
        </p:txBody>
      </p:sp>
      <p:sp>
        <p:nvSpPr>
          <p:cNvPr id="14" name="object 14"/>
          <p:cNvSpPr txBox="1"/>
          <p:nvPr/>
        </p:nvSpPr>
        <p:spPr>
          <a:xfrm>
            <a:off x="9134306" y="3618420"/>
            <a:ext cx="2272665" cy="112268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Load/Store</a:t>
            </a:r>
            <a:r>
              <a:rPr sz="1800" b="1" spc="-85" dirty="0">
                <a:latin typeface="Calibri"/>
                <a:cs typeface="Calibri"/>
              </a:rPr>
              <a:t> </a:t>
            </a:r>
            <a:r>
              <a:rPr sz="1800" b="1" spc="-10" dirty="0">
                <a:latin typeface="Calibri"/>
                <a:cs typeface="Calibri"/>
              </a:rPr>
              <a:t>Elimination: </a:t>
            </a:r>
            <a:r>
              <a:rPr sz="1800" dirty="0">
                <a:latin typeface="Calibri"/>
                <a:cs typeface="Calibri"/>
              </a:rPr>
              <a:t>Remove</a:t>
            </a:r>
            <a:r>
              <a:rPr sz="1800" spc="-90" dirty="0">
                <a:latin typeface="Calibri"/>
                <a:cs typeface="Calibri"/>
              </a:rPr>
              <a:t> </a:t>
            </a:r>
            <a:r>
              <a:rPr sz="1800" spc="-10" dirty="0">
                <a:latin typeface="Calibri"/>
                <a:cs typeface="Calibri"/>
              </a:rPr>
              <a:t>loads from/stores</a:t>
            </a:r>
            <a:r>
              <a:rPr sz="1800" spc="-40" dirty="0">
                <a:latin typeface="Calibri"/>
                <a:cs typeface="Calibri"/>
              </a:rPr>
              <a:t> </a:t>
            </a:r>
            <a:r>
              <a:rPr sz="1800" dirty="0">
                <a:latin typeface="Calibri"/>
                <a:cs typeface="Calibri"/>
              </a:rPr>
              <a:t>to</a:t>
            </a:r>
            <a:r>
              <a:rPr sz="1800" spc="-35" dirty="0">
                <a:latin typeface="Calibri"/>
                <a:cs typeface="Calibri"/>
              </a:rPr>
              <a:t> </a:t>
            </a:r>
            <a:r>
              <a:rPr sz="1800" spc="-10" dirty="0">
                <a:latin typeface="Calibri"/>
                <a:cs typeface="Calibri"/>
              </a:rPr>
              <a:t>memory </a:t>
            </a:r>
            <a:r>
              <a:rPr sz="1800" dirty="0">
                <a:latin typeface="Calibri"/>
                <a:cs typeface="Calibri"/>
              </a:rPr>
              <a:t>for</a:t>
            </a:r>
            <a:r>
              <a:rPr sz="1800" spc="-45" dirty="0">
                <a:latin typeface="Calibri"/>
                <a:cs typeface="Calibri"/>
              </a:rPr>
              <a:t> </a:t>
            </a:r>
            <a:r>
              <a:rPr sz="1800" dirty="0">
                <a:latin typeface="Calibri"/>
                <a:cs typeface="Calibri"/>
              </a:rPr>
              <a:t>vars</a:t>
            </a:r>
            <a:r>
              <a:rPr sz="1800" spc="-45" dirty="0">
                <a:latin typeface="Calibri"/>
                <a:cs typeface="Calibri"/>
              </a:rPr>
              <a:t> </a:t>
            </a:r>
            <a:r>
              <a:rPr sz="1800" dirty="0">
                <a:latin typeface="Calibri"/>
                <a:cs typeface="Calibri"/>
              </a:rPr>
              <a:t>in</a:t>
            </a:r>
            <a:r>
              <a:rPr sz="1800" spc="-45" dirty="0">
                <a:latin typeface="Calibri"/>
                <a:cs typeface="Calibri"/>
              </a:rPr>
              <a:t> </a:t>
            </a:r>
            <a:r>
              <a:rPr sz="1800" spc="-20" dirty="0">
                <a:latin typeface="Calibri"/>
                <a:cs typeface="Calibri"/>
              </a:rPr>
              <a:t>regs</a:t>
            </a:r>
            <a:endParaRPr sz="1800">
              <a:latin typeface="Calibri"/>
              <a:cs typeface="Calibri"/>
            </a:endParaRPr>
          </a:p>
        </p:txBody>
      </p:sp>
      <p:sp>
        <p:nvSpPr>
          <p:cNvPr id="15" name="object 15"/>
          <p:cNvSpPr/>
          <p:nvPr/>
        </p:nvSpPr>
        <p:spPr>
          <a:xfrm>
            <a:off x="7841502" y="3721494"/>
            <a:ext cx="1125855" cy="947419"/>
          </a:xfrm>
          <a:custGeom>
            <a:avLst/>
            <a:gdLst/>
            <a:ahLst/>
            <a:cxnLst/>
            <a:rect l="l" t="t" r="r" b="b"/>
            <a:pathLst>
              <a:path w="1125854" h="947420">
                <a:moveTo>
                  <a:pt x="0" y="0"/>
                </a:moveTo>
                <a:lnTo>
                  <a:pt x="1125487" y="0"/>
                </a:lnTo>
                <a:lnTo>
                  <a:pt x="1125487" y="254156"/>
                </a:lnTo>
                <a:lnTo>
                  <a:pt x="0" y="254156"/>
                </a:lnTo>
                <a:lnTo>
                  <a:pt x="0" y="0"/>
                </a:lnTo>
                <a:close/>
              </a:path>
              <a:path w="1125854" h="947420">
                <a:moveTo>
                  <a:pt x="0" y="692858"/>
                </a:moveTo>
                <a:lnTo>
                  <a:pt x="1125487" y="692858"/>
                </a:lnTo>
                <a:lnTo>
                  <a:pt x="1125487" y="947015"/>
                </a:lnTo>
                <a:lnTo>
                  <a:pt x="0" y="947015"/>
                </a:lnTo>
                <a:lnTo>
                  <a:pt x="0" y="692858"/>
                </a:lnTo>
                <a:close/>
              </a:path>
            </a:pathLst>
          </a:custGeom>
          <a:ln w="28574">
            <a:solidFill>
              <a:srgbClr val="FF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Register</a:t>
            </a:r>
            <a:r>
              <a:rPr spc="-165" dirty="0"/>
              <a:t> </a:t>
            </a:r>
            <a:r>
              <a:rPr dirty="0"/>
              <a:t>Allocation:</a:t>
            </a:r>
            <a:r>
              <a:rPr spc="-165" dirty="0"/>
              <a:t> </a:t>
            </a:r>
            <a:r>
              <a:rPr spc="-10" dirty="0"/>
              <a:t>Algorithmically</a:t>
            </a:r>
          </a:p>
        </p:txBody>
      </p:sp>
      <p:pic>
        <p:nvPicPr>
          <p:cNvPr id="3" name="object 3"/>
          <p:cNvPicPr/>
          <p:nvPr/>
        </p:nvPicPr>
        <p:blipFill>
          <a:blip r:embed="rId2" cstate="print"/>
          <a:stretch>
            <a:fillRect/>
          </a:stretch>
        </p:blipFill>
        <p:spPr>
          <a:xfrm>
            <a:off x="1015138" y="2144487"/>
            <a:ext cx="2247916" cy="3962428"/>
          </a:xfrm>
          <a:prstGeom prst="rect">
            <a:avLst/>
          </a:prstGeom>
        </p:spPr>
      </p:pic>
      <p:sp>
        <p:nvSpPr>
          <p:cNvPr id="4" name="object 4"/>
          <p:cNvSpPr txBox="1"/>
          <p:nvPr/>
        </p:nvSpPr>
        <p:spPr>
          <a:xfrm>
            <a:off x="5045794" y="1776902"/>
            <a:ext cx="5991860" cy="4963160"/>
          </a:xfrm>
          <a:prstGeom prst="rect">
            <a:avLst/>
          </a:prstGeom>
        </p:spPr>
        <p:txBody>
          <a:bodyPr vert="horz" wrap="square" lIns="0" tIns="12700" rIns="0" bIns="0" rtlCol="0">
            <a:spAutoFit/>
          </a:bodyPr>
          <a:lstStyle/>
          <a:p>
            <a:pPr marL="71755" algn="just">
              <a:lnSpc>
                <a:spcPct val="100000"/>
              </a:lnSpc>
              <a:spcBef>
                <a:spcPts val="100"/>
              </a:spcBef>
            </a:pPr>
            <a:r>
              <a:rPr sz="1800" b="1" spc="-10" dirty="0">
                <a:latin typeface="Calibri"/>
                <a:cs typeface="Calibri"/>
              </a:rPr>
              <a:t>Region-</a:t>
            </a:r>
            <a:r>
              <a:rPr sz="1800" b="1" dirty="0">
                <a:latin typeface="Calibri"/>
                <a:cs typeface="Calibri"/>
              </a:rPr>
              <a:t>based</a:t>
            </a:r>
            <a:r>
              <a:rPr sz="1800" b="1" spc="-30" dirty="0">
                <a:latin typeface="Calibri"/>
                <a:cs typeface="Calibri"/>
              </a:rPr>
              <a:t> </a:t>
            </a:r>
            <a:r>
              <a:rPr sz="1800" b="1" spc="-10" dirty="0">
                <a:latin typeface="Calibri"/>
                <a:cs typeface="Calibri"/>
              </a:rPr>
              <a:t>Register</a:t>
            </a:r>
            <a:r>
              <a:rPr sz="1800" b="1" spc="-30" dirty="0">
                <a:latin typeface="Calibri"/>
                <a:cs typeface="Calibri"/>
              </a:rPr>
              <a:t> </a:t>
            </a:r>
            <a:r>
              <a:rPr sz="1800" b="1" dirty="0">
                <a:latin typeface="Calibri"/>
                <a:cs typeface="Calibri"/>
              </a:rPr>
              <a:t>Allocation</a:t>
            </a:r>
            <a:r>
              <a:rPr sz="1800" b="1" spc="-30" dirty="0">
                <a:latin typeface="Calibri"/>
                <a:cs typeface="Calibri"/>
              </a:rPr>
              <a:t> </a:t>
            </a:r>
            <a:r>
              <a:rPr sz="1800" b="1" dirty="0">
                <a:latin typeface="Calibri"/>
                <a:cs typeface="Calibri"/>
              </a:rPr>
              <a:t>–</a:t>
            </a:r>
            <a:r>
              <a:rPr sz="1800" b="1" spc="-30" dirty="0">
                <a:latin typeface="Calibri"/>
                <a:cs typeface="Calibri"/>
              </a:rPr>
              <a:t> </a:t>
            </a:r>
            <a:r>
              <a:rPr sz="1800" b="1" dirty="0">
                <a:latin typeface="Calibri"/>
                <a:cs typeface="Calibri"/>
              </a:rPr>
              <a:t>Finding</a:t>
            </a:r>
            <a:r>
              <a:rPr sz="1800" b="1" spc="-30" dirty="0">
                <a:latin typeface="Calibri"/>
                <a:cs typeface="Calibri"/>
              </a:rPr>
              <a:t> </a:t>
            </a:r>
            <a:r>
              <a:rPr sz="1800" b="1" spc="-10" dirty="0">
                <a:latin typeface="Calibri"/>
                <a:cs typeface="Calibri"/>
              </a:rPr>
              <a:t>Regions:</a:t>
            </a:r>
            <a:endParaRPr sz="1800">
              <a:latin typeface="Calibri"/>
              <a:cs typeface="Calibri"/>
            </a:endParaRPr>
          </a:p>
          <a:p>
            <a:pPr marL="412750" marR="258445" indent="-400685" algn="just">
              <a:lnSpc>
                <a:spcPct val="100000"/>
              </a:lnSpc>
              <a:buAutoNum type="arabicPeriod"/>
              <a:tabLst>
                <a:tab pos="414655" algn="l"/>
              </a:tabLst>
            </a:pPr>
            <a:r>
              <a:rPr sz="1800" dirty="0">
                <a:latin typeface="Calibri"/>
                <a:cs typeface="Calibri"/>
              </a:rPr>
              <a:t>Choose</a:t>
            </a:r>
            <a:r>
              <a:rPr sz="1800" spc="-50" dirty="0">
                <a:latin typeface="Calibri"/>
                <a:cs typeface="Calibri"/>
              </a:rPr>
              <a:t> </a:t>
            </a:r>
            <a:r>
              <a:rPr sz="1800" dirty="0">
                <a:latin typeface="Calibri"/>
                <a:cs typeface="Calibri"/>
              </a:rPr>
              <a:t>a</a:t>
            </a:r>
            <a:r>
              <a:rPr sz="1800" spc="-35" dirty="0">
                <a:latin typeface="Calibri"/>
                <a:cs typeface="Calibri"/>
              </a:rPr>
              <a:t> </a:t>
            </a:r>
            <a:r>
              <a:rPr sz="1800" dirty="0">
                <a:latin typeface="Calibri"/>
                <a:cs typeface="Calibri"/>
              </a:rPr>
              <a:t>variable</a:t>
            </a:r>
            <a:r>
              <a:rPr sz="1800" spc="-35" dirty="0">
                <a:latin typeface="Calibri"/>
                <a:cs typeface="Calibri"/>
              </a:rPr>
              <a:t> </a:t>
            </a:r>
            <a:r>
              <a:rPr sz="1800" dirty="0">
                <a:latin typeface="Calibri"/>
                <a:cs typeface="Calibri"/>
              </a:rPr>
              <a:t>definition,</a:t>
            </a:r>
            <a:r>
              <a:rPr sz="1800" spc="-35" dirty="0">
                <a:latin typeface="Calibri"/>
                <a:cs typeface="Calibri"/>
              </a:rPr>
              <a:t> </a:t>
            </a:r>
            <a:r>
              <a:rPr sz="1800" dirty="0">
                <a:latin typeface="Calibri"/>
                <a:cs typeface="Calibri"/>
              </a:rPr>
              <a:t>d</a:t>
            </a:r>
            <a:r>
              <a:rPr sz="1800" spc="-35" dirty="0">
                <a:latin typeface="Calibri"/>
                <a:cs typeface="Calibri"/>
              </a:rPr>
              <a:t> </a:t>
            </a:r>
            <a:r>
              <a:rPr sz="1800" dirty="0">
                <a:latin typeface="Calibri"/>
                <a:cs typeface="Calibri"/>
              </a:rPr>
              <a:t>(assignment);</a:t>
            </a:r>
            <a:r>
              <a:rPr sz="1800" spc="-35" dirty="0">
                <a:latin typeface="Calibri"/>
                <a:cs typeface="Calibri"/>
              </a:rPr>
              <a:t> </a:t>
            </a:r>
            <a:r>
              <a:rPr sz="1800" dirty="0">
                <a:latin typeface="Calibri"/>
                <a:cs typeface="Calibri"/>
              </a:rPr>
              <a:t>add</a:t>
            </a:r>
            <a:r>
              <a:rPr sz="1800" spc="-35" dirty="0">
                <a:latin typeface="Calibri"/>
                <a:cs typeface="Calibri"/>
              </a:rPr>
              <a:t> </a:t>
            </a:r>
            <a:r>
              <a:rPr sz="1800" dirty="0">
                <a:latin typeface="Calibri"/>
                <a:cs typeface="Calibri"/>
              </a:rPr>
              <a:t>its</a:t>
            </a:r>
            <a:r>
              <a:rPr sz="1800" spc="-35" dirty="0">
                <a:latin typeface="Calibri"/>
                <a:cs typeface="Calibri"/>
              </a:rPr>
              <a:t> </a:t>
            </a:r>
            <a:r>
              <a:rPr sz="1800" spc="-10" dirty="0">
                <a:latin typeface="Calibri"/>
                <a:cs typeface="Calibri"/>
              </a:rPr>
              <a:t>basic 	</a:t>
            </a:r>
            <a:r>
              <a:rPr sz="1800" dirty="0">
                <a:latin typeface="Calibri"/>
                <a:cs typeface="Calibri"/>
              </a:rPr>
              <a:t>block</a:t>
            </a:r>
            <a:r>
              <a:rPr sz="1800" spc="-35"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region,</a:t>
            </a:r>
            <a:r>
              <a:rPr sz="1800" spc="-35" dirty="0">
                <a:latin typeface="Calibri"/>
                <a:cs typeface="Calibri"/>
              </a:rPr>
              <a:t> </a:t>
            </a:r>
            <a:r>
              <a:rPr sz="1800" spc="-50" dirty="0">
                <a:latin typeface="Calibri"/>
                <a:cs typeface="Calibri"/>
              </a:rPr>
              <a:t>R</a:t>
            </a:r>
            <a:endParaRPr sz="1800">
              <a:latin typeface="Calibri"/>
              <a:cs typeface="Calibri"/>
            </a:endParaRPr>
          </a:p>
          <a:p>
            <a:pPr marL="412750" marR="129539" indent="-400685" algn="just">
              <a:lnSpc>
                <a:spcPct val="100000"/>
              </a:lnSpc>
              <a:buAutoNum type="arabicPeriod"/>
              <a:tabLst>
                <a:tab pos="414655" algn="l"/>
              </a:tabLst>
            </a:pPr>
            <a:r>
              <a:rPr sz="1800" dirty="0">
                <a:latin typeface="Calibri"/>
                <a:cs typeface="Calibri"/>
              </a:rPr>
              <a:t>Find</a:t>
            </a:r>
            <a:r>
              <a:rPr sz="1800" spc="-35" dirty="0">
                <a:latin typeface="Calibri"/>
                <a:cs typeface="Calibri"/>
              </a:rPr>
              <a:t> </a:t>
            </a:r>
            <a:r>
              <a:rPr sz="1800" dirty="0">
                <a:latin typeface="Calibri"/>
                <a:cs typeface="Calibri"/>
              </a:rPr>
              <a:t>uses,</a:t>
            </a:r>
            <a:r>
              <a:rPr sz="1800" spc="-25" dirty="0">
                <a:latin typeface="Calibri"/>
                <a:cs typeface="Calibri"/>
              </a:rPr>
              <a:t> </a:t>
            </a:r>
            <a:r>
              <a:rPr sz="1800" dirty="0">
                <a:latin typeface="Calibri"/>
                <a:cs typeface="Calibri"/>
              </a:rPr>
              <a:t>u_i</a:t>
            </a:r>
            <a:r>
              <a:rPr sz="1800" spc="-25"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definition</a:t>
            </a:r>
            <a:r>
              <a:rPr sz="1800" spc="-20" dirty="0">
                <a:latin typeface="Calibri"/>
                <a:cs typeface="Calibri"/>
              </a:rPr>
              <a:t> </a:t>
            </a:r>
            <a:r>
              <a:rPr sz="1800" dirty="0">
                <a:latin typeface="Calibri"/>
                <a:cs typeface="Calibri"/>
              </a:rPr>
              <a:t>d</a:t>
            </a:r>
            <a:r>
              <a:rPr sz="1800" spc="-25"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other</a:t>
            </a:r>
            <a:r>
              <a:rPr sz="1800" spc="-25" dirty="0">
                <a:latin typeface="Calibri"/>
                <a:cs typeface="Calibri"/>
              </a:rPr>
              <a:t> </a:t>
            </a:r>
            <a:r>
              <a:rPr sz="1800" dirty="0">
                <a:latin typeface="Calibri"/>
                <a:cs typeface="Calibri"/>
              </a:rPr>
              <a:t>basic</a:t>
            </a:r>
            <a:r>
              <a:rPr sz="1800" spc="-25" dirty="0">
                <a:latin typeface="Calibri"/>
                <a:cs typeface="Calibri"/>
              </a:rPr>
              <a:t> </a:t>
            </a:r>
            <a:r>
              <a:rPr sz="1800" dirty="0">
                <a:latin typeface="Calibri"/>
                <a:cs typeface="Calibri"/>
              </a:rPr>
              <a:t>blocks,</a:t>
            </a:r>
            <a:r>
              <a:rPr sz="1800" spc="-20" dirty="0">
                <a:latin typeface="Calibri"/>
                <a:cs typeface="Calibri"/>
              </a:rPr>
              <a:t> </a:t>
            </a:r>
            <a:r>
              <a:rPr sz="1800" spc="-25" dirty="0">
                <a:latin typeface="Calibri"/>
                <a:cs typeface="Calibri"/>
              </a:rPr>
              <a:t>add 	</a:t>
            </a:r>
            <a:r>
              <a:rPr sz="1800" dirty="0">
                <a:latin typeface="Calibri"/>
                <a:cs typeface="Calibri"/>
              </a:rPr>
              <a:t>those</a:t>
            </a:r>
            <a:r>
              <a:rPr sz="1800" spc="-40" dirty="0">
                <a:latin typeface="Calibri"/>
                <a:cs typeface="Calibri"/>
              </a:rPr>
              <a:t> </a:t>
            </a:r>
            <a:r>
              <a:rPr sz="1800" dirty="0">
                <a:latin typeface="Calibri"/>
                <a:cs typeface="Calibri"/>
              </a:rPr>
              <a:t>basic</a:t>
            </a:r>
            <a:r>
              <a:rPr sz="1800" spc="-25" dirty="0">
                <a:latin typeface="Calibri"/>
                <a:cs typeface="Calibri"/>
              </a:rPr>
              <a:t> </a:t>
            </a:r>
            <a:r>
              <a:rPr sz="1800" dirty="0">
                <a:latin typeface="Calibri"/>
                <a:cs typeface="Calibri"/>
              </a:rPr>
              <a:t>blocks</a:t>
            </a:r>
            <a:r>
              <a:rPr sz="1800" spc="-2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R;</a:t>
            </a:r>
            <a:r>
              <a:rPr sz="1800" spc="-30" dirty="0">
                <a:latin typeface="Calibri"/>
                <a:cs typeface="Calibri"/>
              </a:rPr>
              <a:t> </a:t>
            </a:r>
            <a:r>
              <a:rPr sz="1800" dirty="0">
                <a:latin typeface="Calibri"/>
                <a:cs typeface="Calibri"/>
              </a:rPr>
              <a:t>add</a:t>
            </a:r>
            <a:r>
              <a:rPr sz="1800" spc="-25" dirty="0">
                <a:latin typeface="Calibri"/>
                <a:cs typeface="Calibri"/>
              </a:rPr>
              <a:t> </a:t>
            </a:r>
            <a:r>
              <a:rPr sz="1800" dirty="0">
                <a:latin typeface="Calibri"/>
                <a:cs typeface="Calibri"/>
              </a:rPr>
              <a:t>any</a:t>
            </a:r>
            <a:r>
              <a:rPr sz="1800" spc="-25" dirty="0">
                <a:latin typeface="Calibri"/>
                <a:cs typeface="Calibri"/>
              </a:rPr>
              <a:t> </a:t>
            </a:r>
            <a:r>
              <a:rPr sz="1800" dirty="0">
                <a:latin typeface="Calibri"/>
                <a:cs typeface="Calibri"/>
              </a:rPr>
              <a:t>block</a:t>
            </a:r>
            <a:r>
              <a:rPr sz="1800" spc="-25" dirty="0">
                <a:latin typeface="Calibri"/>
                <a:cs typeface="Calibri"/>
              </a:rPr>
              <a:t> </a:t>
            </a:r>
            <a:r>
              <a:rPr sz="1800" dirty="0">
                <a:latin typeface="Calibri"/>
                <a:cs typeface="Calibri"/>
              </a:rPr>
              <a:t>on</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path</a:t>
            </a:r>
            <a:r>
              <a:rPr sz="1800" spc="-25" dirty="0">
                <a:latin typeface="Calibri"/>
                <a:cs typeface="Calibri"/>
              </a:rPr>
              <a:t> </a:t>
            </a:r>
            <a:r>
              <a:rPr sz="1800" dirty="0">
                <a:latin typeface="Calibri"/>
                <a:cs typeface="Calibri"/>
              </a:rPr>
              <a:t>between</a:t>
            </a:r>
            <a:r>
              <a:rPr sz="1800" spc="-25" dirty="0">
                <a:latin typeface="Calibri"/>
                <a:cs typeface="Calibri"/>
              </a:rPr>
              <a:t> </a:t>
            </a:r>
            <a:r>
              <a:rPr sz="1800" spc="-50" dirty="0">
                <a:latin typeface="Calibri"/>
                <a:cs typeface="Calibri"/>
              </a:rPr>
              <a:t>a 	</a:t>
            </a:r>
            <a:r>
              <a:rPr sz="1800" spc="-10" dirty="0">
                <a:latin typeface="Calibri"/>
                <a:cs typeface="Calibri"/>
              </a:rPr>
              <a:t>definition’s</a:t>
            </a:r>
            <a:r>
              <a:rPr sz="1800" spc="-45" dirty="0">
                <a:latin typeface="Calibri"/>
                <a:cs typeface="Calibri"/>
              </a:rPr>
              <a:t> </a:t>
            </a:r>
            <a:r>
              <a:rPr sz="1800" dirty="0">
                <a:latin typeface="Calibri"/>
                <a:cs typeface="Calibri"/>
              </a:rPr>
              <a:t>block</a:t>
            </a:r>
            <a:r>
              <a:rPr sz="1800" spc="-3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use’s</a:t>
            </a:r>
            <a:r>
              <a:rPr sz="1800" spc="-35" dirty="0">
                <a:latin typeface="Calibri"/>
                <a:cs typeface="Calibri"/>
              </a:rPr>
              <a:t> </a:t>
            </a:r>
            <a:r>
              <a:rPr sz="1800" dirty="0">
                <a:latin typeface="Calibri"/>
                <a:cs typeface="Calibri"/>
              </a:rPr>
              <a:t>block</a:t>
            </a:r>
            <a:r>
              <a:rPr sz="1800" spc="-30"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R</a:t>
            </a:r>
            <a:r>
              <a:rPr sz="1800" spc="-30" dirty="0">
                <a:latin typeface="Calibri"/>
                <a:cs typeface="Calibri"/>
              </a:rPr>
              <a:t> </a:t>
            </a:r>
            <a:r>
              <a:rPr sz="1800" spc="-20" dirty="0">
                <a:latin typeface="Calibri"/>
                <a:cs typeface="Calibri"/>
              </a:rPr>
              <a:t>too.</a:t>
            </a:r>
            <a:endParaRPr sz="1800">
              <a:latin typeface="Calibri"/>
              <a:cs typeface="Calibri"/>
            </a:endParaRPr>
          </a:p>
          <a:p>
            <a:pPr marL="412750" marR="121285" indent="-400685" algn="just">
              <a:lnSpc>
                <a:spcPct val="100000"/>
              </a:lnSpc>
              <a:buAutoNum type="arabicPeriod"/>
              <a:tabLst>
                <a:tab pos="414655" algn="l"/>
              </a:tabLst>
            </a:pPr>
            <a:r>
              <a:rPr sz="1800" dirty="0">
                <a:latin typeface="Calibri"/>
                <a:cs typeface="Calibri"/>
              </a:rPr>
              <a:t>Find</a:t>
            </a:r>
            <a:r>
              <a:rPr sz="1800" spc="-50" dirty="0">
                <a:latin typeface="Calibri"/>
                <a:cs typeface="Calibri"/>
              </a:rPr>
              <a:t> </a:t>
            </a:r>
            <a:r>
              <a:rPr sz="1800" dirty="0">
                <a:latin typeface="Calibri"/>
                <a:cs typeface="Calibri"/>
              </a:rPr>
              <a:t>any</a:t>
            </a:r>
            <a:r>
              <a:rPr sz="1800" spc="-35" dirty="0">
                <a:latin typeface="Calibri"/>
                <a:cs typeface="Calibri"/>
              </a:rPr>
              <a:t> </a:t>
            </a:r>
            <a:r>
              <a:rPr sz="1800" dirty="0">
                <a:latin typeface="Calibri"/>
                <a:cs typeface="Calibri"/>
              </a:rPr>
              <a:t>other</a:t>
            </a:r>
            <a:r>
              <a:rPr sz="1800" spc="-35" dirty="0">
                <a:latin typeface="Calibri"/>
                <a:cs typeface="Calibri"/>
              </a:rPr>
              <a:t> </a:t>
            </a:r>
            <a:r>
              <a:rPr sz="1800" dirty="0">
                <a:latin typeface="Calibri"/>
                <a:cs typeface="Calibri"/>
              </a:rPr>
              <a:t>definitions</a:t>
            </a:r>
            <a:r>
              <a:rPr sz="1800" spc="-35" dirty="0">
                <a:latin typeface="Calibri"/>
                <a:cs typeface="Calibri"/>
              </a:rPr>
              <a:t> </a:t>
            </a:r>
            <a:r>
              <a:rPr sz="1800" dirty="0">
                <a:latin typeface="Calibri"/>
                <a:cs typeface="Calibri"/>
              </a:rPr>
              <a:t>that</a:t>
            </a:r>
            <a:r>
              <a:rPr sz="1800" spc="-35" dirty="0">
                <a:latin typeface="Calibri"/>
                <a:cs typeface="Calibri"/>
              </a:rPr>
              <a:t> </a:t>
            </a:r>
            <a:r>
              <a:rPr sz="1800" dirty="0">
                <a:latin typeface="Calibri"/>
                <a:cs typeface="Calibri"/>
              </a:rPr>
              <a:t>could</a:t>
            </a:r>
            <a:r>
              <a:rPr sz="1800" spc="-40" dirty="0">
                <a:latin typeface="Calibri"/>
                <a:cs typeface="Calibri"/>
              </a:rPr>
              <a:t> </a:t>
            </a:r>
            <a:r>
              <a:rPr sz="1800" dirty="0">
                <a:latin typeface="Calibri"/>
                <a:cs typeface="Calibri"/>
              </a:rPr>
              <a:t>affect</a:t>
            </a:r>
            <a:r>
              <a:rPr sz="1800" spc="-35" dirty="0">
                <a:latin typeface="Calibri"/>
                <a:cs typeface="Calibri"/>
              </a:rPr>
              <a:t> </a:t>
            </a:r>
            <a:r>
              <a:rPr sz="1800" dirty="0">
                <a:latin typeface="Calibri"/>
                <a:cs typeface="Calibri"/>
              </a:rPr>
              <a:t>u_i</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add</a:t>
            </a:r>
            <a:r>
              <a:rPr sz="1800" spc="-35" dirty="0">
                <a:latin typeface="Calibri"/>
                <a:cs typeface="Calibri"/>
              </a:rPr>
              <a:t> </a:t>
            </a:r>
            <a:r>
              <a:rPr sz="1800" spc="-25" dirty="0">
                <a:latin typeface="Calibri"/>
                <a:cs typeface="Calibri"/>
              </a:rPr>
              <a:t>the 	</a:t>
            </a:r>
            <a:r>
              <a:rPr sz="1800" dirty="0">
                <a:latin typeface="Calibri"/>
                <a:cs typeface="Calibri"/>
              </a:rPr>
              <a:t>blocks</a:t>
            </a:r>
            <a:r>
              <a:rPr sz="1800" spc="-55" dirty="0">
                <a:latin typeface="Calibri"/>
                <a:cs typeface="Calibri"/>
              </a:rPr>
              <a:t> </a:t>
            </a:r>
            <a:r>
              <a:rPr sz="1800" dirty="0">
                <a:latin typeface="Calibri"/>
                <a:cs typeface="Calibri"/>
              </a:rPr>
              <a:t>containing</a:t>
            </a:r>
            <a:r>
              <a:rPr sz="1800" spc="-55" dirty="0">
                <a:latin typeface="Calibri"/>
                <a:cs typeface="Calibri"/>
              </a:rPr>
              <a:t> </a:t>
            </a:r>
            <a:r>
              <a:rPr sz="1800" dirty="0">
                <a:latin typeface="Calibri"/>
                <a:cs typeface="Calibri"/>
              </a:rPr>
              <a:t>those</a:t>
            </a:r>
            <a:r>
              <a:rPr sz="1800" spc="-50" dirty="0">
                <a:latin typeface="Calibri"/>
                <a:cs typeface="Calibri"/>
              </a:rPr>
              <a:t> </a:t>
            </a:r>
            <a:r>
              <a:rPr sz="1800" dirty="0">
                <a:latin typeface="Calibri"/>
                <a:cs typeface="Calibri"/>
              </a:rPr>
              <a:t>definitions</a:t>
            </a:r>
            <a:r>
              <a:rPr sz="1800" spc="-55" dirty="0">
                <a:latin typeface="Calibri"/>
                <a:cs typeface="Calibri"/>
              </a:rPr>
              <a:t> </a:t>
            </a:r>
            <a:r>
              <a:rPr sz="1800" dirty="0">
                <a:latin typeface="Calibri"/>
                <a:cs typeface="Calibri"/>
              </a:rPr>
              <a:t>to</a:t>
            </a:r>
            <a:r>
              <a:rPr sz="1800" spc="-50" dirty="0">
                <a:latin typeface="Calibri"/>
                <a:cs typeface="Calibri"/>
              </a:rPr>
              <a:t> R</a:t>
            </a:r>
            <a:endParaRPr sz="1800">
              <a:latin typeface="Calibri"/>
              <a:cs typeface="Calibri"/>
            </a:endParaRPr>
          </a:p>
          <a:p>
            <a:pPr marL="412750" marR="64135" indent="-400685" algn="just">
              <a:lnSpc>
                <a:spcPct val="100000"/>
              </a:lnSpc>
              <a:buAutoNum type="arabicPeriod"/>
              <a:tabLst>
                <a:tab pos="414655" algn="l"/>
              </a:tabLst>
            </a:pPr>
            <a:r>
              <a:rPr sz="1800" dirty="0">
                <a:latin typeface="Calibri"/>
                <a:cs typeface="Calibri"/>
              </a:rPr>
              <a:t>Repeat</a:t>
            </a:r>
            <a:r>
              <a:rPr sz="1800" spc="-40" dirty="0">
                <a:latin typeface="Calibri"/>
                <a:cs typeface="Calibri"/>
              </a:rPr>
              <a:t> </a:t>
            </a:r>
            <a:r>
              <a:rPr sz="1800" dirty="0">
                <a:latin typeface="Calibri"/>
                <a:cs typeface="Calibri"/>
              </a:rPr>
              <a:t>steps</a:t>
            </a:r>
            <a:r>
              <a:rPr sz="1800" spc="-30" dirty="0">
                <a:latin typeface="Calibri"/>
                <a:cs typeface="Calibri"/>
              </a:rPr>
              <a:t> </a:t>
            </a:r>
            <a:r>
              <a:rPr sz="1800" dirty="0">
                <a:latin typeface="Calibri"/>
                <a:cs typeface="Calibri"/>
              </a:rPr>
              <a:t>2</a:t>
            </a:r>
            <a:r>
              <a:rPr sz="1800" spc="-3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3</a:t>
            </a:r>
            <a:r>
              <a:rPr sz="1800" spc="-30" dirty="0">
                <a:latin typeface="Calibri"/>
                <a:cs typeface="Calibri"/>
              </a:rPr>
              <a:t> </a:t>
            </a:r>
            <a:r>
              <a:rPr sz="1800" dirty="0">
                <a:latin typeface="Calibri"/>
                <a:cs typeface="Calibri"/>
              </a:rPr>
              <a:t>until</a:t>
            </a:r>
            <a:r>
              <a:rPr sz="1800" spc="-30" dirty="0">
                <a:latin typeface="Calibri"/>
                <a:cs typeface="Calibri"/>
              </a:rPr>
              <a:t> </a:t>
            </a:r>
            <a:r>
              <a:rPr sz="1800" dirty="0">
                <a:latin typeface="Calibri"/>
                <a:cs typeface="Calibri"/>
              </a:rPr>
              <a:t>you</a:t>
            </a:r>
            <a:r>
              <a:rPr sz="1800" spc="-30" dirty="0">
                <a:latin typeface="Calibri"/>
                <a:cs typeface="Calibri"/>
              </a:rPr>
              <a:t> </a:t>
            </a:r>
            <a:r>
              <a:rPr sz="1800" dirty="0">
                <a:latin typeface="Calibri"/>
                <a:cs typeface="Calibri"/>
              </a:rPr>
              <a:t>do</a:t>
            </a:r>
            <a:r>
              <a:rPr sz="1800" spc="-25" dirty="0">
                <a:latin typeface="Calibri"/>
                <a:cs typeface="Calibri"/>
              </a:rPr>
              <a:t> </a:t>
            </a:r>
            <a:r>
              <a:rPr sz="1800" dirty="0">
                <a:latin typeface="Calibri"/>
                <a:cs typeface="Calibri"/>
              </a:rPr>
              <a:t>not</a:t>
            </a:r>
            <a:r>
              <a:rPr sz="1800" spc="-30" dirty="0">
                <a:latin typeface="Calibri"/>
                <a:cs typeface="Calibri"/>
              </a:rPr>
              <a:t> </a:t>
            </a:r>
            <a:r>
              <a:rPr sz="1800" dirty="0">
                <a:latin typeface="Calibri"/>
                <a:cs typeface="Calibri"/>
              </a:rPr>
              <a:t>add</a:t>
            </a:r>
            <a:r>
              <a:rPr sz="1800" spc="-30" dirty="0">
                <a:latin typeface="Calibri"/>
                <a:cs typeface="Calibri"/>
              </a:rPr>
              <a:t> </a:t>
            </a:r>
            <a:r>
              <a:rPr sz="1800" dirty="0">
                <a:latin typeface="Calibri"/>
                <a:cs typeface="Calibri"/>
              </a:rPr>
              <a:t>any</a:t>
            </a:r>
            <a:r>
              <a:rPr sz="1800" spc="-30" dirty="0">
                <a:latin typeface="Calibri"/>
                <a:cs typeface="Calibri"/>
              </a:rPr>
              <a:t> </a:t>
            </a:r>
            <a:r>
              <a:rPr sz="1800" dirty="0">
                <a:latin typeface="Calibri"/>
                <a:cs typeface="Calibri"/>
              </a:rPr>
              <a:t>more</a:t>
            </a:r>
            <a:r>
              <a:rPr sz="1800" spc="-25" dirty="0">
                <a:latin typeface="Calibri"/>
                <a:cs typeface="Calibri"/>
              </a:rPr>
              <a:t> </a:t>
            </a:r>
            <a:r>
              <a:rPr sz="1800" spc="-10" dirty="0">
                <a:latin typeface="Calibri"/>
                <a:cs typeface="Calibri"/>
              </a:rPr>
              <a:t>regions 	</a:t>
            </a:r>
            <a:r>
              <a:rPr sz="1800" dirty="0">
                <a:latin typeface="Calibri"/>
                <a:cs typeface="Calibri"/>
              </a:rPr>
              <a:t>to</a:t>
            </a:r>
            <a:r>
              <a:rPr sz="1800" spc="-25" dirty="0">
                <a:latin typeface="Calibri"/>
                <a:cs typeface="Calibri"/>
              </a:rPr>
              <a:t> </a:t>
            </a:r>
            <a:r>
              <a:rPr sz="1800" spc="-35" dirty="0">
                <a:latin typeface="Calibri"/>
                <a:cs typeface="Calibri"/>
              </a:rPr>
              <a:t>R.</a:t>
            </a:r>
            <a:endParaRPr sz="1800">
              <a:latin typeface="Calibri"/>
              <a:cs typeface="Calibri"/>
            </a:endParaRPr>
          </a:p>
          <a:p>
            <a:pPr marL="71755" marR="70485">
              <a:lnSpc>
                <a:spcPct val="100000"/>
              </a:lnSpc>
            </a:pPr>
            <a:r>
              <a:rPr sz="1800" b="1" dirty="0">
                <a:latin typeface="Calibri"/>
                <a:cs typeface="Calibri"/>
              </a:rPr>
              <a:t>Property</a:t>
            </a:r>
            <a:r>
              <a:rPr sz="1800" b="1" spc="-45" dirty="0">
                <a:latin typeface="Calibri"/>
                <a:cs typeface="Calibri"/>
              </a:rPr>
              <a:t> </a:t>
            </a:r>
            <a:r>
              <a:rPr sz="1800" b="1" dirty="0">
                <a:latin typeface="Calibri"/>
                <a:cs typeface="Calibri"/>
              </a:rPr>
              <a:t>of</a:t>
            </a:r>
            <a:r>
              <a:rPr sz="1800" b="1" spc="-35" dirty="0">
                <a:latin typeface="Calibri"/>
                <a:cs typeface="Calibri"/>
              </a:rPr>
              <a:t> </a:t>
            </a:r>
            <a:r>
              <a:rPr sz="1800" b="1" dirty="0">
                <a:latin typeface="Calibri"/>
                <a:cs typeface="Calibri"/>
              </a:rPr>
              <a:t>resulting</a:t>
            </a:r>
            <a:r>
              <a:rPr sz="1800" b="1" spc="-35" dirty="0">
                <a:latin typeface="Calibri"/>
                <a:cs typeface="Calibri"/>
              </a:rPr>
              <a:t> </a:t>
            </a:r>
            <a:r>
              <a:rPr sz="1800" b="1" dirty="0">
                <a:latin typeface="Calibri"/>
                <a:cs typeface="Calibri"/>
              </a:rPr>
              <a:t>set</a:t>
            </a:r>
            <a:r>
              <a:rPr sz="1800" b="1" spc="-35" dirty="0">
                <a:latin typeface="Calibri"/>
                <a:cs typeface="Calibri"/>
              </a:rPr>
              <a:t> </a:t>
            </a:r>
            <a:r>
              <a:rPr sz="1800" b="1" dirty="0">
                <a:latin typeface="Calibri"/>
                <a:cs typeface="Calibri"/>
              </a:rPr>
              <a:t>of</a:t>
            </a:r>
            <a:r>
              <a:rPr sz="1800" b="1" spc="-35" dirty="0">
                <a:latin typeface="Calibri"/>
                <a:cs typeface="Calibri"/>
              </a:rPr>
              <a:t> </a:t>
            </a:r>
            <a:r>
              <a:rPr sz="1800" b="1" dirty="0">
                <a:latin typeface="Calibri"/>
                <a:cs typeface="Calibri"/>
              </a:rPr>
              <a:t>blocks:</a:t>
            </a:r>
            <a:r>
              <a:rPr sz="1800" b="1" spc="-10" dirty="0">
                <a:latin typeface="Calibri"/>
                <a:cs typeface="Calibri"/>
              </a:rPr>
              <a:t> </a:t>
            </a:r>
            <a:r>
              <a:rPr sz="1800" dirty="0">
                <a:latin typeface="Calibri"/>
                <a:cs typeface="Calibri"/>
              </a:rPr>
              <a:t>if</a:t>
            </a:r>
            <a:r>
              <a:rPr sz="1800" spc="-3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variable</a:t>
            </a:r>
            <a:r>
              <a:rPr sz="1800" spc="-35" dirty="0">
                <a:latin typeface="Calibri"/>
                <a:cs typeface="Calibri"/>
              </a:rPr>
              <a:t> </a:t>
            </a:r>
            <a:r>
              <a:rPr sz="1800" dirty="0">
                <a:latin typeface="Calibri"/>
                <a:cs typeface="Calibri"/>
              </a:rPr>
              <a:t>subject</a:t>
            </a:r>
            <a:r>
              <a:rPr sz="1800" spc="-30" dirty="0">
                <a:latin typeface="Calibri"/>
                <a:cs typeface="Calibri"/>
              </a:rPr>
              <a:t> </a:t>
            </a:r>
            <a:r>
              <a:rPr sz="1800" spc="-25" dirty="0">
                <a:latin typeface="Calibri"/>
                <a:cs typeface="Calibri"/>
              </a:rPr>
              <a:t>to </a:t>
            </a:r>
            <a:r>
              <a:rPr sz="1800" dirty="0">
                <a:latin typeface="Calibri"/>
                <a:cs typeface="Calibri"/>
              </a:rPr>
              <a:t>definition</a:t>
            </a:r>
            <a:r>
              <a:rPr sz="1800" spc="-50" dirty="0">
                <a:latin typeface="Calibri"/>
                <a:cs typeface="Calibri"/>
              </a:rPr>
              <a:t> </a:t>
            </a:r>
            <a:r>
              <a:rPr sz="1800" dirty="0">
                <a:latin typeface="Calibri"/>
                <a:cs typeface="Calibri"/>
              </a:rPr>
              <a:t>d</a:t>
            </a:r>
            <a:r>
              <a:rPr sz="1800" spc="-40"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allocated</a:t>
            </a:r>
            <a:r>
              <a:rPr sz="1800" spc="-40"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register</a:t>
            </a:r>
            <a:r>
              <a:rPr sz="1800" spc="-35"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these</a:t>
            </a:r>
            <a:r>
              <a:rPr sz="1800" spc="-40" dirty="0">
                <a:latin typeface="Calibri"/>
                <a:cs typeface="Calibri"/>
              </a:rPr>
              <a:t> </a:t>
            </a:r>
            <a:r>
              <a:rPr sz="1800" dirty="0">
                <a:latin typeface="Calibri"/>
                <a:cs typeface="Calibri"/>
              </a:rPr>
              <a:t>blocks,</a:t>
            </a:r>
            <a:r>
              <a:rPr sz="1800" spc="-35" dirty="0">
                <a:latin typeface="Calibri"/>
                <a:cs typeface="Calibri"/>
              </a:rPr>
              <a:t> </a:t>
            </a:r>
            <a:r>
              <a:rPr sz="1800" dirty="0">
                <a:latin typeface="Calibri"/>
                <a:cs typeface="Calibri"/>
              </a:rPr>
              <a:t>then</a:t>
            </a:r>
            <a:r>
              <a:rPr sz="1800" spc="-40" dirty="0">
                <a:latin typeface="Calibri"/>
                <a:cs typeface="Calibri"/>
              </a:rPr>
              <a:t> </a:t>
            </a:r>
            <a:r>
              <a:rPr sz="1800" dirty="0">
                <a:latin typeface="Calibri"/>
                <a:cs typeface="Calibri"/>
              </a:rPr>
              <a:t>there</a:t>
            </a:r>
            <a:r>
              <a:rPr sz="1800" spc="-35" dirty="0">
                <a:latin typeface="Calibri"/>
                <a:cs typeface="Calibri"/>
              </a:rPr>
              <a:t> </a:t>
            </a:r>
            <a:r>
              <a:rPr sz="1800" spc="-25" dirty="0">
                <a:latin typeface="Calibri"/>
                <a:cs typeface="Calibri"/>
              </a:rPr>
              <a:t>is </a:t>
            </a:r>
            <a:r>
              <a:rPr sz="1800" dirty="0">
                <a:latin typeface="Calibri"/>
                <a:cs typeface="Calibri"/>
              </a:rPr>
              <a:t>no</a:t>
            </a:r>
            <a:r>
              <a:rPr sz="1800" spc="-45" dirty="0">
                <a:latin typeface="Calibri"/>
                <a:cs typeface="Calibri"/>
              </a:rPr>
              <a:t> </a:t>
            </a:r>
            <a:r>
              <a:rPr sz="1800" dirty="0">
                <a:latin typeface="Calibri"/>
                <a:cs typeface="Calibri"/>
              </a:rPr>
              <a:t>need</a:t>
            </a:r>
            <a:r>
              <a:rPr sz="1800" spc="-3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load</a:t>
            </a:r>
            <a:r>
              <a:rPr sz="1800" spc="-3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store</a:t>
            </a:r>
            <a:r>
              <a:rPr sz="1800" spc="-3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variable</a:t>
            </a:r>
            <a:r>
              <a:rPr sz="1800" spc="-30" dirty="0">
                <a:latin typeface="Calibri"/>
                <a:cs typeface="Calibri"/>
              </a:rPr>
              <a:t> </a:t>
            </a:r>
            <a:r>
              <a:rPr sz="1800" dirty="0">
                <a:latin typeface="Calibri"/>
                <a:cs typeface="Calibri"/>
              </a:rPr>
              <a:t>after</a:t>
            </a:r>
            <a:r>
              <a:rPr sz="1800" spc="-30" dirty="0">
                <a:latin typeface="Calibri"/>
                <a:cs typeface="Calibri"/>
              </a:rPr>
              <a:t> </a:t>
            </a:r>
            <a:r>
              <a:rPr sz="1800" dirty="0">
                <a:latin typeface="Calibri"/>
                <a:cs typeface="Calibri"/>
              </a:rPr>
              <a:t>its</a:t>
            </a:r>
            <a:r>
              <a:rPr sz="1800" spc="-30" dirty="0">
                <a:latin typeface="Calibri"/>
                <a:cs typeface="Calibri"/>
              </a:rPr>
              <a:t> </a:t>
            </a:r>
            <a:r>
              <a:rPr sz="1800" spc="-10" dirty="0">
                <a:latin typeface="Calibri"/>
                <a:cs typeface="Calibri"/>
              </a:rPr>
              <a:t>initial load/definition</a:t>
            </a:r>
            <a:endParaRPr sz="1800">
              <a:latin typeface="Calibri"/>
              <a:cs typeface="Calibri"/>
            </a:endParaRPr>
          </a:p>
          <a:p>
            <a:pPr marL="71755" marR="5080">
              <a:lnSpc>
                <a:spcPct val="100000"/>
              </a:lnSpc>
            </a:pPr>
            <a:r>
              <a:rPr sz="1800" b="1" dirty="0">
                <a:latin typeface="Calibri"/>
                <a:cs typeface="Calibri"/>
              </a:rPr>
              <a:t>Proof</a:t>
            </a:r>
            <a:r>
              <a:rPr sz="1800" b="1" spc="-55" dirty="0">
                <a:latin typeface="Calibri"/>
                <a:cs typeface="Calibri"/>
              </a:rPr>
              <a:t> </a:t>
            </a:r>
            <a:r>
              <a:rPr sz="1800" b="1" dirty="0">
                <a:latin typeface="Calibri"/>
                <a:cs typeface="Calibri"/>
              </a:rPr>
              <a:t>Intuition:</a:t>
            </a:r>
            <a:r>
              <a:rPr sz="1800" b="1" spc="-20" dirty="0">
                <a:latin typeface="Calibri"/>
                <a:cs typeface="Calibri"/>
              </a:rPr>
              <a:t> </a:t>
            </a:r>
            <a:r>
              <a:rPr sz="1800" dirty="0">
                <a:latin typeface="Calibri"/>
                <a:cs typeface="Calibri"/>
              </a:rPr>
              <a:t>definitions</a:t>
            </a:r>
            <a:r>
              <a:rPr sz="1800" spc="-40" dirty="0">
                <a:latin typeface="Calibri"/>
                <a:cs typeface="Calibri"/>
              </a:rPr>
              <a:t> </a:t>
            </a:r>
            <a:r>
              <a:rPr sz="1800" dirty="0">
                <a:latin typeface="Calibri"/>
                <a:cs typeface="Calibri"/>
              </a:rPr>
              <a:t>flow</a:t>
            </a:r>
            <a:r>
              <a:rPr sz="1800" spc="-40" dirty="0">
                <a:latin typeface="Calibri"/>
                <a:cs typeface="Calibri"/>
              </a:rPr>
              <a:t> </a:t>
            </a:r>
            <a:r>
              <a:rPr sz="1800" dirty="0">
                <a:latin typeface="Calibri"/>
                <a:cs typeface="Calibri"/>
              </a:rPr>
              <a:t>through</a:t>
            </a:r>
            <a:r>
              <a:rPr sz="1800" spc="-40" dirty="0">
                <a:latin typeface="Calibri"/>
                <a:cs typeface="Calibri"/>
              </a:rPr>
              <a:t> </a:t>
            </a:r>
            <a:r>
              <a:rPr sz="1800" dirty="0">
                <a:latin typeface="Calibri"/>
                <a:cs typeface="Calibri"/>
              </a:rPr>
              <a:t>these</a:t>
            </a:r>
            <a:r>
              <a:rPr sz="1800" spc="-40"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only</a:t>
            </a:r>
            <a:r>
              <a:rPr sz="1800" spc="-40" dirty="0">
                <a:latin typeface="Calibri"/>
                <a:cs typeface="Calibri"/>
              </a:rPr>
              <a:t> </a:t>
            </a:r>
            <a:r>
              <a:rPr sz="1800" spc="-10" dirty="0">
                <a:latin typeface="Calibri"/>
                <a:cs typeface="Calibri"/>
              </a:rPr>
              <a:t>these </a:t>
            </a:r>
            <a:r>
              <a:rPr sz="1800" dirty="0">
                <a:latin typeface="Calibri"/>
                <a:cs typeface="Calibri"/>
              </a:rPr>
              <a:t>blocks</a:t>
            </a:r>
            <a:r>
              <a:rPr sz="1800" spc="-40" dirty="0">
                <a:latin typeface="Calibri"/>
                <a:cs typeface="Calibri"/>
              </a:rPr>
              <a:t> </a:t>
            </a:r>
            <a:r>
              <a:rPr sz="1800" dirty="0">
                <a:latin typeface="Calibri"/>
                <a:cs typeface="Calibri"/>
              </a:rPr>
              <a:t>along</a:t>
            </a:r>
            <a:r>
              <a:rPr sz="1800" spc="-25" dirty="0">
                <a:latin typeface="Calibri"/>
                <a:cs typeface="Calibri"/>
              </a:rPr>
              <a:t> </a:t>
            </a:r>
            <a:r>
              <a:rPr sz="1800" dirty="0">
                <a:latin typeface="Calibri"/>
                <a:cs typeface="Calibri"/>
              </a:rPr>
              <a:t>reachable</a:t>
            </a:r>
            <a:r>
              <a:rPr sz="1800" spc="-30" dirty="0">
                <a:latin typeface="Calibri"/>
                <a:cs typeface="Calibri"/>
              </a:rPr>
              <a:t> </a:t>
            </a:r>
            <a:r>
              <a:rPr sz="1800" dirty="0">
                <a:latin typeface="Calibri"/>
                <a:cs typeface="Calibri"/>
              </a:rPr>
              <a:t>paths</a:t>
            </a:r>
            <a:r>
              <a:rPr sz="1800" spc="-2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all</a:t>
            </a:r>
            <a:r>
              <a:rPr sz="1800" spc="-25" dirty="0">
                <a:latin typeface="Calibri"/>
                <a:cs typeface="Calibri"/>
              </a:rPr>
              <a:t> </a:t>
            </a:r>
            <a:r>
              <a:rPr sz="1800" dirty="0">
                <a:latin typeface="Calibri"/>
                <a:cs typeface="Calibri"/>
              </a:rPr>
              <a:t>possible</a:t>
            </a:r>
            <a:r>
              <a:rPr sz="1800" spc="-25" dirty="0">
                <a:latin typeface="Calibri"/>
                <a:cs typeface="Calibri"/>
              </a:rPr>
              <a:t> </a:t>
            </a:r>
            <a:r>
              <a:rPr sz="1800" dirty="0">
                <a:latin typeface="Calibri"/>
                <a:cs typeface="Calibri"/>
              </a:rPr>
              <a:t>uses.</a:t>
            </a:r>
            <a:r>
              <a:rPr sz="1800" spc="355" dirty="0">
                <a:latin typeface="Calibri"/>
                <a:cs typeface="Calibri"/>
              </a:rPr>
              <a:t> </a:t>
            </a:r>
            <a:r>
              <a:rPr sz="1800" dirty="0">
                <a:latin typeface="Calibri"/>
                <a:cs typeface="Calibri"/>
              </a:rPr>
              <a:t>If</a:t>
            </a:r>
            <a:r>
              <a:rPr sz="1800" spc="-30" dirty="0">
                <a:latin typeface="Calibri"/>
                <a:cs typeface="Calibri"/>
              </a:rPr>
              <a:t> </a:t>
            </a:r>
            <a:r>
              <a:rPr sz="1800" dirty="0">
                <a:latin typeface="Calibri"/>
                <a:cs typeface="Calibri"/>
              </a:rPr>
              <a:t>all</a:t>
            </a:r>
            <a:r>
              <a:rPr sz="1800" spc="-25" dirty="0">
                <a:latin typeface="Calibri"/>
                <a:cs typeface="Calibri"/>
              </a:rPr>
              <a:t> </a:t>
            </a:r>
            <a:r>
              <a:rPr sz="1800" dirty="0">
                <a:latin typeface="Calibri"/>
                <a:cs typeface="Calibri"/>
              </a:rPr>
              <a:t>uses</a:t>
            </a:r>
            <a:r>
              <a:rPr sz="1800" spc="-25" dirty="0">
                <a:latin typeface="Calibri"/>
                <a:cs typeface="Calibri"/>
              </a:rPr>
              <a:t> and </a:t>
            </a:r>
            <a:r>
              <a:rPr sz="1800" dirty="0">
                <a:latin typeface="Calibri"/>
                <a:cs typeface="Calibri"/>
              </a:rPr>
              <a:t>defs</a:t>
            </a:r>
            <a:r>
              <a:rPr sz="1800" spc="-35" dirty="0">
                <a:latin typeface="Calibri"/>
                <a:cs typeface="Calibri"/>
              </a:rPr>
              <a:t> </a:t>
            </a:r>
            <a:r>
              <a:rPr sz="1800" dirty="0">
                <a:latin typeface="Calibri"/>
                <a:cs typeface="Calibri"/>
              </a:rPr>
              <a:t>use</a:t>
            </a:r>
            <a:r>
              <a:rPr sz="1800" spc="-3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same</a:t>
            </a:r>
            <a:r>
              <a:rPr sz="1800" spc="-35" dirty="0">
                <a:latin typeface="Calibri"/>
                <a:cs typeface="Calibri"/>
              </a:rPr>
              <a:t> </a:t>
            </a:r>
            <a:r>
              <a:rPr sz="1800" dirty="0">
                <a:latin typeface="Calibri"/>
                <a:cs typeface="Calibri"/>
              </a:rPr>
              <a:t>register</a:t>
            </a:r>
            <a:r>
              <a:rPr sz="1800" spc="-35" dirty="0">
                <a:latin typeface="Calibri"/>
                <a:cs typeface="Calibri"/>
              </a:rPr>
              <a:t> </a:t>
            </a:r>
            <a:r>
              <a:rPr sz="1800" dirty="0">
                <a:latin typeface="Calibri"/>
                <a:cs typeface="Calibri"/>
              </a:rPr>
              <a:t>name,</a:t>
            </a:r>
            <a:r>
              <a:rPr sz="1800" spc="-35" dirty="0">
                <a:latin typeface="Calibri"/>
                <a:cs typeface="Calibri"/>
              </a:rPr>
              <a:t> </a:t>
            </a:r>
            <a:r>
              <a:rPr sz="1800" dirty="0">
                <a:latin typeface="Calibri"/>
                <a:cs typeface="Calibri"/>
              </a:rPr>
              <a:t>no</a:t>
            </a:r>
            <a:r>
              <a:rPr sz="1800" spc="-35" dirty="0">
                <a:latin typeface="Calibri"/>
                <a:cs typeface="Calibri"/>
              </a:rPr>
              <a:t> </a:t>
            </a:r>
            <a:r>
              <a:rPr sz="1800" dirty="0">
                <a:latin typeface="Calibri"/>
                <a:cs typeface="Calibri"/>
              </a:rPr>
              <a:t>need</a:t>
            </a:r>
            <a:r>
              <a:rPr sz="1800" spc="-35"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write</a:t>
            </a:r>
            <a:r>
              <a:rPr sz="1800" spc="-35" dirty="0">
                <a:latin typeface="Calibri"/>
                <a:cs typeface="Calibri"/>
              </a:rPr>
              <a:t> </a:t>
            </a:r>
            <a:r>
              <a:rPr sz="1800" dirty="0">
                <a:latin typeface="Calibri"/>
                <a:cs typeface="Calibri"/>
              </a:rPr>
              <a:t>to/read</a:t>
            </a:r>
            <a:r>
              <a:rPr sz="1800" spc="-35" dirty="0">
                <a:latin typeface="Calibri"/>
                <a:cs typeface="Calibri"/>
              </a:rPr>
              <a:t> </a:t>
            </a:r>
            <a:r>
              <a:rPr sz="1800" spc="-20" dirty="0">
                <a:latin typeface="Calibri"/>
                <a:cs typeface="Calibri"/>
              </a:rPr>
              <a:t>from </a:t>
            </a:r>
            <a:r>
              <a:rPr sz="1800" spc="-10" dirty="0">
                <a:latin typeface="Calibri"/>
                <a:cs typeface="Calibri"/>
              </a:rPr>
              <a:t>memory).</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Register</a:t>
            </a:r>
            <a:r>
              <a:rPr spc="-165" dirty="0"/>
              <a:t> </a:t>
            </a:r>
            <a:r>
              <a:rPr dirty="0"/>
              <a:t>Allocation:</a:t>
            </a:r>
            <a:r>
              <a:rPr spc="-165" dirty="0"/>
              <a:t> </a:t>
            </a:r>
            <a:r>
              <a:rPr spc="-10" dirty="0"/>
              <a:t>Algorithmically</a:t>
            </a:r>
          </a:p>
        </p:txBody>
      </p:sp>
      <p:pic>
        <p:nvPicPr>
          <p:cNvPr id="3" name="object 3"/>
          <p:cNvPicPr/>
          <p:nvPr/>
        </p:nvPicPr>
        <p:blipFill>
          <a:blip r:embed="rId2" cstate="print"/>
          <a:stretch>
            <a:fillRect/>
          </a:stretch>
        </p:blipFill>
        <p:spPr>
          <a:xfrm>
            <a:off x="1015138" y="2144487"/>
            <a:ext cx="2247916" cy="3962428"/>
          </a:xfrm>
          <a:prstGeom prst="rect">
            <a:avLst/>
          </a:prstGeom>
        </p:spPr>
      </p:pic>
      <p:sp>
        <p:nvSpPr>
          <p:cNvPr id="4" name="object 4"/>
          <p:cNvSpPr txBox="1">
            <a:spLocks noGrp="1"/>
          </p:cNvSpPr>
          <p:nvPr>
            <p:ph type="body" idx="1"/>
          </p:nvPr>
        </p:nvSpPr>
        <p:spPr>
          <a:prstGeom prst="rect">
            <a:avLst/>
          </a:prstGeom>
        </p:spPr>
        <p:txBody>
          <a:bodyPr vert="horz" wrap="square" lIns="0" tIns="12700" rIns="0" bIns="0" rtlCol="0">
            <a:spAutoFit/>
          </a:bodyPr>
          <a:lstStyle/>
          <a:p>
            <a:pPr marL="71755">
              <a:lnSpc>
                <a:spcPct val="100000"/>
              </a:lnSpc>
              <a:spcBef>
                <a:spcPts val="100"/>
              </a:spcBef>
            </a:pPr>
            <a:r>
              <a:rPr spc="-10" dirty="0"/>
              <a:t>Region-</a:t>
            </a:r>
            <a:r>
              <a:rPr dirty="0"/>
              <a:t>based</a:t>
            </a:r>
            <a:r>
              <a:rPr spc="-40" dirty="0"/>
              <a:t> </a:t>
            </a:r>
            <a:r>
              <a:rPr spc="-10" dirty="0"/>
              <a:t>Register</a:t>
            </a:r>
            <a:r>
              <a:rPr spc="-30" dirty="0"/>
              <a:t> </a:t>
            </a:r>
            <a:r>
              <a:rPr dirty="0"/>
              <a:t>Allocation</a:t>
            </a:r>
            <a:r>
              <a:rPr spc="-30" dirty="0"/>
              <a:t> </a:t>
            </a:r>
            <a:r>
              <a:rPr dirty="0"/>
              <a:t>–</a:t>
            </a:r>
            <a:r>
              <a:rPr spc="-30" dirty="0"/>
              <a:t> </a:t>
            </a:r>
            <a:r>
              <a:rPr dirty="0"/>
              <a:t>Mapping</a:t>
            </a:r>
            <a:r>
              <a:rPr spc="-30" dirty="0"/>
              <a:t> </a:t>
            </a:r>
            <a:r>
              <a:rPr dirty="0"/>
              <a:t>to</a:t>
            </a:r>
            <a:r>
              <a:rPr spc="-30" dirty="0"/>
              <a:t> </a:t>
            </a:r>
            <a:r>
              <a:rPr dirty="0"/>
              <a:t>machine</a:t>
            </a:r>
            <a:r>
              <a:rPr spc="-30" dirty="0"/>
              <a:t> </a:t>
            </a:r>
            <a:r>
              <a:rPr spc="-10" dirty="0"/>
              <a:t>registers:</a:t>
            </a:r>
          </a:p>
          <a:p>
            <a:pPr marL="414655" indent="-401955">
              <a:lnSpc>
                <a:spcPct val="100000"/>
              </a:lnSpc>
              <a:buAutoNum type="arabicPeriod"/>
              <a:tabLst>
                <a:tab pos="414655" algn="l"/>
              </a:tabLst>
            </a:pPr>
            <a:r>
              <a:rPr b="0" dirty="0">
                <a:latin typeface="Calibri"/>
                <a:cs typeface="Calibri"/>
              </a:rPr>
              <a:t>Compute</a:t>
            </a:r>
            <a:r>
              <a:rPr b="0" spc="-60" dirty="0">
                <a:latin typeface="Calibri"/>
                <a:cs typeface="Calibri"/>
              </a:rPr>
              <a:t> </a:t>
            </a:r>
            <a:r>
              <a:rPr b="0" dirty="0">
                <a:latin typeface="Calibri"/>
                <a:cs typeface="Calibri"/>
              </a:rPr>
              <a:t>regions</a:t>
            </a:r>
            <a:r>
              <a:rPr b="0" spc="-45" dirty="0">
                <a:latin typeface="Calibri"/>
                <a:cs typeface="Calibri"/>
              </a:rPr>
              <a:t> </a:t>
            </a:r>
            <a:r>
              <a:rPr b="0" dirty="0">
                <a:latin typeface="Calibri"/>
                <a:cs typeface="Calibri"/>
              </a:rPr>
              <a:t>for</a:t>
            </a:r>
            <a:r>
              <a:rPr b="0" spc="-45" dirty="0">
                <a:latin typeface="Calibri"/>
                <a:cs typeface="Calibri"/>
              </a:rPr>
              <a:t> </a:t>
            </a:r>
            <a:r>
              <a:rPr b="0" dirty="0">
                <a:latin typeface="Calibri"/>
                <a:cs typeface="Calibri"/>
              </a:rPr>
              <a:t>each</a:t>
            </a:r>
            <a:r>
              <a:rPr b="0" spc="-50" dirty="0">
                <a:latin typeface="Calibri"/>
                <a:cs typeface="Calibri"/>
              </a:rPr>
              <a:t> </a:t>
            </a:r>
            <a:r>
              <a:rPr b="0" dirty="0">
                <a:latin typeface="Calibri"/>
                <a:cs typeface="Calibri"/>
              </a:rPr>
              <a:t>virtual/IR</a:t>
            </a:r>
            <a:r>
              <a:rPr b="0" spc="-45" dirty="0">
                <a:latin typeface="Calibri"/>
                <a:cs typeface="Calibri"/>
              </a:rPr>
              <a:t> </a:t>
            </a:r>
            <a:r>
              <a:rPr b="0" dirty="0">
                <a:latin typeface="Calibri"/>
                <a:cs typeface="Calibri"/>
              </a:rPr>
              <a:t>register</a:t>
            </a:r>
            <a:r>
              <a:rPr b="0" spc="-45" dirty="0">
                <a:latin typeface="Calibri"/>
                <a:cs typeface="Calibri"/>
              </a:rPr>
              <a:t> </a:t>
            </a:r>
            <a:r>
              <a:rPr b="0" dirty="0">
                <a:latin typeface="Calibri"/>
                <a:cs typeface="Calibri"/>
              </a:rPr>
              <a:t>in</a:t>
            </a:r>
            <a:r>
              <a:rPr b="0" spc="-45" dirty="0">
                <a:latin typeface="Calibri"/>
                <a:cs typeface="Calibri"/>
              </a:rPr>
              <a:t> </a:t>
            </a:r>
            <a:r>
              <a:rPr b="0" spc="-10" dirty="0">
                <a:latin typeface="Calibri"/>
                <a:cs typeface="Calibri"/>
              </a:rPr>
              <a:t>program</a:t>
            </a:r>
          </a:p>
          <a:p>
            <a:pPr marL="414655" indent="-401955">
              <a:lnSpc>
                <a:spcPct val="100000"/>
              </a:lnSpc>
              <a:buAutoNum type="arabicPeriod"/>
              <a:tabLst>
                <a:tab pos="414655" algn="l"/>
              </a:tabLst>
            </a:pPr>
            <a:r>
              <a:rPr b="0" dirty="0">
                <a:latin typeface="Calibri"/>
                <a:cs typeface="Calibri"/>
              </a:rPr>
              <a:t>Construct</a:t>
            </a:r>
            <a:r>
              <a:rPr b="0" spc="-50" dirty="0">
                <a:latin typeface="Calibri"/>
                <a:cs typeface="Calibri"/>
              </a:rPr>
              <a:t> </a:t>
            </a:r>
            <a:r>
              <a:rPr dirty="0"/>
              <a:t>region</a:t>
            </a:r>
            <a:r>
              <a:rPr spc="-45" dirty="0"/>
              <a:t> </a:t>
            </a:r>
            <a:r>
              <a:rPr spc="-10" dirty="0"/>
              <a:t>interference</a:t>
            </a:r>
            <a:r>
              <a:rPr spc="-40" dirty="0"/>
              <a:t> </a:t>
            </a:r>
            <a:r>
              <a:rPr spc="-10" dirty="0"/>
              <a:t>graph</a:t>
            </a:r>
            <a:r>
              <a:rPr b="0" spc="-10" dirty="0">
                <a:latin typeface="Calibri"/>
                <a:cs typeface="Calibri"/>
              </a:rPr>
              <a:t>,</a:t>
            </a:r>
          </a:p>
          <a:p>
            <a:pPr marL="528955" marR="301625">
              <a:lnSpc>
                <a:spcPct val="100000"/>
              </a:lnSpc>
            </a:pPr>
            <a:r>
              <a:rPr b="0" spc="-20" dirty="0">
                <a:latin typeface="Calibri"/>
                <a:cs typeface="Calibri"/>
              </a:rPr>
              <a:t>G=(V,E):</a:t>
            </a:r>
            <a:r>
              <a:rPr b="0" spc="-30" dirty="0">
                <a:latin typeface="Calibri"/>
                <a:cs typeface="Calibri"/>
              </a:rPr>
              <a:t> </a:t>
            </a:r>
            <a:r>
              <a:rPr b="0" dirty="0">
                <a:latin typeface="Calibri"/>
                <a:cs typeface="Calibri"/>
              </a:rPr>
              <a:t>V</a:t>
            </a:r>
            <a:r>
              <a:rPr b="0" spc="-15" dirty="0">
                <a:latin typeface="Calibri"/>
                <a:cs typeface="Calibri"/>
              </a:rPr>
              <a:t> </a:t>
            </a:r>
            <a:r>
              <a:rPr b="0" dirty="0">
                <a:latin typeface="Calibri"/>
                <a:cs typeface="Calibri"/>
              </a:rPr>
              <a:t>=</a:t>
            </a:r>
            <a:r>
              <a:rPr b="0" spc="-20" dirty="0">
                <a:latin typeface="Calibri"/>
                <a:cs typeface="Calibri"/>
              </a:rPr>
              <a:t> </a:t>
            </a:r>
            <a:r>
              <a:rPr b="0" dirty="0">
                <a:latin typeface="Calibri"/>
                <a:cs typeface="Calibri"/>
              </a:rPr>
              <a:t>{regions},</a:t>
            </a:r>
            <a:r>
              <a:rPr b="0" spc="-15" dirty="0">
                <a:latin typeface="Calibri"/>
                <a:cs typeface="Calibri"/>
              </a:rPr>
              <a:t> </a:t>
            </a:r>
            <a:r>
              <a:rPr b="0" dirty="0">
                <a:latin typeface="Calibri"/>
                <a:cs typeface="Calibri"/>
              </a:rPr>
              <a:t>E</a:t>
            </a:r>
            <a:r>
              <a:rPr b="0" spc="-15" dirty="0">
                <a:latin typeface="Calibri"/>
                <a:cs typeface="Calibri"/>
              </a:rPr>
              <a:t> </a:t>
            </a:r>
            <a:r>
              <a:rPr b="0" dirty="0">
                <a:latin typeface="Calibri"/>
                <a:cs typeface="Calibri"/>
              </a:rPr>
              <a:t>=</a:t>
            </a:r>
            <a:r>
              <a:rPr b="0" spc="-20" dirty="0">
                <a:latin typeface="Calibri"/>
                <a:cs typeface="Calibri"/>
              </a:rPr>
              <a:t> </a:t>
            </a:r>
            <a:r>
              <a:rPr b="0" dirty="0">
                <a:latin typeface="Calibri"/>
                <a:cs typeface="Calibri"/>
              </a:rPr>
              <a:t>{</a:t>
            </a:r>
            <a:r>
              <a:rPr b="0" spc="-15" dirty="0">
                <a:latin typeface="Calibri"/>
                <a:cs typeface="Calibri"/>
              </a:rPr>
              <a:t> </a:t>
            </a:r>
            <a:r>
              <a:rPr b="0" dirty="0">
                <a:latin typeface="Calibri"/>
                <a:cs typeface="Calibri"/>
              </a:rPr>
              <a:t>(r1,r2)</a:t>
            </a:r>
            <a:r>
              <a:rPr b="0" spc="-15" dirty="0">
                <a:latin typeface="Calibri"/>
                <a:cs typeface="Calibri"/>
              </a:rPr>
              <a:t> </a:t>
            </a:r>
            <a:r>
              <a:rPr b="0" dirty="0">
                <a:latin typeface="Calibri"/>
                <a:cs typeface="Calibri"/>
              </a:rPr>
              <a:t>|</a:t>
            </a:r>
            <a:r>
              <a:rPr b="0" spc="-20" dirty="0">
                <a:latin typeface="Calibri"/>
                <a:cs typeface="Calibri"/>
              </a:rPr>
              <a:t> </a:t>
            </a:r>
            <a:r>
              <a:rPr b="0" dirty="0">
                <a:latin typeface="Calibri"/>
                <a:cs typeface="Calibri"/>
              </a:rPr>
              <a:t>r1</a:t>
            </a:r>
            <a:r>
              <a:rPr b="0" spc="-15" dirty="0">
                <a:latin typeface="Calibri"/>
                <a:cs typeface="Calibri"/>
              </a:rPr>
              <a:t> </a:t>
            </a:r>
            <a:r>
              <a:rPr b="0" dirty="0">
                <a:latin typeface="Calibri"/>
                <a:cs typeface="Calibri"/>
              </a:rPr>
              <a:t>and</a:t>
            </a:r>
            <a:r>
              <a:rPr b="0" spc="-15" dirty="0">
                <a:latin typeface="Calibri"/>
                <a:cs typeface="Calibri"/>
              </a:rPr>
              <a:t> </a:t>
            </a:r>
            <a:r>
              <a:rPr b="0" dirty="0">
                <a:latin typeface="Calibri"/>
                <a:cs typeface="Calibri"/>
              </a:rPr>
              <a:t>r2</a:t>
            </a:r>
            <a:r>
              <a:rPr b="0" spc="-20" dirty="0">
                <a:latin typeface="Calibri"/>
                <a:cs typeface="Calibri"/>
              </a:rPr>
              <a:t> </a:t>
            </a:r>
            <a:r>
              <a:rPr b="0" dirty="0">
                <a:latin typeface="Calibri"/>
                <a:cs typeface="Calibri"/>
              </a:rPr>
              <a:t>include</a:t>
            </a:r>
            <a:r>
              <a:rPr b="0" spc="-15" dirty="0">
                <a:latin typeface="Calibri"/>
                <a:cs typeface="Calibri"/>
              </a:rPr>
              <a:t> </a:t>
            </a:r>
            <a:r>
              <a:rPr b="0" dirty="0">
                <a:latin typeface="Calibri"/>
                <a:cs typeface="Calibri"/>
              </a:rPr>
              <a:t>a</a:t>
            </a:r>
            <a:r>
              <a:rPr b="0" spc="-15" dirty="0">
                <a:latin typeface="Calibri"/>
                <a:cs typeface="Calibri"/>
              </a:rPr>
              <a:t> </a:t>
            </a:r>
            <a:r>
              <a:rPr b="0" spc="-10" dirty="0">
                <a:latin typeface="Calibri"/>
                <a:cs typeface="Calibri"/>
              </a:rPr>
              <a:t>basic </a:t>
            </a:r>
            <a:r>
              <a:rPr b="0" dirty="0">
                <a:latin typeface="Calibri"/>
                <a:cs typeface="Calibri"/>
              </a:rPr>
              <a:t>block</a:t>
            </a:r>
            <a:r>
              <a:rPr b="0" spc="-20" dirty="0">
                <a:latin typeface="Calibri"/>
                <a:cs typeface="Calibri"/>
              </a:rPr>
              <a:t> </a:t>
            </a:r>
            <a:r>
              <a:rPr b="0" dirty="0">
                <a:latin typeface="Calibri"/>
                <a:cs typeface="Calibri"/>
              </a:rPr>
              <a:t>in</a:t>
            </a:r>
            <a:r>
              <a:rPr b="0" spc="-15" dirty="0">
                <a:latin typeface="Calibri"/>
                <a:cs typeface="Calibri"/>
              </a:rPr>
              <a:t> </a:t>
            </a:r>
            <a:r>
              <a:rPr b="0" spc="-10" dirty="0">
                <a:latin typeface="Calibri"/>
                <a:cs typeface="Calibri"/>
              </a:rPr>
              <a:t>common}</a:t>
            </a:r>
          </a:p>
          <a:p>
            <a:pPr marL="414655" marR="126364" indent="-402590">
              <a:lnSpc>
                <a:spcPct val="100000"/>
              </a:lnSpc>
              <a:buAutoNum type="arabicPeriod" startAt="3"/>
              <a:tabLst>
                <a:tab pos="414655" algn="l"/>
              </a:tabLst>
            </a:pPr>
            <a:r>
              <a:rPr b="0" dirty="0">
                <a:latin typeface="Calibri"/>
                <a:cs typeface="Calibri"/>
              </a:rPr>
              <a:t>Run</a:t>
            </a:r>
            <a:r>
              <a:rPr b="0" spc="-35" dirty="0">
                <a:latin typeface="Calibri"/>
                <a:cs typeface="Calibri"/>
              </a:rPr>
              <a:t> </a:t>
            </a:r>
            <a:r>
              <a:rPr b="0" dirty="0">
                <a:latin typeface="Calibri"/>
                <a:cs typeface="Calibri"/>
              </a:rPr>
              <a:t>graphColor(G)</a:t>
            </a:r>
            <a:r>
              <a:rPr b="0" spc="-30" dirty="0">
                <a:latin typeface="Calibri"/>
                <a:cs typeface="Calibri"/>
              </a:rPr>
              <a:t> </a:t>
            </a:r>
            <a:r>
              <a:rPr b="0" dirty="0">
                <a:latin typeface="Calibri"/>
                <a:cs typeface="Calibri"/>
              </a:rPr>
              <a:t>to</a:t>
            </a:r>
            <a:r>
              <a:rPr b="0" spc="-35" dirty="0">
                <a:latin typeface="Calibri"/>
                <a:cs typeface="Calibri"/>
              </a:rPr>
              <a:t> </a:t>
            </a:r>
            <a:r>
              <a:rPr b="0" dirty="0">
                <a:latin typeface="Calibri"/>
                <a:cs typeface="Calibri"/>
              </a:rPr>
              <a:t>assign</a:t>
            </a:r>
            <a:r>
              <a:rPr b="0" spc="-30" dirty="0">
                <a:latin typeface="Calibri"/>
                <a:cs typeface="Calibri"/>
              </a:rPr>
              <a:t> </a:t>
            </a:r>
            <a:r>
              <a:rPr b="0" dirty="0">
                <a:latin typeface="Calibri"/>
                <a:cs typeface="Calibri"/>
              </a:rPr>
              <a:t>a</a:t>
            </a:r>
            <a:r>
              <a:rPr b="0" spc="-35" dirty="0">
                <a:latin typeface="Calibri"/>
                <a:cs typeface="Calibri"/>
              </a:rPr>
              <a:t> </a:t>
            </a:r>
            <a:r>
              <a:rPr b="0" dirty="0">
                <a:latin typeface="Calibri"/>
                <a:cs typeface="Calibri"/>
              </a:rPr>
              <a:t>color</a:t>
            </a:r>
            <a:r>
              <a:rPr b="0" spc="-30" dirty="0">
                <a:latin typeface="Calibri"/>
                <a:cs typeface="Calibri"/>
              </a:rPr>
              <a:t> </a:t>
            </a:r>
            <a:r>
              <a:rPr b="0" dirty="0">
                <a:latin typeface="Calibri"/>
                <a:cs typeface="Calibri"/>
              </a:rPr>
              <a:t>to</a:t>
            </a:r>
            <a:r>
              <a:rPr b="0" spc="-35" dirty="0">
                <a:latin typeface="Calibri"/>
                <a:cs typeface="Calibri"/>
              </a:rPr>
              <a:t> </a:t>
            </a:r>
            <a:r>
              <a:rPr b="0" dirty="0">
                <a:latin typeface="Calibri"/>
                <a:cs typeface="Calibri"/>
              </a:rPr>
              <a:t>each</a:t>
            </a:r>
            <a:r>
              <a:rPr b="0" spc="-30" dirty="0">
                <a:latin typeface="Calibri"/>
                <a:cs typeface="Calibri"/>
              </a:rPr>
              <a:t> </a:t>
            </a:r>
            <a:r>
              <a:rPr b="0" dirty="0">
                <a:latin typeface="Calibri"/>
                <a:cs typeface="Calibri"/>
              </a:rPr>
              <a:t>region</a:t>
            </a:r>
            <a:r>
              <a:rPr b="0" spc="-35" dirty="0">
                <a:latin typeface="Calibri"/>
                <a:cs typeface="Calibri"/>
              </a:rPr>
              <a:t> </a:t>
            </a:r>
            <a:r>
              <a:rPr b="0" dirty="0">
                <a:latin typeface="Calibri"/>
                <a:cs typeface="Calibri"/>
              </a:rPr>
              <a:t>such</a:t>
            </a:r>
            <a:r>
              <a:rPr b="0" spc="-30" dirty="0">
                <a:latin typeface="Calibri"/>
                <a:cs typeface="Calibri"/>
              </a:rPr>
              <a:t> </a:t>
            </a:r>
            <a:r>
              <a:rPr b="0" dirty="0">
                <a:latin typeface="Calibri"/>
                <a:cs typeface="Calibri"/>
              </a:rPr>
              <a:t>that</a:t>
            </a:r>
            <a:r>
              <a:rPr b="0" spc="-30" dirty="0">
                <a:latin typeface="Calibri"/>
                <a:cs typeface="Calibri"/>
              </a:rPr>
              <a:t> </a:t>
            </a:r>
            <a:r>
              <a:rPr b="0" spc="-25" dirty="0">
                <a:latin typeface="Calibri"/>
                <a:cs typeface="Calibri"/>
              </a:rPr>
              <a:t>no </a:t>
            </a:r>
            <a:r>
              <a:rPr b="0" dirty="0">
                <a:latin typeface="Calibri"/>
                <a:cs typeface="Calibri"/>
              </a:rPr>
              <a:t>adjacent</a:t>
            </a:r>
            <a:r>
              <a:rPr b="0" spc="-35" dirty="0">
                <a:latin typeface="Calibri"/>
                <a:cs typeface="Calibri"/>
              </a:rPr>
              <a:t> </a:t>
            </a:r>
            <a:r>
              <a:rPr b="0" dirty="0">
                <a:latin typeface="Calibri"/>
                <a:cs typeface="Calibri"/>
              </a:rPr>
              <a:t>vertices</a:t>
            </a:r>
            <a:r>
              <a:rPr b="0" spc="-30" dirty="0">
                <a:latin typeface="Calibri"/>
                <a:cs typeface="Calibri"/>
              </a:rPr>
              <a:t> </a:t>
            </a:r>
            <a:r>
              <a:rPr b="0" dirty="0">
                <a:latin typeface="Calibri"/>
                <a:cs typeface="Calibri"/>
              </a:rPr>
              <a:t>in</a:t>
            </a:r>
            <a:r>
              <a:rPr b="0" spc="-30" dirty="0">
                <a:latin typeface="Calibri"/>
                <a:cs typeface="Calibri"/>
              </a:rPr>
              <a:t> </a:t>
            </a:r>
            <a:r>
              <a:rPr b="0" dirty="0">
                <a:latin typeface="Calibri"/>
                <a:cs typeface="Calibri"/>
              </a:rPr>
              <a:t>G</a:t>
            </a:r>
            <a:r>
              <a:rPr b="0" spc="-30" dirty="0">
                <a:latin typeface="Calibri"/>
                <a:cs typeface="Calibri"/>
              </a:rPr>
              <a:t> </a:t>
            </a:r>
            <a:r>
              <a:rPr b="0" dirty="0">
                <a:latin typeface="Calibri"/>
                <a:cs typeface="Calibri"/>
              </a:rPr>
              <a:t>have</a:t>
            </a:r>
            <a:r>
              <a:rPr b="0" spc="-30" dirty="0">
                <a:latin typeface="Calibri"/>
                <a:cs typeface="Calibri"/>
              </a:rPr>
              <a:t> </a:t>
            </a:r>
            <a:r>
              <a:rPr b="0" dirty="0">
                <a:latin typeface="Calibri"/>
                <a:cs typeface="Calibri"/>
              </a:rPr>
              <a:t>the</a:t>
            </a:r>
            <a:r>
              <a:rPr b="0" spc="-30" dirty="0">
                <a:latin typeface="Calibri"/>
                <a:cs typeface="Calibri"/>
              </a:rPr>
              <a:t> </a:t>
            </a:r>
            <a:r>
              <a:rPr b="0" dirty="0">
                <a:latin typeface="Calibri"/>
                <a:cs typeface="Calibri"/>
              </a:rPr>
              <a:t>same</a:t>
            </a:r>
            <a:r>
              <a:rPr b="0" spc="-30" dirty="0">
                <a:latin typeface="Calibri"/>
                <a:cs typeface="Calibri"/>
              </a:rPr>
              <a:t> </a:t>
            </a:r>
            <a:r>
              <a:rPr b="0" spc="-10" dirty="0">
                <a:latin typeface="Calibri"/>
                <a:cs typeface="Calibri"/>
              </a:rPr>
              <a:t>color</a:t>
            </a:r>
          </a:p>
          <a:p>
            <a:pPr marL="414655" marR="5080" indent="-402590">
              <a:lnSpc>
                <a:spcPct val="100000"/>
              </a:lnSpc>
              <a:buAutoNum type="arabicPeriod" startAt="3"/>
              <a:tabLst>
                <a:tab pos="414655" algn="l"/>
              </a:tabLst>
            </a:pPr>
            <a:r>
              <a:rPr b="0" dirty="0">
                <a:latin typeface="Calibri"/>
                <a:cs typeface="Calibri"/>
              </a:rPr>
              <a:t>If</a:t>
            </a:r>
            <a:r>
              <a:rPr b="0" spc="-50" dirty="0">
                <a:latin typeface="Calibri"/>
                <a:cs typeface="Calibri"/>
              </a:rPr>
              <a:t> </a:t>
            </a:r>
            <a:r>
              <a:rPr b="0" dirty="0">
                <a:latin typeface="Calibri"/>
                <a:cs typeface="Calibri"/>
              </a:rPr>
              <a:t>#colors</a:t>
            </a:r>
            <a:r>
              <a:rPr b="0" spc="-40" dirty="0">
                <a:latin typeface="Calibri"/>
                <a:cs typeface="Calibri"/>
              </a:rPr>
              <a:t> </a:t>
            </a:r>
            <a:r>
              <a:rPr b="0" dirty="0">
                <a:latin typeface="Calibri"/>
                <a:cs typeface="Calibri"/>
              </a:rPr>
              <a:t>&lt;=</a:t>
            </a:r>
            <a:r>
              <a:rPr b="0" spc="-35" dirty="0">
                <a:latin typeface="Calibri"/>
                <a:cs typeface="Calibri"/>
              </a:rPr>
              <a:t> </a:t>
            </a:r>
            <a:r>
              <a:rPr b="0" dirty="0">
                <a:latin typeface="Calibri"/>
                <a:cs typeface="Calibri"/>
              </a:rPr>
              <a:t>#machine</a:t>
            </a:r>
            <a:r>
              <a:rPr b="0" spc="-40" dirty="0">
                <a:latin typeface="Calibri"/>
                <a:cs typeface="Calibri"/>
              </a:rPr>
              <a:t> </a:t>
            </a:r>
            <a:r>
              <a:rPr b="0" spc="-10" dirty="0">
                <a:latin typeface="Calibri"/>
                <a:cs typeface="Calibri"/>
              </a:rPr>
              <a:t>registers,</a:t>
            </a:r>
            <a:r>
              <a:rPr b="0" spc="-35" dirty="0">
                <a:latin typeface="Calibri"/>
                <a:cs typeface="Calibri"/>
              </a:rPr>
              <a:t> </a:t>
            </a:r>
            <a:r>
              <a:rPr b="0" dirty="0">
                <a:latin typeface="Calibri"/>
                <a:cs typeface="Calibri"/>
              </a:rPr>
              <a:t>assign</a:t>
            </a:r>
            <a:r>
              <a:rPr b="0" spc="-40" dirty="0">
                <a:latin typeface="Calibri"/>
                <a:cs typeface="Calibri"/>
              </a:rPr>
              <a:t> </a:t>
            </a:r>
            <a:r>
              <a:rPr b="0" dirty="0">
                <a:latin typeface="Calibri"/>
                <a:cs typeface="Calibri"/>
              </a:rPr>
              <a:t>one</a:t>
            </a:r>
            <a:r>
              <a:rPr b="0" spc="-35" dirty="0">
                <a:latin typeface="Calibri"/>
                <a:cs typeface="Calibri"/>
              </a:rPr>
              <a:t> </a:t>
            </a:r>
            <a:r>
              <a:rPr b="0" dirty="0">
                <a:latin typeface="Calibri"/>
                <a:cs typeface="Calibri"/>
              </a:rPr>
              <a:t>machine</a:t>
            </a:r>
            <a:r>
              <a:rPr b="0" spc="-40" dirty="0">
                <a:latin typeface="Calibri"/>
                <a:cs typeface="Calibri"/>
              </a:rPr>
              <a:t> </a:t>
            </a:r>
            <a:r>
              <a:rPr b="0" dirty="0">
                <a:latin typeface="Calibri"/>
                <a:cs typeface="Calibri"/>
              </a:rPr>
              <a:t>register</a:t>
            </a:r>
            <a:r>
              <a:rPr b="0" spc="-35" dirty="0">
                <a:latin typeface="Calibri"/>
                <a:cs typeface="Calibri"/>
              </a:rPr>
              <a:t> </a:t>
            </a:r>
            <a:r>
              <a:rPr b="0" spc="-25" dirty="0">
                <a:latin typeface="Calibri"/>
                <a:cs typeface="Calibri"/>
              </a:rPr>
              <a:t>per </a:t>
            </a:r>
            <a:r>
              <a:rPr b="0" dirty="0">
                <a:latin typeface="Calibri"/>
                <a:cs typeface="Calibri"/>
              </a:rPr>
              <a:t>color</a:t>
            </a:r>
            <a:r>
              <a:rPr b="0" spc="-65" dirty="0">
                <a:latin typeface="Calibri"/>
                <a:cs typeface="Calibri"/>
              </a:rPr>
              <a:t> </a:t>
            </a:r>
            <a:r>
              <a:rPr b="0" dirty="0">
                <a:latin typeface="Calibri"/>
                <a:cs typeface="Calibri"/>
              </a:rPr>
              <a:t>and</a:t>
            </a:r>
            <a:r>
              <a:rPr b="0" spc="-50" dirty="0">
                <a:latin typeface="Calibri"/>
                <a:cs typeface="Calibri"/>
              </a:rPr>
              <a:t> </a:t>
            </a:r>
            <a:r>
              <a:rPr b="0" dirty="0">
                <a:latin typeface="Calibri"/>
                <a:cs typeface="Calibri"/>
              </a:rPr>
              <a:t>register</a:t>
            </a:r>
            <a:r>
              <a:rPr b="0" spc="-50" dirty="0">
                <a:latin typeface="Calibri"/>
                <a:cs typeface="Calibri"/>
              </a:rPr>
              <a:t> </a:t>
            </a:r>
            <a:r>
              <a:rPr b="0" dirty="0">
                <a:latin typeface="Calibri"/>
                <a:cs typeface="Calibri"/>
              </a:rPr>
              <a:t>allocate</a:t>
            </a:r>
            <a:r>
              <a:rPr b="0" spc="-55" dirty="0">
                <a:latin typeface="Calibri"/>
                <a:cs typeface="Calibri"/>
              </a:rPr>
              <a:t> </a:t>
            </a:r>
            <a:r>
              <a:rPr b="0" dirty="0">
                <a:latin typeface="Calibri"/>
                <a:cs typeface="Calibri"/>
              </a:rPr>
              <a:t>variables</a:t>
            </a:r>
            <a:r>
              <a:rPr b="0" spc="-50" dirty="0">
                <a:latin typeface="Calibri"/>
                <a:cs typeface="Calibri"/>
              </a:rPr>
              <a:t> </a:t>
            </a:r>
            <a:r>
              <a:rPr b="0" dirty="0">
                <a:latin typeface="Calibri"/>
                <a:cs typeface="Calibri"/>
              </a:rPr>
              <a:t>in</a:t>
            </a:r>
            <a:r>
              <a:rPr b="0" spc="-50" dirty="0">
                <a:latin typeface="Calibri"/>
                <a:cs typeface="Calibri"/>
              </a:rPr>
              <a:t> </a:t>
            </a:r>
            <a:r>
              <a:rPr b="0" spc="-10" dirty="0">
                <a:latin typeface="Calibri"/>
                <a:cs typeface="Calibri"/>
              </a:rPr>
              <a:t>regions.</a:t>
            </a:r>
          </a:p>
          <a:p>
            <a:pPr marL="412750" marR="71120" indent="-400685" algn="just">
              <a:lnSpc>
                <a:spcPct val="100000"/>
              </a:lnSpc>
              <a:buAutoNum type="arabicPeriod" startAt="3"/>
              <a:tabLst>
                <a:tab pos="414655" algn="l"/>
              </a:tabLst>
            </a:pPr>
            <a:r>
              <a:rPr b="0" dirty="0">
                <a:latin typeface="Calibri"/>
                <a:cs typeface="Calibri"/>
              </a:rPr>
              <a:t>If</a:t>
            </a:r>
            <a:r>
              <a:rPr b="0" spc="-35" dirty="0">
                <a:latin typeface="Calibri"/>
                <a:cs typeface="Calibri"/>
              </a:rPr>
              <a:t> </a:t>
            </a:r>
            <a:r>
              <a:rPr b="0" dirty="0">
                <a:latin typeface="Calibri"/>
                <a:cs typeface="Calibri"/>
              </a:rPr>
              <a:t>#colors</a:t>
            </a:r>
            <a:r>
              <a:rPr b="0" spc="-35" dirty="0">
                <a:latin typeface="Calibri"/>
                <a:cs typeface="Calibri"/>
              </a:rPr>
              <a:t> </a:t>
            </a:r>
            <a:r>
              <a:rPr b="0" dirty="0">
                <a:latin typeface="Calibri"/>
                <a:cs typeface="Calibri"/>
              </a:rPr>
              <a:t>&gt;</a:t>
            </a:r>
            <a:r>
              <a:rPr b="0" spc="-35" dirty="0">
                <a:latin typeface="Calibri"/>
                <a:cs typeface="Calibri"/>
              </a:rPr>
              <a:t> </a:t>
            </a:r>
            <a:r>
              <a:rPr b="0" dirty="0">
                <a:latin typeface="Calibri"/>
                <a:cs typeface="Calibri"/>
              </a:rPr>
              <a:t>#machine</a:t>
            </a:r>
            <a:r>
              <a:rPr b="0" spc="-35" dirty="0">
                <a:latin typeface="Calibri"/>
                <a:cs typeface="Calibri"/>
              </a:rPr>
              <a:t> </a:t>
            </a:r>
            <a:r>
              <a:rPr b="0" spc="-10" dirty="0">
                <a:latin typeface="Calibri"/>
                <a:cs typeface="Calibri"/>
              </a:rPr>
              <a:t>registers,</a:t>
            </a:r>
            <a:r>
              <a:rPr b="0" spc="-35" dirty="0">
                <a:latin typeface="Calibri"/>
                <a:cs typeface="Calibri"/>
              </a:rPr>
              <a:t> </a:t>
            </a:r>
            <a:r>
              <a:rPr b="0" dirty="0">
                <a:latin typeface="Calibri"/>
                <a:cs typeface="Calibri"/>
              </a:rPr>
              <a:t>need</a:t>
            </a:r>
            <a:r>
              <a:rPr b="0" spc="-35" dirty="0">
                <a:latin typeface="Calibri"/>
                <a:cs typeface="Calibri"/>
              </a:rPr>
              <a:t> </a:t>
            </a:r>
            <a:r>
              <a:rPr b="0" dirty="0">
                <a:latin typeface="Calibri"/>
                <a:cs typeface="Calibri"/>
              </a:rPr>
              <a:t>to</a:t>
            </a:r>
            <a:r>
              <a:rPr b="0" spc="-10" dirty="0">
                <a:latin typeface="Calibri"/>
                <a:cs typeface="Calibri"/>
              </a:rPr>
              <a:t> </a:t>
            </a:r>
            <a:r>
              <a:rPr dirty="0"/>
              <a:t>spill</a:t>
            </a:r>
            <a:r>
              <a:rPr spc="-30" dirty="0"/>
              <a:t> </a:t>
            </a:r>
            <a:r>
              <a:rPr b="0" dirty="0">
                <a:latin typeface="Calibri"/>
                <a:cs typeface="Calibri"/>
              </a:rPr>
              <a:t>register</a:t>
            </a:r>
            <a:r>
              <a:rPr b="0" spc="-35" dirty="0">
                <a:latin typeface="Calibri"/>
                <a:cs typeface="Calibri"/>
              </a:rPr>
              <a:t> </a:t>
            </a:r>
            <a:r>
              <a:rPr b="0" dirty="0">
                <a:latin typeface="Calibri"/>
                <a:cs typeface="Calibri"/>
              </a:rPr>
              <a:t>to</a:t>
            </a:r>
            <a:r>
              <a:rPr b="0" spc="-30" dirty="0">
                <a:latin typeface="Calibri"/>
                <a:cs typeface="Calibri"/>
              </a:rPr>
              <a:t> </a:t>
            </a:r>
            <a:r>
              <a:rPr b="0" spc="-10" dirty="0">
                <a:latin typeface="Calibri"/>
                <a:cs typeface="Calibri"/>
              </a:rPr>
              <a:t>memory 	</a:t>
            </a:r>
            <a:r>
              <a:rPr b="0" dirty="0">
                <a:latin typeface="Calibri"/>
                <a:cs typeface="Calibri"/>
              </a:rPr>
              <a:t>with</a:t>
            </a:r>
            <a:r>
              <a:rPr b="0" spc="-55" dirty="0">
                <a:latin typeface="Calibri"/>
                <a:cs typeface="Calibri"/>
              </a:rPr>
              <a:t> </a:t>
            </a:r>
            <a:r>
              <a:rPr b="0" spc="-10" dirty="0">
                <a:latin typeface="Calibri"/>
                <a:cs typeface="Calibri"/>
              </a:rPr>
              <a:t>load/store</a:t>
            </a:r>
            <a:r>
              <a:rPr b="0" spc="-55" dirty="0">
                <a:latin typeface="Calibri"/>
                <a:cs typeface="Calibri"/>
              </a:rPr>
              <a:t> </a:t>
            </a:r>
            <a:r>
              <a:rPr b="0" spc="-20" dirty="0">
                <a:latin typeface="Calibri"/>
                <a:cs typeface="Calibri"/>
              </a:rPr>
              <a:t>pair,</a:t>
            </a:r>
            <a:r>
              <a:rPr b="0" spc="-55" dirty="0">
                <a:latin typeface="Calibri"/>
                <a:cs typeface="Calibri"/>
              </a:rPr>
              <a:t> </a:t>
            </a:r>
            <a:r>
              <a:rPr b="0" dirty="0">
                <a:latin typeface="Calibri"/>
                <a:cs typeface="Calibri"/>
              </a:rPr>
              <a:t>essentially</a:t>
            </a:r>
            <a:r>
              <a:rPr b="0" spc="-55" dirty="0">
                <a:latin typeface="Calibri"/>
                <a:cs typeface="Calibri"/>
              </a:rPr>
              <a:t> </a:t>
            </a:r>
            <a:r>
              <a:rPr b="0" dirty="0">
                <a:latin typeface="Calibri"/>
                <a:cs typeface="Calibri"/>
              </a:rPr>
              <a:t>splitting</a:t>
            </a:r>
            <a:r>
              <a:rPr b="0" spc="-55" dirty="0">
                <a:latin typeface="Calibri"/>
                <a:cs typeface="Calibri"/>
              </a:rPr>
              <a:t> </a:t>
            </a:r>
            <a:r>
              <a:rPr b="0" dirty="0">
                <a:latin typeface="Calibri"/>
                <a:cs typeface="Calibri"/>
              </a:rPr>
              <a:t>regions</a:t>
            </a:r>
            <a:r>
              <a:rPr b="0" spc="-55" dirty="0">
                <a:latin typeface="Calibri"/>
                <a:cs typeface="Calibri"/>
              </a:rPr>
              <a:t> </a:t>
            </a:r>
            <a:r>
              <a:rPr b="0" dirty="0">
                <a:latin typeface="Calibri"/>
                <a:cs typeface="Calibri"/>
              </a:rPr>
              <a:t>until</a:t>
            </a:r>
            <a:r>
              <a:rPr b="0" spc="-55" dirty="0">
                <a:latin typeface="Calibri"/>
                <a:cs typeface="Calibri"/>
              </a:rPr>
              <a:t> </a:t>
            </a:r>
            <a:r>
              <a:rPr b="0" dirty="0">
                <a:latin typeface="Calibri"/>
                <a:cs typeface="Calibri"/>
              </a:rPr>
              <a:t>#colors</a:t>
            </a:r>
            <a:r>
              <a:rPr b="0" spc="-55" dirty="0">
                <a:latin typeface="Calibri"/>
                <a:cs typeface="Calibri"/>
              </a:rPr>
              <a:t> </a:t>
            </a:r>
            <a:r>
              <a:rPr b="0" spc="-25" dirty="0">
                <a:latin typeface="Calibri"/>
                <a:cs typeface="Calibri"/>
              </a:rPr>
              <a:t>&lt;= 	</a:t>
            </a:r>
            <a:r>
              <a:rPr b="0" dirty="0">
                <a:latin typeface="Calibri"/>
                <a:cs typeface="Calibri"/>
              </a:rPr>
              <a:t>#machine</a:t>
            </a:r>
            <a:r>
              <a:rPr b="0" spc="-40" dirty="0">
                <a:latin typeface="Calibri"/>
                <a:cs typeface="Calibri"/>
              </a:rPr>
              <a:t> </a:t>
            </a:r>
            <a:r>
              <a:rPr b="0" spc="-10" dirty="0">
                <a:latin typeface="Calibri"/>
                <a:cs typeface="Calibri"/>
              </a:rPr>
              <a:t>registers</a:t>
            </a:r>
          </a:p>
          <a:p>
            <a:pPr marL="71755" marR="79375" algn="just">
              <a:lnSpc>
                <a:spcPct val="100000"/>
              </a:lnSpc>
            </a:pPr>
            <a:r>
              <a:rPr dirty="0"/>
              <a:t>Key</a:t>
            </a:r>
            <a:r>
              <a:rPr spc="-50" dirty="0"/>
              <a:t> </a:t>
            </a:r>
            <a:r>
              <a:rPr dirty="0"/>
              <a:t>property</a:t>
            </a:r>
            <a:r>
              <a:rPr b="0" dirty="0">
                <a:latin typeface="Calibri"/>
                <a:cs typeface="Calibri"/>
              </a:rPr>
              <a:t>:</a:t>
            </a:r>
            <a:r>
              <a:rPr b="0" spc="-35" dirty="0">
                <a:latin typeface="Calibri"/>
                <a:cs typeface="Calibri"/>
              </a:rPr>
              <a:t> </a:t>
            </a:r>
            <a:r>
              <a:rPr dirty="0"/>
              <a:t>regions</a:t>
            </a:r>
            <a:r>
              <a:rPr spc="-40" dirty="0"/>
              <a:t> </a:t>
            </a:r>
            <a:r>
              <a:rPr dirty="0"/>
              <a:t>that</a:t>
            </a:r>
            <a:r>
              <a:rPr spc="-40" dirty="0"/>
              <a:t> </a:t>
            </a:r>
            <a:r>
              <a:rPr dirty="0"/>
              <a:t>do</a:t>
            </a:r>
            <a:r>
              <a:rPr spc="-40" dirty="0"/>
              <a:t> </a:t>
            </a:r>
            <a:r>
              <a:rPr dirty="0"/>
              <a:t>not</a:t>
            </a:r>
            <a:r>
              <a:rPr spc="-40" dirty="0"/>
              <a:t> </a:t>
            </a:r>
            <a:r>
              <a:rPr dirty="0"/>
              <a:t>include</a:t>
            </a:r>
            <a:r>
              <a:rPr spc="-40" dirty="0"/>
              <a:t> </a:t>
            </a:r>
            <a:r>
              <a:rPr dirty="0"/>
              <a:t>overlapping</a:t>
            </a:r>
            <a:r>
              <a:rPr spc="-40" dirty="0"/>
              <a:t> </a:t>
            </a:r>
            <a:r>
              <a:rPr dirty="0"/>
              <a:t>basic</a:t>
            </a:r>
            <a:r>
              <a:rPr spc="-35" dirty="0"/>
              <a:t> </a:t>
            </a:r>
            <a:r>
              <a:rPr spc="-10" dirty="0"/>
              <a:t>blocks </a:t>
            </a:r>
            <a:r>
              <a:rPr dirty="0"/>
              <a:t>can</a:t>
            </a:r>
            <a:r>
              <a:rPr spc="-40" dirty="0"/>
              <a:t> </a:t>
            </a:r>
            <a:r>
              <a:rPr dirty="0"/>
              <a:t>use</a:t>
            </a:r>
            <a:r>
              <a:rPr spc="-30" dirty="0"/>
              <a:t> </a:t>
            </a:r>
            <a:r>
              <a:rPr dirty="0"/>
              <a:t>the</a:t>
            </a:r>
            <a:r>
              <a:rPr spc="-30" dirty="0"/>
              <a:t> </a:t>
            </a:r>
            <a:r>
              <a:rPr dirty="0"/>
              <a:t>same</a:t>
            </a:r>
            <a:r>
              <a:rPr spc="-30" dirty="0"/>
              <a:t> </a:t>
            </a:r>
            <a:r>
              <a:rPr dirty="0"/>
              <a:t>register</a:t>
            </a:r>
            <a:r>
              <a:rPr spc="-30" dirty="0"/>
              <a:t> </a:t>
            </a:r>
            <a:r>
              <a:rPr dirty="0"/>
              <a:t>for</a:t>
            </a:r>
            <a:r>
              <a:rPr spc="-30" dirty="0"/>
              <a:t> </a:t>
            </a:r>
            <a:r>
              <a:rPr dirty="0"/>
              <a:t>a</a:t>
            </a:r>
            <a:r>
              <a:rPr spc="-30" dirty="0"/>
              <a:t> </a:t>
            </a:r>
            <a:r>
              <a:rPr spc="-10" dirty="0"/>
              <a:t>different</a:t>
            </a:r>
            <a:r>
              <a:rPr spc="-25" dirty="0"/>
              <a:t> </a:t>
            </a:r>
            <a:r>
              <a:rPr spc="-10" dirty="0"/>
              <a:t>value/definition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Is</a:t>
            </a:r>
            <a:r>
              <a:rPr spc="-45" dirty="0"/>
              <a:t> </a:t>
            </a:r>
            <a:r>
              <a:rPr dirty="0"/>
              <a:t>the</a:t>
            </a:r>
            <a:r>
              <a:rPr spc="-45" dirty="0"/>
              <a:t> </a:t>
            </a:r>
            <a:r>
              <a:rPr dirty="0"/>
              <a:t>code</a:t>
            </a:r>
            <a:r>
              <a:rPr spc="-45" dirty="0"/>
              <a:t> </a:t>
            </a:r>
            <a:r>
              <a:rPr dirty="0"/>
              <a:t>you</a:t>
            </a:r>
            <a:r>
              <a:rPr spc="-40" dirty="0"/>
              <a:t> </a:t>
            </a:r>
            <a:r>
              <a:rPr dirty="0"/>
              <a:t>write</a:t>
            </a:r>
            <a:r>
              <a:rPr spc="-45" dirty="0"/>
              <a:t> </a:t>
            </a:r>
            <a:r>
              <a:rPr dirty="0"/>
              <a:t>the</a:t>
            </a:r>
            <a:r>
              <a:rPr spc="-45" dirty="0"/>
              <a:t> </a:t>
            </a:r>
            <a:r>
              <a:rPr dirty="0"/>
              <a:t>code</a:t>
            </a:r>
            <a:r>
              <a:rPr spc="-45" dirty="0"/>
              <a:t> </a:t>
            </a:r>
            <a:r>
              <a:rPr dirty="0"/>
              <a:t>you</a:t>
            </a:r>
            <a:r>
              <a:rPr spc="-40" dirty="0"/>
              <a:t> </a:t>
            </a:r>
            <a:r>
              <a:rPr spc="-20" dirty="0"/>
              <a:t>run?</a:t>
            </a:r>
          </a:p>
        </p:txBody>
      </p:sp>
      <p:pic>
        <p:nvPicPr>
          <p:cNvPr id="3" name="object 3"/>
          <p:cNvPicPr/>
          <p:nvPr/>
        </p:nvPicPr>
        <p:blipFill>
          <a:blip r:embed="rId2" cstate="print"/>
          <a:stretch>
            <a:fillRect/>
          </a:stretch>
        </p:blipFill>
        <p:spPr>
          <a:xfrm>
            <a:off x="9853595" y="2019539"/>
            <a:ext cx="2286016" cy="3576663"/>
          </a:xfrm>
          <a:prstGeom prst="rect">
            <a:avLst/>
          </a:prstGeom>
        </p:spPr>
      </p:pic>
      <p:pic>
        <p:nvPicPr>
          <p:cNvPr id="4" name="object 4"/>
          <p:cNvPicPr/>
          <p:nvPr/>
        </p:nvPicPr>
        <p:blipFill>
          <a:blip r:embed="rId3" cstate="print"/>
          <a:stretch>
            <a:fillRect/>
          </a:stretch>
        </p:blipFill>
        <p:spPr>
          <a:xfrm>
            <a:off x="3978490" y="2057638"/>
            <a:ext cx="4796341" cy="3657626"/>
          </a:xfrm>
          <a:prstGeom prst="rect">
            <a:avLst/>
          </a:prstGeom>
        </p:spPr>
      </p:pic>
      <p:sp>
        <p:nvSpPr>
          <p:cNvPr id="5" name="object 5"/>
          <p:cNvSpPr txBox="1"/>
          <p:nvPr/>
        </p:nvSpPr>
        <p:spPr>
          <a:xfrm>
            <a:off x="337586" y="3786025"/>
            <a:ext cx="2905760" cy="574040"/>
          </a:xfrm>
          <a:prstGeom prst="rect">
            <a:avLst/>
          </a:prstGeom>
        </p:spPr>
        <p:txBody>
          <a:bodyPr vert="horz" wrap="square" lIns="0" tIns="12700" rIns="0" bIns="0" rtlCol="0">
            <a:spAutoFit/>
          </a:bodyPr>
          <a:lstStyle/>
          <a:p>
            <a:pPr marL="287020" marR="5080" indent="-274320">
              <a:lnSpc>
                <a:spcPct val="100000"/>
              </a:lnSpc>
              <a:spcBef>
                <a:spcPts val="100"/>
              </a:spcBef>
            </a:pPr>
            <a:r>
              <a:rPr sz="1800" b="1" dirty="0">
                <a:latin typeface="Courier New"/>
                <a:cs typeface="Courier New"/>
              </a:rPr>
              <a:t>while(save[i]</a:t>
            </a:r>
            <a:r>
              <a:rPr sz="1800" b="1" spc="-40" dirty="0">
                <a:latin typeface="Courier New"/>
                <a:cs typeface="Courier New"/>
              </a:rPr>
              <a:t> </a:t>
            </a:r>
            <a:r>
              <a:rPr sz="1800" b="1" dirty="0">
                <a:latin typeface="Courier New"/>
                <a:cs typeface="Courier New"/>
              </a:rPr>
              <a:t>==</a:t>
            </a:r>
            <a:r>
              <a:rPr sz="1800" b="1" spc="-35" dirty="0">
                <a:latin typeface="Courier New"/>
                <a:cs typeface="Courier New"/>
              </a:rPr>
              <a:t> </a:t>
            </a:r>
            <a:r>
              <a:rPr sz="1800" b="1" spc="-20" dirty="0">
                <a:latin typeface="Courier New"/>
                <a:cs typeface="Courier New"/>
              </a:rPr>
              <a:t>k]): </a:t>
            </a:r>
            <a:r>
              <a:rPr sz="1800" b="1" dirty="0">
                <a:latin typeface="Courier New"/>
                <a:cs typeface="Courier New"/>
              </a:rPr>
              <a:t>x[i]</a:t>
            </a:r>
            <a:r>
              <a:rPr sz="1800" b="1" spc="-25" dirty="0">
                <a:latin typeface="Courier New"/>
                <a:cs typeface="Courier New"/>
              </a:rPr>
              <a:t> </a:t>
            </a:r>
            <a:r>
              <a:rPr sz="1800" b="1" dirty="0">
                <a:latin typeface="Courier New"/>
                <a:cs typeface="Courier New"/>
              </a:rPr>
              <a:t>=</a:t>
            </a:r>
            <a:r>
              <a:rPr sz="1800" b="1" spc="-10" dirty="0">
                <a:latin typeface="Courier New"/>
                <a:cs typeface="Courier New"/>
              </a:rPr>
              <a:t> </a:t>
            </a:r>
            <a:r>
              <a:rPr sz="1800" b="1" dirty="0">
                <a:latin typeface="Courier New"/>
                <a:cs typeface="Courier New"/>
              </a:rPr>
              <a:t>x[i]</a:t>
            </a:r>
            <a:r>
              <a:rPr sz="1800" b="1" spc="-15" dirty="0">
                <a:latin typeface="Courier New"/>
                <a:cs typeface="Courier New"/>
              </a:rPr>
              <a:t> </a:t>
            </a:r>
            <a:r>
              <a:rPr sz="1800" b="1" dirty="0">
                <a:latin typeface="Courier New"/>
                <a:cs typeface="Courier New"/>
              </a:rPr>
              <a:t>+</a:t>
            </a:r>
            <a:r>
              <a:rPr sz="1800" b="1" spc="-10" dirty="0">
                <a:latin typeface="Courier New"/>
                <a:cs typeface="Courier New"/>
              </a:rPr>
              <a:t> </a:t>
            </a:r>
            <a:r>
              <a:rPr sz="1800" b="1" spc="-50" dirty="0">
                <a:latin typeface="Courier New"/>
                <a:cs typeface="Courier New"/>
              </a:rPr>
              <a:t>4</a:t>
            </a:r>
            <a:endParaRPr sz="1800">
              <a:latin typeface="Courier New"/>
              <a:cs typeface="Courier New"/>
            </a:endParaRPr>
          </a:p>
        </p:txBody>
      </p:sp>
      <p:sp>
        <p:nvSpPr>
          <p:cNvPr id="6" name="object 6"/>
          <p:cNvSpPr txBox="1"/>
          <p:nvPr/>
        </p:nvSpPr>
        <p:spPr>
          <a:xfrm>
            <a:off x="220692" y="5860109"/>
            <a:ext cx="10340340" cy="84836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Key</a:t>
            </a:r>
            <a:r>
              <a:rPr sz="1800" b="1" spc="-50" dirty="0">
                <a:latin typeface="Calibri"/>
                <a:cs typeface="Calibri"/>
              </a:rPr>
              <a:t> </a:t>
            </a:r>
            <a:r>
              <a:rPr sz="1800" b="1" dirty="0">
                <a:latin typeface="Calibri"/>
                <a:cs typeface="Calibri"/>
              </a:rPr>
              <a:t>idea:</a:t>
            </a:r>
            <a:r>
              <a:rPr sz="1800" b="1" spc="-35" dirty="0">
                <a:latin typeface="Calibri"/>
                <a:cs typeface="Calibri"/>
              </a:rPr>
              <a:t> </a:t>
            </a:r>
            <a:r>
              <a:rPr sz="1800" b="1" dirty="0">
                <a:latin typeface="Calibri"/>
                <a:cs typeface="Calibri"/>
              </a:rPr>
              <a:t>optimize</a:t>
            </a:r>
            <a:r>
              <a:rPr sz="1800" b="1" spc="-35" dirty="0">
                <a:latin typeface="Calibri"/>
                <a:cs typeface="Calibri"/>
              </a:rPr>
              <a:t> </a:t>
            </a:r>
            <a:r>
              <a:rPr sz="1800" b="1" dirty="0">
                <a:latin typeface="Calibri"/>
                <a:cs typeface="Calibri"/>
              </a:rPr>
              <a:t>the</a:t>
            </a:r>
            <a:r>
              <a:rPr sz="1800" b="1" spc="-40" dirty="0">
                <a:latin typeface="Calibri"/>
                <a:cs typeface="Calibri"/>
              </a:rPr>
              <a:t> </a:t>
            </a:r>
            <a:r>
              <a:rPr sz="1800" b="1" dirty="0">
                <a:latin typeface="Calibri"/>
                <a:cs typeface="Calibri"/>
              </a:rPr>
              <a:t>inner</a:t>
            </a:r>
            <a:r>
              <a:rPr sz="1800" b="1" spc="-35" dirty="0">
                <a:latin typeface="Calibri"/>
                <a:cs typeface="Calibri"/>
              </a:rPr>
              <a:t> </a:t>
            </a:r>
            <a:r>
              <a:rPr sz="1800" b="1" dirty="0">
                <a:latin typeface="Calibri"/>
                <a:cs typeface="Calibri"/>
              </a:rPr>
              <a:t>loop</a:t>
            </a:r>
            <a:r>
              <a:rPr sz="1800" b="1" spc="-35" dirty="0">
                <a:latin typeface="Calibri"/>
                <a:cs typeface="Calibri"/>
              </a:rPr>
              <a:t> </a:t>
            </a:r>
            <a:r>
              <a:rPr sz="1800" b="1" spc="-10" dirty="0">
                <a:latin typeface="Calibri"/>
                <a:cs typeface="Calibri"/>
              </a:rPr>
              <a:t>automatically!</a:t>
            </a:r>
            <a:endParaRPr sz="1800">
              <a:latin typeface="Calibri"/>
              <a:cs typeface="Calibri"/>
            </a:endParaRPr>
          </a:p>
          <a:p>
            <a:pPr marL="12700" marR="5080">
              <a:lnSpc>
                <a:spcPct val="100000"/>
              </a:lnSpc>
            </a:pPr>
            <a:r>
              <a:rPr sz="1800" b="1" dirty="0">
                <a:latin typeface="Calibri"/>
                <a:cs typeface="Calibri"/>
              </a:rPr>
              <a:t>Inner</a:t>
            </a:r>
            <a:r>
              <a:rPr sz="1800" b="1" spc="-25" dirty="0">
                <a:latin typeface="Calibri"/>
                <a:cs typeface="Calibri"/>
              </a:rPr>
              <a:t> </a:t>
            </a:r>
            <a:r>
              <a:rPr sz="1800" b="1" dirty="0">
                <a:latin typeface="Calibri"/>
                <a:cs typeface="Calibri"/>
              </a:rPr>
              <a:t>loop</a:t>
            </a:r>
            <a:r>
              <a:rPr sz="1800" b="1" spc="-20" dirty="0">
                <a:latin typeface="Calibri"/>
                <a:cs typeface="Calibri"/>
              </a:rPr>
              <a:t> </a:t>
            </a:r>
            <a:r>
              <a:rPr sz="1800" b="1" dirty="0">
                <a:latin typeface="Calibri"/>
                <a:cs typeface="Calibri"/>
              </a:rPr>
              <a:t>in</a:t>
            </a:r>
            <a:r>
              <a:rPr sz="1800" b="1" spc="-25" dirty="0">
                <a:latin typeface="Calibri"/>
                <a:cs typeface="Calibri"/>
              </a:rPr>
              <a:t> </a:t>
            </a:r>
            <a:r>
              <a:rPr sz="1800" b="1" dirty="0">
                <a:latin typeface="Calibri"/>
                <a:cs typeface="Calibri"/>
              </a:rPr>
              <a:t>initial</a:t>
            </a:r>
            <a:r>
              <a:rPr sz="1800" b="1" spc="-20" dirty="0">
                <a:latin typeface="Calibri"/>
                <a:cs typeface="Calibri"/>
              </a:rPr>
              <a:t> </a:t>
            </a:r>
            <a:r>
              <a:rPr sz="1800" b="1" dirty="0">
                <a:latin typeface="Calibri"/>
                <a:cs typeface="Calibri"/>
              </a:rPr>
              <a:t>IR</a:t>
            </a:r>
            <a:r>
              <a:rPr sz="1800" b="1" spc="-25" dirty="0">
                <a:latin typeface="Calibri"/>
                <a:cs typeface="Calibri"/>
              </a:rPr>
              <a:t> </a:t>
            </a:r>
            <a:r>
              <a:rPr sz="1800" b="1" spc="-10" dirty="0">
                <a:latin typeface="Calibri"/>
                <a:cs typeface="Calibri"/>
              </a:rPr>
              <a:t>representation</a:t>
            </a:r>
            <a:r>
              <a:rPr sz="1800" b="1" spc="-20" dirty="0">
                <a:latin typeface="Calibri"/>
                <a:cs typeface="Calibri"/>
              </a:rPr>
              <a:t> </a:t>
            </a:r>
            <a:r>
              <a:rPr sz="1800" b="1" dirty="0">
                <a:latin typeface="Calibri"/>
                <a:cs typeface="Calibri"/>
              </a:rPr>
              <a:t>is</a:t>
            </a:r>
            <a:r>
              <a:rPr sz="1800" b="1" spc="-20" dirty="0">
                <a:latin typeface="Calibri"/>
                <a:cs typeface="Calibri"/>
              </a:rPr>
              <a:t> </a:t>
            </a:r>
            <a:r>
              <a:rPr sz="1800" b="1" dirty="0">
                <a:latin typeface="Calibri"/>
                <a:cs typeface="Calibri"/>
              </a:rPr>
              <a:t>12</a:t>
            </a:r>
            <a:r>
              <a:rPr sz="1800" b="1" spc="-25" dirty="0">
                <a:latin typeface="Calibri"/>
                <a:cs typeface="Calibri"/>
              </a:rPr>
              <a:t> </a:t>
            </a:r>
            <a:r>
              <a:rPr sz="1800" b="1" dirty="0">
                <a:latin typeface="Calibri"/>
                <a:cs typeface="Calibri"/>
              </a:rPr>
              <a:t>instructions</a:t>
            </a:r>
            <a:r>
              <a:rPr sz="1800" b="1" spc="-20" dirty="0">
                <a:latin typeface="Calibri"/>
                <a:cs typeface="Calibri"/>
              </a:rPr>
              <a:t> </a:t>
            </a:r>
            <a:r>
              <a:rPr sz="1800" b="1" dirty="0">
                <a:latin typeface="Calibri"/>
                <a:cs typeface="Calibri"/>
              </a:rPr>
              <a:t>long</a:t>
            </a:r>
            <a:r>
              <a:rPr sz="1800" b="1" spc="-25" dirty="0">
                <a:latin typeface="Calibri"/>
                <a:cs typeface="Calibri"/>
              </a:rPr>
              <a:t> </a:t>
            </a:r>
            <a:r>
              <a:rPr sz="1800" b="1" dirty="0">
                <a:latin typeface="Calibri"/>
                <a:cs typeface="Calibri"/>
              </a:rPr>
              <a:t>including</a:t>
            </a:r>
            <a:r>
              <a:rPr sz="1800" b="1" spc="-20" dirty="0">
                <a:latin typeface="Calibri"/>
                <a:cs typeface="Calibri"/>
              </a:rPr>
              <a:t> </a:t>
            </a:r>
            <a:r>
              <a:rPr sz="1800" b="1" dirty="0">
                <a:latin typeface="Calibri"/>
                <a:cs typeface="Calibri"/>
              </a:rPr>
              <a:t>7</a:t>
            </a:r>
            <a:r>
              <a:rPr sz="1800" b="1" spc="-25" dirty="0">
                <a:latin typeface="Calibri"/>
                <a:cs typeface="Calibri"/>
              </a:rPr>
              <a:t> </a:t>
            </a:r>
            <a:r>
              <a:rPr sz="1800" b="1" dirty="0">
                <a:latin typeface="Calibri"/>
                <a:cs typeface="Calibri"/>
              </a:rPr>
              <a:t>mem</a:t>
            </a:r>
            <a:r>
              <a:rPr sz="1800" b="1" spc="-20" dirty="0">
                <a:latin typeface="Calibri"/>
                <a:cs typeface="Calibri"/>
              </a:rPr>
              <a:t> </a:t>
            </a:r>
            <a:r>
              <a:rPr sz="1800" b="1" dirty="0">
                <a:latin typeface="Calibri"/>
                <a:cs typeface="Calibri"/>
              </a:rPr>
              <a:t>ops</a:t>
            </a:r>
            <a:r>
              <a:rPr sz="1800" b="1" spc="-20" dirty="0">
                <a:latin typeface="Calibri"/>
                <a:cs typeface="Calibri"/>
              </a:rPr>
              <a:t> </a:t>
            </a:r>
            <a:r>
              <a:rPr sz="1800" b="1" dirty="0">
                <a:latin typeface="Calibri"/>
                <a:cs typeface="Calibri"/>
              </a:rPr>
              <a:t>(long</a:t>
            </a:r>
            <a:r>
              <a:rPr sz="1800" b="1" spc="-25" dirty="0">
                <a:latin typeface="Calibri"/>
                <a:cs typeface="Calibri"/>
              </a:rPr>
              <a:t> </a:t>
            </a:r>
            <a:r>
              <a:rPr sz="1800" b="1" dirty="0">
                <a:latin typeface="Calibri"/>
                <a:cs typeface="Calibri"/>
              </a:rPr>
              <a:t>time</a:t>
            </a:r>
            <a:r>
              <a:rPr sz="1800" b="1" spc="-20" dirty="0">
                <a:latin typeface="Calibri"/>
                <a:cs typeface="Calibri"/>
              </a:rPr>
              <a:t> </a:t>
            </a:r>
            <a:r>
              <a:rPr sz="1800" b="1" dirty="0">
                <a:latin typeface="Calibri"/>
                <a:cs typeface="Calibri"/>
              </a:rPr>
              <a:t>if</a:t>
            </a:r>
            <a:r>
              <a:rPr sz="1800" b="1" spc="-25" dirty="0">
                <a:latin typeface="Calibri"/>
                <a:cs typeface="Calibri"/>
              </a:rPr>
              <a:t> </a:t>
            </a:r>
            <a:r>
              <a:rPr sz="1800" b="1" dirty="0">
                <a:latin typeface="Calibri"/>
                <a:cs typeface="Calibri"/>
              </a:rPr>
              <a:t>not</a:t>
            </a:r>
            <a:r>
              <a:rPr sz="1800" b="1" spc="-20" dirty="0">
                <a:latin typeface="Calibri"/>
                <a:cs typeface="Calibri"/>
              </a:rPr>
              <a:t> </a:t>
            </a:r>
            <a:r>
              <a:rPr sz="1800" b="1" dirty="0">
                <a:latin typeface="Calibri"/>
                <a:cs typeface="Calibri"/>
              </a:rPr>
              <a:t>cache</a:t>
            </a:r>
            <a:r>
              <a:rPr sz="1800" b="1" spc="-20" dirty="0">
                <a:latin typeface="Calibri"/>
                <a:cs typeface="Calibri"/>
              </a:rPr>
              <a:t> </a:t>
            </a:r>
            <a:r>
              <a:rPr sz="1800" b="1" spc="-10" dirty="0">
                <a:latin typeface="Calibri"/>
                <a:cs typeface="Calibri"/>
              </a:rPr>
              <a:t>hits). </a:t>
            </a:r>
            <a:r>
              <a:rPr sz="1800" b="1" dirty="0">
                <a:latin typeface="Calibri"/>
                <a:cs typeface="Calibri"/>
              </a:rPr>
              <a:t>Inner</a:t>
            </a:r>
            <a:r>
              <a:rPr sz="1800" b="1" spc="-35" dirty="0">
                <a:latin typeface="Calibri"/>
                <a:cs typeface="Calibri"/>
              </a:rPr>
              <a:t> </a:t>
            </a:r>
            <a:r>
              <a:rPr sz="1800" b="1" dirty="0">
                <a:latin typeface="Calibri"/>
                <a:cs typeface="Calibri"/>
              </a:rPr>
              <a:t>loop</a:t>
            </a:r>
            <a:r>
              <a:rPr sz="1800" b="1" spc="-35" dirty="0">
                <a:latin typeface="Calibri"/>
                <a:cs typeface="Calibri"/>
              </a:rPr>
              <a:t> </a:t>
            </a:r>
            <a:r>
              <a:rPr sz="1800" b="1" dirty="0">
                <a:latin typeface="Calibri"/>
                <a:cs typeface="Calibri"/>
              </a:rPr>
              <a:t>in</a:t>
            </a:r>
            <a:r>
              <a:rPr sz="1800" b="1" spc="-30" dirty="0">
                <a:latin typeface="Calibri"/>
                <a:cs typeface="Calibri"/>
              </a:rPr>
              <a:t> </a:t>
            </a:r>
            <a:r>
              <a:rPr sz="1800" b="1" dirty="0">
                <a:latin typeface="Calibri"/>
                <a:cs typeface="Calibri"/>
              </a:rPr>
              <a:t>optimized</a:t>
            </a:r>
            <a:r>
              <a:rPr sz="1800" b="1" spc="-35" dirty="0">
                <a:latin typeface="Calibri"/>
                <a:cs typeface="Calibri"/>
              </a:rPr>
              <a:t> </a:t>
            </a:r>
            <a:r>
              <a:rPr sz="1800" b="1" dirty="0">
                <a:latin typeface="Calibri"/>
                <a:cs typeface="Calibri"/>
              </a:rPr>
              <a:t>version</a:t>
            </a:r>
            <a:r>
              <a:rPr sz="1800" b="1" spc="-35" dirty="0">
                <a:latin typeface="Calibri"/>
                <a:cs typeface="Calibri"/>
              </a:rPr>
              <a:t> </a:t>
            </a:r>
            <a:r>
              <a:rPr sz="1800" b="1" dirty="0">
                <a:latin typeface="Calibri"/>
                <a:cs typeface="Calibri"/>
              </a:rPr>
              <a:t>is</a:t>
            </a:r>
            <a:r>
              <a:rPr sz="1800" b="1" spc="-30" dirty="0">
                <a:latin typeface="Calibri"/>
                <a:cs typeface="Calibri"/>
              </a:rPr>
              <a:t> </a:t>
            </a:r>
            <a:r>
              <a:rPr sz="1800" b="1" dirty="0">
                <a:latin typeface="Calibri"/>
                <a:cs typeface="Calibri"/>
              </a:rPr>
              <a:t>5</a:t>
            </a:r>
            <a:r>
              <a:rPr sz="1800" b="1" spc="-35" dirty="0">
                <a:latin typeface="Calibri"/>
                <a:cs typeface="Calibri"/>
              </a:rPr>
              <a:t> </a:t>
            </a:r>
            <a:r>
              <a:rPr sz="1800" b="1" dirty="0">
                <a:latin typeface="Calibri"/>
                <a:cs typeface="Calibri"/>
              </a:rPr>
              <a:t>instructions</a:t>
            </a:r>
            <a:r>
              <a:rPr sz="1800" b="1" spc="-35" dirty="0">
                <a:latin typeface="Calibri"/>
                <a:cs typeface="Calibri"/>
              </a:rPr>
              <a:t> </a:t>
            </a:r>
            <a:r>
              <a:rPr sz="1800" b="1" dirty="0">
                <a:latin typeface="Calibri"/>
                <a:cs typeface="Calibri"/>
              </a:rPr>
              <a:t>including</a:t>
            </a:r>
            <a:r>
              <a:rPr sz="1800" b="1" spc="-30" dirty="0">
                <a:latin typeface="Calibri"/>
                <a:cs typeface="Calibri"/>
              </a:rPr>
              <a:t> </a:t>
            </a:r>
            <a:r>
              <a:rPr sz="1800" b="1" dirty="0">
                <a:latin typeface="Calibri"/>
                <a:cs typeface="Calibri"/>
              </a:rPr>
              <a:t>1</a:t>
            </a:r>
            <a:r>
              <a:rPr sz="1800" b="1" spc="-35" dirty="0">
                <a:latin typeface="Calibri"/>
                <a:cs typeface="Calibri"/>
              </a:rPr>
              <a:t> </a:t>
            </a:r>
            <a:r>
              <a:rPr sz="1800" b="1" dirty="0">
                <a:latin typeface="Calibri"/>
                <a:cs typeface="Calibri"/>
              </a:rPr>
              <a:t>mem</a:t>
            </a:r>
            <a:r>
              <a:rPr sz="1800" b="1" spc="-30" dirty="0">
                <a:latin typeface="Calibri"/>
                <a:cs typeface="Calibri"/>
              </a:rPr>
              <a:t> </a:t>
            </a:r>
            <a:r>
              <a:rPr sz="1800" b="1" spc="-25" dirty="0">
                <a:latin typeface="Calibri"/>
                <a:cs typeface="Calibri"/>
              </a:rPr>
              <a:t>op.</a:t>
            </a:r>
            <a:endParaRPr sz="1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Intermediate</a:t>
            </a:r>
            <a:r>
              <a:rPr spc="-195" dirty="0"/>
              <a:t> </a:t>
            </a:r>
            <a:r>
              <a:rPr spc="-10" dirty="0"/>
              <a:t>Representation</a:t>
            </a:r>
            <a:r>
              <a:rPr spc="-190" dirty="0"/>
              <a:t> </a:t>
            </a:r>
            <a:r>
              <a:rPr spc="-10" dirty="0"/>
              <a:t>Design</a:t>
            </a:r>
          </a:p>
        </p:txBody>
      </p:sp>
      <p:sp>
        <p:nvSpPr>
          <p:cNvPr id="3" name="object 3"/>
          <p:cNvSpPr txBox="1"/>
          <p:nvPr/>
        </p:nvSpPr>
        <p:spPr>
          <a:xfrm>
            <a:off x="964547" y="1774206"/>
            <a:ext cx="4518660" cy="4246880"/>
          </a:xfrm>
          <a:prstGeom prst="rect">
            <a:avLst/>
          </a:prstGeom>
        </p:spPr>
        <p:txBody>
          <a:bodyPr vert="horz" wrap="square" lIns="0" tIns="97790" rIns="0" bIns="0" rtlCol="0">
            <a:spAutoFit/>
          </a:bodyPr>
          <a:lstStyle/>
          <a:p>
            <a:pPr marL="186690" marR="15240" indent="-174625">
              <a:lnSpc>
                <a:spcPct val="80000"/>
              </a:lnSpc>
              <a:spcBef>
                <a:spcPts val="770"/>
              </a:spcBef>
              <a:buFont typeface="Arial"/>
              <a:buChar char="•"/>
              <a:tabLst>
                <a:tab pos="187960" algn="l"/>
                <a:tab pos="1581150" algn="l"/>
              </a:tabLst>
            </a:pPr>
            <a:r>
              <a:rPr sz="2800" dirty="0">
                <a:latin typeface="Calibri"/>
                <a:cs typeface="Calibri"/>
              </a:rPr>
              <a:t>What</a:t>
            </a:r>
            <a:r>
              <a:rPr sz="2800" spc="-70" dirty="0">
                <a:latin typeface="Calibri"/>
                <a:cs typeface="Calibri"/>
              </a:rPr>
              <a:t> </a:t>
            </a:r>
            <a:r>
              <a:rPr sz="2800" dirty="0">
                <a:latin typeface="Calibri"/>
                <a:cs typeface="Calibri"/>
              </a:rPr>
              <a:t>properties</a:t>
            </a:r>
            <a:r>
              <a:rPr sz="2800" spc="-60" dirty="0">
                <a:latin typeface="Calibri"/>
                <a:cs typeface="Calibri"/>
              </a:rPr>
              <a:t> </a:t>
            </a:r>
            <a:r>
              <a:rPr sz="2800" dirty="0">
                <a:latin typeface="Calibri"/>
                <a:cs typeface="Calibri"/>
              </a:rPr>
              <a:t>are</a:t>
            </a:r>
            <a:r>
              <a:rPr sz="2800" spc="-60" dirty="0">
                <a:latin typeface="Calibri"/>
                <a:cs typeface="Calibri"/>
              </a:rPr>
              <a:t> </a:t>
            </a:r>
            <a:r>
              <a:rPr sz="2800" spc="-10" dirty="0">
                <a:latin typeface="Calibri"/>
                <a:cs typeface="Calibri"/>
              </a:rPr>
              <a:t>desirable 	</a:t>
            </a:r>
            <a:r>
              <a:rPr sz="2800" dirty="0">
                <a:latin typeface="Calibri"/>
                <a:cs typeface="Calibri"/>
              </a:rPr>
              <a:t>in</a:t>
            </a:r>
            <a:r>
              <a:rPr sz="2800" spc="-10" dirty="0">
                <a:latin typeface="Calibri"/>
                <a:cs typeface="Calibri"/>
              </a:rPr>
              <a:t> </a:t>
            </a:r>
            <a:r>
              <a:rPr sz="2800" dirty="0">
                <a:latin typeface="Calibri"/>
                <a:cs typeface="Calibri"/>
              </a:rPr>
              <a:t>an</a:t>
            </a:r>
            <a:r>
              <a:rPr sz="2800" spc="-10" dirty="0">
                <a:latin typeface="Calibri"/>
                <a:cs typeface="Calibri"/>
              </a:rPr>
              <a:t> </a:t>
            </a:r>
            <a:r>
              <a:rPr sz="2800" spc="-25" dirty="0">
                <a:latin typeface="Calibri"/>
                <a:cs typeface="Calibri"/>
              </a:rPr>
              <a:t>IR?</a:t>
            </a:r>
            <a:r>
              <a:rPr sz="2800" dirty="0">
                <a:latin typeface="Calibri"/>
                <a:cs typeface="Calibri"/>
              </a:rPr>
              <a:t>	(what</a:t>
            </a:r>
            <a:r>
              <a:rPr sz="2800" spc="-35" dirty="0">
                <a:latin typeface="Calibri"/>
                <a:cs typeface="Calibri"/>
              </a:rPr>
              <a:t> </a:t>
            </a:r>
            <a:r>
              <a:rPr sz="2800" spc="-10" dirty="0">
                <a:latin typeface="Calibri"/>
                <a:cs typeface="Calibri"/>
              </a:rPr>
              <a:t>properties 	</a:t>
            </a:r>
            <a:r>
              <a:rPr sz="2800" dirty="0">
                <a:latin typeface="Calibri"/>
                <a:cs typeface="Calibri"/>
              </a:rPr>
              <a:t>are</a:t>
            </a:r>
            <a:r>
              <a:rPr sz="2800" spc="-40" dirty="0">
                <a:latin typeface="Calibri"/>
                <a:cs typeface="Calibri"/>
              </a:rPr>
              <a:t> </a:t>
            </a:r>
            <a:r>
              <a:rPr sz="2800" i="1" dirty="0">
                <a:latin typeface="Calibri"/>
                <a:cs typeface="Calibri"/>
              </a:rPr>
              <a:t>undesirable</a:t>
            </a:r>
            <a:r>
              <a:rPr sz="2800" i="1" spc="-15" dirty="0">
                <a:latin typeface="Calibri"/>
                <a:cs typeface="Calibri"/>
              </a:rPr>
              <a:t> </a:t>
            </a:r>
            <a:r>
              <a:rPr sz="2800" dirty="0">
                <a:latin typeface="Calibri"/>
                <a:cs typeface="Calibri"/>
              </a:rPr>
              <a:t>in</a:t>
            </a:r>
            <a:r>
              <a:rPr sz="2800" spc="-30" dirty="0">
                <a:latin typeface="Calibri"/>
                <a:cs typeface="Calibri"/>
              </a:rPr>
              <a:t> </a:t>
            </a:r>
            <a:r>
              <a:rPr sz="2800" dirty="0">
                <a:latin typeface="Calibri"/>
                <a:cs typeface="Calibri"/>
              </a:rPr>
              <a:t>an</a:t>
            </a:r>
            <a:r>
              <a:rPr sz="2800" spc="-30" dirty="0">
                <a:latin typeface="Calibri"/>
                <a:cs typeface="Calibri"/>
              </a:rPr>
              <a:t> </a:t>
            </a:r>
            <a:r>
              <a:rPr sz="2800" spc="-20" dirty="0">
                <a:latin typeface="Calibri"/>
                <a:cs typeface="Calibri"/>
              </a:rPr>
              <a:t>IR?)</a:t>
            </a:r>
            <a:endParaRPr sz="2800">
              <a:latin typeface="Calibri"/>
              <a:cs typeface="Calibri"/>
            </a:endParaRPr>
          </a:p>
          <a:p>
            <a:pPr marL="186690" marR="127635" indent="-174625">
              <a:lnSpc>
                <a:spcPct val="80000"/>
              </a:lnSpc>
              <a:spcBef>
                <a:spcPts val="1000"/>
              </a:spcBef>
              <a:buFont typeface="Arial"/>
              <a:buChar char="•"/>
              <a:tabLst>
                <a:tab pos="187960" algn="l"/>
              </a:tabLst>
            </a:pPr>
            <a:r>
              <a:rPr sz="2800" dirty="0">
                <a:latin typeface="Calibri"/>
                <a:cs typeface="Calibri"/>
              </a:rPr>
              <a:t>How</a:t>
            </a:r>
            <a:r>
              <a:rPr sz="2800" spc="-35" dirty="0">
                <a:latin typeface="Calibri"/>
                <a:cs typeface="Calibri"/>
              </a:rPr>
              <a:t> </a:t>
            </a:r>
            <a:r>
              <a:rPr sz="2800" dirty="0">
                <a:latin typeface="Calibri"/>
                <a:cs typeface="Calibri"/>
              </a:rPr>
              <a:t>to</a:t>
            </a:r>
            <a:r>
              <a:rPr sz="2800" spc="-25" dirty="0">
                <a:latin typeface="Calibri"/>
                <a:cs typeface="Calibri"/>
              </a:rPr>
              <a:t> </a:t>
            </a:r>
            <a:r>
              <a:rPr sz="2800" dirty="0">
                <a:latin typeface="Calibri"/>
                <a:cs typeface="Calibri"/>
              </a:rPr>
              <a:t>select</a:t>
            </a:r>
            <a:r>
              <a:rPr sz="2800" spc="-20" dirty="0">
                <a:latin typeface="Calibri"/>
                <a:cs typeface="Calibri"/>
              </a:rPr>
              <a:t> </a:t>
            </a:r>
            <a:r>
              <a:rPr sz="2800" dirty="0">
                <a:latin typeface="Calibri"/>
                <a:cs typeface="Calibri"/>
              </a:rPr>
              <a:t>an</a:t>
            </a:r>
            <a:r>
              <a:rPr sz="2800" spc="-25" dirty="0">
                <a:latin typeface="Calibri"/>
                <a:cs typeface="Calibri"/>
              </a:rPr>
              <a:t> </a:t>
            </a:r>
            <a:r>
              <a:rPr sz="2800" dirty="0">
                <a:latin typeface="Calibri"/>
                <a:cs typeface="Calibri"/>
              </a:rPr>
              <a:t>IR</a:t>
            </a:r>
            <a:r>
              <a:rPr sz="2800" spc="-20" dirty="0">
                <a:latin typeface="Calibri"/>
                <a:cs typeface="Calibri"/>
              </a:rPr>
              <a:t> </a:t>
            </a:r>
            <a:r>
              <a:rPr sz="2800" dirty="0">
                <a:latin typeface="Calibri"/>
                <a:cs typeface="Calibri"/>
              </a:rPr>
              <a:t>if</a:t>
            </a:r>
            <a:r>
              <a:rPr sz="2800" spc="-25" dirty="0">
                <a:latin typeface="Calibri"/>
                <a:cs typeface="Calibri"/>
              </a:rPr>
              <a:t> </a:t>
            </a:r>
            <a:r>
              <a:rPr sz="2800" dirty="0">
                <a:latin typeface="Calibri"/>
                <a:cs typeface="Calibri"/>
              </a:rPr>
              <a:t>you</a:t>
            </a:r>
            <a:r>
              <a:rPr sz="2800" spc="-20" dirty="0">
                <a:latin typeface="Calibri"/>
                <a:cs typeface="Calibri"/>
              </a:rPr>
              <a:t> </a:t>
            </a:r>
            <a:r>
              <a:rPr sz="2800" spc="-25" dirty="0">
                <a:latin typeface="Calibri"/>
                <a:cs typeface="Calibri"/>
              </a:rPr>
              <a:t>are 	</a:t>
            </a:r>
            <a:r>
              <a:rPr sz="2800" dirty="0">
                <a:latin typeface="Calibri"/>
                <a:cs typeface="Calibri"/>
              </a:rPr>
              <a:t>a</a:t>
            </a:r>
            <a:r>
              <a:rPr sz="2800" spc="-35" dirty="0">
                <a:latin typeface="Calibri"/>
                <a:cs typeface="Calibri"/>
              </a:rPr>
              <a:t> </a:t>
            </a:r>
            <a:r>
              <a:rPr sz="2800" dirty="0">
                <a:latin typeface="Calibri"/>
                <a:cs typeface="Calibri"/>
              </a:rPr>
              <a:t>compiler</a:t>
            </a:r>
            <a:r>
              <a:rPr sz="2800" spc="-30" dirty="0">
                <a:latin typeface="Calibri"/>
                <a:cs typeface="Calibri"/>
              </a:rPr>
              <a:t> </a:t>
            </a:r>
            <a:r>
              <a:rPr sz="2800" spc="-10" dirty="0">
                <a:latin typeface="Calibri"/>
                <a:cs typeface="Calibri"/>
              </a:rPr>
              <a:t>writer?</a:t>
            </a:r>
            <a:endParaRPr sz="2800">
              <a:latin typeface="Calibri"/>
              <a:cs typeface="Calibri"/>
            </a:endParaRPr>
          </a:p>
          <a:p>
            <a:pPr marL="186690" marR="5080" indent="-174625">
              <a:lnSpc>
                <a:spcPct val="80000"/>
              </a:lnSpc>
              <a:spcBef>
                <a:spcPts val="1000"/>
              </a:spcBef>
              <a:buFont typeface="Arial"/>
              <a:buChar char="•"/>
              <a:tabLst>
                <a:tab pos="187960" algn="l"/>
              </a:tabLst>
            </a:pPr>
            <a:r>
              <a:rPr sz="2800" dirty="0">
                <a:latin typeface="Calibri"/>
                <a:cs typeface="Calibri"/>
              </a:rPr>
              <a:t>What</a:t>
            </a:r>
            <a:r>
              <a:rPr sz="2800" spc="-30" dirty="0">
                <a:latin typeface="Calibri"/>
                <a:cs typeface="Calibri"/>
              </a:rPr>
              <a:t> </a:t>
            </a:r>
            <a:r>
              <a:rPr sz="2800" dirty="0">
                <a:latin typeface="Calibri"/>
                <a:cs typeface="Calibri"/>
              </a:rPr>
              <a:t>aspects</a:t>
            </a:r>
            <a:r>
              <a:rPr sz="2800" spc="-20" dirty="0">
                <a:latin typeface="Calibri"/>
                <a:cs typeface="Calibri"/>
              </a:rPr>
              <a:t> </a:t>
            </a:r>
            <a:r>
              <a:rPr sz="2800" dirty="0">
                <a:latin typeface="Calibri"/>
                <a:cs typeface="Calibri"/>
              </a:rPr>
              <a:t>of</a:t>
            </a:r>
            <a:r>
              <a:rPr sz="2800" spc="-20" dirty="0">
                <a:latin typeface="Calibri"/>
                <a:cs typeface="Calibri"/>
              </a:rPr>
              <a:t> </a:t>
            </a:r>
            <a:r>
              <a:rPr sz="2800" dirty="0">
                <a:latin typeface="Calibri"/>
                <a:cs typeface="Calibri"/>
              </a:rPr>
              <a:t>the</a:t>
            </a:r>
            <a:r>
              <a:rPr sz="2800" spc="-20" dirty="0">
                <a:latin typeface="Calibri"/>
                <a:cs typeface="Calibri"/>
              </a:rPr>
              <a:t> </a:t>
            </a:r>
            <a:r>
              <a:rPr sz="2800" dirty="0">
                <a:latin typeface="Calibri"/>
                <a:cs typeface="Calibri"/>
              </a:rPr>
              <a:t>IR</a:t>
            </a:r>
            <a:r>
              <a:rPr sz="2800" spc="-20" dirty="0">
                <a:latin typeface="Calibri"/>
                <a:cs typeface="Calibri"/>
              </a:rPr>
              <a:t> </a:t>
            </a:r>
            <a:r>
              <a:rPr sz="2800" dirty="0">
                <a:latin typeface="Calibri"/>
                <a:cs typeface="Calibri"/>
              </a:rPr>
              <a:t>do</a:t>
            </a:r>
            <a:r>
              <a:rPr sz="2800" spc="-15" dirty="0">
                <a:latin typeface="Calibri"/>
                <a:cs typeface="Calibri"/>
              </a:rPr>
              <a:t> </a:t>
            </a:r>
            <a:r>
              <a:rPr sz="2800" spc="-25" dirty="0">
                <a:latin typeface="Calibri"/>
                <a:cs typeface="Calibri"/>
              </a:rPr>
              <a:t>you 	</a:t>
            </a:r>
            <a:r>
              <a:rPr sz="2800" dirty="0">
                <a:latin typeface="Calibri"/>
                <a:cs typeface="Calibri"/>
              </a:rPr>
              <a:t>care</a:t>
            </a:r>
            <a:r>
              <a:rPr sz="2800" spc="-70" dirty="0">
                <a:latin typeface="Calibri"/>
                <a:cs typeface="Calibri"/>
              </a:rPr>
              <a:t> </a:t>
            </a:r>
            <a:r>
              <a:rPr sz="2800" dirty="0">
                <a:latin typeface="Calibri"/>
                <a:cs typeface="Calibri"/>
              </a:rPr>
              <a:t>about</a:t>
            </a:r>
            <a:r>
              <a:rPr sz="2800" spc="-65" dirty="0">
                <a:latin typeface="Calibri"/>
                <a:cs typeface="Calibri"/>
              </a:rPr>
              <a:t> </a:t>
            </a:r>
            <a:r>
              <a:rPr sz="2800" dirty="0">
                <a:latin typeface="Calibri"/>
                <a:cs typeface="Calibri"/>
              </a:rPr>
              <a:t>if</a:t>
            </a:r>
            <a:r>
              <a:rPr sz="2800" spc="-65" dirty="0">
                <a:latin typeface="Calibri"/>
                <a:cs typeface="Calibri"/>
              </a:rPr>
              <a:t> </a:t>
            </a:r>
            <a:r>
              <a:rPr sz="2800" dirty="0">
                <a:latin typeface="Calibri"/>
                <a:cs typeface="Calibri"/>
              </a:rPr>
              <a:t>you’re</a:t>
            </a:r>
            <a:r>
              <a:rPr sz="2800" spc="-65" dirty="0">
                <a:latin typeface="Calibri"/>
                <a:cs typeface="Calibri"/>
              </a:rPr>
              <a:t> </a:t>
            </a:r>
            <a:r>
              <a:rPr sz="2800" spc="-50" dirty="0">
                <a:latin typeface="Calibri"/>
                <a:cs typeface="Calibri"/>
              </a:rPr>
              <a:t>a 	</a:t>
            </a:r>
            <a:r>
              <a:rPr sz="2800" spc="-10" dirty="0">
                <a:latin typeface="Calibri"/>
                <a:cs typeface="Calibri"/>
              </a:rPr>
              <a:t>programmer?</a:t>
            </a:r>
            <a:endParaRPr sz="2800">
              <a:latin typeface="Calibri"/>
              <a:cs typeface="Calibri"/>
            </a:endParaRPr>
          </a:p>
          <a:p>
            <a:pPr marL="186690" marR="5080" indent="-174625">
              <a:lnSpc>
                <a:spcPct val="80000"/>
              </a:lnSpc>
              <a:spcBef>
                <a:spcPts val="1000"/>
              </a:spcBef>
              <a:buFont typeface="Arial"/>
              <a:buChar char="•"/>
              <a:tabLst>
                <a:tab pos="187960" algn="l"/>
              </a:tabLst>
            </a:pPr>
            <a:r>
              <a:rPr sz="2800" dirty="0">
                <a:latin typeface="Calibri"/>
                <a:cs typeface="Calibri"/>
              </a:rPr>
              <a:t>What</a:t>
            </a:r>
            <a:r>
              <a:rPr sz="2800" spc="-30" dirty="0">
                <a:latin typeface="Calibri"/>
                <a:cs typeface="Calibri"/>
              </a:rPr>
              <a:t> </a:t>
            </a:r>
            <a:r>
              <a:rPr sz="2800" dirty="0">
                <a:latin typeface="Calibri"/>
                <a:cs typeface="Calibri"/>
              </a:rPr>
              <a:t>aspects</a:t>
            </a:r>
            <a:r>
              <a:rPr sz="2800" spc="-20" dirty="0">
                <a:latin typeface="Calibri"/>
                <a:cs typeface="Calibri"/>
              </a:rPr>
              <a:t> </a:t>
            </a:r>
            <a:r>
              <a:rPr sz="2800" dirty="0">
                <a:latin typeface="Calibri"/>
                <a:cs typeface="Calibri"/>
              </a:rPr>
              <a:t>of</a:t>
            </a:r>
            <a:r>
              <a:rPr sz="2800" spc="-20" dirty="0">
                <a:latin typeface="Calibri"/>
                <a:cs typeface="Calibri"/>
              </a:rPr>
              <a:t> </a:t>
            </a:r>
            <a:r>
              <a:rPr sz="2800" dirty="0">
                <a:latin typeface="Calibri"/>
                <a:cs typeface="Calibri"/>
              </a:rPr>
              <a:t>the</a:t>
            </a:r>
            <a:r>
              <a:rPr sz="2800" spc="-20" dirty="0">
                <a:latin typeface="Calibri"/>
                <a:cs typeface="Calibri"/>
              </a:rPr>
              <a:t> </a:t>
            </a:r>
            <a:r>
              <a:rPr sz="2800" dirty="0">
                <a:latin typeface="Calibri"/>
                <a:cs typeface="Calibri"/>
              </a:rPr>
              <a:t>IR</a:t>
            </a:r>
            <a:r>
              <a:rPr sz="2800" spc="-20" dirty="0">
                <a:latin typeface="Calibri"/>
                <a:cs typeface="Calibri"/>
              </a:rPr>
              <a:t> </a:t>
            </a:r>
            <a:r>
              <a:rPr sz="2800" dirty="0">
                <a:latin typeface="Calibri"/>
                <a:cs typeface="Calibri"/>
              </a:rPr>
              <a:t>do</a:t>
            </a:r>
            <a:r>
              <a:rPr sz="2800" spc="-15" dirty="0">
                <a:latin typeface="Calibri"/>
                <a:cs typeface="Calibri"/>
              </a:rPr>
              <a:t> </a:t>
            </a:r>
            <a:r>
              <a:rPr sz="2800" spc="-25" dirty="0">
                <a:latin typeface="Calibri"/>
                <a:cs typeface="Calibri"/>
              </a:rPr>
              <a:t>you 	</a:t>
            </a:r>
            <a:r>
              <a:rPr sz="2800" dirty="0">
                <a:latin typeface="Calibri"/>
                <a:cs typeface="Calibri"/>
              </a:rPr>
              <a:t>care</a:t>
            </a:r>
            <a:r>
              <a:rPr sz="2800" spc="-70" dirty="0">
                <a:latin typeface="Calibri"/>
                <a:cs typeface="Calibri"/>
              </a:rPr>
              <a:t> </a:t>
            </a:r>
            <a:r>
              <a:rPr sz="2800" dirty="0">
                <a:latin typeface="Calibri"/>
                <a:cs typeface="Calibri"/>
              </a:rPr>
              <a:t>about</a:t>
            </a:r>
            <a:r>
              <a:rPr sz="2800" spc="-65" dirty="0">
                <a:latin typeface="Calibri"/>
                <a:cs typeface="Calibri"/>
              </a:rPr>
              <a:t> </a:t>
            </a:r>
            <a:r>
              <a:rPr sz="2800" dirty="0">
                <a:latin typeface="Calibri"/>
                <a:cs typeface="Calibri"/>
              </a:rPr>
              <a:t>if</a:t>
            </a:r>
            <a:r>
              <a:rPr sz="2800" spc="-65" dirty="0">
                <a:latin typeface="Calibri"/>
                <a:cs typeface="Calibri"/>
              </a:rPr>
              <a:t> </a:t>
            </a:r>
            <a:r>
              <a:rPr sz="2800" dirty="0">
                <a:latin typeface="Calibri"/>
                <a:cs typeface="Calibri"/>
              </a:rPr>
              <a:t>you’re</a:t>
            </a:r>
            <a:r>
              <a:rPr sz="2800" spc="-65" dirty="0">
                <a:latin typeface="Calibri"/>
                <a:cs typeface="Calibri"/>
              </a:rPr>
              <a:t> </a:t>
            </a:r>
            <a:r>
              <a:rPr sz="2800" spc="-35" dirty="0">
                <a:latin typeface="Calibri"/>
                <a:cs typeface="Calibri"/>
              </a:rPr>
              <a:t>an 	</a:t>
            </a:r>
            <a:r>
              <a:rPr sz="2800" spc="-10" dirty="0">
                <a:latin typeface="Calibri"/>
                <a:cs typeface="Calibri"/>
              </a:rPr>
              <a:t>architect?</a:t>
            </a:r>
            <a:endParaRPr sz="2800">
              <a:latin typeface="Calibri"/>
              <a:cs typeface="Calibri"/>
            </a:endParaRPr>
          </a:p>
        </p:txBody>
      </p:sp>
      <p:pic>
        <p:nvPicPr>
          <p:cNvPr id="4" name="object 4"/>
          <p:cNvPicPr/>
          <p:nvPr/>
        </p:nvPicPr>
        <p:blipFill>
          <a:blip r:embed="rId2" cstate="print"/>
          <a:stretch>
            <a:fillRect/>
          </a:stretch>
        </p:blipFill>
        <p:spPr>
          <a:xfrm>
            <a:off x="5995997" y="1939925"/>
            <a:ext cx="6196002" cy="365762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Enter:</a:t>
            </a:r>
            <a:r>
              <a:rPr spc="-65" dirty="0"/>
              <a:t> </a:t>
            </a:r>
            <a:r>
              <a:rPr spc="-30" dirty="0"/>
              <a:t>LLVM</a:t>
            </a:r>
            <a:r>
              <a:rPr spc="-60" dirty="0"/>
              <a:t> </a:t>
            </a:r>
            <a:r>
              <a:rPr dirty="0"/>
              <a:t>the</a:t>
            </a:r>
            <a:r>
              <a:rPr spc="-60" dirty="0"/>
              <a:t> </a:t>
            </a:r>
            <a:r>
              <a:rPr dirty="0"/>
              <a:t>“new”</a:t>
            </a:r>
            <a:r>
              <a:rPr spc="-65" dirty="0"/>
              <a:t> </a:t>
            </a:r>
            <a:r>
              <a:rPr dirty="0"/>
              <a:t>great</a:t>
            </a:r>
            <a:r>
              <a:rPr spc="-60" dirty="0"/>
              <a:t> </a:t>
            </a:r>
            <a:r>
              <a:rPr dirty="0"/>
              <a:t>IR</a:t>
            </a:r>
            <a:r>
              <a:rPr spc="-60" dirty="0"/>
              <a:t> </a:t>
            </a:r>
            <a:r>
              <a:rPr dirty="0"/>
              <a:t>ca.</a:t>
            </a:r>
            <a:r>
              <a:rPr spc="-60" dirty="0"/>
              <a:t> </a:t>
            </a:r>
            <a:r>
              <a:rPr spc="-20" dirty="0"/>
              <a:t>2004</a:t>
            </a:r>
          </a:p>
        </p:txBody>
      </p:sp>
      <p:pic>
        <p:nvPicPr>
          <p:cNvPr id="3" name="object 3"/>
          <p:cNvPicPr/>
          <p:nvPr/>
        </p:nvPicPr>
        <p:blipFill>
          <a:blip r:embed="rId2" cstate="print"/>
          <a:stretch>
            <a:fillRect/>
          </a:stretch>
        </p:blipFill>
        <p:spPr>
          <a:xfrm>
            <a:off x="6219056" y="1647021"/>
            <a:ext cx="3149205" cy="1117459"/>
          </a:xfrm>
          <a:prstGeom prst="rect">
            <a:avLst/>
          </a:prstGeom>
        </p:spPr>
      </p:pic>
      <p:sp>
        <p:nvSpPr>
          <p:cNvPr id="4" name="object 4"/>
          <p:cNvSpPr txBox="1"/>
          <p:nvPr/>
        </p:nvSpPr>
        <p:spPr>
          <a:xfrm>
            <a:off x="287045" y="1608199"/>
            <a:ext cx="5193665" cy="4923790"/>
          </a:xfrm>
          <a:prstGeom prst="rect">
            <a:avLst/>
          </a:prstGeom>
        </p:spPr>
        <p:txBody>
          <a:bodyPr vert="horz" wrap="square" lIns="0" tIns="11430" rIns="0" bIns="0" rtlCol="0">
            <a:spAutoFit/>
          </a:bodyPr>
          <a:lstStyle/>
          <a:p>
            <a:pPr marL="191135" indent="-178435">
              <a:lnSpc>
                <a:spcPts val="2650"/>
              </a:lnSpc>
              <a:spcBef>
                <a:spcPts val="90"/>
              </a:spcBef>
              <a:buFont typeface="Arial"/>
              <a:buChar char="•"/>
              <a:tabLst>
                <a:tab pos="191135" algn="l"/>
              </a:tabLst>
            </a:pPr>
            <a:r>
              <a:rPr sz="2600" dirty="0">
                <a:latin typeface="Calibri"/>
                <a:cs typeface="Calibri"/>
              </a:rPr>
              <a:t>Designed</a:t>
            </a:r>
            <a:r>
              <a:rPr sz="2600" spc="-105" dirty="0">
                <a:latin typeface="Calibri"/>
                <a:cs typeface="Calibri"/>
              </a:rPr>
              <a:t> </a:t>
            </a:r>
            <a:r>
              <a:rPr sz="2600" dirty="0">
                <a:latin typeface="Calibri"/>
                <a:cs typeface="Calibri"/>
              </a:rPr>
              <a:t>to</a:t>
            </a:r>
            <a:r>
              <a:rPr sz="2600" spc="-105" dirty="0">
                <a:latin typeface="Calibri"/>
                <a:cs typeface="Calibri"/>
              </a:rPr>
              <a:t> </a:t>
            </a:r>
            <a:r>
              <a:rPr sz="2600" dirty="0">
                <a:latin typeface="Calibri"/>
                <a:cs typeface="Calibri"/>
              </a:rPr>
              <a:t>support</a:t>
            </a:r>
            <a:r>
              <a:rPr sz="2600" spc="-105" dirty="0">
                <a:latin typeface="Calibri"/>
                <a:cs typeface="Calibri"/>
              </a:rPr>
              <a:t> </a:t>
            </a:r>
            <a:r>
              <a:rPr sz="2600" spc="-10" dirty="0">
                <a:latin typeface="Calibri"/>
                <a:cs typeface="Calibri"/>
              </a:rPr>
              <a:t>transparent</a:t>
            </a:r>
            <a:endParaRPr sz="2600">
              <a:latin typeface="Calibri"/>
              <a:cs typeface="Calibri"/>
            </a:endParaRPr>
          </a:p>
          <a:p>
            <a:pPr marL="191770" marR="85090">
              <a:lnSpc>
                <a:spcPct val="69700"/>
              </a:lnSpc>
              <a:spcBef>
                <a:spcPts val="470"/>
              </a:spcBef>
            </a:pPr>
            <a:r>
              <a:rPr sz="2600" spc="-20" dirty="0">
                <a:latin typeface="Calibri"/>
                <a:cs typeface="Calibri"/>
              </a:rPr>
              <a:t>program</a:t>
            </a:r>
            <a:r>
              <a:rPr sz="2600" spc="-95" dirty="0">
                <a:latin typeface="Calibri"/>
                <a:cs typeface="Calibri"/>
              </a:rPr>
              <a:t> </a:t>
            </a:r>
            <a:r>
              <a:rPr sz="2600" dirty="0">
                <a:latin typeface="Calibri"/>
                <a:cs typeface="Calibri"/>
              </a:rPr>
              <a:t>analysis</a:t>
            </a:r>
            <a:r>
              <a:rPr sz="2600" spc="-90" dirty="0">
                <a:latin typeface="Calibri"/>
                <a:cs typeface="Calibri"/>
              </a:rPr>
              <a:t> </a:t>
            </a:r>
            <a:r>
              <a:rPr sz="2600" dirty="0">
                <a:latin typeface="Calibri"/>
                <a:cs typeface="Calibri"/>
              </a:rPr>
              <a:t>and</a:t>
            </a:r>
            <a:r>
              <a:rPr sz="2600" spc="-90" dirty="0">
                <a:latin typeface="Calibri"/>
                <a:cs typeface="Calibri"/>
              </a:rPr>
              <a:t> </a:t>
            </a:r>
            <a:r>
              <a:rPr sz="2600" spc="-10" dirty="0">
                <a:latin typeface="Calibri"/>
                <a:cs typeface="Calibri"/>
              </a:rPr>
              <a:t>transformation </a:t>
            </a:r>
            <a:r>
              <a:rPr sz="2600" dirty="0">
                <a:latin typeface="Calibri"/>
                <a:cs typeface="Calibri"/>
              </a:rPr>
              <a:t>for</a:t>
            </a:r>
            <a:r>
              <a:rPr sz="2600" spc="-100" dirty="0">
                <a:latin typeface="Calibri"/>
                <a:cs typeface="Calibri"/>
              </a:rPr>
              <a:t> </a:t>
            </a:r>
            <a:r>
              <a:rPr sz="2600" b="1" spc="-10" dirty="0">
                <a:latin typeface="Calibri"/>
                <a:cs typeface="Calibri"/>
              </a:rPr>
              <a:t>arbitrary</a:t>
            </a:r>
            <a:r>
              <a:rPr sz="2600" b="1" spc="-95" dirty="0">
                <a:latin typeface="Calibri"/>
                <a:cs typeface="Calibri"/>
              </a:rPr>
              <a:t> </a:t>
            </a:r>
            <a:r>
              <a:rPr sz="2600" b="1" spc="-10" dirty="0">
                <a:latin typeface="Calibri"/>
                <a:cs typeface="Calibri"/>
              </a:rPr>
              <a:t>programs</a:t>
            </a:r>
            <a:endParaRPr sz="2600">
              <a:latin typeface="Calibri"/>
              <a:cs typeface="Calibri"/>
            </a:endParaRPr>
          </a:p>
          <a:p>
            <a:pPr marL="191135" indent="-178435">
              <a:lnSpc>
                <a:spcPts val="2650"/>
              </a:lnSpc>
              <a:spcBef>
                <a:spcPts val="55"/>
              </a:spcBef>
              <a:buFont typeface="Arial"/>
              <a:buChar char="•"/>
              <a:tabLst>
                <a:tab pos="191135" algn="l"/>
              </a:tabLst>
            </a:pPr>
            <a:r>
              <a:rPr sz="2600" spc="-10" dirty="0">
                <a:latin typeface="Calibri"/>
                <a:cs typeface="Calibri"/>
              </a:rPr>
              <a:t>Provide</a:t>
            </a:r>
            <a:r>
              <a:rPr sz="2600" spc="-100" dirty="0">
                <a:latin typeface="Calibri"/>
                <a:cs typeface="Calibri"/>
              </a:rPr>
              <a:t> </a:t>
            </a:r>
            <a:r>
              <a:rPr sz="2600" spc="-25" dirty="0">
                <a:latin typeface="Calibri"/>
                <a:cs typeface="Calibri"/>
              </a:rPr>
              <a:t>high-</a:t>
            </a:r>
            <a:r>
              <a:rPr sz="2600" dirty="0">
                <a:latin typeface="Calibri"/>
                <a:cs typeface="Calibri"/>
              </a:rPr>
              <a:t>level</a:t>
            </a:r>
            <a:r>
              <a:rPr sz="2600" spc="-95" dirty="0">
                <a:latin typeface="Calibri"/>
                <a:cs typeface="Calibri"/>
              </a:rPr>
              <a:t> </a:t>
            </a:r>
            <a:r>
              <a:rPr sz="2600" spc="-10" dirty="0">
                <a:latin typeface="Calibri"/>
                <a:cs typeface="Calibri"/>
              </a:rPr>
              <a:t>information</a:t>
            </a:r>
            <a:r>
              <a:rPr sz="2600" spc="-95" dirty="0">
                <a:latin typeface="Calibri"/>
                <a:cs typeface="Calibri"/>
              </a:rPr>
              <a:t> </a:t>
            </a:r>
            <a:r>
              <a:rPr sz="2600" spc="-25" dirty="0">
                <a:latin typeface="Calibri"/>
                <a:cs typeface="Calibri"/>
              </a:rPr>
              <a:t>to</a:t>
            </a:r>
            <a:endParaRPr sz="2600">
              <a:latin typeface="Calibri"/>
              <a:cs typeface="Calibri"/>
            </a:endParaRPr>
          </a:p>
          <a:p>
            <a:pPr marL="191770" marR="307975">
              <a:lnSpc>
                <a:spcPct val="69700"/>
              </a:lnSpc>
              <a:spcBef>
                <a:spcPts val="475"/>
              </a:spcBef>
            </a:pPr>
            <a:r>
              <a:rPr sz="2600" spc="-10" dirty="0">
                <a:latin typeface="Calibri"/>
                <a:cs typeface="Calibri"/>
              </a:rPr>
              <a:t>compiler</a:t>
            </a:r>
            <a:r>
              <a:rPr sz="2600" spc="-45" dirty="0">
                <a:latin typeface="Calibri"/>
                <a:cs typeface="Calibri"/>
              </a:rPr>
              <a:t> </a:t>
            </a:r>
            <a:r>
              <a:rPr sz="2600" dirty="0">
                <a:latin typeface="Calibri"/>
                <a:cs typeface="Calibri"/>
              </a:rPr>
              <a:t>at</a:t>
            </a:r>
            <a:r>
              <a:rPr sz="2600" spc="-40" dirty="0">
                <a:latin typeface="Calibri"/>
                <a:cs typeface="Calibri"/>
              </a:rPr>
              <a:t> </a:t>
            </a:r>
            <a:r>
              <a:rPr sz="2600" spc="-25" dirty="0">
                <a:latin typeface="Calibri"/>
                <a:cs typeface="Calibri"/>
              </a:rPr>
              <a:t>compile-</a:t>
            </a:r>
            <a:r>
              <a:rPr sz="2600" dirty="0">
                <a:latin typeface="Calibri"/>
                <a:cs typeface="Calibri"/>
              </a:rPr>
              <a:t>time,</a:t>
            </a:r>
            <a:r>
              <a:rPr sz="2600" spc="-40" dirty="0">
                <a:latin typeface="Calibri"/>
                <a:cs typeface="Calibri"/>
              </a:rPr>
              <a:t> link-</a:t>
            </a:r>
            <a:r>
              <a:rPr sz="2600" spc="-20" dirty="0">
                <a:latin typeface="Calibri"/>
                <a:cs typeface="Calibri"/>
              </a:rPr>
              <a:t>time </a:t>
            </a:r>
            <a:r>
              <a:rPr sz="2600" dirty="0">
                <a:latin typeface="Calibri"/>
                <a:cs typeface="Calibri"/>
              </a:rPr>
              <a:t>(and</a:t>
            </a:r>
            <a:r>
              <a:rPr sz="2600" spc="-80" dirty="0">
                <a:latin typeface="Calibri"/>
                <a:cs typeface="Calibri"/>
              </a:rPr>
              <a:t> </a:t>
            </a:r>
            <a:r>
              <a:rPr sz="2600" spc="-25" dirty="0">
                <a:latin typeface="Calibri"/>
                <a:cs typeface="Calibri"/>
              </a:rPr>
              <a:t>run-</a:t>
            </a:r>
            <a:r>
              <a:rPr sz="2600" dirty="0">
                <a:latin typeface="Calibri"/>
                <a:cs typeface="Calibri"/>
              </a:rPr>
              <a:t>time);</a:t>
            </a:r>
            <a:r>
              <a:rPr sz="2600" spc="-70" dirty="0">
                <a:latin typeface="Calibri"/>
                <a:cs typeface="Calibri"/>
              </a:rPr>
              <a:t> </a:t>
            </a:r>
            <a:r>
              <a:rPr sz="2600" b="1" spc="-10" dirty="0">
                <a:latin typeface="Calibri"/>
                <a:cs typeface="Calibri"/>
              </a:rPr>
              <a:t>always</a:t>
            </a:r>
            <a:r>
              <a:rPr sz="2600" b="1" spc="-80" dirty="0">
                <a:latin typeface="Calibri"/>
                <a:cs typeface="Calibri"/>
              </a:rPr>
              <a:t> </a:t>
            </a:r>
            <a:r>
              <a:rPr sz="2600" b="1" dirty="0">
                <a:latin typeface="Calibri"/>
                <a:cs typeface="Calibri"/>
              </a:rPr>
              <a:t>have</a:t>
            </a:r>
            <a:r>
              <a:rPr sz="2600" b="1" spc="-75" dirty="0">
                <a:latin typeface="Calibri"/>
                <a:cs typeface="Calibri"/>
              </a:rPr>
              <a:t> </a:t>
            </a:r>
            <a:r>
              <a:rPr sz="2600" b="1" dirty="0">
                <a:latin typeface="Calibri"/>
                <a:cs typeface="Calibri"/>
              </a:rPr>
              <a:t>a</a:t>
            </a:r>
            <a:r>
              <a:rPr sz="2600" b="1" spc="-80" dirty="0">
                <a:latin typeface="Calibri"/>
                <a:cs typeface="Calibri"/>
              </a:rPr>
              <a:t> </a:t>
            </a:r>
            <a:r>
              <a:rPr sz="2600" b="1" spc="-25" dirty="0">
                <a:latin typeface="Calibri"/>
                <a:cs typeface="Calibri"/>
              </a:rPr>
              <a:t>CFG</a:t>
            </a:r>
            <a:endParaRPr sz="2600">
              <a:latin typeface="Calibri"/>
              <a:cs typeface="Calibri"/>
            </a:endParaRPr>
          </a:p>
          <a:p>
            <a:pPr marL="191135" indent="-178435">
              <a:lnSpc>
                <a:spcPct val="100000"/>
              </a:lnSpc>
              <a:spcBef>
                <a:spcPts val="55"/>
              </a:spcBef>
              <a:buFont typeface="Arial"/>
              <a:buChar char="•"/>
              <a:tabLst>
                <a:tab pos="191135" algn="l"/>
              </a:tabLst>
            </a:pPr>
            <a:r>
              <a:rPr sz="2600" spc="-25" dirty="0">
                <a:latin typeface="Calibri"/>
                <a:cs typeface="Calibri"/>
              </a:rPr>
              <a:t>Language-</a:t>
            </a:r>
            <a:r>
              <a:rPr sz="2600" spc="-10" dirty="0">
                <a:latin typeface="Calibri"/>
                <a:cs typeface="Calibri"/>
              </a:rPr>
              <a:t>independent</a:t>
            </a:r>
            <a:r>
              <a:rPr sz="2600" spc="-40" dirty="0">
                <a:latin typeface="Calibri"/>
                <a:cs typeface="Calibri"/>
              </a:rPr>
              <a:t> </a:t>
            </a:r>
            <a:r>
              <a:rPr sz="2600" b="1" dirty="0">
                <a:latin typeface="Calibri"/>
                <a:cs typeface="Calibri"/>
              </a:rPr>
              <a:t>type</a:t>
            </a:r>
            <a:r>
              <a:rPr sz="2600" b="1" spc="-60" dirty="0">
                <a:latin typeface="Calibri"/>
                <a:cs typeface="Calibri"/>
              </a:rPr>
              <a:t> </a:t>
            </a:r>
            <a:r>
              <a:rPr sz="2600" b="1" spc="-10" dirty="0">
                <a:latin typeface="Calibri"/>
                <a:cs typeface="Calibri"/>
              </a:rPr>
              <a:t>system</a:t>
            </a:r>
            <a:endParaRPr sz="2600">
              <a:latin typeface="Calibri"/>
              <a:cs typeface="Calibri"/>
            </a:endParaRPr>
          </a:p>
          <a:p>
            <a:pPr marL="190500" marR="474980" indent="-178435">
              <a:lnSpc>
                <a:spcPct val="69700"/>
              </a:lnSpc>
              <a:spcBef>
                <a:spcPts val="1000"/>
              </a:spcBef>
              <a:buFont typeface="Arial"/>
              <a:buChar char="•"/>
              <a:tabLst>
                <a:tab pos="191770" algn="l"/>
              </a:tabLst>
            </a:pPr>
            <a:r>
              <a:rPr sz="2600" dirty="0">
                <a:latin typeface="Calibri"/>
                <a:cs typeface="Calibri"/>
              </a:rPr>
              <a:t>Explicit</a:t>
            </a:r>
            <a:r>
              <a:rPr sz="2600" spc="-105" dirty="0">
                <a:latin typeface="Calibri"/>
                <a:cs typeface="Calibri"/>
              </a:rPr>
              <a:t> </a:t>
            </a:r>
            <a:r>
              <a:rPr sz="2600" dirty="0">
                <a:latin typeface="Calibri"/>
                <a:cs typeface="Calibri"/>
              </a:rPr>
              <a:t>support</a:t>
            </a:r>
            <a:r>
              <a:rPr sz="2600" spc="-100" dirty="0">
                <a:latin typeface="Calibri"/>
                <a:cs typeface="Calibri"/>
              </a:rPr>
              <a:t> </a:t>
            </a:r>
            <a:r>
              <a:rPr sz="2600" dirty="0">
                <a:latin typeface="Calibri"/>
                <a:cs typeface="Calibri"/>
              </a:rPr>
              <a:t>for</a:t>
            </a:r>
            <a:r>
              <a:rPr sz="2600" spc="-75" dirty="0">
                <a:latin typeface="Calibri"/>
                <a:cs typeface="Calibri"/>
              </a:rPr>
              <a:t> </a:t>
            </a:r>
            <a:r>
              <a:rPr sz="2600" b="1" dirty="0">
                <a:latin typeface="Calibri"/>
                <a:cs typeface="Calibri"/>
              </a:rPr>
              <a:t>typed</a:t>
            </a:r>
            <a:r>
              <a:rPr sz="2600" b="1" spc="-105" dirty="0">
                <a:latin typeface="Calibri"/>
                <a:cs typeface="Calibri"/>
              </a:rPr>
              <a:t> </a:t>
            </a:r>
            <a:r>
              <a:rPr sz="2600" b="1" spc="-10" dirty="0">
                <a:latin typeface="Calibri"/>
                <a:cs typeface="Calibri"/>
              </a:rPr>
              <a:t>address 	arithmetic</a:t>
            </a:r>
            <a:endParaRPr sz="2600">
              <a:latin typeface="Calibri"/>
              <a:cs typeface="Calibri"/>
            </a:endParaRPr>
          </a:p>
          <a:p>
            <a:pPr marL="191135" indent="-178435">
              <a:lnSpc>
                <a:spcPts val="2650"/>
              </a:lnSpc>
              <a:spcBef>
                <a:spcPts val="60"/>
              </a:spcBef>
              <a:buFont typeface="Arial"/>
              <a:buChar char="•"/>
              <a:tabLst>
                <a:tab pos="191135" algn="l"/>
              </a:tabLst>
            </a:pPr>
            <a:r>
              <a:rPr sz="2600" spc="-10" dirty="0">
                <a:latin typeface="Calibri"/>
                <a:cs typeface="Calibri"/>
              </a:rPr>
              <a:t>Uniform</a:t>
            </a:r>
            <a:r>
              <a:rPr sz="2600" spc="-75" dirty="0">
                <a:latin typeface="Calibri"/>
                <a:cs typeface="Calibri"/>
              </a:rPr>
              <a:t> </a:t>
            </a:r>
            <a:r>
              <a:rPr sz="2600" spc="-20" dirty="0">
                <a:latin typeface="Calibri"/>
                <a:cs typeface="Calibri"/>
              </a:rPr>
              <a:t>abstraction</a:t>
            </a:r>
            <a:r>
              <a:rPr sz="2600" spc="-70" dirty="0">
                <a:latin typeface="Calibri"/>
                <a:cs typeface="Calibri"/>
              </a:rPr>
              <a:t> </a:t>
            </a:r>
            <a:r>
              <a:rPr sz="2600" spc="-25" dirty="0">
                <a:latin typeface="Calibri"/>
                <a:cs typeface="Calibri"/>
              </a:rPr>
              <a:t>for</a:t>
            </a:r>
            <a:endParaRPr sz="2600">
              <a:latin typeface="Calibri"/>
              <a:cs typeface="Calibri"/>
            </a:endParaRPr>
          </a:p>
          <a:p>
            <a:pPr marL="191770" marR="1152525">
              <a:lnSpc>
                <a:spcPct val="69700"/>
              </a:lnSpc>
              <a:spcBef>
                <a:spcPts val="470"/>
              </a:spcBef>
            </a:pPr>
            <a:r>
              <a:rPr sz="2600" spc="-35" dirty="0">
                <a:latin typeface="Calibri"/>
                <a:cs typeface="Calibri"/>
              </a:rPr>
              <a:t>exception-</a:t>
            </a:r>
            <a:r>
              <a:rPr sz="2600" dirty="0">
                <a:latin typeface="Calibri"/>
                <a:cs typeface="Calibri"/>
              </a:rPr>
              <a:t>handling</a:t>
            </a:r>
            <a:r>
              <a:rPr sz="2600" spc="-90" dirty="0">
                <a:latin typeface="Calibri"/>
                <a:cs typeface="Calibri"/>
              </a:rPr>
              <a:t> </a:t>
            </a:r>
            <a:r>
              <a:rPr sz="2600" dirty="0">
                <a:latin typeface="Calibri"/>
                <a:cs typeface="Calibri"/>
              </a:rPr>
              <a:t>(setjmp</a:t>
            </a:r>
            <a:r>
              <a:rPr sz="2600" spc="-85" dirty="0">
                <a:latin typeface="Calibri"/>
                <a:cs typeface="Calibri"/>
              </a:rPr>
              <a:t> </a:t>
            </a:r>
            <a:r>
              <a:rPr sz="2600" spc="-50" dirty="0">
                <a:latin typeface="Calibri"/>
                <a:cs typeface="Calibri"/>
              </a:rPr>
              <a:t>/ </a:t>
            </a:r>
            <a:r>
              <a:rPr sz="2600" spc="-10" dirty="0">
                <a:latin typeface="Calibri"/>
                <a:cs typeface="Calibri"/>
              </a:rPr>
              <a:t>longjmp)</a:t>
            </a:r>
            <a:endParaRPr sz="2600">
              <a:latin typeface="Calibri"/>
              <a:cs typeface="Calibri"/>
            </a:endParaRPr>
          </a:p>
          <a:p>
            <a:pPr marL="191135" indent="-178435">
              <a:lnSpc>
                <a:spcPts val="2650"/>
              </a:lnSpc>
              <a:spcBef>
                <a:spcPts val="55"/>
              </a:spcBef>
              <a:buFont typeface="Arial"/>
              <a:buChar char="•"/>
              <a:tabLst>
                <a:tab pos="191135" algn="l"/>
              </a:tabLst>
            </a:pPr>
            <a:r>
              <a:rPr sz="2600" b="1" dirty="0">
                <a:latin typeface="Calibri"/>
                <a:cs typeface="Calibri"/>
              </a:rPr>
              <a:t>Code</a:t>
            </a:r>
            <a:r>
              <a:rPr sz="2600" b="1" spc="-70" dirty="0">
                <a:latin typeface="Calibri"/>
                <a:cs typeface="Calibri"/>
              </a:rPr>
              <a:t> </a:t>
            </a:r>
            <a:r>
              <a:rPr sz="2600" b="1" spc="-20" dirty="0">
                <a:latin typeface="Calibri"/>
                <a:cs typeface="Calibri"/>
              </a:rPr>
              <a:t>representation</a:t>
            </a:r>
            <a:r>
              <a:rPr sz="2600" b="1" spc="-65" dirty="0">
                <a:latin typeface="Calibri"/>
                <a:cs typeface="Calibri"/>
              </a:rPr>
              <a:t> </a:t>
            </a:r>
            <a:r>
              <a:rPr sz="2600" b="1" dirty="0">
                <a:latin typeface="Calibri"/>
                <a:cs typeface="Calibri"/>
              </a:rPr>
              <a:t>based</a:t>
            </a:r>
            <a:r>
              <a:rPr sz="2600" b="1" spc="-70" dirty="0">
                <a:latin typeface="Calibri"/>
                <a:cs typeface="Calibri"/>
              </a:rPr>
              <a:t> </a:t>
            </a:r>
            <a:r>
              <a:rPr sz="2600" b="1" dirty="0">
                <a:latin typeface="Calibri"/>
                <a:cs typeface="Calibri"/>
              </a:rPr>
              <a:t>on</a:t>
            </a:r>
            <a:r>
              <a:rPr sz="2600" b="1" spc="-65" dirty="0">
                <a:latin typeface="Calibri"/>
                <a:cs typeface="Calibri"/>
              </a:rPr>
              <a:t> </a:t>
            </a:r>
            <a:r>
              <a:rPr sz="2600" b="1" spc="-10" dirty="0">
                <a:latin typeface="Calibri"/>
                <a:cs typeface="Calibri"/>
              </a:rPr>
              <a:t>Single</a:t>
            </a:r>
            <a:endParaRPr sz="2600">
              <a:latin typeface="Calibri"/>
              <a:cs typeface="Calibri"/>
            </a:endParaRPr>
          </a:p>
          <a:p>
            <a:pPr marL="191770" marR="38735">
              <a:lnSpc>
                <a:spcPct val="69700"/>
              </a:lnSpc>
              <a:spcBef>
                <a:spcPts val="475"/>
              </a:spcBef>
            </a:pPr>
            <a:r>
              <a:rPr sz="2600" b="1" dirty="0">
                <a:latin typeface="Calibri"/>
                <a:cs typeface="Calibri"/>
              </a:rPr>
              <a:t>Static</a:t>
            </a:r>
            <a:r>
              <a:rPr sz="2600" b="1" spc="-105" dirty="0">
                <a:latin typeface="Calibri"/>
                <a:cs typeface="Calibri"/>
              </a:rPr>
              <a:t> </a:t>
            </a:r>
            <a:r>
              <a:rPr sz="2600" b="1" spc="-10" dirty="0">
                <a:latin typeface="Calibri"/>
                <a:cs typeface="Calibri"/>
              </a:rPr>
              <a:t>Assignment</a:t>
            </a:r>
            <a:r>
              <a:rPr sz="2600" b="1" spc="-105" dirty="0">
                <a:latin typeface="Calibri"/>
                <a:cs typeface="Calibri"/>
              </a:rPr>
              <a:t> </a:t>
            </a:r>
            <a:r>
              <a:rPr sz="2600" b="1" dirty="0">
                <a:latin typeface="Calibri"/>
                <a:cs typeface="Calibri"/>
              </a:rPr>
              <a:t>(SSA)</a:t>
            </a:r>
            <a:r>
              <a:rPr sz="2600" b="1" spc="-100" dirty="0">
                <a:latin typeface="Calibri"/>
                <a:cs typeface="Calibri"/>
              </a:rPr>
              <a:t> </a:t>
            </a:r>
            <a:r>
              <a:rPr sz="2600" b="1" dirty="0">
                <a:latin typeface="Calibri"/>
                <a:cs typeface="Calibri"/>
              </a:rPr>
              <a:t>with</a:t>
            </a:r>
            <a:r>
              <a:rPr sz="2600" b="1" spc="-105" dirty="0">
                <a:latin typeface="Calibri"/>
                <a:cs typeface="Calibri"/>
              </a:rPr>
              <a:t> </a:t>
            </a:r>
            <a:r>
              <a:rPr sz="2600" b="1" spc="-10" dirty="0">
                <a:latin typeface="Calibri"/>
                <a:cs typeface="Calibri"/>
              </a:rPr>
              <a:t>explicit </a:t>
            </a:r>
            <a:r>
              <a:rPr sz="2600" b="1" dirty="0">
                <a:latin typeface="Calibri"/>
                <a:cs typeface="Calibri"/>
              </a:rPr>
              <a:t>phi</a:t>
            </a:r>
            <a:r>
              <a:rPr sz="2600" b="1" spc="-50" dirty="0">
                <a:latin typeface="Calibri"/>
                <a:cs typeface="Calibri"/>
              </a:rPr>
              <a:t> </a:t>
            </a:r>
            <a:r>
              <a:rPr sz="2600" b="1" spc="-10" dirty="0">
                <a:latin typeface="Calibri"/>
                <a:cs typeface="Calibri"/>
              </a:rPr>
              <a:t>nodes</a:t>
            </a:r>
            <a:endParaRPr sz="2600">
              <a:latin typeface="Calibri"/>
              <a:cs typeface="Calibri"/>
            </a:endParaRPr>
          </a:p>
        </p:txBody>
      </p:sp>
      <p:pic>
        <p:nvPicPr>
          <p:cNvPr id="5" name="object 5"/>
          <p:cNvPicPr/>
          <p:nvPr/>
        </p:nvPicPr>
        <p:blipFill>
          <a:blip r:embed="rId3" cstate="print"/>
          <a:stretch>
            <a:fillRect/>
          </a:stretch>
        </p:blipFill>
        <p:spPr>
          <a:xfrm>
            <a:off x="6404263" y="2949689"/>
            <a:ext cx="5503310" cy="161395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Enter:</a:t>
            </a:r>
            <a:r>
              <a:rPr spc="-65" dirty="0"/>
              <a:t> </a:t>
            </a:r>
            <a:r>
              <a:rPr spc="-30" dirty="0"/>
              <a:t>LLVM</a:t>
            </a:r>
            <a:r>
              <a:rPr spc="-60" dirty="0"/>
              <a:t> </a:t>
            </a:r>
            <a:r>
              <a:rPr dirty="0"/>
              <a:t>the</a:t>
            </a:r>
            <a:r>
              <a:rPr spc="-60" dirty="0"/>
              <a:t> </a:t>
            </a:r>
            <a:r>
              <a:rPr dirty="0"/>
              <a:t>“new”</a:t>
            </a:r>
            <a:r>
              <a:rPr spc="-65" dirty="0"/>
              <a:t> </a:t>
            </a:r>
            <a:r>
              <a:rPr dirty="0"/>
              <a:t>great</a:t>
            </a:r>
            <a:r>
              <a:rPr spc="-60" dirty="0"/>
              <a:t> </a:t>
            </a:r>
            <a:r>
              <a:rPr dirty="0"/>
              <a:t>IR</a:t>
            </a:r>
            <a:r>
              <a:rPr spc="-60" dirty="0"/>
              <a:t> </a:t>
            </a:r>
            <a:r>
              <a:rPr dirty="0"/>
              <a:t>ca.</a:t>
            </a:r>
            <a:r>
              <a:rPr spc="-60" dirty="0"/>
              <a:t> </a:t>
            </a:r>
            <a:r>
              <a:rPr spc="-20" dirty="0"/>
              <a:t>2004</a:t>
            </a:r>
          </a:p>
        </p:txBody>
      </p:sp>
      <p:pic>
        <p:nvPicPr>
          <p:cNvPr id="3" name="object 3"/>
          <p:cNvPicPr/>
          <p:nvPr/>
        </p:nvPicPr>
        <p:blipFill>
          <a:blip r:embed="rId2" cstate="print"/>
          <a:stretch>
            <a:fillRect/>
          </a:stretch>
        </p:blipFill>
        <p:spPr>
          <a:xfrm>
            <a:off x="6219056" y="1647021"/>
            <a:ext cx="3149205" cy="1117459"/>
          </a:xfrm>
          <a:prstGeom prst="rect">
            <a:avLst/>
          </a:prstGeom>
        </p:spPr>
      </p:pic>
      <p:sp>
        <p:nvSpPr>
          <p:cNvPr id="4" name="object 4"/>
          <p:cNvSpPr txBox="1"/>
          <p:nvPr/>
        </p:nvSpPr>
        <p:spPr>
          <a:xfrm>
            <a:off x="291053" y="1667726"/>
            <a:ext cx="5156835" cy="4163060"/>
          </a:xfrm>
          <a:prstGeom prst="rect">
            <a:avLst/>
          </a:prstGeom>
        </p:spPr>
        <p:txBody>
          <a:bodyPr vert="horz" wrap="square" lIns="0" tIns="60960" rIns="0" bIns="0" rtlCol="0">
            <a:spAutoFit/>
          </a:bodyPr>
          <a:lstStyle/>
          <a:p>
            <a:pPr marL="186690" marR="318770" indent="-174625">
              <a:lnSpc>
                <a:spcPts val="3020"/>
              </a:lnSpc>
              <a:spcBef>
                <a:spcPts val="480"/>
              </a:spcBef>
              <a:buFont typeface="Arial"/>
              <a:buChar char="•"/>
              <a:tabLst>
                <a:tab pos="187960" algn="l"/>
              </a:tabLst>
            </a:pPr>
            <a:r>
              <a:rPr sz="2800" spc="-20" dirty="0">
                <a:latin typeface="Calibri"/>
                <a:cs typeface="Calibri"/>
              </a:rPr>
              <a:t>LLVM</a:t>
            </a:r>
            <a:r>
              <a:rPr sz="2800" spc="-70" dirty="0">
                <a:latin typeface="Calibri"/>
                <a:cs typeface="Calibri"/>
              </a:rPr>
              <a:t> </a:t>
            </a:r>
            <a:r>
              <a:rPr sz="2800" dirty="0">
                <a:latin typeface="Calibri"/>
                <a:cs typeface="Calibri"/>
              </a:rPr>
              <a:t>has</a:t>
            </a:r>
            <a:r>
              <a:rPr sz="2800" spc="-60" dirty="0">
                <a:latin typeface="Calibri"/>
                <a:cs typeface="Calibri"/>
              </a:rPr>
              <a:t> </a:t>
            </a:r>
            <a:r>
              <a:rPr sz="2800" dirty="0">
                <a:latin typeface="Calibri"/>
                <a:cs typeface="Calibri"/>
              </a:rPr>
              <a:t>remained</a:t>
            </a:r>
            <a:r>
              <a:rPr sz="2800" spc="-60" dirty="0">
                <a:latin typeface="Calibri"/>
                <a:cs typeface="Calibri"/>
              </a:rPr>
              <a:t> </a:t>
            </a:r>
            <a:r>
              <a:rPr sz="2800" dirty="0">
                <a:latin typeface="Calibri"/>
                <a:cs typeface="Calibri"/>
              </a:rPr>
              <a:t>the</a:t>
            </a:r>
            <a:r>
              <a:rPr sz="2800" spc="-60" dirty="0">
                <a:latin typeface="Calibri"/>
                <a:cs typeface="Calibri"/>
              </a:rPr>
              <a:t> </a:t>
            </a:r>
            <a:r>
              <a:rPr sz="2800" spc="-10" dirty="0">
                <a:latin typeface="Calibri"/>
                <a:cs typeface="Calibri"/>
              </a:rPr>
              <a:t>industry 	</a:t>
            </a:r>
            <a:r>
              <a:rPr sz="2800" dirty="0">
                <a:latin typeface="Calibri"/>
                <a:cs typeface="Calibri"/>
              </a:rPr>
              <a:t>and</a:t>
            </a:r>
            <a:r>
              <a:rPr sz="2800" spc="-80" dirty="0">
                <a:latin typeface="Calibri"/>
                <a:cs typeface="Calibri"/>
              </a:rPr>
              <a:t> </a:t>
            </a:r>
            <a:r>
              <a:rPr sz="2800" dirty="0">
                <a:latin typeface="Calibri"/>
                <a:cs typeface="Calibri"/>
              </a:rPr>
              <a:t>research</a:t>
            </a:r>
            <a:r>
              <a:rPr sz="2800" spc="-70" dirty="0">
                <a:latin typeface="Calibri"/>
                <a:cs typeface="Calibri"/>
              </a:rPr>
              <a:t> </a:t>
            </a:r>
            <a:r>
              <a:rPr sz="2800" dirty="0">
                <a:latin typeface="Calibri"/>
                <a:cs typeface="Calibri"/>
              </a:rPr>
              <a:t>standard</a:t>
            </a:r>
            <a:r>
              <a:rPr sz="2800" spc="-70" dirty="0">
                <a:latin typeface="Calibri"/>
                <a:cs typeface="Calibri"/>
              </a:rPr>
              <a:t> </a:t>
            </a:r>
            <a:r>
              <a:rPr sz="2800" dirty="0">
                <a:latin typeface="Calibri"/>
                <a:cs typeface="Calibri"/>
              </a:rPr>
              <a:t>IR</a:t>
            </a:r>
            <a:r>
              <a:rPr sz="2800" spc="-70" dirty="0">
                <a:latin typeface="Calibri"/>
                <a:cs typeface="Calibri"/>
              </a:rPr>
              <a:t> </a:t>
            </a:r>
            <a:r>
              <a:rPr sz="2800" spc="-25" dirty="0">
                <a:latin typeface="Calibri"/>
                <a:cs typeface="Calibri"/>
              </a:rPr>
              <a:t>for 	</a:t>
            </a:r>
            <a:r>
              <a:rPr sz="2800" dirty="0">
                <a:latin typeface="Calibri"/>
                <a:cs typeface="Calibri"/>
              </a:rPr>
              <a:t>making</a:t>
            </a:r>
            <a:r>
              <a:rPr sz="2800" spc="-85" dirty="0">
                <a:latin typeface="Calibri"/>
                <a:cs typeface="Calibri"/>
              </a:rPr>
              <a:t> </a:t>
            </a:r>
            <a:r>
              <a:rPr sz="2800" dirty="0">
                <a:latin typeface="Calibri"/>
                <a:cs typeface="Calibri"/>
              </a:rPr>
              <a:t>custom</a:t>
            </a:r>
            <a:r>
              <a:rPr sz="2800" spc="-75" dirty="0">
                <a:latin typeface="Calibri"/>
                <a:cs typeface="Calibri"/>
              </a:rPr>
              <a:t> </a:t>
            </a:r>
            <a:r>
              <a:rPr sz="2800" dirty="0">
                <a:latin typeface="Calibri"/>
                <a:cs typeface="Calibri"/>
              </a:rPr>
              <a:t>compilers</a:t>
            </a:r>
            <a:r>
              <a:rPr sz="2800" spc="-75" dirty="0">
                <a:latin typeface="Calibri"/>
                <a:cs typeface="Calibri"/>
              </a:rPr>
              <a:t> </a:t>
            </a:r>
            <a:r>
              <a:rPr sz="2800" spc="-25" dirty="0">
                <a:latin typeface="Calibri"/>
                <a:cs typeface="Calibri"/>
              </a:rPr>
              <a:t>for 	</a:t>
            </a:r>
            <a:r>
              <a:rPr sz="2800" dirty="0">
                <a:latin typeface="Calibri"/>
                <a:cs typeface="Calibri"/>
              </a:rPr>
              <a:t>nearly</a:t>
            </a:r>
            <a:r>
              <a:rPr sz="2800" spc="-45" dirty="0">
                <a:latin typeface="Calibri"/>
                <a:cs typeface="Calibri"/>
              </a:rPr>
              <a:t> </a:t>
            </a:r>
            <a:r>
              <a:rPr sz="2800" dirty="0">
                <a:latin typeface="Calibri"/>
                <a:cs typeface="Calibri"/>
              </a:rPr>
              <a:t>two</a:t>
            </a:r>
            <a:r>
              <a:rPr sz="2800" spc="-35" dirty="0">
                <a:latin typeface="Calibri"/>
                <a:cs typeface="Calibri"/>
              </a:rPr>
              <a:t> </a:t>
            </a:r>
            <a:r>
              <a:rPr sz="2800" spc="-10" dirty="0">
                <a:latin typeface="Calibri"/>
                <a:cs typeface="Calibri"/>
              </a:rPr>
              <a:t>decades</a:t>
            </a:r>
            <a:endParaRPr sz="2800">
              <a:latin typeface="Calibri"/>
              <a:cs typeface="Calibri"/>
            </a:endParaRPr>
          </a:p>
          <a:p>
            <a:pPr marL="186690" marR="450215" indent="-174625">
              <a:lnSpc>
                <a:spcPts val="3020"/>
              </a:lnSpc>
              <a:spcBef>
                <a:spcPts val="1020"/>
              </a:spcBef>
              <a:buFont typeface="Arial"/>
              <a:buChar char="•"/>
              <a:tabLst>
                <a:tab pos="187960" algn="l"/>
              </a:tabLst>
            </a:pPr>
            <a:r>
              <a:rPr sz="2800" dirty="0">
                <a:latin typeface="Calibri"/>
                <a:cs typeface="Calibri"/>
              </a:rPr>
              <a:t>GCC,</a:t>
            </a:r>
            <a:r>
              <a:rPr sz="2800" spc="-65" dirty="0">
                <a:latin typeface="Calibri"/>
                <a:cs typeface="Calibri"/>
              </a:rPr>
              <a:t> </a:t>
            </a:r>
            <a:r>
              <a:rPr sz="2800" dirty="0">
                <a:latin typeface="Calibri"/>
                <a:cs typeface="Calibri"/>
              </a:rPr>
              <a:t>which</a:t>
            </a:r>
            <a:r>
              <a:rPr sz="2800" spc="-60" dirty="0">
                <a:latin typeface="Calibri"/>
                <a:cs typeface="Calibri"/>
              </a:rPr>
              <a:t> </a:t>
            </a:r>
            <a:r>
              <a:rPr sz="2800" dirty="0">
                <a:latin typeface="Calibri"/>
                <a:cs typeface="Calibri"/>
              </a:rPr>
              <a:t>you’re</a:t>
            </a:r>
            <a:r>
              <a:rPr sz="2800" spc="-60" dirty="0">
                <a:latin typeface="Calibri"/>
                <a:cs typeface="Calibri"/>
              </a:rPr>
              <a:t> </a:t>
            </a:r>
            <a:r>
              <a:rPr sz="2800" dirty="0">
                <a:latin typeface="Calibri"/>
                <a:cs typeface="Calibri"/>
              </a:rPr>
              <a:t>very</a:t>
            </a:r>
            <a:r>
              <a:rPr sz="2800" spc="-60" dirty="0">
                <a:latin typeface="Calibri"/>
                <a:cs typeface="Calibri"/>
              </a:rPr>
              <a:t> </a:t>
            </a:r>
            <a:r>
              <a:rPr sz="2800" spc="-10" dirty="0">
                <a:latin typeface="Calibri"/>
                <a:cs typeface="Calibri"/>
              </a:rPr>
              <a:t>familiar 	</a:t>
            </a:r>
            <a:r>
              <a:rPr sz="2800" dirty="0">
                <a:latin typeface="Calibri"/>
                <a:cs typeface="Calibri"/>
              </a:rPr>
              <a:t>with</a:t>
            </a:r>
            <a:r>
              <a:rPr sz="2800" spc="-60" dirty="0">
                <a:latin typeface="Calibri"/>
                <a:cs typeface="Calibri"/>
              </a:rPr>
              <a:t> </a:t>
            </a:r>
            <a:r>
              <a:rPr sz="2800" dirty="0">
                <a:latin typeface="Calibri"/>
                <a:cs typeface="Calibri"/>
              </a:rPr>
              <a:t>also,</a:t>
            </a:r>
            <a:r>
              <a:rPr sz="2800" spc="-50" dirty="0">
                <a:latin typeface="Calibri"/>
                <a:cs typeface="Calibri"/>
              </a:rPr>
              <a:t> </a:t>
            </a:r>
            <a:r>
              <a:rPr sz="2800" dirty="0">
                <a:latin typeface="Calibri"/>
                <a:cs typeface="Calibri"/>
              </a:rPr>
              <a:t>is</a:t>
            </a:r>
            <a:r>
              <a:rPr sz="2800" spc="-45" dirty="0">
                <a:latin typeface="Calibri"/>
                <a:cs typeface="Calibri"/>
              </a:rPr>
              <a:t> </a:t>
            </a:r>
            <a:r>
              <a:rPr sz="2800" dirty="0">
                <a:latin typeface="Calibri"/>
                <a:cs typeface="Calibri"/>
              </a:rPr>
              <a:t>less</a:t>
            </a:r>
            <a:r>
              <a:rPr sz="2800" spc="-50" dirty="0">
                <a:latin typeface="Calibri"/>
                <a:cs typeface="Calibri"/>
              </a:rPr>
              <a:t> </a:t>
            </a:r>
            <a:r>
              <a:rPr sz="2800" dirty="0">
                <a:latin typeface="Calibri"/>
                <a:cs typeface="Calibri"/>
              </a:rPr>
              <a:t>extensible,</a:t>
            </a:r>
            <a:r>
              <a:rPr sz="2800" spc="-45" dirty="0">
                <a:latin typeface="Calibri"/>
                <a:cs typeface="Calibri"/>
              </a:rPr>
              <a:t> </a:t>
            </a:r>
            <a:r>
              <a:rPr sz="2800" spc="-25" dirty="0">
                <a:latin typeface="Calibri"/>
                <a:cs typeface="Calibri"/>
              </a:rPr>
              <a:t>but 	</a:t>
            </a:r>
            <a:r>
              <a:rPr sz="2800" dirty="0">
                <a:latin typeface="Calibri"/>
                <a:cs typeface="Calibri"/>
              </a:rPr>
              <a:t>more</a:t>
            </a:r>
            <a:r>
              <a:rPr sz="2800" spc="-50" dirty="0">
                <a:latin typeface="Calibri"/>
                <a:cs typeface="Calibri"/>
              </a:rPr>
              <a:t> </a:t>
            </a:r>
            <a:r>
              <a:rPr sz="2800" dirty="0">
                <a:latin typeface="Calibri"/>
                <a:cs typeface="Calibri"/>
              </a:rPr>
              <a:t>robust</a:t>
            </a:r>
            <a:r>
              <a:rPr sz="2800" spc="-40" dirty="0">
                <a:latin typeface="Calibri"/>
                <a:cs typeface="Calibri"/>
              </a:rPr>
              <a:t> </a:t>
            </a:r>
            <a:r>
              <a:rPr sz="2800" dirty="0">
                <a:latin typeface="Calibri"/>
                <a:cs typeface="Calibri"/>
              </a:rPr>
              <a:t>and</a:t>
            </a:r>
            <a:r>
              <a:rPr sz="2800" spc="-40" dirty="0">
                <a:latin typeface="Calibri"/>
                <a:cs typeface="Calibri"/>
              </a:rPr>
              <a:t> </a:t>
            </a:r>
            <a:r>
              <a:rPr sz="2800" dirty="0">
                <a:latin typeface="Calibri"/>
                <a:cs typeface="Calibri"/>
              </a:rPr>
              <a:t>with</a:t>
            </a:r>
            <a:r>
              <a:rPr sz="2800" spc="-40" dirty="0">
                <a:latin typeface="Calibri"/>
                <a:cs typeface="Calibri"/>
              </a:rPr>
              <a:t> </a:t>
            </a:r>
            <a:r>
              <a:rPr sz="2800" dirty="0">
                <a:latin typeface="Calibri"/>
                <a:cs typeface="Calibri"/>
              </a:rPr>
              <a:t>a</a:t>
            </a:r>
            <a:r>
              <a:rPr sz="2800" spc="-40" dirty="0">
                <a:latin typeface="Calibri"/>
                <a:cs typeface="Calibri"/>
              </a:rPr>
              <a:t> </a:t>
            </a:r>
            <a:r>
              <a:rPr sz="2800" spc="-10" dirty="0">
                <a:latin typeface="Calibri"/>
                <a:cs typeface="Calibri"/>
              </a:rPr>
              <a:t>longer 	</a:t>
            </a:r>
            <a:r>
              <a:rPr sz="2800" dirty="0">
                <a:latin typeface="Calibri"/>
                <a:cs typeface="Calibri"/>
              </a:rPr>
              <a:t>lifetime</a:t>
            </a:r>
            <a:r>
              <a:rPr sz="2800" spc="-65" dirty="0">
                <a:latin typeface="Calibri"/>
                <a:cs typeface="Calibri"/>
              </a:rPr>
              <a:t> </a:t>
            </a:r>
            <a:r>
              <a:rPr sz="2800" dirty="0">
                <a:latin typeface="Calibri"/>
                <a:cs typeface="Calibri"/>
              </a:rPr>
              <a:t>of</a:t>
            </a:r>
            <a:r>
              <a:rPr sz="2800" spc="-65" dirty="0">
                <a:latin typeface="Calibri"/>
                <a:cs typeface="Calibri"/>
              </a:rPr>
              <a:t> </a:t>
            </a:r>
            <a:r>
              <a:rPr sz="2800" dirty="0">
                <a:latin typeface="Calibri"/>
                <a:cs typeface="Calibri"/>
              </a:rPr>
              <a:t>community</a:t>
            </a:r>
            <a:r>
              <a:rPr sz="2800" spc="-65" dirty="0">
                <a:latin typeface="Calibri"/>
                <a:cs typeface="Calibri"/>
              </a:rPr>
              <a:t> </a:t>
            </a:r>
            <a:r>
              <a:rPr sz="2800" spc="-10" dirty="0">
                <a:latin typeface="Calibri"/>
                <a:cs typeface="Calibri"/>
              </a:rPr>
              <a:t>support</a:t>
            </a:r>
            <a:endParaRPr sz="2800">
              <a:latin typeface="Calibri"/>
              <a:cs typeface="Calibri"/>
            </a:endParaRPr>
          </a:p>
          <a:p>
            <a:pPr marL="186690" marR="5080" indent="-174625">
              <a:lnSpc>
                <a:spcPts val="3020"/>
              </a:lnSpc>
              <a:spcBef>
                <a:spcPts val="1015"/>
              </a:spcBef>
              <a:buFont typeface="Arial"/>
              <a:buChar char="•"/>
              <a:tabLst>
                <a:tab pos="187960" algn="l"/>
              </a:tabLst>
            </a:pPr>
            <a:r>
              <a:rPr sz="2800" spc="-25" dirty="0">
                <a:latin typeface="Calibri"/>
                <a:cs typeface="Calibri"/>
              </a:rPr>
              <a:t>Recently,</a:t>
            </a:r>
            <a:r>
              <a:rPr sz="2800" spc="-105" dirty="0">
                <a:latin typeface="Calibri"/>
                <a:cs typeface="Calibri"/>
              </a:rPr>
              <a:t> </a:t>
            </a:r>
            <a:r>
              <a:rPr sz="2800" dirty="0">
                <a:latin typeface="Calibri"/>
                <a:cs typeface="Calibri"/>
              </a:rPr>
              <a:t>new</a:t>
            </a:r>
            <a:r>
              <a:rPr sz="2800" spc="-90" dirty="0">
                <a:latin typeface="Calibri"/>
                <a:cs typeface="Calibri"/>
              </a:rPr>
              <a:t> </a:t>
            </a:r>
            <a:r>
              <a:rPr sz="2800" dirty="0">
                <a:latin typeface="Calibri"/>
                <a:cs typeface="Calibri"/>
              </a:rPr>
              <a:t>players</a:t>
            </a:r>
            <a:r>
              <a:rPr sz="2800" spc="-90" dirty="0">
                <a:latin typeface="Calibri"/>
                <a:cs typeface="Calibri"/>
              </a:rPr>
              <a:t> </a:t>
            </a:r>
            <a:r>
              <a:rPr sz="2800" spc="-20" dirty="0">
                <a:latin typeface="Calibri"/>
                <a:cs typeface="Calibri"/>
              </a:rPr>
              <a:t>with 	</a:t>
            </a:r>
            <a:r>
              <a:rPr sz="2800" dirty="0">
                <a:latin typeface="Calibri"/>
                <a:cs typeface="Calibri"/>
              </a:rPr>
              <a:t>applications</a:t>
            </a:r>
            <a:r>
              <a:rPr sz="2800" spc="-85" dirty="0">
                <a:latin typeface="Calibri"/>
                <a:cs typeface="Calibri"/>
              </a:rPr>
              <a:t> </a:t>
            </a:r>
            <a:r>
              <a:rPr sz="2800" dirty="0">
                <a:latin typeface="Calibri"/>
                <a:cs typeface="Calibri"/>
              </a:rPr>
              <a:t>changing</a:t>
            </a:r>
            <a:r>
              <a:rPr sz="2800" spc="-70" dirty="0">
                <a:latin typeface="Calibri"/>
                <a:cs typeface="Calibri"/>
              </a:rPr>
              <a:t> </a:t>
            </a:r>
            <a:r>
              <a:rPr sz="2800" spc="-10" dirty="0">
                <a:latin typeface="Calibri"/>
                <a:cs typeface="Calibri"/>
              </a:rPr>
              <a:t>dramatically</a:t>
            </a:r>
            <a:endParaRPr sz="2800">
              <a:latin typeface="Calibri"/>
              <a:cs typeface="Calibri"/>
            </a:endParaRPr>
          </a:p>
        </p:txBody>
      </p:sp>
      <p:grpSp>
        <p:nvGrpSpPr>
          <p:cNvPr id="5" name="object 5"/>
          <p:cNvGrpSpPr/>
          <p:nvPr/>
        </p:nvGrpSpPr>
        <p:grpSpPr>
          <a:xfrm>
            <a:off x="6404263" y="2949689"/>
            <a:ext cx="5503545" cy="3908425"/>
            <a:chOff x="6404263" y="2949689"/>
            <a:chExt cx="5503545" cy="3908425"/>
          </a:xfrm>
        </p:grpSpPr>
        <p:pic>
          <p:nvPicPr>
            <p:cNvPr id="6" name="object 6"/>
            <p:cNvPicPr/>
            <p:nvPr/>
          </p:nvPicPr>
          <p:blipFill>
            <a:blip r:embed="rId3" cstate="print"/>
            <a:stretch>
              <a:fillRect/>
            </a:stretch>
          </p:blipFill>
          <p:spPr>
            <a:xfrm>
              <a:off x="6404263" y="2949689"/>
              <a:ext cx="5503310" cy="1613951"/>
            </a:xfrm>
            <a:prstGeom prst="rect">
              <a:avLst/>
            </a:prstGeom>
          </p:spPr>
        </p:pic>
        <p:pic>
          <p:nvPicPr>
            <p:cNvPr id="7" name="object 7"/>
            <p:cNvPicPr/>
            <p:nvPr/>
          </p:nvPicPr>
          <p:blipFill>
            <a:blip r:embed="rId4" cstate="print"/>
            <a:stretch>
              <a:fillRect/>
            </a:stretch>
          </p:blipFill>
          <p:spPr>
            <a:xfrm>
              <a:off x="6614730" y="3493996"/>
              <a:ext cx="2851346" cy="3364003"/>
            </a:xfrm>
            <a:prstGeom prst="rect">
              <a:avLst/>
            </a:prstGeom>
          </p:spPr>
        </p:pic>
      </p:grpSp>
      <p:sp>
        <p:nvSpPr>
          <p:cNvPr id="8" name="object 8"/>
          <p:cNvSpPr txBox="1"/>
          <p:nvPr/>
        </p:nvSpPr>
        <p:spPr>
          <a:xfrm>
            <a:off x="8995524" y="6139799"/>
            <a:ext cx="18649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what</a:t>
            </a:r>
            <a:r>
              <a:rPr sz="1800" spc="-25" dirty="0">
                <a:latin typeface="Calibri"/>
                <a:cs typeface="Calibri"/>
              </a:rPr>
              <a:t> </a:t>
            </a:r>
            <a:r>
              <a:rPr sz="1800" dirty="0">
                <a:latin typeface="Calibri"/>
                <a:cs typeface="Calibri"/>
              </a:rPr>
              <a:t>an</a:t>
            </a:r>
            <a:r>
              <a:rPr sz="1800" spc="-20" dirty="0">
                <a:latin typeface="Calibri"/>
                <a:cs typeface="Calibri"/>
              </a:rPr>
              <a:t> </a:t>
            </a:r>
            <a:r>
              <a:rPr sz="1800" dirty="0">
                <a:latin typeface="Calibri"/>
                <a:cs typeface="Calibri"/>
              </a:rPr>
              <a:t>awful</a:t>
            </a:r>
            <a:r>
              <a:rPr sz="1800" spc="-20" dirty="0">
                <a:latin typeface="Calibri"/>
                <a:cs typeface="Calibri"/>
              </a:rPr>
              <a:t> </a:t>
            </a:r>
            <a:r>
              <a:rPr sz="1800" spc="-10" dirty="0">
                <a:latin typeface="Calibri"/>
                <a:cs typeface="Calibri"/>
              </a:rPr>
              <a:t>logo!</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953"/>
            <a:ext cx="7518400" cy="1299845"/>
          </a:xfrm>
          <a:prstGeom prst="rect">
            <a:avLst/>
          </a:prstGeom>
        </p:spPr>
        <p:txBody>
          <a:bodyPr vert="horz" wrap="square" lIns="0" tIns="88900" rIns="0" bIns="0" rtlCol="0">
            <a:spAutoFit/>
          </a:bodyPr>
          <a:lstStyle/>
          <a:p>
            <a:pPr marL="12700" marR="5080">
              <a:lnSpc>
                <a:spcPts val="4750"/>
              </a:lnSpc>
              <a:spcBef>
                <a:spcPts val="700"/>
              </a:spcBef>
            </a:pPr>
            <a:r>
              <a:rPr dirty="0"/>
              <a:t>Do</a:t>
            </a:r>
            <a:r>
              <a:rPr spc="-50" dirty="0"/>
              <a:t> </a:t>
            </a:r>
            <a:r>
              <a:rPr dirty="0"/>
              <a:t>we</a:t>
            </a:r>
            <a:r>
              <a:rPr spc="-45" dirty="0"/>
              <a:t> </a:t>
            </a:r>
            <a:r>
              <a:rPr dirty="0"/>
              <a:t>need</a:t>
            </a:r>
            <a:r>
              <a:rPr spc="-45" dirty="0"/>
              <a:t> </a:t>
            </a:r>
            <a:r>
              <a:rPr dirty="0"/>
              <a:t>a</a:t>
            </a:r>
            <a:r>
              <a:rPr spc="-45" dirty="0"/>
              <a:t> </a:t>
            </a:r>
            <a:r>
              <a:rPr dirty="0"/>
              <a:t>better</a:t>
            </a:r>
            <a:r>
              <a:rPr spc="-45" dirty="0"/>
              <a:t> </a:t>
            </a:r>
            <a:r>
              <a:rPr dirty="0"/>
              <a:t>IR?MLIR</a:t>
            </a:r>
            <a:r>
              <a:rPr spc="-45" dirty="0"/>
              <a:t> </a:t>
            </a:r>
            <a:r>
              <a:rPr spc="-25" dirty="0"/>
              <a:t>the </a:t>
            </a:r>
            <a:r>
              <a:rPr spc="-10" dirty="0"/>
              <a:t>Multi-</a:t>
            </a:r>
            <a:r>
              <a:rPr dirty="0"/>
              <a:t>Level</a:t>
            </a:r>
            <a:r>
              <a:rPr spc="-65" dirty="0"/>
              <a:t> </a:t>
            </a:r>
            <a:r>
              <a:rPr spc="-10" dirty="0"/>
              <a:t>Intermediate</a:t>
            </a:r>
          </a:p>
        </p:txBody>
      </p:sp>
      <p:sp>
        <p:nvSpPr>
          <p:cNvPr id="3" name="object 3"/>
          <p:cNvSpPr txBox="1"/>
          <p:nvPr/>
        </p:nvSpPr>
        <p:spPr>
          <a:xfrm>
            <a:off x="911225" y="1240961"/>
            <a:ext cx="3484879" cy="695960"/>
          </a:xfrm>
          <a:prstGeom prst="rect">
            <a:avLst/>
          </a:prstGeom>
        </p:spPr>
        <p:txBody>
          <a:bodyPr vert="horz" wrap="square" lIns="0" tIns="12700" rIns="0" bIns="0" rtlCol="0">
            <a:spAutoFit/>
          </a:bodyPr>
          <a:lstStyle/>
          <a:p>
            <a:pPr marL="12700">
              <a:lnSpc>
                <a:spcPct val="100000"/>
              </a:lnSpc>
              <a:spcBef>
                <a:spcPts val="100"/>
              </a:spcBef>
            </a:pPr>
            <a:r>
              <a:rPr sz="4400" spc="-25" dirty="0">
                <a:latin typeface="Calibri"/>
                <a:cs typeface="Calibri"/>
              </a:rPr>
              <a:t>Representation</a:t>
            </a:r>
            <a:endParaRPr sz="4400">
              <a:latin typeface="Calibri"/>
              <a:cs typeface="Calibri"/>
            </a:endParaRPr>
          </a:p>
        </p:txBody>
      </p:sp>
      <p:sp>
        <p:nvSpPr>
          <p:cNvPr id="4" name="object 4"/>
          <p:cNvSpPr txBox="1"/>
          <p:nvPr/>
        </p:nvSpPr>
        <p:spPr>
          <a:xfrm>
            <a:off x="960539" y="1774712"/>
            <a:ext cx="10059670" cy="4510405"/>
          </a:xfrm>
          <a:prstGeom prst="rect">
            <a:avLst/>
          </a:prstGeom>
        </p:spPr>
        <p:txBody>
          <a:bodyPr vert="horz" wrap="square" lIns="0" tIns="91440" rIns="0" bIns="0" rtlCol="0">
            <a:spAutoFit/>
          </a:bodyPr>
          <a:lstStyle/>
          <a:p>
            <a:pPr marL="190500" marR="5080" indent="-178435">
              <a:lnSpc>
                <a:spcPct val="79700"/>
              </a:lnSpc>
              <a:spcBef>
                <a:spcPts val="720"/>
              </a:spcBef>
              <a:buFont typeface="Arial"/>
              <a:buChar char="•"/>
              <a:tabLst>
                <a:tab pos="191770" algn="l"/>
              </a:tabLst>
            </a:pPr>
            <a:r>
              <a:rPr sz="2600" i="1" dirty="0">
                <a:latin typeface="Calibri"/>
                <a:cs typeface="Calibri"/>
              </a:rPr>
              <a:t>“The</a:t>
            </a:r>
            <a:r>
              <a:rPr sz="2600" i="1" spc="-75" dirty="0">
                <a:latin typeface="Calibri"/>
                <a:cs typeface="Calibri"/>
              </a:rPr>
              <a:t> </a:t>
            </a:r>
            <a:r>
              <a:rPr sz="2600" i="1" dirty="0">
                <a:latin typeface="Calibri"/>
                <a:cs typeface="Calibri"/>
              </a:rPr>
              <a:t>MLIR</a:t>
            </a:r>
            <a:r>
              <a:rPr sz="2600" i="1" spc="-70" dirty="0">
                <a:latin typeface="Calibri"/>
                <a:cs typeface="Calibri"/>
              </a:rPr>
              <a:t> </a:t>
            </a:r>
            <a:r>
              <a:rPr sz="2600" i="1" dirty="0">
                <a:latin typeface="Calibri"/>
                <a:cs typeface="Calibri"/>
              </a:rPr>
              <a:t>project</a:t>
            </a:r>
            <a:r>
              <a:rPr sz="2600" i="1" spc="-70" dirty="0">
                <a:latin typeface="Calibri"/>
                <a:cs typeface="Calibri"/>
              </a:rPr>
              <a:t> </a:t>
            </a:r>
            <a:r>
              <a:rPr sz="2600" i="1" dirty="0">
                <a:latin typeface="Calibri"/>
                <a:cs typeface="Calibri"/>
              </a:rPr>
              <a:t>is</a:t>
            </a:r>
            <a:r>
              <a:rPr sz="2600" i="1" spc="-75" dirty="0">
                <a:latin typeface="Calibri"/>
                <a:cs typeface="Calibri"/>
              </a:rPr>
              <a:t> </a:t>
            </a:r>
            <a:r>
              <a:rPr sz="2600" i="1" dirty="0">
                <a:latin typeface="Calibri"/>
                <a:cs typeface="Calibri"/>
              </a:rPr>
              <a:t>a</a:t>
            </a:r>
            <a:r>
              <a:rPr sz="2600" i="1" spc="-70" dirty="0">
                <a:latin typeface="Calibri"/>
                <a:cs typeface="Calibri"/>
              </a:rPr>
              <a:t> </a:t>
            </a:r>
            <a:r>
              <a:rPr sz="2600" i="1" dirty="0">
                <a:latin typeface="Calibri"/>
                <a:cs typeface="Calibri"/>
              </a:rPr>
              <a:t>novel</a:t>
            </a:r>
            <a:r>
              <a:rPr sz="2600" i="1" spc="-70" dirty="0">
                <a:latin typeface="Calibri"/>
                <a:cs typeface="Calibri"/>
              </a:rPr>
              <a:t> </a:t>
            </a:r>
            <a:r>
              <a:rPr sz="2600" i="1" dirty="0">
                <a:latin typeface="Calibri"/>
                <a:cs typeface="Calibri"/>
              </a:rPr>
              <a:t>approach</a:t>
            </a:r>
            <a:r>
              <a:rPr sz="2600" i="1" spc="-70" dirty="0">
                <a:latin typeface="Calibri"/>
                <a:cs typeface="Calibri"/>
              </a:rPr>
              <a:t> </a:t>
            </a:r>
            <a:r>
              <a:rPr sz="2600" i="1" dirty="0">
                <a:latin typeface="Calibri"/>
                <a:cs typeface="Calibri"/>
              </a:rPr>
              <a:t>to</a:t>
            </a:r>
            <a:r>
              <a:rPr sz="2600" i="1" spc="-75" dirty="0">
                <a:latin typeface="Calibri"/>
                <a:cs typeface="Calibri"/>
              </a:rPr>
              <a:t> </a:t>
            </a:r>
            <a:r>
              <a:rPr sz="2600" i="1" dirty="0">
                <a:latin typeface="Calibri"/>
                <a:cs typeface="Calibri"/>
              </a:rPr>
              <a:t>building</a:t>
            </a:r>
            <a:r>
              <a:rPr sz="2600" i="1" spc="-70" dirty="0">
                <a:latin typeface="Calibri"/>
                <a:cs typeface="Calibri"/>
              </a:rPr>
              <a:t> </a:t>
            </a:r>
            <a:r>
              <a:rPr sz="2600" i="1" dirty="0">
                <a:latin typeface="Calibri"/>
                <a:cs typeface="Calibri"/>
              </a:rPr>
              <a:t>reusable</a:t>
            </a:r>
            <a:r>
              <a:rPr sz="2600" i="1" spc="-70" dirty="0">
                <a:latin typeface="Calibri"/>
                <a:cs typeface="Calibri"/>
              </a:rPr>
              <a:t> </a:t>
            </a:r>
            <a:r>
              <a:rPr sz="2600" i="1" dirty="0">
                <a:latin typeface="Calibri"/>
                <a:cs typeface="Calibri"/>
              </a:rPr>
              <a:t>and</a:t>
            </a:r>
            <a:r>
              <a:rPr sz="2600" i="1" spc="-70" dirty="0">
                <a:latin typeface="Calibri"/>
                <a:cs typeface="Calibri"/>
              </a:rPr>
              <a:t> </a:t>
            </a:r>
            <a:r>
              <a:rPr sz="2600" i="1" spc="-10" dirty="0">
                <a:latin typeface="Calibri"/>
                <a:cs typeface="Calibri"/>
              </a:rPr>
              <a:t>extensible 	compiler</a:t>
            </a:r>
            <a:r>
              <a:rPr sz="2600" i="1" spc="-90" dirty="0">
                <a:latin typeface="Calibri"/>
                <a:cs typeface="Calibri"/>
              </a:rPr>
              <a:t> </a:t>
            </a:r>
            <a:r>
              <a:rPr sz="2600" i="1" spc="-10" dirty="0">
                <a:latin typeface="Calibri"/>
                <a:cs typeface="Calibri"/>
              </a:rPr>
              <a:t>infrastructure.</a:t>
            </a:r>
            <a:r>
              <a:rPr sz="2600" i="1" spc="-90" dirty="0">
                <a:latin typeface="Calibri"/>
                <a:cs typeface="Calibri"/>
              </a:rPr>
              <a:t> </a:t>
            </a:r>
            <a:r>
              <a:rPr sz="2600" i="1" dirty="0">
                <a:latin typeface="Calibri"/>
                <a:cs typeface="Calibri"/>
              </a:rPr>
              <a:t>MLIR</a:t>
            </a:r>
            <a:r>
              <a:rPr sz="2600" i="1" spc="-90" dirty="0">
                <a:latin typeface="Calibri"/>
                <a:cs typeface="Calibri"/>
              </a:rPr>
              <a:t> </a:t>
            </a:r>
            <a:r>
              <a:rPr sz="2600" i="1" dirty="0">
                <a:latin typeface="Calibri"/>
                <a:cs typeface="Calibri"/>
              </a:rPr>
              <a:t>aims</a:t>
            </a:r>
            <a:r>
              <a:rPr sz="2600" i="1" spc="-90" dirty="0">
                <a:latin typeface="Calibri"/>
                <a:cs typeface="Calibri"/>
              </a:rPr>
              <a:t> </a:t>
            </a:r>
            <a:r>
              <a:rPr sz="2600" i="1" dirty="0">
                <a:latin typeface="Calibri"/>
                <a:cs typeface="Calibri"/>
              </a:rPr>
              <a:t>to</a:t>
            </a:r>
            <a:r>
              <a:rPr sz="2600" i="1" spc="-90" dirty="0">
                <a:latin typeface="Calibri"/>
                <a:cs typeface="Calibri"/>
              </a:rPr>
              <a:t> </a:t>
            </a:r>
            <a:r>
              <a:rPr sz="2600" i="1" dirty="0">
                <a:latin typeface="Calibri"/>
                <a:cs typeface="Calibri"/>
              </a:rPr>
              <a:t>address</a:t>
            </a:r>
            <a:r>
              <a:rPr sz="2600" i="1" spc="-90" dirty="0">
                <a:latin typeface="Calibri"/>
                <a:cs typeface="Calibri"/>
              </a:rPr>
              <a:t> </a:t>
            </a:r>
            <a:r>
              <a:rPr sz="2600" i="1" dirty="0">
                <a:latin typeface="Calibri"/>
                <a:cs typeface="Calibri"/>
              </a:rPr>
              <a:t>software</a:t>
            </a:r>
            <a:r>
              <a:rPr sz="2600" i="1" spc="-90" dirty="0">
                <a:latin typeface="Calibri"/>
                <a:cs typeface="Calibri"/>
              </a:rPr>
              <a:t> </a:t>
            </a:r>
            <a:r>
              <a:rPr sz="2600" i="1" spc="-10" dirty="0">
                <a:latin typeface="Calibri"/>
                <a:cs typeface="Calibri"/>
              </a:rPr>
              <a:t>fragmentation, 	</a:t>
            </a:r>
            <a:r>
              <a:rPr sz="2600" i="1" dirty="0">
                <a:latin typeface="Calibri"/>
                <a:cs typeface="Calibri"/>
              </a:rPr>
              <a:t>improve</a:t>
            </a:r>
            <a:r>
              <a:rPr sz="2600" i="1" spc="-95" dirty="0">
                <a:latin typeface="Calibri"/>
                <a:cs typeface="Calibri"/>
              </a:rPr>
              <a:t> </a:t>
            </a:r>
            <a:r>
              <a:rPr sz="2600" i="1" spc="-10" dirty="0">
                <a:latin typeface="Calibri"/>
                <a:cs typeface="Calibri"/>
              </a:rPr>
              <a:t>compilation</a:t>
            </a:r>
            <a:r>
              <a:rPr sz="2600" i="1" spc="-90" dirty="0">
                <a:latin typeface="Calibri"/>
                <a:cs typeface="Calibri"/>
              </a:rPr>
              <a:t> </a:t>
            </a:r>
            <a:r>
              <a:rPr sz="2600" i="1" dirty="0">
                <a:latin typeface="Calibri"/>
                <a:cs typeface="Calibri"/>
              </a:rPr>
              <a:t>for</a:t>
            </a:r>
            <a:r>
              <a:rPr sz="2600" i="1" spc="-95" dirty="0">
                <a:latin typeface="Calibri"/>
                <a:cs typeface="Calibri"/>
              </a:rPr>
              <a:t> </a:t>
            </a:r>
            <a:r>
              <a:rPr sz="2600" i="1" spc="-10" dirty="0">
                <a:latin typeface="Calibri"/>
                <a:cs typeface="Calibri"/>
              </a:rPr>
              <a:t>heterogeneous</a:t>
            </a:r>
            <a:r>
              <a:rPr sz="2600" i="1" spc="-90" dirty="0">
                <a:latin typeface="Calibri"/>
                <a:cs typeface="Calibri"/>
              </a:rPr>
              <a:t> </a:t>
            </a:r>
            <a:r>
              <a:rPr sz="2600" i="1" spc="-10" dirty="0">
                <a:latin typeface="Calibri"/>
                <a:cs typeface="Calibri"/>
              </a:rPr>
              <a:t>hardware,</a:t>
            </a:r>
            <a:r>
              <a:rPr sz="2600" i="1" spc="-95" dirty="0">
                <a:latin typeface="Calibri"/>
                <a:cs typeface="Calibri"/>
              </a:rPr>
              <a:t> </a:t>
            </a:r>
            <a:r>
              <a:rPr sz="2600" i="1" spc="-10" dirty="0">
                <a:latin typeface="Calibri"/>
                <a:cs typeface="Calibri"/>
              </a:rPr>
              <a:t>significantly</a:t>
            </a:r>
            <a:r>
              <a:rPr sz="2600" i="1" spc="-90" dirty="0">
                <a:latin typeface="Calibri"/>
                <a:cs typeface="Calibri"/>
              </a:rPr>
              <a:t> </a:t>
            </a:r>
            <a:r>
              <a:rPr sz="2600" i="1" dirty="0">
                <a:latin typeface="Calibri"/>
                <a:cs typeface="Calibri"/>
              </a:rPr>
              <a:t>reduce</a:t>
            </a:r>
            <a:r>
              <a:rPr sz="2600" i="1" spc="-95" dirty="0">
                <a:latin typeface="Calibri"/>
                <a:cs typeface="Calibri"/>
              </a:rPr>
              <a:t> </a:t>
            </a:r>
            <a:r>
              <a:rPr sz="2600" i="1" spc="-25" dirty="0">
                <a:latin typeface="Calibri"/>
                <a:cs typeface="Calibri"/>
              </a:rPr>
              <a:t>the 	</a:t>
            </a:r>
            <a:r>
              <a:rPr sz="2600" i="1" dirty="0">
                <a:latin typeface="Calibri"/>
                <a:cs typeface="Calibri"/>
              </a:rPr>
              <a:t>cost</a:t>
            </a:r>
            <a:r>
              <a:rPr sz="2600" i="1" spc="-80" dirty="0">
                <a:latin typeface="Calibri"/>
                <a:cs typeface="Calibri"/>
              </a:rPr>
              <a:t> </a:t>
            </a:r>
            <a:r>
              <a:rPr sz="2600" i="1" dirty="0">
                <a:latin typeface="Calibri"/>
                <a:cs typeface="Calibri"/>
              </a:rPr>
              <a:t>of</a:t>
            </a:r>
            <a:r>
              <a:rPr sz="2600" i="1" spc="-75" dirty="0">
                <a:latin typeface="Calibri"/>
                <a:cs typeface="Calibri"/>
              </a:rPr>
              <a:t> </a:t>
            </a:r>
            <a:r>
              <a:rPr sz="2600" i="1" dirty="0">
                <a:latin typeface="Calibri"/>
                <a:cs typeface="Calibri"/>
              </a:rPr>
              <a:t>building</a:t>
            </a:r>
            <a:r>
              <a:rPr sz="2600" i="1" spc="-75" dirty="0">
                <a:latin typeface="Calibri"/>
                <a:cs typeface="Calibri"/>
              </a:rPr>
              <a:t> </a:t>
            </a:r>
            <a:r>
              <a:rPr sz="2600" i="1" dirty="0">
                <a:latin typeface="Calibri"/>
                <a:cs typeface="Calibri"/>
              </a:rPr>
              <a:t>domain</a:t>
            </a:r>
            <a:r>
              <a:rPr sz="2600" i="1" spc="-75" dirty="0">
                <a:latin typeface="Calibri"/>
                <a:cs typeface="Calibri"/>
              </a:rPr>
              <a:t> </a:t>
            </a:r>
            <a:r>
              <a:rPr sz="2600" i="1" dirty="0">
                <a:latin typeface="Calibri"/>
                <a:cs typeface="Calibri"/>
              </a:rPr>
              <a:t>specific</a:t>
            </a:r>
            <a:r>
              <a:rPr sz="2600" i="1" spc="-75" dirty="0">
                <a:latin typeface="Calibri"/>
                <a:cs typeface="Calibri"/>
              </a:rPr>
              <a:t> </a:t>
            </a:r>
            <a:r>
              <a:rPr sz="2600" i="1" spc="-10" dirty="0">
                <a:latin typeface="Calibri"/>
                <a:cs typeface="Calibri"/>
              </a:rPr>
              <a:t>compilers,</a:t>
            </a:r>
            <a:r>
              <a:rPr sz="2600" i="1" spc="-75" dirty="0">
                <a:latin typeface="Calibri"/>
                <a:cs typeface="Calibri"/>
              </a:rPr>
              <a:t> </a:t>
            </a:r>
            <a:r>
              <a:rPr sz="2600" i="1" dirty="0">
                <a:latin typeface="Calibri"/>
                <a:cs typeface="Calibri"/>
              </a:rPr>
              <a:t>and</a:t>
            </a:r>
            <a:r>
              <a:rPr sz="2600" i="1" spc="-75" dirty="0">
                <a:latin typeface="Calibri"/>
                <a:cs typeface="Calibri"/>
              </a:rPr>
              <a:t> </a:t>
            </a:r>
            <a:r>
              <a:rPr sz="2600" i="1" dirty="0">
                <a:latin typeface="Calibri"/>
                <a:cs typeface="Calibri"/>
              </a:rPr>
              <a:t>aid</a:t>
            </a:r>
            <a:r>
              <a:rPr sz="2600" i="1" spc="-75" dirty="0">
                <a:latin typeface="Calibri"/>
                <a:cs typeface="Calibri"/>
              </a:rPr>
              <a:t> </a:t>
            </a:r>
            <a:r>
              <a:rPr sz="2600" i="1" dirty="0">
                <a:latin typeface="Calibri"/>
                <a:cs typeface="Calibri"/>
              </a:rPr>
              <a:t>in</a:t>
            </a:r>
            <a:r>
              <a:rPr sz="2600" i="1" spc="-75" dirty="0">
                <a:latin typeface="Calibri"/>
                <a:cs typeface="Calibri"/>
              </a:rPr>
              <a:t> </a:t>
            </a:r>
            <a:r>
              <a:rPr sz="2600" i="1" spc="-10" dirty="0">
                <a:latin typeface="Calibri"/>
                <a:cs typeface="Calibri"/>
              </a:rPr>
              <a:t>connecting</a:t>
            </a:r>
            <a:r>
              <a:rPr sz="2600" i="1" spc="-75" dirty="0">
                <a:latin typeface="Calibri"/>
                <a:cs typeface="Calibri"/>
              </a:rPr>
              <a:t> </a:t>
            </a:r>
            <a:r>
              <a:rPr sz="2600" i="1" spc="-10" dirty="0">
                <a:latin typeface="Calibri"/>
                <a:cs typeface="Calibri"/>
              </a:rPr>
              <a:t>existing 	compilers</a:t>
            </a:r>
            <a:r>
              <a:rPr sz="2600" i="1" spc="-80" dirty="0">
                <a:latin typeface="Calibri"/>
                <a:cs typeface="Calibri"/>
              </a:rPr>
              <a:t> </a:t>
            </a:r>
            <a:r>
              <a:rPr sz="2600" i="1" spc="-10" dirty="0">
                <a:latin typeface="Calibri"/>
                <a:cs typeface="Calibri"/>
              </a:rPr>
              <a:t>together.”</a:t>
            </a:r>
            <a:endParaRPr sz="2600">
              <a:latin typeface="Calibri"/>
              <a:cs typeface="Calibri"/>
            </a:endParaRPr>
          </a:p>
          <a:p>
            <a:pPr marL="191135" indent="-178435">
              <a:lnSpc>
                <a:spcPts val="3110"/>
              </a:lnSpc>
              <a:spcBef>
                <a:spcPts val="370"/>
              </a:spcBef>
              <a:buFont typeface="Arial"/>
              <a:buChar char="•"/>
              <a:tabLst>
                <a:tab pos="191135" algn="l"/>
              </a:tabLst>
            </a:pPr>
            <a:r>
              <a:rPr sz="2600" spc="-10" dirty="0">
                <a:latin typeface="Calibri"/>
                <a:cs typeface="Calibri"/>
              </a:rPr>
              <a:t>Features:</a:t>
            </a:r>
            <a:endParaRPr sz="2600">
              <a:latin typeface="Calibri"/>
              <a:cs typeface="Calibri"/>
            </a:endParaRPr>
          </a:p>
          <a:p>
            <a:pPr marL="647700" lvl="1" indent="-185420">
              <a:lnSpc>
                <a:spcPts val="2625"/>
              </a:lnSpc>
              <a:buFont typeface="Arial"/>
              <a:buChar char="•"/>
              <a:tabLst>
                <a:tab pos="647700" algn="l"/>
              </a:tabLst>
            </a:pPr>
            <a:r>
              <a:rPr sz="2200" dirty="0">
                <a:latin typeface="Calibri"/>
                <a:cs typeface="Calibri"/>
              </a:rPr>
              <a:t>Ability</a:t>
            </a:r>
            <a:r>
              <a:rPr sz="2200" spc="-65" dirty="0">
                <a:latin typeface="Calibri"/>
                <a:cs typeface="Calibri"/>
              </a:rPr>
              <a:t> </a:t>
            </a:r>
            <a:r>
              <a:rPr sz="2200" dirty="0">
                <a:latin typeface="Calibri"/>
                <a:cs typeface="Calibri"/>
              </a:rPr>
              <a:t>to</a:t>
            </a:r>
            <a:r>
              <a:rPr sz="2200" spc="-60" dirty="0">
                <a:latin typeface="Calibri"/>
                <a:cs typeface="Calibri"/>
              </a:rPr>
              <a:t> </a:t>
            </a:r>
            <a:r>
              <a:rPr sz="2200" dirty="0">
                <a:latin typeface="Calibri"/>
                <a:cs typeface="Calibri"/>
              </a:rPr>
              <a:t>represent</a:t>
            </a:r>
            <a:r>
              <a:rPr sz="2200" spc="-60" dirty="0">
                <a:latin typeface="Calibri"/>
                <a:cs typeface="Calibri"/>
              </a:rPr>
              <a:t> </a:t>
            </a:r>
            <a:r>
              <a:rPr sz="2200" dirty="0">
                <a:latin typeface="Calibri"/>
                <a:cs typeface="Calibri"/>
              </a:rPr>
              <a:t>dataflows</a:t>
            </a:r>
            <a:r>
              <a:rPr sz="2200" spc="-60" dirty="0">
                <a:latin typeface="Calibri"/>
                <a:cs typeface="Calibri"/>
              </a:rPr>
              <a:t> </a:t>
            </a:r>
            <a:r>
              <a:rPr sz="2200" dirty="0">
                <a:latin typeface="Calibri"/>
                <a:cs typeface="Calibri"/>
              </a:rPr>
              <a:t>directly</a:t>
            </a:r>
            <a:r>
              <a:rPr sz="2200" spc="-60" dirty="0">
                <a:latin typeface="Calibri"/>
                <a:cs typeface="Calibri"/>
              </a:rPr>
              <a:t> </a:t>
            </a:r>
            <a:r>
              <a:rPr sz="2200" dirty="0">
                <a:latin typeface="Calibri"/>
                <a:cs typeface="Calibri"/>
              </a:rPr>
              <a:t>(including</a:t>
            </a:r>
            <a:r>
              <a:rPr sz="2200" spc="-60" dirty="0">
                <a:latin typeface="Calibri"/>
                <a:cs typeface="Calibri"/>
              </a:rPr>
              <a:t> </a:t>
            </a:r>
            <a:r>
              <a:rPr sz="2200" spc="-20" dirty="0">
                <a:latin typeface="Calibri"/>
                <a:cs typeface="Calibri"/>
              </a:rPr>
              <a:t>TensorFlow</a:t>
            </a:r>
            <a:r>
              <a:rPr sz="2200" spc="-60" dirty="0">
                <a:latin typeface="Calibri"/>
                <a:cs typeface="Calibri"/>
              </a:rPr>
              <a:t> </a:t>
            </a:r>
            <a:r>
              <a:rPr sz="2200" dirty="0">
                <a:latin typeface="Calibri"/>
                <a:cs typeface="Calibri"/>
              </a:rPr>
              <a:t>for</a:t>
            </a:r>
            <a:r>
              <a:rPr sz="2200" spc="-60" dirty="0">
                <a:latin typeface="Calibri"/>
                <a:cs typeface="Calibri"/>
              </a:rPr>
              <a:t> </a:t>
            </a:r>
            <a:r>
              <a:rPr sz="2200" spc="-25" dirty="0">
                <a:latin typeface="Calibri"/>
                <a:cs typeface="Calibri"/>
              </a:rPr>
              <a:t>ML)</a:t>
            </a:r>
            <a:endParaRPr sz="2200">
              <a:latin typeface="Calibri"/>
              <a:cs typeface="Calibri"/>
            </a:endParaRPr>
          </a:p>
          <a:p>
            <a:pPr marL="647700" lvl="1" indent="-185420">
              <a:lnSpc>
                <a:spcPts val="2630"/>
              </a:lnSpc>
              <a:buFont typeface="Arial"/>
              <a:buChar char="•"/>
              <a:tabLst>
                <a:tab pos="647700" algn="l"/>
              </a:tabLst>
            </a:pPr>
            <a:r>
              <a:rPr sz="2200" dirty="0">
                <a:latin typeface="Calibri"/>
                <a:cs typeface="Calibri"/>
              </a:rPr>
              <a:t>Optimization</a:t>
            </a:r>
            <a:r>
              <a:rPr sz="2200" spc="-85" dirty="0">
                <a:latin typeface="Calibri"/>
                <a:cs typeface="Calibri"/>
              </a:rPr>
              <a:t> </a:t>
            </a:r>
            <a:r>
              <a:rPr sz="2200" dirty="0">
                <a:latin typeface="Calibri"/>
                <a:cs typeface="Calibri"/>
              </a:rPr>
              <a:t>over</a:t>
            </a:r>
            <a:r>
              <a:rPr sz="2200" spc="-70" dirty="0">
                <a:latin typeface="Calibri"/>
                <a:cs typeface="Calibri"/>
              </a:rPr>
              <a:t> </a:t>
            </a:r>
            <a:r>
              <a:rPr sz="2200" dirty="0">
                <a:latin typeface="Calibri"/>
                <a:cs typeface="Calibri"/>
              </a:rPr>
              <a:t>dataflow</a:t>
            </a:r>
            <a:r>
              <a:rPr sz="2200" spc="-70" dirty="0">
                <a:latin typeface="Calibri"/>
                <a:cs typeface="Calibri"/>
              </a:rPr>
              <a:t> </a:t>
            </a:r>
            <a:r>
              <a:rPr sz="2200" dirty="0">
                <a:latin typeface="Calibri"/>
                <a:cs typeface="Calibri"/>
              </a:rPr>
              <a:t>graphs</a:t>
            </a:r>
            <a:r>
              <a:rPr sz="2200" spc="-70" dirty="0">
                <a:latin typeface="Calibri"/>
                <a:cs typeface="Calibri"/>
              </a:rPr>
              <a:t> </a:t>
            </a:r>
            <a:r>
              <a:rPr sz="2200" spc="-10" dirty="0">
                <a:latin typeface="Calibri"/>
                <a:cs typeface="Calibri"/>
              </a:rPr>
              <a:t>directly</a:t>
            </a:r>
            <a:endParaRPr sz="2200">
              <a:latin typeface="Calibri"/>
              <a:cs typeface="Calibri"/>
            </a:endParaRPr>
          </a:p>
          <a:p>
            <a:pPr marL="647700" lvl="1" indent="-185420">
              <a:lnSpc>
                <a:spcPts val="2630"/>
              </a:lnSpc>
              <a:buFont typeface="Arial"/>
              <a:buChar char="•"/>
              <a:tabLst>
                <a:tab pos="647700" algn="l"/>
              </a:tabLst>
            </a:pPr>
            <a:r>
              <a:rPr sz="2200" spc="-10" dirty="0">
                <a:latin typeface="Calibri"/>
                <a:cs typeface="Calibri"/>
              </a:rPr>
              <a:t>high-performance-computing-</a:t>
            </a:r>
            <a:r>
              <a:rPr sz="2200" dirty="0">
                <a:latin typeface="Calibri"/>
                <a:cs typeface="Calibri"/>
              </a:rPr>
              <a:t>style</a:t>
            </a:r>
            <a:r>
              <a:rPr sz="2200" spc="-45" dirty="0">
                <a:latin typeface="Calibri"/>
                <a:cs typeface="Calibri"/>
              </a:rPr>
              <a:t> </a:t>
            </a:r>
            <a:r>
              <a:rPr sz="2200" dirty="0">
                <a:latin typeface="Calibri"/>
                <a:cs typeface="Calibri"/>
              </a:rPr>
              <a:t>optimizations</a:t>
            </a:r>
            <a:r>
              <a:rPr sz="2200" spc="-45" dirty="0">
                <a:latin typeface="Calibri"/>
                <a:cs typeface="Calibri"/>
              </a:rPr>
              <a:t> </a:t>
            </a:r>
            <a:r>
              <a:rPr sz="2200" dirty="0">
                <a:latin typeface="Calibri"/>
                <a:cs typeface="Calibri"/>
              </a:rPr>
              <a:t>across</a:t>
            </a:r>
            <a:r>
              <a:rPr sz="2200" spc="-45" dirty="0">
                <a:latin typeface="Calibri"/>
                <a:cs typeface="Calibri"/>
              </a:rPr>
              <a:t> </a:t>
            </a:r>
            <a:r>
              <a:rPr sz="2200" dirty="0">
                <a:latin typeface="Calibri"/>
                <a:cs typeface="Calibri"/>
              </a:rPr>
              <a:t>compute</a:t>
            </a:r>
            <a:r>
              <a:rPr sz="2200" spc="-45" dirty="0">
                <a:latin typeface="Calibri"/>
                <a:cs typeface="Calibri"/>
              </a:rPr>
              <a:t> </a:t>
            </a:r>
            <a:r>
              <a:rPr sz="2200" spc="-10" dirty="0">
                <a:latin typeface="Calibri"/>
                <a:cs typeface="Calibri"/>
              </a:rPr>
              <a:t>kernels</a:t>
            </a:r>
            <a:endParaRPr sz="2200">
              <a:latin typeface="Calibri"/>
              <a:cs typeface="Calibri"/>
            </a:endParaRPr>
          </a:p>
          <a:p>
            <a:pPr marL="647700" marR="61594" lvl="1" indent="-185420">
              <a:lnSpc>
                <a:spcPts val="2130"/>
              </a:lnSpc>
              <a:spcBef>
                <a:spcPts val="490"/>
              </a:spcBef>
              <a:buFont typeface="Arial"/>
              <a:buChar char="•"/>
              <a:tabLst>
                <a:tab pos="648970" algn="l"/>
              </a:tabLst>
            </a:pPr>
            <a:r>
              <a:rPr sz="2200" dirty="0">
                <a:latin typeface="Calibri"/>
                <a:cs typeface="Calibri"/>
              </a:rPr>
              <a:t>Hardware</a:t>
            </a:r>
            <a:r>
              <a:rPr sz="2200" spc="-55" dirty="0">
                <a:latin typeface="Calibri"/>
                <a:cs typeface="Calibri"/>
              </a:rPr>
              <a:t> </a:t>
            </a:r>
            <a:r>
              <a:rPr sz="2200" dirty="0">
                <a:latin typeface="Calibri"/>
                <a:cs typeface="Calibri"/>
              </a:rPr>
              <a:t>dependent</a:t>
            </a:r>
            <a:r>
              <a:rPr sz="2200" spc="-50" dirty="0">
                <a:latin typeface="Calibri"/>
                <a:cs typeface="Calibri"/>
              </a:rPr>
              <a:t> </a:t>
            </a:r>
            <a:r>
              <a:rPr sz="2200" spc="-10" dirty="0">
                <a:latin typeface="Calibri"/>
                <a:cs typeface="Calibri"/>
              </a:rPr>
              <a:t>features:</a:t>
            </a:r>
            <a:r>
              <a:rPr sz="2200" spc="-50" dirty="0">
                <a:latin typeface="Calibri"/>
                <a:cs typeface="Calibri"/>
              </a:rPr>
              <a:t> </a:t>
            </a:r>
            <a:r>
              <a:rPr sz="2200" dirty="0">
                <a:latin typeface="Calibri"/>
                <a:cs typeface="Calibri"/>
              </a:rPr>
              <a:t>DMA</a:t>
            </a:r>
            <a:r>
              <a:rPr sz="2200" spc="-50" dirty="0">
                <a:latin typeface="Calibri"/>
                <a:cs typeface="Calibri"/>
              </a:rPr>
              <a:t> </a:t>
            </a:r>
            <a:r>
              <a:rPr sz="2200" dirty="0">
                <a:latin typeface="Calibri"/>
                <a:cs typeface="Calibri"/>
              </a:rPr>
              <a:t>insertion,</a:t>
            </a:r>
            <a:r>
              <a:rPr sz="2200" spc="-55" dirty="0">
                <a:latin typeface="Calibri"/>
                <a:cs typeface="Calibri"/>
              </a:rPr>
              <a:t> </a:t>
            </a:r>
            <a:r>
              <a:rPr sz="2200" dirty="0">
                <a:latin typeface="Calibri"/>
                <a:cs typeface="Calibri"/>
              </a:rPr>
              <a:t>cache</a:t>
            </a:r>
            <a:r>
              <a:rPr sz="2200" spc="-50" dirty="0">
                <a:latin typeface="Calibri"/>
                <a:cs typeface="Calibri"/>
              </a:rPr>
              <a:t> </a:t>
            </a:r>
            <a:r>
              <a:rPr sz="2200" dirty="0">
                <a:latin typeface="Calibri"/>
                <a:cs typeface="Calibri"/>
              </a:rPr>
              <a:t>management,</a:t>
            </a:r>
            <a:r>
              <a:rPr sz="2200" spc="-50" dirty="0">
                <a:latin typeface="Calibri"/>
                <a:cs typeface="Calibri"/>
              </a:rPr>
              <a:t> </a:t>
            </a:r>
            <a:r>
              <a:rPr sz="2200" dirty="0">
                <a:latin typeface="Calibri"/>
                <a:cs typeface="Calibri"/>
              </a:rPr>
              <a:t>memory</a:t>
            </a:r>
            <a:r>
              <a:rPr sz="2200" spc="-50" dirty="0">
                <a:latin typeface="Calibri"/>
                <a:cs typeface="Calibri"/>
              </a:rPr>
              <a:t> </a:t>
            </a:r>
            <a:r>
              <a:rPr sz="2200" spc="-10" dirty="0">
                <a:latin typeface="Calibri"/>
                <a:cs typeface="Calibri"/>
              </a:rPr>
              <a:t>tiling 	</a:t>
            </a:r>
            <a:r>
              <a:rPr sz="2200" dirty="0">
                <a:latin typeface="Calibri"/>
                <a:cs typeface="Calibri"/>
              </a:rPr>
              <a:t>mapping</a:t>
            </a:r>
            <a:r>
              <a:rPr sz="2200" spc="-70" dirty="0">
                <a:latin typeface="Calibri"/>
                <a:cs typeface="Calibri"/>
              </a:rPr>
              <a:t> </a:t>
            </a:r>
            <a:r>
              <a:rPr sz="2200" dirty="0">
                <a:latin typeface="Calibri"/>
                <a:cs typeface="Calibri"/>
              </a:rPr>
              <a:t>to</a:t>
            </a:r>
            <a:r>
              <a:rPr sz="2200" spc="-60" dirty="0">
                <a:latin typeface="Calibri"/>
                <a:cs typeface="Calibri"/>
              </a:rPr>
              <a:t> </a:t>
            </a:r>
            <a:r>
              <a:rPr sz="2200" dirty="0">
                <a:latin typeface="Calibri"/>
                <a:cs typeface="Calibri"/>
              </a:rPr>
              <a:t>vector</a:t>
            </a:r>
            <a:r>
              <a:rPr sz="2200" spc="-60" dirty="0">
                <a:latin typeface="Calibri"/>
                <a:cs typeface="Calibri"/>
              </a:rPr>
              <a:t> </a:t>
            </a:r>
            <a:r>
              <a:rPr sz="2200" dirty="0">
                <a:latin typeface="Calibri"/>
                <a:cs typeface="Calibri"/>
              </a:rPr>
              <a:t>hardware</a:t>
            </a:r>
            <a:r>
              <a:rPr sz="2200" spc="-60" dirty="0">
                <a:latin typeface="Calibri"/>
                <a:cs typeface="Calibri"/>
              </a:rPr>
              <a:t> </a:t>
            </a:r>
            <a:r>
              <a:rPr sz="2200" spc="-10" dirty="0">
                <a:latin typeface="Calibri"/>
                <a:cs typeface="Calibri"/>
              </a:rPr>
              <a:t>primitives</a:t>
            </a:r>
            <a:endParaRPr sz="2200">
              <a:latin typeface="Calibri"/>
              <a:cs typeface="Calibri"/>
            </a:endParaRPr>
          </a:p>
          <a:p>
            <a:pPr marL="647700" lvl="1" indent="-185420">
              <a:lnSpc>
                <a:spcPct val="100000"/>
              </a:lnSpc>
              <a:spcBef>
                <a:spcPts val="5"/>
              </a:spcBef>
              <a:buFont typeface="Arial"/>
              <a:buChar char="•"/>
              <a:tabLst>
                <a:tab pos="647700" algn="l"/>
              </a:tabLst>
            </a:pPr>
            <a:r>
              <a:rPr sz="2200" dirty="0">
                <a:latin typeface="Calibri"/>
                <a:cs typeface="Calibri"/>
              </a:rPr>
              <a:t>Hardware</a:t>
            </a:r>
            <a:r>
              <a:rPr sz="2200" spc="-70" dirty="0">
                <a:latin typeface="Calibri"/>
                <a:cs typeface="Calibri"/>
              </a:rPr>
              <a:t> </a:t>
            </a:r>
            <a:r>
              <a:rPr sz="2200" spc="-10" dirty="0">
                <a:latin typeface="Calibri"/>
                <a:cs typeface="Calibri"/>
              </a:rPr>
              <a:t>accelerator</a:t>
            </a:r>
            <a:r>
              <a:rPr sz="2200" spc="-60" dirty="0">
                <a:latin typeface="Calibri"/>
                <a:cs typeface="Calibri"/>
              </a:rPr>
              <a:t> </a:t>
            </a:r>
            <a:r>
              <a:rPr sz="2200" dirty="0">
                <a:latin typeface="Calibri"/>
                <a:cs typeface="Calibri"/>
              </a:rPr>
              <a:t>specific</a:t>
            </a:r>
            <a:r>
              <a:rPr sz="2200" spc="-55" dirty="0">
                <a:latin typeface="Calibri"/>
                <a:cs typeface="Calibri"/>
              </a:rPr>
              <a:t> </a:t>
            </a:r>
            <a:r>
              <a:rPr sz="2200" spc="-10" dirty="0">
                <a:latin typeface="Calibri"/>
                <a:cs typeface="Calibri"/>
              </a:rPr>
              <a:t>operations</a:t>
            </a:r>
            <a:endParaRPr sz="2200">
              <a:latin typeface="Calibri"/>
              <a:cs typeface="Calibri"/>
            </a:endParaRPr>
          </a:p>
          <a:p>
            <a:pPr marL="191135" indent="-178435">
              <a:lnSpc>
                <a:spcPct val="100000"/>
              </a:lnSpc>
              <a:spcBef>
                <a:spcPts val="375"/>
              </a:spcBef>
              <a:buFont typeface="Arial"/>
              <a:buChar char="•"/>
              <a:tabLst>
                <a:tab pos="191135" algn="l"/>
              </a:tabLst>
            </a:pPr>
            <a:r>
              <a:rPr sz="2600" spc="-20" dirty="0">
                <a:latin typeface="Calibri"/>
                <a:cs typeface="Calibri"/>
              </a:rPr>
              <a:t>Interesting</a:t>
            </a:r>
            <a:r>
              <a:rPr sz="2600" spc="-70" dirty="0">
                <a:latin typeface="Calibri"/>
                <a:cs typeface="Calibri"/>
              </a:rPr>
              <a:t> </a:t>
            </a:r>
            <a:r>
              <a:rPr sz="2600" dirty="0">
                <a:latin typeface="Calibri"/>
                <a:cs typeface="Calibri"/>
              </a:rPr>
              <a:t>to</a:t>
            </a:r>
            <a:r>
              <a:rPr sz="2600" spc="-70" dirty="0">
                <a:latin typeface="Calibri"/>
                <a:cs typeface="Calibri"/>
              </a:rPr>
              <a:t> </a:t>
            </a:r>
            <a:r>
              <a:rPr sz="2600" dirty="0">
                <a:latin typeface="Calibri"/>
                <a:cs typeface="Calibri"/>
              </a:rPr>
              <a:t>see</a:t>
            </a:r>
            <a:r>
              <a:rPr sz="2600" spc="-70" dirty="0">
                <a:latin typeface="Calibri"/>
                <a:cs typeface="Calibri"/>
              </a:rPr>
              <a:t> </a:t>
            </a:r>
            <a:r>
              <a:rPr sz="2600" dirty="0">
                <a:latin typeface="Calibri"/>
                <a:cs typeface="Calibri"/>
              </a:rPr>
              <a:t>where</a:t>
            </a:r>
            <a:r>
              <a:rPr sz="2600" spc="-65" dirty="0">
                <a:latin typeface="Calibri"/>
                <a:cs typeface="Calibri"/>
              </a:rPr>
              <a:t> </a:t>
            </a:r>
            <a:r>
              <a:rPr sz="2600" dirty="0">
                <a:latin typeface="Calibri"/>
                <a:cs typeface="Calibri"/>
              </a:rPr>
              <a:t>this</a:t>
            </a:r>
            <a:r>
              <a:rPr sz="2600" spc="-70" dirty="0">
                <a:latin typeface="Calibri"/>
                <a:cs typeface="Calibri"/>
              </a:rPr>
              <a:t> </a:t>
            </a:r>
            <a:r>
              <a:rPr sz="2600" spc="-10" dirty="0">
                <a:latin typeface="Calibri"/>
                <a:cs typeface="Calibri"/>
              </a:rPr>
              <a:t>project</a:t>
            </a:r>
            <a:r>
              <a:rPr sz="2600" spc="-70" dirty="0">
                <a:latin typeface="Calibri"/>
                <a:cs typeface="Calibri"/>
              </a:rPr>
              <a:t> </a:t>
            </a:r>
            <a:r>
              <a:rPr sz="2600" dirty="0">
                <a:latin typeface="Calibri"/>
                <a:cs typeface="Calibri"/>
              </a:rPr>
              <a:t>goes</a:t>
            </a:r>
            <a:r>
              <a:rPr sz="2600" spc="-70" dirty="0">
                <a:latin typeface="Calibri"/>
                <a:cs typeface="Calibri"/>
              </a:rPr>
              <a:t> </a:t>
            </a:r>
            <a:r>
              <a:rPr sz="2600" dirty="0">
                <a:latin typeface="Calibri"/>
                <a:cs typeface="Calibri"/>
              </a:rPr>
              <a:t>in</a:t>
            </a:r>
            <a:r>
              <a:rPr sz="2600" spc="-65" dirty="0">
                <a:latin typeface="Calibri"/>
                <a:cs typeface="Calibri"/>
              </a:rPr>
              <a:t> </a:t>
            </a:r>
            <a:r>
              <a:rPr sz="2600" dirty="0">
                <a:latin typeface="Calibri"/>
                <a:cs typeface="Calibri"/>
              </a:rPr>
              <a:t>the</a:t>
            </a:r>
            <a:r>
              <a:rPr sz="2600" spc="-70" dirty="0">
                <a:latin typeface="Calibri"/>
                <a:cs typeface="Calibri"/>
              </a:rPr>
              <a:t> </a:t>
            </a:r>
            <a:r>
              <a:rPr sz="2600" dirty="0">
                <a:latin typeface="Calibri"/>
                <a:cs typeface="Calibri"/>
              </a:rPr>
              <a:t>next</a:t>
            </a:r>
            <a:r>
              <a:rPr sz="2600" spc="-70" dirty="0">
                <a:latin typeface="Calibri"/>
                <a:cs typeface="Calibri"/>
              </a:rPr>
              <a:t> </a:t>
            </a:r>
            <a:r>
              <a:rPr sz="2600" dirty="0">
                <a:latin typeface="Calibri"/>
                <a:cs typeface="Calibri"/>
              </a:rPr>
              <a:t>year</a:t>
            </a:r>
            <a:r>
              <a:rPr sz="2600" spc="-65" dirty="0">
                <a:latin typeface="Calibri"/>
                <a:cs typeface="Calibri"/>
              </a:rPr>
              <a:t> </a:t>
            </a:r>
            <a:r>
              <a:rPr sz="2600" dirty="0">
                <a:latin typeface="Calibri"/>
                <a:cs typeface="Calibri"/>
              </a:rPr>
              <a:t>or</a:t>
            </a:r>
            <a:r>
              <a:rPr sz="2600" spc="-70" dirty="0">
                <a:latin typeface="Calibri"/>
                <a:cs typeface="Calibri"/>
              </a:rPr>
              <a:t> </a:t>
            </a:r>
            <a:r>
              <a:rPr sz="2600" spc="-25" dirty="0">
                <a:latin typeface="Calibri"/>
                <a:cs typeface="Calibri"/>
              </a:rPr>
              <a:t>two</a:t>
            </a:r>
            <a:endParaRPr sz="2600">
              <a:latin typeface="Calibri"/>
              <a:cs typeface="Calibri"/>
            </a:endParaRPr>
          </a:p>
        </p:txBody>
      </p:sp>
      <p:pic>
        <p:nvPicPr>
          <p:cNvPr id="5" name="object 5"/>
          <p:cNvPicPr/>
          <p:nvPr/>
        </p:nvPicPr>
        <p:blipFill>
          <a:blip r:embed="rId2" cstate="print"/>
          <a:stretch>
            <a:fillRect/>
          </a:stretch>
        </p:blipFill>
        <p:spPr>
          <a:xfrm>
            <a:off x="10166043" y="0"/>
            <a:ext cx="2025955" cy="202595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122" y="377948"/>
            <a:ext cx="8756015" cy="1299845"/>
          </a:xfrm>
          <a:prstGeom prst="rect">
            <a:avLst/>
          </a:prstGeom>
        </p:spPr>
        <p:txBody>
          <a:bodyPr vert="horz" wrap="square" lIns="0" tIns="88900" rIns="0" bIns="0" rtlCol="0">
            <a:spAutoFit/>
          </a:bodyPr>
          <a:lstStyle/>
          <a:p>
            <a:pPr marL="12700" marR="5080">
              <a:lnSpc>
                <a:spcPts val="4750"/>
              </a:lnSpc>
              <a:spcBef>
                <a:spcPts val="700"/>
              </a:spcBef>
            </a:pPr>
            <a:r>
              <a:rPr dirty="0"/>
              <a:t>Do</a:t>
            </a:r>
            <a:r>
              <a:rPr spc="-30" dirty="0"/>
              <a:t> </a:t>
            </a:r>
            <a:r>
              <a:rPr dirty="0"/>
              <a:t>we</a:t>
            </a:r>
            <a:r>
              <a:rPr spc="-30" dirty="0"/>
              <a:t> </a:t>
            </a:r>
            <a:r>
              <a:rPr dirty="0"/>
              <a:t>need</a:t>
            </a:r>
            <a:r>
              <a:rPr spc="-30" dirty="0"/>
              <a:t> </a:t>
            </a:r>
            <a:r>
              <a:rPr dirty="0"/>
              <a:t>an</a:t>
            </a:r>
            <a:r>
              <a:rPr spc="-30" dirty="0"/>
              <a:t> </a:t>
            </a:r>
            <a:r>
              <a:rPr dirty="0"/>
              <a:t>IR</a:t>
            </a:r>
            <a:r>
              <a:rPr spc="-30" dirty="0"/>
              <a:t> </a:t>
            </a:r>
            <a:r>
              <a:rPr dirty="0"/>
              <a:t>specifically</a:t>
            </a:r>
            <a:r>
              <a:rPr spc="-30" dirty="0"/>
              <a:t> </a:t>
            </a:r>
            <a:r>
              <a:rPr dirty="0"/>
              <a:t>made</a:t>
            </a:r>
            <a:r>
              <a:rPr spc="-30" dirty="0"/>
              <a:t> for </a:t>
            </a:r>
            <a:r>
              <a:rPr dirty="0"/>
              <a:t>machine</a:t>
            </a:r>
            <a:r>
              <a:rPr spc="-50" dirty="0"/>
              <a:t> </a:t>
            </a:r>
            <a:r>
              <a:rPr dirty="0"/>
              <a:t>learning</a:t>
            </a:r>
            <a:r>
              <a:rPr spc="-35" dirty="0"/>
              <a:t> </a:t>
            </a:r>
            <a:r>
              <a:rPr spc="-10" dirty="0"/>
              <a:t>computations?</a:t>
            </a:r>
          </a:p>
        </p:txBody>
      </p:sp>
      <p:pic>
        <p:nvPicPr>
          <p:cNvPr id="3" name="object 3"/>
          <p:cNvPicPr/>
          <p:nvPr/>
        </p:nvPicPr>
        <p:blipFill>
          <a:blip r:embed="rId2" cstate="print"/>
          <a:stretch>
            <a:fillRect/>
          </a:stretch>
        </p:blipFill>
        <p:spPr>
          <a:xfrm>
            <a:off x="9728403" y="731184"/>
            <a:ext cx="2336142" cy="620537"/>
          </a:xfrm>
          <a:prstGeom prst="rect">
            <a:avLst/>
          </a:prstGeom>
        </p:spPr>
      </p:pic>
      <p:pic>
        <p:nvPicPr>
          <p:cNvPr id="4" name="object 4"/>
          <p:cNvPicPr/>
          <p:nvPr/>
        </p:nvPicPr>
        <p:blipFill>
          <a:blip r:embed="rId3" cstate="print"/>
          <a:stretch>
            <a:fillRect/>
          </a:stretch>
        </p:blipFill>
        <p:spPr>
          <a:xfrm>
            <a:off x="6308090" y="1846395"/>
            <a:ext cx="5067336" cy="1533535"/>
          </a:xfrm>
          <a:prstGeom prst="rect">
            <a:avLst/>
          </a:prstGeom>
        </p:spPr>
      </p:pic>
      <p:pic>
        <p:nvPicPr>
          <p:cNvPr id="5" name="object 5"/>
          <p:cNvPicPr/>
          <p:nvPr/>
        </p:nvPicPr>
        <p:blipFill>
          <a:blip r:embed="rId4" cstate="print"/>
          <a:stretch>
            <a:fillRect/>
          </a:stretch>
        </p:blipFill>
        <p:spPr>
          <a:xfrm>
            <a:off x="6804556" y="3424883"/>
            <a:ext cx="4540205" cy="3236582"/>
          </a:xfrm>
          <a:prstGeom prst="rect">
            <a:avLst/>
          </a:prstGeom>
        </p:spPr>
      </p:pic>
      <p:sp>
        <p:nvSpPr>
          <p:cNvPr id="6" name="object 6"/>
          <p:cNvSpPr txBox="1"/>
          <p:nvPr/>
        </p:nvSpPr>
        <p:spPr>
          <a:xfrm>
            <a:off x="851794" y="1785333"/>
            <a:ext cx="4981575" cy="4290060"/>
          </a:xfrm>
          <a:prstGeom prst="rect">
            <a:avLst/>
          </a:prstGeom>
        </p:spPr>
        <p:txBody>
          <a:bodyPr vert="horz" wrap="square" lIns="0" tIns="60960" rIns="0" bIns="0" rtlCol="0">
            <a:spAutoFit/>
          </a:bodyPr>
          <a:lstStyle/>
          <a:p>
            <a:pPr marL="186690" marR="285115" indent="-174625">
              <a:lnSpc>
                <a:spcPts val="3020"/>
              </a:lnSpc>
              <a:spcBef>
                <a:spcPts val="480"/>
              </a:spcBef>
              <a:buFont typeface="Arial"/>
              <a:buChar char="•"/>
              <a:tabLst>
                <a:tab pos="187960" algn="l"/>
              </a:tabLst>
            </a:pPr>
            <a:r>
              <a:rPr sz="2800" dirty="0">
                <a:latin typeface="Calibri"/>
                <a:cs typeface="Calibri"/>
              </a:rPr>
              <a:t>Relay</a:t>
            </a:r>
            <a:r>
              <a:rPr sz="2800" spc="-55" dirty="0">
                <a:latin typeface="Calibri"/>
                <a:cs typeface="Calibri"/>
              </a:rPr>
              <a:t> </a:t>
            </a:r>
            <a:r>
              <a:rPr sz="2800" dirty="0">
                <a:latin typeface="Calibri"/>
                <a:cs typeface="Calibri"/>
              </a:rPr>
              <a:t>IR</a:t>
            </a:r>
            <a:r>
              <a:rPr sz="2800" spc="-55" dirty="0">
                <a:latin typeface="Calibri"/>
                <a:cs typeface="Calibri"/>
              </a:rPr>
              <a:t> </a:t>
            </a:r>
            <a:r>
              <a:rPr sz="2800" dirty="0">
                <a:latin typeface="Calibri"/>
                <a:cs typeface="Calibri"/>
              </a:rPr>
              <a:t>for</a:t>
            </a:r>
            <a:r>
              <a:rPr sz="2800" spc="-55" dirty="0">
                <a:latin typeface="Calibri"/>
                <a:cs typeface="Calibri"/>
              </a:rPr>
              <a:t> </a:t>
            </a:r>
            <a:r>
              <a:rPr sz="2800" dirty="0">
                <a:latin typeface="Calibri"/>
                <a:cs typeface="Calibri"/>
              </a:rPr>
              <a:t>Machine</a:t>
            </a:r>
            <a:r>
              <a:rPr sz="2800" spc="-55" dirty="0">
                <a:latin typeface="Calibri"/>
                <a:cs typeface="Calibri"/>
              </a:rPr>
              <a:t> </a:t>
            </a:r>
            <a:r>
              <a:rPr sz="2800" dirty="0">
                <a:latin typeface="Calibri"/>
                <a:cs typeface="Calibri"/>
              </a:rPr>
              <a:t>Learning</a:t>
            </a:r>
            <a:r>
              <a:rPr sz="2800" spc="-50" dirty="0">
                <a:latin typeface="Calibri"/>
                <a:cs typeface="Calibri"/>
              </a:rPr>
              <a:t> / 	</a:t>
            </a:r>
            <a:r>
              <a:rPr sz="2800" spc="-25" dirty="0">
                <a:latin typeface="Calibri"/>
                <a:cs typeface="Calibri"/>
              </a:rPr>
              <a:t>Tensor</a:t>
            </a:r>
            <a:r>
              <a:rPr sz="2800" spc="-120" dirty="0">
                <a:latin typeface="Calibri"/>
                <a:cs typeface="Calibri"/>
              </a:rPr>
              <a:t> </a:t>
            </a:r>
            <a:r>
              <a:rPr sz="2800" dirty="0">
                <a:latin typeface="Calibri"/>
                <a:cs typeface="Calibri"/>
              </a:rPr>
              <a:t>processing</a:t>
            </a:r>
            <a:r>
              <a:rPr sz="2800" spc="-110" dirty="0">
                <a:latin typeface="Calibri"/>
                <a:cs typeface="Calibri"/>
              </a:rPr>
              <a:t> </a:t>
            </a:r>
            <a:r>
              <a:rPr sz="2800" spc="-10" dirty="0">
                <a:latin typeface="Calibri"/>
                <a:cs typeface="Calibri"/>
              </a:rPr>
              <a:t>frameworks</a:t>
            </a:r>
            <a:endParaRPr sz="2800">
              <a:latin typeface="Calibri"/>
              <a:cs typeface="Calibri"/>
            </a:endParaRPr>
          </a:p>
          <a:p>
            <a:pPr marL="186690" marR="738505" indent="-174625">
              <a:lnSpc>
                <a:spcPts val="3020"/>
              </a:lnSpc>
              <a:spcBef>
                <a:spcPts val="1010"/>
              </a:spcBef>
              <a:buFont typeface="Arial"/>
              <a:buChar char="•"/>
              <a:tabLst>
                <a:tab pos="187960" algn="l"/>
              </a:tabLst>
            </a:pPr>
            <a:r>
              <a:rPr sz="2800" dirty="0">
                <a:latin typeface="Calibri"/>
                <a:cs typeface="Calibri"/>
              </a:rPr>
              <a:t>Map</a:t>
            </a:r>
            <a:r>
              <a:rPr sz="2800" spc="-55" dirty="0">
                <a:latin typeface="Calibri"/>
                <a:cs typeface="Calibri"/>
              </a:rPr>
              <a:t> </a:t>
            </a:r>
            <a:r>
              <a:rPr sz="2800" dirty="0">
                <a:latin typeface="Calibri"/>
                <a:cs typeface="Calibri"/>
              </a:rPr>
              <a:t>from</a:t>
            </a:r>
            <a:r>
              <a:rPr sz="2800" spc="-45" dirty="0">
                <a:latin typeface="Calibri"/>
                <a:cs typeface="Calibri"/>
              </a:rPr>
              <a:t> </a:t>
            </a:r>
            <a:r>
              <a:rPr sz="2800" dirty="0">
                <a:latin typeface="Calibri"/>
                <a:cs typeface="Calibri"/>
              </a:rPr>
              <a:t>any</a:t>
            </a:r>
            <a:r>
              <a:rPr sz="2800" spc="-45" dirty="0">
                <a:latin typeface="Calibri"/>
                <a:cs typeface="Calibri"/>
              </a:rPr>
              <a:t> </a:t>
            </a:r>
            <a:r>
              <a:rPr sz="2800" spc="-10" dirty="0">
                <a:latin typeface="Calibri"/>
                <a:cs typeface="Calibri"/>
              </a:rPr>
              <a:t>high-</a:t>
            </a:r>
            <a:r>
              <a:rPr sz="2800" dirty="0">
                <a:latin typeface="Calibri"/>
                <a:cs typeface="Calibri"/>
              </a:rPr>
              <a:t>level</a:t>
            </a:r>
            <a:r>
              <a:rPr sz="2800" spc="-45" dirty="0">
                <a:latin typeface="Calibri"/>
                <a:cs typeface="Calibri"/>
              </a:rPr>
              <a:t> </a:t>
            </a:r>
            <a:r>
              <a:rPr sz="2800" spc="-25" dirty="0">
                <a:latin typeface="Calibri"/>
                <a:cs typeface="Calibri"/>
              </a:rPr>
              <a:t>ML 	</a:t>
            </a:r>
            <a:r>
              <a:rPr sz="2800" dirty="0">
                <a:latin typeface="Calibri"/>
                <a:cs typeface="Calibri"/>
              </a:rPr>
              <a:t>framework</a:t>
            </a:r>
            <a:r>
              <a:rPr sz="2800" spc="-95" dirty="0">
                <a:latin typeface="Calibri"/>
                <a:cs typeface="Calibri"/>
              </a:rPr>
              <a:t> </a:t>
            </a:r>
            <a:r>
              <a:rPr sz="2800" dirty="0">
                <a:latin typeface="Calibri"/>
                <a:cs typeface="Calibri"/>
              </a:rPr>
              <a:t>to</a:t>
            </a:r>
            <a:r>
              <a:rPr sz="2800" spc="-85" dirty="0">
                <a:latin typeface="Calibri"/>
                <a:cs typeface="Calibri"/>
              </a:rPr>
              <a:t> </a:t>
            </a:r>
            <a:r>
              <a:rPr sz="2800" spc="-25" dirty="0">
                <a:latin typeface="Calibri"/>
                <a:cs typeface="Calibri"/>
              </a:rPr>
              <a:t>IR</a:t>
            </a:r>
            <a:endParaRPr sz="2800">
              <a:latin typeface="Calibri"/>
              <a:cs typeface="Calibri"/>
            </a:endParaRPr>
          </a:p>
          <a:p>
            <a:pPr marL="186690" marR="5080" indent="-174625">
              <a:lnSpc>
                <a:spcPts val="3020"/>
              </a:lnSpc>
              <a:spcBef>
                <a:spcPts val="1010"/>
              </a:spcBef>
              <a:buFont typeface="Arial"/>
              <a:buChar char="•"/>
              <a:tabLst>
                <a:tab pos="187960" algn="l"/>
              </a:tabLst>
            </a:pPr>
            <a:r>
              <a:rPr sz="2800" dirty="0">
                <a:latin typeface="Calibri"/>
                <a:cs typeface="Calibri"/>
              </a:rPr>
              <a:t>Generate</a:t>
            </a:r>
            <a:r>
              <a:rPr sz="2800" spc="-110" dirty="0">
                <a:latin typeface="Calibri"/>
                <a:cs typeface="Calibri"/>
              </a:rPr>
              <a:t> </a:t>
            </a:r>
            <a:r>
              <a:rPr sz="2800" dirty="0">
                <a:latin typeface="Calibri"/>
                <a:cs typeface="Calibri"/>
              </a:rPr>
              <a:t>orthogonal</a:t>
            </a:r>
            <a:r>
              <a:rPr sz="2800" spc="-105" dirty="0">
                <a:latin typeface="Calibri"/>
                <a:cs typeface="Calibri"/>
              </a:rPr>
              <a:t> </a:t>
            </a:r>
            <a:r>
              <a:rPr sz="2800" spc="-10" dirty="0">
                <a:latin typeface="Calibri"/>
                <a:cs typeface="Calibri"/>
              </a:rPr>
              <a:t>control 	</a:t>
            </a:r>
            <a:r>
              <a:rPr sz="2800" dirty="0">
                <a:latin typeface="Calibri"/>
                <a:cs typeface="Calibri"/>
              </a:rPr>
              <a:t>(runtime</a:t>
            </a:r>
            <a:r>
              <a:rPr sz="2800" spc="-55" dirty="0">
                <a:latin typeface="Calibri"/>
                <a:cs typeface="Calibri"/>
              </a:rPr>
              <a:t> </a:t>
            </a:r>
            <a:r>
              <a:rPr sz="2800" dirty="0">
                <a:latin typeface="Calibri"/>
                <a:cs typeface="Calibri"/>
              </a:rPr>
              <a:t>code)</a:t>
            </a:r>
            <a:r>
              <a:rPr sz="2800" spc="-45" dirty="0">
                <a:latin typeface="Calibri"/>
                <a:cs typeface="Calibri"/>
              </a:rPr>
              <a:t> </a:t>
            </a:r>
            <a:r>
              <a:rPr sz="2800" dirty="0">
                <a:latin typeface="Calibri"/>
                <a:cs typeface="Calibri"/>
              </a:rPr>
              <a:t>and</a:t>
            </a:r>
            <a:r>
              <a:rPr sz="2800" spc="-45" dirty="0">
                <a:latin typeface="Calibri"/>
                <a:cs typeface="Calibri"/>
              </a:rPr>
              <a:t> </a:t>
            </a:r>
            <a:r>
              <a:rPr sz="2800" dirty="0">
                <a:latin typeface="Calibri"/>
                <a:cs typeface="Calibri"/>
              </a:rPr>
              <a:t>scheduling</a:t>
            </a:r>
            <a:r>
              <a:rPr sz="2800" spc="-40" dirty="0">
                <a:latin typeface="Calibri"/>
                <a:cs typeface="Calibri"/>
              </a:rPr>
              <a:t> </a:t>
            </a:r>
            <a:r>
              <a:rPr sz="2800" spc="-50" dirty="0">
                <a:latin typeface="Calibri"/>
                <a:cs typeface="Calibri"/>
              </a:rPr>
              <a:t>/ 	</a:t>
            </a:r>
            <a:r>
              <a:rPr sz="2800" dirty="0">
                <a:latin typeface="Calibri"/>
                <a:cs typeface="Calibri"/>
              </a:rPr>
              <a:t>hardware</a:t>
            </a:r>
            <a:r>
              <a:rPr sz="2800" spc="-100" dirty="0">
                <a:latin typeface="Calibri"/>
                <a:cs typeface="Calibri"/>
              </a:rPr>
              <a:t> </a:t>
            </a:r>
            <a:r>
              <a:rPr sz="2800" dirty="0">
                <a:latin typeface="Calibri"/>
                <a:cs typeface="Calibri"/>
              </a:rPr>
              <a:t>mapping</a:t>
            </a:r>
            <a:r>
              <a:rPr sz="2800" spc="-90" dirty="0">
                <a:latin typeface="Calibri"/>
                <a:cs typeface="Calibri"/>
              </a:rPr>
              <a:t> </a:t>
            </a:r>
            <a:r>
              <a:rPr sz="2800" dirty="0">
                <a:latin typeface="Calibri"/>
                <a:cs typeface="Calibri"/>
              </a:rPr>
              <a:t>(data</a:t>
            </a:r>
            <a:r>
              <a:rPr sz="2800" spc="-90" dirty="0">
                <a:latin typeface="Calibri"/>
                <a:cs typeface="Calibri"/>
              </a:rPr>
              <a:t> </a:t>
            </a:r>
            <a:r>
              <a:rPr sz="2800" dirty="0">
                <a:latin typeface="Calibri"/>
                <a:cs typeface="Calibri"/>
              </a:rPr>
              <a:t>layout</a:t>
            </a:r>
            <a:r>
              <a:rPr sz="2800" spc="-85" dirty="0">
                <a:latin typeface="Calibri"/>
                <a:cs typeface="Calibri"/>
              </a:rPr>
              <a:t> </a:t>
            </a:r>
            <a:r>
              <a:rPr sz="2800" spc="-50" dirty="0">
                <a:latin typeface="Calibri"/>
                <a:cs typeface="Calibri"/>
              </a:rPr>
              <a:t>+ 	</a:t>
            </a:r>
            <a:r>
              <a:rPr sz="2800" spc="-10" dirty="0">
                <a:latin typeface="Calibri"/>
                <a:cs typeface="Calibri"/>
              </a:rPr>
              <a:t>operators)</a:t>
            </a:r>
            <a:endParaRPr sz="2800">
              <a:latin typeface="Calibri"/>
              <a:cs typeface="Calibri"/>
            </a:endParaRPr>
          </a:p>
          <a:p>
            <a:pPr marL="186690" marR="763270" indent="-174625">
              <a:lnSpc>
                <a:spcPts val="3020"/>
              </a:lnSpc>
              <a:spcBef>
                <a:spcPts val="1015"/>
              </a:spcBef>
              <a:buFont typeface="Arial"/>
              <a:buChar char="•"/>
              <a:tabLst>
                <a:tab pos="187960" algn="l"/>
              </a:tabLst>
            </a:pPr>
            <a:r>
              <a:rPr sz="2800" dirty="0">
                <a:latin typeface="Calibri"/>
                <a:cs typeface="Calibri"/>
              </a:rPr>
              <a:t>Highly</a:t>
            </a:r>
            <a:r>
              <a:rPr sz="2800" spc="-60" dirty="0">
                <a:latin typeface="Calibri"/>
                <a:cs typeface="Calibri"/>
              </a:rPr>
              <a:t> </a:t>
            </a:r>
            <a:r>
              <a:rPr sz="2800" dirty="0">
                <a:latin typeface="Calibri"/>
                <a:cs typeface="Calibri"/>
              </a:rPr>
              <a:t>specialized</a:t>
            </a:r>
            <a:r>
              <a:rPr sz="2800" spc="-55" dirty="0">
                <a:latin typeface="Calibri"/>
                <a:cs typeface="Calibri"/>
              </a:rPr>
              <a:t> </a:t>
            </a:r>
            <a:r>
              <a:rPr sz="2800" dirty="0">
                <a:latin typeface="Calibri"/>
                <a:cs typeface="Calibri"/>
              </a:rPr>
              <a:t>for</a:t>
            </a:r>
            <a:r>
              <a:rPr sz="2800" spc="-55" dirty="0">
                <a:latin typeface="Calibri"/>
                <a:cs typeface="Calibri"/>
              </a:rPr>
              <a:t> </a:t>
            </a:r>
            <a:r>
              <a:rPr sz="2800" dirty="0">
                <a:latin typeface="Calibri"/>
                <a:cs typeface="Calibri"/>
              </a:rPr>
              <a:t>ML</a:t>
            </a:r>
            <a:r>
              <a:rPr sz="2800" spc="-55" dirty="0">
                <a:latin typeface="Calibri"/>
                <a:cs typeface="Calibri"/>
              </a:rPr>
              <a:t> </a:t>
            </a:r>
            <a:r>
              <a:rPr sz="2800" spc="-50" dirty="0">
                <a:latin typeface="Calibri"/>
                <a:cs typeface="Calibri"/>
              </a:rPr>
              <a:t>&amp; 	</a:t>
            </a:r>
            <a:r>
              <a:rPr sz="2800" spc="-60" dirty="0">
                <a:latin typeface="Calibri"/>
                <a:cs typeface="Calibri"/>
              </a:rPr>
              <a:t>Tensor-</a:t>
            </a:r>
            <a:r>
              <a:rPr sz="2800" dirty="0">
                <a:latin typeface="Calibri"/>
                <a:cs typeface="Calibri"/>
              </a:rPr>
              <a:t>specific</a:t>
            </a:r>
            <a:r>
              <a:rPr sz="2800" spc="10" dirty="0">
                <a:latin typeface="Calibri"/>
                <a:cs typeface="Calibri"/>
              </a:rPr>
              <a:t> </a:t>
            </a:r>
            <a:r>
              <a:rPr sz="2800" spc="-10" dirty="0">
                <a:latin typeface="Calibri"/>
                <a:cs typeface="Calibri"/>
              </a:rPr>
              <a:t>optimization</a:t>
            </a:r>
            <a:endParaRPr sz="2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What</a:t>
            </a:r>
            <a:r>
              <a:rPr spc="-65" dirty="0"/>
              <a:t> </a:t>
            </a:r>
            <a:r>
              <a:rPr dirty="0"/>
              <a:t>else</a:t>
            </a:r>
            <a:r>
              <a:rPr spc="-65" dirty="0"/>
              <a:t> </a:t>
            </a:r>
            <a:r>
              <a:rPr dirty="0"/>
              <a:t>can</a:t>
            </a:r>
            <a:r>
              <a:rPr spc="-60" dirty="0"/>
              <a:t> </a:t>
            </a:r>
            <a:r>
              <a:rPr dirty="0"/>
              <a:t>compilers</a:t>
            </a:r>
            <a:r>
              <a:rPr spc="-65" dirty="0"/>
              <a:t> </a:t>
            </a:r>
            <a:r>
              <a:rPr dirty="0"/>
              <a:t>do</a:t>
            </a:r>
            <a:r>
              <a:rPr spc="-65" dirty="0"/>
              <a:t> </a:t>
            </a:r>
            <a:r>
              <a:rPr dirty="0"/>
              <a:t>for</a:t>
            </a:r>
            <a:r>
              <a:rPr spc="-60" dirty="0"/>
              <a:t> </a:t>
            </a:r>
            <a:r>
              <a:rPr spc="-20" dirty="0"/>
              <a:t>you?</a:t>
            </a:r>
          </a:p>
        </p:txBody>
      </p:sp>
      <p:sp>
        <p:nvSpPr>
          <p:cNvPr id="3" name="object 3"/>
          <p:cNvSpPr txBox="1"/>
          <p:nvPr/>
        </p:nvSpPr>
        <p:spPr>
          <a:xfrm>
            <a:off x="1009983" y="3087095"/>
            <a:ext cx="9912350" cy="1558925"/>
          </a:xfrm>
          <a:prstGeom prst="rect">
            <a:avLst/>
          </a:prstGeom>
        </p:spPr>
        <p:txBody>
          <a:bodyPr vert="horz" wrap="square" lIns="0" tIns="96520" rIns="0" bIns="0" rtlCol="0">
            <a:spAutoFit/>
          </a:bodyPr>
          <a:lstStyle/>
          <a:p>
            <a:pPr marL="187325" indent="-174625">
              <a:lnSpc>
                <a:spcPct val="100000"/>
              </a:lnSpc>
              <a:spcBef>
                <a:spcPts val="760"/>
              </a:spcBef>
              <a:buFont typeface="Arial"/>
              <a:buChar char="•"/>
              <a:tabLst>
                <a:tab pos="187325" algn="l"/>
              </a:tabLst>
            </a:pPr>
            <a:r>
              <a:rPr sz="2800" dirty="0">
                <a:latin typeface="Calibri"/>
                <a:cs typeface="Calibri"/>
              </a:rPr>
              <a:t>Compilers</a:t>
            </a:r>
            <a:r>
              <a:rPr sz="2800" spc="-50" dirty="0">
                <a:latin typeface="Calibri"/>
                <a:cs typeface="Calibri"/>
              </a:rPr>
              <a:t> </a:t>
            </a:r>
            <a:r>
              <a:rPr sz="2800" dirty="0">
                <a:latin typeface="Calibri"/>
                <a:cs typeface="Calibri"/>
              </a:rPr>
              <a:t>do</a:t>
            </a:r>
            <a:r>
              <a:rPr sz="2800" spc="-45" dirty="0">
                <a:latin typeface="Calibri"/>
                <a:cs typeface="Calibri"/>
              </a:rPr>
              <a:t> </a:t>
            </a:r>
            <a:r>
              <a:rPr sz="2800" dirty="0">
                <a:latin typeface="Calibri"/>
                <a:cs typeface="Calibri"/>
              </a:rPr>
              <a:t>more</a:t>
            </a:r>
            <a:r>
              <a:rPr sz="2800" spc="-45" dirty="0">
                <a:latin typeface="Calibri"/>
                <a:cs typeface="Calibri"/>
              </a:rPr>
              <a:t> </a:t>
            </a:r>
            <a:r>
              <a:rPr sz="2800" dirty="0">
                <a:latin typeface="Calibri"/>
                <a:cs typeface="Calibri"/>
              </a:rPr>
              <a:t>than</a:t>
            </a:r>
            <a:r>
              <a:rPr sz="2800" spc="-50" dirty="0">
                <a:latin typeface="Calibri"/>
                <a:cs typeface="Calibri"/>
              </a:rPr>
              <a:t> </a:t>
            </a:r>
            <a:r>
              <a:rPr sz="2800" dirty="0">
                <a:latin typeface="Calibri"/>
                <a:cs typeface="Calibri"/>
              </a:rPr>
              <a:t>just</a:t>
            </a:r>
            <a:r>
              <a:rPr sz="2800" spc="-45" dirty="0">
                <a:latin typeface="Calibri"/>
                <a:cs typeface="Calibri"/>
              </a:rPr>
              <a:t> </a:t>
            </a:r>
            <a:r>
              <a:rPr sz="2800" dirty="0">
                <a:latin typeface="Calibri"/>
                <a:cs typeface="Calibri"/>
              </a:rPr>
              <a:t>map</a:t>
            </a:r>
            <a:r>
              <a:rPr sz="2800" spc="-45" dirty="0">
                <a:latin typeface="Calibri"/>
                <a:cs typeface="Calibri"/>
              </a:rPr>
              <a:t> </a:t>
            </a:r>
            <a:r>
              <a:rPr sz="2800" dirty="0">
                <a:latin typeface="Calibri"/>
                <a:cs typeface="Calibri"/>
              </a:rPr>
              <a:t>to</a:t>
            </a:r>
            <a:r>
              <a:rPr sz="2800" spc="-45" dirty="0">
                <a:latin typeface="Calibri"/>
                <a:cs typeface="Calibri"/>
              </a:rPr>
              <a:t> </a:t>
            </a:r>
            <a:r>
              <a:rPr sz="2800" dirty="0">
                <a:latin typeface="Calibri"/>
                <a:cs typeface="Calibri"/>
              </a:rPr>
              <a:t>machines</a:t>
            </a:r>
            <a:r>
              <a:rPr sz="2800" spc="-50" dirty="0">
                <a:latin typeface="Calibri"/>
                <a:cs typeface="Calibri"/>
              </a:rPr>
              <a:t> </a:t>
            </a:r>
            <a:r>
              <a:rPr sz="2800" dirty="0">
                <a:latin typeface="Calibri"/>
                <a:cs typeface="Calibri"/>
              </a:rPr>
              <a:t>and</a:t>
            </a:r>
            <a:r>
              <a:rPr sz="2800" spc="-45" dirty="0">
                <a:latin typeface="Calibri"/>
                <a:cs typeface="Calibri"/>
              </a:rPr>
              <a:t> </a:t>
            </a:r>
            <a:r>
              <a:rPr sz="2800" dirty="0">
                <a:latin typeface="Calibri"/>
                <a:cs typeface="Calibri"/>
              </a:rPr>
              <a:t>optimize</a:t>
            </a:r>
            <a:r>
              <a:rPr sz="2800" spc="-45" dirty="0">
                <a:latin typeface="Calibri"/>
                <a:cs typeface="Calibri"/>
              </a:rPr>
              <a:t> </a:t>
            </a:r>
            <a:r>
              <a:rPr sz="2800" dirty="0">
                <a:latin typeface="Calibri"/>
                <a:cs typeface="Calibri"/>
              </a:rPr>
              <a:t>for</a:t>
            </a:r>
            <a:r>
              <a:rPr sz="2800" spc="-45" dirty="0">
                <a:latin typeface="Calibri"/>
                <a:cs typeface="Calibri"/>
              </a:rPr>
              <a:t> </a:t>
            </a:r>
            <a:r>
              <a:rPr sz="2800" spc="-25" dirty="0">
                <a:latin typeface="Calibri"/>
                <a:cs typeface="Calibri"/>
              </a:rPr>
              <a:t>you</a:t>
            </a:r>
            <a:endParaRPr sz="2800">
              <a:latin typeface="Calibri"/>
              <a:cs typeface="Calibri"/>
            </a:endParaRPr>
          </a:p>
          <a:p>
            <a:pPr marL="187325" indent="-174625">
              <a:lnSpc>
                <a:spcPct val="100000"/>
              </a:lnSpc>
              <a:spcBef>
                <a:spcPts val="665"/>
              </a:spcBef>
              <a:buFont typeface="Arial"/>
              <a:buChar char="•"/>
              <a:tabLst>
                <a:tab pos="187325" algn="l"/>
              </a:tabLst>
            </a:pPr>
            <a:r>
              <a:rPr sz="2800" dirty="0">
                <a:latin typeface="Calibri"/>
                <a:cs typeface="Calibri"/>
              </a:rPr>
              <a:t>Support</a:t>
            </a:r>
            <a:r>
              <a:rPr sz="2800" spc="-55" dirty="0">
                <a:latin typeface="Calibri"/>
                <a:cs typeface="Calibri"/>
              </a:rPr>
              <a:t> </a:t>
            </a:r>
            <a:r>
              <a:rPr sz="2800" dirty="0">
                <a:latin typeface="Calibri"/>
                <a:cs typeface="Calibri"/>
              </a:rPr>
              <a:t>for</a:t>
            </a:r>
            <a:r>
              <a:rPr sz="2800" spc="-25" dirty="0">
                <a:latin typeface="Calibri"/>
                <a:cs typeface="Calibri"/>
              </a:rPr>
              <a:t> </a:t>
            </a:r>
            <a:r>
              <a:rPr sz="2800" b="1" dirty="0">
                <a:latin typeface="Calibri"/>
                <a:cs typeface="Calibri"/>
              </a:rPr>
              <a:t>debugging</a:t>
            </a:r>
            <a:r>
              <a:rPr sz="2800" b="1" spc="-40" dirty="0">
                <a:latin typeface="Calibri"/>
                <a:cs typeface="Calibri"/>
              </a:rPr>
              <a:t> </a:t>
            </a:r>
            <a:r>
              <a:rPr sz="2800" b="1" dirty="0">
                <a:latin typeface="Calibri"/>
                <a:cs typeface="Calibri"/>
              </a:rPr>
              <a:t>and</a:t>
            </a:r>
            <a:r>
              <a:rPr sz="2800" b="1" spc="-45" dirty="0">
                <a:latin typeface="Calibri"/>
                <a:cs typeface="Calibri"/>
              </a:rPr>
              <a:t> </a:t>
            </a:r>
            <a:r>
              <a:rPr sz="2800" b="1" dirty="0">
                <a:latin typeface="Calibri"/>
                <a:cs typeface="Calibri"/>
              </a:rPr>
              <a:t>profiling</a:t>
            </a:r>
            <a:r>
              <a:rPr sz="2800" b="1" spc="-40" dirty="0">
                <a:latin typeface="Calibri"/>
                <a:cs typeface="Calibri"/>
              </a:rPr>
              <a:t> </a:t>
            </a:r>
            <a:r>
              <a:rPr sz="2800" b="1" spc="-10" dirty="0">
                <a:latin typeface="Calibri"/>
                <a:cs typeface="Calibri"/>
              </a:rPr>
              <a:t>instrumentation</a:t>
            </a:r>
            <a:endParaRPr sz="2800">
              <a:latin typeface="Calibri"/>
              <a:cs typeface="Calibri"/>
            </a:endParaRPr>
          </a:p>
          <a:p>
            <a:pPr marL="187325" indent="-174625">
              <a:lnSpc>
                <a:spcPct val="100000"/>
              </a:lnSpc>
              <a:spcBef>
                <a:spcPts val="665"/>
              </a:spcBef>
              <a:buFont typeface="Arial"/>
              <a:buChar char="•"/>
              <a:tabLst>
                <a:tab pos="187325" algn="l"/>
              </a:tabLst>
            </a:pPr>
            <a:r>
              <a:rPr sz="2800" dirty="0">
                <a:latin typeface="Calibri"/>
                <a:cs typeface="Calibri"/>
              </a:rPr>
              <a:t>Analysis</a:t>
            </a:r>
            <a:r>
              <a:rPr sz="2800" spc="-45" dirty="0">
                <a:latin typeface="Calibri"/>
                <a:cs typeface="Calibri"/>
              </a:rPr>
              <a:t> </a:t>
            </a:r>
            <a:r>
              <a:rPr sz="2800" dirty="0">
                <a:latin typeface="Calibri"/>
                <a:cs typeface="Calibri"/>
              </a:rPr>
              <a:t>to</a:t>
            </a:r>
            <a:r>
              <a:rPr sz="2800" spc="-40" dirty="0">
                <a:latin typeface="Calibri"/>
                <a:cs typeface="Calibri"/>
              </a:rPr>
              <a:t> </a:t>
            </a:r>
            <a:r>
              <a:rPr sz="2800" dirty="0">
                <a:latin typeface="Calibri"/>
                <a:cs typeface="Calibri"/>
              </a:rPr>
              <a:t>check</a:t>
            </a:r>
            <a:r>
              <a:rPr sz="2800" spc="-25" dirty="0">
                <a:latin typeface="Calibri"/>
                <a:cs typeface="Calibri"/>
              </a:rPr>
              <a:t> </a:t>
            </a:r>
            <a:r>
              <a:rPr sz="2800" b="1" dirty="0">
                <a:latin typeface="Calibri"/>
                <a:cs typeface="Calibri"/>
              </a:rPr>
              <a:t>security</a:t>
            </a:r>
            <a:r>
              <a:rPr sz="2800" b="1" spc="-40" dirty="0">
                <a:latin typeface="Calibri"/>
                <a:cs typeface="Calibri"/>
              </a:rPr>
              <a:t> </a:t>
            </a:r>
            <a:r>
              <a:rPr sz="2800" b="1" spc="-10" dirty="0">
                <a:latin typeface="Calibri"/>
                <a:cs typeface="Calibri"/>
              </a:rPr>
              <a:t>properties</a:t>
            </a:r>
            <a:endParaRPr sz="2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Purpose</a:t>
            </a:r>
            <a:r>
              <a:rPr spc="-55" dirty="0"/>
              <a:t> </a:t>
            </a:r>
            <a:r>
              <a:rPr dirty="0"/>
              <a:t>&amp;</a:t>
            </a:r>
            <a:r>
              <a:rPr spc="-45" dirty="0"/>
              <a:t> </a:t>
            </a:r>
            <a:r>
              <a:rPr dirty="0"/>
              <a:t>Operation</a:t>
            </a:r>
            <a:r>
              <a:rPr spc="-45" dirty="0"/>
              <a:t> </a:t>
            </a:r>
            <a:r>
              <a:rPr dirty="0"/>
              <a:t>of</a:t>
            </a:r>
            <a:r>
              <a:rPr spc="-45" dirty="0"/>
              <a:t> </a:t>
            </a:r>
            <a:r>
              <a:rPr dirty="0"/>
              <a:t>a</a:t>
            </a:r>
            <a:r>
              <a:rPr spc="-45" dirty="0"/>
              <a:t> </a:t>
            </a:r>
            <a:r>
              <a:rPr spc="-10" dirty="0"/>
              <a:t>Compiler</a:t>
            </a:r>
          </a:p>
        </p:txBody>
      </p:sp>
      <p:sp>
        <p:nvSpPr>
          <p:cNvPr id="3" name="object 3"/>
          <p:cNvSpPr txBox="1"/>
          <p:nvPr/>
        </p:nvSpPr>
        <p:spPr>
          <a:xfrm>
            <a:off x="484157" y="1808342"/>
            <a:ext cx="4453890" cy="4163060"/>
          </a:xfrm>
          <a:prstGeom prst="rect">
            <a:avLst/>
          </a:prstGeom>
        </p:spPr>
        <p:txBody>
          <a:bodyPr vert="horz" wrap="square" lIns="0" tIns="60960" rIns="0" bIns="0" rtlCol="0">
            <a:spAutoFit/>
          </a:bodyPr>
          <a:lstStyle/>
          <a:p>
            <a:pPr marL="186690" marR="5080" indent="-174625">
              <a:lnSpc>
                <a:spcPts val="3020"/>
              </a:lnSpc>
              <a:spcBef>
                <a:spcPts val="480"/>
              </a:spcBef>
              <a:buFont typeface="Arial"/>
              <a:buChar char="•"/>
              <a:tabLst>
                <a:tab pos="187960" algn="l"/>
              </a:tabLst>
            </a:pPr>
            <a:r>
              <a:rPr sz="2800" dirty="0">
                <a:latin typeface="Calibri"/>
                <a:cs typeface="Calibri"/>
              </a:rPr>
              <a:t>Compilers</a:t>
            </a:r>
            <a:r>
              <a:rPr sz="2800" spc="-85" dirty="0">
                <a:latin typeface="Calibri"/>
                <a:cs typeface="Calibri"/>
              </a:rPr>
              <a:t> </a:t>
            </a:r>
            <a:r>
              <a:rPr sz="2800" dirty="0">
                <a:latin typeface="Calibri"/>
                <a:cs typeface="Calibri"/>
              </a:rPr>
              <a:t>process</a:t>
            </a:r>
            <a:r>
              <a:rPr sz="2800" spc="-70" dirty="0">
                <a:latin typeface="Calibri"/>
                <a:cs typeface="Calibri"/>
              </a:rPr>
              <a:t> </a:t>
            </a:r>
            <a:r>
              <a:rPr sz="2800" spc="-10" dirty="0">
                <a:latin typeface="Calibri"/>
                <a:cs typeface="Calibri"/>
              </a:rPr>
              <a:t>high-level 	</a:t>
            </a:r>
            <a:r>
              <a:rPr sz="2800" dirty="0">
                <a:latin typeface="Calibri"/>
                <a:cs typeface="Calibri"/>
              </a:rPr>
              <a:t>language</a:t>
            </a:r>
            <a:r>
              <a:rPr sz="2800" spc="-55" dirty="0">
                <a:latin typeface="Calibri"/>
                <a:cs typeface="Calibri"/>
              </a:rPr>
              <a:t> </a:t>
            </a:r>
            <a:r>
              <a:rPr sz="2800" dirty="0">
                <a:latin typeface="Calibri"/>
                <a:cs typeface="Calibri"/>
              </a:rPr>
              <a:t>code</a:t>
            </a:r>
            <a:r>
              <a:rPr sz="2800" spc="-45" dirty="0">
                <a:latin typeface="Calibri"/>
                <a:cs typeface="Calibri"/>
              </a:rPr>
              <a:t> </a:t>
            </a:r>
            <a:r>
              <a:rPr sz="2800" dirty="0">
                <a:latin typeface="Calibri"/>
                <a:cs typeface="Calibri"/>
              </a:rPr>
              <a:t>to</a:t>
            </a:r>
            <a:r>
              <a:rPr sz="2800" spc="-45" dirty="0">
                <a:latin typeface="Calibri"/>
                <a:cs typeface="Calibri"/>
              </a:rPr>
              <a:t> </a:t>
            </a:r>
            <a:r>
              <a:rPr sz="2800" spc="-10" dirty="0">
                <a:latin typeface="Calibri"/>
                <a:cs typeface="Calibri"/>
              </a:rPr>
              <a:t>(eventually) 	</a:t>
            </a:r>
            <a:r>
              <a:rPr sz="2800" dirty="0">
                <a:latin typeface="Calibri"/>
                <a:cs typeface="Calibri"/>
              </a:rPr>
              <a:t>produce</a:t>
            </a:r>
            <a:r>
              <a:rPr sz="2800" spc="-70" dirty="0">
                <a:latin typeface="Calibri"/>
                <a:cs typeface="Calibri"/>
              </a:rPr>
              <a:t> </a:t>
            </a:r>
            <a:r>
              <a:rPr sz="2800" dirty="0">
                <a:latin typeface="Calibri"/>
                <a:cs typeface="Calibri"/>
              </a:rPr>
              <a:t>machine</a:t>
            </a:r>
            <a:r>
              <a:rPr sz="2800" spc="-55" dirty="0">
                <a:latin typeface="Calibri"/>
                <a:cs typeface="Calibri"/>
              </a:rPr>
              <a:t> </a:t>
            </a:r>
            <a:r>
              <a:rPr sz="2800" spc="-20" dirty="0">
                <a:latin typeface="Calibri"/>
                <a:cs typeface="Calibri"/>
              </a:rPr>
              <a:t>code</a:t>
            </a:r>
            <a:endParaRPr sz="2800">
              <a:latin typeface="Calibri"/>
              <a:cs typeface="Calibri"/>
            </a:endParaRPr>
          </a:p>
          <a:p>
            <a:pPr marL="186690" marR="142240" indent="-174625">
              <a:lnSpc>
                <a:spcPts val="3020"/>
              </a:lnSpc>
              <a:spcBef>
                <a:spcPts val="1015"/>
              </a:spcBef>
              <a:buFont typeface="Arial"/>
              <a:buChar char="•"/>
              <a:tabLst>
                <a:tab pos="187960" algn="l"/>
              </a:tabLst>
            </a:pPr>
            <a:r>
              <a:rPr sz="2800" spc="-10" dirty="0">
                <a:latin typeface="Calibri"/>
                <a:cs typeface="Calibri"/>
              </a:rPr>
              <a:t>Organized</a:t>
            </a:r>
            <a:r>
              <a:rPr sz="2800" spc="-50" dirty="0">
                <a:latin typeface="Calibri"/>
                <a:cs typeface="Calibri"/>
              </a:rPr>
              <a:t> </a:t>
            </a:r>
            <a:r>
              <a:rPr sz="2800" dirty="0">
                <a:latin typeface="Calibri"/>
                <a:cs typeface="Calibri"/>
              </a:rPr>
              <a:t>into</a:t>
            </a:r>
            <a:r>
              <a:rPr sz="2800" spc="-40" dirty="0">
                <a:latin typeface="Calibri"/>
                <a:cs typeface="Calibri"/>
              </a:rPr>
              <a:t> </a:t>
            </a:r>
            <a:r>
              <a:rPr sz="2800" dirty="0">
                <a:latin typeface="Calibri"/>
                <a:cs typeface="Calibri"/>
              </a:rPr>
              <a:t>a</a:t>
            </a:r>
            <a:r>
              <a:rPr sz="2800" spc="-40" dirty="0">
                <a:latin typeface="Calibri"/>
                <a:cs typeface="Calibri"/>
              </a:rPr>
              <a:t> front-</a:t>
            </a:r>
            <a:r>
              <a:rPr sz="2800" spc="-20" dirty="0">
                <a:latin typeface="Calibri"/>
                <a:cs typeface="Calibri"/>
              </a:rPr>
              <a:t>end, 	</a:t>
            </a:r>
            <a:r>
              <a:rPr sz="2800" spc="-10" dirty="0">
                <a:latin typeface="Calibri"/>
                <a:cs typeface="Calibri"/>
              </a:rPr>
              <a:t>“middle-</a:t>
            </a:r>
            <a:r>
              <a:rPr sz="2800" spc="-35" dirty="0">
                <a:latin typeface="Calibri"/>
                <a:cs typeface="Calibri"/>
              </a:rPr>
              <a:t>end”, </a:t>
            </a:r>
            <a:r>
              <a:rPr sz="2800" dirty="0">
                <a:latin typeface="Calibri"/>
                <a:cs typeface="Calibri"/>
              </a:rPr>
              <a:t>and</a:t>
            </a:r>
            <a:r>
              <a:rPr sz="2800" spc="-25" dirty="0">
                <a:latin typeface="Calibri"/>
                <a:cs typeface="Calibri"/>
              </a:rPr>
              <a:t> </a:t>
            </a:r>
            <a:r>
              <a:rPr sz="2800" spc="-35" dirty="0">
                <a:latin typeface="Calibri"/>
                <a:cs typeface="Calibri"/>
              </a:rPr>
              <a:t>back-</a:t>
            </a:r>
            <a:r>
              <a:rPr sz="2800" spc="-20" dirty="0">
                <a:latin typeface="Calibri"/>
                <a:cs typeface="Calibri"/>
              </a:rPr>
              <a:t>end.</a:t>
            </a:r>
            <a:endParaRPr sz="2800">
              <a:latin typeface="Calibri"/>
              <a:cs typeface="Calibri"/>
            </a:endParaRPr>
          </a:p>
          <a:p>
            <a:pPr marL="186690" marR="32384" indent="-174625">
              <a:lnSpc>
                <a:spcPts val="3020"/>
              </a:lnSpc>
              <a:spcBef>
                <a:spcPts val="1005"/>
              </a:spcBef>
              <a:buFont typeface="Arial"/>
              <a:buChar char="•"/>
              <a:tabLst>
                <a:tab pos="187960" algn="l"/>
              </a:tabLst>
            </a:pPr>
            <a:r>
              <a:rPr sz="2800" spc="-10" dirty="0">
                <a:latin typeface="Calibri"/>
                <a:cs typeface="Calibri"/>
              </a:rPr>
              <a:t>Middle-</a:t>
            </a:r>
            <a:r>
              <a:rPr sz="2800" spc="-25" dirty="0">
                <a:latin typeface="Calibri"/>
                <a:cs typeface="Calibri"/>
              </a:rPr>
              <a:t>end 	</a:t>
            </a:r>
            <a:r>
              <a:rPr sz="2800" spc="-10" dirty="0">
                <a:latin typeface="Calibri"/>
                <a:cs typeface="Calibri"/>
              </a:rPr>
              <a:t>analyzes/transforms</a:t>
            </a:r>
            <a:r>
              <a:rPr sz="2800" spc="-130" dirty="0">
                <a:latin typeface="Calibri"/>
                <a:cs typeface="Calibri"/>
              </a:rPr>
              <a:t> </a:t>
            </a:r>
            <a:r>
              <a:rPr sz="2800" spc="-20" dirty="0">
                <a:latin typeface="Calibri"/>
                <a:cs typeface="Calibri"/>
              </a:rPr>
              <a:t>program 	</a:t>
            </a:r>
            <a:r>
              <a:rPr sz="2800" spc="-10" dirty="0">
                <a:latin typeface="Calibri"/>
                <a:cs typeface="Calibri"/>
              </a:rPr>
              <a:t>represented</a:t>
            </a:r>
            <a:r>
              <a:rPr sz="2800" spc="-50" dirty="0">
                <a:latin typeface="Calibri"/>
                <a:cs typeface="Calibri"/>
              </a:rPr>
              <a:t> </a:t>
            </a:r>
            <a:r>
              <a:rPr sz="2800" dirty="0">
                <a:latin typeface="Calibri"/>
                <a:cs typeface="Calibri"/>
              </a:rPr>
              <a:t>as</a:t>
            </a:r>
            <a:r>
              <a:rPr sz="2800" spc="-40" dirty="0">
                <a:latin typeface="Calibri"/>
                <a:cs typeface="Calibri"/>
              </a:rPr>
              <a:t> </a:t>
            </a:r>
            <a:r>
              <a:rPr sz="2800" spc="-25" dirty="0">
                <a:latin typeface="Calibri"/>
                <a:cs typeface="Calibri"/>
              </a:rPr>
              <a:t>an 	</a:t>
            </a:r>
            <a:r>
              <a:rPr sz="2800" spc="-10" dirty="0">
                <a:latin typeface="Calibri"/>
                <a:cs typeface="Calibri"/>
              </a:rPr>
              <a:t>“Intermediate 	Representation”</a:t>
            </a:r>
            <a:endParaRPr sz="2800">
              <a:latin typeface="Calibri"/>
              <a:cs typeface="Calibri"/>
            </a:endParaRPr>
          </a:p>
        </p:txBody>
      </p:sp>
      <p:pic>
        <p:nvPicPr>
          <p:cNvPr id="4" name="object 4"/>
          <p:cNvPicPr/>
          <p:nvPr/>
        </p:nvPicPr>
        <p:blipFill>
          <a:blip r:embed="rId2" cstate="print"/>
          <a:stretch>
            <a:fillRect/>
          </a:stretch>
        </p:blipFill>
        <p:spPr>
          <a:xfrm>
            <a:off x="5338455" y="2176842"/>
            <a:ext cx="6775218" cy="399463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Compiling</a:t>
            </a:r>
            <a:r>
              <a:rPr spc="-95" dirty="0"/>
              <a:t> </a:t>
            </a:r>
            <a:r>
              <a:rPr dirty="0"/>
              <a:t>to</a:t>
            </a:r>
            <a:r>
              <a:rPr spc="-90" dirty="0"/>
              <a:t> </a:t>
            </a:r>
            <a:r>
              <a:rPr dirty="0"/>
              <a:t>profile</a:t>
            </a:r>
            <a:r>
              <a:rPr spc="-90" dirty="0"/>
              <a:t> </a:t>
            </a:r>
            <a:r>
              <a:rPr dirty="0"/>
              <a:t>(like</a:t>
            </a:r>
            <a:r>
              <a:rPr spc="-90" dirty="0"/>
              <a:t> </a:t>
            </a:r>
            <a:r>
              <a:rPr spc="-10" dirty="0"/>
              <a:t>gprof)</a:t>
            </a:r>
          </a:p>
        </p:txBody>
      </p:sp>
      <p:sp>
        <p:nvSpPr>
          <p:cNvPr id="3" name="object 3"/>
          <p:cNvSpPr txBox="1"/>
          <p:nvPr/>
        </p:nvSpPr>
        <p:spPr>
          <a:xfrm>
            <a:off x="964547" y="1808343"/>
            <a:ext cx="4810125" cy="3943985"/>
          </a:xfrm>
          <a:prstGeom prst="rect">
            <a:avLst/>
          </a:prstGeom>
        </p:spPr>
        <p:txBody>
          <a:bodyPr vert="horz" wrap="square" lIns="0" tIns="60960" rIns="0" bIns="0" rtlCol="0">
            <a:spAutoFit/>
          </a:bodyPr>
          <a:lstStyle/>
          <a:p>
            <a:pPr marL="186690" marR="756285" indent="-174625">
              <a:lnSpc>
                <a:spcPts val="3020"/>
              </a:lnSpc>
              <a:spcBef>
                <a:spcPts val="480"/>
              </a:spcBef>
              <a:buFont typeface="Arial"/>
              <a:buChar char="•"/>
              <a:tabLst>
                <a:tab pos="187960" algn="l"/>
              </a:tabLst>
            </a:pPr>
            <a:r>
              <a:rPr sz="2800" dirty="0">
                <a:latin typeface="Calibri"/>
                <a:cs typeface="Calibri"/>
              </a:rPr>
              <a:t>Insert</a:t>
            </a:r>
            <a:r>
              <a:rPr sz="2800" spc="-45" dirty="0">
                <a:latin typeface="Calibri"/>
                <a:cs typeface="Calibri"/>
              </a:rPr>
              <a:t> </a:t>
            </a:r>
            <a:r>
              <a:rPr sz="2800" dirty="0">
                <a:latin typeface="Calibri"/>
                <a:cs typeface="Calibri"/>
              </a:rPr>
              <a:t>code</a:t>
            </a:r>
            <a:r>
              <a:rPr sz="2800" spc="-35" dirty="0">
                <a:latin typeface="Calibri"/>
                <a:cs typeface="Calibri"/>
              </a:rPr>
              <a:t> </a:t>
            </a:r>
            <a:r>
              <a:rPr sz="2800" dirty="0">
                <a:latin typeface="Calibri"/>
                <a:cs typeface="Calibri"/>
              </a:rPr>
              <a:t>that</a:t>
            </a:r>
            <a:r>
              <a:rPr sz="2800" spc="-35" dirty="0">
                <a:latin typeface="Calibri"/>
                <a:cs typeface="Calibri"/>
              </a:rPr>
              <a:t> </a:t>
            </a:r>
            <a:r>
              <a:rPr sz="2800" spc="-10" dirty="0">
                <a:latin typeface="Calibri"/>
                <a:cs typeface="Calibri"/>
              </a:rPr>
              <a:t>tracks 	</a:t>
            </a:r>
            <a:r>
              <a:rPr sz="2800" dirty="0">
                <a:latin typeface="Calibri"/>
                <a:cs typeface="Calibri"/>
              </a:rPr>
              <a:t>transitions</a:t>
            </a:r>
            <a:r>
              <a:rPr sz="2800" spc="-90" dirty="0">
                <a:latin typeface="Calibri"/>
                <a:cs typeface="Calibri"/>
              </a:rPr>
              <a:t> </a:t>
            </a:r>
            <a:r>
              <a:rPr sz="2800" dirty="0">
                <a:latin typeface="Calibri"/>
                <a:cs typeface="Calibri"/>
              </a:rPr>
              <a:t>into</a:t>
            </a:r>
            <a:r>
              <a:rPr sz="2800" spc="-75" dirty="0">
                <a:latin typeface="Calibri"/>
                <a:cs typeface="Calibri"/>
              </a:rPr>
              <a:t> </a:t>
            </a:r>
            <a:r>
              <a:rPr sz="2800" dirty="0">
                <a:latin typeface="Calibri"/>
                <a:cs typeface="Calibri"/>
              </a:rPr>
              <a:t>every</a:t>
            </a:r>
            <a:r>
              <a:rPr sz="2800" spc="-75" dirty="0">
                <a:latin typeface="Calibri"/>
                <a:cs typeface="Calibri"/>
              </a:rPr>
              <a:t> </a:t>
            </a:r>
            <a:r>
              <a:rPr sz="2800" spc="-10" dirty="0">
                <a:latin typeface="Calibri"/>
                <a:cs typeface="Calibri"/>
              </a:rPr>
              <a:t>basic 	block</a:t>
            </a:r>
            <a:endParaRPr sz="2800">
              <a:latin typeface="Calibri"/>
              <a:cs typeface="Calibri"/>
            </a:endParaRPr>
          </a:p>
          <a:p>
            <a:pPr marL="643890" marR="154305" lvl="1" indent="-182245">
              <a:lnSpc>
                <a:spcPts val="2590"/>
              </a:lnSpc>
              <a:spcBef>
                <a:spcPts val="515"/>
              </a:spcBef>
              <a:buFont typeface="Arial"/>
              <a:buChar char="•"/>
              <a:tabLst>
                <a:tab pos="645160" algn="l"/>
              </a:tabLst>
            </a:pPr>
            <a:r>
              <a:rPr sz="2400" dirty="0">
                <a:latin typeface="Calibri"/>
                <a:cs typeface="Calibri"/>
              </a:rPr>
              <a:t>(reality:</a:t>
            </a:r>
            <a:r>
              <a:rPr sz="2400" spc="-50" dirty="0">
                <a:latin typeface="Calibri"/>
                <a:cs typeface="Calibri"/>
              </a:rPr>
              <a:t> </a:t>
            </a:r>
            <a:r>
              <a:rPr sz="2400" dirty="0">
                <a:latin typeface="Calibri"/>
                <a:cs typeface="Calibri"/>
              </a:rPr>
              <a:t>track</a:t>
            </a:r>
            <a:r>
              <a:rPr sz="2400" spc="-50" dirty="0">
                <a:latin typeface="Calibri"/>
                <a:cs typeface="Calibri"/>
              </a:rPr>
              <a:t> </a:t>
            </a:r>
            <a:r>
              <a:rPr sz="2400" dirty="0">
                <a:latin typeface="Calibri"/>
                <a:cs typeface="Calibri"/>
              </a:rPr>
              <a:t>at</a:t>
            </a:r>
            <a:r>
              <a:rPr sz="2400" spc="-30" dirty="0">
                <a:latin typeface="Calibri"/>
                <a:cs typeface="Calibri"/>
              </a:rPr>
              <a:t> </a:t>
            </a:r>
            <a:r>
              <a:rPr sz="2400" i="1" dirty="0">
                <a:latin typeface="Calibri"/>
                <a:cs typeface="Calibri"/>
              </a:rPr>
              <a:t>path</a:t>
            </a:r>
            <a:r>
              <a:rPr sz="2400" i="1" spc="-40" dirty="0">
                <a:latin typeface="Calibri"/>
                <a:cs typeface="Calibri"/>
              </a:rPr>
              <a:t> </a:t>
            </a:r>
            <a:r>
              <a:rPr sz="2400" spc="-10" dirty="0">
                <a:latin typeface="Calibri"/>
                <a:cs typeface="Calibri"/>
              </a:rPr>
              <a:t>granularity 	</a:t>
            </a:r>
            <a:r>
              <a:rPr sz="2400" dirty="0">
                <a:latin typeface="Calibri"/>
                <a:cs typeface="Calibri"/>
              </a:rPr>
              <a:t>to</a:t>
            </a:r>
            <a:r>
              <a:rPr sz="2400" spc="-45" dirty="0">
                <a:latin typeface="Calibri"/>
                <a:cs typeface="Calibri"/>
              </a:rPr>
              <a:t> </a:t>
            </a:r>
            <a:r>
              <a:rPr sz="2400" dirty="0">
                <a:latin typeface="Calibri"/>
                <a:cs typeface="Calibri"/>
              </a:rPr>
              <a:t>cut</a:t>
            </a:r>
            <a:r>
              <a:rPr sz="2400" spc="-35" dirty="0">
                <a:latin typeface="Calibri"/>
                <a:cs typeface="Calibri"/>
              </a:rPr>
              <a:t> </a:t>
            </a:r>
            <a:r>
              <a:rPr sz="2400" dirty="0">
                <a:latin typeface="Calibri"/>
                <a:cs typeface="Calibri"/>
              </a:rPr>
              <a:t>down</a:t>
            </a:r>
            <a:r>
              <a:rPr sz="2400" spc="-30" dirty="0">
                <a:latin typeface="Calibri"/>
                <a:cs typeface="Calibri"/>
              </a:rPr>
              <a:t> </a:t>
            </a:r>
            <a:r>
              <a:rPr sz="2400" dirty="0">
                <a:latin typeface="Calibri"/>
                <a:cs typeface="Calibri"/>
              </a:rPr>
              <a:t>on</a:t>
            </a:r>
            <a:r>
              <a:rPr sz="2400" spc="-35" dirty="0">
                <a:latin typeface="Calibri"/>
                <a:cs typeface="Calibri"/>
              </a:rPr>
              <a:t> </a:t>
            </a:r>
            <a:r>
              <a:rPr sz="2400" dirty="0">
                <a:latin typeface="Calibri"/>
                <a:cs typeface="Calibri"/>
              </a:rPr>
              <a:t>tracking</a:t>
            </a:r>
            <a:r>
              <a:rPr sz="2400" spc="-30" dirty="0">
                <a:latin typeface="Calibri"/>
                <a:cs typeface="Calibri"/>
              </a:rPr>
              <a:t> </a:t>
            </a:r>
            <a:r>
              <a:rPr sz="2400" spc="-10" dirty="0">
                <a:latin typeface="Calibri"/>
                <a:cs typeface="Calibri"/>
              </a:rPr>
              <a:t>code)</a:t>
            </a:r>
            <a:endParaRPr sz="2400">
              <a:latin typeface="Calibri"/>
              <a:cs typeface="Calibri"/>
            </a:endParaRPr>
          </a:p>
          <a:p>
            <a:pPr marL="186690" marR="16510" indent="-174625">
              <a:lnSpc>
                <a:spcPts val="3020"/>
              </a:lnSpc>
              <a:spcBef>
                <a:spcPts val="1005"/>
              </a:spcBef>
              <a:buFont typeface="Arial"/>
              <a:buChar char="•"/>
              <a:tabLst>
                <a:tab pos="187960" algn="l"/>
              </a:tabLst>
            </a:pPr>
            <a:r>
              <a:rPr sz="2800" dirty="0">
                <a:latin typeface="Calibri"/>
                <a:cs typeface="Calibri"/>
              </a:rPr>
              <a:t>Runtime:</a:t>
            </a:r>
            <a:r>
              <a:rPr sz="2800" spc="-80" dirty="0">
                <a:latin typeface="Calibri"/>
                <a:cs typeface="Calibri"/>
              </a:rPr>
              <a:t> </a:t>
            </a:r>
            <a:r>
              <a:rPr sz="2800" dirty="0">
                <a:latin typeface="Calibri"/>
                <a:cs typeface="Calibri"/>
              </a:rPr>
              <a:t>randomly</a:t>
            </a:r>
            <a:r>
              <a:rPr sz="2800" spc="-80" dirty="0">
                <a:latin typeface="Calibri"/>
                <a:cs typeface="Calibri"/>
              </a:rPr>
              <a:t> </a:t>
            </a:r>
            <a:r>
              <a:rPr sz="2800" spc="-10" dirty="0">
                <a:latin typeface="Calibri"/>
                <a:cs typeface="Calibri"/>
              </a:rPr>
              <a:t>sample 	</a:t>
            </a:r>
            <a:r>
              <a:rPr sz="2800" dirty="0">
                <a:latin typeface="Calibri"/>
                <a:cs typeface="Calibri"/>
              </a:rPr>
              <a:t>using</a:t>
            </a:r>
            <a:r>
              <a:rPr sz="2800" spc="-35" dirty="0">
                <a:latin typeface="Calibri"/>
                <a:cs typeface="Calibri"/>
              </a:rPr>
              <a:t> </a:t>
            </a:r>
            <a:r>
              <a:rPr sz="2800" dirty="0">
                <a:latin typeface="Calibri"/>
                <a:cs typeface="Calibri"/>
              </a:rPr>
              <a:t>a</a:t>
            </a:r>
            <a:r>
              <a:rPr sz="2800" spc="-20" dirty="0">
                <a:latin typeface="Calibri"/>
                <a:cs typeface="Calibri"/>
              </a:rPr>
              <a:t> </a:t>
            </a:r>
            <a:r>
              <a:rPr sz="2800" dirty="0">
                <a:latin typeface="Calibri"/>
                <a:cs typeface="Calibri"/>
              </a:rPr>
              <a:t>timer</a:t>
            </a:r>
            <a:r>
              <a:rPr sz="2800" spc="-20" dirty="0">
                <a:latin typeface="Calibri"/>
                <a:cs typeface="Calibri"/>
              </a:rPr>
              <a:t> </a:t>
            </a:r>
            <a:r>
              <a:rPr sz="2800" dirty="0">
                <a:latin typeface="Calibri"/>
                <a:cs typeface="Calibri"/>
              </a:rPr>
              <a:t>which</a:t>
            </a:r>
            <a:r>
              <a:rPr sz="2800" spc="-20" dirty="0">
                <a:latin typeface="Calibri"/>
                <a:cs typeface="Calibri"/>
              </a:rPr>
              <a:t> </a:t>
            </a:r>
            <a:r>
              <a:rPr sz="2800" dirty="0">
                <a:latin typeface="Calibri"/>
                <a:cs typeface="Calibri"/>
              </a:rPr>
              <a:t>block</a:t>
            </a:r>
            <a:r>
              <a:rPr sz="2800" spc="-20" dirty="0">
                <a:latin typeface="Calibri"/>
                <a:cs typeface="Calibri"/>
              </a:rPr>
              <a:t> </a:t>
            </a:r>
            <a:r>
              <a:rPr sz="2800" spc="-10" dirty="0">
                <a:latin typeface="Calibri"/>
                <a:cs typeface="Calibri"/>
              </a:rPr>
              <a:t>active 	</a:t>
            </a:r>
            <a:r>
              <a:rPr sz="2800" dirty="0">
                <a:latin typeface="Calibri"/>
                <a:cs typeface="Calibri"/>
              </a:rPr>
              <a:t>&amp;</a:t>
            </a:r>
            <a:r>
              <a:rPr sz="2800" spc="-60" dirty="0">
                <a:latin typeface="Calibri"/>
                <a:cs typeface="Calibri"/>
              </a:rPr>
              <a:t> </a:t>
            </a:r>
            <a:r>
              <a:rPr sz="2800" dirty="0">
                <a:latin typeface="Calibri"/>
                <a:cs typeface="Calibri"/>
              </a:rPr>
              <a:t>make</a:t>
            </a:r>
            <a:r>
              <a:rPr sz="2800" spc="-55" dirty="0">
                <a:latin typeface="Calibri"/>
                <a:cs typeface="Calibri"/>
              </a:rPr>
              <a:t> </a:t>
            </a:r>
            <a:r>
              <a:rPr sz="2800" spc="-10" dirty="0">
                <a:latin typeface="Calibri"/>
                <a:cs typeface="Calibri"/>
              </a:rPr>
              <a:t>histogram</a:t>
            </a:r>
            <a:endParaRPr sz="2800">
              <a:latin typeface="Calibri"/>
              <a:cs typeface="Calibri"/>
            </a:endParaRPr>
          </a:p>
          <a:p>
            <a:pPr marL="643890" lvl="1" indent="-182245">
              <a:lnSpc>
                <a:spcPts val="2735"/>
              </a:lnSpc>
              <a:spcBef>
                <a:spcPts val="180"/>
              </a:spcBef>
              <a:buFont typeface="Arial"/>
              <a:buChar char="•"/>
              <a:tabLst>
                <a:tab pos="643890" algn="l"/>
              </a:tabLst>
            </a:pPr>
            <a:r>
              <a:rPr sz="2400" dirty="0">
                <a:latin typeface="Calibri"/>
                <a:cs typeface="Calibri"/>
              </a:rPr>
              <a:t>More</a:t>
            </a:r>
            <a:r>
              <a:rPr sz="2400" spc="-55" dirty="0">
                <a:latin typeface="Calibri"/>
                <a:cs typeface="Calibri"/>
              </a:rPr>
              <a:t> </a:t>
            </a:r>
            <a:r>
              <a:rPr sz="2400" dirty="0">
                <a:latin typeface="Calibri"/>
                <a:cs typeface="Calibri"/>
              </a:rPr>
              <a:t>frequent</a:t>
            </a:r>
            <a:r>
              <a:rPr sz="2400" spc="-45" dirty="0">
                <a:latin typeface="Calibri"/>
                <a:cs typeface="Calibri"/>
              </a:rPr>
              <a:t> </a:t>
            </a:r>
            <a:r>
              <a:rPr sz="2400" dirty="0">
                <a:latin typeface="Calibri"/>
                <a:cs typeface="Calibri"/>
              </a:rPr>
              <a:t>block</a:t>
            </a:r>
            <a:r>
              <a:rPr sz="2400" spc="-45" dirty="0">
                <a:latin typeface="Calibri"/>
                <a:cs typeface="Calibri"/>
              </a:rPr>
              <a:t> </a:t>
            </a:r>
            <a:r>
              <a:rPr sz="2400" dirty="0">
                <a:latin typeface="Calibri"/>
                <a:cs typeface="Calibri"/>
              </a:rPr>
              <a:t>in</a:t>
            </a:r>
            <a:r>
              <a:rPr sz="2400" spc="-40" dirty="0">
                <a:latin typeface="Calibri"/>
                <a:cs typeface="Calibri"/>
              </a:rPr>
              <a:t> </a:t>
            </a:r>
            <a:r>
              <a:rPr sz="2400" spc="-10" dirty="0">
                <a:latin typeface="Calibri"/>
                <a:cs typeface="Calibri"/>
              </a:rPr>
              <a:t>histogram</a:t>
            </a:r>
            <a:endParaRPr sz="2400">
              <a:latin typeface="Calibri"/>
              <a:cs typeface="Calibri"/>
            </a:endParaRPr>
          </a:p>
          <a:p>
            <a:pPr marL="645160">
              <a:lnSpc>
                <a:spcPts val="2735"/>
              </a:lnSpc>
            </a:pPr>
            <a:r>
              <a:rPr sz="2400" dirty="0">
                <a:latin typeface="Calibri"/>
                <a:cs typeface="Calibri"/>
              </a:rPr>
              <a:t>==</a:t>
            </a:r>
            <a:r>
              <a:rPr sz="2400" spc="-35" dirty="0">
                <a:latin typeface="Calibri"/>
                <a:cs typeface="Calibri"/>
              </a:rPr>
              <a:t> </a:t>
            </a:r>
            <a:r>
              <a:rPr sz="2400" dirty="0">
                <a:latin typeface="Calibri"/>
                <a:cs typeface="Calibri"/>
              </a:rPr>
              <a:t>hot</a:t>
            </a:r>
            <a:r>
              <a:rPr sz="2400" spc="-30" dirty="0">
                <a:latin typeface="Calibri"/>
                <a:cs typeface="Calibri"/>
              </a:rPr>
              <a:t> </a:t>
            </a:r>
            <a:r>
              <a:rPr sz="2400" dirty="0">
                <a:latin typeface="Calibri"/>
                <a:cs typeface="Calibri"/>
              </a:rPr>
              <a:t>code/inner</a:t>
            </a:r>
            <a:r>
              <a:rPr sz="2400" spc="-30" dirty="0">
                <a:latin typeface="Calibri"/>
                <a:cs typeface="Calibri"/>
              </a:rPr>
              <a:t> </a:t>
            </a:r>
            <a:r>
              <a:rPr sz="2400" spc="-20" dirty="0">
                <a:latin typeface="Calibri"/>
                <a:cs typeface="Calibri"/>
              </a:rPr>
              <a:t>loop</a:t>
            </a:r>
            <a:endParaRPr sz="2400">
              <a:latin typeface="Calibri"/>
              <a:cs typeface="Calibri"/>
            </a:endParaRPr>
          </a:p>
        </p:txBody>
      </p:sp>
      <p:grpSp>
        <p:nvGrpSpPr>
          <p:cNvPr id="4" name="object 4"/>
          <p:cNvGrpSpPr/>
          <p:nvPr/>
        </p:nvGrpSpPr>
        <p:grpSpPr>
          <a:xfrm>
            <a:off x="7422164" y="2144487"/>
            <a:ext cx="2326640" cy="3576954"/>
            <a:chOff x="7422164" y="2144487"/>
            <a:chExt cx="2326640" cy="3576954"/>
          </a:xfrm>
        </p:grpSpPr>
        <p:pic>
          <p:nvPicPr>
            <p:cNvPr id="5" name="object 5"/>
            <p:cNvPicPr/>
            <p:nvPr/>
          </p:nvPicPr>
          <p:blipFill>
            <a:blip r:embed="rId2" cstate="print"/>
            <a:stretch>
              <a:fillRect/>
            </a:stretch>
          </p:blipFill>
          <p:spPr>
            <a:xfrm>
              <a:off x="7462223" y="2144487"/>
              <a:ext cx="2286016" cy="3576663"/>
            </a:xfrm>
            <a:prstGeom prst="rect">
              <a:avLst/>
            </a:prstGeom>
          </p:spPr>
        </p:pic>
        <p:sp>
          <p:nvSpPr>
            <p:cNvPr id="6" name="object 6"/>
            <p:cNvSpPr/>
            <p:nvPr/>
          </p:nvSpPr>
          <p:spPr>
            <a:xfrm>
              <a:off x="7422164" y="2391071"/>
              <a:ext cx="1773555" cy="2298700"/>
            </a:xfrm>
            <a:custGeom>
              <a:avLst/>
              <a:gdLst/>
              <a:ahLst/>
              <a:cxnLst/>
              <a:rect l="l" t="t" r="r" b="b"/>
              <a:pathLst>
                <a:path w="1773554" h="2298700">
                  <a:moveTo>
                    <a:pt x="69100" y="0"/>
                  </a:moveTo>
                  <a:lnTo>
                    <a:pt x="1772951" y="0"/>
                  </a:lnTo>
                </a:path>
                <a:path w="1773554" h="2298700">
                  <a:moveTo>
                    <a:pt x="0" y="1572275"/>
                  </a:moveTo>
                  <a:lnTo>
                    <a:pt x="1703850" y="1572275"/>
                  </a:lnTo>
                </a:path>
                <a:path w="1773554" h="2298700">
                  <a:moveTo>
                    <a:pt x="0" y="2298305"/>
                  </a:moveTo>
                  <a:lnTo>
                    <a:pt x="1703850" y="2298305"/>
                  </a:lnTo>
                </a:path>
              </a:pathLst>
            </a:custGeom>
            <a:ln w="57149">
              <a:solidFill>
                <a:srgbClr val="4472C4"/>
              </a:solidFill>
            </a:ln>
          </p:spPr>
          <p:txBody>
            <a:bodyPr wrap="square" lIns="0" tIns="0" rIns="0" bIns="0" rtlCol="0"/>
            <a:lstStyle/>
            <a:p>
              <a:endParaRPr/>
            </a:p>
          </p:txBody>
        </p:sp>
      </p:grpSp>
      <p:sp>
        <p:nvSpPr>
          <p:cNvPr id="7" name="object 7"/>
          <p:cNvSpPr txBox="1"/>
          <p:nvPr/>
        </p:nvSpPr>
        <p:spPr>
          <a:xfrm rot="20160000">
            <a:off x="6790378" y="2316055"/>
            <a:ext cx="685061" cy="228600"/>
          </a:xfrm>
          <a:prstGeom prst="rect">
            <a:avLst/>
          </a:prstGeom>
        </p:spPr>
        <p:txBody>
          <a:bodyPr vert="horz" wrap="square" lIns="0" tIns="0" rIns="0" bIns="0" rtlCol="0">
            <a:spAutoFit/>
          </a:bodyPr>
          <a:lstStyle/>
          <a:p>
            <a:pPr>
              <a:lnSpc>
                <a:spcPts val="1725"/>
              </a:lnSpc>
            </a:pPr>
            <a:r>
              <a:rPr sz="1800" b="1" spc="-10" dirty="0">
                <a:latin typeface="Calibri"/>
                <a:cs typeface="Calibri"/>
              </a:rPr>
              <a:t>Her</a:t>
            </a:r>
            <a:r>
              <a:rPr sz="2700" b="1" spc="-15" baseline="1543" dirty="0">
                <a:latin typeface="Calibri"/>
                <a:cs typeface="Calibri"/>
              </a:rPr>
              <a:t>e1!</a:t>
            </a:r>
            <a:endParaRPr sz="2700" baseline="1543">
              <a:latin typeface="Calibri"/>
              <a:cs typeface="Calibri"/>
            </a:endParaRPr>
          </a:p>
        </p:txBody>
      </p:sp>
      <p:sp>
        <p:nvSpPr>
          <p:cNvPr id="8" name="object 8"/>
          <p:cNvSpPr txBox="1"/>
          <p:nvPr/>
        </p:nvSpPr>
        <p:spPr>
          <a:xfrm rot="20160000">
            <a:off x="6873790" y="3703660"/>
            <a:ext cx="685061" cy="228600"/>
          </a:xfrm>
          <a:prstGeom prst="rect">
            <a:avLst/>
          </a:prstGeom>
        </p:spPr>
        <p:txBody>
          <a:bodyPr vert="horz" wrap="square" lIns="0" tIns="0" rIns="0" bIns="0" rtlCol="0">
            <a:spAutoFit/>
          </a:bodyPr>
          <a:lstStyle/>
          <a:p>
            <a:pPr>
              <a:lnSpc>
                <a:spcPts val="1725"/>
              </a:lnSpc>
            </a:pPr>
            <a:r>
              <a:rPr sz="1800" b="1" spc="-10" dirty="0">
                <a:latin typeface="Calibri"/>
                <a:cs typeface="Calibri"/>
              </a:rPr>
              <a:t>Her</a:t>
            </a:r>
            <a:r>
              <a:rPr sz="2700" b="1" spc="-15" baseline="1543" dirty="0">
                <a:latin typeface="Calibri"/>
                <a:cs typeface="Calibri"/>
              </a:rPr>
              <a:t>e2!</a:t>
            </a:r>
            <a:endParaRPr sz="2700" baseline="1543">
              <a:latin typeface="Calibri"/>
              <a:cs typeface="Calibri"/>
            </a:endParaRPr>
          </a:p>
        </p:txBody>
      </p:sp>
      <p:sp>
        <p:nvSpPr>
          <p:cNvPr id="9" name="object 9"/>
          <p:cNvSpPr txBox="1"/>
          <p:nvPr/>
        </p:nvSpPr>
        <p:spPr>
          <a:xfrm rot="20160000">
            <a:off x="6924149" y="4494422"/>
            <a:ext cx="685061" cy="228600"/>
          </a:xfrm>
          <a:prstGeom prst="rect">
            <a:avLst/>
          </a:prstGeom>
        </p:spPr>
        <p:txBody>
          <a:bodyPr vert="horz" wrap="square" lIns="0" tIns="0" rIns="0" bIns="0" rtlCol="0">
            <a:spAutoFit/>
          </a:bodyPr>
          <a:lstStyle/>
          <a:p>
            <a:pPr>
              <a:lnSpc>
                <a:spcPts val="1725"/>
              </a:lnSpc>
            </a:pPr>
            <a:r>
              <a:rPr sz="1800" b="1" spc="-10" dirty="0">
                <a:latin typeface="Calibri"/>
                <a:cs typeface="Calibri"/>
              </a:rPr>
              <a:t>Her</a:t>
            </a:r>
            <a:r>
              <a:rPr sz="2700" b="1" spc="-15" baseline="1543" dirty="0">
                <a:latin typeface="Calibri"/>
                <a:cs typeface="Calibri"/>
              </a:rPr>
              <a:t>e3!</a:t>
            </a:r>
            <a:endParaRPr sz="2700" baseline="1543">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8526780" cy="1299845"/>
          </a:xfrm>
          <a:prstGeom prst="rect">
            <a:avLst/>
          </a:prstGeom>
        </p:spPr>
        <p:txBody>
          <a:bodyPr vert="horz" wrap="square" lIns="0" tIns="88900" rIns="0" bIns="0" rtlCol="0">
            <a:spAutoFit/>
          </a:bodyPr>
          <a:lstStyle/>
          <a:p>
            <a:pPr marL="12700" marR="5080">
              <a:lnSpc>
                <a:spcPts val="4750"/>
              </a:lnSpc>
              <a:spcBef>
                <a:spcPts val="700"/>
              </a:spcBef>
            </a:pPr>
            <a:r>
              <a:rPr dirty="0"/>
              <a:t>Compiling</a:t>
            </a:r>
            <a:r>
              <a:rPr spc="-45" dirty="0"/>
              <a:t> </a:t>
            </a:r>
            <a:r>
              <a:rPr dirty="0"/>
              <a:t>to</a:t>
            </a:r>
            <a:r>
              <a:rPr spc="-35" dirty="0"/>
              <a:t> </a:t>
            </a:r>
            <a:r>
              <a:rPr dirty="0"/>
              <a:t>help</a:t>
            </a:r>
            <a:r>
              <a:rPr spc="-35" dirty="0"/>
              <a:t> </a:t>
            </a:r>
            <a:r>
              <a:rPr dirty="0"/>
              <a:t>with</a:t>
            </a:r>
            <a:r>
              <a:rPr spc="-30" dirty="0"/>
              <a:t> </a:t>
            </a:r>
            <a:r>
              <a:rPr spc="-10" dirty="0"/>
              <a:t>debugging: </a:t>
            </a:r>
            <a:r>
              <a:rPr dirty="0"/>
              <a:t>Concurrent</a:t>
            </a:r>
            <a:r>
              <a:rPr spc="-145" dirty="0"/>
              <a:t> </a:t>
            </a:r>
            <a:r>
              <a:rPr dirty="0"/>
              <a:t>Data</a:t>
            </a:r>
            <a:r>
              <a:rPr spc="-140" dirty="0"/>
              <a:t> </a:t>
            </a:r>
            <a:r>
              <a:rPr dirty="0"/>
              <a:t>Provenance</a:t>
            </a:r>
            <a:r>
              <a:rPr spc="-140" dirty="0"/>
              <a:t> </a:t>
            </a:r>
            <a:r>
              <a:rPr spc="-55" dirty="0"/>
              <a:t>Tracking</a:t>
            </a:r>
          </a:p>
        </p:txBody>
      </p:sp>
      <p:sp>
        <p:nvSpPr>
          <p:cNvPr id="3" name="object 3"/>
          <p:cNvSpPr txBox="1"/>
          <p:nvPr/>
        </p:nvSpPr>
        <p:spPr>
          <a:xfrm>
            <a:off x="939781" y="1802663"/>
            <a:ext cx="4827270" cy="4114165"/>
          </a:xfrm>
          <a:prstGeom prst="rect">
            <a:avLst/>
          </a:prstGeom>
        </p:spPr>
        <p:txBody>
          <a:bodyPr vert="horz" wrap="square" lIns="0" tIns="60960" rIns="0" bIns="0" rtlCol="0">
            <a:spAutoFit/>
          </a:bodyPr>
          <a:lstStyle/>
          <a:p>
            <a:pPr marL="211454" marR="140970" indent="-174625" algn="just">
              <a:lnSpc>
                <a:spcPts val="3020"/>
              </a:lnSpc>
              <a:spcBef>
                <a:spcPts val="480"/>
              </a:spcBef>
              <a:buFont typeface="Arial"/>
              <a:buChar char="•"/>
              <a:tabLst>
                <a:tab pos="212725" algn="l"/>
              </a:tabLst>
            </a:pPr>
            <a:r>
              <a:rPr sz="2800" dirty="0">
                <a:latin typeface="Calibri"/>
                <a:cs typeface="Calibri"/>
              </a:rPr>
              <a:t>Compiler</a:t>
            </a:r>
            <a:r>
              <a:rPr sz="2800" spc="-45" dirty="0">
                <a:latin typeface="Calibri"/>
                <a:cs typeface="Calibri"/>
              </a:rPr>
              <a:t> </a:t>
            </a:r>
            <a:r>
              <a:rPr sz="2800" dirty="0">
                <a:latin typeface="Calibri"/>
                <a:cs typeface="Calibri"/>
              </a:rPr>
              <a:t>inserts</a:t>
            </a:r>
            <a:r>
              <a:rPr sz="2800" spc="-30" dirty="0">
                <a:latin typeface="Calibri"/>
                <a:cs typeface="Calibri"/>
              </a:rPr>
              <a:t> </a:t>
            </a:r>
            <a:r>
              <a:rPr sz="2800" dirty="0">
                <a:latin typeface="Calibri"/>
                <a:cs typeface="Calibri"/>
              </a:rPr>
              <a:t>code</a:t>
            </a:r>
            <a:r>
              <a:rPr sz="2800" spc="-30" dirty="0">
                <a:latin typeface="Calibri"/>
                <a:cs typeface="Calibri"/>
              </a:rPr>
              <a:t> </a:t>
            </a:r>
            <a:r>
              <a:rPr sz="2800" dirty="0">
                <a:latin typeface="Calibri"/>
                <a:cs typeface="Calibri"/>
              </a:rPr>
              <a:t>on</a:t>
            </a:r>
            <a:r>
              <a:rPr sz="2800" spc="-30" dirty="0">
                <a:latin typeface="Calibri"/>
                <a:cs typeface="Calibri"/>
              </a:rPr>
              <a:t> </a:t>
            </a:r>
            <a:r>
              <a:rPr sz="2800" spc="-10" dirty="0">
                <a:latin typeface="Calibri"/>
                <a:cs typeface="Calibri"/>
              </a:rPr>
              <a:t>every 	</a:t>
            </a:r>
            <a:r>
              <a:rPr sz="2800" dirty="0">
                <a:latin typeface="Calibri"/>
                <a:cs typeface="Calibri"/>
              </a:rPr>
              <a:t>write</a:t>
            </a:r>
            <a:r>
              <a:rPr sz="2800" spc="-85" dirty="0">
                <a:latin typeface="Calibri"/>
                <a:cs typeface="Calibri"/>
              </a:rPr>
              <a:t> </a:t>
            </a:r>
            <a:r>
              <a:rPr sz="2800" dirty="0">
                <a:latin typeface="Calibri"/>
                <a:cs typeface="Calibri"/>
              </a:rPr>
              <a:t>operation</a:t>
            </a:r>
            <a:r>
              <a:rPr sz="2800" spc="-70" dirty="0">
                <a:latin typeface="Calibri"/>
                <a:cs typeface="Calibri"/>
              </a:rPr>
              <a:t> </a:t>
            </a:r>
            <a:r>
              <a:rPr sz="2800" dirty="0">
                <a:latin typeface="Calibri"/>
                <a:cs typeface="Calibri"/>
              </a:rPr>
              <a:t>to</a:t>
            </a:r>
            <a:r>
              <a:rPr sz="2800" spc="-70" dirty="0">
                <a:latin typeface="Calibri"/>
                <a:cs typeface="Calibri"/>
              </a:rPr>
              <a:t> </a:t>
            </a:r>
            <a:r>
              <a:rPr sz="2800" spc="-10" dirty="0">
                <a:latin typeface="Calibri"/>
                <a:cs typeface="Calibri"/>
              </a:rPr>
              <a:t>dynamically 	</a:t>
            </a:r>
            <a:r>
              <a:rPr sz="2800" dirty="0">
                <a:latin typeface="Calibri"/>
                <a:cs typeface="Calibri"/>
              </a:rPr>
              <a:t>track</a:t>
            </a:r>
            <a:r>
              <a:rPr sz="2800" spc="-65" dirty="0">
                <a:latin typeface="Calibri"/>
                <a:cs typeface="Calibri"/>
              </a:rPr>
              <a:t> </a:t>
            </a:r>
            <a:r>
              <a:rPr sz="2800" dirty="0">
                <a:latin typeface="Calibri"/>
                <a:cs typeface="Calibri"/>
              </a:rPr>
              <a:t>the</a:t>
            </a:r>
            <a:r>
              <a:rPr sz="2800" spc="-50" dirty="0">
                <a:latin typeface="Calibri"/>
                <a:cs typeface="Calibri"/>
              </a:rPr>
              <a:t> </a:t>
            </a:r>
            <a:r>
              <a:rPr sz="2800" dirty="0">
                <a:latin typeface="Calibri"/>
                <a:cs typeface="Calibri"/>
              </a:rPr>
              <a:t>last</a:t>
            </a:r>
            <a:r>
              <a:rPr sz="2800" spc="-50" dirty="0">
                <a:latin typeface="Calibri"/>
                <a:cs typeface="Calibri"/>
              </a:rPr>
              <a:t> </a:t>
            </a:r>
            <a:r>
              <a:rPr sz="2800" dirty="0">
                <a:latin typeface="Calibri"/>
                <a:cs typeface="Calibri"/>
              </a:rPr>
              <a:t>writer</a:t>
            </a:r>
            <a:r>
              <a:rPr sz="2800" spc="-50" dirty="0">
                <a:latin typeface="Calibri"/>
                <a:cs typeface="Calibri"/>
              </a:rPr>
              <a:t> </a:t>
            </a:r>
            <a:r>
              <a:rPr sz="2800" spc="-10" dirty="0">
                <a:latin typeface="Calibri"/>
                <a:cs typeface="Calibri"/>
              </a:rPr>
              <a:t>instruction 	</a:t>
            </a:r>
            <a:r>
              <a:rPr sz="2800" dirty="0">
                <a:latin typeface="Calibri"/>
                <a:cs typeface="Calibri"/>
              </a:rPr>
              <a:t>and</a:t>
            </a:r>
            <a:r>
              <a:rPr sz="2800" spc="-35" dirty="0">
                <a:latin typeface="Calibri"/>
                <a:cs typeface="Calibri"/>
              </a:rPr>
              <a:t> </a:t>
            </a:r>
            <a:r>
              <a:rPr sz="2800" dirty="0">
                <a:latin typeface="Calibri"/>
                <a:cs typeface="Calibri"/>
              </a:rPr>
              <a:t>thread</a:t>
            </a:r>
            <a:r>
              <a:rPr sz="2800" spc="-20" dirty="0">
                <a:latin typeface="Calibri"/>
                <a:cs typeface="Calibri"/>
              </a:rPr>
              <a:t> </a:t>
            </a:r>
            <a:r>
              <a:rPr sz="2800" dirty="0">
                <a:latin typeface="Calibri"/>
                <a:cs typeface="Calibri"/>
              </a:rPr>
              <a:t>ID</a:t>
            </a:r>
            <a:r>
              <a:rPr sz="2800" spc="-20" dirty="0">
                <a:latin typeface="Calibri"/>
                <a:cs typeface="Calibri"/>
              </a:rPr>
              <a:t> </a:t>
            </a:r>
            <a:r>
              <a:rPr sz="2800" dirty="0">
                <a:latin typeface="Calibri"/>
                <a:cs typeface="Calibri"/>
              </a:rPr>
              <a:t>of</a:t>
            </a:r>
            <a:r>
              <a:rPr sz="2800" spc="-20" dirty="0">
                <a:latin typeface="Calibri"/>
                <a:cs typeface="Calibri"/>
              </a:rPr>
              <a:t> </a:t>
            </a:r>
            <a:r>
              <a:rPr sz="2800" dirty="0">
                <a:latin typeface="Calibri"/>
                <a:cs typeface="Calibri"/>
              </a:rPr>
              <a:t>a</a:t>
            </a:r>
            <a:r>
              <a:rPr sz="2800" spc="-20" dirty="0">
                <a:latin typeface="Calibri"/>
                <a:cs typeface="Calibri"/>
              </a:rPr>
              <a:t> </a:t>
            </a:r>
            <a:r>
              <a:rPr sz="2800" spc="-10" dirty="0">
                <a:latin typeface="Calibri"/>
                <a:cs typeface="Calibri"/>
              </a:rPr>
              <a:t>variable</a:t>
            </a:r>
            <a:endParaRPr sz="2800">
              <a:latin typeface="Calibri"/>
              <a:cs typeface="Calibri"/>
            </a:endParaRPr>
          </a:p>
          <a:p>
            <a:pPr marL="211454" marR="5080" indent="-174625">
              <a:lnSpc>
                <a:spcPts val="3020"/>
              </a:lnSpc>
              <a:spcBef>
                <a:spcPts val="1020"/>
              </a:spcBef>
              <a:buFont typeface="Arial"/>
              <a:buChar char="•"/>
              <a:tabLst>
                <a:tab pos="212725" algn="l"/>
              </a:tabLst>
            </a:pPr>
            <a:r>
              <a:rPr sz="2800" dirty="0">
                <a:latin typeface="Calibri"/>
                <a:cs typeface="Calibri"/>
              </a:rPr>
              <a:t>On</a:t>
            </a:r>
            <a:r>
              <a:rPr sz="2800" spc="-55" dirty="0">
                <a:latin typeface="Calibri"/>
                <a:cs typeface="Calibri"/>
              </a:rPr>
              <a:t> </a:t>
            </a:r>
            <a:r>
              <a:rPr sz="2800" dirty="0">
                <a:latin typeface="Calibri"/>
                <a:cs typeface="Calibri"/>
              </a:rPr>
              <a:t>crash</a:t>
            </a:r>
            <a:r>
              <a:rPr sz="2800" spc="-55" dirty="0">
                <a:latin typeface="Calibri"/>
                <a:cs typeface="Calibri"/>
              </a:rPr>
              <a:t> </a:t>
            </a:r>
            <a:r>
              <a:rPr sz="2800" dirty="0">
                <a:latin typeface="Calibri"/>
                <a:cs typeface="Calibri"/>
              </a:rPr>
              <a:t>or</a:t>
            </a:r>
            <a:r>
              <a:rPr sz="2800" spc="-55" dirty="0">
                <a:latin typeface="Calibri"/>
                <a:cs typeface="Calibri"/>
              </a:rPr>
              <a:t> </a:t>
            </a:r>
            <a:r>
              <a:rPr sz="2800" dirty="0">
                <a:latin typeface="Calibri"/>
                <a:cs typeface="Calibri"/>
              </a:rPr>
              <a:t>breakpoint,</a:t>
            </a:r>
            <a:r>
              <a:rPr sz="2800" spc="-50" dirty="0">
                <a:latin typeface="Calibri"/>
                <a:cs typeface="Calibri"/>
              </a:rPr>
              <a:t> </a:t>
            </a:r>
            <a:r>
              <a:rPr sz="2800" spc="-20" dirty="0">
                <a:latin typeface="Calibri"/>
                <a:cs typeface="Calibri"/>
              </a:rPr>
              <a:t>last 	</a:t>
            </a:r>
            <a:r>
              <a:rPr sz="2800" dirty="0">
                <a:latin typeface="Calibri"/>
                <a:cs typeface="Calibri"/>
              </a:rPr>
              <a:t>writer</a:t>
            </a:r>
            <a:r>
              <a:rPr sz="2800" spc="-65" dirty="0">
                <a:latin typeface="Calibri"/>
                <a:cs typeface="Calibri"/>
              </a:rPr>
              <a:t> </a:t>
            </a:r>
            <a:r>
              <a:rPr sz="2800" dirty="0">
                <a:latin typeface="Calibri"/>
                <a:cs typeface="Calibri"/>
              </a:rPr>
              <a:t>table</a:t>
            </a:r>
            <a:r>
              <a:rPr sz="2800" spc="-50" dirty="0">
                <a:latin typeface="Calibri"/>
                <a:cs typeface="Calibri"/>
              </a:rPr>
              <a:t> </a:t>
            </a:r>
            <a:r>
              <a:rPr sz="2800" dirty="0">
                <a:latin typeface="Calibri"/>
                <a:cs typeface="Calibri"/>
              </a:rPr>
              <a:t>helps</a:t>
            </a:r>
            <a:r>
              <a:rPr sz="2800" spc="-50" dirty="0">
                <a:latin typeface="Calibri"/>
                <a:cs typeface="Calibri"/>
              </a:rPr>
              <a:t> </a:t>
            </a:r>
            <a:r>
              <a:rPr sz="2800" spc="-10" dirty="0">
                <a:latin typeface="Calibri"/>
                <a:cs typeface="Calibri"/>
              </a:rPr>
              <a:t>understand 	</a:t>
            </a:r>
            <a:r>
              <a:rPr sz="2800" i="1" dirty="0">
                <a:latin typeface="Calibri"/>
                <a:cs typeface="Calibri"/>
              </a:rPr>
              <a:t>provenance</a:t>
            </a:r>
            <a:r>
              <a:rPr sz="2800" i="1" spc="-45" dirty="0">
                <a:latin typeface="Calibri"/>
                <a:cs typeface="Calibri"/>
              </a:rPr>
              <a:t> </a:t>
            </a:r>
            <a:r>
              <a:rPr sz="2800" dirty="0">
                <a:latin typeface="Calibri"/>
                <a:cs typeface="Calibri"/>
              </a:rPr>
              <a:t>of</a:t>
            </a:r>
            <a:r>
              <a:rPr sz="2800" spc="-35" dirty="0">
                <a:latin typeface="Calibri"/>
                <a:cs typeface="Calibri"/>
              </a:rPr>
              <a:t> </a:t>
            </a:r>
            <a:r>
              <a:rPr sz="2800" dirty="0">
                <a:latin typeface="Calibri"/>
                <a:cs typeface="Calibri"/>
              </a:rPr>
              <a:t>value</a:t>
            </a:r>
            <a:r>
              <a:rPr sz="2800" spc="-35" dirty="0">
                <a:latin typeface="Calibri"/>
                <a:cs typeface="Calibri"/>
              </a:rPr>
              <a:t> </a:t>
            </a:r>
            <a:r>
              <a:rPr sz="2800" dirty="0">
                <a:latin typeface="Calibri"/>
                <a:cs typeface="Calibri"/>
              </a:rPr>
              <a:t>in</a:t>
            </a:r>
            <a:r>
              <a:rPr sz="2800" spc="-30" dirty="0">
                <a:latin typeface="Calibri"/>
                <a:cs typeface="Calibri"/>
              </a:rPr>
              <a:t> </a:t>
            </a:r>
            <a:r>
              <a:rPr sz="2800" spc="-20" dirty="0">
                <a:latin typeface="Calibri"/>
                <a:cs typeface="Calibri"/>
              </a:rPr>
              <a:t>crash/op</a:t>
            </a:r>
            <a:endParaRPr sz="2800">
              <a:latin typeface="Calibri"/>
              <a:cs typeface="Calibri"/>
            </a:endParaRPr>
          </a:p>
          <a:p>
            <a:pPr marL="211454" marR="720725" indent="-174625">
              <a:lnSpc>
                <a:spcPts val="3020"/>
              </a:lnSpc>
              <a:spcBef>
                <a:spcPts val="1010"/>
              </a:spcBef>
              <a:buFont typeface="Arial"/>
              <a:buChar char="•"/>
              <a:tabLst>
                <a:tab pos="212725" algn="l"/>
              </a:tabLst>
            </a:pPr>
            <a:r>
              <a:rPr sz="2800" dirty="0">
                <a:latin typeface="Calibri"/>
                <a:cs typeface="Calibri"/>
              </a:rPr>
              <a:t>Useful</a:t>
            </a:r>
            <a:r>
              <a:rPr sz="2800" spc="-80" dirty="0">
                <a:latin typeface="Calibri"/>
                <a:cs typeface="Calibri"/>
              </a:rPr>
              <a:t> </a:t>
            </a:r>
            <a:r>
              <a:rPr sz="2800" dirty="0">
                <a:latin typeface="Calibri"/>
                <a:cs typeface="Calibri"/>
              </a:rPr>
              <a:t>for</a:t>
            </a:r>
            <a:r>
              <a:rPr sz="2800" spc="-75" dirty="0">
                <a:latin typeface="Calibri"/>
                <a:cs typeface="Calibri"/>
              </a:rPr>
              <a:t> </a:t>
            </a:r>
            <a:r>
              <a:rPr sz="2800" dirty="0">
                <a:latin typeface="Calibri"/>
                <a:cs typeface="Calibri"/>
              </a:rPr>
              <a:t>concurrency</a:t>
            </a:r>
            <a:r>
              <a:rPr sz="2800" spc="-75" dirty="0">
                <a:latin typeface="Calibri"/>
                <a:cs typeface="Calibri"/>
              </a:rPr>
              <a:t> </a:t>
            </a:r>
            <a:r>
              <a:rPr sz="2800" spc="-25" dirty="0">
                <a:latin typeface="Calibri"/>
                <a:cs typeface="Calibri"/>
              </a:rPr>
              <a:t>bug 	</a:t>
            </a:r>
            <a:r>
              <a:rPr sz="2800" spc="-10" dirty="0">
                <a:latin typeface="Calibri"/>
                <a:cs typeface="Calibri"/>
              </a:rPr>
              <a:t>debugging</a:t>
            </a:r>
            <a:endParaRPr sz="2800">
              <a:latin typeface="Calibri"/>
              <a:cs typeface="Calibri"/>
            </a:endParaRPr>
          </a:p>
          <a:p>
            <a:pPr marL="212090" indent="-199390">
              <a:lnSpc>
                <a:spcPct val="100000"/>
              </a:lnSpc>
              <a:spcBef>
                <a:spcPts val="800"/>
              </a:spcBef>
              <a:buFont typeface="Arial"/>
              <a:buChar char="•"/>
              <a:tabLst>
                <a:tab pos="212090" algn="l"/>
              </a:tabLst>
            </a:pPr>
            <a:r>
              <a:rPr sz="1500" b="1" spc="-10" dirty="0">
                <a:latin typeface="Courier New"/>
                <a:cs typeface="Courier New"/>
              </a:rPr>
              <a:t>https://github.com/blucia0a/CTraps-</a:t>
            </a:r>
            <a:r>
              <a:rPr sz="1500" b="1" spc="-25" dirty="0">
                <a:latin typeface="Courier New"/>
                <a:cs typeface="Courier New"/>
              </a:rPr>
              <a:t>gcc</a:t>
            </a:r>
            <a:endParaRPr sz="1500">
              <a:latin typeface="Courier New"/>
              <a:cs typeface="Courier New"/>
            </a:endParaRPr>
          </a:p>
        </p:txBody>
      </p:sp>
      <p:pic>
        <p:nvPicPr>
          <p:cNvPr id="4" name="object 4"/>
          <p:cNvPicPr/>
          <p:nvPr/>
        </p:nvPicPr>
        <p:blipFill>
          <a:blip r:embed="rId2" cstate="print"/>
          <a:stretch>
            <a:fillRect/>
          </a:stretch>
        </p:blipFill>
        <p:spPr>
          <a:xfrm>
            <a:off x="6296509" y="2296566"/>
            <a:ext cx="5615393" cy="325798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8446135" cy="1299845"/>
          </a:xfrm>
          <a:prstGeom prst="rect">
            <a:avLst/>
          </a:prstGeom>
        </p:spPr>
        <p:txBody>
          <a:bodyPr vert="horz" wrap="square" lIns="0" tIns="88900" rIns="0" bIns="0" rtlCol="0">
            <a:spAutoFit/>
          </a:bodyPr>
          <a:lstStyle/>
          <a:p>
            <a:pPr marL="12700" marR="5080">
              <a:lnSpc>
                <a:spcPts val="4750"/>
              </a:lnSpc>
              <a:spcBef>
                <a:spcPts val="700"/>
              </a:spcBef>
            </a:pPr>
            <a:r>
              <a:rPr dirty="0"/>
              <a:t>Information</a:t>
            </a:r>
            <a:r>
              <a:rPr spc="-120" dirty="0"/>
              <a:t> </a:t>
            </a:r>
            <a:r>
              <a:rPr dirty="0"/>
              <a:t>Flow</a:t>
            </a:r>
            <a:r>
              <a:rPr spc="-110" dirty="0"/>
              <a:t> </a:t>
            </a:r>
            <a:r>
              <a:rPr dirty="0"/>
              <a:t>Control</a:t>
            </a:r>
            <a:r>
              <a:rPr spc="-110" dirty="0"/>
              <a:t> </a:t>
            </a:r>
            <a:r>
              <a:rPr dirty="0"/>
              <a:t>Analysis</a:t>
            </a:r>
            <a:r>
              <a:rPr spc="-105" dirty="0"/>
              <a:t> </a:t>
            </a:r>
            <a:r>
              <a:rPr spc="-30" dirty="0"/>
              <a:t>for </a:t>
            </a:r>
            <a:r>
              <a:rPr spc="-10" dirty="0"/>
              <a:t>Security</a:t>
            </a:r>
          </a:p>
        </p:txBody>
      </p:sp>
      <p:sp>
        <p:nvSpPr>
          <p:cNvPr id="3" name="object 3"/>
          <p:cNvSpPr txBox="1"/>
          <p:nvPr/>
        </p:nvSpPr>
        <p:spPr>
          <a:xfrm>
            <a:off x="233481" y="1551451"/>
            <a:ext cx="5711190" cy="4836160"/>
          </a:xfrm>
          <a:prstGeom prst="rect">
            <a:avLst/>
          </a:prstGeom>
        </p:spPr>
        <p:txBody>
          <a:bodyPr vert="horz" wrap="square" lIns="0" tIns="57150" rIns="0" bIns="0" rtlCol="0">
            <a:spAutoFit/>
          </a:bodyPr>
          <a:lstStyle/>
          <a:p>
            <a:pPr marL="190500" marR="25400" indent="-178435" algn="just">
              <a:lnSpc>
                <a:spcPts val="2800"/>
              </a:lnSpc>
              <a:spcBef>
                <a:spcPts val="450"/>
              </a:spcBef>
              <a:buFont typeface="Arial"/>
              <a:buChar char="•"/>
              <a:tabLst>
                <a:tab pos="191770" algn="l"/>
              </a:tabLst>
            </a:pPr>
            <a:r>
              <a:rPr sz="2600" spc="-25" dirty="0">
                <a:latin typeface="Calibri"/>
                <a:cs typeface="Calibri"/>
              </a:rPr>
              <a:t>Non-</a:t>
            </a:r>
            <a:r>
              <a:rPr sz="2600" spc="-10" dirty="0">
                <a:latin typeface="Calibri"/>
                <a:cs typeface="Calibri"/>
              </a:rPr>
              <a:t>privileged</a:t>
            </a:r>
            <a:r>
              <a:rPr sz="2600" spc="-95" dirty="0">
                <a:latin typeface="Calibri"/>
                <a:cs typeface="Calibri"/>
              </a:rPr>
              <a:t> </a:t>
            </a:r>
            <a:r>
              <a:rPr sz="2600" spc="-10" dirty="0">
                <a:latin typeface="Calibri"/>
                <a:cs typeface="Calibri"/>
              </a:rPr>
              <a:t>operations</a:t>
            </a:r>
            <a:r>
              <a:rPr sz="2600" spc="-95" dirty="0">
                <a:latin typeface="Calibri"/>
                <a:cs typeface="Calibri"/>
              </a:rPr>
              <a:t> </a:t>
            </a:r>
            <a:r>
              <a:rPr sz="2600" dirty="0">
                <a:latin typeface="Calibri"/>
                <a:cs typeface="Calibri"/>
              </a:rPr>
              <a:t>not</a:t>
            </a:r>
            <a:r>
              <a:rPr sz="2600" spc="-95" dirty="0">
                <a:latin typeface="Calibri"/>
                <a:cs typeface="Calibri"/>
              </a:rPr>
              <a:t> </a:t>
            </a:r>
            <a:r>
              <a:rPr sz="2600" dirty="0">
                <a:latin typeface="Calibri"/>
                <a:cs typeface="Calibri"/>
              </a:rPr>
              <a:t>allowed</a:t>
            </a:r>
            <a:r>
              <a:rPr sz="2600" spc="-90" dirty="0">
                <a:latin typeface="Calibri"/>
                <a:cs typeface="Calibri"/>
              </a:rPr>
              <a:t> </a:t>
            </a:r>
            <a:r>
              <a:rPr sz="2600" spc="-25" dirty="0">
                <a:latin typeface="Calibri"/>
                <a:cs typeface="Calibri"/>
              </a:rPr>
              <a:t>to 	</a:t>
            </a:r>
            <a:r>
              <a:rPr sz="2600" spc="-10" dirty="0">
                <a:latin typeface="Calibri"/>
                <a:cs typeface="Calibri"/>
              </a:rPr>
              <a:t>access/be</a:t>
            </a:r>
            <a:r>
              <a:rPr sz="2600" spc="-80" dirty="0">
                <a:latin typeface="Calibri"/>
                <a:cs typeface="Calibri"/>
              </a:rPr>
              <a:t> </a:t>
            </a:r>
            <a:r>
              <a:rPr sz="2600" spc="-10" dirty="0">
                <a:latin typeface="Calibri"/>
                <a:cs typeface="Calibri"/>
              </a:rPr>
              <a:t>influenced</a:t>
            </a:r>
            <a:r>
              <a:rPr sz="2600" spc="-80" dirty="0">
                <a:latin typeface="Calibri"/>
                <a:cs typeface="Calibri"/>
              </a:rPr>
              <a:t> </a:t>
            </a:r>
            <a:r>
              <a:rPr sz="2600" dirty="0">
                <a:latin typeface="Calibri"/>
                <a:cs typeface="Calibri"/>
              </a:rPr>
              <a:t>by</a:t>
            </a:r>
            <a:r>
              <a:rPr sz="2600" spc="-80" dirty="0">
                <a:latin typeface="Calibri"/>
                <a:cs typeface="Calibri"/>
              </a:rPr>
              <a:t> </a:t>
            </a:r>
            <a:r>
              <a:rPr sz="2600" dirty="0">
                <a:latin typeface="Calibri"/>
                <a:cs typeface="Calibri"/>
              </a:rPr>
              <a:t>secret</a:t>
            </a:r>
            <a:r>
              <a:rPr sz="2600" spc="-80" dirty="0">
                <a:latin typeface="Calibri"/>
                <a:cs typeface="Calibri"/>
              </a:rPr>
              <a:t> </a:t>
            </a:r>
            <a:r>
              <a:rPr sz="2600" spc="-20" dirty="0">
                <a:latin typeface="Calibri"/>
                <a:cs typeface="Calibri"/>
              </a:rPr>
              <a:t>data</a:t>
            </a:r>
            <a:endParaRPr sz="2600">
              <a:latin typeface="Calibri"/>
              <a:cs typeface="Calibri"/>
            </a:endParaRPr>
          </a:p>
          <a:p>
            <a:pPr marL="190500" marR="115570" indent="-178435" algn="just">
              <a:lnSpc>
                <a:spcPts val="2800"/>
              </a:lnSpc>
              <a:spcBef>
                <a:spcPts val="995"/>
              </a:spcBef>
              <a:buFont typeface="Arial"/>
              <a:buChar char="•"/>
              <a:tabLst>
                <a:tab pos="191770" algn="l"/>
              </a:tabLst>
            </a:pPr>
            <a:r>
              <a:rPr sz="2600" dirty="0">
                <a:latin typeface="Calibri"/>
                <a:cs typeface="Calibri"/>
              </a:rPr>
              <a:t>Secret</a:t>
            </a:r>
            <a:r>
              <a:rPr sz="2600" spc="-100" dirty="0">
                <a:latin typeface="Calibri"/>
                <a:cs typeface="Calibri"/>
              </a:rPr>
              <a:t> </a:t>
            </a:r>
            <a:r>
              <a:rPr sz="2600" dirty="0">
                <a:latin typeface="Calibri"/>
                <a:cs typeface="Calibri"/>
              </a:rPr>
              <a:t>number</a:t>
            </a:r>
            <a:r>
              <a:rPr sz="2600" spc="-100" dirty="0">
                <a:latin typeface="Calibri"/>
                <a:cs typeface="Calibri"/>
              </a:rPr>
              <a:t> </a:t>
            </a:r>
            <a:r>
              <a:rPr sz="2600" dirty="0">
                <a:latin typeface="Calibri"/>
                <a:cs typeface="Calibri"/>
              </a:rPr>
              <a:t>should</a:t>
            </a:r>
            <a:r>
              <a:rPr sz="2600" spc="-105" dirty="0">
                <a:latin typeface="Calibri"/>
                <a:cs typeface="Calibri"/>
              </a:rPr>
              <a:t> </a:t>
            </a:r>
            <a:r>
              <a:rPr sz="2600" dirty="0">
                <a:latin typeface="Calibri"/>
                <a:cs typeface="Calibri"/>
              </a:rPr>
              <a:t>never</a:t>
            </a:r>
            <a:r>
              <a:rPr sz="2600" spc="-100" dirty="0">
                <a:latin typeface="Calibri"/>
                <a:cs typeface="Calibri"/>
              </a:rPr>
              <a:t> </a:t>
            </a:r>
            <a:r>
              <a:rPr sz="2600" dirty="0">
                <a:latin typeface="Calibri"/>
                <a:cs typeface="Calibri"/>
              </a:rPr>
              <a:t>flow</a:t>
            </a:r>
            <a:r>
              <a:rPr sz="2600" spc="-100" dirty="0">
                <a:latin typeface="Calibri"/>
                <a:cs typeface="Calibri"/>
              </a:rPr>
              <a:t> </a:t>
            </a:r>
            <a:r>
              <a:rPr sz="2600" dirty="0">
                <a:latin typeface="Calibri"/>
                <a:cs typeface="Calibri"/>
              </a:rPr>
              <a:t>to</a:t>
            </a:r>
            <a:r>
              <a:rPr sz="2600" spc="-100" dirty="0">
                <a:latin typeface="Calibri"/>
                <a:cs typeface="Calibri"/>
              </a:rPr>
              <a:t> </a:t>
            </a:r>
            <a:r>
              <a:rPr sz="2600" spc="-25" dirty="0">
                <a:latin typeface="Calibri"/>
                <a:cs typeface="Calibri"/>
              </a:rPr>
              <a:t>any 	</a:t>
            </a:r>
            <a:r>
              <a:rPr sz="2600" spc="-10" dirty="0">
                <a:latin typeface="Calibri"/>
                <a:cs typeface="Calibri"/>
              </a:rPr>
              <a:t>operation</a:t>
            </a:r>
            <a:r>
              <a:rPr sz="2600" spc="-95" dirty="0">
                <a:latin typeface="Calibri"/>
                <a:cs typeface="Calibri"/>
              </a:rPr>
              <a:t> </a:t>
            </a:r>
            <a:r>
              <a:rPr sz="2600" dirty="0">
                <a:latin typeface="Calibri"/>
                <a:cs typeface="Calibri"/>
              </a:rPr>
              <a:t>unless</a:t>
            </a:r>
            <a:r>
              <a:rPr sz="2600" spc="-90" dirty="0">
                <a:latin typeface="Calibri"/>
                <a:cs typeface="Calibri"/>
              </a:rPr>
              <a:t> </a:t>
            </a:r>
            <a:r>
              <a:rPr sz="2600" dirty="0">
                <a:latin typeface="Calibri"/>
                <a:cs typeface="Calibri"/>
              </a:rPr>
              <a:t>we</a:t>
            </a:r>
            <a:r>
              <a:rPr sz="2600" spc="-95" dirty="0">
                <a:latin typeface="Calibri"/>
                <a:cs typeface="Calibri"/>
              </a:rPr>
              <a:t> </a:t>
            </a:r>
            <a:r>
              <a:rPr sz="2600" dirty="0">
                <a:latin typeface="Calibri"/>
                <a:cs typeface="Calibri"/>
              </a:rPr>
              <a:t>trust</a:t>
            </a:r>
            <a:r>
              <a:rPr sz="2600" spc="-90" dirty="0">
                <a:latin typeface="Calibri"/>
                <a:cs typeface="Calibri"/>
              </a:rPr>
              <a:t> </a:t>
            </a:r>
            <a:r>
              <a:rPr sz="2600" dirty="0">
                <a:latin typeface="Calibri"/>
                <a:cs typeface="Calibri"/>
              </a:rPr>
              <a:t>that</a:t>
            </a:r>
            <a:r>
              <a:rPr sz="2600" spc="-95" dirty="0">
                <a:latin typeface="Calibri"/>
                <a:cs typeface="Calibri"/>
              </a:rPr>
              <a:t> </a:t>
            </a:r>
            <a:r>
              <a:rPr sz="2600" spc="-10" dirty="0">
                <a:latin typeface="Calibri"/>
                <a:cs typeface="Calibri"/>
              </a:rPr>
              <a:t>operation 	</a:t>
            </a:r>
            <a:r>
              <a:rPr sz="2600" dirty="0">
                <a:latin typeface="Calibri"/>
                <a:cs typeface="Calibri"/>
              </a:rPr>
              <a:t>with</a:t>
            </a:r>
            <a:r>
              <a:rPr sz="2600" spc="-90" dirty="0">
                <a:latin typeface="Calibri"/>
                <a:cs typeface="Calibri"/>
              </a:rPr>
              <a:t> </a:t>
            </a:r>
            <a:r>
              <a:rPr sz="2600" dirty="0">
                <a:latin typeface="Calibri"/>
                <a:cs typeface="Calibri"/>
              </a:rPr>
              <a:t>the</a:t>
            </a:r>
            <a:r>
              <a:rPr sz="2600" spc="-85" dirty="0">
                <a:latin typeface="Calibri"/>
                <a:cs typeface="Calibri"/>
              </a:rPr>
              <a:t> </a:t>
            </a:r>
            <a:r>
              <a:rPr sz="2600" dirty="0">
                <a:latin typeface="Calibri"/>
                <a:cs typeface="Calibri"/>
              </a:rPr>
              <a:t>secret</a:t>
            </a:r>
            <a:r>
              <a:rPr sz="2600" spc="-85" dirty="0">
                <a:latin typeface="Calibri"/>
                <a:cs typeface="Calibri"/>
              </a:rPr>
              <a:t> </a:t>
            </a:r>
            <a:r>
              <a:rPr sz="2600" dirty="0">
                <a:latin typeface="Calibri"/>
                <a:cs typeface="Calibri"/>
              </a:rPr>
              <a:t>(i.e.,</a:t>
            </a:r>
            <a:r>
              <a:rPr sz="2600" spc="-85" dirty="0">
                <a:latin typeface="Calibri"/>
                <a:cs typeface="Calibri"/>
              </a:rPr>
              <a:t> </a:t>
            </a:r>
            <a:r>
              <a:rPr sz="2600" spc="-10" dirty="0">
                <a:latin typeface="Calibri"/>
                <a:cs typeface="Calibri"/>
              </a:rPr>
              <a:t>correct</a:t>
            </a:r>
            <a:r>
              <a:rPr sz="2600" spc="-85" dirty="0">
                <a:latin typeface="Calibri"/>
                <a:cs typeface="Calibri"/>
              </a:rPr>
              <a:t> </a:t>
            </a:r>
            <a:r>
              <a:rPr sz="2600" spc="-10" dirty="0">
                <a:latin typeface="Calibri"/>
                <a:cs typeface="Calibri"/>
              </a:rPr>
              <a:t>guess)</a:t>
            </a:r>
            <a:endParaRPr sz="2600">
              <a:latin typeface="Calibri"/>
              <a:cs typeface="Calibri"/>
            </a:endParaRPr>
          </a:p>
          <a:p>
            <a:pPr marL="190500" marR="874394" indent="-178435">
              <a:lnSpc>
                <a:spcPts val="2800"/>
              </a:lnSpc>
              <a:spcBef>
                <a:spcPts val="990"/>
              </a:spcBef>
              <a:buFont typeface="Arial"/>
              <a:buChar char="•"/>
              <a:tabLst>
                <a:tab pos="191770" algn="l"/>
              </a:tabLst>
            </a:pPr>
            <a:r>
              <a:rPr sz="2600" dirty="0">
                <a:latin typeface="Calibri"/>
                <a:cs typeface="Calibri"/>
              </a:rPr>
              <a:t>Compiler</a:t>
            </a:r>
            <a:r>
              <a:rPr sz="2600" spc="-114" dirty="0">
                <a:latin typeface="Calibri"/>
                <a:cs typeface="Calibri"/>
              </a:rPr>
              <a:t> </a:t>
            </a:r>
            <a:r>
              <a:rPr sz="2600" dirty="0">
                <a:latin typeface="Calibri"/>
                <a:cs typeface="Calibri"/>
              </a:rPr>
              <a:t>uses</a:t>
            </a:r>
            <a:r>
              <a:rPr sz="2600" spc="-114" dirty="0">
                <a:latin typeface="Calibri"/>
                <a:cs typeface="Calibri"/>
              </a:rPr>
              <a:t> </a:t>
            </a:r>
            <a:r>
              <a:rPr sz="2600" dirty="0">
                <a:latin typeface="Calibri"/>
                <a:cs typeface="Calibri"/>
              </a:rPr>
              <a:t>“taint</a:t>
            </a:r>
            <a:r>
              <a:rPr sz="2600" spc="-114" dirty="0">
                <a:latin typeface="Calibri"/>
                <a:cs typeface="Calibri"/>
              </a:rPr>
              <a:t> </a:t>
            </a:r>
            <a:r>
              <a:rPr sz="2600" spc="-10" dirty="0">
                <a:latin typeface="Calibri"/>
                <a:cs typeface="Calibri"/>
              </a:rPr>
              <a:t>propagation” 	</a:t>
            </a:r>
            <a:r>
              <a:rPr sz="2600" dirty="0">
                <a:latin typeface="Calibri"/>
                <a:cs typeface="Calibri"/>
              </a:rPr>
              <a:t>analysis</a:t>
            </a:r>
            <a:r>
              <a:rPr sz="2600" spc="-90" dirty="0">
                <a:latin typeface="Calibri"/>
                <a:cs typeface="Calibri"/>
              </a:rPr>
              <a:t> </a:t>
            </a:r>
            <a:r>
              <a:rPr sz="2600" dirty="0">
                <a:latin typeface="Calibri"/>
                <a:cs typeface="Calibri"/>
              </a:rPr>
              <a:t>to</a:t>
            </a:r>
            <a:r>
              <a:rPr sz="2600" spc="-90" dirty="0">
                <a:latin typeface="Calibri"/>
                <a:cs typeface="Calibri"/>
              </a:rPr>
              <a:t> </a:t>
            </a:r>
            <a:r>
              <a:rPr sz="2600" dirty="0">
                <a:latin typeface="Calibri"/>
                <a:cs typeface="Calibri"/>
              </a:rPr>
              <a:t>tag</a:t>
            </a:r>
            <a:r>
              <a:rPr sz="2600" spc="-90" dirty="0">
                <a:latin typeface="Calibri"/>
                <a:cs typeface="Calibri"/>
              </a:rPr>
              <a:t> </a:t>
            </a:r>
            <a:r>
              <a:rPr sz="2600" dirty="0">
                <a:latin typeface="Calibri"/>
                <a:cs typeface="Calibri"/>
              </a:rPr>
              <a:t>data</a:t>
            </a:r>
            <a:r>
              <a:rPr sz="2600" spc="-90" dirty="0">
                <a:latin typeface="Calibri"/>
                <a:cs typeface="Calibri"/>
              </a:rPr>
              <a:t> </a:t>
            </a:r>
            <a:r>
              <a:rPr sz="2600" dirty="0">
                <a:latin typeface="Calibri"/>
                <a:cs typeface="Calibri"/>
              </a:rPr>
              <a:t>and</a:t>
            </a:r>
            <a:r>
              <a:rPr sz="2600" spc="-90" dirty="0">
                <a:latin typeface="Calibri"/>
                <a:cs typeface="Calibri"/>
              </a:rPr>
              <a:t> </a:t>
            </a:r>
            <a:r>
              <a:rPr sz="2600" spc="-10" dirty="0">
                <a:latin typeface="Calibri"/>
                <a:cs typeface="Calibri"/>
              </a:rPr>
              <a:t>operations</a:t>
            </a:r>
            <a:endParaRPr sz="2600">
              <a:latin typeface="Calibri"/>
              <a:cs typeface="Calibri"/>
            </a:endParaRPr>
          </a:p>
          <a:p>
            <a:pPr marL="190500" marR="389255" indent="-178435">
              <a:lnSpc>
                <a:spcPts val="2800"/>
              </a:lnSpc>
              <a:spcBef>
                <a:spcPts val="994"/>
              </a:spcBef>
              <a:buFont typeface="Arial"/>
              <a:buChar char="•"/>
              <a:tabLst>
                <a:tab pos="191770" algn="l"/>
              </a:tabLst>
            </a:pPr>
            <a:r>
              <a:rPr sz="2600" b="1" dirty="0">
                <a:latin typeface="Calibri"/>
                <a:cs typeface="Calibri"/>
              </a:rPr>
              <a:t>Rule:</a:t>
            </a:r>
            <a:r>
              <a:rPr sz="2600" b="1" spc="-80" dirty="0">
                <a:latin typeface="Calibri"/>
                <a:cs typeface="Calibri"/>
              </a:rPr>
              <a:t> </a:t>
            </a:r>
            <a:r>
              <a:rPr sz="2600" spc="-10" dirty="0">
                <a:latin typeface="Calibri"/>
                <a:cs typeface="Calibri"/>
              </a:rPr>
              <a:t>untrusted</a:t>
            </a:r>
            <a:r>
              <a:rPr sz="2600" spc="-90" dirty="0">
                <a:latin typeface="Calibri"/>
                <a:cs typeface="Calibri"/>
              </a:rPr>
              <a:t> </a:t>
            </a:r>
            <a:r>
              <a:rPr sz="2600" dirty="0">
                <a:latin typeface="Calibri"/>
                <a:cs typeface="Calibri"/>
              </a:rPr>
              <a:t>op</a:t>
            </a:r>
            <a:r>
              <a:rPr sz="2600" spc="-85" dirty="0">
                <a:latin typeface="Calibri"/>
                <a:cs typeface="Calibri"/>
              </a:rPr>
              <a:t> </a:t>
            </a:r>
            <a:r>
              <a:rPr sz="2600" dirty="0">
                <a:latin typeface="Calibri"/>
                <a:cs typeface="Calibri"/>
              </a:rPr>
              <a:t>never</a:t>
            </a:r>
            <a:r>
              <a:rPr sz="2600" spc="-85" dirty="0">
                <a:latin typeface="Calibri"/>
                <a:cs typeface="Calibri"/>
              </a:rPr>
              <a:t> </a:t>
            </a:r>
            <a:r>
              <a:rPr sz="2600" spc="-10" dirty="0">
                <a:latin typeface="Calibri"/>
                <a:cs typeface="Calibri"/>
              </a:rPr>
              <a:t>directly</a:t>
            </a:r>
            <a:r>
              <a:rPr sz="2600" spc="-90" dirty="0">
                <a:latin typeface="Calibri"/>
                <a:cs typeface="Calibri"/>
              </a:rPr>
              <a:t> </a:t>
            </a:r>
            <a:r>
              <a:rPr sz="2600" spc="-25" dirty="0">
                <a:latin typeface="Calibri"/>
                <a:cs typeface="Calibri"/>
              </a:rPr>
              <a:t>or 	</a:t>
            </a:r>
            <a:r>
              <a:rPr sz="2600" spc="-10" dirty="0">
                <a:latin typeface="Calibri"/>
                <a:cs typeface="Calibri"/>
              </a:rPr>
              <a:t>indirectly</a:t>
            </a:r>
            <a:r>
              <a:rPr sz="2600" spc="-85" dirty="0">
                <a:latin typeface="Calibri"/>
                <a:cs typeface="Calibri"/>
              </a:rPr>
              <a:t> </a:t>
            </a:r>
            <a:r>
              <a:rPr sz="2600" spc="-20" dirty="0">
                <a:latin typeface="Calibri"/>
                <a:cs typeface="Calibri"/>
              </a:rPr>
              <a:t>affected</a:t>
            </a:r>
            <a:r>
              <a:rPr sz="2600" spc="-80" dirty="0">
                <a:latin typeface="Calibri"/>
                <a:cs typeface="Calibri"/>
              </a:rPr>
              <a:t> </a:t>
            </a:r>
            <a:r>
              <a:rPr sz="2600" dirty="0">
                <a:latin typeface="Calibri"/>
                <a:cs typeface="Calibri"/>
              </a:rPr>
              <a:t>by</a:t>
            </a:r>
            <a:r>
              <a:rPr sz="2600" spc="-85" dirty="0">
                <a:latin typeface="Calibri"/>
                <a:cs typeface="Calibri"/>
              </a:rPr>
              <a:t> </a:t>
            </a:r>
            <a:r>
              <a:rPr sz="2600" spc="-10" dirty="0">
                <a:latin typeface="Calibri"/>
                <a:cs typeface="Calibri"/>
              </a:rPr>
              <a:t>confidential</a:t>
            </a:r>
            <a:r>
              <a:rPr sz="2600" spc="-80" dirty="0">
                <a:latin typeface="Calibri"/>
                <a:cs typeface="Calibri"/>
              </a:rPr>
              <a:t> </a:t>
            </a:r>
            <a:r>
              <a:rPr sz="2600" spc="-20" dirty="0">
                <a:latin typeface="Calibri"/>
                <a:cs typeface="Calibri"/>
              </a:rPr>
              <a:t>data</a:t>
            </a:r>
            <a:endParaRPr sz="2600">
              <a:latin typeface="Calibri"/>
              <a:cs typeface="Calibri"/>
            </a:endParaRPr>
          </a:p>
          <a:p>
            <a:pPr marL="190500" marR="5080" indent="-178435">
              <a:lnSpc>
                <a:spcPts val="2800"/>
              </a:lnSpc>
              <a:spcBef>
                <a:spcPts val="995"/>
              </a:spcBef>
              <a:buFont typeface="Arial"/>
              <a:buChar char="•"/>
              <a:tabLst>
                <a:tab pos="191770" algn="l"/>
              </a:tabLst>
            </a:pPr>
            <a:r>
              <a:rPr sz="2600" b="1" spc="-20" dirty="0">
                <a:latin typeface="Calibri"/>
                <a:cs typeface="Calibri"/>
              </a:rPr>
              <a:t>Equivalent</a:t>
            </a:r>
            <a:r>
              <a:rPr sz="2600" b="1" spc="-60" dirty="0">
                <a:latin typeface="Calibri"/>
                <a:cs typeface="Calibri"/>
              </a:rPr>
              <a:t> </a:t>
            </a:r>
            <a:r>
              <a:rPr sz="2600" b="1" dirty="0">
                <a:latin typeface="Calibri"/>
                <a:cs typeface="Calibri"/>
              </a:rPr>
              <a:t>rule:</a:t>
            </a:r>
            <a:r>
              <a:rPr sz="2600" b="1" spc="-45" dirty="0">
                <a:latin typeface="Calibri"/>
                <a:cs typeface="Calibri"/>
              </a:rPr>
              <a:t> </a:t>
            </a:r>
            <a:r>
              <a:rPr sz="2600" spc="-25" dirty="0">
                <a:latin typeface="Calibri"/>
                <a:cs typeface="Calibri"/>
              </a:rPr>
              <a:t>High-</a:t>
            </a:r>
            <a:r>
              <a:rPr sz="2600" spc="-10" dirty="0">
                <a:latin typeface="Calibri"/>
                <a:cs typeface="Calibri"/>
              </a:rPr>
              <a:t>assurance</a:t>
            </a:r>
            <a:r>
              <a:rPr sz="2600" spc="-55" dirty="0">
                <a:latin typeface="Calibri"/>
                <a:cs typeface="Calibri"/>
              </a:rPr>
              <a:t> </a:t>
            </a:r>
            <a:r>
              <a:rPr sz="2600" dirty="0">
                <a:latin typeface="Calibri"/>
                <a:cs typeface="Calibri"/>
              </a:rPr>
              <a:t>op</a:t>
            </a:r>
            <a:r>
              <a:rPr sz="2600" spc="-40" dirty="0">
                <a:latin typeface="Calibri"/>
                <a:cs typeface="Calibri"/>
              </a:rPr>
              <a:t> </a:t>
            </a:r>
            <a:r>
              <a:rPr sz="2600" spc="-10" dirty="0">
                <a:latin typeface="Calibri"/>
                <a:cs typeface="Calibri"/>
              </a:rPr>
              <a:t>never 	directly</a:t>
            </a:r>
            <a:r>
              <a:rPr sz="2600" spc="-70" dirty="0">
                <a:latin typeface="Calibri"/>
                <a:cs typeface="Calibri"/>
              </a:rPr>
              <a:t> </a:t>
            </a:r>
            <a:r>
              <a:rPr sz="2600" dirty="0">
                <a:latin typeface="Calibri"/>
                <a:cs typeface="Calibri"/>
              </a:rPr>
              <a:t>or</a:t>
            </a:r>
            <a:r>
              <a:rPr sz="2600" spc="-70" dirty="0">
                <a:latin typeface="Calibri"/>
                <a:cs typeface="Calibri"/>
              </a:rPr>
              <a:t> </a:t>
            </a:r>
            <a:r>
              <a:rPr sz="2600" spc="-10" dirty="0">
                <a:latin typeface="Calibri"/>
                <a:cs typeface="Calibri"/>
              </a:rPr>
              <a:t>indirectly</a:t>
            </a:r>
            <a:r>
              <a:rPr sz="2600" spc="-65" dirty="0">
                <a:latin typeface="Calibri"/>
                <a:cs typeface="Calibri"/>
              </a:rPr>
              <a:t> </a:t>
            </a:r>
            <a:r>
              <a:rPr sz="2600" spc="-20" dirty="0">
                <a:latin typeface="Calibri"/>
                <a:cs typeface="Calibri"/>
              </a:rPr>
              <a:t>affected</a:t>
            </a:r>
            <a:r>
              <a:rPr sz="2600" spc="-70" dirty="0">
                <a:latin typeface="Calibri"/>
                <a:cs typeface="Calibri"/>
              </a:rPr>
              <a:t> </a:t>
            </a:r>
            <a:r>
              <a:rPr sz="2600" spc="-25" dirty="0">
                <a:latin typeface="Calibri"/>
                <a:cs typeface="Calibri"/>
              </a:rPr>
              <a:t>by 	</a:t>
            </a:r>
            <a:r>
              <a:rPr sz="2600" spc="-10" dirty="0">
                <a:latin typeface="Calibri"/>
                <a:cs typeface="Calibri"/>
              </a:rPr>
              <a:t>untrusted</a:t>
            </a:r>
            <a:r>
              <a:rPr sz="2600" spc="-130" dirty="0">
                <a:latin typeface="Calibri"/>
                <a:cs typeface="Calibri"/>
              </a:rPr>
              <a:t> </a:t>
            </a:r>
            <a:r>
              <a:rPr sz="2600" spc="-20" dirty="0">
                <a:latin typeface="Calibri"/>
                <a:cs typeface="Calibri"/>
              </a:rPr>
              <a:t>data</a:t>
            </a:r>
            <a:endParaRPr sz="2600">
              <a:latin typeface="Calibri"/>
              <a:cs typeface="Calibri"/>
            </a:endParaRPr>
          </a:p>
        </p:txBody>
      </p:sp>
      <p:pic>
        <p:nvPicPr>
          <p:cNvPr id="4" name="object 4"/>
          <p:cNvPicPr/>
          <p:nvPr/>
        </p:nvPicPr>
        <p:blipFill>
          <a:blip r:embed="rId2" cstate="print"/>
          <a:stretch>
            <a:fillRect/>
          </a:stretch>
        </p:blipFill>
        <p:spPr>
          <a:xfrm>
            <a:off x="6536835" y="1858472"/>
            <a:ext cx="2862553" cy="419159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What</a:t>
            </a:r>
            <a:r>
              <a:rPr spc="-55" dirty="0"/>
              <a:t> </a:t>
            </a:r>
            <a:r>
              <a:rPr dirty="0"/>
              <a:t>did</a:t>
            </a:r>
            <a:r>
              <a:rPr spc="-40" dirty="0"/>
              <a:t> </a:t>
            </a:r>
            <a:r>
              <a:rPr dirty="0"/>
              <a:t>we</a:t>
            </a:r>
            <a:r>
              <a:rPr spc="-45" dirty="0"/>
              <a:t> </a:t>
            </a:r>
            <a:r>
              <a:rPr dirty="0"/>
              <a:t>just</a:t>
            </a:r>
            <a:r>
              <a:rPr spc="-40" dirty="0"/>
              <a:t> </a:t>
            </a:r>
            <a:r>
              <a:rPr spc="-10" dirty="0"/>
              <a:t>learn?</a:t>
            </a:r>
          </a:p>
        </p:txBody>
      </p:sp>
      <p:sp>
        <p:nvSpPr>
          <p:cNvPr id="3" name="object 3"/>
          <p:cNvSpPr txBox="1"/>
          <p:nvPr/>
        </p:nvSpPr>
        <p:spPr>
          <a:xfrm>
            <a:off x="964547" y="1718335"/>
            <a:ext cx="10038080" cy="3860165"/>
          </a:xfrm>
          <a:prstGeom prst="rect">
            <a:avLst/>
          </a:prstGeom>
        </p:spPr>
        <p:txBody>
          <a:bodyPr vert="horz" wrap="square" lIns="0" tIns="96520" rIns="0" bIns="0" rtlCol="0">
            <a:spAutoFit/>
          </a:bodyPr>
          <a:lstStyle/>
          <a:p>
            <a:pPr marL="187325" indent="-174625">
              <a:lnSpc>
                <a:spcPct val="100000"/>
              </a:lnSpc>
              <a:spcBef>
                <a:spcPts val="760"/>
              </a:spcBef>
              <a:buFont typeface="Arial"/>
              <a:buChar char="•"/>
              <a:tabLst>
                <a:tab pos="187325" algn="l"/>
              </a:tabLst>
            </a:pPr>
            <a:r>
              <a:rPr sz="2800" dirty="0">
                <a:latin typeface="Calibri"/>
                <a:cs typeface="Calibri"/>
              </a:rPr>
              <a:t>A</a:t>
            </a:r>
            <a:r>
              <a:rPr sz="2800" spc="-35" dirty="0">
                <a:latin typeface="Calibri"/>
                <a:cs typeface="Calibri"/>
              </a:rPr>
              <a:t> </a:t>
            </a:r>
            <a:r>
              <a:rPr sz="2800" dirty="0">
                <a:latin typeface="Calibri"/>
                <a:cs typeface="Calibri"/>
              </a:rPr>
              <a:t>whirlwind</a:t>
            </a:r>
            <a:r>
              <a:rPr sz="2800" spc="-35" dirty="0">
                <a:latin typeface="Calibri"/>
                <a:cs typeface="Calibri"/>
              </a:rPr>
              <a:t> </a:t>
            </a:r>
            <a:r>
              <a:rPr sz="2800" dirty="0">
                <a:latin typeface="Calibri"/>
                <a:cs typeface="Calibri"/>
              </a:rPr>
              <a:t>tour</a:t>
            </a:r>
            <a:r>
              <a:rPr sz="2800" spc="-30" dirty="0">
                <a:latin typeface="Calibri"/>
                <a:cs typeface="Calibri"/>
              </a:rPr>
              <a:t> </a:t>
            </a:r>
            <a:r>
              <a:rPr sz="2800" dirty="0">
                <a:latin typeface="Calibri"/>
                <a:cs typeface="Calibri"/>
              </a:rPr>
              <a:t>of</a:t>
            </a:r>
            <a:r>
              <a:rPr sz="2800" spc="-35" dirty="0">
                <a:latin typeface="Calibri"/>
                <a:cs typeface="Calibri"/>
              </a:rPr>
              <a:t> </a:t>
            </a:r>
            <a:r>
              <a:rPr sz="2800" dirty="0">
                <a:latin typeface="Calibri"/>
                <a:cs typeface="Calibri"/>
              </a:rPr>
              <a:t>compilers</a:t>
            </a:r>
            <a:r>
              <a:rPr sz="2800" spc="-35" dirty="0">
                <a:latin typeface="Calibri"/>
                <a:cs typeface="Calibri"/>
              </a:rPr>
              <a:t> </a:t>
            </a:r>
            <a:r>
              <a:rPr sz="2800" dirty="0">
                <a:latin typeface="Calibri"/>
                <a:cs typeface="Calibri"/>
              </a:rPr>
              <a:t>and</a:t>
            </a:r>
            <a:r>
              <a:rPr sz="2800" spc="-30" dirty="0">
                <a:latin typeface="Calibri"/>
                <a:cs typeface="Calibri"/>
              </a:rPr>
              <a:t> </a:t>
            </a:r>
            <a:r>
              <a:rPr sz="2800" dirty="0">
                <a:latin typeface="Calibri"/>
                <a:cs typeface="Calibri"/>
              </a:rPr>
              <a:t>their</a:t>
            </a:r>
            <a:r>
              <a:rPr sz="2800" spc="-35" dirty="0">
                <a:latin typeface="Calibri"/>
                <a:cs typeface="Calibri"/>
              </a:rPr>
              <a:t> </a:t>
            </a:r>
            <a:r>
              <a:rPr sz="2800" dirty="0">
                <a:latin typeface="Calibri"/>
                <a:cs typeface="Calibri"/>
              </a:rPr>
              <a:t>design</a:t>
            </a:r>
            <a:r>
              <a:rPr sz="2800" spc="-35" dirty="0">
                <a:latin typeface="Calibri"/>
                <a:cs typeface="Calibri"/>
              </a:rPr>
              <a:t> </a:t>
            </a:r>
            <a:r>
              <a:rPr sz="2800" dirty="0">
                <a:latin typeface="Calibri"/>
                <a:cs typeface="Calibri"/>
              </a:rPr>
              <a:t>and</a:t>
            </a:r>
            <a:r>
              <a:rPr sz="2800" spc="-30" dirty="0">
                <a:latin typeface="Calibri"/>
                <a:cs typeface="Calibri"/>
              </a:rPr>
              <a:t> </a:t>
            </a:r>
            <a:r>
              <a:rPr sz="2800" spc="-10" dirty="0">
                <a:latin typeface="Calibri"/>
                <a:cs typeface="Calibri"/>
              </a:rPr>
              <a:t>purpose</a:t>
            </a:r>
            <a:endParaRPr sz="2800">
              <a:latin typeface="Calibri"/>
              <a:cs typeface="Calibri"/>
            </a:endParaRPr>
          </a:p>
          <a:p>
            <a:pPr marL="187325" indent="-174625">
              <a:lnSpc>
                <a:spcPct val="100000"/>
              </a:lnSpc>
              <a:spcBef>
                <a:spcPts val="665"/>
              </a:spcBef>
              <a:buFont typeface="Arial"/>
              <a:buChar char="•"/>
              <a:tabLst>
                <a:tab pos="187325" algn="l"/>
              </a:tabLst>
            </a:pPr>
            <a:r>
              <a:rPr sz="2800" dirty="0">
                <a:latin typeface="Calibri"/>
                <a:cs typeface="Calibri"/>
              </a:rPr>
              <a:t>Compilers</a:t>
            </a:r>
            <a:r>
              <a:rPr sz="2800" spc="-60" dirty="0">
                <a:latin typeface="Calibri"/>
                <a:cs typeface="Calibri"/>
              </a:rPr>
              <a:t> </a:t>
            </a:r>
            <a:r>
              <a:rPr sz="2800" dirty="0">
                <a:latin typeface="Calibri"/>
                <a:cs typeface="Calibri"/>
              </a:rPr>
              <a:t>analyze</a:t>
            </a:r>
            <a:r>
              <a:rPr sz="2800" spc="-55" dirty="0">
                <a:latin typeface="Calibri"/>
                <a:cs typeface="Calibri"/>
              </a:rPr>
              <a:t> </a:t>
            </a:r>
            <a:r>
              <a:rPr sz="2800" dirty="0">
                <a:latin typeface="Calibri"/>
                <a:cs typeface="Calibri"/>
              </a:rPr>
              <a:t>and</a:t>
            </a:r>
            <a:r>
              <a:rPr sz="2800" spc="-60" dirty="0">
                <a:latin typeface="Calibri"/>
                <a:cs typeface="Calibri"/>
              </a:rPr>
              <a:t> </a:t>
            </a:r>
            <a:r>
              <a:rPr sz="2800" dirty="0">
                <a:latin typeface="Calibri"/>
                <a:cs typeface="Calibri"/>
              </a:rPr>
              <a:t>translate</a:t>
            </a:r>
            <a:r>
              <a:rPr sz="2800" spc="-55" dirty="0">
                <a:latin typeface="Calibri"/>
                <a:cs typeface="Calibri"/>
              </a:rPr>
              <a:t> </a:t>
            </a:r>
            <a:r>
              <a:rPr sz="2800" dirty="0">
                <a:latin typeface="Calibri"/>
                <a:cs typeface="Calibri"/>
              </a:rPr>
              <a:t>code</a:t>
            </a:r>
            <a:r>
              <a:rPr sz="2800" spc="-55" dirty="0">
                <a:latin typeface="Calibri"/>
                <a:cs typeface="Calibri"/>
              </a:rPr>
              <a:t> </a:t>
            </a:r>
            <a:r>
              <a:rPr sz="2800" dirty="0">
                <a:latin typeface="Calibri"/>
                <a:cs typeface="Calibri"/>
              </a:rPr>
              <a:t>you</a:t>
            </a:r>
            <a:r>
              <a:rPr sz="2800" spc="-60" dirty="0">
                <a:latin typeface="Calibri"/>
                <a:cs typeface="Calibri"/>
              </a:rPr>
              <a:t> </a:t>
            </a:r>
            <a:r>
              <a:rPr sz="2800" dirty="0">
                <a:latin typeface="Calibri"/>
                <a:cs typeface="Calibri"/>
              </a:rPr>
              <a:t>write</a:t>
            </a:r>
            <a:r>
              <a:rPr sz="2800" spc="-55" dirty="0">
                <a:latin typeface="Calibri"/>
                <a:cs typeface="Calibri"/>
              </a:rPr>
              <a:t> </a:t>
            </a:r>
            <a:r>
              <a:rPr sz="2800" dirty="0">
                <a:latin typeface="Calibri"/>
                <a:cs typeface="Calibri"/>
              </a:rPr>
              <a:t>to</a:t>
            </a:r>
            <a:r>
              <a:rPr sz="2800" spc="-55" dirty="0">
                <a:latin typeface="Calibri"/>
                <a:cs typeface="Calibri"/>
              </a:rPr>
              <a:t> </a:t>
            </a:r>
            <a:r>
              <a:rPr sz="2800" dirty="0">
                <a:latin typeface="Calibri"/>
                <a:cs typeface="Calibri"/>
              </a:rPr>
              <a:t>be</a:t>
            </a:r>
            <a:r>
              <a:rPr sz="2800" spc="-60" dirty="0">
                <a:latin typeface="Calibri"/>
                <a:cs typeface="Calibri"/>
              </a:rPr>
              <a:t> </a:t>
            </a:r>
            <a:r>
              <a:rPr sz="2800" dirty="0">
                <a:latin typeface="Calibri"/>
                <a:cs typeface="Calibri"/>
              </a:rPr>
              <a:t>code</a:t>
            </a:r>
            <a:r>
              <a:rPr sz="2800" spc="-55" dirty="0">
                <a:latin typeface="Calibri"/>
                <a:cs typeface="Calibri"/>
              </a:rPr>
              <a:t> </a:t>
            </a:r>
            <a:r>
              <a:rPr sz="2800" dirty="0">
                <a:latin typeface="Calibri"/>
                <a:cs typeface="Calibri"/>
              </a:rPr>
              <a:t>you</a:t>
            </a:r>
            <a:r>
              <a:rPr sz="2800" spc="-55" dirty="0">
                <a:latin typeface="Calibri"/>
                <a:cs typeface="Calibri"/>
              </a:rPr>
              <a:t> </a:t>
            </a:r>
            <a:r>
              <a:rPr sz="2800" spc="-25" dirty="0">
                <a:latin typeface="Calibri"/>
                <a:cs typeface="Calibri"/>
              </a:rPr>
              <a:t>run</a:t>
            </a:r>
            <a:endParaRPr sz="2800">
              <a:latin typeface="Calibri"/>
              <a:cs typeface="Calibri"/>
            </a:endParaRPr>
          </a:p>
          <a:p>
            <a:pPr marL="187325" indent="-174625">
              <a:lnSpc>
                <a:spcPct val="100000"/>
              </a:lnSpc>
              <a:spcBef>
                <a:spcPts val="665"/>
              </a:spcBef>
              <a:buFont typeface="Arial"/>
              <a:buChar char="•"/>
              <a:tabLst>
                <a:tab pos="187325" algn="l"/>
              </a:tabLst>
            </a:pPr>
            <a:r>
              <a:rPr sz="2800" dirty="0">
                <a:latin typeface="Calibri"/>
                <a:cs typeface="Calibri"/>
              </a:rPr>
              <a:t>Many</a:t>
            </a:r>
            <a:r>
              <a:rPr sz="2800" spc="-65" dirty="0">
                <a:latin typeface="Calibri"/>
                <a:cs typeface="Calibri"/>
              </a:rPr>
              <a:t> </a:t>
            </a:r>
            <a:r>
              <a:rPr sz="2800" dirty="0">
                <a:latin typeface="Calibri"/>
                <a:cs typeface="Calibri"/>
              </a:rPr>
              <a:t>types</a:t>
            </a:r>
            <a:r>
              <a:rPr sz="2800" spc="-50" dirty="0">
                <a:latin typeface="Calibri"/>
                <a:cs typeface="Calibri"/>
              </a:rPr>
              <a:t> </a:t>
            </a:r>
            <a:r>
              <a:rPr sz="2800" dirty="0">
                <a:latin typeface="Calibri"/>
                <a:cs typeface="Calibri"/>
              </a:rPr>
              <a:t>of</a:t>
            </a:r>
            <a:r>
              <a:rPr sz="2800" spc="-50" dirty="0">
                <a:latin typeface="Calibri"/>
                <a:cs typeface="Calibri"/>
              </a:rPr>
              <a:t> </a:t>
            </a:r>
            <a:r>
              <a:rPr sz="2800" dirty="0">
                <a:latin typeface="Calibri"/>
                <a:cs typeface="Calibri"/>
              </a:rPr>
              <a:t>optimization</a:t>
            </a:r>
            <a:r>
              <a:rPr sz="2800" spc="-50" dirty="0">
                <a:latin typeface="Calibri"/>
                <a:cs typeface="Calibri"/>
              </a:rPr>
              <a:t> </a:t>
            </a:r>
            <a:r>
              <a:rPr sz="2800" dirty="0">
                <a:latin typeface="Calibri"/>
                <a:cs typeface="Calibri"/>
              </a:rPr>
              <a:t>get</a:t>
            </a:r>
            <a:r>
              <a:rPr sz="2800" spc="-55" dirty="0">
                <a:latin typeface="Calibri"/>
                <a:cs typeface="Calibri"/>
              </a:rPr>
              <a:t> </a:t>
            </a:r>
            <a:r>
              <a:rPr sz="2800" dirty="0">
                <a:latin typeface="Calibri"/>
                <a:cs typeface="Calibri"/>
              </a:rPr>
              <a:t>applied</a:t>
            </a:r>
            <a:r>
              <a:rPr sz="2800" spc="-50" dirty="0">
                <a:latin typeface="Calibri"/>
                <a:cs typeface="Calibri"/>
              </a:rPr>
              <a:t> </a:t>
            </a:r>
            <a:r>
              <a:rPr sz="2800" dirty="0">
                <a:latin typeface="Calibri"/>
                <a:cs typeface="Calibri"/>
              </a:rPr>
              <a:t>to</a:t>
            </a:r>
            <a:r>
              <a:rPr sz="2800" spc="-50" dirty="0">
                <a:latin typeface="Calibri"/>
                <a:cs typeface="Calibri"/>
              </a:rPr>
              <a:t> </a:t>
            </a:r>
            <a:r>
              <a:rPr sz="2800" dirty="0">
                <a:latin typeface="Calibri"/>
                <a:cs typeface="Calibri"/>
              </a:rPr>
              <a:t>your</a:t>
            </a:r>
            <a:r>
              <a:rPr sz="2800" spc="-50" dirty="0">
                <a:latin typeface="Calibri"/>
                <a:cs typeface="Calibri"/>
              </a:rPr>
              <a:t> </a:t>
            </a:r>
            <a:r>
              <a:rPr sz="2800" spc="-20" dirty="0">
                <a:latin typeface="Calibri"/>
                <a:cs typeface="Calibri"/>
              </a:rPr>
              <a:t>code</a:t>
            </a:r>
            <a:endParaRPr sz="2800">
              <a:latin typeface="Calibri"/>
              <a:cs typeface="Calibri"/>
            </a:endParaRPr>
          </a:p>
          <a:p>
            <a:pPr marL="186690" marR="5080" indent="-174625">
              <a:lnSpc>
                <a:spcPts val="3020"/>
              </a:lnSpc>
              <a:spcBef>
                <a:spcPts val="1050"/>
              </a:spcBef>
              <a:buFont typeface="Arial"/>
              <a:buChar char="•"/>
              <a:tabLst>
                <a:tab pos="187960" algn="l"/>
              </a:tabLst>
            </a:pPr>
            <a:r>
              <a:rPr sz="2800" dirty="0">
                <a:latin typeface="Calibri"/>
                <a:cs typeface="Calibri"/>
              </a:rPr>
              <a:t>Register</a:t>
            </a:r>
            <a:r>
              <a:rPr sz="2800" spc="-75" dirty="0">
                <a:latin typeface="Calibri"/>
                <a:cs typeface="Calibri"/>
              </a:rPr>
              <a:t> </a:t>
            </a:r>
            <a:r>
              <a:rPr sz="2800" dirty="0">
                <a:latin typeface="Calibri"/>
                <a:cs typeface="Calibri"/>
              </a:rPr>
              <a:t>allocation</a:t>
            </a:r>
            <a:r>
              <a:rPr sz="2800" spc="-60" dirty="0">
                <a:latin typeface="Calibri"/>
                <a:cs typeface="Calibri"/>
              </a:rPr>
              <a:t> </a:t>
            </a:r>
            <a:r>
              <a:rPr sz="2800" dirty="0">
                <a:latin typeface="Calibri"/>
                <a:cs typeface="Calibri"/>
              </a:rPr>
              <a:t>(and</a:t>
            </a:r>
            <a:r>
              <a:rPr sz="2800" spc="-65" dirty="0">
                <a:latin typeface="Calibri"/>
                <a:cs typeface="Calibri"/>
              </a:rPr>
              <a:t> </a:t>
            </a:r>
            <a:r>
              <a:rPr sz="2800" dirty="0">
                <a:latin typeface="Calibri"/>
                <a:cs typeface="Calibri"/>
              </a:rPr>
              <a:t>other</a:t>
            </a:r>
            <a:r>
              <a:rPr sz="2800" spc="-60" dirty="0">
                <a:latin typeface="Calibri"/>
                <a:cs typeface="Calibri"/>
              </a:rPr>
              <a:t> </a:t>
            </a:r>
            <a:r>
              <a:rPr sz="2800" dirty="0">
                <a:latin typeface="Calibri"/>
                <a:cs typeface="Calibri"/>
              </a:rPr>
              <a:t>steps</a:t>
            </a:r>
            <a:r>
              <a:rPr sz="2800" spc="-65" dirty="0">
                <a:latin typeface="Calibri"/>
                <a:cs typeface="Calibri"/>
              </a:rPr>
              <a:t> </a:t>
            </a:r>
            <a:r>
              <a:rPr sz="2800" dirty="0">
                <a:latin typeface="Calibri"/>
                <a:cs typeface="Calibri"/>
              </a:rPr>
              <a:t>that</a:t>
            </a:r>
            <a:r>
              <a:rPr sz="2800" spc="-60" dirty="0">
                <a:latin typeface="Calibri"/>
                <a:cs typeface="Calibri"/>
              </a:rPr>
              <a:t> </a:t>
            </a:r>
            <a:r>
              <a:rPr sz="2800" dirty="0">
                <a:latin typeface="Calibri"/>
                <a:cs typeface="Calibri"/>
              </a:rPr>
              <a:t>we</a:t>
            </a:r>
            <a:r>
              <a:rPr sz="2800" spc="-65" dirty="0">
                <a:latin typeface="Calibri"/>
                <a:cs typeface="Calibri"/>
              </a:rPr>
              <a:t> </a:t>
            </a:r>
            <a:r>
              <a:rPr sz="2800" dirty="0">
                <a:latin typeface="Calibri"/>
                <a:cs typeface="Calibri"/>
              </a:rPr>
              <a:t>omitted)</a:t>
            </a:r>
            <a:r>
              <a:rPr sz="2800" spc="-60" dirty="0">
                <a:latin typeface="Calibri"/>
                <a:cs typeface="Calibri"/>
              </a:rPr>
              <a:t> </a:t>
            </a:r>
            <a:r>
              <a:rPr sz="2800" dirty="0">
                <a:latin typeface="Calibri"/>
                <a:cs typeface="Calibri"/>
              </a:rPr>
              <a:t>map</a:t>
            </a:r>
            <a:r>
              <a:rPr sz="2800" spc="-65" dirty="0">
                <a:latin typeface="Calibri"/>
                <a:cs typeface="Calibri"/>
              </a:rPr>
              <a:t> </a:t>
            </a:r>
            <a:r>
              <a:rPr sz="2800" dirty="0">
                <a:latin typeface="Calibri"/>
                <a:cs typeface="Calibri"/>
              </a:rPr>
              <a:t>your</a:t>
            </a:r>
            <a:r>
              <a:rPr sz="2800" spc="-60" dirty="0">
                <a:latin typeface="Calibri"/>
                <a:cs typeface="Calibri"/>
              </a:rPr>
              <a:t> </a:t>
            </a:r>
            <a:r>
              <a:rPr sz="2800" spc="-20" dirty="0">
                <a:latin typeface="Calibri"/>
                <a:cs typeface="Calibri"/>
              </a:rPr>
              <a:t>code 	</a:t>
            </a:r>
            <a:r>
              <a:rPr sz="2800" dirty="0">
                <a:latin typeface="Calibri"/>
                <a:cs typeface="Calibri"/>
              </a:rPr>
              <a:t>down</a:t>
            </a:r>
            <a:r>
              <a:rPr sz="2800" spc="-25" dirty="0">
                <a:latin typeface="Calibri"/>
                <a:cs typeface="Calibri"/>
              </a:rPr>
              <a:t> </a:t>
            </a:r>
            <a:r>
              <a:rPr sz="2800" dirty="0">
                <a:latin typeface="Calibri"/>
                <a:cs typeface="Calibri"/>
              </a:rPr>
              <a:t>to</a:t>
            </a:r>
            <a:r>
              <a:rPr sz="2800" spc="-25" dirty="0">
                <a:latin typeface="Calibri"/>
                <a:cs typeface="Calibri"/>
              </a:rPr>
              <a:t> </a:t>
            </a:r>
            <a:r>
              <a:rPr sz="2800" dirty="0">
                <a:latin typeface="Calibri"/>
                <a:cs typeface="Calibri"/>
              </a:rPr>
              <a:t>the</a:t>
            </a:r>
            <a:r>
              <a:rPr sz="2800" spc="-25" dirty="0">
                <a:latin typeface="Calibri"/>
                <a:cs typeface="Calibri"/>
              </a:rPr>
              <a:t> </a:t>
            </a:r>
            <a:r>
              <a:rPr sz="2800" spc="-10" dirty="0">
                <a:latin typeface="Calibri"/>
                <a:cs typeface="Calibri"/>
              </a:rPr>
              <a:t>machine</a:t>
            </a:r>
            <a:endParaRPr sz="2800">
              <a:latin typeface="Calibri"/>
              <a:cs typeface="Calibri"/>
            </a:endParaRPr>
          </a:p>
          <a:p>
            <a:pPr marL="187325" indent="-174625">
              <a:lnSpc>
                <a:spcPct val="100000"/>
              </a:lnSpc>
              <a:spcBef>
                <a:spcPts val="620"/>
              </a:spcBef>
              <a:buFont typeface="Arial"/>
              <a:buChar char="•"/>
              <a:tabLst>
                <a:tab pos="187325" algn="l"/>
              </a:tabLst>
            </a:pPr>
            <a:r>
              <a:rPr sz="2800" dirty="0">
                <a:latin typeface="Calibri"/>
                <a:cs typeface="Calibri"/>
              </a:rPr>
              <a:t>Compilers</a:t>
            </a:r>
            <a:r>
              <a:rPr sz="2800" spc="-55" dirty="0">
                <a:latin typeface="Calibri"/>
                <a:cs typeface="Calibri"/>
              </a:rPr>
              <a:t> </a:t>
            </a:r>
            <a:r>
              <a:rPr sz="2800" dirty="0">
                <a:latin typeface="Calibri"/>
                <a:cs typeface="Calibri"/>
              </a:rPr>
              <a:t>are</a:t>
            </a:r>
            <a:r>
              <a:rPr sz="2800" spc="-45" dirty="0">
                <a:latin typeface="Calibri"/>
                <a:cs typeface="Calibri"/>
              </a:rPr>
              <a:t> </a:t>
            </a:r>
            <a:r>
              <a:rPr sz="2800" dirty="0">
                <a:latin typeface="Calibri"/>
                <a:cs typeface="Calibri"/>
              </a:rPr>
              <a:t>good</a:t>
            </a:r>
            <a:r>
              <a:rPr sz="2800" spc="-45" dirty="0">
                <a:latin typeface="Calibri"/>
                <a:cs typeface="Calibri"/>
              </a:rPr>
              <a:t> </a:t>
            </a:r>
            <a:r>
              <a:rPr sz="2800" dirty="0">
                <a:latin typeface="Calibri"/>
                <a:cs typeface="Calibri"/>
              </a:rPr>
              <a:t>for</a:t>
            </a:r>
            <a:r>
              <a:rPr sz="2800" spc="-45" dirty="0">
                <a:latin typeface="Calibri"/>
                <a:cs typeface="Calibri"/>
              </a:rPr>
              <a:t> </a:t>
            </a:r>
            <a:r>
              <a:rPr sz="2800" dirty="0">
                <a:latin typeface="Calibri"/>
                <a:cs typeface="Calibri"/>
              </a:rPr>
              <a:t>a</a:t>
            </a:r>
            <a:r>
              <a:rPr sz="2800" spc="-45" dirty="0">
                <a:latin typeface="Calibri"/>
                <a:cs typeface="Calibri"/>
              </a:rPr>
              <a:t> </a:t>
            </a:r>
            <a:r>
              <a:rPr sz="2800" dirty="0">
                <a:latin typeface="Calibri"/>
                <a:cs typeface="Calibri"/>
              </a:rPr>
              <a:t>host</a:t>
            </a:r>
            <a:r>
              <a:rPr sz="2800" spc="-45" dirty="0">
                <a:latin typeface="Calibri"/>
                <a:cs typeface="Calibri"/>
              </a:rPr>
              <a:t> </a:t>
            </a:r>
            <a:r>
              <a:rPr sz="2800" dirty="0">
                <a:latin typeface="Calibri"/>
                <a:cs typeface="Calibri"/>
              </a:rPr>
              <a:t>of</a:t>
            </a:r>
            <a:r>
              <a:rPr sz="2800" spc="-45" dirty="0">
                <a:latin typeface="Calibri"/>
                <a:cs typeface="Calibri"/>
              </a:rPr>
              <a:t> </a:t>
            </a:r>
            <a:r>
              <a:rPr sz="2800" dirty="0">
                <a:latin typeface="Calibri"/>
                <a:cs typeface="Calibri"/>
              </a:rPr>
              <a:t>other</a:t>
            </a:r>
            <a:r>
              <a:rPr sz="2800" spc="-45" dirty="0">
                <a:latin typeface="Calibri"/>
                <a:cs typeface="Calibri"/>
              </a:rPr>
              <a:t> </a:t>
            </a:r>
            <a:r>
              <a:rPr sz="2800" spc="-10" dirty="0">
                <a:latin typeface="Calibri"/>
                <a:cs typeface="Calibri"/>
              </a:rPr>
              <a:t>interesting</a:t>
            </a:r>
            <a:r>
              <a:rPr sz="2800" spc="-40" dirty="0">
                <a:latin typeface="Calibri"/>
                <a:cs typeface="Calibri"/>
              </a:rPr>
              <a:t> </a:t>
            </a:r>
            <a:r>
              <a:rPr sz="2800" spc="-10" dirty="0">
                <a:latin typeface="Calibri"/>
                <a:cs typeface="Calibri"/>
              </a:rPr>
              <a:t>analysis</a:t>
            </a:r>
            <a:endParaRPr sz="2800">
              <a:latin typeface="Calibri"/>
              <a:cs typeface="Calibri"/>
            </a:endParaRPr>
          </a:p>
          <a:p>
            <a:pPr marL="186690" marR="735965" indent="-174625">
              <a:lnSpc>
                <a:spcPts val="3020"/>
              </a:lnSpc>
              <a:spcBef>
                <a:spcPts val="1050"/>
              </a:spcBef>
              <a:buFont typeface="Arial"/>
              <a:buChar char="•"/>
              <a:tabLst>
                <a:tab pos="187960" algn="l"/>
                <a:tab pos="3758565" algn="l"/>
              </a:tabLst>
            </a:pPr>
            <a:r>
              <a:rPr sz="2800" dirty="0">
                <a:latin typeface="Calibri"/>
                <a:cs typeface="Calibri"/>
              </a:rPr>
              <a:t>Learning</a:t>
            </a:r>
            <a:r>
              <a:rPr sz="2800" spc="-55" dirty="0">
                <a:latin typeface="Calibri"/>
                <a:cs typeface="Calibri"/>
              </a:rPr>
              <a:t> </a:t>
            </a:r>
            <a:r>
              <a:rPr sz="2800" spc="-20" dirty="0">
                <a:latin typeface="Calibri"/>
                <a:cs typeface="Calibri"/>
              </a:rPr>
              <a:t>LLVM</a:t>
            </a:r>
            <a:r>
              <a:rPr sz="2800" spc="-55" dirty="0">
                <a:latin typeface="Calibri"/>
                <a:cs typeface="Calibri"/>
              </a:rPr>
              <a:t> </a:t>
            </a:r>
            <a:r>
              <a:rPr sz="2800" dirty="0">
                <a:latin typeface="Calibri"/>
                <a:cs typeface="Calibri"/>
              </a:rPr>
              <a:t>or</a:t>
            </a:r>
            <a:r>
              <a:rPr sz="2800" spc="-55" dirty="0">
                <a:latin typeface="Calibri"/>
                <a:cs typeface="Calibri"/>
              </a:rPr>
              <a:t> </a:t>
            </a:r>
            <a:r>
              <a:rPr sz="2800" dirty="0">
                <a:latin typeface="Calibri"/>
                <a:cs typeface="Calibri"/>
              </a:rPr>
              <a:t>another</a:t>
            </a:r>
            <a:r>
              <a:rPr sz="2800" spc="-55" dirty="0">
                <a:latin typeface="Calibri"/>
                <a:cs typeface="Calibri"/>
              </a:rPr>
              <a:t> </a:t>
            </a:r>
            <a:r>
              <a:rPr sz="2800" spc="-25" dirty="0">
                <a:latin typeface="Calibri"/>
                <a:cs typeface="Calibri"/>
              </a:rPr>
              <a:t>compiler-</a:t>
            </a:r>
            <a:r>
              <a:rPr sz="2800" dirty="0">
                <a:latin typeface="Calibri"/>
                <a:cs typeface="Calibri"/>
              </a:rPr>
              <a:t>building</a:t>
            </a:r>
            <a:r>
              <a:rPr sz="2800" spc="-55" dirty="0">
                <a:latin typeface="Calibri"/>
                <a:cs typeface="Calibri"/>
              </a:rPr>
              <a:t> </a:t>
            </a:r>
            <a:r>
              <a:rPr sz="2800" dirty="0">
                <a:latin typeface="Calibri"/>
                <a:cs typeface="Calibri"/>
              </a:rPr>
              <a:t>framework</a:t>
            </a:r>
            <a:r>
              <a:rPr sz="2800" spc="-55" dirty="0">
                <a:latin typeface="Calibri"/>
                <a:cs typeface="Calibri"/>
              </a:rPr>
              <a:t> </a:t>
            </a:r>
            <a:r>
              <a:rPr sz="2800" dirty="0">
                <a:latin typeface="Calibri"/>
                <a:cs typeface="Calibri"/>
              </a:rPr>
              <a:t>is</a:t>
            </a:r>
            <a:r>
              <a:rPr sz="2800" spc="-55" dirty="0">
                <a:latin typeface="Calibri"/>
                <a:cs typeface="Calibri"/>
              </a:rPr>
              <a:t> </a:t>
            </a:r>
            <a:r>
              <a:rPr sz="2800" dirty="0">
                <a:latin typeface="Calibri"/>
                <a:cs typeface="Calibri"/>
              </a:rPr>
              <a:t>like</a:t>
            </a:r>
            <a:r>
              <a:rPr sz="2800" spc="-50" dirty="0">
                <a:latin typeface="Calibri"/>
                <a:cs typeface="Calibri"/>
              </a:rPr>
              <a:t> a 	</a:t>
            </a:r>
            <a:r>
              <a:rPr sz="2800" spc="-20" dirty="0">
                <a:latin typeface="Calibri"/>
                <a:cs typeface="Calibri"/>
              </a:rPr>
              <a:t>low-</a:t>
            </a:r>
            <a:r>
              <a:rPr sz="2800" dirty="0">
                <a:latin typeface="Calibri"/>
                <a:cs typeface="Calibri"/>
              </a:rPr>
              <a:t>grade</a:t>
            </a:r>
            <a:r>
              <a:rPr sz="2800" spc="-50" dirty="0">
                <a:latin typeface="Calibri"/>
                <a:cs typeface="Calibri"/>
              </a:rPr>
              <a:t> </a:t>
            </a:r>
            <a:r>
              <a:rPr sz="2800" spc="-25" dirty="0">
                <a:latin typeface="Calibri"/>
                <a:cs typeface="Calibri"/>
              </a:rPr>
              <a:t>super-</a:t>
            </a:r>
            <a:r>
              <a:rPr sz="2800" spc="-10" dirty="0">
                <a:latin typeface="Calibri"/>
                <a:cs typeface="Calibri"/>
              </a:rPr>
              <a:t>power.</a:t>
            </a:r>
            <a:r>
              <a:rPr sz="2800" dirty="0">
                <a:latin typeface="Calibri"/>
                <a:cs typeface="Calibri"/>
              </a:rPr>
              <a:t>	Very</a:t>
            </a:r>
            <a:r>
              <a:rPr sz="2800" spc="-80" dirty="0">
                <a:latin typeface="Calibri"/>
                <a:cs typeface="Calibri"/>
              </a:rPr>
              <a:t> </a:t>
            </a:r>
            <a:r>
              <a:rPr sz="2800" dirty="0">
                <a:latin typeface="Calibri"/>
                <a:cs typeface="Calibri"/>
              </a:rPr>
              <a:t>worth</a:t>
            </a:r>
            <a:r>
              <a:rPr sz="2800" spc="-70" dirty="0">
                <a:latin typeface="Calibri"/>
                <a:cs typeface="Calibri"/>
              </a:rPr>
              <a:t> </a:t>
            </a:r>
            <a:r>
              <a:rPr sz="2800" dirty="0">
                <a:latin typeface="Calibri"/>
                <a:cs typeface="Calibri"/>
              </a:rPr>
              <a:t>the</a:t>
            </a:r>
            <a:r>
              <a:rPr sz="2800" spc="-70" dirty="0">
                <a:latin typeface="Calibri"/>
                <a:cs typeface="Calibri"/>
              </a:rPr>
              <a:t> </a:t>
            </a:r>
            <a:r>
              <a:rPr sz="2800" spc="-10" dirty="0">
                <a:latin typeface="Calibri"/>
                <a:cs typeface="Calibri"/>
              </a:rPr>
              <a:t>effort!</a:t>
            </a:r>
            <a:endParaRPr sz="28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What</a:t>
            </a:r>
            <a:r>
              <a:rPr spc="-50" dirty="0"/>
              <a:t> </a:t>
            </a:r>
            <a:r>
              <a:rPr dirty="0"/>
              <a:t>to</a:t>
            </a:r>
            <a:r>
              <a:rPr spc="-35" dirty="0"/>
              <a:t> </a:t>
            </a:r>
            <a:r>
              <a:rPr dirty="0"/>
              <a:t>think</a:t>
            </a:r>
            <a:r>
              <a:rPr spc="-35" dirty="0"/>
              <a:t> </a:t>
            </a:r>
            <a:r>
              <a:rPr dirty="0"/>
              <a:t>about</a:t>
            </a:r>
            <a:r>
              <a:rPr spc="-35" dirty="0"/>
              <a:t> </a:t>
            </a:r>
            <a:r>
              <a:rPr spc="-10" dirty="0"/>
              <a:t>next?</a:t>
            </a:r>
          </a:p>
        </p:txBody>
      </p:sp>
      <p:sp>
        <p:nvSpPr>
          <p:cNvPr id="3" name="object 3"/>
          <p:cNvSpPr txBox="1"/>
          <p:nvPr/>
        </p:nvSpPr>
        <p:spPr>
          <a:xfrm>
            <a:off x="964546" y="1718335"/>
            <a:ext cx="10008253" cy="1061829"/>
          </a:xfrm>
          <a:prstGeom prst="rect">
            <a:avLst/>
          </a:prstGeom>
        </p:spPr>
        <p:txBody>
          <a:bodyPr vert="horz" wrap="square" lIns="0" tIns="96520" rIns="0" bIns="0" rtlCol="0">
            <a:spAutoFit/>
          </a:bodyPr>
          <a:lstStyle/>
          <a:p>
            <a:pPr marL="187325" indent="-174625">
              <a:lnSpc>
                <a:spcPct val="100000"/>
              </a:lnSpc>
              <a:spcBef>
                <a:spcPts val="760"/>
              </a:spcBef>
              <a:buFont typeface="Arial"/>
              <a:buChar char="•"/>
              <a:tabLst>
                <a:tab pos="187325" algn="l"/>
              </a:tabLst>
            </a:pPr>
            <a:r>
              <a:rPr lang="en-US" sz="2800" dirty="0">
                <a:latin typeface="Calibri"/>
                <a:cs typeface="Calibri"/>
              </a:rPr>
              <a:t>Next up</a:t>
            </a:r>
            <a:r>
              <a:rPr sz="2800" dirty="0">
                <a:latin typeface="Calibri"/>
                <a:cs typeface="Calibri"/>
              </a:rPr>
              <a:t>:</a:t>
            </a:r>
            <a:r>
              <a:rPr sz="2800" spc="-65" dirty="0">
                <a:latin typeface="Calibri"/>
                <a:cs typeface="Calibri"/>
              </a:rPr>
              <a:t> </a:t>
            </a:r>
            <a:r>
              <a:rPr lang="en-US" sz="2800" spc="-65" dirty="0">
                <a:latin typeface="Calibri"/>
                <a:cs typeface="Calibri"/>
              </a:rPr>
              <a:t>S</a:t>
            </a:r>
            <a:r>
              <a:rPr sz="2800" dirty="0">
                <a:latin typeface="Calibri"/>
                <a:cs typeface="Calibri"/>
              </a:rPr>
              <a:t>parse</a:t>
            </a:r>
            <a:r>
              <a:rPr sz="2800" spc="-70" dirty="0">
                <a:latin typeface="Calibri"/>
                <a:cs typeface="Calibri"/>
              </a:rPr>
              <a:t> </a:t>
            </a:r>
            <a:r>
              <a:rPr sz="2800" dirty="0">
                <a:latin typeface="Calibri"/>
                <a:cs typeface="Calibri"/>
              </a:rPr>
              <a:t>problem</a:t>
            </a:r>
            <a:r>
              <a:rPr sz="2800" spc="-65" dirty="0">
                <a:latin typeface="Calibri"/>
                <a:cs typeface="Calibri"/>
              </a:rPr>
              <a:t> </a:t>
            </a:r>
            <a:r>
              <a:rPr sz="2800" dirty="0">
                <a:latin typeface="Calibri"/>
                <a:cs typeface="Calibri"/>
              </a:rPr>
              <a:t>optimization</a:t>
            </a:r>
            <a:endParaRPr lang="en-US" sz="2800" spc="-70" dirty="0">
              <a:latin typeface="Calibri"/>
              <a:cs typeface="Calibri"/>
            </a:endParaRPr>
          </a:p>
          <a:p>
            <a:pPr marL="187325" indent="-174625">
              <a:lnSpc>
                <a:spcPct val="100000"/>
              </a:lnSpc>
              <a:spcBef>
                <a:spcPts val="760"/>
              </a:spcBef>
              <a:buFont typeface="Arial"/>
              <a:buChar char="•"/>
              <a:tabLst>
                <a:tab pos="187325" algn="l"/>
              </a:tabLst>
            </a:pPr>
            <a:r>
              <a:rPr lang="en-US" sz="2800" spc="-70" dirty="0">
                <a:latin typeface="Calibri"/>
                <a:cs typeface="Calibri"/>
              </a:rPr>
              <a:t>Further along: P</a:t>
            </a:r>
            <a:r>
              <a:rPr sz="2800" dirty="0">
                <a:latin typeface="Calibri"/>
                <a:cs typeface="Calibri"/>
              </a:rPr>
              <a:t>arallelism</a:t>
            </a:r>
            <a:r>
              <a:rPr sz="2800" spc="-50" dirty="0">
                <a:latin typeface="Calibri"/>
                <a:cs typeface="Calibri"/>
              </a:rPr>
              <a:t>/</a:t>
            </a:r>
            <a:r>
              <a:rPr sz="2800" spc="-10" dirty="0">
                <a:latin typeface="Calibri"/>
                <a:cs typeface="Calibri"/>
              </a:rPr>
              <a:t>concurrency</a:t>
            </a:r>
            <a:endParaRPr sz="2800" dirty="0">
              <a:latin typeface="Calibri"/>
              <a:cs typeface="Calibri"/>
            </a:endParaRPr>
          </a:p>
        </p:txBody>
      </p:sp>
      <p:sp>
        <p:nvSpPr>
          <p:cNvPr id="4" name="object 3">
            <a:extLst>
              <a:ext uri="{FF2B5EF4-FFF2-40B4-BE49-F238E27FC236}">
                <a16:creationId xmlns:a16="http://schemas.microsoft.com/office/drawing/2014/main" id="{C965D939-E040-AD30-0B49-C492F54CF476}"/>
              </a:ext>
            </a:extLst>
          </p:cNvPr>
          <p:cNvSpPr txBox="1"/>
          <p:nvPr/>
        </p:nvSpPr>
        <p:spPr>
          <a:xfrm>
            <a:off x="4114800" y="3714270"/>
            <a:ext cx="7543799" cy="2775119"/>
          </a:xfrm>
          <a:prstGeom prst="rect">
            <a:avLst/>
          </a:prstGeom>
          <a:ln w="38100">
            <a:solidFill>
              <a:schemeClr val="accent1"/>
            </a:solidFill>
          </a:ln>
        </p:spPr>
        <p:txBody>
          <a:bodyPr vert="horz" wrap="square" lIns="0" tIns="96520" rIns="0" bIns="0" rtlCol="0">
            <a:spAutoFit/>
          </a:bodyPr>
          <a:lstStyle/>
          <a:p>
            <a:pPr marL="12700">
              <a:lnSpc>
                <a:spcPct val="100000"/>
              </a:lnSpc>
              <a:spcBef>
                <a:spcPts val="760"/>
              </a:spcBef>
              <a:tabLst>
                <a:tab pos="187325" algn="l"/>
              </a:tabLst>
            </a:pPr>
            <a:r>
              <a:rPr lang="en-US" sz="2200" dirty="0">
                <a:latin typeface="Calibri"/>
                <a:cs typeface="Calibri"/>
              </a:rPr>
              <a:t>REMINDER:</a:t>
            </a:r>
          </a:p>
          <a:p>
            <a:pPr marL="12700">
              <a:lnSpc>
                <a:spcPct val="100000"/>
              </a:lnSpc>
              <a:spcBef>
                <a:spcPts val="760"/>
              </a:spcBef>
              <a:tabLst>
                <a:tab pos="187325" algn="l"/>
              </a:tabLst>
            </a:pPr>
            <a:r>
              <a:rPr lang="en-US" sz="2200" dirty="0">
                <a:latin typeface="Calibri"/>
                <a:cs typeface="Calibri"/>
              </a:rPr>
              <a:t>Today’s lecture logically falls after the advanced architecture lectures, including VLIW and Vector Machines, which we covered before break.</a:t>
            </a:r>
          </a:p>
          <a:p>
            <a:pPr marL="12700">
              <a:lnSpc>
                <a:spcPct val="100000"/>
              </a:lnSpc>
              <a:spcBef>
                <a:spcPts val="760"/>
              </a:spcBef>
              <a:tabLst>
                <a:tab pos="187325" algn="l"/>
              </a:tabLst>
            </a:pPr>
            <a:endParaRPr lang="en-US" sz="2200" dirty="0">
              <a:latin typeface="Calibri"/>
              <a:cs typeface="Calibri"/>
            </a:endParaRPr>
          </a:p>
          <a:p>
            <a:pPr marL="12700">
              <a:lnSpc>
                <a:spcPct val="100000"/>
              </a:lnSpc>
              <a:spcBef>
                <a:spcPts val="760"/>
              </a:spcBef>
              <a:tabLst>
                <a:tab pos="187325" algn="l"/>
              </a:tabLst>
            </a:pPr>
            <a:r>
              <a:rPr lang="en-US" sz="2200" dirty="0">
                <a:latin typeface="Calibri"/>
                <a:cs typeface="Calibri"/>
              </a:rPr>
              <a:t>We intentionally misplaced it to let us cover VM and start the VM project earlier, just to give you a little more time on the project.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spc="-55" dirty="0"/>
              <a:t>Front-</a:t>
            </a:r>
            <a:r>
              <a:rPr dirty="0"/>
              <a:t>end</a:t>
            </a:r>
            <a:r>
              <a:rPr spc="-5" dirty="0"/>
              <a:t> </a:t>
            </a:r>
            <a:r>
              <a:rPr dirty="0"/>
              <a:t>Phases</a:t>
            </a:r>
            <a:r>
              <a:rPr spc="-5" dirty="0"/>
              <a:t> </a:t>
            </a:r>
            <a:r>
              <a:rPr dirty="0"/>
              <a:t>in</a:t>
            </a:r>
            <a:r>
              <a:rPr spc="-5" dirty="0"/>
              <a:t> </a:t>
            </a:r>
            <a:r>
              <a:rPr dirty="0"/>
              <a:t>the </a:t>
            </a:r>
            <a:r>
              <a:rPr spc="-10" dirty="0"/>
              <a:t>Compiler</a:t>
            </a:r>
          </a:p>
        </p:txBody>
      </p:sp>
      <p:sp>
        <p:nvSpPr>
          <p:cNvPr id="3" name="object 3"/>
          <p:cNvSpPr txBox="1"/>
          <p:nvPr/>
        </p:nvSpPr>
        <p:spPr>
          <a:xfrm>
            <a:off x="431642" y="2993097"/>
            <a:ext cx="1817370" cy="1641475"/>
          </a:xfrm>
          <a:prstGeom prst="rect">
            <a:avLst/>
          </a:prstGeom>
          <a:solidFill>
            <a:srgbClr val="4472C4"/>
          </a:solidFill>
          <a:ln w="12699">
            <a:solidFill>
              <a:srgbClr val="31538F"/>
            </a:solidFill>
          </a:ln>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104775">
              <a:lnSpc>
                <a:spcPct val="100000"/>
              </a:lnSpc>
              <a:spcBef>
                <a:spcPts val="1170"/>
              </a:spcBef>
            </a:pPr>
            <a:r>
              <a:rPr sz="1800" dirty="0">
                <a:solidFill>
                  <a:srgbClr val="FFFFFF"/>
                </a:solidFill>
                <a:latin typeface="Calibri"/>
                <a:cs typeface="Calibri"/>
              </a:rPr>
              <a:t>Scanning</a:t>
            </a:r>
            <a:r>
              <a:rPr sz="1800" spc="-30" dirty="0">
                <a:solidFill>
                  <a:srgbClr val="FFFFFF"/>
                </a:solidFill>
                <a:latin typeface="Calibri"/>
                <a:cs typeface="Calibri"/>
              </a:rPr>
              <a:t> </a:t>
            </a:r>
            <a:r>
              <a:rPr sz="1800" dirty="0">
                <a:solidFill>
                  <a:srgbClr val="FFFFFF"/>
                </a:solidFill>
                <a:latin typeface="Calibri"/>
                <a:cs typeface="Calibri"/>
              </a:rPr>
              <a:t>/</a:t>
            </a:r>
            <a:r>
              <a:rPr sz="1800" spc="-30" dirty="0">
                <a:solidFill>
                  <a:srgbClr val="FFFFFF"/>
                </a:solidFill>
                <a:latin typeface="Calibri"/>
                <a:cs typeface="Calibri"/>
              </a:rPr>
              <a:t> </a:t>
            </a:r>
            <a:r>
              <a:rPr sz="1800" spc="-10" dirty="0">
                <a:solidFill>
                  <a:srgbClr val="FFFFFF"/>
                </a:solidFill>
                <a:latin typeface="Calibri"/>
                <a:cs typeface="Calibri"/>
              </a:rPr>
              <a:t>Lexing</a:t>
            </a:r>
            <a:endParaRPr sz="1800">
              <a:latin typeface="Calibri"/>
              <a:cs typeface="Calibri"/>
            </a:endParaRPr>
          </a:p>
        </p:txBody>
      </p:sp>
      <p:grpSp>
        <p:nvGrpSpPr>
          <p:cNvPr id="4" name="object 4"/>
          <p:cNvGrpSpPr/>
          <p:nvPr/>
        </p:nvGrpSpPr>
        <p:grpSpPr>
          <a:xfrm>
            <a:off x="2384720" y="3456726"/>
            <a:ext cx="1063625" cy="700405"/>
            <a:chOff x="2384720" y="3456726"/>
            <a:chExt cx="1063625" cy="700405"/>
          </a:xfrm>
        </p:grpSpPr>
        <p:sp>
          <p:nvSpPr>
            <p:cNvPr id="5" name="object 5"/>
            <p:cNvSpPr/>
            <p:nvPr/>
          </p:nvSpPr>
          <p:spPr>
            <a:xfrm>
              <a:off x="2391070" y="3463076"/>
              <a:ext cx="1050925" cy="687705"/>
            </a:xfrm>
            <a:custGeom>
              <a:avLst/>
              <a:gdLst/>
              <a:ahLst/>
              <a:cxnLst/>
              <a:rect l="l" t="t" r="r" b="b"/>
              <a:pathLst>
                <a:path w="1050925" h="687704">
                  <a:moveTo>
                    <a:pt x="707098" y="687219"/>
                  </a:moveTo>
                  <a:lnTo>
                    <a:pt x="707098" y="515414"/>
                  </a:lnTo>
                  <a:lnTo>
                    <a:pt x="0" y="515414"/>
                  </a:lnTo>
                  <a:lnTo>
                    <a:pt x="0" y="171804"/>
                  </a:lnTo>
                  <a:lnTo>
                    <a:pt x="707098" y="171804"/>
                  </a:lnTo>
                  <a:lnTo>
                    <a:pt x="707098" y="0"/>
                  </a:lnTo>
                  <a:lnTo>
                    <a:pt x="1050707" y="343609"/>
                  </a:lnTo>
                  <a:lnTo>
                    <a:pt x="707098" y="687219"/>
                  </a:lnTo>
                  <a:close/>
                </a:path>
              </a:pathLst>
            </a:custGeom>
            <a:solidFill>
              <a:srgbClr val="4472C4"/>
            </a:solidFill>
          </p:spPr>
          <p:txBody>
            <a:bodyPr wrap="square" lIns="0" tIns="0" rIns="0" bIns="0" rtlCol="0"/>
            <a:lstStyle/>
            <a:p>
              <a:endParaRPr/>
            </a:p>
          </p:txBody>
        </p:sp>
        <p:sp>
          <p:nvSpPr>
            <p:cNvPr id="6" name="object 6"/>
            <p:cNvSpPr/>
            <p:nvPr/>
          </p:nvSpPr>
          <p:spPr>
            <a:xfrm>
              <a:off x="2391070" y="3463076"/>
              <a:ext cx="1050925" cy="687705"/>
            </a:xfrm>
            <a:custGeom>
              <a:avLst/>
              <a:gdLst/>
              <a:ahLst/>
              <a:cxnLst/>
              <a:rect l="l" t="t" r="r" b="b"/>
              <a:pathLst>
                <a:path w="1050925" h="687704">
                  <a:moveTo>
                    <a:pt x="0" y="171804"/>
                  </a:moveTo>
                  <a:lnTo>
                    <a:pt x="707098" y="171804"/>
                  </a:lnTo>
                  <a:lnTo>
                    <a:pt x="707098" y="0"/>
                  </a:lnTo>
                  <a:lnTo>
                    <a:pt x="1050707" y="343609"/>
                  </a:lnTo>
                  <a:lnTo>
                    <a:pt x="707098" y="687219"/>
                  </a:lnTo>
                  <a:lnTo>
                    <a:pt x="707098" y="515414"/>
                  </a:lnTo>
                  <a:lnTo>
                    <a:pt x="0" y="515414"/>
                  </a:lnTo>
                  <a:lnTo>
                    <a:pt x="0" y="171804"/>
                  </a:lnTo>
                  <a:close/>
                </a:path>
              </a:pathLst>
            </a:custGeom>
            <a:ln w="12699">
              <a:solidFill>
                <a:srgbClr val="31538F"/>
              </a:solidFill>
            </a:ln>
          </p:spPr>
          <p:txBody>
            <a:bodyPr wrap="square" lIns="0" tIns="0" rIns="0" bIns="0" rtlCol="0"/>
            <a:lstStyle/>
            <a:p>
              <a:endParaRPr/>
            </a:p>
          </p:txBody>
        </p:sp>
      </p:grpSp>
      <p:sp>
        <p:nvSpPr>
          <p:cNvPr id="7" name="object 7"/>
          <p:cNvSpPr txBox="1"/>
          <p:nvPr/>
        </p:nvSpPr>
        <p:spPr>
          <a:xfrm>
            <a:off x="3550163" y="2985998"/>
            <a:ext cx="1817370" cy="1641475"/>
          </a:xfrm>
          <a:prstGeom prst="rect">
            <a:avLst/>
          </a:prstGeom>
          <a:solidFill>
            <a:srgbClr val="4472C4"/>
          </a:solidFill>
          <a:ln w="12699">
            <a:solidFill>
              <a:srgbClr val="31538F"/>
            </a:solidFill>
          </a:ln>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574040">
              <a:lnSpc>
                <a:spcPct val="100000"/>
              </a:lnSpc>
              <a:spcBef>
                <a:spcPts val="1170"/>
              </a:spcBef>
            </a:pPr>
            <a:r>
              <a:rPr sz="1800" spc="-10" dirty="0">
                <a:solidFill>
                  <a:srgbClr val="FFFFFF"/>
                </a:solidFill>
                <a:latin typeface="Calibri"/>
                <a:cs typeface="Calibri"/>
              </a:rPr>
              <a:t>Parsing</a:t>
            </a:r>
            <a:endParaRPr sz="1800">
              <a:latin typeface="Calibri"/>
              <a:cs typeface="Calibri"/>
            </a:endParaRPr>
          </a:p>
        </p:txBody>
      </p:sp>
      <p:sp>
        <p:nvSpPr>
          <p:cNvPr id="8" name="object 8"/>
          <p:cNvSpPr txBox="1"/>
          <p:nvPr/>
        </p:nvSpPr>
        <p:spPr>
          <a:xfrm>
            <a:off x="6712222" y="2985998"/>
            <a:ext cx="1817370" cy="1641475"/>
          </a:xfrm>
          <a:prstGeom prst="rect">
            <a:avLst/>
          </a:prstGeom>
          <a:solidFill>
            <a:srgbClr val="4472C4"/>
          </a:solidFill>
          <a:ln w="12699">
            <a:solidFill>
              <a:srgbClr val="31538F"/>
            </a:solidFill>
          </a:ln>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spcBef>
                <a:spcPts val="30"/>
              </a:spcBef>
            </a:pPr>
            <a:endParaRPr sz="1850">
              <a:latin typeface="Times New Roman"/>
              <a:cs typeface="Times New Roman"/>
            </a:endParaRPr>
          </a:p>
          <a:p>
            <a:pPr marL="534670" marR="474345" indent="-53975">
              <a:lnSpc>
                <a:spcPct val="100000"/>
              </a:lnSpc>
            </a:pPr>
            <a:r>
              <a:rPr sz="1800" spc="-10" dirty="0">
                <a:solidFill>
                  <a:srgbClr val="FFFFFF"/>
                </a:solidFill>
                <a:latin typeface="Calibri"/>
                <a:cs typeface="Calibri"/>
              </a:rPr>
              <a:t>Semantic Analysis</a:t>
            </a:r>
            <a:endParaRPr sz="1800">
              <a:latin typeface="Calibri"/>
              <a:cs typeface="Calibri"/>
            </a:endParaRPr>
          </a:p>
        </p:txBody>
      </p:sp>
      <p:grpSp>
        <p:nvGrpSpPr>
          <p:cNvPr id="9" name="object 9"/>
          <p:cNvGrpSpPr/>
          <p:nvPr/>
        </p:nvGrpSpPr>
        <p:grpSpPr>
          <a:xfrm>
            <a:off x="5491172" y="3449627"/>
            <a:ext cx="1063625" cy="700405"/>
            <a:chOff x="5491172" y="3449627"/>
            <a:chExt cx="1063625" cy="700405"/>
          </a:xfrm>
        </p:grpSpPr>
        <p:sp>
          <p:nvSpPr>
            <p:cNvPr id="10" name="object 10"/>
            <p:cNvSpPr/>
            <p:nvPr/>
          </p:nvSpPr>
          <p:spPr>
            <a:xfrm>
              <a:off x="5497522" y="3455977"/>
              <a:ext cx="1050925" cy="687705"/>
            </a:xfrm>
            <a:custGeom>
              <a:avLst/>
              <a:gdLst/>
              <a:ahLst/>
              <a:cxnLst/>
              <a:rect l="l" t="t" r="r" b="b"/>
              <a:pathLst>
                <a:path w="1050925" h="687704">
                  <a:moveTo>
                    <a:pt x="707097" y="687219"/>
                  </a:moveTo>
                  <a:lnTo>
                    <a:pt x="707097" y="515414"/>
                  </a:lnTo>
                  <a:lnTo>
                    <a:pt x="0" y="515414"/>
                  </a:lnTo>
                  <a:lnTo>
                    <a:pt x="0" y="171805"/>
                  </a:lnTo>
                  <a:lnTo>
                    <a:pt x="707097" y="171805"/>
                  </a:lnTo>
                  <a:lnTo>
                    <a:pt x="707097" y="0"/>
                  </a:lnTo>
                  <a:lnTo>
                    <a:pt x="1050707" y="343610"/>
                  </a:lnTo>
                  <a:lnTo>
                    <a:pt x="707097" y="687219"/>
                  </a:lnTo>
                  <a:close/>
                </a:path>
              </a:pathLst>
            </a:custGeom>
            <a:solidFill>
              <a:srgbClr val="4472C4"/>
            </a:solidFill>
          </p:spPr>
          <p:txBody>
            <a:bodyPr wrap="square" lIns="0" tIns="0" rIns="0" bIns="0" rtlCol="0"/>
            <a:lstStyle/>
            <a:p>
              <a:endParaRPr/>
            </a:p>
          </p:txBody>
        </p:sp>
        <p:sp>
          <p:nvSpPr>
            <p:cNvPr id="11" name="object 11"/>
            <p:cNvSpPr/>
            <p:nvPr/>
          </p:nvSpPr>
          <p:spPr>
            <a:xfrm>
              <a:off x="5497522" y="3455977"/>
              <a:ext cx="1050925" cy="687705"/>
            </a:xfrm>
            <a:custGeom>
              <a:avLst/>
              <a:gdLst/>
              <a:ahLst/>
              <a:cxnLst/>
              <a:rect l="l" t="t" r="r" b="b"/>
              <a:pathLst>
                <a:path w="1050925" h="687704">
                  <a:moveTo>
                    <a:pt x="0" y="171805"/>
                  </a:moveTo>
                  <a:lnTo>
                    <a:pt x="707097" y="171805"/>
                  </a:lnTo>
                  <a:lnTo>
                    <a:pt x="707097" y="0"/>
                  </a:lnTo>
                  <a:lnTo>
                    <a:pt x="1050707" y="343610"/>
                  </a:lnTo>
                  <a:lnTo>
                    <a:pt x="707097" y="687219"/>
                  </a:lnTo>
                  <a:lnTo>
                    <a:pt x="707097" y="515414"/>
                  </a:lnTo>
                  <a:lnTo>
                    <a:pt x="0" y="515414"/>
                  </a:lnTo>
                  <a:lnTo>
                    <a:pt x="0" y="171805"/>
                  </a:lnTo>
                  <a:close/>
                </a:path>
              </a:pathLst>
            </a:custGeom>
            <a:ln w="12699">
              <a:solidFill>
                <a:srgbClr val="31538F"/>
              </a:solidFill>
            </a:ln>
          </p:spPr>
          <p:txBody>
            <a:bodyPr wrap="square" lIns="0" tIns="0" rIns="0" bIns="0" rtlCol="0"/>
            <a:lstStyle/>
            <a:p>
              <a:endParaRPr/>
            </a:p>
          </p:txBody>
        </p:sp>
      </p:grpSp>
      <p:grpSp>
        <p:nvGrpSpPr>
          <p:cNvPr id="12" name="object 12"/>
          <p:cNvGrpSpPr/>
          <p:nvPr/>
        </p:nvGrpSpPr>
        <p:grpSpPr>
          <a:xfrm>
            <a:off x="8686834" y="3449627"/>
            <a:ext cx="1063625" cy="700405"/>
            <a:chOff x="8686834" y="3449627"/>
            <a:chExt cx="1063625" cy="700405"/>
          </a:xfrm>
        </p:grpSpPr>
        <p:sp>
          <p:nvSpPr>
            <p:cNvPr id="13" name="object 13"/>
            <p:cNvSpPr/>
            <p:nvPr/>
          </p:nvSpPr>
          <p:spPr>
            <a:xfrm>
              <a:off x="8693184" y="3455977"/>
              <a:ext cx="1050925" cy="687705"/>
            </a:xfrm>
            <a:custGeom>
              <a:avLst/>
              <a:gdLst/>
              <a:ahLst/>
              <a:cxnLst/>
              <a:rect l="l" t="t" r="r" b="b"/>
              <a:pathLst>
                <a:path w="1050925" h="687704">
                  <a:moveTo>
                    <a:pt x="707097" y="687219"/>
                  </a:moveTo>
                  <a:lnTo>
                    <a:pt x="707097" y="515414"/>
                  </a:lnTo>
                  <a:lnTo>
                    <a:pt x="0" y="515414"/>
                  </a:lnTo>
                  <a:lnTo>
                    <a:pt x="0" y="171805"/>
                  </a:lnTo>
                  <a:lnTo>
                    <a:pt x="707097" y="171805"/>
                  </a:lnTo>
                  <a:lnTo>
                    <a:pt x="707097" y="0"/>
                  </a:lnTo>
                  <a:lnTo>
                    <a:pt x="1050707" y="343610"/>
                  </a:lnTo>
                  <a:lnTo>
                    <a:pt x="707097" y="687219"/>
                  </a:lnTo>
                  <a:close/>
                </a:path>
              </a:pathLst>
            </a:custGeom>
            <a:solidFill>
              <a:srgbClr val="4472C4"/>
            </a:solidFill>
          </p:spPr>
          <p:txBody>
            <a:bodyPr wrap="square" lIns="0" tIns="0" rIns="0" bIns="0" rtlCol="0"/>
            <a:lstStyle/>
            <a:p>
              <a:endParaRPr/>
            </a:p>
          </p:txBody>
        </p:sp>
        <p:sp>
          <p:nvSpPr>
            <p:cNvPr id="14" name="object 14"/>
            <p:cNvSpPr/>
            <p:nvPr/>
          </p:nvSpPr>
          <p:spPr>
            <a:xfrm>
              <a:off x="8693184" y="3455977"/>
              <a:ext cx="1050925" cy="687705"/>
            </a:xfrm>
            <a:custGeom>
              <a:avLst/>
              <a:gdLst/>
              <a:ahLst/>
              <a:cxnLst/>
              <a:rect l="l" t="t" r="r" b="b"/>
              <a:pathLst>
                <a:path w="1050925" h="687704">
                  <a:moveTo>
                    <a:pt x="0" y="171805"/>
                  </a:moveTo>
                  <a:lnTo>
                    <a:pt x="707097" y="171805"/>
                  </a:lnTo>
                  <a:lnTo>
                    <a:pt x="707097" y="0"/>
                  </a:lnTo>
                  <a:lnTo>
                    <a:pt x="1050707" y="343610"/>
                  </a:lnTo>
                  <a:lnTo>
                    <a:pt x="707097" y="687219"/>
                  </a:lnTo>
                  <a:lnTo>
                    <a:pt x="707097" y="515414"/>
                  </a:lnTo>
                  <a:lnTo>
                    <a:pt x="0" y="515414"/>
                  </a:lnTo>
                  <a:lnTo>
                    <a:pt x="0" y="171805"/>
                  </a:lnTo>
                  <a:close/>
                </a:path>
              </a:pathLst>
            </a:custGeom>
            <a:ln w="12699">
              <a:solidFill>
                <a:srgbClr val="31538F"/>
              </a:solidFill>
            </a:ln>
          </p:spPr>
          <p:txBody>
            <a:bodyPr wrap="square" lIns="0" tIns="0" rIns="0" bIns="0" rtlCol="0"/>
            <a:lstStyle/>
            <a:p>
              <a:endParaRPr/>
            </a:p>
          </p:txBody>
        </p:sp>
      </p:grpSp>
      <p:sp>
        <p:nvSpPr>
          <p:cNvPr id="15" name="object 15"/>
          <p:cNvSpPr txBox="1"/>
          <p:nvPr/>
        </p:nvSpPr>
        <p:spPr>
          <a:xfrm>
            <a:off x="9907884" y="2978899"/>
            <a:ext cx="1817370" cy="1641475"/>
          </a:xfrm>
          <a:prstGeom prst="rect">
            <a:avLst/>
          </a:prstGeom>
          <a:solidFill>
            <a:srgbClr val="4472C4"/>
          </a:solidFill>
          <a:ln w="12699">
            <a:solidFill>
              <a:srgbClr val="31538F"/>
            </a:solidFill>
          </a:ln>
        </p:spPr>
        <p:txBody>
          <a:bodyPr vert="horz" wrap="square" lIns="0" tIns="0" rIns="0" bIns="0" rtlCol="0">
            <a:spAutoFit/>
          </a:bodyPr>
          <a:lstStyle/>
          <a:p>
            <a:pPr>
              <a:lnSpc>
                <a:spcPct val="100000"/>
              </a:lnSpc>
            </a:pPr>
            <a:endParaRPr sz="1800">
              <a:latin typeface="Times New Roman"/>
              <a:cs typeface="Times New Roman"/>
            </a:endParaRPr>
          </a:p>
          <a:p>
            <a:pPr marL="200025" marR="193675" algn="ctr">
              <a:lnSpc>
                <a:spcPct val="100000"/>
              </a:lnSpc>
            </a:pPr>
            <a:r>
              <a:rPr sz="1800" dirty="0">
                <a:solidFill>
                  <a:srgbClr val="FFFFFF"/>
                </a:solidFill>
                <a:latin typeface="Calibri"/>
                <a:cs typeface="Calibri"/>
              </a:rPr>
              <a:t>Generation</a:t>
            </a:r>
            <a:r>
              <a:rPr sz="1800" spc="-100" dirty="0">
                <a:solidFill>
                  <a:srgbClr val="FFFFFF"/>
                </a:solidFill>
                <a:latin typeface="Calibri"/>
                <a:cs typeface="Calibri"/>
              </a:rPr>
              <a:t> </a:t>
            </a:r>
            <a:r>
              <a:rPr sz="1800" spc="-25" dirty="0">
                <a:solidFill>
                  <a:srgbClr val="FFFFFF"/>
                </a:solidFill>
                <a:latin typeface="Calibri"/>
                <a:cs typeface="Calibri"/>
              </a:rPr>
              <a:t>of </a:t>
            </a:r>
            <a:r>
              <a:rPr sz="1800" spc="-10" dirty="0">
                <a:solidFill>
                  <a:srgbClr val="FFFFFF"/>
                </a:solidFill>
                <a:latin typeface="Calibri"/>
                <a:cs typeface="Calibri"/>
              </a:rPr>
              <a:t>Intermediate </a:t>
            </a:r>
            <a:r>
              <a:rPr sz="1800" spc="-20" dirty="0">
                <a:solidFill>
                  <a:srgbClr val="FFFFFF"/>
                </a:solidFill>
                <a:latin typeface="Calibri"/>
                <a:cs typeface="Calibri"/>
              </a:rPr>
              <a:t>Representation (IR)</a:t>
            </a:r>
            <a:endParaRPr sz="1800">
              <a:latin typeface="Calibri"/>
              <a:cs typeface="Calibri"/>
            </a:endParaRPr>
          </a:p>
        </p:txBody>
      </p:sp>
      <p:grpSp>
        <p:nvGrpSpPr>
          <p:cNvPr id="16" name="object 16"/>
          <p:cNvGrpSpPr/>
          <p:nvPr/>
        </p:nvGrpSpPr>
        <p:grpSpPr>
          <a:xfrm>
            <a:off x="1015960" y="2293848"/>
            <a:ext cx="660400" cy="603885"/>
            <a:chOff x="1015960" y="2293848"/>
            <a:chExt cx="660400" cy="603885"/>
          </a:xfrm>
        </p:grpSpPr>
        <p:sp>
          <p:nvSpPr>
            <p:cNvPr id="17" name="object 17"/>
            <p:cNvSpPr/>
            <p:nvPr/>
          </p:nvSpPr>
          <p:spPr>
            <a:xfrm>
              <a:off x="1022310" y="2300198"/>
              <a:ext cx="647700" cy="591185"/>
            </a:xfrm>
            <a:custGeom>
              <a:avLst/>
              <a:gdLst/>
              <a:ahLst/>
              <a:cxnLst/>
              <a:rect l="l" t="t" r="r" b="b"/>
              <a:pathLst>
                <a:path w="647700" h="591185">
                  <a:moveTo>
                    <a:pt x="323731" y="590667"/>
                  </a:moveTo>
                  <a:lnTo>
                    <a:pt x="0" y="295333"/>
                  </a:lnTo>
                  <a:lnTo>
                    <a:pt x="161865" y="295333"/>
                  </a:lnTo>
                  <a:lnTo>
                    <a:pt x="161865" y="0"/>
                  </a:lnTo>
                  <a:lnTo>
                    <a:pt x="485597" y="0"/>
                  </a:lnTo>
                  <a:lnTo>
                    <a:pt x="485597" y="295333"/>
                  </a:lnTo>
                  <a:lnTo>
                    <a:pt x="647462" y="295333"/>
                  </a:lnTo>
                  <a:lnTo>
                    <a:pt x="323731" y="590667"/>
                  </a:lnTo>
                  <a:close/>
                </a:path>
              </a:pathLst>
            </a:custGeom>
            <a:solidFill>
              <a:srgbClr val="4472C4"/>
            </a:solidFill>
          </p:spPr>
          <p:txBody>
            <a:bodyPr wrap="square" lIns="0" tIns="0" rIns="0" bIns="0" rtlCol="0"/>
            <a:lstStyle/>
            <a:p>
              <a:endParaRPr/>
            </a:p>
          </p:txBody>
        </p:sp>
        <p:sp>
          <p:nvSpPr>
            <p:cNvPr id="18" name="object 18"/>
            <p:cNvSpPr/>
            <p:nvPr/>
          </p:nvSpPr>
          <p:spPr>
            <a:xfrm>
              <a:off x="1022310" y="2300198"/>
              <a:ext cx="647700" cy="591185"/>
            </a:xfrm>
            <a:custGeom>
              <a:avLst/>
              <a:gdLst/>
              <a:ahLst/>
              <a:cxnLst/>
              <a:rect l="l" t="t" r="r" b="b"/>
              <a:pathLst>
                <a:path w="647700" h="591185">
                  <a:moveTo>
                    <a:pt x="0" y="295333"/>
                  </a:moveTo>
                  <a:lnTo>
                    <a:pt x="161865" y="295333"/>
                  </a:lnTo>
                  <a:lnTo>
                    <a:pt x="161865" y="0"/>
                  </a:lnTo>
                  <a:lnTo>
                    <a:pt x="485597" y="0"/>
                  </a:lnTo>
                  <a:lnTo>
                    <a:pt x="485597" y="295333"/>
                  </a:lnTo>
                  <a:lnTo>
                    <a:pt x="647462" y="295333"/>
                  </a:lnTo>
                  <a:lnTo>
                    <a:pt x="323731" y="590667"/>
                  </a:lnTo>
                  <a:lnTo>
                    <a:pt x="0" y="295333"/>
                  </a:lnTo>
                  <a:close/>
                </a:path>
              </a:pathLst>
            </a:custGeom>
            <a:ln w="12699">
              <a:solidFill>
                <a:srgbClr val="31538F"/>
              </a:solidFill>
            </a:ln>
          </p:spPr>
          <p:txBody>
            <a:bodyPr wrap="square" lIns="0" tIns="0" rIns="0" bIns="0" rtlCol="0"/>
            <a:lstStyle/>
            <a:p>
              <a:endParaRPr/>
            </a:p>
          </p:txBody>
        </p:sp>
      </p:grpSp>
      <p:sp>
        <p:nvSpPr>
          <p:cNvPr id="19" name="object 19"/>
          <p:cNvSpPr txBox="1"/>
          <p:nvPr/>
        </p:nvSpPr>
        <p:spPr>
          <a:xfrm>
            <a:off x="379719" y="1619008"/>
            <a:ext cx="206057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Input:</a:t>
            </a:r>
            <a:r>
              <a:rPr sz="1800" spc="-15" dirty="0">
                <a:latin typeface="Calibri"/>
                <a:cs typeface="Calibri"/>
              </a:rPr>
              <a:t> </a:t>
            </a:r>
            <a:r>
              <a:rPr sz="1800" spc="-10" dirty="0">
                <a:latin typeface="Calibri"/>
                <a:cs typeface="Calibri"/>
              </a:rPr>
              <a:t>High-</a:t>
            </a:r>
            <a:r>
              <a:rPr sz="1800" spc="-20" dirty="0">
                <a:latin typeface="Calibri"/>
                <a:cs typeface="Calibri"/>
              </a:rPr>
              <a:t>level </a:t>
            </a:r>
            <a:r>
              <a:rPr sz="1800" dirty="0">
                <a:latin typeface="Calibri"/>
                <a:cs typeface="Calibri"/>
              </a:rPr>
              <a:t>Language</a:t>
            </a:r>
            <a:r>
              <a:rPr sz="1800" spc="-2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C</a:t>
            </a:r>
            <a:r>
              <a:rPr sz="1800" spc="-20" dirty="0">
                <a:latin typeface="Calibri"/>
                <a:cs typeface="Calibri"/>
              </a:rPr>
              <a:t> Program</a:t>
            </a:r>
            <a:endParaRPr sz="1800">
              <a:latin typeface="Calibri"/>
              <a:cs typeface="Calibri"/>
            </a:endParaRPr>
          </a:p>
        </p:txBody>
      </p:sp>
      <p:grpSp>
        <p:nvGrpSpPr>
          <p:cNvPr id="20" name="object 20"/>
          <p:cNvGrpSpPr/>
          <p:nvPr/>
        </p:nvGrpSpPr>
        <p:grpSpPr>
          <a:xfrm>
            <a:off x="10486286" y="4780700"/>
            <a:ext cx="660400" cy="603885"/>
            <a:chOff x="10486286" y="4780700"/>
            <a:chExt cx="660400" cy="603885"/>
          </a:xfrm>
        </p:grpSpPr>
        <p:sp>
          <p:nvSpPr>
            <p:cNvPr id="21" name="object 21"/>
            <p:cNvSpPr/>
            <p:nvPr/>
          </p:nvSpPr>
          <p:spPr>
            <a:xfrm>
              <a:off x="10492636" y="4787050"/>
              <a:ext cx="647700" cy="591185"/>
            </a:xfrm>
            <a:custGeom>
              <a:avLst/>
              <a:gdLst/>
              <a:ahLst/>
              <a:cxnLst/>
              <a:rect l="l" t="t" r="r" b="b"/>
              <a:pathLst>
                <a:path w="647700" h="591185">
                  <a:moveTo>
                    <a:pt x="323731" y="590667"/>
                  </a:moveTo>
                  <a:lnTo>
                    <a:pt x="0" y="295333"/>
                  </a:lnTo>
                  <a:lnTo>
                    <a:pt x="161865" y="295333"/>
                  </a:lnTo>
                  <a:lnTo>
                    <a:pt x="161865" y="0"/>
                  </a:lnTo>
                  <a:lnTo>
                    <a:pt x="485596" y="0"/>
                  </a:lnTo>
                  <a:lnTo>
                    <a:pt x="485596" y="295333"/>
                  </a:lnTo>
                  <a:lnTo>
                    <a:pt x="647463" y="295333"/>
                  </a:lnTo>
                  <a:lnTo>
                    <a:pt x="323731" y="590667"/>
                  </a:lnTo>
                  <a:close/>
                </a:path>
              </a:pathLst>
            </a:custGeom>
            <a:solidFill>
              <a:srgbClr val="4472C4"/>
            </a:solidFill>
          </p:spPr>
          <p:txBody>
            <a:bodyPr wrap="square" lIns="0" tIns="0" rIns="0" bIns="0" rtlCol="0"/>
            <a:lstStyle/>
            <a:p>
              <a:endParaRPr/>
            </a:p>
          </p:txBody>
        </p:sp>
        <p:sp>
          <p:nvSpPr>
            <p:cNvPr id="22" name="object 22"/>
            <p:cNvSpPr/>
            <p:nvPr/>
          </p:nvSpPr>
          <p:spPr>
            <a:xfrm>
              <a:off x="10492636" y="4787050"/>
              <a:ext cx="647700" cy="591185"/>
            </a:xfrm>
            <a:custGeom>
              <a:avLst/>
              <a:gdLst/>
              <a:ahLst/>
              <a:cxnLst/>
              <a:rect l="l" t="t" r="r" b="b"/>
              <a:pathLst>
                <a:path w="647700" h="591185">
                  <a:moveTo>
                    <a:pt x="0" y="295333"/>
                  </a:moveTo>
                  <a:lnTo>
                    <a:pt x="161865" y="295333"/>
                  </a:lnTo>
                  <a:lnTo>
                    <a:pt x="161865" y="0"/>
                  </a:lnTo>
                  <a:lnTo>
                    <a:pt x="485596" y="0"/>
                  </a:lnTo>
                  <a:lnTo>
                    <a:pt x="485596" y="295333"/>
                  </a:lnTo>
                  <a:lnTo>
                    <a:pt x="647463" y="295333"/>
                  </a:lnTo>
                  <a:lnTo>
                    <a:pt x="323731" y="590667"/>
                  </a:lnTo>
                  <a:lnTo>
                    <a:pt x="0" y="295333"/>
                  </a:lnTo>
                  <a:close/>
                </a:path>
              </a:pathLst>
            </a:custGeom>
            <a:ln w="12699">
              <a:solidFill>
                <a:srgbClr val="31538F"/>
              </a:solidFill>
            </a:ln>
          </p:spPr>
          <p:txBody>
            <a:bodyPr wrap="square" lIns="0" tIns="0" rIns="0" bIns="0" rtlCol="0"/>
            <a:lstStyle/>
            <a:p>
              <a:endParaRPr/>
            </a:p>
          </p:txBody>
        </p:sp>
      </p:grpSp>
      <p:sp>
        <p:nvSpPr>
          <p:cNvPr id="23" name="object 23"/>
          <p:cNvSpPr txBox="1"/>
          <p:nvPr/>
        </p:nvSpPr>
        <p:spPr>
          <a:xfrm>
            <a:off x="9816917" y="5479002"/>
            <a:ext cx="198755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Output:</a:t>
            </a:r>
            <a:r>
              <a:rPr sz="1800" spc="-25" dirty="0">
                <a:latin typeface="Calibri"/>
                <a:cs typeface="Calibri"/>
              </a:rPr>
              <a:t> </a:t>
            </a:r>
            <a:r>
              <a:rPr sz="1800" dirty="0">
                <a:latin typeface="Calibri"/>
                <a:cs typeface="Calibri"/>
              </a:rPr>
              <a:t>IR</a:t>
            </a:r>
            <a:r>
              <a:rPr sz="1800" spc="-25" dirty="0">
                <a:latin typeface="Calibri"/>
                <a:cs typeface="Calibri"/>
              </a:rPr>
              <a:t> </a:t>
            </a:r>
            <a:r>
              <a:rPr sz="1800" dirty="0">
                <a:latin typeface="Calibri"/>
                <a:cs typeface="Calibri"/>
              </a:rPr>
              <a:t>to</a:t>
            </a:r>
            <a:r>
              <a:rPr sz="1800" spc="-20" dirty="0">
                <a:latin typeface="Calibri"/>
                <a:cs typeface="Calibri"/>
              </a:rPr>
              <a:t> </a:t>
            </a:r>
            <a:r>
              <a:rPr sz="1800" spc="-10" dirty="0">
                <a:latin typeface="Calibri"/>
                <a:cs typeface="Calibri"/>
              </a:rPr>
              <a:t>process </a:t>
            </a:r>
            <a:r>
              <a:rPr sz="1800" dirty="0">
                <a:latin typeface="Calibri"/>
                <a:cs typeface="Calibri"/>
              </a:rPr>
              <a:t>in</a:t>
            </a:r>
            <a:r>
              <a:rPr sz="1800" spc="25" dirty="0">
                <a:latin typeface="Calibri"/>
                <a:cs typeface="Calibri"/>
              </a:rPr>
              <a:t> </a:t>
            </a:r>
            <a:r>
              <a:rPr sz="1800" spc="-10" dirty="0">
                <a:latin typeface="Calibri"/>
                <a:cs typeface="Calibri"/>
              </a:rPr>
              <a:t>middle-</a:t>
            </a:r>
            <a:r>
              <a:rPr sz="1800" spc="-25" dirty="0">
                <a:latin typeface="Calibri"/>
                <a:cs typeface="Calibri"/>
              </a:rPr>
              <a:t>end</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36227" y="4634474"/>
            <a:ext cx="2992828" cy="2223524"/>
          </a:xfrm>
          <a:prstGeom prst="rect">
            <a:avLst/>
          </a:prstGeom>
        </p:spPr>
      </p:pic>
      <p:sp>
        <p:nvSpPr>
          <p:cNvPr id="3" name="object 3"/>
          <p:cNvSpPr txBox="1">
            <a:spLocks noGrp="1"/>
          </p:cNvSpPr>
          <p:nvPr>
            <p:ph type="title"/>
          </p:nvPr>
        </p:nvSpPr>
        <p:spPr>
          <a:prstGeom prst="rect">
            <a:avLst/>
          </a:prstGeom>
        </p:spPr>
        <p:txBody>
          <a:bodyPr vert="horz" wrap="square" lIns="0" tIns="156470" rIns="0" bIns="0" rtlCol="0">
            <a:spAutoFit/>
          </a:bodyPr>
          <a:lstStyle/>
          <a:p>
            <a:pPr marL="518795">
              <a:lnSpc>
                <a:spcPct val="100000"/>
              </a:lnSpc>
              <a:spcBef>
                <a:spcPts val="100"/>
              </a:spcBef>
            </a:pPr>
            <a:r>
              <a:rPr dirty="0"/>
              <a:t>Scanning</a:t>
            </a:r>
            <a:r>
              <a:rPr spc="-85" dirty="0"/>
              <a:t> </a:t>
            </a:r>
            <a:r>
              <a:rPr dirty="0"/>
              <a:t>/</a:t>
            </a:r>
            <a:r>
              <a:rPr spc="-70" dirty="0"/>
              <a:t> </a:t>
            </a:r>
            <a:r>
              <a:rPr dirty="0"/>
              <a:t>Lexing:</a:t>
            </a:r>
            <a:r>
              <a:rPr spc="-70" dirty="0"/>
              <a:t> </a:t>
            </a:r>
            <a:r>
              <a:rPr dirty="0"/>
              <a:t>Reading</a:t>
            </a:r>
            <a:r>
              <a:rPr spc="-75" dirty="0"/>
              <a:t> </a:t>
            </a:r>
            <a:r>
              <a:rPr dirty="0"/>
              <a:t>in</a:t>
            </a:r>
            <a:r>
              <a:rPr spc="-70" dirty="0"/>
              <a:t> </a:t>
            </a:r>
            <a:r>
              <a:rPr dirty="0"/>
              <a:t>raw</a:t>
            </a:r>
            <a:r>
              <a:rPr spc="-70" dirty="0"/>
              <a:t> </a:t>
            </a:r>
            <a:r>
              <a:rPr spc="-20" dirty="0"/>
              <a:t>characters</a:t>
            </a:r>
          </a:p>
        </p:txBody>
      </p:sp>
      <p:sp>
        <p:nvSpPr>
          <p:cNvPr id="4" name="object 4"/>
          <p:cNvSpPr txBox="1"/>
          <p:nvPr/>
        </p:nvSpPr>
        <p:spPr>
          <a:xfrm>
            <a:off x="562974" y="1683841"/>
            <a:ext cx="3966845" cy="4274820"/>
          </a:xfrm>
          <a:prstGeom prst="rect">
            <a:avLst/>
          </a:prstGeom>
        </p:spPr>
        <p:txBody>
          <a:bodyPr vert="horz" wrap="square" lIns="0" tIns="91440" rIns="0" bIns="0" rtlCol="0">
            <a:spAutoFit/>
          </a:bodyPr>
          <a:lstStyle/>
          <a:p>
            <a:pPr marL="190500" marR="431800" indent="-178435">
              <a:lnSpc>
                <a:spcPct val="79700"/>
              </a:lnSpc>
              <a:spcBef>
                <a:spcPts val="720"/>
              </a:spcBef>
              <a:buFont typeface="Arial"/>
              <a:buChar char="•"/>
              <a:tabLst>
                <a:tab pos="191770" algn="l"/>
              </a:tabLst>
            </a:pPr>
            <a:r>
              <a:rPr sz="2600" spc="-10" dirty="0">
                <a:latin typeface="Calibri"/>
                <a:cs typeface="Calibri"/>
              </a:rPr>
              <a:t>Process</a:t>
            </a:r>
            <a:r>
              <a:rPr sz="2600" spc="-95" dirty="0">
                <a:latin typeface="Calibri"/>
                <a:cs typeface="Calibri"/>
              </a:rPr>
              <a:t> </a:t>
            </a:r>
            <a:r>
              <a:rPr sz="2600" dirty="0">
                <a:latin typeface="Calibri"/>
                <a:cs typeface="Calibri"/>
              </a:rPr>
              <a:t>input</a:t>
            </a:r>
            <a:r>
              <a:rPr sz="2600" spc="-95" dirty="0">
                <a:latin typeface="Calibri"/>
                <a:cs typeface="Calibri"/>
              </a:rPr>
              <a:t> </a:t>
            </a:r>
            <a:r>
              <a:rPr sz="2600" dirty="0">
                <a:latin typeface="Calibri"/>
                <a:cs typeface="Calibri"/>
              </a:rPr>
              <a:t>string</a:t>
            </a:r>
            <a:r>
              <a:rPr sz="2600" spc="-95" dirty="0">
                <a:latin typeface="Calibri"/>
                <a:cs typeface="Calibri"/>
              </a:rPr>
              <a:t> </a:t>
            </a:r>
            <a:r>
              <a:rPr sz="2600" spc="-20" dirty="0">
                <a:latin typeface="Calibri"/>
                <a:cs typeface="Calibri"/>
              </a:rPr>
              <a:t>from 	</a:t>
            </a:r>
            <a:r>
              <a:rPr sz="2600" dirty="0">
                <a:latin typeface="Calibri"/>
                <a:cs typeface="Calibri"/>
              </a:rPr>
              <a:t>code</a:t>
            </a:r>
            <a:r>
              <a:rPr sz="2600" spc="-85" dirty="0">
                <a:latin typeface="Calibri"/>
                <a:cs typeface="Calibri"/>
              </a:rPr>
              <a:t> </a:t>
            </a:r>
            <a:r>
              <a:rPr sz="2600" dirty="0">
                <a:latin typeface="Calibri"/>
                <a:cs typeface="Calibri"/>
              </a:rPr>
              <a:t>file</a:t>
            </a:r>
            <a:r>
              <a:rPr sz="2600" spc="-85" dirty="0">
                <a:latin typeface="Calibri"/>
                <a:cs typeface="Calibri"/>
              </a:rPr>
              <a:t> </a:t>
            </a:r>
            <a:r>
              <a:rPr sz="2600" dirty="0">
                <a:latin typeface="Calibri"/>
                <a:cs typeface="Calibri"/>
              </a:rPr>
              <a:t>into</a:t>
            </a:r>
            <a:r>
              <a:rPr sz="2600" spc="-85" dirty="0">
                <a:latin typeface="Calibri"/>
                <a:cs typeface="Calibri"/>
              </a:rPr>
              <a:t> </a:t>
            </a:r>
            <a:r>
              <a:rPr sz="2600" spc="-10" dirty="0">
                <a:latin typeface="Calibri"/>
                <a:cs typeface="Calibri"/>
              </a:rPr>
              <a:t>characters</a:t>
            </a:r>
            <a:endParaRPr sz="2600">
              <a:latin typeface="Calibri"/>
              <a:cs typeface="Calibri"/>
            </a:endParaRPr>
          </a:p>
          <a:p>
            <a:pPr marL="190500" marR="194310" indent="-178435">
              <a:lnSpc>
                <a:spcPct val="79700"/>
              </a:lnSpc>
              <a:spcBef>
                <a:spcPts val="1000"/>
              </a:spcBef>
              <a:buFont typeface="Arial"/>
              <a:buChar char="•"/>
              <a:tabLst>
                <a:tab pos="191770" algn="l"/>
              </a:tabLst>
            </a:pPr>
            <a:r>
              <a:rPr sz="2600" dirty="0">
                <a:latin typeface="Calibri"/>
                <a:cs typeface="Calibri"/>
              </a:rPr>
              <a:t>Use</a:t>
            </a:r>
            <a:r>
              <a:rPr sz="2600" spc="-105" dirty="0">
                <a:latin typeface="Calibri"/>
                <a:cs typeface="Calibri"/>
              </a:rPr>
              <a:t> </a:t>
            </a:r>
            <a:r>
              <a:rPr sz="2600" dirty="0">
                <a:latin typeface="Calibri"/>
                <a:cs typeface="Calibri"/>
              </a:rPr>
              <a:t>finite</a:t>
            </a:r>
            <a:r>
              <a:rPr sz="2600" spc="-105" dirty="0">
                <a:latin typeface="Calibri"/>
                <a:cs typeface="Calibri"/>
              </a:rPr>
              <a:t> </a:t>
            </a:r>
            <a:r>
              <a:rPr sz="2600" spc="-10" dirty="0">
                <a:latin typeface="Calibri"/>
                <a:cs typeface="Calibri"/>
              </a:rPr>
              <a:t>state</a:t>
            </a:r>
            <a:r>
              <a:rPr sz="2600" spc="-105" dirty="0">
                <a:latin typeface="Calibri"/>
                <a:cs typeface="Calibri"/>
              </a:rPr>
              <a:t> </a:t>
            </a:r>
            <a:r>
              <a:rPr sz="2600" dirty="0">
                <a:latin typeface="Calibri"/>
                <a:cs typeface="Calibri"/>
              </a:rPr>
              <a:t>machine</a:t>
            </a:r>
            <a:r>
              <a:rPr sz="2600" spc="-105" dirty="0">
                <a:latin typeface="Calibri"/>
                <a:cs typeface="Calibri"/>
              </a:rPr>
              <a:t> </a:t>
            </a:r>
            <a:r>
              <a:rPr sz="2600" spc="-25" dirty="0">
                <a:latin typeface="Calibri"/>
                <a:cs typeface="Calibri"/>
              </a:rPr>
              <a:t>to 	</a:t>
            </a:r>
            <a:r>
              <a:rPr sz="2600" spc="-10" dirty="0">
                <a:latin typeface="Calibri"/>
                <a:cs typeface="Calibri"/>
              </a:rPr>
              <a:t>process</a:t>
            </a:r>
            <a:r>
              <a:rPr sz="2600" spc="-85" dirty="0">
                <a:latin typeface="Calibri"/>
                <a:cs typeface="Calibri"/>
              </a:rPr>
              <a:t> </a:t>
            </a:r>
            <a:r>
              <a:rPr sz="2600" i="1" spc="-10" dirty="0">
                <a:latin typeface="Calibri"/>
                <a:cs typeface="Calibri"/>
              </a:rPr>
              <a:t>characters</a:t>
            </a:r>
            <a:r>
              <a:rPr sz="2600" i="1" spc="-70" dirty="0">
                <a:latin typeface="Calibri"/>
                <a:cs typeface="Calibri"/>
              </a:rPr>
              <a:t> </a:t>
            </a:r>
            <a:r>
              <a:rPr sz="2600" spc="-20" dirty="0">
                <a:latin typeface="Calibri"/>
                <a:cs typeface="Calibri"/>
              </a:rPr>
              <a:t>into 	</a:t>
            </a:r>
            <a:r>
              <a:rPr sz="2600" i="1" spc="-20" dirty="0">
                <a:latin typeface="Calibri"/>
                <a:cs typeface="Calibri"/>
              </a:rPr>
              <a:t>lexemes</a:t>
            </a:r>
            <a:r>
              <a:rPr sz="2600" i="1" spc="-95" dirty="0">
                <a:latin typeface="Calibri"/>
                <a:cs typeface="Calibri"/>
              </a:rPr>
              <a:t> </a:t>
            </a:r>
            <a:r>
              <a:rPr sz="2600" dirty="0">
                <a:latin typeface="Calibri"/>
                <a:cs typeface="Calibri"/>
              </a:rPr>
              <a:t>to</a:t>
            </a:r>
            <a:r>
              <a:rPr sz="2600" spc="-90" dirty="0">
                <a:latin typeface="Calibri"/>
                <a:cs typeface="Calibri"/>
              </a:rPr>
              <a:t> </a:t>
            </a:r>
            <a:r>
              <a:rPr sz="2600" dirty="0">
                <a:latin typeface="Calibri"/>
                <a:cs typeface="Calibri"/>
              </a:rPr>
              <a:t>match</a:t>
            </a:r>
            <a:r>
              <a:rPr sz="2600" spc="-85" dirty="0">
                <a:latin typeface="Calibri"/>
                <a:cs typeface="Calibri"/>
              </a:rPr>
              <a:t> </a:t>
            </a:r>
            <a:r>
              <a:rPr sz="2600" i="1" spc="-10" dirty="0">
                <a:latin typeface="Calibri"/>
                <a:cs typeface="Calibri"/>
              </a:rPr>
              <a:t>tokens</a:t>
            </a:r>
            <a:endParaRPr sz="2600">
              <a:latin typeface="Calibri"/>
              <a:cs typeface="Calibri"/>
            </a:endParaRPr>
          </a:p>
          <a:p>
            <a:pPr marL="190500" marR="377825" indent="-178435">
              <a:lnSpc>
                <a:spcPct val="79700"/>
              </a:lnSpc>
              <a:spcBef>
                <a:spcPts val="1000"/>
              </a:spcBef>
              <a:buFont typeface="Arial"/>
              <a:buChar char="•"/>
              <a:tabLst>
                <a:tab pos="191770" algn="l"/>
              </a:tabLst>
            </a:pPr>
            <a:r>
              <a:rPr sz="2600" dirty="0">
                <a:latin typeface="Calibri"/>
                <a:cs typeface="Calibri"/>
              </a:rPr>
              <a:t>Maximal</a:t>
            </a:r>
            <a:r>
              <a:rPr sz="2600" spc="-125" dirty="0">
                <a:latin typeface="Calibri"/>
                <a:cs typeface="Calibri"/>
              </a:rPr>
              <a:t> </a:t>
            </a:r>
            <a:r>
              <a:rPr sz="2600" dirty="0">
                <a:latin typeface="Calibri"/>
                <a:cs typeface="Calibri"/>
              </a:rPr>
              <a:t>Munch</a:t>
            </a:r>
            <a:r>
              <a:rPr sz="2600" spc="-120" dirty="0">
                <a:latin typeface="Calibri"/>
                <a:cs typeface="Calibri"/>
              </a:rPr>
              <a:t> </a:t>
            </a:r>
            <a:r>
              <a:rPr sz="2600" spc="-10" dirty="0">
                <a:latin typeface="Calibri"/>
                <a:cs typeface="Calibri"/>
              </a:rPr>
              <a:t>Rule: 	</a:t>
            </a:r>
            <a:r>
              <a:rPr sz="2600" spc="-20" dirty="0">
                <a:latin typeface="Calibri"/>
                <a:cs typeface="Calibri"/>
              </a:rPr>
              <a:t>Always</a:t>
            </a:r>
            <a:r>
              <a:rPr sz="2600" spc="-110" dirty="0">
                <a:latin typeface="Calibri"/>
                <a:cs typeface="Calibri"/>
              </a:rPr>
              <a:t> </a:t>
            </a:r>
            <a:r>
              <a:rPr sz="2600" dirty="0">
                <a:latin typeface="Calibri"/>
                <a:cs typeface="Calibri"/>
              </a:rPr>
              <a:t>match</a:t>
            </a:r>
            <a:r>
              <a:rPr sz="2600" spc="-110" dirty="0">
                <a:latin typeface="Calibri"/>
                <a:cs typeface="Calibri"/>
              </a:rPr>
              <a:t> </a:t>
            </a:r>
            <a:r>
              <a:rPr sz="2600" spc="-10" dirty="0">
                <a:latin typeface="Calibri"/>
                <a:cs typeface="Calibri"/>
              </a:rPr>
              <a:t>longest 	available</a:t>
            </a:r>
            <a:r>
              <a:rPr sz="2600" spc="-95" dirty="0">
                <a:latin typeface="Calibri"/>
                <a:cs typeface="Calibri"/>
              </a:rPr>
              <a:t> </a:t>
            </a:r>
            <a:r>
              <a:rPr sz="2600" spc="-20" dirty="0">
                <a:latin typeface="Calibri"/>
                <a:cs typeface="Calibri"/>
              </a:rPr>
              <a:t>lexeme</a:t>
            </a:r>
            <a:r>
              <a:rPr sz="2600" spc="-90" dirty="0">
                <a:latin typeface="Calibri"/>
                <a:cs typeface="Calibri"/>
              </a:rPr>
              <a:t> </a:t>
            </a:r>
            <a:r>
              <a:rPr sz="2600" dirty="0">
                <a:latin typeface="Calibri"/>
                <a:cs typeface="Calibri"/>
              </a:rPr>
              <a:t>to</a:t>
            </a:r>
            <a:r>
              <a:rPr sz="2600" spc="-90" dirty="0">
                <a:latin typeface="Calibri"/>
                <a:cs typeface="Calibri"/>
              </a:rPr>
              <a:t> </a:t>
            </a:r>
            <a:r>
              <a:rPr sz="2600" spc="-10" dirty="0">
                <a:latin typeface="Calibri"/>
                <a:cs typeface="Calibri"/>
              </a:rPr>
              <a:t>token</a:t>
            </a:r>
            <a:endParaRPr sz="2600">
              <a:latin typeface="Calibri"/>
              <a:cs typeface="Calibri"/>
            </a:endParaRPr>
          </a:p>
          <a:p>
            <a:pPr marL="190500" marR="5080" indent="-178435">
              <a:lnSpc>
                <a:spcPct val="79700"/>
              </a:lnSpc>
              <a:spcBef>
                <a:spcPts val="1000"/>
              </a:spcBef>
              <a:buFont typeface="Arial"/>
              <a:buChar char="•"/>
              <a:tabLst>
                <a:tab pos="191770" algn="l"/>
              </a:tabLst>
            </a:pPr>
            <a:r>
              <a:rPr sz="2600" dirty="0">
                <a:latin typeface="Calibri"/>
                <a:cs typeface="Calibri"/>
              </a:rPr>
              <a:t>Output:</a:t>
            </a:r>
            <a:r>
              <a:rPr sz="2600" spc="-85" dirty="0">
                <a:latin typeface="Calibri"/>
                <a:cs typeface="Calibri"/>
              </a:rPr>
              <a:t> </a:t>
            </a:r>
            <a:r>
              <a:rPr sz="2600" dirty="0">
                <a:latin typeface="Calibri"/>
                <a:cs typeface="Calibri"/>
              </a:rPr>
              <a:t>series</a:t>
            </a:r>
            <a:r>
              <a:rPr sz="2600" spc="-80" dirty="0">
                <a:latin typeface="Calibri"/>
                <a:cs typeface="Calibri"/>
              </a:rPr>
              <a:t> </a:t>
            </a:r>
            <a:r>
              <a:rPr sz="2600" dirty="0">
                <a:latin typeface="Calibri"/>
                <a:cs typeface="Calibri"/>
              </a:rPr>
              <a:t>of</a:t>
            </a:r>
            <a:r>
              <a:rPr sz="2600" spc="-80" dirty="0">
                <a:latin typeface="Calibri"/>
                <a:cs typeface="Calibri"/>
              </a:rPr>
              <a:t> </a:t>
            </a:r>
            <a:r>
              <a:rPr sz="2600" spc="-10" dirty="0">
                <a:latin typeface="Calibri"/>
                <a:cs typeface="Calibri"/>
              </a:rPr>
              <a:t>tokens 	identified</a:t>
            </a:r>
            <a:r>
              <a:rPr sz="2600" spc="-70" dirty="0">
                <a:latin typeface="Calibri"/>
                <a:cs typeface="Calibri"/>
              </a:rPr>
              <a:t> </a:t>
            </a:r>
            <a:r>
              <a:rPr sz="2600" dirty="0">
                <a:latin typeface="Calibri"/>
                <a:cs typeface="Calibri"/>
              </a:rPr>
              <a:t>by</a:t>
            </a:r>
            <a:r>
              <a:rPr sz="2600" spc="-70" dirty="0">
                <a:latin typeface="Calibri"/>
                <a:cs typeface="Calibri"/>
              </a:rPr>
              <a:t> </a:t>
            </a:r>
            <a:r>
              <a:rPr sz="2600" dirty="0">
                <a:latin typeface="Calibri"/>
                <a:cs typeface="Calibri"/>
              </a:rPr>
              <a:t>a</a:t>
            </a:r>
            <a:r>
              <a:rPr sz="2600" spc="-70" dirty="0">
                <a:latin typeface="Calibri"/>
                <a:cs typeface="Calibri"/>
              </a:rPr>
              <a:t> </a:t>
            </a:r>
            <a:r>
              <a:rPr sz="2600" dirty="0">
                <a:latin typeface="Calibri"/>
                <a:cs typeface="Calibri"/>
              </a:rPr>
              <a:t>(string)</a:t>
            </a:r>
            <a:r>
              <a:rPr sz="2600" spc="-65" dirty="0">
                <a:latin typeface="Calibri"/>
                <a:cs typeface="Calibri"/>
              </a:rPr>
              <a:t> </a:t>
            </a:r>
            <a:r>
              <a:rPr sz="2600" spc="-20" dirty="0">
                <a:latin typeface="Calibri"/>
                <a:cs typeface="Calibri"/>
              </a:rPr>
              <a:t>name 	</a:t>
            </a:r>
            <a:r>
              <a:rPr sz="2600" dirty="0">
                <a:latin typeface="Calibri"/>
                <a:cs typeface="Calibri"/>
              </a:rPr>
              <a:t>that</a:t>
            </a:r>
            <a:r>
              <a:rPr sz="2600" spc="-80" dirty="0">
                <a:latin typeface="Calibri"/>
                <a:cs typeface="Calibri"/>
              </a:rPr>
              <a:t> </a:t>
            </a:r>
            <a:r>
              <a:rPr sz="2600" dirty="0">
                <a:latin typeface="Calibri"/>
                <a:cs typeface="Calibri"/>
              </a:rPr>
              <a:t>can</a:t>
            </a:r>
            <a:r>
              <a:rPr sz="2600" spc="-75" dirty="0">
                <a:latin typeface="Calibri"/>
                <a:cs typeface="Calibri"/>
              </a:rPr>
              <a:t> </a:t>
            </a:r>
            <a:r>
              <a:rPr sz="2600" dirty="0">
                <a:latin typeface="Calibri"/>
                <a:cs typeface="Calibri"/>
              </a:rPr>
              <a:t>be</a:t>
            </a:r>
            <a:r>
              <a:rPr sz="2600" spc="-80" dirty="0">
                <a:latin typeface="Calibri"/>
                <a:cs typeface="Calibri"/>
              </a:rPr>
              <a:t> </a:t>
            </a:r>
            <a:r>
              <a:rPr sz="2600" dirty="0">
                <a:latin typeface="Calibri"/>
                <a:cs typeface="Calibri"/>
              </a:rPr>
              <a:t>parsed</a:t>
            </a:r>
            <a:r>
              <a:rPr sz="2600" spc="-75" dirty="0">
                <a:latin typeface="Calibri"/>
                <a:cs typeface="Calibri"/>
              </a:rPr>
              <a:t> </a:t>
            </a:r>
            <a:r>
              <a:rPr sz="2600" dirty="0">
                <a:latin typeface="Calibri"/>
                <a:cs typeface="Calibri"/>
              </a:rPr>
              <a:t>to</a:t>
            </a:r>
            <a:r>
              <a:rPr sz="2600" spc="-80" dirty="0">
                <a:latin typeface="Calibri"/>
                <a:cs typeface="Calibri"/>
              </a:rPr>
              <a:t> </a:t>
            </a:r>
            <a:r>
              <a:rPr sz="2600" spc="-20" dirty="0">
                <a:latin typeface="Calibri"/>
                <a:cs typeface="Calibri"/>
              </a:rPr>
              <a:t>give 	</a:t>
            </a:r>
            <a:r>
              <a:rPr sz="2600" spc="-10" dirty="0">
                <a:latin typeface="Calibri"/>
                <a:cs typeface="Calibri"/>
              </a:rPr>
              <a:t>semantic</a:t>
            </a:r>
            <a:r>
              <a:rPr sz="2600" spc="-80" dirty="0">
                <a:latin typeface="Calibri"/>
                <a:cs typeface="Calibri"/>
              </a:rPr>
              <a:t> </a:t>
            </a:r>
            <a:r>
              <a:rPr sz="2600" spc="-10" dirty="0">
                <a:latin typeface="Calibri"/>
                <a:cs typeface="Calibri"/>
              </a:rPr>
              <a:t>meaning</a:t>
            </a:r>
            <a:endParaRPr sz="2600">
              <a:latin typeface="Calibri"/>
              <a:cs typeface="Calibri"/>
            </a:endParaRPr>
          </a:p>
        </p:txBody>
      </p:sp>
      <p:sp>
        <p:nvSpPr>
          <p:cNvPr id="5" name="object 5"/>
          <p:cNvSpPr txBox="1"/>
          <p:nvPr/>
        </p:nvSpPr>
        <p:spPr>
          <a:xfrm>
            <a:off x="5324673" y="1751009"/>
            <a:ext cx="3042920" cy="574040"/>
          </a:xfrm>
          <a:prstGeom prst="rect">
            <a:avLst/>
          </a:prstGeom>
        </p:spPr>
        <p:txBody>
          <a:bodyPr vert="horz" wrap="square" lIns="0" tIns="12700" rIns="0" bIns="0" rtlCol="0">
            <a:spAutoFit/>
          </a:bodyPr>
          <a:lstStyle/>
          <a:p>
            <a:pPr marL="561340" marR="5080" indent="-548640">
              <a:lnSpc>
                <a:spcPct val="100000"/>
              </a:lnSpc>
              <a:spcBef>
                <a:spcPts val="100"/>
              </a:spcBef>
            </a:pPr>
            <a:r>
              <a:rPr sz="1800" dirty="0">
                <a:latin typeface="Courier New"/>
                <a:cs typeface="Courier New"/>
              </a:rPr>
              <a:t>“while</a:t>
            </a:r>
            <a:r>
              <a:rPr sz="1800" spc="-30" dirty="0">
                <a:latin typeface="Courier New"/>
                <a:cs typeface="Courier New"/>
              </a:rPr>
              <a:t> </a:t>
            </a:r>
            <a:r>
              <a:rPr sz="1800" dirty="0">
                <a:latin typeface="Courier New"/>
                <a:cs typeface="Courier New"/>
              </a:rPr>
              <a:t>(save[i]</a:t>
            </a:r>
            <a:r>
              <a:rPr sz="1800" spc="-25" dirty="0">
                <a:latin typeface="Courier New"/>
                <a:cs typeface="Courier New"/>
              </a:rPr>
              <a:t> </a:t>
            </a:r>
            <a:r>
              <a:rPr sz="1800" dirty="0">
                <a:latin typeface="Courier New"/>
                <a:cs typeface="Courier New"/>
              </a:rPr>
              <a:t>==</a:t>
            </a:r>
            <a:r>
              <a:rPr sz="1800" spc="-25" dirty="0">
                <a:latin typeface="Courier New"/>
                <a:cs typeface="Courier New"/>
              </a:rPr>
              <a:t> k): </a:t>
            </a:r>
            <a:r>
              <a:rPr sz="1800" dirty="0">
                <a:latin typeface="Courier New"/>
                <a:cs typeface="Courier New"/>
              </a:rPr>
              <a:t>i</a:t>
            </a:r>
            <a:r>
              <a:rPr sz="1800" spc="-10" dirty="0">
                <a:latin typeface="Courier New"/>
                <a:cs typeface="Courier New"/>
              </a:rPr>
              <a:t> </a:t>
            </a:r>
            <a:r>
              <a:rPr sz="1800" dirty="0">
                <a:latin typeface="Courier New"/>
                <a:cs typeface="Courier New"/>
              </a:rPr>
              <a:t>+=</a:t>
            </a:r>
            <a:r>
              <a:rPr sz="1800" spc="-5" dirty="0">
                <a:latin typeface="Courier New"/>
                <a:cs typeface="Courier New"/>
              </a:rPr>
              <a:t> </a:t>
            </a:r>
            <a:r>
              <a:rPr sz="1800" spc="-25" dirty="0">
                <a:latin typeface="Courier New"/>
                <a:cs typeface="Courier New"/>
              </a:rPr>
              <a:t>1;”</a:t>
            </a:r>
            <a:endParaRPr sz="1800">
              <a:latin typeface="Courier New"/>
              <a:cs typeface="Courier New"/>
            </a:endParaRPr>
          </a:p>
        </p:txBody>
      </p:sp>
      <p:sp>
        <p:nvSpPr>
          <p:cNvPr id="6" name="object 6"/>
          <p:cNvSpPr txBox="1"/>
          <p:nvPr/>
        </p:nvSpPr>
        <p:spPr>
          <a:xfrm>
            <a:off x="5324673" y="2972706"/>
            <a:ext cx="3180080" cy="57404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‘w’</a:t>
            </a:r>
            <a:r>
              <a:rPr sz="1800" spc="-15" dirty="0">
                <a:latin typeface="Courier New"/>
                <a:cs typeface="Courier New"/>
              </a:rPr>
              <a:t> </a:t>
            </a:r>
            <a:r>
              <a:rPr sz="1800" dirty="0">
                <a:latin typeface="Courier New"/>
                <a:cs typeface="Courier New"/>
              </a:rPr>
              <a:t>‘h’</a:t>
            </a:r>
            <a:r>
              <a:rPr sz="1800" spc="-15" dirty="0">
                <a:latin typeface="Courier New"/>
                <a:cs typeface="Courier New"/>
              </a:rPr>
              <a:t> </a:t>
            </a:r>
            <a:r>
              <a:rPr sz="1800" dirty="0">
                <a:latin typeface="Courier New"/>
                <a:cs typeface="Courier New"/>
              </a:rPr>
              <a:t>‘i’</a:t>
            </a:r>
            <a:r>
              <a:rPr sz="1800" spc="-15" dirty="0">
                <a:latin typeface="Courier New"/>
                <a:cs typeface="Courier New"/>
              </a:rPr>
              <a:t> </a:t>
            </a:r>
            <a:r>
              <a:rPr sz="1800" dirty="0">
                <a:latin typeface="Courier New"/>
                <a:cs typeface="Courier New"/>
              </a:rPr>
              <a:t>‘l’</a:t>
            </a:r>
            <a:r>
              <a:rPr sz="1800" spc="-15" dirty="0">
                <a:latin typeface="Courier New"/>
                <a:cs typeface="Courier New"/>
              </a:rPr>
              <a:t> </a:t>
            </a:r>
            <a:r>
              <a:rPr sz="1800" dirty="0">
                <a:latin typeface="Courier New"/>
                <a:cs typeface="Courier New"/>
              </a:rPr>
              <a:t>‘e’</a:t>
            </a:r>
            <a:r>
              <a:rPr sz="1800" spc="-15" dirty="0">
                <a:latin typeface="Courier New"/>
                <a:cs typeface="Courier New"/>
              </a:rPr>
              <a:t> </a:t>
            </a:r>
            <a:r>
              <a:rPr sz="1800" spc="-25" dirty="0">
                <a:latin typeface="Courier New"/>
                <a:cs typeface="Courier New"/>
              </a:rPr>
              <a:t>‘(‘</a:t>
            </a:r>
            <a:endParaRPr sz="1800">
              <a:latin typeface="Courier New"/>
              <a:cs typeface="Courier New"/>
            </a:endParaRPr>
          </a:p>
          <a:p>
            <a:pPr marL="12700">
              <a:lnSpc>
                <a:spcPct val="100000"/>
              </a:lnSpc>
            </a:pPr>
            <a:r>
              <a:rPr sz="1800" dirty="0">
                <a:latin typeface="Courier New"/>
                <a:cs typeface="Courier New"/>
              </a:rPr>
              <a:t>‘s’</a:t>
            </a:r>
            <a:r>
              <a:rPr sz="1800" spc="-15" dirty="0">
                <a:latin typeface="Courier New"/>
                <a:cs typeface="Courier New"/>
              </a:rPr>
              <a:t> </a:t>
            </a:r>
            <a:r>
              <a:rPr sz="1800" dirty="0">
                <a:latin typeface="Courier New"/>
                <a:cs typeface="Courier New"/>
              </a:rPr>
              <a:t>‘a’</a:t>
            </a:r>
            <a:r>
              <a:rPr sz="1800" spc="-15" dirty="0">
                <a:latin typeface="Courier New"/>
                <a:cs typeface="Courier New"/>
              </a:rPr>
              <a:t> </a:t>
            </a:r>
            <a:r>
              <a:rPr sz="1800" dirty="0">
                <a:latin typeface="Courier New"/>
                <a:cs typeface="Courier New"/>
              </a:rPr>
              <a:t>‘v’</a:t>
            </a:r>
            <a:r>
              <a:rPr sz="1800" spc="-15" dirty="0">
                <a:latin typeface="Courier New"/>
                <a:cs typeface="Courier New"/>
              </a:rPr>
              <a:t> </a:t>
            </a:r>
            <a:r>
              <a:rPr sz="1800" dirty="0">
                <a:latin typeface="Courier New"/>
                <a:cs typeface="Courier New"/>
              </a:rPr>
              <a:t>‘e’</a:t>
            </a:r>
            <a:r>
              <a:rPr sz="1800" spc="-15" dirty="0">
                <a:latin typeface="Courier New"/>
                <a:cs typeface="Courier New"/>
              </a:rPr>
              <a:t> </a:t>
            </a:r>
            <a:r>
              <a:rPr sz="1800" dirty="0">
                <a:latin typeface="Courier New"/>
                <a:cs typeface="Courier New"/>
              </a:rPr>
              <a:t>‘[‘</a:t>
            </a:r>
            <a:r>
              <a:rPr sz="1800" spc="-15" dirty="0">
                <a:latin typeface="Courier New"/>
                <a:cs typeface="Courier New"/>
              </a:rPr>
              <a:t> </a:t>
            </a:r>
            <a:r>
              <a:rPr sz="1800" spc="-25" dirty="0">
                <a:latin typeface="Courier New"/>
                <a:cs typeface="Courier New"/>
              </a:rPr>
              <a:t>‘I’</a:t>
            </a:r>
            <a:endParaRPr sz="1800">
              <a:latin typeface="Courier New"/>
              <a:cs typeface="Courier New"/>
            </a:endParaRPr>
          </a:p>
        </p:txBody>
      </p:sp>
      <p:sp>
        <p:nvSpPr>
          <p:cNvPr id="7" name="object 7"/>
          <p:cNvSpPr txBox="1"/>
          <p:nvPr/>
        </p:nvSpPr>
        <p:spPr>
          <a:xfrm>
            <a:off x="5324673" y="3521347"/>
            <a:ext cx="3180080" cy="848360"/>
          </a:xfrm>
          <a:prstGeom prst="rect">
            <a:avLst/>
          </a:prstGeom>
        </p:spPr>
        <p:txBody>
          <a:bodyPr vert="horz" wrap="square" lIns="0" tIns="12700" rIns="0" bIns="0" rtlCol="0">
            <a:spAutoFit/>
          </a:bodyPr>
          <a:lstStyle/>
          <a:p>
            <a:pPr marL="12700" marR="416559">
              <a:lnSpc>
                <a:spcPct val="100000"/>
              </a:lnSpc>
              <a:spcBef>
                <a:spcPts val="100"/>
              </a:spcBef>
              <a:tabLst>
                <a:tab pos="1795145" algn="l"/>
              </a:tabLst>
            </a:pPr>
            <a:r>
              <a:rPr sz="1800" dirty="0">
                <a:latin typeface="Courier New"/>
                <a:cs typeface="Courier New"/>
              </a:rPr>
              <a:t>‘]’</a:t>
            </a:r>
            <a:r>
              <a:rPr sz="1800" spc="-15" dirty="0">
                <a:latin typeface="Courier New"/>
                <a:cs typeface="Courier New"/>
              </a:rPr>
              <a:t> </a:t>
            </a:r>
            <a:r>
              <a:rPr sz="1800" dirty="0">
                <a:latin typeface="Courier New"/>
                <a:cs typeface="Courier New"/>
              </a:rPr>
              <a:t>‘=‘</a:t>
            </a:r>
            <a:r>
              <a:rPr sz="1800" spc="-15" dirty="0">
                <a:latin typeface="Courier New"/>
                <a:cs typeface="Courier New"/>
              </a:rPr>
              <a:t> </a:t>
            </a:r>
            <a:r>
              <a:rPr sz="1800" spc="-25" dirty="0">
                <a:latin typeface="Courier New"/>
                <a:cs typeface="Courier New"/>
              </a:rPr>
              <a:t>‘=‘</a:t>
            </a:r>
            <a:r>
              <a:rPr sz="1800" dirty="0">
                <a:latin typeface="Courier New"/>
                <a:cs typeface="Courier New"/>
              </a:rPr>
              <a:t>	‘k’</a:t>
            </a:r>
            <a:r>
              <a:rPr sz="1800" spc="-15" dirty="0">
                <a:latin typeface="Courier New"/>
                <a:cs typeface="Courier New"/>
              </a:rPr>
              <a:t> </a:t>
            </a:r>
            <a:r>
              <a:rPr sz="1800" spc="-25" dirty="0">
                <a:latin typeface="Courier New"/>
                <a:cs typeface="Courier New"/>
              </a:rPr>
              <a:t>‘)’ ‘:’</a:t>
            </a:r>
            <a:endParaRPr sz="1800">
              <a:latin typeface="Courier New"/>
              <a:cs typeface="Courier New"/>
            </a:endParaRPr>
          </a:p>
          <a:p>
            <a:pPr marL="561340">
              <a:lnSpc>
                <a:spcPct val="100000"/>
              </a:lnSpc>
            </a:pPr>
            <a:r>
              <a:rPr sz="1800" dirty="0">
                <a:latin typeface="Courier New"/>
                <a:cs typeface="Courier New"/>
              </a:rPr>
              <a:t>‘i’</a:t>
            </a:r>
            <a:r>
              <a:rPr sz="1800" spc="-15" dirty="0">
                <a:latin typeface="Courier New"/>
                <a:cs typeface="Courier New"/>
              </a:rPr>
              <a:t> </a:t>
            </a:r>
            <a:r>
              <a:rPr sz="1800" dirty="0">
                <a:latin typeface="Courier New"/>
                <a:cs typeface="Courier New"/>
              </a:rPr>
              <a:t>‘+’</a:t>
            </a:r>
            <a:r>
              <a:rPr sz="1800" spc="-15" dirty="0">
                <a:latin typeface="Courier New"/>
                <a:cs typeface="Courier New"/>
              </a:rPr>
              <a:t> </a:t>
            </a:r>
            <a:r>
              <a:rPr sz="1800" dirty="0">
                <a:latin typeface="Courier New"/>
                <a:cs typeface="Courier New"/>
              </a:rPr>
              <a:t>‘=‘</a:t>
            </a:r>
            <a:r>
              <a:rPr sz="1800" spc="-15" dirty="0">
                <a:latin typeface="Courier New"/>
                <a:cs typeface="Courier New"/>
              </a:rPr>
              <a:t> </a:t>
            </a:r>
            <a:r>
              <a:rPr sz="1800" dirty="0">
                <a:latin typeface="Courier New"/>
                <a:cs typeface="Courier New"/>
              </a:rPr>
              <a:t>‘1’</a:t>
            </a:r>
            <a:r>
              <a:rPr sz="1800" spc="-15" dirty="0">
                <a:latin typeface="Courier New"/>
                <a:cs typeface="Courier New"/>
              </a:rPr>
              <a:t> </a:t>
            </a:r>
            <a:r>
              <a:rPr sz="1800" spc="-25" dirty="0">
                <a:latin typeface="Courier New"/>
                <a:cs typeface="Courier New"/>
              </a:rPr>
              <a:t>‘;’</a:t>
            </a:r>
            <a:endParaRPr sz="1800">
              <a:latin typeface="Courier New"/>
              <a:cs typeface="Courier New"/>
            </a:endParaRPr>
          </a:p>
        </p:txBody>
      </p:sp>
      <p:sp>
        <p:nvSpPr>
          <p:cNvPr id="8" name="object 8"/>
          <p:cNvSpPr txBox="1"/>
          <p:nvPr/>
        </p:nvSpPr>
        <p:spPr>
          <a:xfrm>
            <a:off x="5472340" y="5179017"/>
            <a:ext cx="3042920" cy="84836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“while”</a:t>
            </a:r>
            <a:r>
              <a:rPr sz="1800" spc="-30" dirty="0">
                <a:latin typeface="Courier New"/>
                <a:cs typeface="Courier New"/>
              </a:rPr>
              <a:t> </a:t>
            </a:r>
            <a:r>
              <a:rPr sz="1800" dirty="0">
                <a:latin typeface="Courier New"/>
                <a:cs typeface="Courier New"/>
              </a:rPr>
              <a:t>“(“</a:t>
            </a:r>
            <a:r>
              <a:rPr sz="1800" spc="-25" dirty="0">
                <a:latin typeface="Courier New"/>
                <a:cs typeface="Courier New"/>
              </a:rPr>
              <a:t> </a:t>
            </a:r>
            <a:r>
              <a:rPr sz="1800" dirty="0">
                <a:latin typeface="Courier New"/>
                <a:cs typeface="Courier New"/>
              </a:rPr>
              <a:t>“save”</a:t>
            </a:r>
            <a:r>
              <a:rPr sz="1800" spc="-25" dirty="0">
                <a:latin typeface="Courier New"/>
                <a:cs typeface="Courier New"/>
              </a:rPr>
              <a:t> “[“</a:t>
            </a:r>
            <a:endParaRPr sz="1800">
              <a:latin typeface="Courier New"/>
              <a:cs typeface="Courier New"/>
            </a:endParaRPr>
          </a:p>
          <a:p>
            <a:pPr marL="12700">
              <a:lnSpc>
                <a:spcPct val="100000"/>
              </a:lnSpc>
            </a:pPr>
            <a:r>
              <a:rPr sz="1800" dirty="0">
                <a:latin typeface="Courier New"/>
                <a:cs typeface="Courier New"/>
              </a:rPr>
              <a:t>“]”</a:t>
            </a:r>
            <a:r>
              <a:rPr sz="1800" spc="-20" dirty="0">
                <a:latin typeface="Courier New"/>
                <a:cs typeface="Courier New"/>
              </a:rPr>
              <a:t> </a:t>
            </a:r>
            <a:r>
              <a:rPr sz="1800" dirty="0">
                <a:latin typeface="Courier New"/>
                <a:cs typeface="Courier New"/>
              </a:rPr>
              <a:t>“i”</a:t>
            </a:r>
            <a:r>
              <a:rPr sz="1800" spc="-15" dirty="0">
                <a:latin typeface="Courier New"/>
                <a:cs typeface="Courier New"/>
              </a:rPr>
              <a:t> </a:t>
            </a:r>
            <a:r>
              <a:rPr sz="1800" dirty="0">
                <a:latin typeface="Courier New"/>
                <a:cs typeface="Courier New"/>
              </a:rPr>
              <a:t>“==“</a:t>
            </a:r>
            <a:r>
              <a:rPr sz="1800" spc="-15" dirty="0">
                <a:latin typeface="Courier New"/>
                <a:cs typeface="Courier New"/>
              </a:rPr>
              <a:t> </a:t>
            </a:r>
            <a:r>
              <a:rPr sz="1800" dirty="0">
                <a:latin typeface="Courier New"/>
                <a:cs typeface="Courier New"/>
              </a:rPr>
              <a:t>“k”</a:t>
            </a:r>
            <a:r>
              <a:rPr sz="1800" spc="-15" dirty="0">
                <a:latin typeface="Courier New"/>
                <a:cs typeface="Courier New"/>
              </a:rPr>
              <a:t> </a:t>
            </a:r>
            <a:r>
              <a:rPr sz="1800" spc="-25" dirty="0">
                <a:latin typeface="Courier New"/>
                <a:cs typeface="Courier New"/>
              </a:rPr>
              <a:t>“)”</a:t>
            </a:r>
            <a:endParaRPr sz="1800">
              <a:latin typeface="Courier New"/>
              <a:cs typeface="Courier New"/>
            </a:endParaRPr>
          </a:p>
          <a:p>
            <a:pPr marL="561340">
              <a:lnSpc>
                <a:spcPct val="100000"/>
              </a:lnSpc>
            </a:pPr>
            <a:r>
              <a:rPr sz="1800" dirty="0">
                <a:latin typeface="Courier New"/>
                <a:cs typeface="Courier New"/>
              </a:rPr>
              <a:t>“i”</a:t>
            </a:r>
            <a:r>
              <a:rPr sz="1800" spc="-20" dirty="0">
                <a:latin typeface="Courier New"/>
                <a:cs typeface="Courier New"/>
              </a:rPr>
              <a:t> </a:t>
            </a:r>
            <a:r>
              <a:rPr sz="1800" dirty="0">
                <a:latin typeface="Courier New"/>
                <a:cs typeface="Courier New"/>
              </a:rPr>
              <a:t>“+=“</a:t>
            </a:r>
            <a:r>
              <a:rPr sz="1800" spc="-15" dirty="0">
                <a:latin typeface="Courier New"/>
                <a:cs typeface="Courier New"/>
              </a:rPr>
              <a:t> </a:t>
            </a:r>
            <a:r>
              <a:rPr sz="1800" dirty="0">
                <a:latin typeface="Courier New"/>
                <a:cs typeface="Courier New"/>
              </a:rPr>
              <a:t>“1”</a:t>
            </a:r>
            <a:r>
              <a:rPr sz="1800" spc="-15" dirty="0">
                <a:latin typeface="Courier New"/>
                <a:cs typeface="Courier New"/>
              </a:rPr>
              <a:t> </a:t>
            </a:r>
            <a:r>
              <a:rPr sz="1800" spc="-25" dirty="0">
                <a:latin typeface="Courier New"/>
                <a:cs typeface="Courier New"/>
              </a:rPr>
              <a:t>“;”</a:t>
            </a:r>
            <a:endParaRPr sz="1800">
              <a:latin typeface="Courier New"/>
              <a:cs typeface="Courier New"/>
            </a:endParaRPr>
          </a:p>
        </p:txBody>
      </p:sp>
      <p:sp>
        <p:nvSpPr>
          <p:cNvPr id="9" name="object 9"/>
          <p:cNvSpPr txBox="1"/>
          <p:nvPr/>
        </p:nvSpPr>
        <p:spPr>
          <a:xfrm>
            <a:off x="9135417" y="4004398"/>
            <a:ext cx="242887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A</a:t>
            </a:r>
            <a:r>
              <a:rPr sz="1800" spc="-15" dirty="0">
                <a:latin typeface="Calibri"/>
                <a:cs typeface="Calibri"/>
              </a:rPr>
              <a:t> </a:t>
            </a:r>
            <a:r>
              <a:rPr sz="1800" dirty="0">
                <a:latin typeface="Calibri"/>
                <a:cs typeface="Calibri"/>
              </a:rPr>
              <a:t>“scanner”</a:t>
            </a:r>
            <a:r>
              <a:rPr sz="1800" spc="-10" dirty="0">
                <a:latin typeface="Calibri"/>
                <a:cs typeface="Calibri"/>
              </a:rPr>
              <a:t> </a:t>
            </a:r>
            <a:r>
              <a:rPr sz="1800" dirty="0">
                <a:latin typeface="Calibri"/>
                <a:cs typeface="Calibri"/>
              </a:rPr>
              <a:t>or</a:t>
            </a:r>
            <a:r>
              <a:rPr sz="1800" spc="-10" dirty="0">
                <a:latin typeface="Calibri"/>
                <a:cs typeface="Calibri"/>
              </a:rPr>
              <a:t> “lexer” </a:t>
            </a:r>
            <a:r>
              <a:rPr sz="1800" dirty="0">
                <a:latin typeface="Calibri"/>
                <a:cs typeface="Calibri"/>
              </a:rPr>
              <a:t>processes</a:t>
            </a:r>
            <a:r>
              <a:rPr sz="1800" spc="-60" dirty="0">
                <a:latin typeface="Calibri"/>
                <a:cs typeface="Calibri"/>
              </a:rPr>
              <a:t> </a:t>
            </a:r>
            <a:r>
              <a:rPr sz="1800" dirty="0">
                <a:latin typeface="Calibri"/>
                <a:cs typeface="Calibri"/>
              </a:rPr>
              <a:t>text</a:t>
            </a:r>
            <a:r>
              <a:rPr sz="1800" spc="-60" dirty="0">
                <a:latin typeface="Calibri"/>
                <a:cs typeface="Calibri"/>
              </a:rPr>
              <a:t> </a:t>
            </a:r>
            <a:r>
              <a:rPr sz="1800" dirty="0">
                <a:latin typeface="Calibri"/>
                <a:cs typeface="Calibri"/>
              </a:rPr>
              <a:t>into</a:t>
            </a:r>
            <a:r>
              <a:rPr sz="1800" spc="-55" dirty="0">
                <a:latin typeface="Calibri"/>
                <a:cs typeface="Calibri"/>
              </a:rPr>
              <a:t> </a:t>
            </a:r>
            <a:r>
              <a:rPr sz="1800" spc="-10" dirty="0">
                <a:latin typeface="Calibri"/>
                <a:cs typeface="Calibri"/>
              </a:rPr>
              <a:t>tokens</a:t>
            </a:r>
            <a:endParaRPr sz="1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Parsing</a:t>
            </a:r>
            <a:r>
              <a:rPr spc="-210" dirty="0"/>
              <a:t> </a:t>
            </a:r>
            <a:r>
              <a:rPr spc="-30" dirty="0"/>
              <a:t>tokens</a:t>
            </a:r>
          </a:p>
        </p:txBody>
      </p:sp>
      <p:sp>
        <p:nvSpPr>
          <p:cNvPr id="3" name="object 3"/>
          <p:cNvSpPr txBox="1"/>
          <p:nvPr/>
        </p:nvSpPr>
        <p:spPr>
          <a:xfrm>
            <a:off x="657854" y="1791304"/>
            <a:ext cx="4979670" cy="4546600"/>
          </a:xfrm>
          <a:prstGeom prst="rect">
            <a:avLst/>
          </a:prstGeom>
        </p:spPr>
        <p:txBody>
          <a:bodyPr vert="horz" wrap="square" lIns="0" tIns="60960" rIns="0" bIns="0" rtlCol="0">
            <a:spAutoFit/>
          </a:bodyPr>
          <a:lstStyle/>
          <a:p>
            <a:pPr marL="186690" marR="20320" indent="-174625">
              <a:lnSpc>
                <a:spcPts val="3020"/>
              </a:lnSpc>
              <a:spcBef>
                <a:spcPts val="480"/>
              </a:spcBef>
              <a:buFont typeface="Arial"/>
              <a:buChar char="•"/>
              <a:tabLst>
                <a:tab pos="187960" algn="l"/>
              </a:tabLst>
            </a:pPr>
            <a:r>
              <a:rPr sz="2800" dirty="0">
                <a:latin typeface="Calibri"/>
                <a:cs typeface="Calibri"/>
              </a:rPr>
              <a:t>Assemble</a:t>
            </a:r>
            <a:r>
              <a:rPr sz="2800" spc="-70" dirty="0">
                <a:latin typeface="Calibri"/>
                <a:cs typeface="Calibri"/>
              </a:rPr>
              <a:t> </a:t>
            </a:r>
            <a:r>
              <a:rPr sz="2800" i="1" dirty="0">
                <a:latin typeface="Calibri"/>
                <a:cs typeface="Calibri"/>
              </a:rPr>
              <a:t>tokens</a:t>
            </a:r>
            <a:r>
              <a:rPr sz="2800" i="1" spc="-65" dirty="0">
                <a:latin typeface="Calibri"/>
                <a:cs typeface="Calibri"/>
              </a:rPr>
              <a:t> </a:t>
            </a:r>
            <a:r>
              <a:rPr sz="2800" dirty="0">
                <a:latin typeface="Calibri"/>
                <a:cs typeface="Calibri"/>
              </a:rPr>
              <a:t>into</a:t>
            </a:r>
            <a:r>
              <a:rPr sz="2800" spc="-70" dirty="0">
                <a:latin typeface="Calibri"/>
                <a:cs typeface="Calibri"/>
              </a:rPr>
              <a:t> </a:t>
            </a:r>
            <a:r>
              <a:rPr sz="2800" dirty="0">
                <a:latin typeface="Calibri"/>
                <a:cs typeface="Calibri"/>
              </a:rPr>
              <a:t>an</a:t>
            </a:r>
            <a:r>
              <a:rPr sz="2800" spc="-60" dirty="0">
                <a:latin typeface="Calibri"/>
                <a:cs typeface="Calibri"/>
              </a:rPr>
              <a:t> </a:t>
            </a:r>
            <a:r>
              <a:rPr sz="2800" i="1" spc="-10" dirty="0">
                <a:latin typeface="Calibri"/>
                <a:cs typeface="Calibri"/>
              </a:rPr>
              <a:t>abstract 	</a:t>
            </a:r>
            <a:r>
              <a:rPr sz="2800" i="1" dirty="0">
                <a:latin typeface="Calibri"/>
                <a:cs typeface="Calibri"/>
              </a:rPr>
              <a:t>syntax</a:t>
            </a:r>
            <a:r>
              <a:rPr sz="2800" i="1" spc="-70" dirty="0">
                <a:latin typeface="Calibri"/>
                <a:cs typeface="Calibri"/>
              </a:rPr>
              <a:t> </a:t>
            </a:r>
            <a:r>
              <a:rPr sz="2800" i="1" dirty="0">
                <a:latin typeface="Calibri"/>
                <a:cs typeface="Calibri"/>
              </a:rPr>
              <a:t>tree</a:t>
            </a:r>
            <a:r>
              <a:rPr sz="2800" i="1" spc="-55" dirty="0">
                <a:latin typeface="Calibri"/>
                <a:cs typeface="Calibri"/>
              </a:rPr>
              <a:t> </a:t>
            </a:r>
            <a:r>
              <a:rPr sz="2800" dirty="0">
                <a:latin typeface="Calibri"/>
                <a:cs typeface="Calibri"/>
              </a:rPr>
              <a:t>(AST)</a:t>
            </a:r>
            <a:r>
              <a:rPr sz="2800" spc="-60" dirty="0">
                <a:latin typeface="Calibri"/>
                <a:cs typeface="Calibri"/>
              </a:rPr>
              <a:t> </a:t>
            </a:r>
            <a:r>
              <a:rPr sz="2800" dirty="0">
                <a:latin typeface="Calibri"/>
                <a:cs typeface="Calibri"/>
              </a:rPr>
              <a:t>that</a:t>
            </a:r>
            <a:r>
              <a:rPr sz="2800" spc="-55" dirty="0">
                <a:latin typeface="Calibri"/>
                <a:cs typeface="Calibri"/>
              </a:rPr>
              <a:t> </a:t>
            </a:r>
            <a:r>
              <a:rPr sz="2800" spc="-10" dirty="0">
                <a:latin typeface="Calibri"/>
                <a:cs typeface="Calibri"/>
              </a:rPr>
              <a:t>represents 	</a:t>
            </a:r>
            <a:r>
              <a:rPr sz="2800" dirty="0">
                <a:latin typeface="Calibri"/>
                <a:cs typeface="Calibri"/>
              </a:rPr>
              <a:t>the</a:t>
            </a:r>
            <a:r>
              <a:rPr sz="2800" spc="-85" dirty="0">
                <a:latin typeface="Calibri"/>
                <a:cs typeface="Calibri"/>
              </a:rPr>
              <a:t> </a:t>
            </a:r>
            <a:r>
              <a:rPr sz="2800" dirty="0">
                <a:latin typeface="Calibri"/>
                <a:cs typeface="Calibri"/>
              </a:rPr>
              <a:t>syntactic</a:t>
            </a:r>
            <a:r>
              <a:rPr sz="2800" spc="-70" dirty="0">
                <a:latin typeface="Calibri"/>
                <a:cs typeface="Calibri"/>
              </a:rPr>
              <a:t> </a:t>
            </a:r>
            <a:r>
              <a:rPr sz="2800" dirty="0">
                <a:latin typeface="Calibri"/>
                <a:cs typeface="Calibri"/>
              </a:rPr>
              <a:t>structure</a:t>
            </a:r>
            <a:r>
              <a:rPr sz="2800" spc="-75" dirty="0">
                <a:latin typeface="Calibri"/>
                <a:cs typeface="Calibri"/>
              </a:rPr>
              <a:t> </a:t>
            </a:r>
            <a:r>
              <a:rPr sz="2800" dirty="0">
                <a:latin typeface="Calibri"/>
                <a:cs typeface="Calibri"/>
              </a:rPr>
              <a:t>of</a:t>
            </a:r>
            <a:r>
              <a:rPr sz="2800" spc="-70" dirty="0">
                <a:latin typeface="Calibri"/>
                <a:cs typeface="Calibri"/>
              </a:rPr>
              <a:t> </a:t>
            </a:r>
            <a:r>
              <a:rPr sz="2800" spc="-25" dirty="0">
                <a:latin typeface="Calibri"/>
                <a:cs typeface="Calibri"/>
              </a:rPr>
              <a:t>the 	</a:t>
            </a:r>
            <a:r>
              <a:rPr sz="2800" spc="-10" dirty="0">
                <a:latin typeface="Calibri"/>
                <a:cs typeface="Calibri"/>
              </a:rPr>
              <a:t>program</a:t>
            </a:r>
            <a:endParaRPr sz="2800">
              <a:latin typeface="Calibri"/>
              <a:cs typeface="Calibri"/>
            </a:endParaRPr>
          </a:p>
          <a:p>
            <a:pPr marL="186690" marR="1158240" indent="-174625">
              <a:lnSpc>
                <a:spcPts val="3020"/>
              </a:lnSpc>
              <a:spcBef>
                <a:spcPts val="1020"/>
              </a:spcBef>
              <a:buFont typeface="Arial"/>
              <a:buChar char="•"/>
              <a:tabLst>
                <a:tab pos="187960" algn="l"/>
              </a:tabLst>
            </a:pPr>
            <a:r>
              <a:rPr sz="2800" spc="-25" dirty="0">
                <a:latin typeface="Calibri"/>
                <a:cs typeface="Calibri"/>
              </a:rPr>
              <a:t>Tree</a:t>
            </a:r>
            <a:r>
              <a:rPr sz="2800" spc="-135" dirty="0">
                <a:latin typeface="Calibri"/>
                <a:cs typeface="Calibri"/>
              </a:rPr>
              <a:t> </a:t>
            </a:r>
            <a:r>
              <a:rPr sz="2800" dirty="0">
                <a:latin typeface="Calibri"/>
                <a:cs typeface="Calibri"/>
              </a:rPr>
              <a:t>represents</a:t>
            </a:r>
            <a:r>
              <a:rPr sz="2800" spc="-135" dirty="0">
                <a:latin typeface="Calibri"/>
                <a:cs typeface="Calibri"/>
              </a:rPr>
              <a:t> </a:t>
            </a:r>
            <a:r>
              <a:rPr sz="2800" spc="-20" dirty="0">
                <a:latin typeface="Calibri"/>
                <a:cs typeface="Calibri"/>
              </a:rPr>
              <a:t>recursive 	</a:t>
            </a:r>
            <a:r>
              <a:rPr sz="2800" dirty="0">
                <a:latin typeface="Calibri"/>
                <a:cs typeface="Calibri"/>
              </a:rPr>
              <a:t>substructure</a:t>
            </a:r>
            <a:r>
              <a:rPr sz="2800" spc="-85" dirty="0">
                <a:latin typeface="Calibri"/>
                <a:cs typeface="Calibri"/>
              </a:rPr>
              <a:t> </a:t>
            </a:r>
            <a:r>
              <a:rPr sz="2800" dirty="0">
                <a:latin typeface="Calibri"/>
                <a:cs typeface="Calibri"/>
              </a:rPr>
              <a:t>of</a:t>
            </a:r>
            <a:r>
              <a:rPr sz="2800" spc="-70" dirty="0">
                <a:latin typeface="Calibri"/>
                <a:cs typeface="Calibri"/>
              </a:rPr>
              <a:t> </a:t>
            </a:r>
            <a:r>
              <a:rPr sz="2800" spc="-10" dirty="0">
                <a:latin typeface="Calibri"/>
                <a:cs typeface="Calibri"/>
              </a:rPr>
              <a:t>program</a:t>
            </a:r>
            <a:endParaRPr sz="2800">
              <a:latin typeface="Calibri"/>
              <a:cs typeface="Calibri"/>
            </a:endParaRPr>
          </a:p>
          <a:p>
            <a:pPr marL="186690" marR="5080" indent="-174625">
              <a:lnSpc>
                <a:spcPts val="3020"/>
              </a:lnSpc>
              <a:spcBef>
                <a:spcPts val="1005"/>
              </a:spcBef>
              <a:buFont typeface="Arial"/>
              <a:buChar char="•"/>
              <a:tabLst>
                <a:tab pos="187960" algn="l"/>
              </a:tabLst>
            </a:pPr>
            <a:r>
              <a:rPr sz="2800" dirty="0">
                <a:latin typeface="Calibri"/>
                <a:cs typeface="Calibri"/>
              </a:rPr>
              <a:t>Includes</a:t>
            </a:r>
            <a:r>
              <a:rPr sz="2800" spc="-95" dirty="0">
                <a:latin typeface="Calibri"/>
                <a:cs typeface="Calibri"/>
              </a:rPr>
              <a:t> </a:t>
            </a:r>
            <a:r>
              <a:rPr sz="2800" dirty="0">
                <a:latin typeface="Calibri"/>
                <a:cs typeface="Calibri"/>
              </a:rPr>
              <a:t>sufficient</a:t>
            </a:r>
            <a:r>
              <a:rPr sz="2800" spc="-90" dirty="0">
                <a:latin typeface="Calibri"/>
                <a:cs typeface="Calibri"/>
              </a:rPr>
              <a:t> </a:t>
            </a:r>
            <a:r>
              <a:rPr sz="2800" dirty="0">
                <a:latin typeface="Calibri"/>
                <a:cs typeface="Calibri"/>
              </a:rPr>
              <a:t>information</a:t>
            </a:r>
            <a:r>
              <a:rPr sz="2800" spc="-90" dirty="0">
                <a:latin typeface="Calibri"/>
                <a:cs typeface="Calibri"/>
              </a:rPr>
              <a:t> </a:t>
            </a:r>
            <a:r>
              <a:rPr sz="2800" spc="-25" dirty="0">
                <a:latin typeface="Calibri"/>
                <a:cs typeface="Calibri"/>
              </a:rPr>
              <a:t>to 	</a:t>
            </a:r>
            <a:r>
              <a:rPr sz="2800" dirty="0">
                <a:latin typeface="Calibri"/>
                <a:cs typeface="Calibri"/>
              </a:rPr>
              <a:t>assign</a:t>
            </a:r>
            <a:r>
              <a:rPr sz="2800" spc="-55" dirty="0">
                <a:latin typeface="Calibri"/>
                <a:cs typeface="Calibri"/>
              </a:rPr>
              <a:t> </a:t>
            </a:r>
            <a:r>
              <a:rPr sz="2800" i="1" dirty="0">
                <a:latin typeface="Calibri"/>
                <a:cs typeface="Calibri"/>
              </a:rPr>
              <a:t>semantics</a:t>
            </a:r>
            <a:r>
              <a:rPr sz="2800" i="1" spc="-45" dirty="0">
                <a:latin typeface="Calibri"/>
                <a:cs typeface="Calibri"/>
              </a:rPr>
              <a:t> </a:t>
            </a:r>
            <a:r>
              <a:rPr sz="2800" dirty="0">
                <a:latin typeface="Calibri"/>
                <a:cs typeface="Calibri"/>
              </a:rPr>
              <a:t>to</a:t>
            </a:r>
            <a:r>
              <a:rPr sz="2800" spc="-40" dirty="0">
                <a:latin typeface="Calibri"/>
                <a:cs typeface="Calibri"/>
              </a:rPr>
              <a:t> </a:t>
            </a:r>
            <a:r>
              <a:rPr sz="2800" spc="-10" dirty="0">
                <a:latin typeface="Calibri"/>
                <a:cs typeface="Calibri"/>
              </a:rPr>
              <a:t>components 	</a:t>
            </a:r>
            <a:r>
              <a:rPr sz="2800" dirty="0">
                <a:latin typeface="Calibri"/>
                <a:cs typeface="Calibri"/>
              </a:rPr>
              <a:t>of</a:t>
            </a:r>
            <a:r>
              <a:rPr sz="2800" spc="-50" dirty="0">
                <a:latin typeface="Calibri"/>
                <a:cs typeface="Calibri"/>
              </a:rPr>
              <a:t> </a:t>
            </a:r>
            <a:r>
              <a:rPr sz="2800" dirty="0">
                <a:latin typeface="Calibri"/>
                <a:cs typeface="Calibri"/>
              </a:rPr>
              <a:t>the</a:t>
            </a:r>
            <a:r>
              <a:rPr sz="2800" spc="-35" dirty="0">
                <a:latin typeface="Calibri"/>
                <a:cs typeface="Calibri"/>
              </a:rPr>
              <a:t> </a:t>
            </a:r>
            <a:r>
              <a:rPr sz="2800" dirty="0">
                <a:latin typeface="Calibri"/>
                <a:cs typeface="Calibri"/>
              </a:rPr>
              <a:t>tree</a:t>
            </a:r>
            <a:r>
              <a:rPr sz="2800" spc="-40" dirty="0">
                <a:latin typeface="Calibri"/>
                <a:cs typeface="Calibri"/>
              </a:rPr>
              <a:t> </a:t>
            </a:r>
            <a:r>
              <a:rPr sz="2800" dirty="0">
                <a:latin typeface="Calibri"/>
                <a:cs typeface="Calibri"/>
              </a:rPr>
              <a:t>for</a:t>
            </a:r>
            <a:r>
              <a:rPr sz="2800" spc="-25" dirty="0">
                <a:latin typeface="Calibri"/>
                <a:cs typeface="Calibri"/>
              </a:rPr>
              <a:t> </a:t>
            </a:r>
            <a:r>
              <a:rPr sz="2800" i="1" spc="-10" dirty="0">
                <a:latin typeface="Calibri"/>
                <a:cs typeface="Calibri"/>
              </a:rPr>
              <a:t>analysis, 	</a:t>
            </a:r>
            <a:r>
              <a:rPr sz="2800" i="1" dirty="0">
                <a:latin typeface="Calibri"/>
                <a:cs typeface="Calibri"/>
              </a:rPr>
              <a:t>optimization,</a:t>
            </a:r>
            <a:r>
              <a:rPr sz="2800" i="1" spc="-55" dirty="0">
                <a:latin typeface="Calibri"/>
                <a:cs typeface="Calibri"/>
              </a:rPr>
              <a:t> </a:t>
            </a:r>
            <a:r>
              <a:rPr sz="2800" dirty="0">
                <a:latin typeface="Calibri"/>
                <a:cs typeface="Calibri"/>
              </a:rPr>
              <a:t>and</a:t>
            </a:r>
            <a:r>
              <a:rPr sz="2800" spc="-55" dirty="0">
                <a:latin typeface="Calibri"/>
                <a:cs typeface="Calibri"/>
              </a:rPr>
              <a:t> </a:t>
            </a:r>
            <a:r>
              <a:rPr sz="2800" i="1" dirty="0">
                <a:latin typeface="Calibri"/>
                <a:cs typeface="Calibri"/>
              </a:rPr>
              <a:t>mapping</a:t>
            </a:r>
            <a:r>
              <a:rPr sz="2800" i="1" spc="-50" dirty="0">
                <a:latin typeface="Calibri"/>
                <a:cs typeface="Calibri"/>
              </a:rPr>
              <a:t> </a:t>
            </a:r>
            <a:r>
              <a:rPr sz="2800" spc="-25" dirty="0">
                <a:latin typeface="Calibri"/>
                <a:cs typeface="Calibri"/>
              </a:rPr>
              <a:t>to 	</a:t>
            </a:r>
            <a:r>
              <a:rPr sz="2800" dirty="0">
                <a:latin typeface="Calibri"/>
                <a:cs typeface="Calibri"/>
              </a:rPr>
              <a:t>machine</a:t>
            </a:r>
            <a:r>
              <a:rPr sz="2800" spc="-45" dirty="0">
                <a:latin typeface="Calibri"/>
                <a:cs typeface="Calibri"/>
              </a:rPr>
              <a:t> </a:t>
            </a:r>
            <a:r>
              <a:rPr sz="2800" spc="-10" dirty="0">
                <a:latin typeface="Calibri"/>
                <a:cs typeface="Calibri"/>
              </a:rPr>
              <a:t>instructions</a:t>
            </a:r>
            <a:endParaRPr sz="2800">
              <a:latin typeface="Calibri"/>
              <a:cs typeface="Calibri"/>
            </a:endParaRPr>
          </a:p>
        </p:txBody>
      </p:sp>
      <p:pic>
        <p:nvPicPr>
          <p:cNvPr id="4" name="object 4"/>
          <p:cNvPicPr/>
          <p:nvPr/>
        </p:nvPicPr>
        <p:blipFill>
          <a:blip r:embed="rId2" cstate="print"/>
          <a:stretch>
            <a:fillRect/>
          </a:stretch>
        </p:blipFill>
        <p:spPr>
          <a:xfrm>
            <a:off x="6344796" y="875584"/>
            <a:ext cx="5715041" cy="55578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Semantic</a:t>
            </a:r>
            <a:r>
              <a:rPr spc="-45" dirty="0"/>
              <a:t> </a:t>
            </a:r>
            <a:r>
              <a:rPr dirty="0"/>
              <a:t>Checking</a:t>
            </a:r>
            <a:r>
              <a:rPr spc="-40" dirty="0"/>
              <a:t> </a:t>
            </a:r>
            <a:r>
              <a:rPr dirty="0"/>
              <a:t>&amp;</a:t>
            </a:r>
            <a:r>
              <a:rPr spc="-40" dirty="0"/>
              <a:t> </a:t>
            </a:r>
            <a:r>
              <a:rPr spc="-10" dirty="0"/>
              <a:t>Analysis</a:t>
            </a:r>
          </a:p>
        </p:txBody>
      </p:sp>
      <p:sp>
        <p:nvSpPr>
          <p:cNvPr id="3" name="object 3"/>
          <p:cNvSpPr txBox="1"/>
          <p:nvPr/>
        </p:nvSpPr>
        <p:spPr>
          <a:xfrm>
            <a:off x="409897" y="1572041"/>
            <a:ext cx="5408930" cy="2332355"/>
          </a:xfrm>
          <a:prstGeom prst="rect">
            <a:avLst/>
          </a:prstGeom>
        </p:spPr>
        <p:txBody>
          <a:bodyPr vert="horz" wrap="square" lIns="0" tIns="131445" rIns="0" bIns="0" rtlCol="0">
            <a:spAutoFit/>
          </a:bodyPr>
          <a:lstStyle/>
          <a:p>
            <a:pPr marL="190500" marR="229235" indent="-178435">
              <a:lnSpc>
                <a:spcPct val="69700"/>
              </a:lnSpc>
              <a:spcBef>
                <a:spcPts val="1035"/>
              </a:spcBef>
              <a:buFont typeface="Arial"/>
              <a:buChar char="•"/>
              <a:tabLst>
                <a:tab pos="191770" algn="l"/>
              </a:tabLst>
            </a:pPr>
            <a:r>
              <a:rPr sz="2600" spc="-20" dirty="0">
                <a:latin typeface="Calibri"/>
                <a:cs typeface="Calibri"/>
              </a:rPr>
              <a:t>Programmatically</a:t>
            </a:r>
            <a:r>
              <a:rPr sz="2600" spc="-65" dirty="0">
                <a:latin typeface="Calibri"/>
                <a:cs typeface="Calibri"/>
              </a:rPr>
              <a:t> </a:t>
            </a:r>
            <a:r>
              <a:rPr sz="2600" spc="-20" dirty="0">
                <a:latin typeface="Calibri"/>
                <a:cs typeface="Calibri"/>
              </a:rPr>
              <a:t>examine</a:t>
            </a:r>
            <a:r>
              <a:rPr sz="2600" spc="-65" dirty="0">
                <a:latin typeface="Calibri"/>
                <a:cs typeface="Calibri"/>
              </a:rPr>
              <a:t> </a:t>
            </a:r>
            <a:r>
              <a:rPr sz="2600" dirty="0">
                <a:latin typeface="Calibri"/>
                <a:cs typeface="Calibri"/>
              </a:rPr>
              <a:t>the</a:t>
            </a:r>
            <a:r>
              <a:rPr sz="2600" spc="-60" dirty="0">
                <a:latin typeface="Calibri"/>
                <a:cs typeface="Calibri"/>
              </a:rPr>
              <a:t> </a:t>
            </a:r>
            <a:r>
              <a:rPr sz="2600" dirty="0">
                <a:latin typeface="Calibri"/>
                <a:cs typeface="Calibri"/>
              </a:rPr>
              <a:t>AST</a:t>
            </a:r>
            <a:r>
              <a:rPr sz="2600" spc="-65" dirty="0">
                <a:latin typeface="Calibri"/>
                <a:cs typeface="Calibri"/>
              </a:rPr>
              <a:t> </a:t>
            </a:r>
            <a:r>
              <a:rPr sz="2600" spc="-25" dirty="0">
                <a:latin typeface="Calibri"/>
                <a:cs typeface="Calibri"/>
              </a:rPr>
              <a:t>to 	</a:t>
            </a:r>
            <a:r>
              <a:rPr sz="2600" dirty="0">
                <a:latin typeface="Calibri"/>
                <a:cs typeface="Calibri"/>
              </a:rPr>
              <a:t>find</a:t>
            </a:r>
            <a:r>
              <a:rPr sz="2600" spc="-80" dirty="0">
                <a:latin typeface="Calibri"/>
                <a:cs typeface="Calibri"/>
              </a:rPr>
              <a:t> </a:t>
            </a:r>
            <a:r>
              <a:rPr sz="2600" dirty="0">
                <a:latin typeface="Calibri"/>
                <a:cs typeface="Calibri"/>
              </a:rPr>
              <a:t>a</a:t>
            </a:r>
            <a:r>
              <a:rPr sz="2600" spc="-75" dirty="0">
                <a:latin typeface="Calibri"/>
                <a:cs typeface="Calibri"/>
              </a:rPr>
              <a:t> </a:t>
            </a:r>
            <a:r>
              <a:rPr sz="2600" dirty="0">
                <a:latin typeface="Calibri"/>
                <a:cs typeface="Calibri"/>
              </a:rPr>
              <a:t>broad</a:t>
            </a:r>
            <a:r>
              <a:rPr sz="2600" spc="-75" dirty="0">
                <a:latin typeface="Calibri"/>
                <a:cs typeface="Calibri"/>
              </a:rPr>
              <a:t> </a:t>
            </a:r>
            <a:r>
              <a:rPr sz="2600" dirty="0">
                <a:latin typeface="Calibri"/>
                <a:cs typeface="Calibri"/>
              </a:rPr>
              <a:t>class</a:t>
            </a:r>
            <a:r>
              <a:rPr sz="2600" spc="-75" dirty="0">
                <a:latin typeface="Calibri"/>
                <a:cs typeface="Calibri"/>
              </a:rPr>
              <a:t> </a:t>
            </a:r>
            <a:r>
              <a:rPr sz="2600" dirty="0">
                <a:latin typeface="Calibri"/>
                <a:cs typeface="Calibri"/>
              </a:rPr>
              <a:t>of</a:t>
            </a:r>
            <a:r>
              <a:rPr sz="2600" spc="-80" dirty="0">
                <a:latin typeface="Calibri"/>
                <a:cs typeface="Calibri"/>
              </a:rPr>
              <a:t> </a:t>
            </a:r>
            <a:r>
              <a:rPr sz="2600" dirty="0">
                <a:latin typeface="Calibri"/>
                <a:cs typeface="Calibri"/>
              </a:rPr>
              <a:t>common</a:t>
            </a:r>
            <a:r>
              <a:rPr sz="2600" spc="-75" dirty="0">
                <a:latin typeface="Calibri"/>
                <a:cs typeface="Calibri"/>
              </a:rPr>
              <a:t> </a:t>
            </a:r>
            <a:r>
              <a:rPr sz="2600" spc="-10" dirty="0">
                <a:latin typeface="Calibri"/>
                <a:cs typeface="Calibri"/>
              </a:rPr>
              <a:t>errors</a:t>
            </a:r>
            <a:endParaRPr sz="2600">
              <a:latin typeface="Calibri"/>
              <a:cs typeface="Calibri"/>
            </a:endParaRPr>
          </a:p>
          <a:p>
            <a:pPr marL="190500" marR="5080" indent="-178435">
              <a:lnSpc>
                <a:spcPct val="69700"/>
              </a:lnSpc>
              <a:spcBef>
                <a:spcPts val="1000"/>
              </a:spcBef>
              <a:buFont typeface="Arial"/>
              <a:buChar char="•"/>
              <a:tabLst>
                <a:tab pos="191770" algn="l"/>
              </a:tabLst>
            </a:pPr>
            <a:r>
              <a:rPr sz="2600" spc="-10" dirty="0">
                <a:latin typeface="Calibri"/>
                <a:cs typeface="Calibri"/>
              </a:rPr>
              <a:t>Creates</a:t>
            </a:r>
            <a:r>
              <a:rPr sz="2600" spc="-95" dirty="0">
                <a:latin typeface="Calibri"/>
                <a:cs typeface="Calibri"/>
              </a:rPr>
              <a:t> </a:t>
            </a:r>
            <a:r>
              <a:rPr sz="2600" dirty="0">
                <a:latin typeface="Calibri"/>
                <a:cs typeface="Calibri"/>
              </a:rPr>
              <a:t>a</a:t>
            </a:r>
            <a:r>
              <a:rPr sz="2600" spc="-90" dirty="0">
                <a:latin typeface="Calibri"/>
                <a:cs typeface="Calibri"/>
              </a:rPr>
              <a:t> </a:t>
            </a:r>
            <a:r>
              <a:rPr sz="2600" i="1" spc="-10" dirty="0">
                <a:latin typeface="Calibri"/>
                <a:cs typeface="Calibri"/>
              </a:rPr>
              <a:t>symbol</a:t>
            </a:r>
            <a:r>
              <a:rPr sz="2600" i="1" spc="-95" dirty="0">
                <a:latin typeface="Calibri"/>
                <a:cs typeface="Calibri"/>
              </a:rPr>
              <a:t> </a:t>
            </a:r>
            <a:r>
              <a:rPr sz="2600" i="1" dirty="0">
                <a:latin typeface="Calibri"/>
                <a:cs typeface="Calibri"/>
              </a:rPr>
              <a:t>table</a:t>
            </a:r>
            <a:r>
              <a:rPr sz="2600" i="1" spc="-85" dirty="0">
                <a:latin typeface="Calibri"/>
                <a:cs typeface="Calibri"/>
              </a:rPr>
              <a:t> </a:t>
            </a:r>
            <a:r>
              <a:rPr sz="2600" dirty="0">
                <a:latin typeface="Calibri"/>
                <a:cs typeface="Calibri"/>
              </a:rPr>
              <a:t>mapping</a:t>
            </a:r>
            <a:r>
              <a:rPr sz="2600" spc="-90" dirty="0">
                <a:latin typeface="Calibri"/>
                <a:cs typeface="Calibri"/>
              </a:rPr>
              <a:t> </a:t>
            </a:r>
            <a:r>
              <a:rPr sz="2600" spc="-10" dirty="0">
                <a:latin typeface="Calibri"/>
                <a:cs typeface="Calibri"/>
              </a:rPr>
              <a:t>names 	</a:t>
            </a:r>
            <a:r>
              <a:rPr sz="2600" dirty="0">
                <a:latin typeface="Calibri"/>
                <a:cs typeface="Calibri"/>
              </a:rPr>
              <a:t>&amp;</a:t>
            </a:r>
            <a:r>
              <a:rPr sz="2600" spc="-45" dirty="0">
                <a:latin typeface="Calibri"/>
                <a:cs typeface="Calibri"/>
              </a:rPr>
              <a:t> </a:t>
            </a:r>
            <a:r>
              <a:rPr sz="2600" dirty="0">
                <a:latin typeface="Calibri"/>
                <a:cs typeface="Calibri"/>
              </a:rPr>
              <a:t>types</a:t>
            </a:r>
            <a:r>
              <a:rPr sz="2600" spc="-45" dirty="0">
                <a:latin typeface="Calibri"/>
                <a:cs typeface="Calibri"/>
              </a:rPr>
              <a:t> </a:t>
            </a:r>
            <a:r>
              <a:rPr sz="2600" dirty="0">
                <a:latin typeface="Calibri"/>
                <a:cs typeface="Calibri"/>
              </a:rPr>
              <a:t>in</a:t>
            </a:r>
            <a:r>
              <a:rPr sz="2600" spc="-45" dirty="0">
                <a:latin typeface="Calibri"/>
                <a:cs typeface="Calibri"/>
              </a:rPr>
              <a:t> </a:t>
            </a:r>
            <a:r>
              <a:rPr sz="2600" spc="-10" dirty="0">
                <a:latin typeface="Calibri"/>
                <a:cs typeface="Calibri"/>
              </a:rPr>
              <a:t>program</a:t>
            </a:r>
            <a:endParaRPr sz="2600">
              <a:latin typeface="Calibri"/>
              <a:cs typeface="Calibri"/>
            </a:endParaRPr>
          </a:p>
          <a:p>
            <a:pPr marL="191135" indent="-178435">
              <a:lnSpc>
                <a:spcPts val="2650"/>
              </a:lnSpc>
              <a:spcBef>
                <a:spcPts val="55"/>
              </a:spcBef>
              <a:buFont typeface="Arial"/>
              <a:buChar char="•"/>
              <a:tabLst>
                <a:tab pos="191135" algn="l"/>
              </a:tabLst>
            </a:pPr>
            <a:r>
              <a:rPr sz="2600" b="1" spc="-10" dirty="0">
                <a:latin typeface="Calibri"/>
                <a:cs typeface="Calibri"/>
              </a:rPr>
              <a:t>Type</a:t>
            </a:r>
            <a:r>
              <a:rPr sz="2600" b="1" spc="-130" dirty="0">
                <a:latin typeface="Calibri"/>
                <a:cs typeface="Calibri"/>
              </a:rPr>
              <a:t> </a:t>
            </a:r>
            <a:r>
              <a:rPr sz="2600" b="1" dirty="0">
                <a:latin typeface="Calibri"/>
                <a:cs typeface="Calibri"/>
              </a:rPr>
              <a:t>checking</a:t>
            </a:r>
            <a:r>
              <a:rPr sz="2600" b="1" spc="-125" dirty="0">
                <a:latin typeface="Calibri"/>
                <a:cs typeface="Calibri"/>
              </a:rPr>
              <a:t> </a:t>
            </a:r>
            <a:r>
              <a:rPr sz="2600" b="1" dirty="0">
                <a:latin typeface="Calibri"/>
                <a:cs typeface="Calibri"/>
              </a:rPr>
              <a:t>(most):</a:t>
            </a:r>
            <a:r>
              <a:rPr sz="2600" b="1" spc="-110" dirty="0">
                <a:latin typeface="Calibri"/>
                <a:cs typeface="Calibri"/>
              </a:rPr>
              <a:t> </a:t>
            </a:r>
            <a:r>
              <a:rPr sz="2600" spc="-10" dirty="0">
                <a:latin typeface="Calibri"/>
                <a:cs typeface="Calibri"/>
              </a:rPr>
              <a:t>make</a:t>
            </a:r>
            <a:r>
              <a:rPr sz="2600" spc="-125" dirty="0">
                <a:latin typeface="Calibri"/>
                <a:cs typeface="Calibri"/>
              </a:rPr>
              <a:t> </a:t>
            </a:r>
            <a:r>
              <a:rPr sz="2600" spc="-20" dirty="0">
                <a:latin typeface="Calibri"/>
                <a:cs typeface="Calibri"/>
              </a:rPr>
              <a:t>sure</a:t>
            </a:r>
            <a:endParaRPr sz="2600">
              <a:latin typeface="Calibri"/>
              <a:cs typeface="Calibri"/>
            </a:endParaRPr>
          </a:p>
          <a:p>
            <a:pPr marL="191770" marR="287655">
              <a:lnSpc>
                <a:spcPct val="69700"/>
              </a:lnSpc>
              <a:spcBef>
                <a:spcPts val="475"/>
              </a:spcBef>
            </a:pPr>
            <a:r>
              <a:rPr sz="2600" spc="-20" dirty="0">
                <a:latin typeface="Calibri"/>
                <a:cs typeface="Calibri"/>
              </a:rPr>
              <a:t>computations</a:t>
            </a:r>
            <a:r>
              <a:rPr sz="2600" spc="-70" dirty="0">
                <a:latin typeface="Calibri"/>
                <a:cs typeface="Calibri"/>
              </a:rPr>
              <a:t> </a:t>
            </a:r>
            <a:r>
              <a:rPr sz="2600" dirty="0">
                <a:latin typeface="Calibri"/>
                <a:cs typeface="Calibri"/>
              </a:rPr>
              <a:t>only</a:t>
            </a:r>
            <a:r>
              <a:rPr sz="2600" spc="-70" dirty="0">
                <a:latin typeface="Calibri"/>
                <a:cs typeface="Calibri"/>
              </a:rPr>
              <a:t> </a:t>
            </a:r>
            <a:r>
              <a:rPr sz="2600" dirty="0">
                <a:latin typeface="Calibri"/>
                <a:cs typeface="Calibri"/>
              </a:rPr>
              <a:t>applied</a:t>
            </a:r>
            <a:r>
              <a:rPr sz="2600" spc="-65" dirty="0">
                <a:latin typeface="Calibri"/>
                <a:cs typeface="Calibri"/>
              </a:rPr>
              <a:t> </a:t>
            </a:r>
            <a:r>
              <a:rPr sz="2600" dirty="0">
                <a:latin typeface="Calibri"/>
                <a:cs typeface="Calibri"/>
              </a:rPr>
              <a:t>to</a:t>
            </a:r>
            <a:r>
              <a:rPr sz="2600" spc="-70" dirty="0">
                <a:latin typeface="Calibri"/>
                <a:cs typeface="Calibri"/>
              </a:rPr>
              <a:t> </a:t>
            </a:r>
            <a:r>
              <a:rPr sz="2600" spc="-10" dirty="0">
                <a:latin typeface="Calibri"/>
                <a:cs typeface="Calibri"/>
              </a:rPr>
              <a:t>correct </a:t>
            </a:r>
            <a:r>
              <a:rPr sz="2600" dirty="0">
                <a:latin typeface="Calibri"/>
                <a:cs typeface="Calibri"/>
              </a:rPr>
              <a:t>kinds</a:t>
            </a:r>
            <a:r>
              <a:rPr sz="2600" spc="-60" dirty="0">
                <a:latin typeface="Calibri"/>
                <a:cs typeface="Calibri"/>
              </a:rPr>
              <a:t> </a:t>
            </a:r>
            <a:r>
              <a:rPr sz="2600" dirty="0">
                <a:latin typeface="Calibri"/>
                <a:cs typeface="Calibri"/>
              </a:rPr>
              <a:t>of</a:t>
            </a:r>
            <a:r>
              <a:rPr sz="2600" spc="-55" dirty="0">
                <a:latin typeface="Calibri"/>
                <a:cs typeface="Calibri"/>
              </a:rPr>
              <a:t> </a:t>
            </a:r>
            <a:r>
              <a:rPr sz="2600" spc="-10" dirty="0">
                <a:latin typeface="Calibri"/>
                <a:cs typeface="Calibri"/>
              </a:rPr>
              <a:t>values</a:t>
            </a:r>
            <a:endParaRPr sz="2600">
              <a:latin typeface="Calibri"/>
              <a:cs typeface="Calibri"/>
            </a:endParaRPr>
          </a:p>
        </p:txBody>
      </p:sp>
      <p:sp>
        <p:nvSpPr>
          <p:cNvPr id="4" name="object 4"/>
          <p:cNvSpPr txBox="1"/>
          <p:nvPr/>
        </p:nvSpPr>
        <p:spPr>
          <a:xfrm>
            <a:off x="409897" y="3887149"/>
            <a:ext cx="5340350" cy="2608580"/>
          </a:xfrm>
          <a:prstGeom prst="rect">
            <a:avLst/>
          </a:prstGeom>
        </p:spPr>
        <p:txBody>
          <a:bodyPr vert="horz" wrap="square" lIns="0" tIns="131445" rIns="0" bIns="0" rtlCol="0">
            <a:spAutoFit/>
          </a:bodyPr>
          <a:lstStyle/>
          <a:p>
            <a:pPr marL="190500" marR="92710" indent="-178435">
              <a:lnSpc>
                <a:spcPct val="69700"/>
              </a:lnSpc>
              <a:spcBef>
                <a:spcPts val="1035"/>
              </a:spcBef>
              <a:buFont typeface="Arial"/>
              <a:buChar char="•"/>
              <a:tabLst>
                <a:tab pos="191770" algn="l"/>
              </a:tabLst>
            </a:pPr>
            <a:r>
              <a:rPr sz="2600" b="1" spc="-20" dirty="0">
                <a:latin typeface="Calibri"/>
                <a:cs typeface="Calibri"/>
              </a:rPr>
              <a:t>Ownership/Borrow</a:t>
            </a:r>
            <a:r>
              <a:rPr sz="2600" b="1" spc="-85" dirty="0">
                <a:latin typeface="Calibri"/>
                <a:cs typeface="Calibri"/>
              </a:rPr>
              <a:t> </a:t>
            </a:r>
            <a:r>
              <a:rPr sz="2600" b="1" dirty="0">
                <a:latin typeface="Calibri"/>
                <a:cs typeface="Calibri"/>
              </a:rPr>
              <a:t>Checking</a:t>
            </a:r>
            <a:r>
              <a:rPr sz="2600" b="1" spc="-85" dirty="0">
                <a:latin typeface="Calibri"/>
                <a:cs typeface="Calibri"/>
              </a:rPr>
              <a:t> </a:t>
            </a:r>
            <a:r>
              <a:rPr sz="2600" b="1" spc="-10" dirty="0">
                <a:latin typeface="Calibri"/>
                <a:cs typeface="Calibri"/>
              </a:rPr>
              <a:t>(some): 	</a:t>
            </a:r>
            <a:r>
              <a:rPr sz="2600" spc="-10" dirty="0">
                <a:latin typeface="Calibri"/>
                <a:cs typeface="Calibri"/>
              </a:rPr>
              <a:t>make</a:t>
            </a:r>
            <a:r>
              <a:rPr sz="2600" spc="-85" dirty="0">
                <a:latin typeface="Calibri"/>
                <a:cs typeface="Calibri"/>
              </a:rPr>
              <a:t> </a:t>
            </a:r>
            <a:r>
              <a:rPr sz="2600" dirty="0">
                <a:latin typeface="Calibri"/>
                <a:cs typeface="Calibri"/>
              </a:rPr>
              <a:t>sure</a:t>
            </a:r>
            <a:r>
              <a:rPr sz="2600" spc="-80" dirty="0">
                <a:latin typeface="Calibri"/>
                <a:cs typeface="Calibri"/>
              </a:rPr>
              <a:t> </a:t>
            </a:r>
            <a:r>
              <a:rPr sz="2600" dirty="0">
                <a:latin typeface="Calibri"/>
                <a:cs typeface="Calibri"/>
              </a:rPr>
              <a:t>only</a:t>
            </a:r>
            <a:r>
              <a:rPr sz="2600" spc="-85" dirty="0">
                <a:latin typeface="Calibri"/>
                <a:cs typeface="Calibri"/>
              </a:rPr>
              <a:t> </a:t>
            </a:r>
            <a:r>
              <a:rPr sz="2600" spc="-10" dirty="0">
                <a:latin typeface="Calibri"/>
                <a:cs typeface="Calibri"/>
              </a:rPr>
              <a:t>zero</a:t>
            </a:r>
            <a:r>
              <a:rPr sz="2600" spc="-80" dirty="0">
                <a:latin typeface="Calibri"/>
                <a:cs typeface="Calibri"/>
              </a:rPr>
              <a:t> </a:t>
            </a:r>
            <a:r>
              <a:rPr sz="2600" dirty="0">
                <a:latin typeface="Calibri"/>
                <a:cs typeface="Calibri"/>
              </a:rPr>
              <a:t>or</a:t>
            </a:r>
            <a:r>
              <a:rPr sz="2600" spc="-85" dirty="0">
                <a:latin typeface="Calibri"/>
                <a:cs typeface="Calibri"/>
              </a:rPr>
              <a:t> </a:t>
            </a:r>
            <a:r>
              <a:rPr sz="2600" dirty="0">
                <a:latin typeface="Calibri"/>
                <a:cs typeface="Calibri"/>
              </a:rPr>
              <a:t>one</a:t>
            </a:r>
            <a:r>
              <a:rPr sz="2600" spc="-80" dirty="0">
                <a:latin typeface="Calibri"/>
                <a:cs typeface="Calibri"/>
              </a:rPr>
              <a:t> </a:t>
            </a:r>
            <a:r>
              <a:rPr sz="2600" spc="-10" dirty="0">
                <a:latin typeface="Calibri"/>
                <a:cs typeface="Calibri"/>
              </a:rPr>
              <a:t>writable 	</a:t>
            </a:r>
            <a:r>
              <a:rPr sz="2600" spc="-25" dirty="0">
                <a:latin typeface="Calibri"/>
                <a:cs typeface="Calibri"/>
              </a:rPr>
              <a:t>reference</a:t>
            </a:r>
            <a:r>
              <a:rPr sz="2600" spc="-65" dirty="0">
                <a:latin typeface="Calibri"/>
                <a:cs typeface="Calibri"/>
              </a:rPr>
              <a:t> </a:t>
            </a:r>
            <a:r>
              <a:rPr sz="2600" dirty="0">
                <a:latin typeface="Calibri"/>
                <a:cs typeface="Calibri"/>
              </a:rPr>
              <a:t>to</a:t>
            </a:r>
            <a:r>
              <a:rPr sz="2600" spc="-65" dirty="0">
                <a:latin typeface="Calibri"/>
                <a:cs typeface="Calibri"/>
              </a:rPr>
              <a:t> </a:t>
            </a:r>
            <a:r>
              <a:rPr sz="2600" dirty="0">
                <a:latin typeface="Calibri"/>
                <a:cs typeface="Calibri"/>
              </a:rPr>
              <a:t>a</a:t>
            </a:r>
            <a:r>
              <a:rPr sz="2600" spc="-65" dirty="0">
                <a:latin typeface="Calibri"/>
                <a:cs typeface="Calibri"/>
              </a:rPr>
              <a:t> </a:t>
            </a:r>
            <a:r>
              <a:rPr sz="2600" dirty="0">
                <a:latin typeface="Calibri"/>
                <a:cs typeface="Calibri"/>
              </a:rPr>
              <a:t>memory</a:t>
            </a:r>
            <a:r>
              <a:rPr sz="2600" spc="-65" dirty="0">
                <a:latin typeface="Calibri"/>
                <a:cs typeface="Calibri"/>
              </a:rPr>
              <a:t> </a:t>
            </a:r>
            <a:r>
              <a:rPr sz="2600" spc="-10" dirty="0">
                <a:latin typeface="Calibri"/>
                <a:cs typeface="Calibri"/>
              </a:rPr>
              <a:t>location</a:t>
            </a:r>
            <a:endParaRPr sz="2600">
              <a:latin typeface="Calibri"/>
              <a:cs typeface="Calibri"/>
            </a:endParaRPr>
          </a:p>
          <a:p>
            <a:pPr marL="190500" marR="5080" indent="-178435">
              <a:lnSpc>
                <a:spcPct val="69700"/>
              </a:lnSpc>
              <a:spcBef>
                <a:spcPts val="1000"/>
              </a:spcBef>
              <a:buFont typeface="Arial"/>
              <a:buChar char="•"/>
              <a:tabLst>
                <a:tab pos="191770" algn="l"/>
              </a:tabLst>
            </a:pPr>
            <a:r>
              <a:rPr sz="2600" b="1" spc="-35" dirty="0">
                <a:latin typeface="Calibri"/>
                <a:cs typeface="Calibri"/>
              </a:rPr>
              <a:t>Data-</a:t>
            </a:r>
            <a:r>
              <a:rPr sz="2600" b="1" dirty="0">
                <a:latin typeface="Calibri"/>
                <a:cs typeface="Calibri"/>
              </a:rPr>
              <a:t>race</a:t>
            </a:r>
            <a:r>
              <a:rPr sz="2600" b="1" spc="-114" dirty="0">
                <a:latin typeface="Calibri"/>
                <a:cs typeface="Calibri"/>
              </a:rPr>
              <a:t> </a:t>
            </a:r>
            <a:r>
              <a:rPr sz="2600" b="1" dirty="0">
                <a:latin typeface="Calibri"/>
                <a:cs typeface="Calibri"/>
              </a:rPr>
              <a:t>checking</a:t>
            </a:r>
            <a:r>
              <a:rPr sz="2600" b="1" spc="-110" dirty="0">
                <a:latin typeface="Calibri"/>
                <a:cs typeface="Calibri"/>
              </a:rPr>
              <a:t> </a:t>
            </a:r>
            <a:r>
              <a:rPr sz="2600" b="1" dirty="0">
                <a:latin typeface="Calibri"/>
                <a:cs typeface="Calibri"/>
              </a:rPr>
              <a:t>(some):</a:t>
            </a:r>
            <a:r>
              <a:rPr sz="2600" b="1" spc="-90" dirty="0">
                <a:latin typeface="Calibri"/>
                <a:cs typeface="Calibri"/>
              </a:rPr>
              <a:t> </a:t>
            </a:r>
            <a:r>
              <a:rPr sz="2600" spc="-10" dirty="0">
                <a:latin typeface="Calibri"/>
                <a:cs typeface="Calibri"/>
              </a:rPr>
              <a:t>make</a:t>
            </a:r>
            <a:r>
              <a:rPr sz="2600" spc="-110" dirty="0">
                <a:latin typeface="Calibri"/>
                <a:cs typeface="Calibri"/>
              </a:rPr>
              <a:t> </a:t>
            </a:r>
            <a:r>
              <a:rPr sz="2600" spc="-20" dirty="0">
                <a:latin typeface="Calibri"/>
                <a:cs typeface="Calibri"/>
              </a:rPr>
              <a:t>sure 	</a:t>
            </a:r>
            <a:r>
              <a:rPr sz="2600" dirty="0">
                <a:latin typeface="Calibri"/>
                <a:cs typeface="Calibri"/>
              </a:rPr>
              <a:t>that</a:t>
            </a:r>
            <a:r>
              <a:rPr sz="2600" spc="-90" dirty="0">
                <a:latin typeface="Calibri"/>
                <a:cs typeface="Calibri"/>
              </a:rPr>
              <a:t> </a:t>
            </a:r>
            <a:r>
              <a:rPr sz="2600" dirty="0">
                <a:latin typeface="Calibri"/>
                <a:cs typeface="Calibri"/>
              </a:rPr>
              <a:t>no</a:t>
            </a:r>
            <a:r>
              <a:rPr sz="2600" spc="-85" dirty="0">
                <a:latin typeface="Calibri"/>
                <a:cs typeface="Calibri"/>
              </a:rPr>
              <a:t> </a:t>
            </a:r>
            <a:r>
              <a:rPr sz="2600" dirty="0">
                <a:latin typeface="Calibri"/>
                <a:cs typeface="Calibri"/>
              </a:rPr>
              <a:t>code</a:t>
            </a:r>
            <a:r>
              <a:rPr sz="2600" spc="-90" dirty="0">
                <a:latin typeface="Calibri"/>
                <a:cs typeface="Calibri"/>
              </a:rPr>
              <a:t> </a:t>
            </a:r>
            <a:r>
              <a:rPr sz="2600" dirty="0">
                <a:latin typeface="Calibri"/>
                <a:cs typeface="Calibri"/>
              </a:rPr>
              <a:t>allows</a:t>
            </a:r>
            <a:r>
              <a:rPr sz="2600" spc="-85" dirty="0">
                <a:latin typeface="Calibri"/>
                <a:cs typeface="Calibri"/>
              </a:rPr>
              <a:t> </a:t>
            </a:r>
            <a:r>
              <a:rPr sz="2600" dirty="0">
                <a:latin typeface="Calibri"/>
                <a:cs typeface="Calibri"/>
              </a:rPr>
              <a:t>data</a:t>
            </a:r>
            <a:r>
              <a:rPr sz="2600" spc="-90" dirty="0">
                <a:latin typeface="Calibri"/>
                <a:cs typeface="Calibri"/>
              </a:rPr>
              <a:t> </a:t>
            </a:r>
            <a:r>
              <a:rPr sz="2600" spc="-10" dirty="0">
                <a:latin typeface="Calibri"/>
                <a:cs typeface="Calibri"/>
              </a:rPr>
              <a:t>races</a:t>
            </a:r>
            <a:endParaRPr sz="2600">
              <a:latin typeface="Calibri"/>
              <a:cs typeface="Calibri"/>
            </a:endParaRPr>
          </a:p>
          <a:p>
            <a:pPr marL="190500" marR="321310" indent="-178435">
              <a:lnSpc>
                <a:spcPct val="69700"/>
              </a:lnSpc>
              <a:spcBef>
                <a:spcPts val="1000"/>
              </a:spcBef>
              <a:buFont typeface="Arial"/>
              <a:buChar char="•"/>
              <a:tabLst>
                <a:tab pos="191770" algn="l"/>
              </a:tabLst>
            </a:pPr>
            <a:r>
              <a:rPr sz="2600" b="1" dirty="0">
                <a:latin typeface="Calibri"/>
                <a:cs typeface="Calibri"/>
              </a:rPr>
              <a:t>Security</a:t>
            </a:r>
            <a:r>
              <a:rPr sz="2600" b="1" spc="-90" dirty="0">
                <a:latin typeface="Calibri"/>
                <a:cs typeface="Calibri"/>
              </a:rPr>
              <a:t> </a:t>
            </a:r>
            <a:r>
              <a:rPr sz="2600" b="1" dirty="0">
                <a:latin typeface="Calibri"/>
                <a:cs typeface="Calibri"/>
              </a:rPr>
              <a:t>/</a:t>
            </a:r>
            <a:r>
              <a:rPr sz="2600" b="1" spc="-90" dirty="0">
                <a:latin typeface="Calibri"/>
                <a:cs typeface="Calibri"/>
              </a:rPr>
              <a:t> </a:t>
            </a:r>
            <a:r>
              <a:rPr sz="2600" b="1" dirty="0">
                <a:latin typeface="Calibri"/>
                <a:cs typeface="Calibri"/>
              </a:rPr>
              <a:t>data</a:t>
            </a:r>
            <a:r>
              <a:rPr sz="2600" b="1" spc="-90" dirty="0">
                <a:latin typeface="Calibri"/>
                <a:cs typeface="Calibri"/>
              </a:rPr>
              <a:t> </a:t>
            </a:r>
            <a:r>
              <a:rPr sz="2600" b="1" spc="-10" dirty="0">
                <a:latin typeface="Calibri"/>
                <a:cs typeface="Calibri"/>
              </a:rPr>
              <a:t>integrity</a:t>
            </a:r>
            <a:r>
              <a:rPr sz="2600" b="1" spc="-85" dirty="0">
                <a:latin typeface="Calibri"/>
                <a:cs typeface="Calibri"/>
              </a:rPr>
              <a:t> </a:t>
            </a:r>
            <a:r>
              <a:rPr sz="2600" b="1" spc="-10" dirty="0">
                <a:latin typeface="Calibri"/>
                <a:cs typeface="Calibri"/>
              </a:rPr>
              <a:t>checking: 	</a:t>
            </a:r>
            <a:r>
              <a:rPr sz="2600" spc="-10" dirty="0">
                <a:latin typeface="Calibri"/>
                <a:cs typeface="Calibri"/>
              </a:rPr>
              <a:t>make</a:t>
            </a:r>
            <a:r>
              <a:rPr sz="2600" spc="-90" dirty="0">
                <a:latin typeface="Calibri"/>
                <a:cs typeface="Calibri"/>
              </a:rPr>
              <a:t> </a:t>
            </a:r>
            <a:r>
              <a:rPr sz="2600" dirty="0">
                <a:latin typeface="Calibri"/>
                <a:cs typeface="Calibri"/>
              </a:rPr>
              <a:t>sure</a:t>
            </a:r>
            <a:r>
              <a:rPr sz="2600" spc="-85" dirty="0">
                <a:latin typeface="Calibri"/>
                <a:cs typeface="Calibri"/>
              </a:rPr>
              <a:t> </a:t>
            </a:r>
            <a:r>
              <a:rPr sz="2600" dirty="0">
                <a:latin typeface="Calibri"/>
                <a:cs typeface="Calibri"/>
              </a:rPr>
              <a:t>that</a:t>
            </a:r>
            <a:r>
              <a:rPr sz="2600" spc="-90" dirty="0">
                <a:latin typeface="Calibri"/>
                <a:cs typeface="Calibri"/>
              </a:rPr>
              <a:t> </a:t>
            </a:r>
            <a:r>
              <a:rPr sz="2600" spc="-25" dirty="0">
                <a:latin typeface="Calibri"/>
                <a:cs typeface="Calibri"/>
              </a:rPr>
              <a:t>non-</a:t>
            </a:r>
            <a:r>
              <a:rPr sz="2600" spc="-10" dirty="0">
                <a:latin typeface="Calibri"/>
                <a:cs typeface="Calibri"/>
              </a:rPr>
              <a:t>trustworthy 	operations</a:t>
            </a:r>
            <a:r>
              <a:rPr sz="2600" spc="-80" dirty="0">
                <a:latin typeface="Calibri"/>
                <a:cs typeface="Calibri"/>
              </a:rPr>
              <a:t> </a:t>
            </a:r>
            <a:r>
              <a:rPr sz="2600" dirty="0">
                <a:latin typeface="Calibri"/>
                <a:cs typeface="Calibri"/>
              </a:rPr>
              <a:t>to</a:t>
            </a:r>
            <a:r>
              <a:rPr sz="2600" spc="-80" dirty="0">
                <a:latin typeface="Calibri"/>
                <a:cs typeface="Calibri"/>
              </a:rPr>
              <a:t> </a:t>
            </a:r>
            <a:r>
              <a:rPr sz="2600" dirty="0">
                <a:latin typeface="Calibri"/>
                <a:cs typeface="Calibri"/>
              </a:rPr>
              <a:t>do</a:t>
            </a:r>
            <a:r>
              <a:rPr sz="2600" spc="-80" dirty="0">
                <a:latin typeface="Calibri"/>
                <a:cs typeface="Calibri"/>
              </a:rPr>
              <a:t> </a:t>
            </a:r>
            <a:r>
              <a:rPr sz="2600" dirty="0">
                <a:latin typeface="Calibri"/>
                <a:cs typeface="Calibri"/>
              </a:rPr>
              <a:t>not</a:t>
            </a:r>
            <a:r>
              <a:rPr sz="2600" spc="-75" dirty="0">
                <a:latin typeface="Calibri"/>
                <a:cs typeface="Calibri"/>
              </a:rPr>
              <a:t> </a:t>
            </a:r>
            <a:r>
              <a:rPr sz="2600" dirty="0">
                <a:latin typeface="Calibri"/>
                <a:cs typeface="Calibri"/>
              </a:rPr>
              <a:t>see</a:t>
            </a:r>
            <a:r>
              <a:rPr sz="2600" spc="-80" dirty="0">
                <a:latin typeface="Calibri"/>
                <a:cs typeface="Calibri"/>
              </a:rPr>
              <a:t> </a:t>
            </a:r>
            <a:r>
              <a:rPr sz="2600" dirty="0">
                <a:latin typeface="Calibri"/>
                <a:cs typeface="Calibri"/>
              </a:rPr>
              <a:t>secret</a:t>
            </a:r>
            <a:r>
              <a:rPr sz="2600" spc="-80" dirty="0">
                <a:latin typeface="Calibri"/>
                <a:cs typeface="Calibri"/>
              </a:rPr>
              <a:t> </a:t>
            </a:r>
            <a:r>
              <a:rPr sz="2600" spc="-20" dirty="0">
                <a:latin typeface="Calibri"/>
                <a:cs typeface="Calibri"/>
              </a:rPr>
              <a:t>data</a:t>
            </a:r>
            <a:endParaRPr sz="2600">
              <a:latin typeface="Calibri"/>
              <a:cs typeface="Calibri"/>
            </a:endParaRPr>
          </a:p>
        </p:txBody>
      </p:sp>
      <p:pic>
        <p:nvPicPr>
          <p:cNvPr id="5" name="object 5"/>
          <p:cNvPicPr/>
          <p:nvPr/>
        </p:nvPicPr>
        <p:blipFill>
          <a:blip r:embed="rId2" cstate="print"/>
          <a:stretch>
            <a:fillRect/>
          </a:stretch>
        </p:blipFill>
        <p:spPr>
          <a:xfrm>
            <a:off x="6164825" y="1525737"/>
            <a:ext cx="5161889" cy="5019937"/>
          </a:xfrm>
          <a:prstGeom prst="rect">
            <a:avLst/>
          </a:prstGeom>
        </p:spPr>
      </p:pic>
      <p:sp>
        <p:nvSpPr>
          <p:cNvPr id="6" name="object 6"/>
          <p:cNvSpPr txBox="1"/>
          <p:nvPr/>
        </p:nvSpPr>
        <p:spPr>
          <a:xfrm>
            <a:off x="9341975" y="4133896"/>
            <a:ext cx="6826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Type: </a:t>
            </a:r>
            <a:r>
              <a:rPr sz="1800" spc="-20" dirty="0">
                <a:latin typeface="Calibri"/>
                <a:cs typeface="Calibri"/>
              </a:rPr>
              <a:t>integer</a:t>
            </a:r>
            <a:endParaRPr sz="1800">
              <a:latin typeface="Calibri"/>
              <a:cs typeface="Calibri"/>
            </a:endParaRPr>
          </a:p>
        </p:txBody>
      </p:sp>
      <p:sp>
        <p:nvSpPr>
          <p:cNvPr id="7" name="object 7"/>
          <p:cNvSpPr txBox="1"/>
          <p:nvPr/>
        </p:nvSpPr>
        <p:spPr>
          <a:xfrm>
            <a:off x="10624596" y="4598668"/>
            <a:ext cx="6826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Type: </a:t>
            </a:r>
            <a:r>
              <a:rPr sz="1800" spc="-20" dirty="0">
                <a:latin typeface="Calibri"/>
                <a:cs typeface="Calibri"/>
              </a:rPr>
              <a:t>integer</a:t>
            </a:r>
            <a:endParaRPr sz="1800">
              <a:latin typeface="Calibri"/>
              <a:cs typeface="Calibri"/>
            </a:endParaRPr>
          </a:p>
        </p:txBody>
      </p:sp>
      <p:sp>
        <p:nvSpPr>
          <p:cNvPr id="8" name="object 8"/>
          <p:cNvSpPr txBox="1"/>
          <p:nvPr/>
        </p:nvSpPr>
        <p:spPr>
          <a:xfrm>
            <a:off x="10911646" y="1997090"/>
            <a:ext cx="789305" cy="84836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Type: </a:t>
            </a:r>
            <a:r>
              <a:rPr sz="1800" spc="-35" dirty="0">
                <a:latin typeface="Calibri"/>
                <a:cs typeface="Calibri"/>
              </a:rPr>
              <a:t>(integer, </a:t>
            </a:r>
            <a:r>
              <a:rPr sz="1800" spc="-10" dirty="0">
                <a:latin typeface="Calibri"/>
                <a:cs typeface="Calibri"/>
              </a:rPr>
              <a:t>integer)</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577" y="335705"/>
            <a:ext cx="9756775" cy="1299845"/>
          </a:xfrm>
          <a:prstGeom prst="rect">
            <a:avLst/>
          </a:prstGeom>
        </p:spPr>
        <p:txBody>
          <a:bodyPr vert="horz" wrap="square" lIns="0" tIns="88900" rIns="0" bIns="0" rtlCol="0">
            <a:spAutoFit/>
          </a:bodyPr>
          <a:lstStyle/>
          <a:p>
            <a:pPr marL="12700" marR="5080">
              <a:lnSpc>
                <a:spcPts val="4750"/>
              </a:lnSpc>
              <a:spcBef>
                <a:spcPts val="700"/>
              </a:spcBef>
            </a:pPr>
            <a:r>
              <a:rPr dirty="0"/>
              <a:t>Converting</a:t>
            </a:r>
            <a:r>
              <a:rPr spc="-135" dirty="0"/>
              <a:t> </a:t>
            </a:r>
            <a:r>
              <a:rPr dirty="0"/>
              <a:t>to</a:t>
            </a:r>
            <a:r>
              <a:rPr spc="-135" dirty="0"/>
              <a:t> </a:t>
            </a:r>
            <a:r>
              <a:rPr dirty="0"/>
              <a:t>Intermediate</a:t>
            </a:r>
            <a:r>
              <a:rPr spc="-135" dirty="0"/>
              <a:t> </a:t>
            </a:r>
            <a:r>
              <a:rPr spc="-30" dirty="0"/>
              <a:t>Representation </a:t>
            </a:r>
            <a:r>
              <a:rPr spc="-20" dirty="0"/>
              <a:t>(IR)</a:t>
            </a:r>
          </a:p>
        </p:txBody>
      </p:sp>
      <p:pic>
        <p:nvPicPr>
          <p:cNvPr id="3" name="object 3"/>
          <p:cNvPicPr/>
          <p:nvPr/>
        </p:nvPicPr>
        <p:blipFill>
          <a:blip r:embed="rId2" cstate="print"/>
          <a:stretch>
            <a:fillRect/>
          </a:stretch>
        </p:blipFill>
        <p:spPr>
          <a:xfrm>
            <a:off x="5395862" y="1479451"/>
            <a:ext cx="6705649" cy="3657626"/>
          </a:xfrm>
          <a:prstGeom prst="rect">
            <a:avLst/>
          </a:prstGeom>
        </p:spPr>
      </p:pic>
      <p:pic>
        <p:nvPicPr>
          <p:cNvPr id="4" name="object 4"/>
          <p:cNvPicPr/>
          <p:nvPr/>
        </p:nvPicPr>
        <p:blipFill>
          <a:blip r:embed="rId3" cstate="print"/>
          <a:stretch>
            <a:fillRect/>
          </a:stretch>
        </p:blipFill>
        <p:spPr>
          <a:xfrm>
            <a:off x="87085" y="1561864"/>
            <a:ext cx="3778682" cy="3649127"/>
          </a:xfrm>
          <a:prstGeom prst="rect">
            <a:avLst/>
          </a:prstGeom>
        </p:spPr>
      </p:pic>
      <p:grpSp>
        <p:nvGrpSpPr>
          <p:cNvPr id="5" name="object 5"/>
          <p:cNvGrpSpPr/>
          <p:nvPr/>
        </p:nvGrpSpPr>
        <p:grpSpPr>
          <a:xfrm>
            <a:off x="4003378" y="2714132"/>
            <a:ext cx="1322705" cy="609600"/>
            <a:chOff x="4003378" y="2714132"/>
            <a:chExt cx="1322705" cy="609600"/>
          </a:xfrm>
        </p:grpSpPr>
        <p:sp>
          <p:nvSpPr>
            <p:cNvPr id="6" name="object 6"/>
            <p:cNvSpPr/>
            <p:nvPr/>
          </p:nvSpPr>
          <p:spPr>
            <a:xfrm>
              <a:off x="4009728" y="2720482"/>
              <a:ext cx="1310005" cy="596900"/>
            </a:xfrm>
            <a:custGeom>
              <a:avLst/>
              <a:gdLst/>
              <a:ahLst/>
              <a:cxnLst/>
              <a:rect l="l" t="t" r="r" b="b"/>
              <a:pathLst>
                <a:path w="1310004" h="596900">
                  <a:moveTo>
                    <a:pt x="1011758" y="596347"/>
                  </a:moveTo>
                  <a:lnTo>
                    <a:pt x="1011758" y="447260"/>
                  </a:lnTo>
                  <a:lnTo>
                    <a:pt x="0" y="447260"/>
                  </a:lnTo>
                  <a:lnTo>
                    <a:pt x="0" y="149086"/>
                  </a:lnTo>
                  <a:lnTo>
                    <a:pt x="1011758" y="149086"/>
                  </a:lnTo>
                  <a:lnTo>
                    <a:pt x="1011758" y="0"/>
                  </a:lnTo>
                  <a:lnTo>
                    <a:pt x="1309932" y="298173"/>
                  </a:lnTo>
                  <a:lnTo>
                    <a:pt x="1011758" y="596347"/>
                  </a:lnTo>
                  <a:close/>
                </a:path>
              </a:pathLst>
            </a:custGeom>
            <a:solidFill>
              <a:srgbClr val="4472C4"/>
            </a:solidFill>
          </p:spPr>
          <p:txBody>
            <a:bodyPr wrap="square" lIns="0" tIns="0" rIns="0" bIns="0" rtlCol="0"/>
            <a:lstStyle/>
            <a:p>
              <a:endParaRPr/>
            </a:p>
          </p:txBody>
        </p:sp>
        <p:sp>
          <p:nvSpPr>
            <p:cNvPr id="7" name="object 7"/>
            <p:cNvSpPr/>
            <p:nvPr/>
          </p:nvSpPr>
          <p:spPr>
            <a:xfrm>
              <a:off x="4009728" y="2720482"/>
              <a:ext cx="1310005" cy="596900"/>
            </a:xfrm>
            <a:custGeom>
              <a:avLst/>
              <a:gdLst/>
              <a:ahLst/>
              <a:cxnLst/>
              <a:rect l="l" t="t" r="r" b="b"/>
              <a:pathLst>
                <a:path w="1310004" h="596900">
                  <a:moveTo>
                    <a:pt x="0" y="149086"/>
                  </a:moveTo>
                  <a:lnTo>
                    <a:pt x="1011758" y="149086"/>
                  </a:lnTo>
                  <a:lnTo>
                    <a:pt x="1011758" y="0"/>
                  </a:lnTo>
                  <a:lnTo>
                    <a:pt x="1309932" y="298173"/>
                  </a:lnTo>
                  <a:lnTo>
                    <a:pt x="1011758" y="596347"/>
                  </a:lnTo>
                  <a:lnTo>
                    <a:pt x="1011758" y="447260"/>
                  </a:lnTo>
                  <a:lnTo>
                    <a:pt x="0" y="447260"/>
                  </a:lnTo>
                  <a:lnTo>
                    <a:pt x="0" y="149086"/>
                  </a:lnTo>
                  <a:close/>
                </a:path>
              </a:pathLst>
            </a:custGeom>
            <a:ln w="12699">
              <a:solidFill>
                <a:srgbClr val="31538F"/>
              </a:solidFill>
            </a:ln>
          </p:spPr>
          <p:txBody>
            <a:bodyPr wrap="square" lIns="0" tIns="0" rIns="0" bIns="0" rtlCol="0"/>
            <a:lstStyle/>
            <a:p>
              <a:endParaRPr/>
            </a:p>
          </p:txBody>
        </p:sp>
      </p:grpSp>
      <p:sp>
        <p:nvSpPr>
          <p:cNvPr id="8" name="object 8"/>
          <p:cNvSpPr txBox="1"/>
          <p:nvPr/>
        </p:nvSpPr>
        <p:spPr>
          <a:xfrm>
            <a:off x="357844" y="5154515"/>
            <a:ext cx="11325860" cy="1731645"/>
          </a:xfrm>
          <a:prstGeom prst="rect">
            <a:avLst/>
          </a:prstGeom>
        </p:spPr>
        <p:txBody>
          <a:bodyPr vert="horz" wrap="square" lIns="0" tIns="12700" rIns="0" bIns="0" rtlCol="0">
            <a:spAutoFit/>
          </a:bodyPr>
          <a:lstStyle/>
          <a:p>
            <a:pPr marL="12700">
              <a:lnSpc>
                <a:spcPts val="3190"/>
              </a:lnSpc>
              <a:spcBef>
                <a:spcPts val="100"/>
              </a:spcBef>
            </a:pPr>
            <a:r>
              <a:rPr sz="2800" b="1" dirty="0">
                <a:latin typeface="Calibri"/>
                <a:cs typeface="Calibri"/>
              </a:rPr>
              <a:t>Purpose</a:t>
            </a:r>
            <a:r>
              <a:rPr sz="2800" b="1" spc="-40" dirty="0">
                <a:latin typeface="Calibri"/>
                <a:cs typeface="Calibri"/>
              </a:rPr>
              <a:t> </a:t>
            </a:r>
            <a:r>
              <a:rPr sz="2800" b="1" dirty="0">
                <a:latin typeface="Calibri"/>
                <a:cs typeface="Calibri"/>
              </a:rPr>
              <a:t>of</a:t>
            </a:r>
            <a:r>
              <a:rPr sz="2800" b="1" spc="-35" dirty="0">
                <a:latin typeface="Calibri"/>
                <a:cs typeface="Calibri"/>
              </a:rPr>
              <a:t> </a:t>
            </a:r>
            <a:r>
              <a:rPr sz="2800" b="1" dirty="0">
                <a:latin typeface="Calibri"/>
                <a:cs typeface="Calibri"/>
              </a:rPr>
              <a:t>IR:</a:t>
            </a:r>
            <a:r>
              <a:rPr sz="2800" b="1" spc="-20" dirty="0">
                <a:latin typeface="Calibri"/>
                <a:cs typeface="Calibri"/>
              </a:rPr>
              <a:t> </a:t>
            </a:r>
            <a:r>
              <a:rPr sz="2800" dirty="0">
                <a:latin typeface="Calibri"/>
                <a:cs typeface="Calibri"/>
              </a:rPr>
              <a:t>simple</a:t>
            </a:r>
            <a:r>
              <a:rPr sz="2800" spc="-40" dirty="0">
                <a:latin typeface="Calibri"/>
                <a:cs typeface="Calibri"/>
              </a:rPr>
              <a:t> </a:t>
            </a:r>
            <a:r>
              <a:rPr sz="2800" dirty="0">
                <a:latin typeface="Calibri"/>
                <a:cs typeface="Calibri"/>
              </a:rPr>
              <a:t>set</a:t>
            </a:r>
            <a:r>
              <a:rPr sz="2800" spc="-35" dirty="0">
                <a:latin typeface="Calibri"/>
                <a:cs typeface="Calibri"/>
              </a:rPr>
              <a:t> </a:t>
            </a:r>
            <a:r>
              <a:rPr sz="2800" dirty="0">
                <a:latin typeface="Calibri"/>
                <a:cs typeface="Calibri"/>
              </a:rPr>
              <a:t>of</a:t>
            </a:r>
            <a:r>
              <a:rPr sz="2800" spc="-35" dirty="0">
                <a:latin typeface="Calibri"/>
                <a:cs typeface="Calibri"/>
              </a:rPr>
              <a:t> </a:t>
            </a:r>
            <a:r>
              <a:rPr sz="2800" spc="-10" dirty="0">
                <a:latin typeface="Calibri"/>
                <a:cs typeface="Calibri"/>
              </a:rPr>
              <a:t>semi-</a:t>
            </a:r>
            <a:r>
              <a:rPr sz="2800" dirty="0">
                <a:latin typeface="Calibri"/>
                <a:cs typeface="Calibri"/>
              </a:rPr>
              <a:t>universal,</a:t>
            </a:r>
            <a:r>
              <a:rPr sz="2800" spc="-35" dirty="0">
                <a:latin typeface="Calibri"/>
                <a:cs typeface="Calibri"/>
              </a:rPr>
              <a:t> </a:t>
            </a:r>
            <a:r>
              <a:rPr sz="2800" dirty="0">
                <a:latin typeface="Calibri"/>
                <a:cs typeface="Calibri"/>
              </a:rPr>
              <a:t>language-</a:t>
            </a:r>
            <a:r>
              <a:rPr sz="2800" spc="-35" dirty="0">
                <a:latin typeface="Calibri"/>
                <a:cs typeface="Calibri"/>
              </a:rPr>
              <a:t> </a:t>
            </a:r>
            <a:r>
              <a:rPr sz="2800" spc="-25" dirty="0">
                <a:latin typeface="Calibri"/>
                <a:cs typeface="Calibri"/>
              </a:rPr>
              <a:t>and</a:t>
            </a:r>
            <a:endParaRPr sz="2800">
              <a:latin typeface="Calibri"/>
              <a:cs typeface="Calibri"/>
            </a:endParaRPr>
          </a:p>
          <a:p>
            <a:pPr marL="12700">
              <a:lnSpc>
                <a:spcPts val="3190"/>
              </a:lnSpc>
            </a:pPr>
            <a:r>
              <a:rPr sz="2800" spc="-10" dirty="0">
                <a:latin typeface="Calibri"/>
                <a:cs typeface="Calibri"/>
              </a:rPr>
              <a:t>machine-</a:t>
            </a:r>
            <a:r>
              <a:rPr sz="2800" dirty="0">
                <a:latin typeface="Calibri"/>
                <a:cs typeface="Calibri"/>
              </a:rPr>
              <a:t>independent</a:t>
            </a:r>
            <a:r>
              <a:rPr sz="2800" spc="-45" dirty="0">
                <a:latin typeface="Calibri"/>
                <a:cs typeface="Calibri"/>
              </a:rPr>
              <a:t> </a:t>
            </a:r>
            <a:r>
              <a:rPr sz="2800" dirty="0">
                <a:latin typeface="Calibri"/>
                <a:cs typeface="Calibri"/>
              </a:rPr>
              <a:t>operations</a:t>
            </a:r>
            <a:r>
              <a:rPr sz="2800" spc="-45" dirty="0">
                <a:latin typeface="Calibri"/>
                <a:cs typeface="Calibri"/>
              </a:rPr>
              <a:t> </a:t>
            </a:r>
            <a:r>
              <a:rPr sz="2800" dirty="0">
                <a:latin typeface="Calibri"/>
                <a:cs typeface="Calibri"/>
              </a:rPr>
              <a:t>to</a:t>
            </a:r>
            <a:r>
              <a:rPr sz="2800" spc="-45" dirty="0">
                <a:latin typeface="Calibri"/>
                <a:cs typeface="Calibri"/>
              </a:rPr>
              <a:t> </a:t>
            </a:r>
            <a:r>
              <a:rPr sz="2800" dirty="0">
                <a:latin typeface="Calibri"/>
                <a:cs typeface="Calibri"/>
              </a:rPr>
              <a:t>which</a:t>
            </a:r>
            <a:r>
              <a:rPr sz="2800" spc="-45" dirty="0">
                <a:latin typeface="Calibri"/>
                <a:cs typeface="Calibri"/>
              </a:rPr>
              <a:t> </a:t>
            </a:r>
            <a:r>
              <a:rPr sz="2800" dirty="0">
                <a:latin typeface="Calibri"/>
                <a:cs typeface="Calibri"/>
              </a:rPr>
              <a:t>to</a:t>
            </a:r>
            <a:r>
              <a:rPr sz="2800" spc="-45" dirty="0">
                <a:latin typeface="Calibri"/>
                <a:cs typeface="Calibri"/>
              </a:rPr>
              <a:t> </a:t>
            </a:r>
            <a:r>
              <a:rPr sz="2800" dirty="0">
                <a:latin typeface="Calibri"/>
                <a:cs typeface="Calibri"/>
              </a:rPr>
              <a:t>apply</a:t>
            </a:r>
            <a:r>
              <a:rPr sz="2800" spc="-45" dirty="0">
                <a:latin typeface="Calibri"/>
                <a:cs typeface="Calibri"/>
              </a:rPr>
              <a:t> </a:t>
            </a:r>
            <a:r>
              <a:rPr sz="2800" dirty="0">
                <a:latin typeface="Calibri"/>
                <a:cs typeface="Calibri"/>
              </a:rPr>
              <a:t>analysis</a:t>
            </a:r>
            <a:r>
              <a:rPr sz="2800" spc="-45" dirty="0">
                <a:latin typeface="Calibri"/>
                <a:cs typeface="Calibri"/>
              </a:rPr>
              <a:t> </a:t>
            </a:r>
            <a:r>
              <a:rPr sz="2800" dirty="0">
                <a:latin typeface="Calibri"/>
                <a:cs typeface="Calibri"/>
              </a:rPr>
              <a:t>&amp;</a:t>
            </a:r>
            <a:r>
              <a:rPr sz="2800" spc="-45" dirty="0">
                <a:latin typeface="Calibri"/>
                <a:cs typeface="Calibri"/>
              </a:rPr>
              <a:t> </a:t>
            </a:r>
            <a:r>
              <a:rPr sz="2800" spc="-10" dirty="0">
                <a:latin typeface="Calibri"/>
                <a:cs typeface="Calibri"/>
              </a:rPr>
              <a:t>optimizations</a:t>
            </a:r>
            <a:endParaRPr sz="2800">
              <a:latin typeface="Calibri"/>
              <a:cs typeface="Calibri"/>
            </a:endParaRPr>
          </a:p>
          <a:p>
            <a:pPr marL="12700" marR="5080">
              <a:lnSpc>
                <a:spcPts val="3020"/>
              </a:lnSpc>
              <a:spcBef>
                <a:spcPts val="1045"/>
              </a:spcBef>
            </a:pPr>
            <a:r>
              <a:rPr sz="2800" b="1" dirty="0">
                <a:latin typeface="Calibri"/>
                <a:cs typeface="Calibri"/>
              </a:rPr>
              <a:t>Structure</a:t>
            </a:r>
            <a:r>
              <a:rPr sz="2800" b="1" spc="-35" dirty="0">
                <a:latin typeface="Calibri"/>
                <a:cs typeface="Calibri"/>
              </a:rPr>
              <a:t> </a:t>
            </a:r>
            <a:r>
              <a:rPr sz="2800" b="1" dirty="0">
                <a:latin typeface="Calibri"/>
                <a:cs typeface="Calibri"/>
              </a:rPr>
              <a:t>of</a:t>
            </a:r>
            <a:r>
              <a:rPr sz="2800" b="1" spc="-30" dirty="0">
                <a:latin typeface="Calibri"/>
                <a:cs typeface="Calibri"/>
              </a:rPr>
              <a:t> </a:t>
            </a:r>
            <a:r>
              <a:rPr sz="2800" b="1" dirty="0">
                <a:latin typeface="Calibri"/>
                <a:cs typeface="Calibri"/>
              </a:rPr>
              <a:t>IR:</a:t>
            </a:r>
            <a:r>
              <a:rPr sz="2800" b="1" spc="-15" dirty="0">
                <a:latin typeface="Calibri"/>
                <a:cs typeface="Calibri"/>
              </a:rPr>
              <a:t> </a:t>
            </a:r>
            <a:r>
              <a:rPr sz="2800" dirty="0">
                <a:latin typeface="Calibri"/>
                <a:cs typeface="Calibri"/>
              </a:rPr>
              <a:t>varies</a:t>
            </a:r>
            <a:r>
              <a:rPr sz="2800" spc="-35" dirty="0">
                <a:latin typeface="Calibri"/>
                <a:cs typeface="Calibri"/>
              </a:rPr>
              <a:t> </a:t>
            </a:r>
            <a:r>
              <a:rPr sz="2800" dirty="0">
                <a:latin typeface="Calibri"/>
                <a:cs typeface="Calibri"/>
              </a:rPr>
              <a:t>depending</a:t>
            </a:r>
            <a:r>
              <a:rPr sz="2800" spc="-30" dirty="0">
                <a:latin typeface="Calibri"/>
                <a:cs typeface="Calibri"/>
              </a:rPr>
              <a:t> </a:t>
            </a:r>
            <a:r>
              <a:rPr sz="2800" dirty="0">
                <a:latin typeface="Calibri"/>
                <a:cs typeface="Calibri"/>
              </a:rPr>
              <a:t>on</a:t>
            </a:r>
            <a:r>
              <a:rPr sz="2800" spc="-35" dirty="0">
                <a:latin typeface="Calibri"/>
                <a:cs typeface="Calibri"/>
              </a:rPr>
              <a:t> </a:t>
            </a:r>
            <a:r>
              <a:rPr sz="2800" dirty="0">
                <a:latin typeface="Calibri"/>
                <a:cs typeface="Calibri"/>
              </a:rPr>
              <a:t>the</a:t>
            </a:r>
            <a:r>
              <a:rPr sz="2800" spc="-30" dirty="0">
                <a:latin typeface="Calibri"/>
                <a:cs typeface="Calibri"/>
              </a:rPr>
              <a:t> </a:t>
            </a:r>
            <a:r>
              <a:rPr sz="2800" dirty="0">
                <a:latin typeface="Calibri"/>
                <a:cs typeface="Calibri"/>
              </a:rPr>
              <a:t>IR</a:t>
            </a:r>
            <a:r>
              <a:rPr sz="2800" spc="-35" dirty="0">
                <a:latin typeface="Calibri"/>
                <a:cs typeface="Calibri"/>
              </a:rPr>
              <a:t> </a:t>
            </a:r>
            <a:r>
              <a:rPr sz="2800" dirty="0">
                <a:latin typeface="Calibri"/>
                <a:cs typeface="Calibri"/>
              </a:rPr>
              <a:t>model</a:t>
            </a:r>
            <a:r>
              <a:rPr sz="2800" spc="-30" dirty="0">
                <a:latin typeface="Calibri"/>
                <a:cs typeface="Calibri"/>
              </a:rPr>
              <a:t> </a:t>
            </a:r>
            <a:r>
              <a:rPr sz="2800" dirty="0">
                <a:latin typeface="Calibri"/>
                <a:cs typeface="Calibri"/>
              </a:rPr>
              <a:t>used</a:t>
            </a:r>
            <a:r>
              <a:rPr sz="2800" spc="-35" dirty="0">
                <a:latin typeface="Calibri"/>
                <a:cs typeface="Calibri"/>
              </a:rPr>
              <a:t> </a:t>
            </a:r>
            <a:r>
              <a:rPr sz="2800" dirty="0">
                <a:latin typeface="Calibri"/>
                <a:cs typeface="Calibri"/>
              </a:rPr>
              <a:t>by</a:t>
            </a:r>
            <a:r>
              <a:rPr sz="2800" spc="-30" dirty="0">
                <a:latin typeface="Calibri"/>
                <a:cs typeface="Calibri"/>
              </a:rPr>
              <a:t> </a:t>
            </a:r>
            <a:r>
              <a:rPr sz="2800" spc="-25" dirty="0">
                <a:latin typeface="Calibri"/>
                <a:cs typeface="Calibri"/>
              </a:rPr>
              <a:t>compiler,</a:t>
            </a:r>
            <a:r>
              <a:rPr sz="2800" spc="-30" dirty="0">
                <a:latin typeface="Calibri"/>
                <a:cs typeface="Calibri"/>
              </a:rPr>
              <a:t> </a:t>
            </a:r>
            <a:r>
              <a:rPr sz="2800" spc="-10" dirty="0">
                <a:latin typeface="Calibri"/>
                <a:cs typeface="Calibri"/>
              </a:rPr>
              <a:t>usually </a:t>
            </a:r>
            <a:r>
              <a:rPr sz="2800" dirty="0">
                <a:latin typeface="Calibri"/>
                <a:cs typeface="Calibri"/>
              </a:rPr>
              <a:t>looks</a:t>
            </a:r>
            <a:r>
              <a:rPr sz="2800" spc="-50" dirty="0">
                <a:latin typeface="Calibri"/>
                <a:cs typeface="Calibri"/>
              </a:rPr>
              <a:t> </a:t>
            </a:r>
            <a:r>
              <a:rPr sz="2800" spc="-20" dirty="0">
                <a:latin typeface="Calibri"/>
                <a:cs typeface="Calibri"/>
              </a:rPr>
              <a:t>assembly-</a:t>
            </a:r>
            <a:r>
              <a:rPr sz="2800" dirty="0">
                <a:latin typeface="Calibri"/>
                <a:cs typeface="Calibri"/>
              </a:rPr>
              <a:t>ish</a:t>
            </a:r>
            <a:r>
              <a:rPr sz="2800" spc="-35" dirty="0">
                <a:latin typeface="Calibri"/>
                <a:cs typeface="Calibri"/>
              </a:rPr>
              <a:t> </a:t>
            </a:r>
            <a:r>
              <a:rPr sz="2800" dirty="0">
                <a:latin typeface="Calibri"/>
                <a:cs typeface="Calibri"/>
              </a:rPr>
              <a:t>&amp;</a:t>
            </a:r>
            <a:r>
              <a:rPr sz="2800" spc="-35" dirty="0">
                <a:latin typeface="Calibri"/>
                <a:cs typeface="Calibri"/>
              </a:rPr>
              <a:t> </a:t>
            </a:r>
            <a:r>
              <a:rPr sz="2800" dirty="0">
                <a:latin typeface="Calibri"/>
                <a:cs typeface="Calibri"/>
              </a:rPr>
              <a:t>has</a:t>
            </a:r>
            <a:r>
              <a:rPr sz="2800" spc="-35" dirty="0">
                <a:latin typeface="Calibri"/>
                <a:cs typeface="Calibri"/>
              </a:rPr>
              <a:t> </a:t>
            </a:r>
            <a:r>
              <a:rPr sz="2800" spc="-10" dirty="0">
                <a:latin typeface="Calibri"/>
                <a:cs typeface="Calibri"/>
              </a:rPr>
              <a:t>hierarchical</a:t>
            </a:r>
            <a:r>
              <a:rPr sz="2800" spc="-40" dirty="0">
                <a:latin typeface="Calibri"/>
                <a:cs typeface="Calibri"/>
              </a:rPr>
              <a:t> </a:t>
            </a:r>
            <a:r>
              <a:rPr sz="2800" dirty="0">
                <a:latin typeface="Calibri"/>
                <a:cs typeface="Calibri"/>
              </a:rPr>
              <a:t>structure</a:t>
            </a:r>
            <a:r>
              <a:rPr sz="2800" spc="-35" dirty="0">
                <a:latin typeface="Calibri"/>
                <a:cs typeface="Calibri"/>
              </a:rPr>
              <a:t> </a:t>
            </a:r>
            <a:r>
              <a:rPr sz="2800" dirty="0">
                <a:latin typeface="Calibri"/>
                <a:cs typeface="Calibri"/>
              </a:rPr>
              <a:t>(functions,</a:t>
            </a:r>
            <a:r>
              <a:rPr sz="2800" spc="-35" dirty="0">
                <a:latin typeface="Calibri"/>
                <a:cs typeface="Calibri"/>
              </a:rPr>
              <a:t> </a:t>
            </a:r>
            <a:r>
              <a:rPr sz="2800" dirty="0">
                <a:latin typeface="Calibri"/>
                <a:cs typeface="Calibri"/>
              </a:rPr>
              <a:t>blocks,</a:t>
            </a:r>
            <a:r>
              <a:rPr sz="2800" spc="-35" dirty="0">
                <a:latin typeface="Calibri"/>
                <a:cs typeface="Calibri"/>
              </a:rPr>
              <a:t> </a:t>
            </a:r>
            <a:r>
              <a:rPr sz="2800" spc="-10" dirty="0">
                <a:latin typeface="Calibri"/>
                <a:cs typeface="Calibri"/>
              </a:rPr>
              <a:t>instructions)</a:t>
            </a:r>
            <a:endParaRPr sz="2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492759">
              <a:lnSpc>
                <a:spcPct val="100000"/>
              </a:lnSpc>
              <a:spcBef>
                <a:spcPts val="100"/>
              </a:spcBef>
            </a:pPr>
            <a:r>
              <a:rPr dirty="0"/>
              <a:t>IR:</a:t>
            </a:r>
            <a:r>
              <a:rPr spc="-35" dirty="0"/>
              <a:t> </a:t>
            </a:r>
            <a:r>
              <a:rPr dirty="0"/>
              <a:t>Linear</a:t>
            </a:r>
            <a:r>
              <a:rPr spc="-35" dirty="0"/>
              <a:t> </a:t>
            </a:r>
            <a:r>
              <a:rPr dirty="0"/>
              <a:t>View</a:t>
            </a:r>
            <a:r>
              <a:rPr spc="-35" dirty="0"/>
              <a:t> </a:t>
            </a:r>
            <a:r>
              <a:rPr dirty="0"/>
              <a:t>vs.</a:t>
            </a:r>
            <a:r>
              <a:rPr spc="-35" dirty="0"/>
              <a:t> </a:t>
            </a:r>
            <a:r>
              <a:rPr spc="-30" dirty="0"/>
              <a:t>Control-</a:t>
            </a:r>
            <a:r>
              <a:rPr dirty="0"/>
              <a:t>flow</a:t>
            </a:r>
            <a:r>
              <a:rPr spc="-35" dirty="0"/>
              <a:t> </a:t>
            </a:r>
            <a:r>
              <a:rPr dirty="0"/>
              <a:t>Graph</a:t>
            </a:r>
            <a:r>
              <a:rPr spc="-35" dirty="0"/>
              <a:t> </a:t>
            </a:r>
            <a:r>
              <a:rPr spc="-20" dirty="0"/>
              <a:t>View</a:t>
            </a:r>
          </a:p>
        </p:txBody>
      </p:sp>
      <p:grpSp>
        <p:nvGrpSpPr>
          <p:cNvPr id="3" name="object 3"/>
          <p:cNvGrpSpPr/>
          <p:nvPr/>
        </p:nvGrpSpPr>
        <p:grpSpPr>
          <a:xfrm>
            <a:off x="54762" y="1276960"/>
            <a:ext cx="6872605" cy="3900804"/>
            <a:chOff x="54762" y="1276960"/>
            <a:chExt cx="6872605" cy="3900804"/>
          </a:xfrm>
        </p:grpSpPr>
        <p:pic>
          <p:nvPicPr>
            <p:cNvPr id="4" name="object 4"/>
            <p:cNvPicPr/>
            <p:nvPr/>
          </p:nvPicPr>
          <p:blipFill>
            <a:blip r:embed="rId2" cstate="print"/>
            <a:stretch>
              <a:fillRect/>
            </a:stretch>
          </p:blipFill>
          <p:spPr>
            <a:xfrm>
              <a:off x="54762" y="1276960"/>
              <a:ext cx="6872337" cy="3900515"/>
            </a:xfrm>
            <a:prstGeom prst="rect">
              <a:avLst/>
            </a:prstGeom>
          </p:spPr>
        </p:pic>
        <p:sp>
          <p:nvSpPr>
            <p:cNvPr id="5" name="object 5"/>
            <p:cNvSpPr/>
            <p:nvPr/>
          </p:nvSpPr>
          <p:spPr>
            <a:xfrm>
              <a:off x="4986602" y="2832652"/>
              <a:ext cx="1310005" cy="596900"/>
            </a:xfrm>
            <a:custGeom>
              <a:avLst/>
              <a:gdLst/>
              <a:ahLst/>
              <a:cxnLst/>
              <a:rect l="l" t="t" r="r" b="b"/>
              <a:pathLst>
                <a:path w="1310004" h="596900">
                  <a:moveTo>
                    <a:pt x="1011758" y="596347"/>
                  </a:moveTo>
                  <a:lnTo>
                    <a:pt x="1011758" y="447260"/>
                  </a:lnTo>
                  <a:lnTo>
                    <a:pt x="0" y="447260"/>
                  </a:lnTo>
                  <a:lnTo>
                    <a:pt x="0" y="149086"/>
                  </a:lnTo>
                  <a:lnTo>
                    <a:pt x="1011758" y="149086"/>
                  </a:lnTo>
                  <a:lnTo>
                    <a:pt x="1011758" y="0"/>
                  </a:lnTo>
                  <a:lnTo>
                    <a:pt x="1309933" y="298173"/>
                  </a:lnTo>
                  <a:lnTo>
                    <a:pt x="1011758" y="596347"/>
                  </a:lnTo>
                  <a:close/>
                </a:path>
              </a:pathLst>
            </a:custGeom>
            <a:solidFill>
              <a:srgbClr val="4472C4"/>
            </a:solidFill>
          </p:spPr>
          <p:txBody>
            <a:bodyPr wrap="square" lIns="0" tIns="0" rIns="0" bIns="0" rtlCol="0"/>
            <a:lstStyle/>
            <a:p>
              <a:endParaRPr/>
            </a:p>
          </p:txBody>
        </p:sp>
        <p:sp>
          <p:nvSpPr>
            <p:cNvPr id="6" name="object 6"/>
            <p:cNvSpPr/>
            <p:nvPr/>
          </p:nvSpPr>
          <p:spPr>
            <a:xfrm>
              <a:off x="4986602" y="2832652"/>
              <a:ext cx="1310005" cy="596900"/>
            </a:xfrm>
            <a:custGeom>
              <a:avLst/>
              <a:gdLst/>
              <a:ahLst/>
              <a:cxnLst/>
              <a:rect l="l" t="t" r="r" b="b"/>
              <a:pathLst>
                <a:path w="1310004" h="596900">
                  <a:moveTo>
                    <a:pt x="0" y="149086"/>
                  </a:moveTo>
                  <a:lnTo>
                    <a:pt x="1011758" y="149086"/>
                  </a:lnTo>
                  <a:lnTo>
                    <a:pt x="1011758" y="0"/>
                  </a:lnTo>
                  <a:lnTo>
                    <a:pt x="1309933" y="298173"/>
                  </a:lnTo>
                  <a:lnTo>
                    <a:pt x="1011758" y="596347"/>
                  </a:lnTo>
                  <a:lnTo>
                    <a:pt x="1011758" y="447260"/>
                  </a:lnTo>
                  <a:lnTo>
                    <a:pt x="0" y="447260"/>
                  </a:lnTo>
                  <a:lnTo>
                    <a:pt x="0" y="149086"/>
                  </a:lnTo>
                  <a:close/>
                </a:path>
              </a:pathLst>
            </a:custGeom>
            <a:ln w="12699">
              <a:solidFill>
                <a:srgbClr val="31538F"/>
              </a:solidFill>
            </a:ln>
          </p:spPr>
          <p:txBody>
            <a:bodyPr wrap="square" lIns="0" tIns="0" rIns="0" bIns="0" rtlCol="0"/>
            <a:lstStyle/>
            <a:p>
              <a:endParaRPr/>
            </a:p>
          </p:txBody>
        </p:sp>
      </p:grpSp>
      <p:sp>
        <p:nvSpPr>
          <p:cNvPr id="7" name="object 7"/>
          <p:cNvSpPr txBox="1"/>
          <p:nvPr/>
        </p:nvSpPr>
        <p:spPr>
          <a:xfrm>
            <a:off x="357844" y="5070187"/>
            <a:ext cx="11473815" cy="1431925"/>
          </a:xfrm>
          <a:prstGeom prst="rect">
            <a:avLst/>
          </a:prstGeom>
        </p:spPr>
        <p:txBody>
          <a:bodyPr vert="horz" wrap="square" lIns="0" tIns="96520" rIns="0" bIns="0" rtlCol="0">
            <a:spAutoFit/>
          </a:bodyPr>
          <a:lstStyle/>
          <a:p>
            <a:pPr marL="12700">
              <a:lnSpc>
                <a:spcPct val="100000"/>
              </a:lnSpc>
              <a:spcBef>
                <a:spcPts val="760"/>
              </a:spcBef>
            </a:pPr>
            <a:r>
              <a:rPr sz="2800" b="1" dirty="0">
                <a:latin typeface="Calibri"/>
                <a:cs typeface="Calibri"/>
              </a:rPr>
              <a:t>Linear:</a:t>
            </a:r>
            <a:r>
              <a:rPr sz="2800" b="1" spc="-45" dirty="0">
                <a:latin typeface="Calibri"/>
                <a:cs typeface="Calibri"/>
              </a:rPr>
              <a:t> </a:t>
            </a:r>
            <a:r>
              <a:rPr sz="2800" dirty="0">
                <a:latin typeface="Calibri"/>
                <a:cs typeface="Calibri"/>
              </a:rPr>
              <a:t>Directly</a:t>
            </a:r>
            <a:r>
              <a:rPr sz="2800" spc="-40" dirty="0">
                <a:latin typeface="Calibri"/>
                <a:cs typeface="Calibri"/>
              </a:rPr>
              <a:t> </a:t>
            </a:r>
            <a:r>
              <a:rPr sz="2800" dirty="0">
                <a:latin typeface="Calibri"/>
                <a:cs typeface="Calibri"/>
              </a:rPr>
              <a:t>maps</a:t>
            </a:r>
            <a:r>
              <a:rPr sz="2800" spc="-45" dirty="0">
                <a:latin typeface="Calibri"/>
                <a:cs typeface="Calibri"/>
              </a:rPr>
              <a:t> </a:t>
            </a:r>
            <a:r>
              <a:rPr sz="2800" dirty="0">
                <a:latin typeface="Calibri"/>
                <a:cs typeface="Calibri"/>
              </a:rPr>
              <a:t>to</a:t>
            </a:r>
            <a:r>
              <a:rPr sz="2800" spc="-45" dirty="0">
                <a:latin typeface="Calibri"/>
                <a:cs typeface="Calibri"/>
              </a:rPr>
              <a:t> </a:t>
            </a:r>
            <a:r>
              <a:rPr sz="2800" spc="-10" dirty="0">
                <a:latin typeface="Calibri"/>
                <a:cs typeface="Calibri"/>
              </a:rPr>
              <a:t>high-</a:t>
            </a:r>
            <a:r>
              <a:rPr sz="2800" dirty="0">
                <a:latin typeface="Calibri"/>
                <a:cs typeface="Calibri"/>
              </a:rPr>
              <a:t>level</a:t>
            </a:r>
            <a:r>
              <a:rPr sz="2800" spc="-45" dirty="0">
                <a:latin typeface="Calibri"/>
                <a:cs typeface="Calibri"/>
              </a:rPr>
              <a:t> </a:t>
            </a:r>
            <a:r>
              <a:rPr sz="2800" dirty="0">
                <a:latin typeface="Calibri"/>
                <a:cs typeface="Calibri"/>
              </a:rPr>
              <a:t>code,</a:t>
            </a:r>
            <a:r>
              <a:rPr sz="2800" spc="-45" dirty="0">
                <a:latin typeface="Calibri"/>
                <a:cs typeface="Calibri"/>
              </a:rPr>
              <a:t> </a:t>
            </a:r>
            <a:r>
              <a:rPr sz="2800" dirty="0">
                <a:latin typeface="Calibri"/>
                <a:cs typeface="Calibri"/>
              </a:rPr>
              <a:t>no</a:t>
            </a:r>
            <a:r>
              <a:rPr sz="2800" spc="-45" dirty="0">
                <a:latin typeface="Calibri"/>
                <a:cs typeface="Calibri"/>
              </a:rPr>
              <a:t> </a:t>
            </a:r>
            <a:r>
              <a:rPr sz="2800" spc="-10" dirty="0">
                <a:latin typeface="Calibri"/>
                <a:cs typeface="Calibri"/>
              </a:rPr>
              <a:t>recursive/hierarchical</a:t>
            </a:r>
            <a:r>
              <a:rPr sz="2800" spc="-40" dirty="0">
                <a:latin typeface="Calibri"/>
                <a:cs typeface="Calibri"/>
              </a:rPr>
              <a:t> </a:t>
            </a:r>
            <a:r>
              <a:rPr sz="2800" spc="-10" dirty="0">
                <a:latin typeface="Calibri"/>
                <a:cs typeface="Calibri"/>
              </a:rPr>
              <a:t>sub-structure</a:t>
            </a:r>
            <a:endParaRPr sz="2800">
              <a:latin typeface="Calibri"/>
              <a:cs typeface="Calibri"/>
            </a:endParaRPr>
          </a:p>
          <a:p>
            <a:pPr marL="12700" marR="650875">
              <a:lnSpc>
                <a:spcPts val="3020"/>
              </a:lnSpc>
              <a:spcBef>
                <a:spcPts val="1050"/>
              </a:spcBef>
            </a:pPr>
            <a:r>
              <a:rPr sz="2800" b="1" spc="-20" dirty="0">
                <a:latin typeface="Calibri"/>
                <a:cs typeface="Calibri"/>
              </a:rPr>
              <a:t>Control-</a:t>
            </a:r>
            <a:r>
              <a:rPr sz="2800" b="1" dirty="0">
                <a:latin typeface="Calibri"/>
                <a:cs typeface="Calibri"/>
              </a:rPr>
              <a:t>flow</a:t>
            </a:r>
            <a:r>
              <a:rPr sz="2800" b="1" spc="-50" dirty="0">
                <a:latin typeface="Calibri"/>
                <a:cs typeface="Calibri"/>
              </a:rPr>
              <a:t> </a:t>
            </a:r>
            <a:r>
              <a:rPr sz="2800" b="1" dirty="0">
                <a:latin typeface="Calibri"/>
                <a:cs typeface="Calibri"/>
              </a:rPr>
              <a:t>Graph:</a:t>
            </a:r>
            <a:r>
              <a:rPr sz="2800" b="1" spc="-35" dirty="0">
                <a:latin typeface="Calibri"/>
                <a:cs typeface="Calibri"/>
              </a:rPr>
              <a:t> </a:t>
            </a:r>
            <a:r>
              <a:rPr sz="2800" dirty="0">
                <a:latin typeface="Calibri"/>
                <a:cs typeface="Calibri"/>
              </a:rPr>
              <a:t>Break</a:t>
            </a:r>
            <a:r>
              <a:rPr sz="2800" spc="-50" dirty="0">
                <a:latin typeface="Calibri"/>
                <a:cs typeface="Calibri"/>
              </a:rPr>
              <a:t> </a:t>
            </a:r>
            <a:r>
              <a:rPr sz="2800" dirty="0">
                <a:latin typeface="Calibri"/>
                <a:cs typeface="Calibri"/>
              </a:rPr>
              <a:t>code</a:t>
            </a:r>
            <a:r>
              <a:rPr sz="2800" spc="-50" dirty="0">
                <a:latin typeface="Calibri"/>
                <a:cs typeface="Calibri"/>
              </a:rPr>
              <a:t> </a:t>
            </a:r>
            <a:r>
              <a:rPr sz="2800" dirty="0">
                <a:latin typeface="Calibri"/>
                <a:cs typeface="Calibri"/>
              </a:rPr>
              <a:t>into</a:t>
            </a:r>
            <a:r>
              <a:rPr sz="2800" spc="-50" dirty="0">
                <a:latin typeface="Calibri"/>
                <a:cs typeface="Calibri"/>
              </a:rPr>
              <a:t> </a:t>
            </a:r>
            <a:r>
              <a:rPr sz="2800" dirty="0">
                <a:latin typeface="Calibri"/>
                <a:cs typeface="Calibri"/>
              </a:rPr>
              <a:t>basic</a:t>
            </a:r>
            <a:r>
              <a:rPr sz="2800" spc="-50" dirty="0">
                <a:latin typeface="Calibri"/>
                <a:cs typeface="Calibri"/>
              </a:rPr>
              <a:t> </a:t>
            </a:r>
            <a:r>
              <a:rPr sz="2800" dirty="0">
                <a:latin typeface="Calibri"/>
                <a:cs typeface="Calibri"/>
              </a:rPr>
              <a:t>blocks</a:t>
            </a:r>
            <a:r>
              <a:rPr sz="2800" spc="-50" dirty="0">
                <a:latin typeface="Calibri"/>
                <a:cs typeface="Calibri"/>
              </a:rPr>
              <a:t> </a:t>
            </a:r>
            <a:r>
              <a:rPr sz="2800" spc="-20" dirty="0">
                <a:latin typeface="Calibri"/>
                <a:cs typeface="Calibri"/>
              </a:rPr>
              <a:t>(linear,</a:t>
            </a:r>
            <a:r>
              <a:rPr sz="2800" spc="-50" dirty="0">
                <a:latin typeface="Calibri"/>
                <a:cs typeface="Calibri"/>
              </a:rPr>
              <a:t> </a:t>
            </a:r>
            <a:r>
              <a:rPr sz="2800" dirty="0">
                <a:latin typeface="Calibri"/>
                <a:cs typeface="Calibri"/>
              </a:rPr>
              <a:t>single</a:t>
            </a:r>
            <a:r>
              <a:rPr sz="2800" spc="-50" dirty="0">
                <a:latin typeface="Calibri"/>
                <a:cs typeface="Calibri"/>
              </a:rPr>
              <a:t> </a:t>
            </a:r>
            <a:r>
              <a:rPr sz="2800" dirty="0">
                <a:latin typeface="Calibri"/>
                <a:cs typeface="Calibri"/>
              </a:rPr>
              <a:t>entry</a:t>
            </a:r>
            <a:r>
              <a:rPr sz="2800" spc="-45" dirty="0">
                <a:latin typeface="Calibri"/>
                <a:cs typeface="Calibri"/>
              </a:rPr>
              <a:t> </a:t>
            </a:r>
            <a:r>
              <a:rPr sz="2800" spc="-10" dirty="0">
                <a:latin typeface="Calibri"/>
                <a:cs typeface="Calibri"/>
              </a:rPr>
              <a:t>point, </a:t>
            </a:r>
            <a:r>
              <a:rPr sz="2800" dirty="0">
                <a:latin typeface="Calibri"/>
                <a:cs typeface="Calibri"/>
              </a:rPr>
              <a:t>single</a:t>
            </a:r>
            <a:r>
              <a:rPr sz="2800" spc="-55" dirty="0">
                <a:latin typeface="Calibri"/>
                <a:cs typeface="Calibri"/>
              </a:rPr>
              <a:t> </a:t>
            </a:r>
            <a:r>
              <a:rPr sz="2800" dirty="0">
                <a:latin typeface="Calibri"/>
                <a:cs typeface="Calibri"/>
              </a:rPr>
              <a:t>exit</a:t>
            </a:r>
            <a:r>
              <a:rPr sz="2800" spc="-55" dirty="0">
                <a:latin typeface="Calibri"/>
                <a:cs typeface="Calibri"/>
              </a:rPr>
              <a:t> </a:t>
            </a:r>
            <a:r>
              <a:rPr sz="2800" dirty="0">
                <a:latin typeface="Calibri"/>
                <a:cs typeface="Calibri"/>
              </a:rPr>
              <a:t>point)</a:t>
            </a:r>
            <a:r>
              <a:rPr sz="2800" spc="-55" dirty="0">
                <a:latin typeface="Calibri"/>
                <a:cs typeface="Calibri"/>
              </a:rPr>
              <a:t> </a:t>
            </a:r>
            <a:r>
              <a:rPr sz="2800" dirty="0">
                <a:latin typeface="Calibri"/>
                <a:cs typeface="Calibri"/>
              </a:rPr>
              <a:t>with</a:t>
            </a:r>
            <a:r>
              <a:rPr sz="2800" spc="-55" dirty="0">
                <a:latin typeface="Calibri"/>
                <a:cs typeface="Calibri"/>
              </a:rPr>
              <a:t> </a:t>
            </a:r>
            <a:r>
              <a:rPr sz="2800" dirty="0">
                <a:latin typeface="Calibri"/>
                <a:cs typeface="Calibri"/>
              </a:rPr>
              <a:t>arcs</a:t>
            </a:r>
            <a:r>
              <a:rPr sz="2800" spc="-55" dirty="0">
                <a:latin typeface="Calibri"/>
                <a:cs typeface="Calibri"/>
              </a:rPr>
              <a:t> </a:t>
            </a:r>
            <a:r>
              <a:rPr sz="2800" dirty="0">
                <a:latin typeface="Calibri"/>
                <a:cs typeface="Calibri"/>
              </a:rPr>
              <a:t>describing</a:t>
            </a:r>
            <a:r>
              <a:rPr sz="2800" spc="-55" dirty="0">
                <a:latin typeface="Calibri"/>
                <a:cs typeface="Calibri"/>
              </a:rPr>
              <a:t> </a:t>
            </a:r>
            <a:r>
              <a:rPr sz="2800" dirty="0">
                <a:latin typeface="Calibri"/>
                <a:cs typeface="Calibri"/>
              </a:rPr>
              <a:t>possible</a:t>
            </a:r>
            <a:r>
              <a:rPr sz="2800" spc="-55" dirty="0">
                <a:latin typeface="Calibri"/>
                <a:cs typeface="Calibri"/>
              </a:rPr>
              <a:t> </a:t>
            </a:r>
            <a:r>
              <a:rPr sz="2800" dirty="0">
                <a:latin typeface="Calibri"/>
                <a:cs typeface="Calibri"/>
              </a:rPr>
              <a:t>control</a:t>
            </a:r>
            <a:r>
              <a:rPr sz="2800" spc="-55" dirty="0">
                <a:latin typeface="Calibri"/>
                <a:cs typeface="Calibri"/>
              </a:rPr>
              <a:t> </a:t>
            </a:r>
            <a:r>
              <a:rPr sz="2800" spc="-10" dirty="0">
                <a:latin typeface="Calibri"/>
                <a:cs typeface="Calibri"/>
              </a:rPr>
              <a:t>flows</a:t>
            </a:r>
            <a:endParaRPr sz="2800">
              <a:latin typeface="Calibri"/>
              <a:cs typeface="Calibri"/>
            </a:endParaRPr>
          </a:p>
        </p:txBody>
      </p:sp>
      <p:pic>
        <p:nvPicPr>
          <p:cNvPr id="8" name="object 8"/>
          <p:cNvPicPr/>
          <p:nvPr/>
        </p:nvPicPr>
        <p:blipFill>
          <a:blip r:embed="rId3" cstate="print"/>
          <a:stretch>
            <a:fillRect/>
          </a:stretch>
        </p:blipFill>
        <p:spPr>
          <a:xfrm>
            <a:off x="7564291" y="1447578"/>
            <a:ext cx="2743220" cy="373382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2547</Words>
  <Application>Microsoft Office PowerPoint</Application>
  <PresentationFormat>Widescreen</PresentationFormat>
  <Paragraphs>249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Times New Roman</vt:lpstr>
      <vt:lpstr>Office Theme</vt:lpstr>
      <vt:lpstr>PowerPoint Presentation</vt:lpstr>
      <vt:lpstr>Today: The Compiler is Here to Help</vt:lpstr>
      <vt:lpstr>Purpose &amp; Operation of a Compiler</vt:lpstr>
      <vt:lpstr>Front-end Phases in the Compiler</vt:lpstr>
      <vt:lpstr>Scanning / Lexing: Reading in raw characters</vt:lpstr>
      <vt:lpstr>Parsing tokens</vt:lpstr>
      <vt:lpstr>Semantic Checking &amp; Analysis</vt:lpstr>
      <vt:lpstr>Converting to Intermediate Representation (IR)</vt:lpstr>
      <vt:lpstr>IR: Linear View vs. Control-flow Graph View</vt:lpstr>
      <vt:lpstr>Single Static Assignment (SSA)</vt:lpstr>
      <vt:lpstr>SSA Makes Dependence Chains Easy</vt:lpstr>
      <vt:lpstr>Φ –nodes: Handling Control-flow Divergence</vt:lpstr>
      <vt:lpstr>Compiler Optimizations</vt:lpstr>
      <vt:lpstr>Optimization Example: Dead Code Elimination</vt:lpstr>
      <vt:lpstr>Optimization Example: Constant / Copy Propagation</vt:lpstr>
      <vt:lpstr>Optimization Example: Common Subexpression Elimination</vt:lpstr>
      <vt:lpstr>Optimization Example: Strength Reduction</vt:lpstr>
      <vt:lpstr>Global Optimization Example: Code Motion / Induction Variable Elimination</vt:lpstr>
      <vt:lpstr>Optimization Summary</vt:lpstr>
      <vt:lpstr>Register Allocation: Eliminating Memory Loads and Stores</vt:lpstr>
      <vt:lpstr>Register Allocation: Algorithmically</vt:lpstr>
      <vt:lpstr>Register Allocation: Algorithmically</vt:lpstr>
      <vt:lpstr>Is the code you write the code you run?</vt:lpstr>
      <vt:lpstr>Intermediate Representation Design</vt:lpstr>
      <vt:lpstr>Enter: LLVM the “new” great IR ca. 2004</vt:lpstr>
      <vt:lpstr>Enter: LLVM the “new” great IR ca. 2004</vt:lpstr>
      <vt:lpstr>Do we need a better IR?MLIR the Multi-Level Intermediate</vt:lpstr>
      <vt:lpstr>Do we need an IR specifically made for machine learning computations?</vt:lpstr>
      <vt:lpstr>What else can compilers do for you?</vt:lpstr>
      <vt:lpstr>Compiling to profile (like gprof)</vt:lpstr>
      <vt:lpstr>Compiling to help with debugging: Concurrent Data Provenance Tracking</vt:lpstr>
      <vt:lpstr>Information Flow Control Analysis for Security</vt:lpstr>
      <vt:lpstr>What did we just learn?</vt:lpstr>
      <vt:lpstr>What to think about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lecture_13</dc:title>
  <cp:lastModifiedBy>Gregory M Kesden</cp:lastModifiedBy>
  <cp:revision>3</cp:revision>
  <dcterms:created xsi:type="dcterms:W3CDTF">2023-10-26T12:48:12Z</dcterms:created>
  <dcterms:modified xsi:type="dcterms:W3CDTF">2023-10-26T13:12:09Z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