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9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371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70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6" r:id="rId93"/>
    <p:sldId id="367" r:id="rId94"/>
    <p:sldId id="368" r:id="rId9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215" y="236677"/>
            <a:ext cx="11308384" cy="1551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510" y="1793189"/>
            <a:ext cx="10380979" cy="262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21382" y="5850280"/>
            <a:ext cx="98234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4191000" y="3352914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5: Pipelines and Hazards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8016" y="3284219"/>
              <a:ext cx="743712" cy="624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4905" y="4620767"/>
            <a:ext cx="710164" cy="8260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3520" y="3244595"/>
              <a:ext cx="745236" cy="624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4905" y="4620767"/>
            <a:ext cx="710164" cy="8260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7688" y="3244595"/>
              <a:ext cx="743711" cy="6248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4905" y="4620767"/>
            <a:ext cx="710164" cy="8260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04604" y="4135182"/>
            <a:ext cx="727046" cy="61588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4905" y="4620767"/>
            <a:ext cx="710164" cy="8260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032760"/>
            <a:ext cx="4405630" cy="2541905"/>
            <a:chOff x="3600069" y="3032760"/>
            <a:chExt cx="4405630" cy="2541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40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6595" y="3032760"/>
              <a:ext cx="719327" cy="8260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6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04604" y="4135182"/>
            <a:ext cx="727046" cy="6158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043427"/>
            <a:ext cx="4405630" cy="2531110"/>
            <a:chOff x="3600069" y="3043427"/>
            <a:chExt cx="4405630" cy="2531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40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336" y="3043427"/>
              <a:ext cx="719327" cy="8260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04604" y="4135182"/>
            <a:ext cx="727046" cy="6158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10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144011"/>
            <a:ext cx="4405630" cy="2430780"/>
            <a:chOff x="3600069" y="3144011"/>
            <a:chExt cx="4405630" cy="2430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4536" y="3144011"/>
              <a:ext cx="719327" cy="8260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04604" y="4135182"/>
            <a:ext cx="727046" cy="6158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11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04604" y="4135182"/>
            <a:ext cx="727046" cy="61588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09997" y="4840223"/>
            <a:ext cx="710164" cy="8260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1382" y="5793130"/>
            <a:ext cx="9442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04604" y="4135182"/>
            <a:ext cx="727046" cy="61588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09997" y="4840223"/>
            <a:ext cx="710164" cy="8260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847" y="5795568"/>
            <a:ext cx="399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0" algn="l"/>
              </a:tabLst>
            </a:pPr>
            <a:r>
              <a:rPr sz="2400" b="1" dirty="0">
                <a:latin typeface="Calibri"/>
                <a:cs typeface="Calibri"/>
              </a:rPr>
              <a:t>Analysis: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resources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2614" y="5795568"/>
            <a:ext cx="240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380" algn="l"/>
              </a:tabLst>
            </a:pP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)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 </a:t>
            </a:r>
            <a:r>
              <a:rPr sz="2400" b="1" spc="-2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6847" y="6161328"/>
            <a:ext cx="6549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7455" algn="l"/>
                <a:tab pos="1716405" algn="l"/>
                <a:tab pos="2205990" algn="l"/>
              </a:tabLst>
            </a:pPr>
            <a:r>
              <a:rPr sz="2400" b="1" dirty="0">
                <a:latin typeface="Calibri"/>
                <a:cs typeface="Calibri"/>
              </a:rPr>
              <a:t>work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)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laundry took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12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06952" y="5858255"/>
            <a:ext cx="367284" cy="31851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74820" y="5858255"/>
            <a:ext cx="422148" cy="34747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97552" y="5807964"/>
            <a:ext cx="455675" cy="36880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0808" y="6196584"/>
            <a:ext cx="385572" cy="32004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27632" y="6205728"/>
            <a:ext cx="422148" cy="35509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44267" y="6103620"/>
            <a:ext cx="367283" cy="42062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E7BEDAA-2402-975F-2CDF-AA28DD4F8555}"/>
              </a:ext>
            </a:extLst>
          </p:cNvPr>
          <p:cNvSpPr/>
          <p:nvPr/>
        </p:nvSpPr>
        <p:spPr>
          <a:xfrm>
            <a:off x="7554166" y="2485485"/>
            <a:ext cx="4333034" cy="3950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70001" y="2832023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608" y="3544378"/>
            <a:ext cx="732548" cy="610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64239" y="3395861"/>
            <a:ext cx="727046" cy="61588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69632" y="4100902"/>
            <a:ext cx="710164" cy="8260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 rot="16200000">
            <a:off x="405868" y="3711498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16200000">
            <a:off x="4941231" y="391425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847" y="5795568"/>
            <a:ext cx="399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0" algn="l"/>
              </a:tabLst>
            </a:pPr>
            <a:r>
              <a:rPr sz="2400" b="1" dirty="0">
                <a:latin typeface="Calibri"/>
                <a:cs typeface="Calibri"/>
              </a:rPr>
              <a:t>Analysis: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resources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2614" y="5795568"/>
            <a:ext cx="240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380" algn="l"/>
              </a:tabLst>
            </a:pP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)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 </a:t>
            </a:r>
            <a:r>
              <a:rPr sz="2400" b="1" spc="-2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6847" y="6161328"/>
            <a:ext cx="6549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7455" algn="l"/>
                <a:tab pos="1716405" algn="l"/>
                <a:tab pos="2205990" algn="l"/>
              </a:tabLst>
            </a:pPr>
            <a:r>
              <a:rPr sz="2400" b="1" dirty="0">
                <a:latin typeface="Calibri"/>
                <a:cs typeface="Calibri"/>
              </a:rPr>
              <a:t>work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)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laundry took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12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06952" y="5858255"/>
            <a:ext cx="367284" cy="31851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74820" y="5858255"/>
            <a:ext cx="422148" cy="34747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97552" y="5807964"/>
            <a:ext cx="455675" cy="36880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0808" y="6196584"/>
            <a:ext cx="385572" cy="32004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27632" y="6205728"/>
            <a:ext cx="422148" cy="35509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44267" y="6103620"/>
            <a:ext cx="367283" cy="42062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Arrow: U-Turn 25">
            <a:extLst>
              <a:ext uri="{FF2B5EF4-FFF2-40B4-BE49-F238E27FC236}">
                <a16:creationId xmlns:a16="http://schemas.microsoft.com/office/drawing/2014/main" id="{32C7FC0B-415E-97E3-A27E-CAE56BEED615}"/>
              </a:ext>
            </a:extLst>
          </p:cNvPr>
          <p:cNvSpPr/>
          <p:nvPr/>
        </p:nvSpPr>
        <p:spPr>
          <a:xfrm>
            <a:off x="567715" y="2971799"/>
            <a:ext cx="1482065" cy="457035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51BF519A-B1E3-0B73-0288-9BB903F2BA00}"/>
              </a:ext>
            </a:extLst>
          </p:cNvPr>
          <p:cNvSpPr/>
          <p:nvPr/>
        </p:nvSpPr>
        <p:spPr>
          <a:xfrm>
            <a:off x="2144267" y="2953029"/>
            <a:ext cx="1360933" cy="457035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092EBA9A-ABDB-E75F-1439-0931FE308A54}"/>
              </a:ext>
            </a:extLst>
          </p:cNvPr>
          <p:cNvSpPr/>
          <p:nvPr/>
        </p:nvSpPr>
        <p:spPr>
          <a:xfrm>
            <a:off x="3552405" y="2940488"/>
            <a:ext cx="1188598" cy="457035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U-Turn 31">
            <a:extLst>
              <a:ext uri="{FF2B5EF4-FFF2-40B4-BE49-F238E27FC236}">
                <a16:creationId xmlns:a16="http://schemas.microsoft.com/office/drawing/2014/main" id="{AA818BE2-5346-281F-DAE7-47E55F7DEB8E}"/>
              </a:ext>
            </a:extLst>
          </p:cNvPr>
          <p:cNvSpPr/>
          <p:nvPr/>
        </p:nvSpPr>
        <p:spPr>
          <a:xfrm>
            <a:off x="4797552" y="2953028"/>
            <a:ext cx="1695195" cy="457035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CD7D3231-8311-CDAF-5877-E1B3E95CCC05}"/>
              </a:ext>
            </a:extLst>
          </p:cNvPr>
          <p:cNvSpPr txBox="1"/>
          <p:nvPr/>
        </p:nvSpPr>
        <p:spPr>
          <a:xfrm>
            <a:off x="7774106" y="2590800"/>
            <a:ext cx="3990340" cy="200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898900" algn="l"/>
              </a:tabLst>
            </a:pPr>
            <a:r>
              <a:rPr lang="en-US" b="1" dirty="0">
                <a:latin typeface="Calibri"/>
                <a:cs typeface="Calibri"/>
              </a:rPr>
              <a:t>12 units of time?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898900" algn="l"/>
              </a:tabLst>
            </a:pPr>
            <a:endParaRPr lang="en-US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0" algn="l"/>
              </a:tabLst>
            </a:pPr>
            <a:r>
              <a:rPr lang="en-US" dirty="0">
                <a:latin typeface="Calibri"/>
                <a:cs typeface="Calibri"/>
              </a:rPr>
              <a:t>Why 12 units of time vs 9 units of time overall?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898900" algn="l"/>
              </a:tabLst>
            </a:pPr>
            <a:endParaRPr lang="en-US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0" algn="l"/>
              </a:tabLst>
            </a:pPr>
            <a:r>
              <a:rPr lang="en-US" dirty="0">
                <a:latin typeface="Calibri"/>
                <a:cs typeface="Calibri"/>
              </a:rPr>
              <a:t>Why 4 units of time per load vs  3 units of time?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63A1B2-197E-0FB9-5E37-7A12D192A24A}"/>
              </a:ext>
            </a:extLst>
          </p:cNvPr>
          <p:cNvSpPr txBox="1"/>
          <p:nvPr/>
        </p:nvSpPr>
        <p:spPr>
          <a:xfrm>
            <a:off x="7787075" y="4534260"/>
            <a:ext cx="3744524" cy="177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lvl="8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898900" algn="l"/>
              </a:tabLst>
            </a:pPr>
            <a:r>
              <a:rPr lang="en-US" dirty="0">
                <a:latin typeface="Calibri"/>
                <a:cs typeface="Calibri"/>
              </a:rPr>
              <a:t>Processors and their workings are triggered devices. </a:t>
            </a:r>
          </a:p>
          <a:p>
            <a:pPr marL="12700" lvl="8">
              <a:spcBef>
                <a:spcPts val="100"/>
              </a:spcBef>
              <a:tabLst>
                <a:tab pos="3898900" algn="l"/>
              </a:tabLst>
            </a:pPr>
            <a:endParaRPr lang="en-US" dirty="0">
              <a:latin typeface="Calibri"/>
              <a:cs typeface="Calibri"/>
            </a:endParaRPr>
          </a:p>
          <a:p>
            <a:pPr marL="298450" lvl="8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898900" algn="l"/>
              </a:tabLst>
            </a:pPr>
            <a:r>
              <a:rPr lang="en-US" dirty="0">
                <a:latin typeface="Calibri"/>
                <a:cs typeface="Calibri"/>
              </a:rPr>
              <a:t>It takes 4 triggers for the dirty laundry pile to be washed, dried, folded, and available.</a:t>
            </a:r>
          </a:p>
        </p:txBody>
      </p:sp>
    </p:spTree>
    <p:extLst>
      <p:ext uri="{BB962C8B-B14F-4D97-AF65-F5344CB8AC3E}">
        <p14:creationId xmlns:p14="http://schemas.microsoft.com/office/powerpoint/2010/main" val="1367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111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Pipelined</a:t>
            </a:r>
            <a:r>
              <a:rPr spc="-40" dirty="0"/>
              <a:t> </a:t>
            </a:r>
            <a:r>
              <a:rPr spc="-10" dirty="0"/>
              <a:t>Microarchitectural</a:t>
            </a:r>
            <a:r>
              <a:rPr spc="-55" dirty="0"/>
              <a:t> </a:t>
            </a:r>
            <a:r>
              <a:rPr spc="-10" dirty="0"/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7464425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Pipelining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Instruction-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Parallelism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(ILP)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Pipelined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sketch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Control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hazards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Branch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prediction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dealing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hazards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2179" y="3206648"/>
            <a:ext cx="732548" cy="610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6190" y="4090981"/>
            <a:ext cx="728536" cy="6143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1565" y="4794503"/>
            <a:ext cx="710164" cy="8260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55901" y="6015634"/>
            <a:ext cx="7232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Let’s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redesign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laundry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room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make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more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efficient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737" y="3825240"/>
            <a:ext cx="980933" cy="114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6507" y="3837373"/>
            <a:ext cx="1076004" cy="113652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9868" y="3712695"/>
            <a:ext cx="1469616" cy="11852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2179" y="3206648"/>
            <a:ext cx="732548" cy="6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6190" y="4090981"/>
            <a:ext cx="728536" cy="6143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1565" y="4794503"/>
            <a:ext cx="710164" cy="826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600069" y="3216020"/>
          <a:ext cx="40233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3595242" y="5565749"/>
            <a:ext cx="4435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Shared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Laundry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Room: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single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laundry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task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single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machine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10" dirty="0">
                <a:latin typeface="Calibri"/>
                <a:cs typeface="Calibri"/>
              </a:rPr>
              <a:t> entire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room.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Multiple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roommates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allowed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once.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737" y="3825240"/>
            <a:ext cx="980933" cy="114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6507" y="3837373"/>
            <a:ext cx="1076004" cy="113652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9868" y="3712695"/>
            <a:ext cx="1469616" cy="11852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4779" y="3211067"/>
            <a:ext cx="751331" cy="6248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6190" y="4090981"/>
            <a:ext cx="728536" cy="6143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1565" y="4794503"/>
            <a:ext cx="710164" cy="826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50" dirty="0"/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600069" y="3216020"/>
          <a:ext cx="40233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08737" y="3244595"/>
            <a:ext cx="981075" cy="1728470"/>
            <a:chOff x="3808737" y="3244595"/>
            <a:chExt cx="981075" cy="1728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872" y="3244595"/>
              <a:ext cx="745236" cy="62483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066507" y="3221735"/>
            <a:ext cx="1076325" cy="1752600"/>
            <a:chOff x="5066507" y="3221735"/>
            <a:chExt cx="1076325" cy="17526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2371" y="3221735"/>
              <a:ext cx="751331" cy="62636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19868" y="3712695"/>
            <a:ext cx="1469616" cy="11852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1565" y="4794503"/>
            <a:ext cx="710164" cy="8260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50" dirty="0"/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600069" y="3216020"/>
          <a:ext cx="40233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737" y="3825240"/>
            <a:ext cx="980933" cy="11475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66507" y="3258311"/>
            <a:ext cx="1076325" cy="1715770"/>
            <a:chOff x="5066507" y="3258311"/>
            <a:chExt cx="1076325" cy="17157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1891" y="3258311"/>
              <a:ext cx="745236" cy="62483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19868" y="3712695"/>
            <a:ext cx="1469616" cy="11852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42531" y="3259835"/>
            <a:ext cx="751331" cy="6248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21252" y="3015995"/>
            <a:ext cx="719327" cy="82600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50" dirty="0"/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600069" y="3216020"/>
          <a:ext cx="40233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737" y="3825240"/>
            <a:ext cx="980933" cy="114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6507" y="3837373"/>
            <a:ext cx="1076004" cy="113652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9868" y="3712695"/>
            <a:ext cx="1469616" cy="11852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79275" y="3311804"/>
            <a:ext cx="732548" cy="6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8440" y="3259835"/>
            <a:ext cx="745235" cy="6248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6567" y="3031235"/>
            <a:ext cx="720851" cy="82600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50" dirty="0"/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600069" y="3216020"/>
          <a:ext cx="40233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737" y="3825240"/>
            <a:ext cx="980933" cy="114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6507" y="3837373"/>
            <a:ext cx="1076004" cy="113652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319868" y="3084576"/>
            <a:ext cx="1470025" cy="1813560"/>
            <a:chOff x="6319868" y="3084576"/>
            <a:chExt cx="1470025" cy="18135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9868" y="3712695"/>
              <a:ext cx="1469616" cy="1185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3012" y="3084576"/>
              <a:ext cx="719327" cy="82600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79275" y="3311804"/>
            <a:ext cx="732548" cy="610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84792" y="4286058"/>
            <a:ext cx="727046" cy="6158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600069" y="3216020"/>
          <a:ext cx="40233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2421382" y="5793130"/>
            <a:ext cx="828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737" y="3825240"/>
            <a:ext cx="980933" cy="114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6507" y="3837373"/>
            <a:ext cx="1076004" cy="113652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9868" y="3712695"/>
            <a:ext cx="1469616" cy="11852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79275" y="3311804"/>
            <a:ext cx="732548" cy="6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84792" y="4286058"/>
            <a:ext cx="727046" cy="61588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5425" y="5100828"/>
            <a:ext cx="710164" cy="826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600069" y="3216020"/>
          <a:ext cx="40233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326847" y="5795568"/>
            <a:ext cx="399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0" algn="l"/>
              </a:tabLst>
            </a:pPr>
            <a:r>
              <a:rPr sz="2400" b="1" dirty="0">
                <a:latin typeface="Calibri"/>
                <a:cs typeface="Calibri"/>
              </a:rPr>
              <a:t>Analysis: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resources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2614" y="5795568"/>
            <a:ext cx="240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380" algn="l"/>
              </a:tabLst>
            </a:pP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)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 </a:t>
            </a:r>
            <a:r>
              <a:rPr sz="2400" b="1" spc="-2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847" y="6161328"/>
            <a:ext cx="6395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7455" algn="l"/>
                <a:tab pos="1716405" algn="l"/>
                <a:tab pos="2205990" algn="l"/>
              </a:tabLst>
            </a:pPr>
            <a:r>
              <a:rPr sz="2400" b="1" dirty="0">
                <a:latin typeface="Calibri"/>
                <a:cs typeface="Calibri"/>
              </a:rPr>
              <a:t>work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)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laundry took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06952" y="5858255"/>
            <a:ext cx="367284" cy="31851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74820" y="5858255"/>
            <a:ext cx="422148" cy="34747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97552" y="5807964"/>
            <a:ext cx="455675" cy="3688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0808" y="6196584"/>
            <a:ext cx="385572" cy="32004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27632" y="6205728"/>
            <a:ext cx="422148" cy="3550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44267" y="6103620"/>
            <a:ext cx="367283" cy="42062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448" y="3383279"/>
            <a:ext cx="979818" cy="11475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66423" y="2825495"/>
            <a:ext cx="1076325" cy="1706880"/>
            <a:chOff x="8966423" y="2825495"/>
            <a:chExt cx="1076325" cy="17068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6423" y="339541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483" y="2825495"/>
              <a:ext cx="743712" cy="62636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19783" y="3270735"/>
            <a:ext cx="1469616" cy="11852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42447" y="2817876"/>
            <a:ext cx="751331" cy="6248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82137" y="2557272"/>
            <a:ext cx="710164" cy="826008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499984" y="2774060"/>
          <a:ext cx="4022724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203072" y="2796920"/>
            <a:ext cx="4405630" cy="2358390"/>
            <a:chOff x="203072" y="2796920"/>
            <a:chExt cx="4405630" cy="23583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741" y="3406139"/>
              <a:ext cx="980933" cy="11475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9511" y="3418273"/>
              <a:ext cx="1076004" cy="11365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520" y="2802635"/>
              <a:ext cx="745236" cy="6248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2871" y="3293579"/>
              <a:ext cx="1469616" cy="11837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1647" y="28254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53861" y="3634816"/>
            <a:ext cx="580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latin typeface="Calibri"/>
                <a:cs typeface="Calibri"/>
              </a:rPr>
              <a:t>Vs.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302" y="5638291"/>
            <a:ext cx="1128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General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observations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about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private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laundry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room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model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vs.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shared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laundry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room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model?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448" y="3383279"/>
            <a:ext cx="979818" cy="11475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66423" y="2825495"/>
            <a:ext cx="1076325" cy="1706880"/>
            <a:chOff x="8966423" y="2825495"/>
            <a:chExt cx="1076325" cy="17068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6423" y="339541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483" y="2825495"/>
              <a:ext cx="743712" cy="62636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19783" y="3270735"/>
            <a:ext cx="1469616" cy="11852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42447" y="2817876"/>
            <a:ext cx="751331" cy="6248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82137" y="2557272"/>
            <a:ext cx="710164" cy="826008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499984" y="2774060"/>
          <a:ext cx="4022724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203072" y="2796920"/>
            <a:ext cx="4405630" cy="2358390"/>
            <a:chOff x="203072" y="2796920"/>
            <a:chExt cx="4405630" cy="23583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741" y="3406139"/>
              <a:ext cx="980933" cy="11475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9511" y="3418273"/>
              <a:ext cx="1076004" cy="11365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520" y="2802635"/>
              <a:ext cx="745236" cy="6248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2871" y="3293579"/>
              <a:ext cx="1469616" cy="11837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1647" y="28254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53861" y="3634816"/>
            <a:ext cx="580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latin typeface="Calibri"/>
                <a:cs typeface="Calibri"/>
              </a:rPr>
              <a:t>Vs.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302" y="5195392"/>
            <a:ext cx="112864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General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observations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about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private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laundry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room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model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vs.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shared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laundry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room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model?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machines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parallel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shared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laundry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model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(“steady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state”)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machines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active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Private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always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leaving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2/3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laundry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machines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idle,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despite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laundry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wash!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071" y="2470404"/>
            <a:ext cx="2650929" cy="31101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6618" y="2474938"/>
            <a:ext cx="2967410" cy="313698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7034" y="2473946"/>
            <a:ext cx="3845920" cy="31003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4690" y="3592075"/>
            <a:ext cx="980933" cy="1147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2460" y="3604208"/>
            <a:ext cx="1076004" cy="113652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162800" y="457200"/>
            <a:ext cx="4712335" cy="1652270"/>
            <a:chOff x="7303027" y="457200"/>
            <a:chExt cx="4712335" cy="16522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5821" y="3479530"/>
            <a:ext cx="1469616" cy="11852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4305" y="3038628"/>
            <a:ext cx="732548" cy="6102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316" y="3922961"/>
            <a:ext cx="728536" cy="6143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691" y="4626483"/>
            <a:ext cx="710164" cy="826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28600" y="259575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 rot="5400000">
            <a:off x="5225416" y="4070985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72581"/>
              </p:ext>
            </p:extLst>
          </p:nvPr>
        </p:nvGraphicFramePr>
        <p:xfrm>
          <a:off x="1946022" y="2982855"/>
          <a:ext cx="402336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941195" y="5332584"/>
            <a:ext cx="4435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Shared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Laundry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Room: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single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laundry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task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single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machine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10" dirty="0">
                <a:latin typeface="Calibri"/>
                <a:cs typeface="Calibri"/>
              </a:rPr>
              <a:t> entire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room.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Multiple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roommates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allowed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once.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53A41D65-50D7-8FC3-CC06-69B3F530488A}"/>
              </a:ext>
            </a:extLst>
          </p:cNvPr>
          <p:cNvSpPr txBox="1"/>
          <p:nvPr/>
        </p:nvSpPr>
        <p:spPr>
          <a:xfrm>
            <a:off x="2232153" y="2621508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60" dirty="0">
                <a:latin typeface="Calibri"/>
                <a:cs typeface="Calibri"/>
              </a:rPr>
              <a:t>30min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F71B4FE2-6897-35B0-CF47-B66B529469B3}"/>
              </a:ext>
            </a:extLst>
          </p:cNvPr>
          <p:cNvSpPr txBox="1"/>
          <p:nvPr/>
        </p:nvSpPr>
        <p:spPr>
          <a:xfrm>
            <a:off x="3606385" y="2621508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60" dirty="0">
                <a:latin typeface="Calibri"/>
                <a:cs typeface="Calibri"/>
              </a:rPr>
              <a:t>6</a:t>
            </a:r>
            <a:r>
              <a:rPr lang="en-US" sz="1800" b="1" spc="-60" dirty="0">
                <a:latin typeface="Calibri"/>
                <a:cs typeface="Calibri"/>
              </a:rPr>
              <a:t>0min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F9BB24A-4BF7-D4D3-814C-F9F74582C8D5}"/>
              </a:ext>
            </a:extLst>
          </p:cNvPr>
          <p:cNvSpPr txBox="1"/>
          <p:nvPr/>
        </p:nvSpPr>
        <p:spPr>
          <a:xfrm>
            <a:off x="4975362" y="2623164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60" dirty="0">
                <a:latin typeface="Calibri"/>
                <a:cs typeface="Calibri"/>
              </a:rPr>
              <a:t>15</a:t>
            </a:r>
            <a:r>
              <a:rPr lang="en-US" sz="1800" b="1" spc="-60" dirty="0">
                <a:latin typeface="Calibri"/>
                <a:cs typeface="Calibri"/>
              </a:rPr>
              <a:t>min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BA2F17-FC03-146F-B0C6-212A1CE70820}"/>
              </a:ext>
            </a:extLst>
          </p:cNvPr>
          <p:cNvSpPr/>
          <p:nvPr/>
        </p:nvSpPr>
        <p:spPr>
          <a:xfrm>
            <a:off x="6585338" y="2412847"/>
            <a:ext cx="5378062" cy="39117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D0B92080-33AA-04AC-1024-A832E0301113}"/>
              </a:ext>
            </a:extLst>
          </p:cNvPr>
          <p:cNvSpPr txBox="1"/>
          <p:nvPr/>
        </p:nvSpPr>
        <p:spPr>
          <a:xfrm>
            <a:off x="6878986" y="2588462"/>
            <a:ext cx="4779800" cy="3993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Calibri"/>
                <a:cs typeface="Calibri"/>
              </a:rPr>
              <a:t>             </a:t>
            </a:r>
            <a:r>
              <a:rPr lang="en-US" sz="1800" b="1" dirty="0">
                <a:latin typeface="Calibri"/>
                <a:cs typeface="Calibri"/>
              </a:rPr>
              <a:t>Improving Pipeline Performance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800" b="1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If you could make washing take onl</a:t>
            </a:r>
            <a:r>
              <a:rPr lang="en-US" dirty="0">
                <a:latin typeface="Calibri"/>
                <a:cs typeface="Calibri"/>
              </a:rPr>
              <a:t>y 15 minutes what would be the impact upon throughput?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What if you could make ironing take only 10 minutes?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What if you could make drying take 45 minutes? Why is that different? 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latin typeface="Calibri"/>
                <a:cs typeface="Calibri"/>
              </a:rPr>
              <a:t>Hint: What (stage) </a:t>
            </a:r>
            <a:r>
              <a:rPr lang="en-US" i="1" dirty="0">
                <a:latin typeface="Calibri"/>
                <a:cs typeface="Calibri"/>
              </a:rPr>
              <a:t>limits the throughput? Why?</a:t>
            </a:r>
            <a:endParaRPr sz="1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316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3" name="object 3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39" name="object 39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6" name="object 46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1" name="object 51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5" name="object 55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2" name="object 6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790946" y="4827778"/>
            <a:ext cx="1050925" cy="1579880"/>
            <a:chOff x="5790946" y="4827778"/>
            <a:chExt cx="1050925" cy="1579880"/>
          </a:xfrm>
        </p:grpSpPr>
        <p:sp>
          <p:nvSpPr>
            <p:cNvPr id="71" name="object 71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97296" y="5500116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97296" y="5500116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863844" y="5696661"/>
            <a:ext cx="8223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062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5"/>
              </a:spcBef>
            </a:pPr>
            <a:r>
              <a:rPr dirty="0"/>
              <a:t>Let’s</a:t>
            </a:r>
            <a:r>
              <a:rPr spc="-75" dirty="0"/>
              <a:t> </a:t>
            </a:r>
            <a:r>
              <a:rPr dirty="0"/>
              <a:t>do</a:t>
            </a:r>
            <a:r>
              <a:rPr spc="-70" dirty="0"/>
              <a:t> </a:t>
            </a:r>
            <a:r>
              <a:rPr dirty="0"/>
              <a:t>some</a:t>
            </a:r>
            <a:r>
              <a:rPr spc="-65" dirty="0"/>
              <a:t> </a:t>
            </a:r>
            <a:r>
              <a:rPr dirty="0"/>
              <a:t>grouping</a:t>
            </a:r>
            <a:r>
              <a:rPr spc="-65" dirty="0"/>
              <a:t> </a:t>
            </a:r>
            <a:r>
              <a:rPr dirty="0"/>
              <a:t>together</a:t>
            </a:r>
            <a:r>
              <a:rPr spc="-5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functionality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062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5"/>
              </a:spcBef>
            </a:pPr>
            <a:r>
              <a:rPr dirty="0"/>
              <a:t>Let’s</a:t>
            </a:r>
            <a:r>
              <a:rPr spc="-75" dirty="0"/>
              <a:t> </a:t>
            </a:r>
            <a:r>
              <a:rPr dirty="0"/>
              <a:t>do</a:t>
            </a:r>
            <a:r>
              <a:rPr spc="-70" dirty="0"/>
              <a:t> </a:t>
            </a:r>
            <a:r>
              <a:rPr dirty="0"/>
              <a:t>some</a:t>
            </a:r>
            <a:r>
              <a:rPr spc="-65" dirty="0"/>
              <a:t> </a:t>
            </a:r>
            <a:r>
              <a:rPr dirty="0"/>
              <a:t>grouping</a:t>
            </a:r>
            <a:r>
              <a:rPr spc="-65" dirty="0"/>
              <a:t> </a:t>
            </a:r>
            <a:r>
              <a:rPr dirty="0"/>
              <a:t>together</a:t>
            </a:r>
            <a:r>
              <a:rPr spc="-5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functionality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0946" y="4827778"/>
            <a:ext cx="1050925" cy="1579880"/>
            <a:chOff x="5790946" y="4827778"/>
            <a:chExt cx="1050925" cy="1579880"/>
          </a:xfrm>
        </p:grpSpPr>
        <p:sp>
          <p:nvSpPr>
            <p:cNvPr id="72" name="object 72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97296" y="5500116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97296" y="5500116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808217" y="4795266"/>
            <a:ext cx="1021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1663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4" name="object 84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98881" y="1727454"/>
            <a:ext cx="9804400" cy="4848225"/>
          </a:xfrm>
          <a:custGeom>
            <a:avLst/>
            <a:gdLst/>
            <a:ahLst/>
            <a:cxnLst/>
            <a:rect l="l" t="t" r="r" b="b"/>
            <a:pathLst>
              <a:path w="9804400" h="4848225">
                <a:moveTo>
                  <a:pt x="0" y="3589020"/>
                </a:moveTo>
                <a:lnTo>
                  <a:pt x="4126991" y="3589020"/>
                </a:lnTo>
                <a:lnTo>
                  <a:pt x="4126991" y="0"/>
                </a:lnTo>
                <a:lnTo>
                  <a:pt x="0" y="0"/>
                </a:lnTo>
                <a:lnTo>
                  <a:pt x="0" y="3589020"/>
                </a:lnTo>
                <a:close/>
              </a:path>
              <a:path w="9804400" h="4848225">
                <a:moveTo>
                  <a:pt x="4163567" y="3595116"/>
                </a:moveTo>
                <a:lnTo>
                  <a:pt x="4920995" y="3595116"/>
                </a:lnTo>
                <a:lnTo>
                  <a:pt x="4920995" y="6096"/>
                </a:lnTo>
                <a:lnTo>
                  <a:pt x="4163567" y="6096"/>
                </a:lnTo>
                <a:lnTo>
                  <a:pt x="4163567" y="3595116"/>
                </a:lnTo>
                <a:close/>
              </a:path>
              <a:path w="9804400" h="4848225">
                <a:moveTo>
                  <a:pt x="4940808" y="3593592"/>
                </a:moveTo>
                <a:lnTo>
                  <a:pt x="7136892" y="3593592"/>
                </a:lnTo>
                <a:lnTo>
                  <a:pt x="7136892" y="4572"/>
                </a:lnTo>
                <a:lnTo>
                  <a:pt x="4940808" y="4572"/>
                </a:lnTo>
                <a:lnTo>
                  <a:pt x="4940808" y="3593592"/>
                </a:lnTo>
                <a:close/>
              </a:path>
              <a:path w="9804400" h="4848225">
                <a:moveTo>
                  <a:pt x="7147560" y="3593592"/>
                </a:moveTo>
                <a:lnTo>
                  <a:pt x="9803892" y="3593592"/>
                </a:lnTo>
                <a:lnTo>
                  <a:pt x="9803892" y="4572"/>
                </a:lnTo>
                <a:lnTo>
                  <a:pt x="7147560" y="4572"/>
                </a:lnTo>
                <a:lnTo>
                  <a:pt x="7147560" y="3593592"/>
                </a:lnTo>
                <a:close/>
              </a:path>
              <a:path w="9804400" h="4848225">
                <a:moveTo>
                  <a:pt x="4936235" y="4847844"/>
                </a:moveTo>
                <a:lnTo>
                  <a:pt x="7592568" y="4847844"/>
                </a:lnTo>
                <a:lnTo>
                  <a:pt x="7592568" y="3041904"/>
                </a:lnTo>
                <a:lnTo>
                  <a:pt x="4936235" y="3041904"/>
                </a:lnTo>
                <a:lnTo>
                  <a:pt x="4936235" y="4847844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863844" y="5696661"/>
            <a:ext cx="8223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708404"/>
            <a:ext cx="6155690" cy="3627120"/>
            <a:chOff x="179831" y="1708404"/>
            <a:chExt cx="6155690" cy="3627120"/>
          </a:xfrm>
        </p:grpSpPr>
        <p:sp>
          <p:nvSpPr>
            <p:cNvPr id="3" name="object 3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10839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Let’s</a:t>
            </a:r>
            <a:r>
              <a:rPr spc="-65" dirty="0"/>
              <a:t> </a:t>
            </a:r>
            <a:r>
              <a:rPr dirty="0"/>
              <a:t>do</a:t>
            </a:r>
            <a:r>
              <a:rPr spc="-85" dirty="0"/>
              <a:t> </a:t>
            </a:r>
            <a:r>
              <a:rPr dirty="0"/>
              <a:t>some</a:t>
            </a:r>
            <a:r>
              <a:rPr spc="-60" dirty="0"/>
              <a:t> </a:t>
            </a:r>
            <a:r>
              <a:rPr dirty="0"/>
              <a:t>grouping</a:t>
            </a:r>
            <a:r>
              <a:rPr spc="-85" dirty="0"/>
              <a:t> </a:t>
            </a:r>
            <a:r>
              <a:rPr dirty="0"/>
              <a:t>together</a:t>
            </a:r>
            <a:r>
              <a:rPr spc="-5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functionality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0858" y="2584703"/>
            <a:ext cx="3289300" cy="3105785"/>
          </a:xfrm>
          <a:custGeom>
            <a:avLst/>
            <a:gdLst/>
            <a:ahLst/>
            <a:cxnLst/>
            <a:rect l="l" t="t" r="r" b="b"/>
            <a:pathLst>
              <a:path w="3289300" h="3105785">
                <a:moveTo>
                  <a:pt x="640207" y="38100"/>
                </a:moveTo>
                <a:lnTo>
                  <a:pt x="627507" y="31750"/>
                </a:lnTo>
                <a:lnTo>
                  <a:pt x="564007" y="0"/>
                </a:lnTo>
                <a:lnTo>
                  <a:pt x="564007" y="31750"/>
                </a:lnTo>
                <a:lnTo>
                  <a:pt x="84074" y="31750"/>
                </a:lnTo>
                <a:lnTo>
                  <a:pt x="84074" y="44450"/>
                </a:lnTo>
                <a:lnTo>
                  <a:pt x="564007" y="44450"/>
                </a:lnTo>
                <a:lnTo>
                  <a:pt x="564007" y="76200"/>
                </a:lnTo>
                <a:lnTo>
                  <a:pt x="627507" y="44450"/>
                </a:lnTo>
                <a:lnTo>
                  <a:pt x="640207" y="38100"/>
                </a:lnTo>
                <a:close/>
              </a:path>
              <a:path w="3289300" h="3105785">
                <a:moveTo>
                  <a:pt x="2386203" y="1238758"/>
                </a:moveTo>
                <a:lnTo>
                  <a:pt x="2354440" y="1239088"/>
                </a:lnTo>
                <a:lnTo>
                  <a:pt x="2348992" y="745109"/>
                </a:lnTo>
                <a:lnTo>
                  <a:pt x="2336292" y="745363"/>
                </a:lnTo>
                <a:lnTo>
                  <a:pt x="2341727" y="1239215"/>
                </a:lnTo>
                <a:lnTo>
                  <a:pt x="2310003" y="1239520"/>
                </a:lnTo>
                <a:lnTo>
                  <a:pt x="2348992" y="1315339"/>
                </a:lnTo>
                <a:lnTo>
                  <a:pt x="2379776" y="1251966"/>
                </a:lnTo>
                <a:lnTo>
                  <a:pt x="2386203" y="1238758"/>
                </a:lnTo>
                <a:close/>
              </a:path>
              <a:path w="3289300" h="3105785">
                <a:moveTo>
                  <a:pt x="2487041" y="2827655"/>
                </a:moveTo>
                <a:lnTo>
                  <a:pt x="2480691" y="2814955"/>
                </a:lnTo>
                <a:lnTo>
                  <a:pt x="2448941" y="2751455"/>
                </a:lnTo>
                <a:lnTo>
                  <a:pt x="2410841" y="2827655"/>
                </a:lnTo>
                <a:lnTo>
                  <a:pt x="2442591" y="2827655"/>
                </a:lnTo>
                <a:lnTo>
                  <a:pt x="2442591" y="3092945"/>
                </a:lnTo>
                <a:lnTo>
                  <a:pt x="12700" y="3092945"/>
                </a:lnTo>
                <a:lnTo>
                  <a:pt x="12700" y="2731008"/>
                </a:lnTo>
                <a:lnTo>
                  <a:pt x="0" y="2731008"/>
                </a:lnTo>
                <a:lnTo>
                  <a:pt x="0" y="3105645"/>
                </a:lnTo>
                <a:lnTo>
                  <a:pt x="2455291" y="3105645"/>
                </a:lnTo>
                <a:lnTo>
                  <a:pt x="2455291" y="3099295"/>
                </a:lnTo>
                <a:lnTo>
                  <a:pt x="2455291" y="3092945"/>
                </a:lnTo>
                <a:lnTo>
                  <a:pt x="2455291" y="2827655"/>
                </a:lnTo>
                <a:lnTo>
                  <a:pt x="2487041" y="2827655"/>
                </a:lnTo>
                <a:close/>
              </a:path>
              <a:path w="3289300" h="3105785">
                <a:moveTo>
                  <a:pt x="3289046" y="1238377"/>
                </a:moveTo>
                <a:lnTo>
                  <a:pt x="3257296" y="1238377"/>
                </a:lnTo>
                <a:lnTo>
                  <a:pt x="3257296" y="871728"/>
                </a:lnTo>
                <a:lnTo>
                  <a:pt x="3244596" y="871728"/>
                </a:lnTo>
                <a:lnTo>
                  <a:pt x="3244596" y="1238377"/>
                </a:lnTo>
                <a:lnTo>
                  <a:pt x="3212846" y="1238377"/>
                </a:lnTo>
                <a:lnTo>
                  <a:pt x="3250946" y="1314577"/>
                </a:lnTo>
                <a:lnTo>
                  <a:pt x="3282696" y="1251077"/>
                </a:lnTo>
                <a:lnTo>
                  <a:pt x="3289046" y="123837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57673" y="2848178"/>
            <a:ext cx="375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6946" y="4697095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9794" y="1837689"/>
            <a:ext cx="223520" cy="1931670"/>
            <a:chOff x="2669794" y="1837689"/>
            <a:chExt cx="223520" cy="1931670"/>
          </a:xfrm>
        </p:grpSpPr>
        <p:sp>
          <p:nvSpPr>
            <p:cNvPr id="15" name="object 15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3963" y="3192017"/>
            <a:ext cx="101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0168" y="2615183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5595" y="3281171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8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7636" y="1317625"/>
            <a:ext cx="10932160" cy="4039235"/>
            <a:chOff x="897636" y="1317625"/>
            <a:chExt cx="10932160" cy="4039235"/>
          </a:xfrm>
        </p:grpSpPr>
        <p:sp>
          <p:nvSpPr>
            <p:cNvPr id="27" name="object 27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6" y="3127248"/>
              <a:ext cx="76200" cy="179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80682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7499" y="2013965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1027" y="2715259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2855" y="1491741"/>
            <a:ext cx="4265295" cy="255904"/>
          </a:xfrm>
          <a:custGeom>
            <a:avLst/>
            <a:gdLst/>
            <a:ahLst/>
            <a:cxnLst/>
            <a:rect l="l" t="t" r="r" b="b"/>
            <a:pathLst>
              <a:path w="4265295" h="255905">
                <a:moveTo>
                  <a:pt x="4252468" y="6350"/>
                </a:moveTo>
                <a:lnTo>
                  <a:pt x="4252468" y="255397"/>
                </a:lnTo>
                <a:lnTo>
                  <a:pt x="4265168" y="255397"/>
                </a:lnTo>
                <a:lnTo>
                  <a:pt x="4265168" y="12700"/>
                </a:lnTo>
                <a:lnTo>
                  <a:pt x="4258818" y="12700"/>
                </a:lnTo>
                <a:lnTo>
                  <a:pt x="4252468" y="6350"/>
                </a:lnTo>
                <a:close/>
              </a:path>
              <a:path w="4265295" h="255905">
                <a:moveTo>
                  <a:pt x="31750" y="158750"/>
                </a:moveTo>
                <a:lnTo>
                  <a:pt x="0" y="158750"/>
                </a:lnTo>
                <a:lnTo>
                  <a:pt x="38100" y="234950"/>
                </a:lnTo>
                <a:lnTo>
                  <a:pt x="69850" y="171450"/>
                </a:lnTo>
                <a:lnTo>
                  <a:pt x="31750" y="171450"/>
                </a:lnTo>
                <a:lnTo>
                  <a:pt x="31750" y="158750"/>
                </a:lnTo>
                <a:close/>
              </a:path>
              <a:path w="4265295" h="255905">
                <a:moveTo>
                  <a:pt x="4265168" y="0"/>
                </a:moveTo>
                <a:lnTo>
                  <a:pt x="31750" y="0"/>
                </a:lnTo>
                <a:lnTo>
                  <a:pt x="31750" y="171450"/>
                </a:lnTo>
                <a:lnTo>
                  <a:pt x="44450" y="171450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4265168" y="6350"/>
                </a:lnTo>
                <a:lnTo>
                  <a:pt x="4265168" y="0"/>
                </a:lnTo>
                <a:close/>
              </a:path>
              <a:path w="4265295" h="255905">
                <a:moveTo>
                  <a:pt x="76200" y="158750"/>
                </a:moveTo>
                <a:lnTo>
                  <a:pt x="44450" y="158750"/>
                </a:lnTo>
                <a:lnTo>
                  <a:pt x="44450" y="171450"/>
                </a:lnTo>
                <a:lnTo>
                  <a:pt x="69850" y="171450"/>
                </a:lnTo>
                <a:lnTo>
                  <a:pt x="76200" y="158750"/>
                </a:lnTo>
                <a:close/>
              </a:path>
              <a:path w="4265295" h="25590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4265295" h="255905">
                <a:moveTo>
                  <a:pt x="4252468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4252468" y="12700"/>
                </a:lnTo>
                <a:lnTo>
                  <a:pt x="4252468" y="6350"/>
                </a:lnTo>
                <a:close/>
              </a:path>
              <a:path w="4265295" h="255905">
                <a:moveTo>
                  <a:pt x="4265168" y="6350"/>
                </a:moveTo>
                <a:lnTo>
                  <a:pt x="4252468" y="6350"/>
                </a:lnTo>
                <a:lnTo>
                  <a:pt x="4258818" y="12700"/>
                </a:lnTo>
                <a:lnTo>
                  <a:pt x="4265168" y="12700"/>
                </a:lnTo>
                <a:lnTo>
                  <a:pt x="4265168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12089" y="1821560"/>
            <a:ext cx="173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212189" y="2719577"/>
            <a:ext cx="5346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0775" cy="1316990"/>
            <a:chOff x="118619" y="1886711"/>
            <a:chExt cx="112077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0775" cy="1316990"/>
            </a:xfrm>
            <a:custGeom>
              <a:avLst/>
              <a:gdLst/>
              <a:ahLst/>
              <a:cxnLst/>
              <a:rect l="l" t="t" r="r" b="b"/>
              <a:pathLst>
                <a:path w="112077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0775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927095" y="2229358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Control Signals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60877" y="2924683"/>
            <a:ext cx="537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453639" y="1958085"/>
            <a:ext cx="8230870" cy="4513580"/>
            <a:chOff x="2453639" y="1958085"/>
            <a:chExt cx="8230870" cy="4513580"/>
          </a:xfrm>
        </p:grpSpPr>
        <p:sp>
          <p:nvSpPr>
            <p:cNvPr id="60" name="object 60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3" y="2177541"/>
              <a:ext cx="98043" cy="154432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726684" y="2835021"/>
            <a:ext cx="370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10480" y="218973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23874" y="1089533"/>
            <a:ext cx="4271645" cy="657860"/>
          </a:xfrm>
          <a:custGeom>
            <a:avLst/>
            <a:gdLst/>
            <a:ahLst/>
            <a:cxnLst/>
            <a:rect l="l" t="t" r="r" b="b"/>
            <a:pathLst>
              <a:path w="4271645" h="657860">
                <a:moveTo>
                  <a:pt x="4195318" y="579374"/>
                </a:moveTo>
                <a:lnTo>
                  <a:pt x="4228338" y="657859"/>
                </a:lnTo>
                <a:lnTo>
                  <a:pt x="4265506" y="594487"/>
                </a:lnTo>
                <a:lnTo>
                  <a:pt x="4226179" y="594487"/>
                </a:lnTo>
                <a:lnTo>
                  <a:pt x="4226195" y="581435"/>
                </a:lnTo>
                <a:lnTo>
                  <a:pt x="4195318" y="579374"/>
                </a:lnTo>
                <a:close/>
              </a:path>
              <a:path w="4271645" h="657860">
                <a:moveTo>
                  <a:pt x="4239768" y="0"/>
                </a:moveTo>
                <a:lnTo>
                  <a:pt x="0" y="0"/>
                </a:lnTo>
                <a:lnTo>
                  <a:pt x="0" y="637158"/>
                </a:lnTo>
                <a:lnTo>
                  <a:pt x="12700" y="63715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239758" y="6350"/>
                </a:lnTo>
                <a:lnTo>
                  <a:pt x="4239768" y="0"/>
                </a:lnTo>
                <a:close/>
              </a:path>
              <a:path w="4271645" h="657860">
                <a:moveTo>
                  <a:pt x="4226195" y="581435"/>
                </a:moveTo>
                <a:lnTo>
                  <a:pt x="4226179" y="594487"/>
                </a:lnTo>
                <a:lnTo>
                  <a:pt x="4238879" y="594487"/>
                </a:lnTo>
                <a:lnTo>
                  <a:pt x="4238897" y="582284"/>
                </a:lnTo>
                <a:lnTo>
                  <a:pt x="4226195" y="581435"/>
                </a:lnTo>
                <a:close/>
              </a:path>
              <a:path w="4271645" h="657860">
                <a:moveTo>
                  <a:pt x="4238897" y="582284"/>
                </a:moveTo>
                <a:lnTo>
                  <a:pt x="4238879" y="594487"/>
                </a:lnTo>
                <a:lnTo>
                  <a:pt x="4265506" y="594487"/>
                </a:lnTo>
                <a:lnTo>
                  <a:pt x="4271391" y="584453"/>
                </a:lnTo>
                <a:lnTo>
                  <a:pt x="4238897" y="582284"/>
                </a:lnTo>
                <a:close/>
              </a:path>
              <a:path w="4271645" h="657860">
                <a:moveTo>
                  <a:pt x="4239758" y="6350"/>
                </a:moveTo>
                <a:lnTo>
                  <a:pt x="4226941" y="6350"/>
                </a:lnTo>
                <a:lnTo>
                  <a:pt x="4233291" y="12700"/>
                </a:lnTo>
                <a:lnTo>
                  <a:pt x="4226932" y="12700"/>
                </a:lnTo>
                <a:lnTo>
                  <a:pt x="4226195" y="581435"/>
                </a:lnTo>
                <a:lnTo>
                  <a:pt x="4238897" y="582284"/>
                </a:lnTo>
                <a:lnTo>
                  <a:pt x="4239749" y="12700"/>
                </a:lnTo>
                <a:lnTo>
                  <a:pt x="4233291" y="12700"/>
                </a:lnTo>
                <a:lnTo>
                  <a:pt x="4226941" y="6350"/>
                </a:lnTo>
                <a:lnTo>
                  <a:pt x="4239758" y="6350"/>
                </a:lnTo>
                <a:close/>
              </a:path>
              <a:path w="4271645" h="65786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4271645" h="657860">
                <a:moveTo>
                  <a:pt x="422694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226932" y="12700"/>
                </a:lnTo>
                <a:lnTo>
                  <a:pt x="422694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46708" y="2279142"/>
            <a:ext cx="3822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0" name="object 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3827779" y="1802637"/>
            <a:ext cx="60325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2725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 Offset</a:t>
            </a:r>
            <a:endParaRPr sz="1000">
              <a:latin typeface="Calibri"/>
              <a:cs typeface="Calibri"/>
            </a:endParaRPr>
          </a:p>
          <a:p>
            <a:pPr marL="15240" marR="5080" algn="just">
              <a:lnSpc>
                <a:spcPct val="100000"/>
              </a:lnSpc>
              <a:spcBef>
                <a:spcPts val="254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90642" y="2147061"/>
            <a:ext cx="757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243826" y="1965147"/>
            <a:ext cx="373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 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04021" y="1959102"/>
            <a:ext cx="586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4154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481948" y="2849956"/>
            <a:ext cx="424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500" dirty="0">
                <a:latin typeface="Calibri"/>
                <a:cs typeface="Calibri"/>
              </a:rPr>
              <a:t> </a:t>
            </a:r>
            <a:r>
              <a:rPr sz="1200" b="1" spc="-76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42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90" dirty="0">
                <a:latin typeface="Calibri"/>
                <a:cs typeface="Calibri"/>
              </a:rPr>
              <a:t>C</a:t>
            </a:r>
            <a:r>
              <a:rPr sz="1200" b="1" spc="-55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395206" y="1956561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522966" y="1946528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762490" y="3519042"/>
            <a:ext cx="368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71369" y="5505399"/>
            <a:ext cx="165290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2700" marR="74930" indent="130175">
              <a:lnSpc>
                <a:spcPct val="1217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457825" y="6325996"/>
            <a:ext cx="10928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927080" y="3534917"/>
            <a:ext cx="391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23861" y="2597658"/>
            <a:ext cx="433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708404"/>
            <a:ext cx="6155690" cy="3627120"/>
            <a:chOff x="179831" y="1708404"/>
            <a:chExt cx="6155690" cy="3627120"/>
          </a:xfrm>
        </p:grpSpPr>
        <p:sp>
          <p:nvSpPr>
            <p:cNvPr id="3" name="object 3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10485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70" dirty="0"/>
              <a:t> </a:t>
            </a:r>
            <a:r>
              <a:rPr dirty="0"/>
              <a:t>Simple</a:t>
            </a:r>
            <a:r>
              <a:rPr spc="-80" dirty="0"/>
              <a:t> </a:t>
            </a:r>
            <a:r>
              <a:rPr dirty="0"/>
              <a:t>5-Stage</a:t>
            </a:r>
            <a:r>
              <a:rPr spc="-80" dirty="0"/>
              <a:t> </a:t>
            </a:r>
            <a:r>
              <a:rPr dirty="0"/>
              <a:t>Pipelined</a:t>
            </a:r>
            <a:r>
              <a:rPr spc="-65" dirty="0"/>
              <a:t> </a:t>
            </a:r>
            <a:r>
              <a:rPr dirty="0"/>
              <a:t>Processor</a:t>
            </a:r>
            <a:r>
              <a:rPr spc="-60" dirty="0"/>
              <a:t> </a:t>
            </a:r>
            <a:r>
              <a:rPr spc="-10" dirty="0"/>
              <a:t>Datapath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0858" y="2584703"/>
            <a:ext cx="3289300" cy="3105785"/>
          </a:xfrm>
          <a:custGeom>
            <a:avLst/>
            <a:gdLst/>
            <a:ahLst/>
            <a:cxnLst/>
            <a:rect l="l" t="t" r="r" b="b"/>
            <a:pathLst>
              <a:path w="3289300" h="3105785">
                <a:moveTo>
                  <a:pt x="640207" y="38100"/>
                </a:moveTo>
                <a:lnTo>
                  <a:pt x="627507" y="31750"/>
                </a:lnTo>
                <a:lnTo>
                  <a:pt x="564007" y="0"/>
                </a:lnTo>
                <a:lnTo>
                  <a:pt x="564007" y="31750"/>
                </a:lnTo>
                <a:lnTo>
                  <a:pt x="84074" y="31750"/>
                </a:lnTo>
                <a:lnTo>
                  <a:pt x="84074" y="44450"/>
                </a:lnTo>
                <a:lnTo>
                  <a:pt x="564007" y="44450"/>
                </a:lnTo>
                <a:lnTo>
                  <a:pt x="564007" y="76200"/>
                </a:lnTo>
                <a:lnTo>
                  <a:pt x="627507" y="44450"/>
                </a:lnTo>
                <a:lnTo>
                  <a:pt x="640207" y="38100"/>
                </a:lnTo>
                <a:close/>
              </a:path>
              <a:path w="3289300" h="3105785">
                <a:moveTo>
                  <a:pt x="2300859" y="1238758"/>
                </a:moveTo>
                <a:lnTo>
                  <a:pt x="2269096" y="1239088"/>
                </a:lnTo>
                <a:lnTo>
                  <a:pt x="2263648" y="745109"/>
                </a:lnTo>
                <a:lnTo>
                  <a:pt x="2250948" y="745363"/>
                </a:lnTo>
                <a:lnTo>
                  <a:pt x="2256383" y="1239215"/>
                </a:lnTo>
                <a:lnTo>
                  <a:pt x="2224659" y="1239520"/>
                </a:lnTo>
                <a:lnTo>
                  <a:pt x="2263648" y="1315339"/>
                </a:lnTo>
                <a:lnTo>
                  <a:pt x="2294432" y="1251966"/>
                </a:lnTo>
                <a:lnTo>
                  <a:pt x="2300859" y="1238758"/>
                </a:lnTo>
                <a:close/>
              </a:path>
              <a:path w="3289300" h="3105785">
                <a:moveTo>
                  <a:pt x="2487041" y="2827655"/>
                </a:moveTo>
                <a:lnTo>
                  <a:pt x="2480691" y="2814955"/>
                </a:lnTo>
                <a:lnTo>
                  <a:pt x="2448941" y="2751455"/>
                </a:lnTo>
                <a:lnTo>
                  <a:pt x="2410841" y="2827655"/>
                </a:lnTo>
                <a:lnTo>
                  <a:pt x="2442591" y="2827655"/>
                </a:lnTo>
                <a:lnTo>
                  <a:pt x="2442591" y="3092945"/>
                </a:lnTo>
                <a:lnTo>
                  <a:pt x="12700" y="3092945"/>
                </a:lnTo>
                <a:lnTo>
                  <a:pt x="12700" y="2731008"/>
                </a:lnTo>
                <a:lnTo>
                  <a:pt x="0" y="2731008"/>
                </a:lnTo>
                <a:lnTo>
                  <a:pt x="0" y="3105645"/>
                </a:lnTo>
                <a:lnTo>
                  <a:pt x="2455291" y="3105645"/>
                </a:lnTo>
                <a:lnTo>
                  <a:pt x="2455291" y="3099295"/>
                </a:lnTo>
                <a:lnTo>
                  <a:pt x="2455291" y="3092945"/>
                </a:lnTo>
                <a:lnTo>
                  <a:pt x="2455291" y="2827655"/>
                </a:lnTo>
                <a:lnTo>
                  <a:pt x="2487041" y="2827655"/>
                </a:lnTo>
                <a:close/>
              </a:path>
              <a:path w="3289300" h="3105785">
                <a:moveTo>
                  <a:pt x="3289046" y="1238377"/>
                </a:moveTo>
                <a:lnTo>
                  <a:pt x="3257296" y="1238377"/>
                </a:lnTo>
                <a:lnTo>
                  <a:pt x="3257296" y="871728"/>
                </a:lnTo>
                <a:lnTo>
                  <a:pt x="3244596" y="871728"/>
                </a:lnTo>
                <a:lnTo>
                  <a:pt x="3244596" y="1238377"/>
                </a:lnTo>
                <a:lnTo>
                  <a:pt x="3212846" y="1238377"/>
                </a:lnTo>
                <a:lnTo>
                  <a:pt x="3250946" y="1314577"/>
                </a:lnTo>
                <a:lnTo>
                  <a:pt x="3282696" y="1251077"/>
                </a:lnTo>
                <a:lnTo>
                  <a:pt x="3289046" y="123837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3754" y="3059938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6946" y="4697095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9794" y="1837689"/>
            <a:ext cx="223520" cy="1931670"/>
            <a:chOff x="2669794" y="1837689"/>
            <a:chExt cx="223520" cy="1931670"/>
          </a:xfrm>
        </p:grpSpPr>
        <p:sp>
          <p:nvSpPr>
            <p:cNvPr id="15" name="object 15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3963" y="3192017"/>
            <a:ext cx="101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0168" y="2615183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5595" y="3281171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8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7636" y="1317625"/>
            <a:ext cx="10932160" cy="4039235"/>
            <a:chOff x="897636" y="1317625"/>
            <a:chExt cx="10932160" cy="4039235"/>
          </a:xfrm>
        </p:grpSpPr>
        <p:sp>
          <p:nvSpPr>
            <p:cNvPr id="27" name="object 27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6" y="3127248"/>
              <a:ext cx="76200" cy="179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80682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7499" y="2013965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1027" y="2715259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2855" y="1491741"/>
            <a:ext cx="4265295" cy="255904"/>
          </a:xfrm>
          <a:custGeom>
            <a:avLst/>
            <a:gdLst/>
            <a:ahLst/>
            <a:cxnLst/>
            <a:rect l="l" t="t" r="r" b="b"/>
            <a:pathLst>
              <a:path w="4265295" h="255905">
                <a:moveTo>
                  <a:pt x="4252468" y="6350"/>
                </a:moveTo>
                <a:lnTo>
                  <a:pt x="4252468" y="255397"/>
                </a:lnTo>
                <a:lnTo>
                  <a:pt x="4265168" y="255397"/>
                </a:lnTo>
                <a:lnTo>
                  <a:pt x="4265168" y="12700"/>
                </a:lnTo>
                <a:lnTo>
                  <a:pt x="4258818" y="12700"/>
                </a:lnTo>
                <a:lnTo>
                  <a:pt x="4252468" y="6350"/>
                </a:lnTo>
                <a:close/>
              </a:path>
              <a:path w="4265295" h="255905">
                <a:moveTo>
                  <a:pt x="31750" y="158750"/>
                </a:moveTo>
                <a:lnTo>
                  <a:pt x="0" y="158750"/>
                </a:lnTo>
                <a:lnTo>
                  <a:pt x="38100" y="234950"/>
                </a:lnTo>
                <a:lnTo>
                  <a:pt x="69850" y="171450"/>
                </a:lnTo>
                <a:lnTo>
                  <a:pt x="31750" y="171450"/>
                </a:lnTo>
                <a:lnTo>
                  <a:pt x="31750" y="158750"/>
                </a:lnTo>
                <a:close/>
              </a:path>
              <a:path w="4265295" h="255905">
                <a:moveTo>
                  <a:pt x="4265168" y="0"/>
                </a:moveTo>
                <a:lnTo>
                  <a:pt x="31750" y="0"/>
                </a:lnTo>
                <a:lnTo>
                  <a:pt x="31750" y="171450"/>
                </a:lnTo>
                <a:lnTo>
                  <a:pt x="44450" y="171450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4265168" y="6350"/>
                </a:lnTo>
                <a:lnTo>
                  <a:pt x="4265168" y="0"/>
                </a:lnTo>
                <a:close/>
              </a:path>
              <a:path w="4265295" h="255905">
                <a:moveTo>
                  <a:pt x="76200" y="158750"/>
                </a:moveTo>
                <a:lnTo>
                  <a:pt x="44450" y="158750"/>
                </a:lnTo>
                <a:lnTo>
                  <a:pt x="44450" y="171450"/>
                </a:lnTo>
                <a:lnTo>
                  <a:pt x="69850" y="171450"/>
                </a:lnTo>
                <a:lnTo>
                  <a:pt x="76200" y="158750"/>
                </a:lnTo>
                <a:close/>
              </a:path>
              <a:path w="4265295" h="25590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4265295" h="255905">
                <a:moveTo>
                  <a:pt x="4252468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4252468" y="12700"/>
                </a:lnTo>
                <a:lnTo>
                  <a:pt x="4252468" y="6350"/>
                </a:lnTo>
                <a:close/>
              </a:path>
              <a:path w="4265295" h="255905">
                <a:moveTo>
                  <a:pt x="4265168" y="6350"/>
                </a:moveTo>
                <a:lnTo>
                  <a:pt x="4252468" y="6350"/>
                </a:lnTo>
                <a:lnTo>
                  <a:pt x="4258818" y="12700"/>
                </a:lnTo>
                <a:lnTo>
                  <a:pt x="4265168" y="12700"/>
                </a:lnTo>
                <a:lnTo>
                  <a:pt x="4265168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12089" y="1821560"/>
            <a:ext cx="173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212189" y="2719577"/>
            <a:ext cx="5346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0775" cy="1316990"/>
            <a:chOff x="118619" y="1886711"/>
            <a:chExt cx="112077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0775" cy="1316990"/>
            </a:xfrm>
            <a:custGeom>
              <a:avLst/>
              <a:gdLst/>
              <a:ahLst/>
              <a:cxnLst/>
              <a:rect l="l" t="t" r="r" b="b"/>
              <a:pathLst>
                <a:path w="112077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0775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927095" y="2229358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Control Signals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60877" y="2924683"/>
            <a:ext cx="537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453639" y="1958085"/>
            <a:ext cx="8230870" cy="4513580"/>
            <a:chOff x="2453639" y="1958085"/>
            <a:chExt cx="8230870" cy="4513580"/>
          </a:xfrm>
        </p:grpSpPr>
        <p:sp>
          <p:nvSpPr>
            <p:cNvPr id="60" name="object 60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3" y="2177541"/>
              <a:ext cx="98043" cy="154432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628513" y="3053841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10480" y="218973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23874" y="1089533"/>
            <a:ext cx="4271645" cy="657860"/>
          </a:xfrm>
          <a:custGeom>
            <a:avLst/>
            <a:gdLst/>
            <a:ahLst/>
            <a:cxnLst/>
            <a:rect l="l" t="t" r="r" b="b"/>
            <a:pathLst>
              <a:path w="4271645" h="657860">
                <a:moveTo>
                  <a:pt x="4195318" y="579374"/>
                </a:moveTo>
                <a:lnTo>
                  <a:pt x="4228338" y="657859"/>
                </a:lnTo>
                <a:lnTo>
                  <a:pt x="4265506" y="594487"/>
                </a:lnTo>
                <a:lnTo>
                  <a:pt x="4226179" y="594487"/>
                </a:lnTo>
                <a:lnTo>
                  <a:pt x="4226195" y="581435"/>
                </a:lnTo>
                <a:lnTo>
                  <a:pt x="4195318" y="579374"/>
                </a:lnTo>
                <a:close/>
              </a:path>
              <a:path w="4271645" h="657860">
                <a:moveTo>
                  <a:pt x="4239768" y="0"/>
                </a:moveTo>
                <a:lnTo>
                  <a:pt x="0" y="0"/>
                </a:lnTo>
                <a:lnTo>
                  <a:pt x="0" y="637158"/>
                </a:lnTo>
                <a:lnTo>
                  <a:pt x="12700" y="63715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239758" y="6350"/>
                </a:lnTo>
                <a:lnTo>
                  <a:pt x="4239768" y="0"/>
                </a:lnTo>
                <a:close/>
              </a:path>
              <a:path w="4271645" h="657860">
                <a:moveTo>
                  <a:pt x="4226195" y="581435"/>
                </a:moveTo>
                <a:lnTo>
                  <a:pt x="4226179" y="594487"/>
                </a:lnTo>
                <a:lnTo>
                  <a:pt x="4238879" y="594487"/>
                </a:lnTo>
                <a:lnTo>
                  <a:pt x="4238897" y="582284"/>
                </a:lnTo>
                <a:lnTo>
                  <a:pt x="4226195" y="581435"/>
                </a:lnTo>
                <a:close/>
              </a:path>
              <a:path w="4271645" h="657860">
                <a:moveTo>
                  <a:pt x="4238897" y="582284"/>
                </a:moveTo>
                <a:lnTo>
                  <a:pt x="4238879" y="594487"/>
                </a:lnTo>
                <a:lnTo>
                  <a:pt x="4265506" y="594487"/>
                </a:lnTo>
                <a:lnTo>
                  <a:pt x="4271391" y="584453"/>
                </a:lnTo>
                <a:lnTo>
                  <a:pt x="4238897" y="582284"/>
                </a:lnTo>
                <a:close/>
              </a:path>
              <a:path w="4271645" h="657860">
                <a:moveTo>
                  <a:pt x="4239758" y="6350"/>
                </a:moveTo>
                <a:lnTo>
                  <a:pt x="4226941" y="6350"/>
                </a:lnTo>
                <a:lnTo>
                  <a:pt x="4233291" y="12700"/>
                </a:lnTo>
                <a:lnTo>
                  <a:pt x="4226932" y="12700"/>
                </a:lnTo>
                <a:lnTo>
                  <a:pt x="4226195" y="581435"/>
                </a:lnTo>
                <a:lnTo>
                  <a:pt x="4238897" y="582284"/>
                </a:lnTo>
                <a:lnTo>
                  <a:pt x="4239749" y="12700"/>
                </a:lnTo>
                <a:lnTo>
                  <a:pt x="4233291" y="12700"/>
                </a:lnTo>
                <a:lnTo>
                  <a:pt x="4226941" y="6350"/>
                </a:lnTo>
                <a:lnTo>
                  <a:pt x="4239758" y="6350"/>
                </a:lnTo>
                <a:close/>
              </a:path>
              <a:path w="4271645" h="65786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4271645" h="657860">
                <a:moveTo>
                  <a:pt x="422694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226932" y="12700"/>
                </a:lnTo>
                <a:lnTo>
                  <a:pt x="422694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46708" y="2279142"/>
            <a:ext cx="3822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0" name="object 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3827779" y="1802637"/>
            <a:ext cx="60325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2725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 Offset</a:t>
            </a:r>
            <a:endParaRPr sz="1000">
              <a:latin typeface="Calibri"/>
              <a:cs typeface="Calibri"/>
            </a:endParaRPr>
          </a:p>
          <a:p>
            <a:pPr marL="15240" marR="5080" algn="just">
              <a:lnSpc>
                <a:spcPct val="100000"/>
              </a:lnSpc>
              <a:spcBef>
                <a:spcPts val="254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90642" y="2147061"/>
            <a:ext cx="757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243826" y="1965147"/>
            <a:ext cx="373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 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04021" y="1959102"/>
            <a:ext cx="586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4154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481948" y="2849956"/>
            <a:ext cx="424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500" dirty="0">
                <a:latin typeface="Calibri"/>
                <a:cs typeface="Calibri"/>
              </a:rPr>
              <a:t> </a:t>
            </a:r>
            <a:r>
              <a:rPr sz="1200" b="1" spc="-76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42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90" dirty="0">
                <a:latin typeface="Calibri"/>
                <a:cs typeface="Calibri"/>
              </a:rPr>
              <a:t>C</a:t>
            </a:r>
            <a:r>
              <a:rPr sz="1200" b="1" spc="-55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395206" y="1956561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522966" y="1946528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762490" y="3519042"/>
            <a:ext cx="368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571369" y="5505399"/>
            <a:ext cx="165290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2700" marR="74930" indent="130175">
              <a:lnSpc>
                <a:spcPct val="1217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457825" y="6325996"/>
            <a:ext cx="10928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927080" y="3534917"/>
            <a:ext cx="391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23861" y="2597658"/>
            <a:ext cx="433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3172" y="5036261"/>
            <a:ext cx="1607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98370" y="5053660"/>
            <a:ext cx="12649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56152" y="5055565"/>
            <a:ext cx="762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029322" y="5038725"/>
            <a:ext cx="82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215628" y="4995417"/>
            <a:ext cx="187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708404"/>
            <a:ext cx="6155690" cy="3627120"/>
            <a:chOff x="179831" y="1708404"/>
            <a:chExt cx="6155690" cy="3627120"/>
          </a:xfrm>
        </p:grpSpPr>
        <p:sp>
          <p:nvSpPr>
            <p:cNvPr id="3" name="object 3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9643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55" dirty="0"/>
              <a:t> </a:t>
            </a:r>
            <a:r>
              <a:rPr dirty="0"/>
              <a:t>about</a:t>
            </a:r>
            <a:r>
              <a:rPr spc="-50" dirty="0"/>
              <a:t> </a:t>
            </a:r>
            <a:r>
              <a:rPr dirty="0"/>
              <a:t>an</a:t>
            </a:r>
            <a:r>
              <a:rPr spc="-50" dirty="0"/>
              <a:t> </a:t>
            </a:r>
            <a:r>
              <a:rPr dirty="0"/>
              <a:t>alternative</a:t>
            </a:r>
            <a:r>
              <a:rPr spc="-50" dirty="0"/>
              <a:t> </a:t>
            </a:r>
            <a:r>
              <a:rPr spc="-10" dirty="0"/>
              <a:t>decomposition?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0858" y="2584703"/>
            <a:ext cx="3289300" cy="3105785"/>
          </a:xfrm>
          <a:custGeom>
            <a:avLst/>
            <a:gdLst/>
            <a:ahLst/>
            <a:cxnLst/>
            <a:rect l="l" t="t" r="r" b="b"/>
            <a:pathLst>
              <a:path w="3289300" h="3105785">
                <a:moveTo>
                  <a:pt x="640207" y="38100"/>
                </a:moveTo>
                <a:lnTo>
                  <a:pt x="627507" y="31750"/>
                </a:lnTo>
                <a:lnTo>
                  <a:pt x="564007" y="0"/>
                </a:lnTo>
                <a:lnTo>
                  <a:pt x="564007" y="31750"/>
                </a:lnTo>
                <a:lnTo>
                  <a:pt x="84074" y="31750"/>
                </a:lnTo>
                <a:lnTo>
                  <a:pt x="84074" y="44450"/>
                </a:lnTo>
                <a:lnTo>
                  <a:pt x="564007" y="44450"/>
                </a:lnTo>
                <a:lnTo>
                  <a:pt x="564007" y="76200"/>
                </a:lnTo>
                <a:lnTo>
                  <a:pt x="627507" y="44450"/>
                </a:lnTo>
                <a:lnTo>
                  <a:pt x="640207" y="38100"/>
                </a:lnTo>
                <a:close/>
              </a:path>
              <a:path w="3289300" h="3105785">
                <a:moveTo>
                  <a:pt x="2300859" y="1238758"/>
                </a:moveTo>
                <a:lnTo>
                  <a:pt x="2269096" y="1239088"/>
                </a:lnTo>
                <a:lnTo>
                  <a:pt x="2263648" y="745109"/>
                </a:lnTo>
                <a:lnTo>
                  <a:pt x="2250948" y="745363"/>
                </a:lnTo>
                <a:lnTo>
                  <a:pt x="2256383" y="1239215"/>
                </a:lnTo>
                <a:lnTo>
                  <a:pt x="2224659" y="1239520"/>
                </a:lnTo>
                <a:lnTo>
                  <a:pt x="2263648" y="1315339"/>
                </a:lnTo>
                <a:lnTo>
                  <a:pt x="2294432" y="1251966"/>
                </a:lnTo>
                <a:lnTo>
                  <a:pt x="2300859" y="1238758"/>
                </a:lnTo>
                <a:close/>
              </a:path>
              <a:path w="3289300" h="3105785">
                <a:moveTo>
                  <a:pt x="2487041" y="2827655"/>
                </a:moveTo>
                <a:lnTo>
                  <a:pt x="2480691" y="2814955"/>
                </a:lnTo>
                <a:lnTo>
                  <a:pt x="2448941" y="2751455"/>
                </a:lnTo>
                <a:lnTo>
                  <a:pt x="2410841" y="2827655"/>
                </a:lnTo>
                <a:lnTo>
                  <a:pt x="2442591" y="2827655"/>
                </a:lnTo>
                <a:lnTo>
                  <a:pt x="2442591" y="3092945"/>
                </a:lnTo>
                <a:lnTo>
                  <a:pt x="12700" y="3092945"/>
                </a:lnTo>
                <a:lnTo>
                  <a:pt x="12700" y="2731008"/>
                </a:lnTo>
                <a:lnTo>
                  <a:pt x="0" y="2731008"/>
                </a:lnTo>
                <a:lnTo>
                  <a:pt x="0" y="3105645"/>
                </a:lnTo>
                <a:lnTo>
                  <a:pt x="2455291" y="3105645"/>
                </a:lnTo>
                <a:lnTo>
                  <a:pt x="2455291" y="3099295"/>
                </a:lnTo>
                <a:lnTo>
                  <a:pt x="2455291" y="3092945"/>
                </a:lnTo>
                <a:lnTo>
                  <a:pt x="2455291" y="2827655"/>
                </a:lnTo>
                <a:lnTo>
                  <a:pt x="2487041" y="2827655"/>
                </a:lnTo>
                <a:close/>
              </a:path>
              <a:path w="3289300" h="3105785">
                <a:moveTo>
                  <a:pt x="3289046" y="1238377"/>
                </a:moveTo>
                <a:lnTo>
                  <a:pt x="3257296" y="1238377"/>
                </a:lnTo>
                <a:lnTo>
                  <a:pt x="3257296" y="871728"/>
                </a:lnTo>
                <a:lnTo>
                  <a:pt x="3244596" y="871728"/>
                </a:lnTo>
                <a:lnTo>
                  <a:pt x="3244596" y="1238377"/>
                </a:lnTo>
                <a:lnTo>
                  <a:pt x="3212846" y="1238377"/>
                </a:lnTo>
                <a:lnTo>
                  <a:pt x="3250946" y="1314577"/>
                </a:lnTo>
                <a:lnTo>
                  <a:pt x="3282696" y="1251077"/>
                </a:lnTo>
                <a:lnTo>
                  <a:pt x="3289046" y="123837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3754" y="3059938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6946" y="4697095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9794" y="1837689"/>
            <a:ext cx="223520" cy="1931670"/>
            <a:chOff x="2669794" y="1837689"/>
            <a:chExt cx="223520" cy="1931670"/>
          </a:xfrm>
        </p:grpSpPr>
        <p:sp>
          <p:nvSpPr>
            <p:cNvPr id="15" name="object 15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3963" y="3192017"/>
            <a:ext cx="101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0168" y="2615183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5595" y="3281171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8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7636" y="1317625"/>
            <a:ext cx="10932160" cy="4039235"/>
            <a:chOff x="897636" y="1317625"/>
            <a:chExt cx="10932160" cy="4039235"/>
          </a:xfrm>
        </p:grpSpPr>
        <p:sp>
          <p:nvSpPr>
            <p:cNvPr id="27" name="object 27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6" y="3127248"/>
              <a:ext cx="76200" cy="179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80682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7499" y="2013965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1027" y="2715259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2855" y="1491741"/>
            <a:ext cx="4265295" cy="255904"/>
          </a:xfrm>
          <a:custGeom>
            <a:avLst/>
            <a:gdLst/>
            <a:ahLst/>
            <a:cxnLst/>
            <a:rect l="l" t="t" r="r" b="b"/>
            <a:pathLst>
              <a:path w="4265295" h="255905">
                <a:moveTo>
                  <a:pt x="4252468" y="6350"/>
                </a:moveTo>
                <a:lnTo>
                  <a:pt x="4252468" y="255397"/>
                </a:lnTo>
                <a:lnTo>
                  <a:pt x="4265168" y="255397"/>
                </a:lnTo>
                <a:lnTo>
                  <a:pt x="4265168" y="12700"/>
                </a:lnTo>
                <a:lnTo>
                  <a:pt x="4258818" y="12700"/>
                </a:lnTo>
                <a:lnTo>
                  <a:pt x="4252468" y="6350"/>
                </a:lnTo>
                <a:close/>
              </a:path>
              <a:path w="4265295" h="255905">
                <a:moveTo>
                  <a:pt x="31750" y="158750"/>
                </a:moveTo>
                <a:lnTo>
                  <a:pt x="0" y="158750"/>
                </a:lnTo>
                <a:lnTo>
                  <a:pt x="38100" y="234950"/>
                </a:lnTo>
                <a:lnTo>
                  <a:pt x="69850" y="171450"/>
                </a:lnTo>
                <a:lnTo>
                  <a:pt x="31750" y="171450"/>
                </a:lnTo>
                <a:lnTo>
                  <a:pt x="31750" y="158750"/>
                </a:lnTo>
                <a:close/>
              </a:path>
              <a:path w="4265295" h="255905">
                <a:moveTo>
                  <a:pt x="4265168" y="0"/>
                </a:moveTo>
                <a:lnTo>
                  <a:pt x="31750" y="0"/>
                </a:lnTo>
                <a:lnTo>
                  <a:pt x="31750" y="171450"/>
                </a:lnTo>
                <a:lnTo>
                  <a:pt x="44450" y="171450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4265168" y="6350"/>
                </a:lnTo>
                <a:lnTo>
                  <a:pt x="4265168" y="0"/>
                </a:lnTo>
                <a:close/>
              </a:path>
              <a:path w="4265295" h="255905">
                <a:moveTo>
                  <a:pt x="76200" y="158750"/>
                </a:moveTo>
                <a:lnTo>
                  <a:pt x="44450" y="158750"/>
                </a:lnTo>
                <a:lnTo>
                  <a:pt x="44450" y="171450"/>
                </a:lnTo>
                <a:lnTo>
                  <a:pt x="69850" y="171450"/>
                </a:lnTo>
                <a:lnTo>
                  <a:pt x="76200" y="158750"/>
                </a:lnTo>
                <a:close/>
              </a:path>
              <a:path w="4265295" h="25590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4265295" h="255905">
                <a:moveTo>
                  <a:pt x="4252468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4252468" y="12700"/>
                </a:lnTo>
                <a:lnTo>
                  <a:pt x="4252468" y="6350"/>
                </a:lnTo>
                <a:close/>
              </a:path>
              <a:path w="4265295" h="255905">
                <a:moveTo>
                  <a:pt x="4265168" y="6350"/>
                </a:moveTo>
                <a:lnTo>
                  <a:pt x="4252468" y="6350"/>
                </a:lnTo>
                <a:lnTo>
                  <a:pt x="4258818" y="12700"/>
                </a:lnTo>
                <a:lnTo>
                  <a:pt x="4265168" y="12700"/>
                </a:lnTo>
                <a:lnTo>
                  <a:pt x="4265168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12089" y="1821560"/>
            <a:ext cx="173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212189" y="2719577"/>
            <a:ext cx="5346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0775" cy="1316990"/>
            <a:chOff x="118619" y="1886711"/>
            <a:chExt cx="112077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0775" cy="1316990"/>
            </a:xfrm>
            <a:custGeom>
              <a:avLst/>
              <a:gdLst/>
              <a:ahLst/>
              <a:cxnLst/>
              <a:rect l="l" t="t" r="r" b="b"/>
              <a:pathLst>
                <a:path w="112077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0775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927095" y="2229358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Control Signals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60877" y="2924683"/>
            <a:ext cx="537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453639" y="1958085"/>
            <a:ext cx="8230870" cy="4513580"/>
            <a:chOff x="2453639" y="1958085"/>
            <a:chExt cx="8230870" cy="4513580"/>
          </a:xfrm>
        </p:grpSpPr>
        <p:sp>
          <p:nvSpPr>
            <p:cNvPr id="60" name="object 60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3" y="2177541"/>
              <a:ext cx="98043" cy="154432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628513" y="3053841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10480" y="218973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23874" y="1089533"/>
            <a:ext cx="4271645" cy="657860"/>
          </a:xfrm>
          <a:custGeom>
            <a:avLst/>
            <a:gdLst/>
            <a:ahLst/>
            <a:cxnLst/>
            <a:rect l="l" t="t" r="r" b="b"/>
            <a:pathLst>
              <a:path w="4271645" h="657860">
                <a:moveTo>
                  <a:pt x="4195318" y="579374"/>
                </a:moveTo>
                <a:lnTo>
                  <a:pt x="4228338" y="657859"/>
                </a:lnTo>
                <a:lnTo>
                  <a:pt x="4265506" y="594487"/>
                </a:lnTo>
                <a:lnTo>
                  <a:pt x="4226179" y="594487"/>
                </a:lnTo>
                <a:lnTo>
                  <a:pt x="4226195" y="581435"/>
                </a:lnTo>
                <a:lnTo>
                  <a:pt x="4195318" y="579374"/>
                </a:lnTo>
                <a:close/>
              </a:path>
              <a:path w="4271645" h="657860">
                <a:moveTo>
                  <a:pt x="4239768" y="0"/>
                </a:moveTo>
                <a:lnTo>
                  <a:pt x="0" y="0"/>
                </a:lnTo>
                <a:lnTo>
                  <a:pt x="0" y="637158"/>
                </a:lnTo>
                <a:lnTo>
                  <a:pt x="12700" y="63715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239758" y="6350"/>
                </a:lnTo>
                <a:lnTo>
                  <a:pt x="4239768" y="0"/>
                </a:lnTo>
                <a:close/>
              </a:path>
              <a:path w="4271645" h="657860">
                <a:moveTo>
                  <a:pt x="4226195" y="581435"/>
                </a:moveTo>
                <a:lnTo>
                  <a:pt x="4226179" y="594487"/>
                </a:lnTo>
                <a:lnTo>
                  <a:pt x="4238879" y="594487"/>
                </a:lnTo>
                <a:lnTo>
                  <a:pt x="4238897" y="582284"/>
                </a:lnTo>
                <a:lnTo>
                  <a:pt x="4226195" y="581435"/>
                </a:lnTo>
                <a:close/>
              </a:path>
              <a:path w="4271645" h="657860">
                <a:moveTo>
                  <a:pt x="4238897" y="582284"/>
                </a:moveTo>
                <a:lnTo>
                  <a:pt x="4238879" y="594487"/>
                </a:lnTo>
                <a:lnTo>
                  <a:pt x="4265506" y="594487"/>
                </a:lnTo>
                <a:lnTo>
                  <a:pt x="4271391" y="584453"/>
                </a:lnTo>
                <a:lnTo>
                  <a:pt x="4238897" y="582284"/>
                </a:lnTo>
                <a:close/>
              </a:path>
              <a:path w="4271645" h="657860">
                <a:moveTo>
                  <a:pt x="4239758" y="6350"/>
                </a:moveTo>
                <a:lnTo>
                  <a:pt x="4226941" y="6350"/>
                </a:lnTo>
                <a:lnTo>
                  <a:pt x="4233291" y="12700"/>
                </a:lnTo>
                <a:lnTo>
                  <a:pt x="4226932" y="12700"/>
                </a:lnTo>
                <a:lnTo>
                  <a:pt x="4226195" y="581435"/>
                </a:lnTo>
                <a:lnTo>
                  <a:pt x="4238897" y="582284"/>
                </a:lnTo>
                <a:lnTo>
                  <a:pt x="4239749" y="12700"/>
                </a:lnTo>
                <a:lnTo>
                  <a:pt x="4233291" y="12700"/>
                </a:lnTo>
                <a:lnTo>
                  <a:pt x="4226941" y="6350"/>
                </a:lnTo>
                <a:lnTo>
                  <a:pt x="4239758" y="6350"/>
                </a:lnTo>
                <a:close/>
              </a:path>
              <a:path w="4271645" h="65786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4271645" h="657860">
                <a:moveTo>
                  <a:pt x="422694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226932" y="12700"/>
                </a:lnTo>
                <a:lnTo>
                  <a:pt x="422694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46708" y="2279142"/>
            <a:ext cx="3822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0" name="object 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3827779" y="1802637"/>
            <a:ext cx="60325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2725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 Offset</a:t>
            </a:r>
            <a:endParaRPr sz="1000">
              <a:latin typeface="Calibri"/>
              <a:cs typeface="Calibri"/>
            </a:endParaRPr>
          </a:p>
          <a:p>
            <a:pPr marL="15240" marR="5080" algn="just">
              <a:lnSpc>
                <a:spcPct val="100000"/>
              </a:lnSpc>
              <a:spcBef>
                <a:spcPts val="254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90642" y="2147061"/>
            <a:ext cx="757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243826" y="1965147"/>
            <a:ext cx="373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 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04021" y="1959102"/>
            <a:ext cx="586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4154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481948" y="2849956"/>
            <a:ext cx="424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500" dirty="0">
                <a:latin typeface="Calibri"/>
                <a:cs typeface="Calibri"/>
              </a:rPr>
              <a:t> </a:t>
            </a:r>
            <a:r>
              <a:rPr sz="1200" b="1" spc="-76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42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90" dirty="0">
                <a:latin typeface="Calibri"/>
                <a:cs typeface="Calibri"/>
              </a:rPr>
              <a:t>C</a:t>
            </a:r>
            <a:r>
              <a:rPr sz="1200" b="1" spc="-55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395206" y="1956561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522966" y="1946528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762490" y="3519042"/>
            <a:ext cx="368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571369" y="5505399"/>
            <a:ext cx="165290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2700" marR="74930" indent="130175">
              <a:lnSpc>
                <a:spcPct val="1217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457825" y="6325996"/>
            <a:ext cx="10928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927080" y="3534917"/>
            <a:ext cx="391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23861" y="2597658"/>
            <a:ext cx="433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3172" y="5036261"/>
            <a:ext cx="1607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98370" y="5053660"/>
            <a:ext cx="12649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56152" y="5055565"/>
            <a:ext cx="762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029322" y="5038725"/>
            <a:ext cx="82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215628" y="4995417"/>
            <a:ext cx="187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79" y="1712976"/>
            <a:ext cx="6153150" cy="3627120"/>
            <a:chOff x="182879" y="1712976"/>
            <a:chExt cx="6153150" cy="3627120"/>
          </a:xfrm>
        </p:grpSpPr>
        <p:sp>
          <p:nvSpPr>
            <p:cNvPr id="3" name="object 3"/>
            <p:cNvSpPr/>
            <p:nvPr/>
          </p:nvSpPr>
          <p:spPr>
            <a:xfrm>
              <a:off x="201929" y="1732026"/>
              <a:ext cx="3415665" cy="3589020"/>
            </a:xfrm>
            <a:custGeom>
              <a:avLst/>
              <a:gdLst/>
              <a:ahLst/>
              <a:cxnLst/>
              <a:rect l="l" t="t" r="r" b="b"/>
              <a:pathLst>
                <a:path w="3415665" h="3589020">
                  <a:moveTo>
                    <a:pt x="0" y="3589020"/>
                  </a:moveTo>
                  <a:lnTo>
                    <a:pt x="3415284" y="3589020"/>
                  </a:lnTo>
                  <a:lnTo>
                    <a:pt x="3415284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6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6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4330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4-</a:t>
            </a:r>
            <a:r>
              <a:rPr dirty="0"/>
              <a:t>stage?</a:t>
            </a:r>
            <a:r>
              <a:rPr spc="-125" dirty="0"/>
              <a:t> </a:t>
            </a:r>
            <a:r>
              <a:rPr dirty="0"/>
              <a:t>Pro</a:t>
            </a:r>
            <a:r>
              <a:rPr spc="-95" dirty="0"/>
              <a:t> </a:t>
            </a:r>
            <a:r>
              <a:rPr dirty="0"/>
              <a:t>/</a:t>
            </a:r>
            <a:r>
              <a:rPr spc="-80" dirty="0"/>
              <a:t> </a:t>
            </a:r>
            <a:r>
              <a:rPr spc="-20" dirty="0"/>
              <a:t>con?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0858" y="2584703"/>
            <a:ext cx="3289300" cy="3105785"/>
          </a:xfrm>
          <a:custGeom>
            <a:avLst/>
            <a:gdLst/>
            <a:ahLst/>
            <a:cxnLst/>
            <a:rect l="l" t="t" r="r" b="b"/>
            <a:pathLst>
              <a:path w="3289300" h="3105785">
                <a:moveTo>
                  <a:pt x="640207" y="38100"/>
                </a:moveTo>
                <a:lnTo>
                  <a:pt x="627507" y="31750"/>
                </a:lnTo>
                <a:lnTo>
                  <a:pt x="564007" y="0"/>
                </a:lnTo>
                <a:lnTo>
                  <a:pt x="564007" y="31750"/>
                </a:lnTo>
                <a:lnTo>
                  <a:pt x="84074" y="31750"/>
                </a:lnTo>
                <a:lnTo>
                  <a:pt x="84074" y="44450"/>
                </a:lnTo>
                <a:lnTo>
                  <a:pt x="564007" y="44450"/>
                </a:lnTo>
                <a:lnTo>
                  <a:pt x="564007" y="76200"/>
                </a:lnTo>
                <a:lnTo>
                  <a:pt x="627507" y="44450"/>
                </a:lnTo>
                <a:lnTo>
                  <a:pt x="640207" y="38100"/>
                </a:lnTo>
                <a:close/>
              </a:path>
              <a:path w="3289300" h="3105785">
                <a:moveTo>
                  <a:pt x="2300859" y="1238758"/>
                </a:moveTo>
                <a:lnTo>
                  <a:pt x="2269096" y="1239088"/>
                </a:lnTo>
                <a:lnTo>
                  <a:pt x="2263648" y="745109"/>
                </a:lnTo>
                <a:lnTo>
                  <a:pt x="2250948" y="745363"/>
                </a:lnTo>
                <a:lnTo>
                  <a:pt x="2256383" y="1239215"/>
                </a:lnTo>
                <a:lnTo>
                  <a:pt x="2224659" y="1239520"/>
                </a:lnTo>
                <a:lnTo>
                  <a:pt x="2263648" y="1315339"/>
                </a:lnTo>
                <a:lnTo>
                  <a:pt x="2294432" y="1251966"/>
                </a:lnTo>
                <a:lnTo>
                  <a:pt x="2300859" y="1238758"/>
                </a:lnTo>
                <a:close/>
              </a:path>
              <a:path w="3289300" h="3105785">
                <a:moveTo>
                  <a:pt x="2487041" y="2827655"/>
                </a:moveTo>
                <a:lnTo>
                  <a:pt x="2480691" y="2814955"/>
                </a:lnTo>
                <a:lnTo>
                  <a:pt x="2448941" y="2751455"/>
                </a:lnTo>
                <a:lnTo>
                  <a:pt x="2410841" y="2827655"/>
                </a:lnTo>
                <a:lnTo>
                  <a:pt x="2442591" y="2827655"/>
                </a:lnTo>
                <a:lnTo>
                  <a:pt x="2442591" y="3092945"/>
                </a:lnTo>
                <a:lnTo>
                  <a:pt x="12700" y="3092945"/>
                </a:lnTo>
                <a:lnTo>
                  <a:pt x="12700" y="2731008"/>
                </a:lnTo>
                <a:lnTo>
                  <a:pt x="0" y="2731008"/>
                </a:lnTo>
                <a:lnTo>
                  <a:pt x="0" y="3105645"/>
                </a:lnTo>
                <a:lnTo>
                  <a:pt x="2455291" y="3105645"/>
                </a:lnTo>
                <a:lnTo>
                  <a:pt x="2455291" y="3099295"/>
                </a:lnTo>
                <a:lnTo>
                  <a:pt x="2455291" y="3092945"/>
                </a:lnTo>
                <a:lnTo>
                  <a:pt x="2455291" y="2827655"/>
                </a:lnTo>
                <a:lnTo>
                  <a:pt x="2487041" y="2827655"/>
                </a:lnTo>
                <a:close/>
              </a:path>
              <a:path w="3289300" h="3105785">
                <a:moveTo>
                  <a:pt x="3289046" y="1238377"/>
                </a:moveTo>
                <a:lnTo>
                  <a:pt x="3257296" y="1238377"/>
                </a:lnTo>
                <a:lnTo>
                  <a:pt x="3257296" y="871728"/>
                </a:lnTo>
                <a:lnTo>
                  <a:pt x="3244596" y="871728"/>
                </a:lnTo>
                <a:lnTo>
                  <a:pt x="3244596" y="1238377"/>
                </a:lnTo>
                <a:lnTo>
                  <a:pt x="3212846" y="1238377"/>
                </a:lnTo>
                <a:lnTo>
                  <a:pt x="3250946" y="1314577"/>
                </a:lnTo>
                <a:lnTo>
                  <a:pt x="3282696" y="1251077"/>
                </a:lnTo>
                <a:lnTo>
                  <a:pt x="3289046" y="123837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3754" y="3059938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6946" y="4697095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9794" y="1837689"/>
            <a:ext cx="223520" cy="1931670"/>
            <a:chOff x="2669794" y="1837689"/>
            <a:chExt cx="223520" cy="1931670"/>
          </a:xfrm>
        </p:grpSpPr>
        <p:sp>
          <p:nvSpPr>
            <p:cNvPr id="15" name="object 15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0637" y="1659690"/>
            <a:ext cx="254000" cy="380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20" name="object 20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40168" y="2615183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35595" y="3281171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8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97636" y="1317625"/>
            <a:ext cx="10932160" cy="4039235"/>
            <a:chOff x="897636" y="1317625"/>
            <a:chExt cx="10932160" cy="4039235"/>
          </a:xfrm>
        </p:grpSpPr>
        <p:sp>
          <p:nvSpPr>
            <p:cNvPr id="28" name="object 28"/>
            <p:cNvSpPr/>
            <p:nvPr/>
          </p:nvSpPr>
          <p:spPr>
            <a:xfrm>
              <a:off x="3745230" y="1747266"/>
              <a:ext cx="3011805" cy="3590925"/>
            </a:xfrm>
            <a:custGeom>
              <a:avLst/>
              <a:gdLst/>
              <a:ahLst/>
              <a:cxnLst/>
              <a:rect l="l" t="t" r="r" b="b"/>
              <a:pathLst>
                <a:path w="3011804" h="3590925">
                  <a:moveTo>
                    <a:pt x="0" y="3590544"/>
                  </a:moveTo>
                  <a:lnTo>
                    <a:pt x="3011424" y="3590544"/>
                  </a:lnTo>
                  <a:lnTo>
                    <a:pt x="3011424" y="0"/>
                  </a:lnTo>
                  <a:lnTo>
                    <a:pt x="0" y="0"/>
                  </a:lnTo>
                  <a:lnTo>
                    <a:pt x="0" y="3590544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6" y="3127248"/>
              <a:ext cx="76200" cy="1791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980682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38327" y="2715259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47218" y="1491741"/>
            <a:ext cx="4671060" cy="566420"/>
            <a:chOff x="347218" y="1491741"/>
            <a:chExt cx="4671060" cy="566420"/>
          </a:xfrm>
        </p:grpSpPr>
        <p:sp>
          <p:nvSpPr>
            <p:cNvPr id="45" name="object 45"/>
            <p:cNvSpPr/>
            <p:nvPr/>
          </p:nvSpPr>
          <p:spPr>
            <a:xfrm>
              <a:off x="353568" y="1491741"/>
              <a:ext cx="4664710" cy="560070"/>
            </a:xfrm>
            <a:custGeom>
              <a:avLst/>
              <a:gdLst/>
              <a:ahLst/>
              <a:cxnLst/>
              <a:rect l="l" t="t" r="r" b="b"/>
              <a:pathLst>
                <a:path w="4664710" h="560069">
                  <a:moveTo>
                    <a:pt x="265176" y="305054"/>
                  </a:moveTo>
                  <a:lnTo>
                    <a:pt x="0" y="305054"/>
                  </a:lnTo>
                  <a:lnTo>
                    <a:pt x="0" y="559562"/>
                  </a:lnTo>
                  <a:lnTo>
                    <a:pt x="265176" y="559562"/>
                  </a:lnTo>
                  <a:lnTo>
                    <a:pt x="265176" y="305054"/>
                  </a:lnTo>
                  <a:close/>
                </a:path>
                <a:path w="4664710" h="560069">
                  <a:moveTo>
                    <a:pt x="4664456" y="0"/>
                  </a:moveTo>
                  <a:lnTo>
                    <a:pt x="431038" y="0"/>
                  </a:lnTo>
                  <a:lnTo>
                    <a:pt x="431038" y="158750"/>
                  </a:lnTo>
                  <a:lnTo>
                    <a:pt x="399288" y="158750"/>
                  </a:lnTo>
                  <a:lnTo>
                    <a:pt x="437388" y="234950"/>
                  </a:lnTo>
                  <a:lnTo>
                    <a:pt x="469138" y="171450"/>
                  </a:lnTo>
                  <a:lnTo>
                    <a:pt x="475488" y="158750"/>
                  </a:lnTo>
                  <a:lnTo>
                    <a:pt x="443738" y="158750"/>
                  </a:lnTo>
                  <a:lnTo>
                    <a:pt x="443738" y="12700"/>
                  </a:lnTo>
                  <a:lnTo>
                    <a:pt x="4651756" y="12700"/>
                  </a:lnTo>
                  <a:lnTo>
                    <a:pt x="4651756" y="255397"/>
                  </a:lnTo>
                  <a:lnTo>
                    <a:pt x="4664456" y="255397"/>
                  </a:lnTo>
                  <a:lnTo>
                    <a:pt x="4664456" y="12700"/>
                  </a:lnTo>
                  <a:lnTo>
                    <a:pt x="4664456" y="6350"/>
                  </a:lnTo>
                  <a:lnTo>
                    <a:pt x="46644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18619" y="1886711"/>
            <a:ext cx="1120775" cy="1316990"/>
            <a:chOff x="118619" y="1886711"/>
            <a:chExt cx="1120775" cy="1316990"/>
          </a:xfrm>
        </p:grpSpPr>
        <p:sp>
          <p:nvSpPr>
            <p:cNvPr id="53" name="object 53"/>
            <p:cNvSpPr/>
            <p:nvPr/>
          </p:nvSpPr>
          <p:spPr>
            <a:xfrm>
              <a:off x="118618" y="1886711"/>
              <a:ext cx="1120775" cy="1316990"/>
            </a:xfrm>
            <a:custGeom>
              <a:avLst/>
              <a:gdLst/>
              <a:ahLst/>
              <a:cxnLst/>
              <a:rect l="l" t="t" r="r" b="b"/>
              <a:pathLst>
                <a:path w="112077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0775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object 56"/>
          <p:cNvSpPr txBox="1"/>
          <p:nvPr/>
        </p:nvSpPr>
        <p:spPr>
          <a:xfrm>
            <a:off x="2927095" y="2229358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Control Signals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60877" y="2924683"/>
            <a:ext cx="537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453639" y="1958085"/>
            <a:ext cx="8230870" cy="4513580"/>
            <a:chOff x="2453639" y="1958085"/>
            <a:chExt cx="8230870" cy="4513580"/>
          </a:xfrm>
        </p:grpSpPr>
        <p:sp>
          <p:nvSpPr>
            <p:cNvPr id="59" name="object 59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3" y="2177541"/>
              <a:ext cx="98043" cy="154432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628513" y="3053841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10480" y="218973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01698" y="1496313"/>
            <a:ext cx="3352800" cy="294005"/>
          </a:xfrm>
          <a:custGeom>
            <a:avLst/>
            <a:gdLst/>
            <a:ahLst/>
            <a:cxnLst/>
            <a:rect l="l" t="t" r="r" b="b"/>
            <a:pathLst>
              <a:path w="3352800" h="294005">
                <a:moveTo>
                  <a:pt x="3276600" y="217550"/>
                </a:moveTo>
                <a:lnTo>
                  <a:pt x="3276600" y="293750"/>
                </a:lnTo>
                <a:lnTo>
                  <a:pt x="3340100" y="262000"/>
                </a:lnTo>
                <a:lnTo>
                  <a:pt x="3289300" y="262000"/>
                </a:lnTo>
                <a:lnTo>
                  <a:pt x="3289300" y="249300"/>
                </a:lnTo>
                <a:lnTo>
                  <a:pt x="3340100" y="249300"/>
                </a:lnTo>
                <a:lnTo>
                  <a:pt x="3276600" y="217550"/>
                </a:lnTo>
                <a:close/>
              </a:path>
              <a:path w="3352800" h="294005">
                <a:moveTo>
                  <a:pt x="2526918" y="6350"/>
                </a:moveTo>
                <a:lnTo>
                  <a:pt x="2526918" y="262000"/>
                </a:lnTo>
                <a:lnTo>
                  <a:pt x="3276600" y="262000"/>
                </a:lnTo>
                <a:lnTo>
                  <a:pt x="3276600" y="255650"/>
                </a:lnTo>
                <a:lnTo>
                  <a:pt x="2539618" y="255650"/>
                </a:lnTo>
                <a:lnTo>
                  <a:pt x="2533268" y="249300"/>
                </a:lnTo>
                <a:lnTo>
                  <a:pt x="2539618" y="249300"/>
                </a:lnTo>
                <a:lnTo>
                  <a:pt x="2539618" y="12700"/>
                </a:lnTo>
                <a:lnTo>
                  <a:pt x="2533268" y="12700"/>
                </a:lnTo>
                <a:lnTo>
                  <a:pt x="2526918" y="6350"/>
                </a:lnTo>
                <a:close/>
              </a:path>
              <a:path w="3352800" h="294005">
                <a:moveTo>
                  <a:pt x="3340100" y="249300"/>
                </a:moveTo>
                <a:lnTo>
                  <a:pt x="3289300" y="249300"/>
                </a:lnTo>
                <a:lnTo>
                  <a:pt x="3289300" y="262000"/>
                </a:lnTo>
                <a:lnTo>
                  <a:pt x="3340100" y="262000"/>
                </a:lnTo>
                <a:lnTo>
                  <a:pt x="3352800" y="255650"/>
                </a:lnTo>
                <a:lnTo>
                  <a:pt x="3340100" y="249300"/>
                </a:lnTo>
                <a:close/>
              </a:path>
              <a:path w="3352800" h="294005">
                <a:moveTo>
                  <a:pt x="2539618" y="249300"/>
                </a:moveTo>
                <a:lnTo>
                  <a:pt x="2533268" y="249300"/>
                </a:lnTo>
                <a:lnTo>
                  <a:pt x="2539618" y="255650"/>
                </a:lnTo>
                <a:lnTo>
                  <a:pt x="2539618" y="249300"/>
                </a:lnTo>
                <a:close/>
              </a:path>
              <a:path w="3352800" h="294005">
                <a:moveTo>
                  <a:pt x="3276600" y="249300"/>
                </a:moveTo>
                <a:lnTo>
                  <a:pt x="2539618" y="249300"/>
                </a:lnTo>
                <a:lnTo>
                  <a:pt x="2539618" y="255650"/>
                </a:lnTo>
                <a:lnTo>
                  <a:pt x="3276600" y="255650"/>
                </a:lnTo>
                <a:lnTo>
                  <a:pt x="3276600" y="249300"/>
                </a:lnTo>
                <a:close/>
              </a:path>
              <a:path w="3352800" h="294005">
                <a:moveTo>
                  <a:pt x="2539618" y="0"/>
                </a:move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539618" y="6350"/>
                </a:lnTo>
                <a:lnTo>
                  <a:pt x="2539618" y="0"/>
                </a:lnTo>
                <a:close/>
              </a:path>
              <a:path w="3352800" h="29400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3352800" h="294005">
                <a:moveTo>
                  <a:pt x="2526918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526918" y="12700"/>
                </a:lnTo>
                <a:lnTo>
                  <a:pt x="2526918" y="6350"/>
                </a:lnTo>
                <a:close/>
              </a:path>
              <a:path w="3352800" h="294005">
                <a:moveTo>
                  <a:pt x="2539618" y="6350"/>
                </a:moveTo>
                <a:lnTo>
                  <a:pt x="2526918" y="6350"/>
                </a:lnTo>
                <a:lnTo>
                  <a:pt x="2533268" y="12700"/>
                </a:lnTo>
                <a:lnTo>
                  <a:pt x="2539618" y="12700"/>
                </a:lnTo>
                <a:lnTo>
                  <a:pt x="2539618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040993" y="1016507"/>
            <a:ext cx="2251710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872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69" name="object 6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3827779" y="1802637"/>
            <a:ext cx="60325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2725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 Offset</a:t>
            </a:r>
            <a:endParaRPr sz="1000">
              <a:latin typeface="Calibri"/>
              <a:cs typeface="Calibri"/>
            </a:endParaRPr>
          </a:p>
          <a:p>
            <a:pPr marL="15240" marR="5080" algn="just">
              <a:lnSpc>
                <a:spcPct val="100000"/>
              </a:lnSpc>
              <a:spcBef>
                <a:spcPts val="254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90642" y="2147061"/>
            <a:ext cx="757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243826" y="1965147"/>
            <a:ext cx="373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 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04021" y="1959102"/>
            <a:ext cx="586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4154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481948" y="2849956"/>
            <a:ext cx="424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500" dirty="0">
                <a:latin typeface="Calibri"/>
                <a:cs typeface="Calibri"/>
              </a:rPr>
              <a:t> </a:t>
            </a:r>
            <a:r>
              <a:rPr sz="1200" b="1" spc="-76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42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90" dirty="0">
                <a:latin typeface="Calibri"/>
                <a:cs typeface="Calibri"/>
              </a:rPr>
              <a:t>C</a:t>
            </a:r>
            <a:r>
              <a:rPr sz="1200" b="1" spc="-55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9395206" y="1956561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522966" y="1946528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762490" y="3519042"/>
            <a:ext cx="368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71369" y="5505399"/>
            <a:ext cx="165290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2700" marR="74930" indent="130175">
              <a:lnSpc>
                <a:spcPct val="1217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457825" y="6325996"/>
            <a:ext cx="10928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927080" y="3534917"/>
            <a:ext cx="391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23861" y="2597658"/>
            <a:ext cx="433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20472" y="5036261"/>
            <a:ext cx="2774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Fetch</a:t>
            </a:r>
            <a:r>
              <a:rPr sz="1800" b="1" spc="-180" dirty="0">
                <a:latin typeface="Calibri"/>
                <a:cs typeface="Calibri"/>
              </a:rPr>
              <a:t> </a:t>
            </a:r>
            <a:r>
              <a:rPr sz="2700" b="1" baseline="-3086" dirty="0">
                <a:latin typeface="Calibri"/>
                <a:cs typeface="Calibri"/>
              </a:rPr>
              <a:t>and</a:t>
            </a:r>
            <a:r>
              <a:rPr sz="2700" b="1" spc="-7" baseline="-3086" dirty="0">
                <a:latin typeface="Calibri"/>
                <a:cs typeface="Calibri"/>
              </a:rPr>
              <a:t> </a:t>
            </a:r>
            <a:r>
              <a:rPr sz="2700" b="1" spc="-15" baseline="-3086" dirty="0">
                <a:latin typeface="Calibri"/>
                <a:cs typeface="Calibri"/>
              </a:rPr>
              <a:t>Decode</a:t>
            </a:r>
            <a:endParaRPr sz="2700" baseline="-3086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756152" y="5055565"/>
            <a:ext cx="762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029322" y="5038725"/>
            <a:ext cx="82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215628" y="4995417"/>
            <a:ext cx="187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708404"/>
            <a:ext cx="6155690" cy="3627120"/>
            <a:chOff x="179831" y="1708404"/>
            <a:chExt cx="6155690" cy="3627120"/>
          </a:xfrm>
        </p:grpSpPr>
        <p:sp>
          <p:nvSpPr>
            <p:cNvPr id="3" name="object 3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103612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does</a:t>
            </a:r>
            <a:r>
              <a:rPr spc="-35" dirty="0"/>
              <a:t> </a:t>
            </a:r>
            <a:r>
              <a:rPr dirty="0"/>
              <a:t>ALU</a:t>
            </a:r>
            <a:r>
              <a:rPr spc="-60" dirty="0"/>
              <a:t> </a:t>
            </a:r>
            <a:r>
              <a:rPr dirty="0"/>
              <a:t>op</a:t>
            </a:r>
            <a:r>
              <a:rPr spc="-35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Mem?</a:t>
            </a:r>
            <a:r>
              <a:rPr spc="-50" dirty="0"/>
              <a:t> </a:t>
            </a:r>
            <a:r>
              <a:rPr dirty="0"/>
              <a:t>Memop</a:t>
            </a:r>
            <a:r>
              <a:rPr spc="-6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spc="-25" dirty="0"/>
              <a:t>EX?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0858" y="2584703"/>
            <a:ext cx="3289300" cy="3105785"/>
          </a:xfrm>
          <a:custGeom>
            <a:avLst/>
            <a:gdLst/>
            <a:ahLst/>
            <a:cxnLst/>
            <a:rect l="l" t="t" r="r" b="b"/>
            <a:pathLst>
              <a:path w="3289300" h="3105785">
                <a:moveTo>
                  <a:pt x="640207" y="38100"/>
                </a:moveTo>
                <a:lnTo>
                  <a:pt x="627507" y="31750"/>
                </a:lnTo>
                <a:lnTo>
                  <a:pt x="564007" y="0"/>
                </a:lnTo>
                <a:lnTo>
                  <a:pt x="564007" y="31750"/>
                </a:lnTo>
                <a:lnTo>
                  <a:pt x="84074" y="31750"/>
                </a:lnTo>
                <a:lnTo>
                  <a:pt x="84074" y="44450"/>
                </a:lnTo>
                <a:lnTo>
                  <a:pt x="564007" y="44450"/>
                </a:lnTo>
                <a:lnTo>
                  <a:pt x="564007" y="76200"/>
                </a:lnTo>
                <a:lnTo>
                  <a:pt x="627507" y="44450"/>
                </a:lnTo>
                <a:lnTo>
                  <a:pt x="640207" y="38100"/>
                </a:lnTo>
                <a:close/>
              </a:path>
              <a:path w="3289300" h="3105785">
                <a:moveTo>
                  <a:pt x="2300859" y="1238758"/>
                </a:moveTo>
                <a:lnTo>
                  <a:pt x="2269096" y="1239088"/>
                </a:lnTo>
                <a:lnTo>
                  <a:pt x="2263648" y="745109"/>
                </a:lnTo>
                <a:lnTo>
                  <a:pt x="2250948" y="745363"/>
                </a:lnTo>
                <a:lnTo>
                  <a:pt x="2256383" y="1239215"/>
                </a:lnTo>
                <a:lnTo>
                  <a:pt x="2224659" y="1239520"/>
                </a:lnTo>
                <a:lnTo>
                  <a:pt x="2263648" y="1315339"/>
                </a:lnTo>
                <a:lnTo>
                  <a:pt x="2294432" y="1251966"/>
                </a:lnTo>
                <a:lnTo>
                  <a:pt x="2300859" y="1238758"/>
                </a:lnTo>
                <a:close/>
              </a:path>
              <a:path w="3289300" h="3105785">
                <a:moveTo>
                  <a:pt x="2487041" y="2827655"/>
                </a:moveTo>
                <a:lnTo>
                  <a:pt x="2480691" y="2814955"/>
                </a:lnTo>
                <a:lnTo>
                  <a:pt x="2448941" y="2751455"/>
                </a:lnTo>
                <a:lnTo>
                  <a:pt x="2410841" y="2827655"/>
                </a:lnTo>
                <a:lnTo>
                  <a:pt x="2442591" y="2827655"/>
                </a:lnTo>
                <a:lnTo>
                  <a:pt x="2442591" y="3092945"/>
                </a:lnTo>
                <a:lnTo>
                  <a:pt x="12700" y="3092945"/>
                </a:lnTo>
                <a:lnTo>
                  <a:pt x="12700" y="2731008"/>
                </a:lnTo>
                <a:lnTo>
                  <a:pt x="0" y="2731008"/>
                </a:lnTo>
                <a:lnTo>
                  <a:pt x="0" y="3105645"/>
                </a:lnTo>
                <a:lnTo>
                  <a:pt x="2455291" y="3105645"/>
                </a:lnTo>
                <a:lnTo>
                  <a:pt x="2455291" y="3099295"/>
                </a:lnTo>
                <a:lnTo>
                  <a:pt x="2455291" y="3092945"/>
                </a:lnTo>
                <a:lnTo>
                  <a:pt x="2455291" y="2827655"/>
                </a:lnTo>
                <a:lnTo>
                  <a:pt x="2487041" y="2827655"/>
                </a:lnTo>
                <a:close/>
              </a:path>
              <a:path w="3289300" h="3105785">
                <a:moveTo>
                  <a:pt x="3289046" y="1238377"/>
                </a:moveTo>
                <a:lnTo>
                  <a:pt x="3257296" y="1238377"/>
                </a:lnTo>
                <a:lnTo>
                  <a:pt x="3257296" y="871728"/>
                </a:lnTo>
                <a:lnTo>
                  <a:pt x="3244596" y="871728"/>
                </a:lnTo>
                <a:lnTo>
                  <a:pt x="3244596" y="1238377"/>
                </a:lnTo>
                <a:lnTo>
                  <a:pt x="3212846" y="1238377"/>
                </a:lnTo>
                <a:lnTo>
                  <a:pt x="3250946" y="1314577"/>
                </a:lnTo>
                <a:lnTo>
                  <a:pt x="3282696" y="1251077"/>
                </a:lnTo>
                <a:lnTo>
                  <a:pt x="3289046" y="123837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3754" y="3059938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6946" y="4697095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69794" y="1837689"/>
            <a:ext cx="223520" cy="1931670"/>
            <a:chOff x="2669794" y="1837689"/>
            <a:chExt cx="223520" cy="1931670"/>
          </a:xfrm>
        </p:grpSpPr>
        <p:sp>
          <p:nvSpPr>
            <p:cNvPr id="15" name="object 15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3963" y="3192017"/>
            <a:ext cx="101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0168" y="2615183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5595" y="3281171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8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7636" y="1317625"/>
            <a:ext cx="10932160" cy="4039235"/>
            <a:chOff x="897636" y="1317625"/>
            <a:chExt cx="10932160" cy="4039235"/>
          </a:xfrm>
        </p:grpSpPr>
        <p:sp>
          <p:nvSpPr>
            <p:cNvPr id="27" name="object 27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6" y="3127248"/>
              <a:ext cx="76200" cy="179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80682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7499" y="2013965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1027" y="2715259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2855" y="1491741"/>
            <a:ext cx="4265295" cy="255904"/>
          </a:xfrm>
          <a:custGeom>
            <a:avLst/>
            <a:gdLst/>
            <a:ahLst/>
            <a:cxnLst/>
            <a:rect l="l" t="t" r="r" b="b"/>
            <a:pathLst>
              <a:path w="4265295" h="255905">
                <a:moveTo>
                  <a:pt x="4252468" y="6350"/>
                </a:moveTo>
                <a:lnTo>
                  <a:pt x="4252468" y="255397"/>
                </a:lnTo>
                <a:lnTo>
                  <a:pt x="4265168" y="255397"/>
                </a:lnTo>
                <a:lnTo>
                  <a:pt x="4265168" y="12700"/>
                </a:lnTo>
                <a:lnTo>
                  <a:pt x="4258818" y="12700"/>
                </a:lnTo>
                <a:lnTo>
                  <a:pt x="4252468" y="6350"/>
                </a:lnTo>
                <a:close/>
              </a:path>
              <a:path w="4265295" h="255905">
                <a:moveTo>
                  <a:pt x="31750" y="158750"/>
                </a:moveTo>
                <a:lnTo>
                  <a:pt x="0" y="158750"/>
                </a:lnTo>
                <a:lnTo>
                  <a:pt x="38100" y="234950"/>
                </a:lnTo>
                <a:lnTo>
                  <a:pt x="69850" y="171450"/>
                </a:lnTo>
                <a:lnTo>
                  <a:pt x="31750" y="171450"/>
                </a:lnTo>
                <a:lnTo>
                  <a:pt x="31750" y="158750"/>
                </a:lnTo>
                <a:close/>
              </a:path>
              <a:path w="4265295" h="255905">
                <a:moveTo>
                  <a:pt x="4265168" y="0"/>
                </a:moveTo>
                <a:lnTo>
                  <a:pt x="31750" y="0"/>
                </a:lnTo>
                <a:lnTo>
                  <a:pt x="31750" y="171450"/>
                </a:lnTo>
                <a:lnTo>
                  <a:pt x="44450" y="171450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4265168" y="6350"/>
                </a:lnTo>
                <a:lnTo>
                  <a:pt x="4265168" y="0"/>
                </a:lnTo>
                <a:close/>
              </a:path>
              <a:path w="4265295" h="255905">
                <a:moveTo>
                  <a:pt x="76200" y="158750"/>
                </a:moveTo>
                <a:lnTo>
                  <a:pt x="44450" y="158750"/>
                </a:lnTo>
                <a:lnTo>
                  <a:pt x="44450" y="171450"/>
                </a:lnTo>
                <a:lnTo>
                  <a:pt x="69850" y="171450"/>
                </a:lnTo>
                <a:lnTo>
                  <a:pt x="76200" y="158750"/>
                </a:lnTo>
                <a:close/>
              </a:path>
              <a:path w="4265295" h="25590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4265295" h="255905">
                <a:moveTo>
                  <a:pt x="4252468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4252468" y="12700"/>
                </a:lnTo>
                <a:lnTo>
                  <a:pt x="4252468" y="6350"/>
                </a:lnTo>
                <a:close/>
              </a:path>
              <a:path w="4265295" h="255905">
                <a:moveTo>
                  <a:pt x="4265168" y="6350"/>
                </a:moveTo>
                <a:lnTo>
                  <a:pt x="4252468" y="6350"/>
                </a:lnTo>
                <a:lnTo>
                  <a:pt x="4258818" y="12700"/>
                </a:lnTo>
                <a:lnTo>
                  <a:pt x="4265168" y="12700"/>
                </a:lnTo>
                <a:lnTo>
                  <a:pt x="4265168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12089" y="1821560"/>
            <a:ext cx="173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212189" y="2719577"/>
            <a:ext cx="5346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0775" cy="1316990"/>
            <a:chOff x="118619" y="1886711"/>
            <a:chExt cx="112077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0775" cy="1316990"/>
            </a:xfrm>
            <a:custGeom>
              <a:avLst/>
              <a:gdLst/>
              <a:ahLst/>
              <a:cxnLst/>
              <a:rect l="l" t="t" r="r" b="b"/>
              <a:pathLst>
                <a:path w="112077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0775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927095" y="2229358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Control Signals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60877" y="2924683"/>
            <a:ext cx="537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453639" y="1958085"/>
            <a:ext cx="8230870" cy="4513580"/>
            <a:chOff x="2453639" y="1958085"/>
            <a:chExt cx="8230870" cy="4513580"/>
          </a:xfrm>
        </p:grpSpPr>
        <p:sp>
          <p:nvSpPr>
            <p:cNvPr id="60" name="object 60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3" y="2177541"/>
              <a:ext cx="98043" cy="154432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628513" y="3053841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10480" y="218973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23874" y="1089533"/>
            <a:ext cx="4271645" cy="657860"/>
          </a:xfrm>
          <a:custGeom>
            <a:avLst/>
            <a:gdLst/>
            <a:ahLst/>
            <a:cxnLst/>
            <a:rect l="l" t="t" r="r" b="b"/>
            <a:pathLst>
              <a:path w="4271645" h="657860">
                <a:moveTo>
                  <a:pt x="4195318" y="579374"/>
                </a:moveTo>
                <a:lnTo>
                  <a:pt x="4228338" y="657859"/>
                </a:lnTo>
                <a:lnTo>
                  <a:pt x="4265506" y="594487"/>
                </a:lnTo>
                <a:lnTo>
                  <a:pt x="4226179" y="594487"/>
                </a:lnTo>
                <a:lnTo>
                  <a:pt x="4226195" y="581435"/>
                </a:lnTo>
                <a:lnTo>
                  <a:pt x="4195318" y="579374"/>
                </a:lnTo>
                <a:close/>
              </a:path>
              <a:path w="4271645" h="657860">
                <a:moveTo>
                  <a:pt x="4239768" y="0"/>
                </a:moveTo>
                <a:lnTo>
                  <a:pt x="0" y="0"/>
                </a:lnTo>
                <a:lnTo>
                  <a:pt x="0" y="637158"/>
                </a:lnTo>
                <a:lnTo>
                  <a:pt x="12700" y="63715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239758" y="6350"/>
                </a:lnTo>
                <a:lnTo>
                  <a:pt x="4239768" y="0"/>
                </a:lnTo>
                <a:close/>
              </a:path>
              <a:path w="4271645" h="657860">
                <a:moveTo>
                  <a:pt x="4226195" y="581435"/>
                </a:moveTo>
                <a:lnTo>
                  <a:pt x="4226179" y="594487"/>
                </a:lnTo>
                <a:lnTo>
                  <a:pt x="4238879" y="594487"/>
                </a:lnTo>
                <a:lnTo>
                  <a:pt x="4238897" y="582284"/>
                </a:lnTo>
                <a:lnTo>
                  <a:pt x="4226195" y="581435"/>
                </a:lnTo>
                <a:close/>
              </a:path>
              <a:path w="4271645" h="657860">
                <a:moveTo>
                  <a:pt x="4238897" y="582284"/>
                </a:moveTo>
                <a:lnTo>
                  <a:pt x="4238879" y="594487"/>
                </a:lnTo>
                <a:lnTo>
                  <a:pt x="4265506" y="594487"/>
                </a:lnTo>
                <a:lnTo>
                  <a:pt x="4271391" y="584453"/>
                </a:lnTo>
                <a:lnTo>
                  <a:pt x="4238897" y="582284"/>
                </a:lnTo>
                <a:close/>
              </a:path>
              <a:path w="4271645" h="657860">
                <a:moveTo>
                  <a:pt x="4239758" y="6350"/>
                </a:moveTo>
                <a:lnTo>
                  <a:pt x="4226941" y="6350"/>
                </a:lnTo>
                <a:lnTo>
                  <a:pt x="4233291" y="12700"/>
                </a:lnTo>
                <a:lnTo>
                  <a:pt x="4226932" y="12700"/>
                </a:lnTo>
                <a:lnTo>
                  <a:pt x="4226195" y="581435"/>
                </a:lnTo>
                <a:lnTo>
                  <a:pt x="4238897" y="582284"/>
                </a:lnTo>
                <a:lnTo>
                  <a:pt x="4239749" y="12700"/>
                </a:lnTo>
                <a:lnTo>
                  <a:pt x="4233291" y="12700"/>
                </a:lnTo>
                <a:lnTo>
                  <a:pt x="4226941" y="6350"/>
                </a:lnTo>
                <a:lnTo>
                  <a:pt x="4239758" y="6350"/>
                </a:lnTo>
                <a:close/>
              </a:path>
              <a:path w="4271645" h="65786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4271645" h="657860">
                <a:moveTo>
                  <a:pt x="422694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226932" y="12700"/>
                </a:lnTo>
                <a:lnTo>
                  <a:pt x="422694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46708" y="2279142"/>
            <a:ext cx="3822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0" name="object 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3827779" y="1802637"/>
            <a:ext cx="60325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2725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 Offset</a:t>
            </a:r>
            <a:endParaRPr sz="1000">
              <a:latin typeface="Calibri"/>
              <a:cs typeface="Calibri"/>
            </a:endParaRPr>
          </a:p>
          <a:p>
            <a:pPr marL="15240" marR="5080" algn="just">
              <a:lnSpc>
                <a:spcPct val="100000"/>
              </a:lnSpc>
              <a:spcBef>
                <a:spcPts val="254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90642" y="2147061"/>
            <a:ext cx="757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243826" y="1965147"/>
            <a:ext cx="373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 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04021" y="1959102"/>
            <a:ext cx="586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4154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481948" y="2849956"/>
            <a:ext cx="424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500" dirty="0">
                <a:latin typeface="Calibri"/>
                <a:cs typeface="Calibri"/>
              </a:rPr>
              <a:t> </a:t>
            </a:r>
            <a:r>
              <a:rPr sz="1200" b="1" spc="-76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42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90" dirty="0">
                <a:latin typeface="Calibri"/>
                <a:cs typeface="Calibri"/>
              </a:rPr>
              <a:t>C</a:t>
            </a:r>
            <a:r>
              <a:rPr sz="1200" b="1" spc="-55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395206" y="1956561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522966" y="1946528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762490" y="3519042"/>
            <a:ext cx="368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571369" y="5505399"/>
            <a:ext cx="165290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2700" marR="74930" indent="130175">
              <a:lnSpc>
                <a:spcPct val="1217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457825" y="6325996"/>
            <a:ext cx="10928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927080" y="3534917"/>
            <a:ext cx="391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23861" y="2597658"/>
            <a:ext cx="433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3172" y="5036261"/>
            <a:ext cx="1607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98370" y="5053660"/>
            <a:ext cx="12649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56152" y="5055565"/>
            <a:ext cx="762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029322" y="5038725"/>
            <a:ext cx="82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215628" y="4995417"/>
            <a:ext cx="187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881" y="1727454"/>
            <a:ext cx="1663064" cy="3589020"/>
          </a:xfrm>
          <a:custGeom>
            <a:avLst/>
            <a:gdLst/>
            <a:ahLst/>
            <a:cxnLst/>
            <a:rect l="l" t="t" r="r" b="b"/>
            <a:pathLst>
              <a:path w="1663064" h="3589020">
                <a:moveTo>
                  <a:pt x="0" y="3589020"/>
                </a:moveTo>
                <a:lnTo>
                  <a:pt x="1662683" y="3589020"/>
                </a:lnTo>
                <a:lnTo>
                  <a:pt x="1662683" y="0"/>
                </a:lnTo>
                <a:lnTo>
                  <a:pt x="0" y="0"/>
                </a:lnTo>
                <a:lnTo>
                  <a:pt x="0" y="3589020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-133730"/>
            <a:ext cx="40659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pipelining: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469468"/>
            <a:ext cx="104006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Need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to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i="1" spc="-20" dirty="0">
                <a:latin typeface="Calibri Light"/>
                <a:cs typeface="Calibri Light"/>
              </a:rPr>
              <a:t>register</a:t>
            </a:r>
            <a:r>
              <a:rPr sz="4400" b="0" i="1" spc="-1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state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between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pipeline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stages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12108" y="3893565"/>
            <a:ext cx="2423795" cy="445770"/>
            <a:chOff x="3912108" y="3893565"/>
            <a:chExt cx="2423795" cy="445770"/>
          </a:xfrm>
        </p:grpSpPr>
        <p:sp>
          <p:nvSpPr>
            <p:cNvPr id="6" name="object 6"/>
            <p:cNvSpPr/>
            <p:nvPr/>
          </p:nvSpPr>
          <p:spPr>
            <a:xfrm>
              <a:off x="4867656" y="3899915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67656" y="3899915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772" y="3899915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4772" y="3899915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2108" y="4125848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00858" y="2584703"/>
            <a:ext cx="3289300" cy="3105785"/>
          </a:xfrm>
          <a:custGeom>
            <a:avLst/>
            <a:gdLst/>
            <a:ahLst/>
            <a:cxnLst/>
            <a:rect l="l" t="t" r="r" b="b"/>
            <a:pathLst>
              <a:path w="3289300" h="3105785">
                <a:moveTo>
                  <a:pt x="640207" y="38100"/>
                </a:moveTo>
                <a:lnTo>
                  <a:pt x="627507" y="31750"/>
                </a:lnTo>
                <a:lnTo>
                  <a:pt x="564007" y="0"/>
                </a:lnTo>
                <a:lnTo>
                  <a:pt x="564007" y="31750"/>
                </a:lnTo>
                <a:lnTo>
                  <a:pt x="84074" y="31750"/>
                </a:lnTo>
                <a:lnTo>
                  <a:pt x="84074" y="44450"/>
                </a:lnTo>
                <a:lnTo>
                  <a:pt x="564007" y="44450"/>
                </a:lnTo>
                <a:lnTo>
                  <a:pt x="564007" y="76200"/>
                </a:lnTo>
                <a:lnTo>
                  <a:pt x="627507" y="44450"/>
                </a:lnTo>
                <a:lnTo>
                  <a:pt x="640207" y="38100"/>
                </a:lnTo>
                <a:close/>
              </a:path>
              <a:path w="3289300" h="3105785">
                <a:moveTo>
                  <a:pt x="2300859" y="1238758"/>
                </a:moveTo>
                <a:lnTo>
                  <a:pt x="2269096" y="1239088"/>
                </a:lnTo>
                <a:lnTo>
                  <a:pt x="2263648" y="745109"/>
                </a:lnTo>
                <a:lnTo>
                  <a:pt x="2250948" y="745363"/>
                </a:lnTo>
                <a:lnTo>
                  <a:pt x="2256383" y="1239215"/>
                </a:lnTo>
                <a:lnTo>
                  <a:pt x="2224659" y="1239520"/>
                </a:lnTo>
                <a:lnTo>
                  <a:pt x="2263648" y="1315339"/>
                </a:lnTo>
                <a:lnTo>
                  <a:pt x="2294432" y="1251966"/>
                </a:lnTo>
                <a:lnTo>
                  <a:pt x="2300859" y="1238758"/>
                </a:lnTo>
                <a:close/>
              </a:path>
              <a:path w="3289300" h="3105785">
                <a:moveTo>
                  <a:pt x="2487041" y="2827655"/>
                </a:moveTo>
                <a:lnTo>
                  <a:pt x="2480691" y="2814955"/>
                </a:lnTo>
                <a:lnTo>
                  <a:pt x="2448941" y="2751455"/>
                </a:lnTo>
                <a:lnTo>
                  <a:pt x="2410841" y="2827655"/>
                </a:lnTo>
                <a:lnTo>
                  <a:pt x="2442591" y="2827655"/>
                </a:lnTo>
                <a:lnTo>
                  <a:pt x="2442591" y="3092945"/>
                </a:lnTo>
                <a:lnTo>
                  <a:pt x="12700" y="3092945"/>
                </a:lnTo>
                <a:lnTo>
                  <a:pt x="12700" y="2731008"/>
                </a:lnTo>
                <a:lnTo>
                  <a:pt x="0" y="2731008"/>
                </a:lnTo>
                <a:lnTo>
                  <a:pt x="0" y="3105645"/>
                </a:lnTo>
                <a:lnTo>
                  <a:pt x="2455291" y="3105645"/>
                </a:lnTo>
                <a:lnTo>
                  <a:pt x="2455291" y="3099295"/>
                </a:lnTo>
                <a:lnTo>
                  <a:pt x="2455291" y="3092945"/>
                </a:lnTo>
                <a:lnTo>
                  <a:pt x="2455291" y="2827655"/>
                </a:lnTo>
                <a:lnTo>
                  <a:pt x="2487041" y="2827655"/>
                </a:lnTo>
                <a:close/>
              </a:path>
              <a:path w="3289300" h="3105785">
                <a:moveTo>
                  <a:pt x="3289046" y="1238377"/>
                </a:moveTo>
                <a:lnTo>
                  <a:pt x="3257296" y="1238377"/>
                </a:lnTo>
                <a:lnTo>
                  <a:pt x="3257296" y="871728"/>
                </a:lnTo>
                <a:lnTo>
                  <a:pt x="3244596" y="871728"/>
                </a:lnTo>
                <a:lnTo>
                  <a:pt x="3244596" y="1238377"/>
                </a:lnTo>
                <a:lnTo>
                  <a:pt x="3212846" y="1238377"/>
                </a:lnTo>
                <a:lnTo>
                  <a:pt x="3250946" y="1314577"/>
                </a:lnTo>
                <a:lnTo>
                  <a:pt x="3282696" y="1251077"/>
                </a:lnTo>
                <a:lnTo>
                  <a:pt x="3289046" y="123837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3754" y="3059938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6946" y="4697095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8658" y="1837689"/>
            <a:ext cx="2454275" cy="3257550"/>
            <a:chOff x="438658" y="1837689"/>
            <a:chExt cx="2454275" cy="3257550"/>
          </a:xfrm>
        </p:grpSpPr>
        <p:sp>
          <p:nvSpPr>
            <p:cNvPr id="16" name="object 16"/>
            <p:cNvSpPr/>
            <p:nvPr/>
          </p:nvSpPr>
          <p:spPr>
            <a:xfrm>
              <a:off x="445008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1039368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9368" y="900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5008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0" y="900684"/>
                  </a:moveTo>
                  <a:lnTo>
                    <a:pt x="1039368" y="900684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76143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6143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8216" y="4368165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22" name="object 22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849751" y="3960114"/>
            <a:ext cx="9823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31738" y="4142994"/>
            <a:ext cx="834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40168" y="2615183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35595" y="3281171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8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97636" y="1317625"/>
            <a:ext cx="10932160" cy="4039235"/>
            <a:chOff x="897636" y="1317625"/>
            <a:chExt cx="10932160" cy="4039235"/>
          </a:xfrm>
        </p:grpSpPr>
        <p:sp>
          <p:nvSpPr>
            <p:cNvPr id="31" name="object 31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6" y="3127248"/>
              <a:ext cx="76200" cy="1791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980682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8" name="object 38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43" name="object 43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38327" y="2715259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7218" y="1491741"/>
            <a:ext cx="4671060" cy="566420"/>
            <a:chOff x="347218" y="1491741"/>
            <a:chExt cx="4671060" cy="566420"/>
          </a:xfrm>
        </p:grpSpPr>
        <p:sp>
          <p:nvSpPr>
            <p:cNvPr id="48" name="object 48"/>
            <p:cNvSpPr/>
            <p:nvPr/>
          </p:nvSpPr>
          <p:spPr>
            <a:xfrm>
              <a:off x="353568" y="1491741"/>
              <a:ext cx="4664710" cy="560070"/>
            </a:xfrm>
            <a:custGeom>
              <a:avLst/>
              <a:gdLst/>
              <a:ahLst/>
              <a:cxnLst/>
              <a:rect l="l" t="t" r="r" b="b"/>
              <a:pathLst>
                <a:path w="4664710" h="560069">
                  <a:moveTo>
                    <a:pt x="265176" y="305054"/>
                  </a:moveTo>
                  <a:lnTo>
                    <a:pt x="0" y="305054"/>
                  </a:lnTo>
                  <a:lnTo>
                    <a:pt x="0" y="559562"/>
                  </a:lnTo>
                  <a:lnTo>
                    <a:pt x="265176" y="559562"/>
                  </a:lnTo>
                  <a:lnTo>
                    <a:pt x="265176" y="305054"/>
                  </a:lnTo>
                  <a:close/>
                </a:path>
                <a:path w="4664710" h="560069">
                  <a:moveTo>
                    <a:pt x="4664456" y="0"/>
                  </a:moveTo>
                  <a:lnTo>
                    <a:pt x="431038" y="0"/>
                  </a:lnTo>
                  <a:lnTo>
                    <a:pt x="431038" y="158750"/>
                  </a:lnTo>
                  <a:lnTo>
                    <a:pt x="399288" y="158750"/>
                  </a:lnTo>
                  <a:lnTo>
                    <a:pt x="437388" y="234950"/>
                  </a:lnTo>
                  <a:lnTo>
                    <a:pt x="469138" y="171450"/>
                  </a:lnTo>
                  <a:lnTo>
                    <a:pt x="475488" y="158750"/>
                  </a:lnTo>
                  <a:lnTo>
                    <a:pt x="443738" y="158750"/>
                  </a:lnTo>
                  <a:lnTo>
                    <a:pt x="443738" y="12700"/>
                  </a:lnTo>
                  <a:lnTo>
                    <a:pt x="4651756" y="12700"/>
                  </a:lnTo>
                  <a:lnTo>
                    <a:pt x="4651756" y="255397"/>
                  </a:lnTo>
                  <a:lnTo>
                    <a:pt x="4664456" y="255397"/>
                  </a:lnTo>
                  <a:lnTo>
                    <a:pt x="4664456" y="12700"/>
                  </a:lnTo>
                  <a:lnTo>
                    <a:pt x="4664456" y="6350"/>
                  </a:lnTo>
                  <a:lnTo>
                    <a:pt x="46644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18619" y="1886711"/>
            <a:ext cx="3170555" cy="3269615"/>
            <a:chOff x="118619" y="1886711"/>
            <a:chExt cx="3170555" cy="3269615"/>
          </a:xfrm>
        </p:grpSpPr>
        <p:sp>
          <p:nvSpPr>
            <p:cNvPr id="56" name="object 56"/>
            <p:cNvSpPr/>
            <p:nvPr/>
          </p:nvSpPr>
          <p:spPr>
            <a:xfrm>
              <a:off x="118618" y="1886711"/>
              <a:ext cx="1120775" cy="1316990"/>
            </a:xfrm>
            <a:custGeom>
              <a:avLst/>
              <a:gdLst/>
              <a:ahLst/>
              <a:cxnLst/>
              <a:rect l="l" t="t" r="r" b="b"/>
              <a:pathLst>
                <a:path w="112077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0775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92095" y="4319016"/>
              <a:ext cx="990600" cy="830580"/>
            </a:xfrm>
            <a:custGeom>
              <a:avLst/>
              <a:gdLst/>
              <a:ahLst/>
              <a:cxnLst/>
              <a:rect l="l" t="t" r="r" b="b"/>
              <a:pathLst>
                <a:path w="990600" h="830579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90600" h="830579">
                  <a:moveTo>
                    <a:pt x="0" y="545592"/>
                  </a:moveTo>
                  <a:lnTo>
                    <a:pt x="990600" y="545592"/>
                  </a:lnTo>
                  <a:lnTo>
                    <a:pt x="990600" y="283463"/>
                  </a:lnTo>
                  <a:lnTo>
                    <a:pt x="0" y="283463"/>
                  </a:lnTo>
                  <a:lnTo>
                    <a:pt x="0" y="545592"/>
                  </a:lnTo>
                  <a:close/>
                </a:path>
                <a:path w="990600" h="830579">
                  <a:moveTo>
                    <a:pt x="0" y="830580"/>
                  </a:moveTo>
                  <a:lnTo>
                    <a:pt x="990600" y="830580"/>
                  </a:lnTo>
                  <a:lnTo>
                    <a:pt x="990600" y="566928"/>
                  </a:lnTo>
                  <a:lnTo>
                    <a:pt x="0" y="566928"/>
                  </a:lnTo>
                  <a:lnTo>
                    <a:pt x="0" y="8305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298445" y="4040378"/>
            <a:ext cx="977900" cy="26162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24861" y="4277995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98445" y="4598161"/>
            <a:ext cx="977900" cy="27114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202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98445" y="4881626"/>
            <a:ext cx="977900" cy="26162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927095" y="2229358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Control Signals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60877" y="2924683"/>
            <a:ext cx="342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60877" y="3107563"/>
            <a:ext cx="4832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Registe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60877" y="3290442"/>
            <a:ext cx="404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453639" y="2039111"/>
            <a:ext cx="8230870" cy="4432300"/>
            <a:chOff x="2453639" y="2039111"/>
            <a:chExt cx="8230870" cy="4432300"/>
          </a:xfrm>
        </p:grpSpPr>
        <p:sp>
          <p:nvSpPr>
            <p:cNvPr id="70" name="object 70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5628513" y="3053841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27779" y="1802637"/>
            <a:ext cx="3949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 Offset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490973" y="1958085"/>
            <a:ext cx="255270" cy="589280"/>
            <a:chOff x="4490973" y="1958085"/>
            <a:chExt cx="255270" cy="589280"/>
          </a:xfrm>
        </p:grpSpPr>
        <p:sp>
          <p:nvSpPr>
            <p:cNvPr id="75" name="object 75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3" y="2177541"/>
              <a:ext cx="98043" cy="154432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4610480" y="218973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23874" y="1089533"/>
            <a:ext cx="4271645" cy="657860"/>
          </a:xfrm>
          <a:custGeom>
            <a:avLst/>
            <a:gdLst/>
            <a:ahLst/>
            <a:cxnLst/>
            <a:rect l="l" t="t" r="r" b="b"/>
            <a:pathLst>
              <a:path w="4271645" h="657860">
                <a:moveTo>
                  <a:pt x="4195318" y="579374"/>
                </a:moveTo>
                <a:lnTo>
                  <a:pt x="4228338" y="657859"/>
                </a:lnTo>
                <a:lnTo>
                  <a:pt x="4265506" y="594487"/>
                </a:lnTo>
                <a:lnTo>
                  <a:pt x="4226179" y="594487"/>
                </a:lnTo>
                <a:lnTo>
                  <a:pt x="4226195" y="581435"/>
                </a:lnTo>
                <a:lnTo>
                  <a:pt x="4195318" y="579374"/>
                </a:lnTo>
                <a:close/>
              </a:path>
              <a:path w="4271645" h="657860">
                <a:moveTo>
                  <a:pt x="4239768" y="0"/>
                </a:moveTo>
                <a:lnTo>
                  <a:pt x="0" y="0"/>
                </a:lnTo>
                <a:lnTo>
                  <a:pt x="0" y="637158"/>
                </a:lnTo>
                <a:lnTo>
                  <a:pt x="12700" y="63715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239758" y="6350"/>
                </a:lnTo>
                <a:lnTo>
                  <a:pt x="4239768" y="0"/>
                </a:lnTo>
                <a:close/>
              </a:path>
              <a:path w="4271645" h="657860">
                <a:moveTo>
                  <a:pt x="4226195" y="581435"/>
                </a:moveTo>
                <a:lnTo>
                  <a:pt x="4226179" y="594487"/>
                </a:lnTo>
                <a:lnTo>
                  <a:pt x="4238879" y="594487"/>
                </a:lnTo>
                <a:lnTo>
                  <a:pt x="4238897" y="582284"/>
                </a:lnTo>
                <a:lnTo>
                  <a:pt x="4226195" y="581435"/>
                </a:lnTo>
                <a:close/>
              </a:path>
              <a:path w="4271645" h="657860">
                <a:moveTo>
                  <a:pt x="4238897" y="582284"/>
                </a:moveTo>
                <a:lnTo>
                  <a:pt x="4238879" y="594487"/>
                </a:lnTo>
                <a:lnTo>
                  <a:pt x="4265506" y="594487"/>
                </a:lnTo>
                <a:lnTo>
                  <a:pt x="4271391" y="584453"/>
                </a:lnTo>
                <a:lnTo>
                  <a:pt x="4238897" y="582284"/>
                </a:lnTo>
                <a:close/>
              </a:path>
              <a:path w="4271645" h="657860">
                <a:moveTo>
                  <a:pt x="4239758" y="6350"/>
                </a:moveTo>
                <a:lnTo>
                  <a:pt x="4226941" y="6350"/>
                </a:lnTo>
                <a:lnTo>
                  <a:pt x="4233291" y="12700"/>
                </a:lnTo>
                <a:lnTo>
                  <a:pt x="4226932" y="12700"/>
                </a:lnTo>
                <a:lnTo>
                  <a:pt x="4226195" y="581435"/>
                </a:lnTo>
                <a:lnTo>
                  <a:pt x="4238897" y="582284"/>
                </a:lnTo>
                <a:lnTo>
                  <a:pt x="4239749" y="12700"/>
                </a:lnTo>
                <a:lnTo>
                  <a:pt x="4233291" y="12700"/>
                </a:lnTo>
                <a:lnTo>
                  <a:pt x="4226941" y="6350"/>
                </a:lnTo>
                <a:lnTo>
                  <a:pt x="4239758" y="6350"/>
                </a:lnTo>
                <a:close/>
              </a:path>
              <a:path w="4271645" h="65786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4271645" h="657860">
                <a:moveTo>
                  <a:pt x="422694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226932" y="12700"/>
                </a:lnTo>
                <a:lnTo>
                  <a:pt x="422694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040993" y="1016507"/>
            <a:ext cx="2251710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872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30625" y="2336800"/>
            <a:ext cx="532765" cy="219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3" name="object 8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3864344" y="2292476"/>
            <a:ext cx="5664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nstruction </a:t>
            </a:r>
            <a:r>
              <a:rPr sz="1000" b="1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890642" y="2147061"/>
            <a:ext cx="757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243826" y="1965147"/>
            <a:ext cx="373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 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304021" y="1959102"/>
            <a:ext cx="366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291321" y="2324861"/>
            <a:ext cx="59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469248" y="2849956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500" dirty="0">
                <a:latin typeface="Calibri"/>
                <a:cs typeface="Calibri"/>
              </a:rPr>
              <a:t> </a:t>
            </a:r>
            <a:r>
              <a:rPr sz="1200" b="1" spc="-76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42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90" dirty="0">
                <a:latin typeface="Calibri"/>
                <a:cs typeface="Calibri"/>
              </a:rPr>
              <a:t>C</a:t>
            </a:r>
            <a:r>
              <a:rPr sz="1200" b="1" spc="-55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9395206" y="1956561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522966" y="1946528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011161" y="3329178"/>
            <a:ext cx="445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17931" y="5036261"/>
            <a:ext cx="1624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198370" y="5053660"/>
            <a:ext cx="12649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756152" y="5055565"/>
            <a:ext cx="762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172956" y="4995417"/>
            <a:ext cx="2618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1766061" y="2276601"/>
            <a:ext cx="453390" cy="2224405"/>
            <a:chOff x="1766061" y="2276601"/>
            <a:chExt cx="453390" cy="2224405"/>
          </a:xfrm>
        </p:grpSpPr>
        <p:sp>
          <p:nvSpPr>
            <p:cNvPr id="106" name="object 106"/>
            <p:cNvSpPr/>
            <p:nvPr/>
          </p:nvSpPr>
          <p:spPr>
            <a:xfrm>
              <a:off x="1772411" y="2282951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440436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40436" y="2211324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772411" y="2282951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0" y="2211324"/>
                  </a:moveTo>
                  <a:lnTo>
                    <a:pt x="440436" y="2211324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857248" y="3087115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880107" y="3361131"/>
            <a:ext cx="224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3422650" y="2262885"/>
            <a:ext cx="495934" cy="2224405"/>
            <a:chOff x="3422650" y="2262885"/>
            <a:chExt cx="495934" cy="2224405"/>
          </a:xfrm>
        </p:grpSpPr>
        <p:sp>
          <p:nvSpPr>
            <p:cNvPr id="111" name="object 111"/>
            <p:cNvSpPr/>
            <p:nvPr/>
          </p:nvSpPr>
          <p:spPr>
            <a:xfrm>
              <a:off x="3429000" y="2269235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483108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83108" y="221132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429000" y="2269235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0" y="2211324"/>
                  </a:moveTo>
                  <a:lnTo>
                    <a:pt x="483108" y="2211324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3514090" y="3073095"/>
            <a:ext cx="312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ID/</a:t>
            </a:r>
            <a:endParaRPr sz="18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335014" y="2253742"/>
            <a:ext cx="694055" cy="2224405"/>
            <a:chOff x="6335014" y="2253742"/>
            <a:chExt cx="694055" cy="2224405"/>
          </a:xfrm>
        </p:grpSpPr>
        <p:sp>
          <p:nvSpPr>
            <p:cNvPr id="115" name="object 115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681228" y="0"/>
                  </a:moveTo>
                  <a:lnTo>
                    <a:pt x="0" y="0"/>
                  </a:lnTo>
                  <a:lnTo>
                    <a:pt x="0" y="2211323"/>
                  </a:lnTo>
                  <a:lnTo>
                    <a:pt x="681228" y="2211323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0" y="2211323"/>
                  </a:moveTo>
                  <a:lnTo>
                    <a:pt x="681228" y="2211323"/>
                  </a:lnTo>
                  <a:lnTo>
                    <a:pt x="681228" y="0"/>
                  </a:lnTo>
                  <a:lnTo>
                    <a:pt x="0" y="0"/>
                  </a:lnTo>
                  <a:lnTo>
                    <a:pt x="0" y="22113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6423152" y="2597658"/>
            <a:ext cx="98615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075" marR="4699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</a:t>
            </a:r>
            <a:endParaRPr sz="1200">
              <a:latin typeface="Calibri"/>
              <a:cs typeface="Calibri"/>
            </a:endParaRPr>
          </a:p>
          <a:p>
            <a:pPr marL="99060">
              <a:lnSpc>
                <a:spcPts val="1535"/>
              </a:lnSpc>
              <a:tabLst>
                <a:tab pos="600075" algn="l"/>
              </a:tabLst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EX/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8901430" y="2366517"/>
            <a:ext cx="706120" cy="2225675"/>
            <a:chOff x="8901430" y="2366517"/>
            <a:chExt cx="706120" cy="2225675"/>
          </a:xfrm>
        </p:grpSpPr>
        <p:sp>
          <p:nvSpPr>
            <p:cNvPr id="119" name="object 119"/>
            <p:cNvSpPr/>
            <p:nvPr/>
          </p:nvSpPr>
          <p:spPr>
            <a:xfrm>
              <a:off x="8907780" y="2372867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693420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693420" y="2212847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907780" y="2372867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0" y="2212847"/>
                  </a:moveTo>
                  <a:lnTo>
                    <a:pt x="693420" y="2212847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212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8995664" y="3177921"/>
            <a:ext cx="113538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  <a:p>
            <a:pPr marL="766445" marR="5080" indent="-716280" algn="just">
              <a:lnSpc>
                <a:spcPct val="93500"/>
              </a:lnSpc>
              <a:spcBef>
                <a:spcPts val="14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/WB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800" b="1" spc="-30" baseline="2314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571369" y="5505399"/>
            <a:ext cx="165290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2700" marR="74930" indent="130175">
              <a:lnSpc>
                <a:spcPct val="1217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457825" y="6325996"/>
            <a:ext cx="10928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881" y="1727454"/>
            <a:ext cx="1663064" cy="3589020"/>
          </a:xfrm>
          <a:custGeom>
            <a:avLst/>
            <a:gdLst/>
            <a:ahLst/>
            <a:cxnLst/>
            <a:rect l="l" t="t" r="r" b="b"/>
            <a:pathLst>
              <a:path w="1663064" h="3589020">
                <a:moveTo>
                  <a:pt x="0" y="3589020"/>
                </a:moveTo>
                <a:lnTo>
                  <a:pt x="1662683" y="3589020"/>
                </a:lnTo>
                <a:lnTo>
                  <a:pt x="1662683" y="0"/>
                </a:lnTo>
                <a:lnTo>
                  <a:pt x="0" y="0"/>
                </a:lnTo>
                <a:lnTo>
                  <a:pt x="0" y="3589020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-133730"/>
            <a:ext cx="40659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Cost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pipelining: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469468"/>
            <a:ext cx="104006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Need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to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i="1" spc="-20" dirty="0">
                <a:latin typeface="Calibri Light"/>
                <a:cs typeface="Calibri Light"/>
              </a:rPr>
              <a:t>register</a:t>
            </a:r>
            <a:r>
              <a:rPr sz="4400" b="0" i="1" spc="-1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state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between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pipeline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stages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12108" y="3893565"/>
            <a:ext cx="2423795" cy="445770"/>
            <a:chOff x="3912108" y="3893565"/>
            <a:chExt cx="2423795" cy="445770"/>
          </a:xfrm>
        </p:grpSpPr>
        <p:sp>
          <p:nvSpPr>
            <p:cNvPr id="6" name="object 6"/>
            <p:cNvSpPr/>
            <p:nvPr/>
          </p:nvSpPr>
          <p:spPr>
            <a:xfrm>
              <a:off x="4867656" y="3899915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67656" y="3899915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772" y="3899915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4772" y="3899915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2108" y="4125848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00858" y="2584703"/>
            <a:ext cx="3289300" cy="3105785"/>
          </a:xfrm>
          <a:custGeom>
            <a:avLst/>
            <a:gdLst/>
            <a:ahLst/>
            <a:cxnLst/>
            <a:rect l="l" t="t" r="r" b="b"/>
            <a:pathLst>
              <a:path w="3289300" h="3105785">
                <a:moveTo>
                  <a:pt x="640207" y="38100"/>
                </a:moveTo>
                <a:lnTo>
                  <a:pt x="627507" y="31750"/>
                </a:lnTo>
                <a:lnTo>
                  <a:pt x="564007" y="0"/>
                </a:lnTo>
                <a:lnTo>
                  <a:pt x="564007" y="31750"/>
                </a:lnTo>
                <a:lnTo>
                  <a:pt x="84074" y="31750"/>
                </a:lnTo>
                <a:lnTo>
                  <a:pt x="84074" y="44450"/>
                </a:lnTo>
                <a:lnTo>
                  <a:pt x="564007" y="44450"/>
                </a:lnTo>
                <a:lnTo>
                  <a:pt x="564007" y="76200"/>
                </a:lnTo>
                <a:lnTo>
                  <a:pt x="627507" y="44450"/>
                </a:lnTo>
                <a:lnTo>
                  <a:pt x="640207" y="38100"/>
                </a:lnTo>
                <a:close/>
              </a:path>
              <a:path w="3289300" h="3105785">
                <a:moveTo>
                  <a:pt x="2300859" y="1238758"/>
                </a:moveTo>
                <a:lnTo>
                  <a:pt x="2269096" y="1239088"/>
                </a:lnTo>
                <a:lnTo>
                  <a:pt x="2263648" y="745109"/>
                </a:lnTo>
                <a:lnTo>
                  <a:pt x="2250948" y="745363"/>
                </a:lnTo>
                <a:lnTo>
                  <a:pt x="2256383" y="1239215"/>
                </a:lnTo>
                <a:lnTo>
                  <a:pt x="2224659" y="1239520"/>
                </a:lnTo>
                <a:lnTo>
                  <a:pt x="2263648" y="1315339"/>
                </a:lnTo>
                <a:lnTo>
                  <a:pt x="2294432" y="1251966"/>
                </a:lnTo>
                <a:lnTo>
                  <a:pt x="2300859" y="1238758"/>
                </a:lnTo>
                <a:close/>
              </a:path>
              <a:path w="3289300" h="3105785">
                <a:moveTo>
                  <a:pt x="2487041" y="2827655"/>
                </a:moveTo>
                <a:lnTo>
                  <a:pt x="2480691" y="2814955"/>
                </a:lnTo>
                <a:lnTo>
                  <a:pt x="2448941" y="2751455"/>
                </a:lnTo>
                <a:lnTo>
                  <a:pt x="2410841" y="2827655"/>
                </a:lnTo>
                <a:lnTo>
                  <a:pt x="2442591" y="2827655"/>
                </a:lnTo>
                <a:lnTo>
                  <a:pt x="2442591" y="3092945"/>
                </a:lnTo>
                <a:lnTo>
                  <a:pt x="12700" y="3092945"/>
                </a:lnTo>
                <a:lnTo>
                  <a:pt x="12700" y="2731008"/>
                </a:lnTo>
                <a:lnTo>
                  <a:pt x="0" y="2731008"/>
                </a:lnTo>
                <a:lnTo>
                  <a:pt x="0" y="3105645"/>
                </a:lnTo>
                <a:lnTo>
                  <a:pt x="2455291" y="3105645"/>
                </a:lnTo>
                <a:lnTo>
                  <a:pt x="2455291" y="3099295"/>
                </a:lnTo>
                <a:lnTo>
                  <a:pt x="2455291" y="3092945"/>
                </a:lnTo>
                <a:lnTo>
                  <a:pt x="2455291" y="2827655"/>
                </a:lnTo>
                <a:lnTo>
                  <a:pt x="2487041" y="2827655"/>
                </a:lnTo>
                <a:close/>
              </a:path>
              <a:path w="3289300" h="3105785">
                <a:moveTo>
                  <a:pt x="3289046" y="1238377"/>
                </a:moveTo>
                <a:lnTo>
                  <a:pt x="3257296" y="1238377"/>
                </a:lnTo>
                <a:lnTo>
                  <a:pt x="3257296" y="871728"/>
                </a:lnTo>
                <a:lnTo>
                  <a:pt x="3244596" y="871728"/>
                </a:lnTo>
                <a:lnTo>
                  <a:pt x="3244596" y="1238377"/>
                </a:lnTo>
                <a:lnTo>
                  <a:pt x="3212846" y="1238377"/>
                </a:lnTo>
                <a:lnTo>
                  <a:pt x="3250946" y="1314577"/>
                </a:lnTo>
                <a:lnTo>
                  <a:pt x="3282696" y="1251077"/>
                </a:lnTo>
                <a:lnTo>
                  <a:pt x="3289046" y="123837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3754" y="3059938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6946" y="4697095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8658" y="1837689"/>
            <a:ext cx="2454275" cy="3257550"/>
            <a:chOff x="438658" y="1837689"/>
            <a:chExt cx="2454275" cy="3257550"/>
          </a:xfrm>
        </p:grpSpPr>
        <p:sp>
          <p:nvSpPr>
            <p:cNvPr id="16" name="object 16"/>
            <p:cNvSpPr/>
            <p:nvPr/>
          </p:nvSpPr>
          <p:spPr>
            <a:xfrm>
              <a:off x="445008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1039368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9368" y="900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5008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0" y="900684"/>
                  </a:moveTo>
                  <a:lnTo>
                    <a:pt x="1039368" y="900684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76143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6143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8216" y="4368165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22" name="object 22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833242" y="5467299"/>
            <a:ext cx="1266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Da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4150" y="5518099"/>
            <a:ext cx="1276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b="1" spc="-35" dirty="0">
                <a:latin typeface="Calibri"/>
                <a:cs typeface="Calibri"/>
              </a:rPr>
              <a:t>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9751" y="3960114"/>
            <a:ext cx="9823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1738" y="4142994"/>
            <a:ext cx="834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40168" y="2615183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35595" y="3281171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8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97636" y="1317625"/>
            <a:ext cx="10932160" cy="4039235"/>
            <a:chOff x="897636" y="1317625"/>
            <a:chExt cx="10932160" cy="4039235"/>
          </a:xfrm>
        </p:grpSpPr>
        <p:sp>
          <p:nvSpPr>
            <p:cNvPr id="33" name="object 33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6" y="3127248"/>
              <a:ext cx="76200" cy="179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980682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40" name="object 40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45" name="object 45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38327" y="2715259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7218" y="1491741"/>
            <a:ext cx="4671060" cy="566420"/>
            <a:chOff x="347218" y="1491741"/>
            <a:chExt cx="4671060" cy="566420"/>
          </a:xfrm>
        </p:grpSpPr>
        <p:sp>
          <p:nvSpPr>
            <p:cNvPr id="50" name="object 50"/>
            <p:cNvSpPr/>
            <p:nvPr/>
          </p:nvSpPr>
          <p:spPr>
            <a:xfrm>
              <a:off x="353568" y="1491741"/>
              <a:ext cx="4664710" cy="560070"/>
            </a:xfrm>
            <a:custGeom>
              <a:avLst/>
              <a:gdLst/>
              <a:ahLst/>
              <a:cxnLst/>
              <a:rect l="l" t="t" r="r" b="b"/>
              <a:pathLst>
                <a:path w="4664710" h="560069">
                  <a:moveTo>
                    <a:pt x="265176" y="305054"/>
                  </a:moveTo>
                  <a:lnTo>
                    <a:pt x="0" y="305054"/>
                  </a:lnTo>
                  <a:lnTo>
                    <a:pt x="0" y="559562"/>
                  </a:lnTo>
                  <a:lnTo>
                    <a:pt x="265176" y="559562"/>
                  </a:lnTo>
                  <a:lnTo>
                    <a:pt x="265176" y="305054"/>
                  </a:lnTo>
                  <a:close/>
                </a:path>
                <a:path w="4664710" h="560069">
                  <a:moveTo>
                    <a:pt x="4664456" y="0"/>
                  </a:moveTo>
                  <a:lnTo>
                    <a:pt x="431038" y="0"/>
                  </a:lnTo>
                  <a:lnTo>
                    <a:pt x="431038" y="158750"/>
                  </a:lnTo>
                  <a:lnTo>
                    <a:pt x="399288" y="158750"/>
                  </a:lnTo>
                  <a:lnTo>
                    <a:pt x="437388" y="234950"/>
                  </a:lnTo>
                  <a:lnTo>
                    <a:pt x="469138" y="171450"/>
                  </a:lnTo>
                  <a:lnTo>
                    <a:pt x="475488" y="158750"/>
                  </a:lnTo>
                  <a:lnTo>
                    <a:pt x="443738" y="158750"/>
                  </a:lnTo>
                  <a:lnTo>
                    <a:pt x="443738" y="12700"/>
                  </a:lnTo>
                  <a:lnTo>
                    <a:pt x="4651756" y="12700"/>
                  </a:lnTo>
                  <a:lnTo>
                    <a:pt x="4651756" y="255397"/>
                  </a:lnTo>
                  <a:lnTo>
                    <a:pt x="4664456" y="255397"/>
                  </a:lnTo>
                  <a:lnTo>
                    <a:pt x="4664456" y="12700"/>
                  </a:lnTo>
                  <a:lnTo>
                    <a:pt x="4664456" y="6350"/>
                  </a:lnTo>
                  <a:lnTo>
                    <a:pt x="46644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18619" y="1886711"/>
            <a:ext cx="3170555" cy="3269615"/>
            <a:chOff x="118619" y="1886711"/>
            <a:chExt cx="3170555" cy="3269615"/>
          </a:xfrm>
        </p:grpSpPr>
        <p:sp>
          <p:nvSpPr>
            <p:cNvPr id="58" name="object 58"/>
            <p:cNvSpPr/>
            <p:nvPr/>
          </p:nvSpPr>
          <p:spPr>
            <a:xfrm>
              <a:off x="118618" y="1886711"/>
              <a:ext cx="1120775" cy="1316990"/>
            </a:xfrm>
            <a:custGeom>
              <a:avLst/>
              <a:gdLst/>
              <a:ahLst/>
              <a:cxnLst/>
              <a:rect l="l" t="t" r="r" b="b"/>
              <a:pathLst>
                <a:path w="112077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0775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324861" y="4000245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324861" y="4277995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24861" y="4568190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92095" y="4885944"/>
            <a:ext cx="990600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27095" y="2229358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Control Signals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60877" y="2924683"/>
            <a:ext cx="342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60877" y="3107563"/>
            <a:ext cx="4832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Registe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60877" y="3290442"/>
            <a:ext cx="404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453639" y="2039111"/>
            <a:ext cx="8230870" cy="4432300"/>
            <a:chOff x="2453639" y="2039111"/>
            <a:chExt cx="8230870" cy="4432300"/>
          </a:xfrm>
        </p:grpSpPr>
        <p:sp>
          <p:nvSpPr>
            <p:cNvPr id="77" name="object 77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5628513" y="3053841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27779" y="1802637"/>
            <a:ext cx="3949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 Offset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490973" y="1958085"/>
            <a:ext cx="255270" cy="589280"/>
            <a:chOff x="4490973" y="1958085"/>
            <a:chExt cx="255270" cy="589280"/>
          </a:xfrm>
        </p:grpSpPr>
        <p:sp>
          <p:nvSpPr>
            <p:cNvPr id="82" name="object 82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3" y="2177541"/>
              <a:ext cx="98043" cy="154432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4610480" y="218973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23874" y="1089533"/>
            <a:ext cx="4271645" cy="657860"/>
          </a:xfrm>
          <a:custGeom>
            <a:avLst/>
            <a:gdLst/>
            <a:ahLst/>
            <a:cxnLst/>
            <a:rect l="l" t="t" r="r" b="b"/>
            <a:pathLst>
              <a:path w="4271645" h="657860">
                <a:moveTo>
                  <a:pt x="4195318" y="579374"/>
                </a:moveTo>
                <a:lnTo>
                  <a:pt x="4228338" y="657859"/>
                </a:lnTo>
                <a:lnTo>
                  <a:pt x="4265506" y="594487"/>
                </a:lnTo>
                <a:lnTo>
                  <a:pt x="4226179" y="594487"/>
                </a:lnTo>
                <a:lnTo>
                  <a:pt x="4226195" y="581435"/>
                </a:lnTo>
                <a:lnTo>
                  <a:pt x="4195318" y="579374"/>
                </a:lnTo>
                <a:close/>
              </a:path>
              <a:path w="4271645" h="657860">
                <a:moveTo>
                  <a:pt x="4239768" y="0"/>
                </a:moveTo>
                <a:lnTo>
                  <a:pt x="0" y="0"/>
                </a:lnTo>
                <a:lnTo>
                  <a:pt x="0" y="637158"/>
                </a:lnTo>
                <a:lnTo>
                  <a:pt x="12700" y="63715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239758" y="6350"/>
                </a:lnTo>
                <a:lnTo>
                  <a:pt x="4239768" y="0"/>
                </a:lnTo>
                <a:close/>
              </a:path>
              <a:path w="4271645" h="657860">
                <a:moveTo>
                  <a:pt x="4226195" y="581435"/>
                </a:moveTo>
                <a:lnTo>
                  <a:pt x="4226179" y="594487"/>
                </a:lnTo>
                <a:lnTo>
                  <a:pt x="4238879" y="594487"/>
                </a:lnTo>
                <a:lnTo>
                  <a:pt x="4238897" y="582284"/>
                </a:lnTo>
                <a:lnTo>
                  <a:pt x="4226195" y="581435"/>
                </a:lnTo>
                <a:close/>
              </a:path>
              <a:path w="4271645" h="657860">
                <a:moveTo>
                  <a:pt x="4238897" y="582284"/>
                </a:moveTo>
                <a:lnTo>
                  <a:pt x="4238879" y="594487"/>
                </a:lnTo>
                <a:lnTo>
                  <a:pt x="4265506" y="594487"/>
                </a:lnTo>
                <a:lnTo>
                  <a:pt x="4271391" y="584453"/>
                </a:lnTo>
                <a:lnTo>
                  <a:pt x="4238897" y="582284"/>
                </a:lnTo>
                <a:close/>
              </a:path>
              <a:path w="4271645" h="657860">
                <a:moveTo>
                  <a:pt x="4239758" y="6350"/>
                </a:moveTo>
                <a:lnTo>
                  <a:pt x="4226941" y="6350"/>
                </a:lnTo>
                <a:lnTo>
                  <a:pt x="4233291" y="12700"/>
                </a:lnTo>
                <a:lnTo>
                  <a:pt x="4226932" y="12700"/>
                </a:lnTo>
                <a:lnTo>
                  <a:pt x="4226195" y="581435"/>
                </a:lnTo>
                <a:lnTo>
                  <a:pt x="4238897" y="582284"/>
                </a:lnTo>
                <a:lnTo>
                  <a:pt x="4239749" y="12700"/>
                </a:lnTo>
                <a:lnTo>
                  <a:pt x="4233291" y="12700"/>
                </a:lnTo>
                <a:lnTo>
                  <a:pt x="4226941" y="6350"/>
                </a:lnTo>
                <a:lnTo>
                  <a:pt x="4239758" y="6350"/>
                </a:lnTo>
                <a:close/>
              </a:path>
              <a:path w="4271645" h="65786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4271645" h="657860">
                <a:moveTo>
                  <a:pt x="422694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226932" y="12700"/>
                </a:lnTo>
                <a:lnTo>
                  <a:pt x="422694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040993" y="1016507"/>
            <a:ext cx="2251710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872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30625" y="2336800"/>
            <a:ext cx="532765" cy="219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0" name="object 9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3864344" y="2292476"/>
            <a:ext cx="5664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nstruction </a:t>
            </a:r>
            <a:r>
              <a:rPr sz="1000" b="1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890642" y="2147061"/>
            <a:ext cx="757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7231126" y="1965147"/>
            <a:ext cx="386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 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291321" y="1959102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291321" y="2324861"/>
            <a:ext cx="59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8469248" y="2849956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500" dirty="0">
                <a:latin typeface="Calibri"/>
                <a:cs typeface="Calibri"/>
              </a:rPr>
              <a:t> </a:t>
            </a:r>
            <a:r>
              <a:rPr sz="1200" b="1" spc="-760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42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spc="-59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690" dirty="0">
                <a:latin typeface="Calibri"/>
                <a:cs typeface="Calibri"/>
              </a:rPr>
              <a:t>C</a:t>
            </a:r>
            <a:r>
              <a:rPr sz="1200" b="1" spc="-55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011161" y="3329178"/>
            <a:ext cx="445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20472" y="5036261"/>
            <a:ext cx="161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198370" y="5055565"/>
            <a:ext cx="2320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1766061" y="2276601"/>
            <a:ext cx="453390" cy="2224405"/>
            <a:chOff x="1766061" y="2276601"/>
            <a:chExt cx="453390" cy="2224405"/>
          </a:xfrm>
        </p:grpSpPr>
        <p:sp>
          <p:nvSpPr>
            <p:cNvPr id="112" name="object 112"/>
            <p:cNvSpPr/>
            <p:nvPr/>
          </p:nvSpPr>
          <p:spPr>
            <a:xfrm>
              <a:off x="1772411" y="2282951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440436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40436" y="2211324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72411" y="2282951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0" y="2211324"/>
                  </a:moveTo>
                  <a:lnTo>
                    <a:pt x="440436" y="2211324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857248" y="3087115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880107" y="3361131"/>
            <a:ext cx="224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3422650" y="2262885"/>
            <a:ext cx="495934" cy="2224405"/>
            <a:chOff x="3422650" y="2262885"/>
            <a:chExt cx="495934" cy="2224405"/>
          </a:xfrm>
        </p:grpSpPr>
        <p:sp>
          <p:nvSpPr>
            <p:cNvPr id="117" name="object 117"/>
            <p:cNvSpPr/>
            <p:nvPr/>
          </p:nvSpPr>
          <p:spPr>
            <a:xfrm>
              <a:off x="3429000" y="2269235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483108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83108" y="221132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29000" y="2269235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0" y="2211324"/>
                  </a:moveTo>
                  <a:lnTo>
                    <a:pt x="483108" y="2211324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3514090" y="3073095"/>
            <a:ext cx="312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ID/</a:t>
            </a:r>
            <a:endParaRPr sz="18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6335014" y="2253742"/>
            <a:ext cx="694055" cy="2224405"/>
            <a:chOff x="6335014" y="2253742"/>
            <a:chExt cx="694055" cy="2224405"/>
          </a:xfrm>
        </p:grpSpPr>
        <p:sp>
          <p:nvSpPr>
            <p:cNvPr id="121" name="object 121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681228" y="0"/>
                  </a:moveTo>
                  <a:lnTo>
                    <a:pt x="0" y="0"/>
                  </a:lnTo>
                  <a:lnTo>
                    <a:pt x="0" y="2211323"/>
                  </a:lnTo>
                  <a:lnTo>
                    <a:pt x="681228" y="2211323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0" y="2211323"/>
                  </a:moveTo>
                  <a:lnTo>
                    <a:pt x="681228" y="2211323"/>
                  </a:lnTo>
                  <a:lnTo>
                    <a:pt x="681228" y="0"/>
                  </a:lnTo>
                  <a:lnTo>
                    <a:pt x="0" y="0"/>
                  </a:lnTo>
                  <a:lnTo>
                    <a:pt x="0" y="22113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6423152" y="2597658"/>
            <a:ext cx="98615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075" marR="4699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</a:t>
            </a:r>
            <a:endParaRPr sz="1200">
              <a:latin typeface="Calibri"/>
              <a:cs typeface="Calibri"/>
            </a:endParaRPr>
          </a:p>
          <a:p>
            <a:pPr marL="99060">
              <a:lnSpc>
                <a:spcPts val="1535"/>
              </a:lnSpc>
              <a:tabLst>
                <a:tab pos="600075" algn="l"/>
              </a:tabLst>
            </a:pP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EX/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8901430" y="2366517"/>
            <a:ext cx="706120" cy="2225675"/>
            <a:chOff x="8901430" y="2366517"/>
            <a:chExt cx="706120" cy="2225675"/>
          </a:xfrm>
        </p:grpSpPr>
        <p:sp>
          <p:nvSpPr>
            <p:cNvPr id="125" name="object 125"/>
            <p:cNvSpPr/>
            <p:nvPr/>
          </p:nvSpPr>
          <p:spPr>
            <a:xfrm>
              <a:off x="8907780" y="2372867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693420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693420" y="2212847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907780" y="2372867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0" y="2212847"/>
                  </a:moveTo>
                  <a:lnTo>
                    <a:pt x="693420" y="2212847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212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8995664" y="3177921"/>
            <a:ext cx="113538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  <a:p>
            <a:pPr marL="766445" marR="5080" indent="-716280" algn="just">
              <a:lnSpc>
                <a:spcPct val="93500"/>
              </a:lnSpc>
              <a:spcBef>
                <a:spcPts val="14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/WB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800" b="1" spc="-30" baseline="2314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4105465" y="5272849"/>
            <a:ext cx="3175000" cy="563245"/>
            <a:chOff x="4105465" y="5272849"/>
            <a:chExt cx="3175000" cy="563245"/>
          </a:xfrm>
        </p:grpSpPr>
        <p:sp>
          <p:nvSpPr>
            <p:cNvPr id="129" name="object 129"/>
            <p:cNvSpPr/>
            <p:nvPr/>
          </p:nvSpPr>
          <p:spPr>
            <a:xfrm>
              <a:off x="4110228" y="5277611"/>
              <a:ext cx="3165475" cy="553720"/>
            </a:xfrm>
            <a:custGeom>
              <a:avLst/>
              <a:gdLst/>
              <a:ahLst/>
              <a:cxnLst/>
              <a:rect l="l" t="t" r="r" b="b"/>
              <a:pathLst>
                <a:path w="3165475" h="553720">
                  <a:moveTo>
                    <a:pt x="3165348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3165348" y="553212"/>
                  </a:lnTo>
                  <a:lnTo>
                    <a:pt x="3165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110228" y="5277611"/>
              <a:ext cx="3165475" cy="553720"/>
            </a:xfrm>
            <a:custGeom>
              <a:avLst/>
              <a:gdLst/>
              <a:ahLst/>
              <a:cxnLst/>
              <a:rect l="l" t="t" r="r" b="b"/>
              <a:pathLst>
                <a:path w="3165475" h="553720">
                  <a:moveTo>
                    <a:pt x="0" y="553212"/>
                  </a:moveTo>
                  <a:lnTo>
                    <a:pt x="3165348" y="553212"/>
                  </a:lnTo>
                  <a:lnTo>
                    <a:pt x="3165348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4189221" y="5286857"/>
            <a:ext cx="2815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Pipeline </a:t>
            </a:r>
            <a:r>
              <a:rPr sz="3000" b="1" spc="-10" dirty="0">
                <a:latin typeface="Calibri"/>
                <a:cs typeface="Calibri"/>
              </a:rPr>
              <a:t>Registers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1991867" y="4462779"/>
            <a:ext cx="7264400" cy="833755"/>
            <a:chOff x="1991867" y="4462779"/>
            <a:chExt cx="7264400" cy="833755"/>
          </a:xfrm>
        </p:grpSpPr>
        <p:sp>
          <p:nvSpPr>
            <p:cNvPr id="133" name="object 133"/>
            <p:cNvSpPr/>
            <p:nvPr/>
          </p:nvSpPr>
          <p:spPr>
            <a:xfrm>
              <a:off x="1991867" y="4472812"/>
              <a:ext cx="3702050" cy="810260"/>
            </a:xfrm>
            <a:custGeom>
              <a:avLst/>
              <a:gdLst/>
              <a:ahLst/>
              <a:cxnLst/>
              <a:rect l="l" t="t" r="r" b="b"/>
              <a:pathLst>
                <a:path w="3702050" h="810260">
                  <a:moveTo>
                    <a:pt x="75887" y="30938"/>
                  </a:moveTo>
                  <a:lnTo>
                    <a:pt x="73256" y="43392"/>
                  </a:lnTo>
                  <a:lnTo>
                    <a:pt x="3699382" y="809752"/>
                  </a:lnTo>
                  <a:lnTo>
                    <a:pt x="3702050" y="797306"/>
                  </a:lnTo>
                  <a:lnTo>
                    <a:pt x="75887" y="30938"/>
                  </a:lnTo>
                  <a:close/>
                </a:path>
                <a:path w="3702050" h="810260">
                  <a:moveTo>
                    <a:pt x="82423" y="0"/>
                  </a:moveTo>
                  <a:lnTo>
                    <a:pt x="0" y="21462"/>
                  </a:lnTo>
                  <a:lnTo>
                    <a:pt x="66675" y="74549"/>
                  </a:lnTo>
                  <a:lnTo>
                    <a:pt x="73256" y="43392"/>
                  </a:lnTo>
                  <a:lnTo>
                    <a:pt x="60832" y="40767"/>
                  </a:lnTo>
                  <a:lnTo>
                    <a:pt x="63500" y="28320"/>
                  </a:lnTo>
                  <a:lnTo>
                    <a:pt x="76440" y="28320"/>
                  </a:lnTo>
                  <a:lnTo>
                    <a:pt x="82423" y="0"/>
                  </a:lnTo>
                  <a:close/>
                </a:path>
                <a:path w="3702050" h="810260">
                  <a:moveTo>
                    <a:pt x="63500" y="28320"/>
                  </a:moveTo>
                  <a:lnTo>
                    <a:pt x="60832" y="40767"/>
                  </a:lnTo>
                  <a:lnTo>
                    <a:pt x="73256" y="43392"/>
                  </a:lnTo>
                  <a:lnTo>
                    <a:pt x="75887" y="30938"/>
                  </a:lnTo>
                  <a:lnTo>
                    <a:pt x="63500" y="28320"/>
                  </a:lnTo>
                  <a:close/>
                </a:path>
                <a:path w="3702050" h="810260">
                  <a:moveTo>
                    <a:pt x="76440" y="28320"/>
                  </a:moveTo>
                  <a:lnTo>
                    <a:pt x="63500" y="28320"/>
                  </a:lnTo>
                  <a:lnTo>
                    <a:pt x="75887" y="30938"/>
                  </a:lnTo>
                  <a:lnTo>
                    <a:pt x="76440" y="283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992630" y="4462779"/>
              <a:ext cx="7263130" cy="833755"/>
            </a:xfrm>
            <a:custGeom>
              <a:avLst/>
              <a:gdLst/>
              <a:ahLst/>
              <a:cxnLst/>
              <a:rect l="l" t="t" r="r" b="b"/>
              <a:pathLst>
                <a:path w="7263130" h="833754">
                  <a:moveTo>
                    <a:pt x="7263130" y="123698"/>
                  </a:moveTo>
                  <a:lnTo>
                    <a:pt x="7261301" y="123190"/>
                  </a:lnTo>
                  <a:lnTo>
                    <a:pt x="7140067" y="89408"/>
                  </a:lnTo>
                  <a:lnTo>
                    <a:pt x="7147344" y="126834"/>
                  </a:lnTo>
                  <a:lnTo>
                    <a:pt x="3771658" y="782015"/>
                  </a:lnTo>
                  <a:lnTo>
                    <a:pt x="4614265" y="96342"/>
                  </a:lnTo>
                  <a:lnTo>
                    <a:pt x="4638294" y="125857"/>
                  </a:lnTo>
                  <a:lnTo>
                    <a:pt x="4670399" y="54737"/>
                  </a:lnTo>
                  <a:lnTo>
                    <a:pt x="4690872" y="9398"/>
                  </a:lnTo>
                  <a:lnTo>
                    <a:pt x="4566158" y="37211"/>
                  </a:lnTo>
                  <a:lnTo>
                    <a:pt x="4590212" y="66789"/>
                  </a:lnTo>
                  <a:lnTo>
                    <a:pt x="3698049" y="792822"/>
                  </a:lnTo>
                  <a:lnTo>
                    <a:pt x="1791246" y="42659"/>
                  </a:lnTo>
                  <a:lnTo>
                    <a:pt x="1793989" y="35687"/>
                  </a:lnTo>
                  <a:lnTo>
                    <a:pt x="1805178" y="7239"/>
                  </a:lnTo>
                  <a:lnTo>
                    <a:pt x="1677924" y="18542"/>
                  </a:lnTo>
                  <a:lnTo>
                    <a:pt x="1763395" y="113538"/>
                  </a:lnTo>
                  <a:lnTo>
                    <a:pt x="1777314" y="78105"/>
                  </a:lnTo>
                  <a:lnTo>
                    <a:pt x="3481222" y="748461"/>
                  </a:lnTo>
                  <a:lnTo>
                    <a:pt x="115824" y="37223"/>
                  </a:lnTo>
                  <a:lnTo>
                    <a:pt x="116662" y="33274"/>
                  </a:lnTo>
                  <a:lnTo>
                    <a:pt x="123698" y="0"/>
                  </a:lnTo>
                  <a:lnTo>
                    <a:pt x="0" y="32258"/>
                  </a:lnTo>
                  <a:lnTo>
                    <a:pt x="100076" y="111760"/>
                  </a:lnTo>
                  <a:lnTo>
                    <a:pt x="107937" y="74561"/>
                  </a:lnTo>
                  <a:lnTo>
                    <a:pt x="3696716" y="832866"/>
                  </a:lnTo>
                  <a:lnTo>
                    <a:pt x="3700792" y="813562"/>
                  </a:lnTo>
                  <a:lnTo>
                    <a:pt x="3700919" y="813257"/>
                  </a:lnTo>
                  <a:lnTo>
                    <a:pt x="3701605" y="814108"/>
                  </a:lnTo>
                  <a:lnTo>
                    <a:pt x="3705479" y="833755"/>
                  </a:lnTo>
                  <a:lnTo>
                    <a:pt x="7154621" y="164172"/>
                  </a:lnTo>
                  <a:lnTo>
                    <a:pt x="7161911" y="201549"/>
                  </a:lnTo>
                  <a:lnTo>
                    <a:pt x="7263130" y="123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2571369" y="5768136"/>
            <a:ext cx="1582420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75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57825" y="6325996"/>
            <a:ext cx="10928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0759" y="3206648"/>
            <a:ext cx="732548" cy="61026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834905" y="3998017"/>
            <a:ext cx="732790" cy="1449070"/>
            <a:chOff x="1834905" y="3998017"/>
            <a:chExt cx="732790" cy="144907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8673" y="3998017"/>
              <a:ext cx="728536" cy="6143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4905" y="4620767"/>
              <a:ext cx="710164" cy="82600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6390" y="5564530"/>
            <a:ext cx="3942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Private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Laundry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Room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Model: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person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allowed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laundry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room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9870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Need</a:t>
            </a:r>
            <a:r>
              <a:rPr spc="-10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store</a:t>
            </a:r>
            <a:r>
              <a:rPr spc="-105" dirty="0"/>
              <a:t> </a:t>
            </a:r>
            <a:r>
              <a:rPr dirty="0"/>
              <a:t>state</a:t>
            </a:r>
            <a:r>
              <a:rPr spc="-90" dirty="0"/>
              <a:t> </a:t>
            </a:r>
            <a:r>
              <a:rPr dirty="0"/>
              <a:t>between</a:t>
            </a:r>
            <a:r>
              <a:rPr spc="-90" dirty="0"/>
              <a:t> </a:t>
            </a:r>
            <a:r>
              <a:rPr dirty="0"/>
              <a:t>pipeline</a:t>
            </a:r>
            <a:r>
              <a:rPr spc="-85" dirty="0"/>
              <a:t> </a:t>
            </a:r>
            <a:r>
              <a:rPr spc="-10" dirty="0"/>
              <a:t>stages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916" y="2064766"/>
            <a:ext cx="7841615" cy="360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70275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7027545">
              <a:lnSpc>
                <a:spcPts val="190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  <a:p>
            <a:pPr marL="860425" algn="ctr">
              <a:lnSpc>
                <a:spcPts val="985"/>
              </a:lnSpc>
            </a:pPr>
            <a:r>
              <a:rPr sz="1200" spc="-10" dirty="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marL="2540">
              <a:lnSpc>
                <a:spcPts val="1960"/>
              </a:lnSpc>
              <a:tabLst>
                <a:tab pos="41852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30" baseline="9259" dirty="0">
                <a:latin typeface="Calibri"/>
                <a:cs typeface="Calibri"/>
              </a:rPr>
              <a:t>Read</a:t>
            </a:r>
            <a:endParaRPr sz="1800" baseline="9259">
              <a:latin typeface="Calibri"/>
              <a:cs typeface="Calibri"/>
            </a:endParaRPr>
          </a:p>
          <a:p>
            <a:pPr marL="2540">
              <a:lnSpc>
                <a:spcPts val="1975"/>
              </a:lnSpc>
              <a:tabLst>
                <a:tab pos="4185285" algn="l"/>
                <a:tab pos="704405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41666" dirty="0">
                <a:latin typeface="Calibri"/>
                <a:cs typeface="Calibri"/>
              </a:rPr>
              <a:t>Reg</a:t>
            </a:r>
            <a:r>
              <a:rPr sz="1800" spc="-37" baseline="41666" dirty="0">
                <a:latin typeface="Calibri"/>
                <a:cs typeface="Calibri"/>
              </a:rPr>
              <a:t> </a:t>
            </a:r>
            <a:r>
              <a:rPr sz="1800" spc="-75" baseline="41666" dirty="0">
                <a:latin typeface="Calibri"/>
                <a:cs typeface="Calibri"/>
              </a:rPr>
              <a:t>A</a:t>
            </a:r>
            <a:r>
              <a:rPr sz="1800" baseline="41666" dirty="0">
                <a:latin typeface="Calibri"/>
                <a:cs typeface="Calibri"/>
              </a:rPr>
              <a:t>	</a:t>
            </a:r>
            <a:r>
              <a:rPr sz="2700" spc="-30" baseline="10802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700" baseline="10802">
              <a:latin typeface="Calibri"/>
              <a:cs typeface="Calibri"/>
            </a:endParaRPr>
          </a:p>
          <a:p>
            <a:pPr marL="7044055">
              <a:lnSpc>
                <a:spcPts val="194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R="93345" algn="ctr">
              <a:lnSpc>
                <a:spcPts val="1110"/>
              </a:lnSpc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3607435">
              <a:lnSpc>
                <a:spcPts val="1860"/>
              </a:lnSpc>
              <a:tabLst>
                <a:tab pos="4933315" algn="l"/>
              </a:tabLst>
            </a:pP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0802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ts val="2075"/>
              </a:lnSpc>
              <a:spcBef>
                <a:spcPts val="215"/>
              </a:spcBef>
              <a:tabLst>
                <a:tab pos="359029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= [+,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-,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x,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37" baseline="43981" dirty="0">
                <a:latin typeface="Calibri"/>
                <a:cs typeface="Calibri"/>
              </a:rPr>
              <a:t>/]</a:t>
            </a:r>
            <a:endParaRPr sz="1800" baseline="43981">
              <a:latin typeface="Calibri"/>
              <a:cs typeface="Calibri"/>
            </a:endParaRPr>
          </a:p>
          <a:p>
            <a:pPr>
              <a:lnSpc>
                <a:spcPts val="2014"/>
              </a:lnSpc>
              <a:tabLst>
                <a:tab pos="4578350" algn="l"/>
              </a:tabLst>
            </a:pPr>
            <a:r>
              <a:rPr sz="2700" spc="-15" baseline="-4629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700" baseline="-4629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4578350">
              <a:lnSpc>
                <a:spcPts val="1380"/>
              </a:lnSpc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libri"/>
              <a:cs typeface="Calibri"/>
            </a:endParaRPr>
          </a:p>
          <a:p>
            <a:pPr marL="23749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1317625"/>
            <a:ext cx="11649710" cy="4373245"/>
            <a:chOff x="179831" y="1317625"/>
            <a:chExt cx="11649710" cy="4373245"/>
          </a:xfrm>
        </p:grpSpPr>
        <p:sp>
          <p:nvSpPr>
            <p:cNvPr id="5" name="object 5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1039368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9368" y="900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0" y="900684"/>
                  </a:moveTo>
                  <a:lnTo>
                    <a:pt x="1039368" y="900684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3947160"/>
              <a:ext cx="76200" cy="2409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144" y="1844039"/>
              <a:ext cx="3413760" cy="2358390"/>
            </a:xfrm>
            <a:custGeom>
              <a:avLst/>
              <a:gdLst/>
              <a:ahLst/>
              <a:cxnLst/>
              <a:rect l="l" t="t" r="r" b="b"/>
              <a:pathLst>
                <a:path w="3413760" h="2358390">
                  <a:moveTo>
                    <a:pt x="764921" y="778764"/>
                  </a:moveTo>
                  <a:lnTo>
                    <a:pt x="752221" y="772414"/>
                  </a:lnTo>
                  <a:lnTo>
                    <a:pt x="688721" y="740664"/>
                  </a:lnTo>
                  <a:lnTo>
                    <a:pt x="688721" y="772414"/>
                  </a:lnTo>
                  <a:lnTo>
                    <a:pt x="210312" y="772414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785114"/>
                  </a:lnTo>
                  <a:lnTo>
                    <a:pt x="688721" y="785114"/>
                  </a:lnTo>
                  <a:lnTo>
                    <a:pt x="688721" y="816864"/>
                  </a:lnTo>
                  <a:lnTo>
                    <a:pt x="752221" y="785114"/>
                  </a:lnTo>
                  <a:lnTo>
                    <a:pt x="764921" y="778764"/>
                  </a:lnTo>
                  <a:close/>
                </a:path>
                <a:path w="3413760" h="2358390">
                  <a:moveTo>
                    <a:pt x="2352548" y="2319528"/>
                  </a:moveTo>
                  <a:lnTo>
                    <a:pt x="2340203" y="2313432"/>
                  </a:lnTo>
                  <a:lnTo>
                    <a:pt x="2276221" y="2281809"/>
                  </a:lnTo>
                  <a:lnTo>
                    <a:pt x="2276373" y="2313495"/>
                  </a:lnTo>
                  <a:lnTo>
                    <a:pt x="1235964" y="2318512"/>
                  </a:lnTo>
                  <a:lnTo>
                    <a:pt x="1235964" y="2331212"/>
                  </a:lnTo>
                  <a:lnTo>
                    <a:pt x="2276437" y="2326195"/>
                  </a:lnTo>
                  <a:lnTo>
                    <a:pt x="2276602" y="2358009"/>
                  </a:lnTo>
                  <a:lnTo>
                    <a:pt x="2352548" y="2319528"/>
                  </a:lnTo>
                  <a:close/>
                </a:path>
                <a:path w="3413760" h="2358390">
                  <a:moveTo>
                    <a:pt x="2425573" y="1979422"/>
                  </a:moveTo>
                  <a:lnTo>
                    <a:pt x="2393810" y="1979752"/>
                  </a:lnTo>
                  <a:lnTo>
                    <a:pt x="2388362" y="1485773"/>
                  </a:lnTo>
                  <a:lnTo>
                    <a:pt x="2375662" y="1486027"/>
                  </a:lnTo>
                  <a:lnTo>
                    <a:pt x="2381097" y="1979879"/>
                  </a:lnTo>
                  <a:lnTo>
                    <a:pt x="2349373" y="1980184"/>
                  </a:lnTo>
                  <a:lnTo>
                    <a:pt x="2388362" y="2056003"/>
                  </a:lnTo>
                  <a:lnTo>
                    <a:pt x="2419146" y="1992630"/>
                  </a:lnTo>
                  <a:lnTo>
                    <a:pt x="2425573" y="1979422"/>
                  </a:lnTo>
                  <a:close/>
                </a:path>
                <a:path w="3413760" h="2358390">
                  <a:moveTo>
                    <a:pt x="3413760" y="1979041"/>
                  </a:moveTo>
                  <a:lnTo>
                    <a:pt x="3382010" y="1979041"/>
                  </a:lnTo>
                  <a:lnTo>
                    <a:pt x="3382010" y="1612392"/>
                  </a:lnTo>
                  <a:lnTo>
                    <a:pt x="3369310" y="1612392"/>
                  </a:lnTo>
                  <a:lnTo>
                    <a:pt x="3369310" y="1979041"/>
                  </a:lnTo>
                  <a:lnTo>
                    <a:pt x="3337560" y="1979041"/>
                  </a:lnTo>
                  <a:lnTo>
                    <a:pt x="3375660" y="2055241"/>
                  </a:lnTo>
                  <a:lnTo>
                    <a:pt x="3407410" y="1991741"/>
                  </a:lnTo>
                  <a:lnTo>
                    <a:pt x="3413760" y="19790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3" y="1844040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0858" y="5315711"/>
              <a:ext cx="2487295" cy="374650"/>
            </a:xfrm>
            <a:custGeom>
              <a:avLst/>
              <a:gdLst/>
              <a:ahLst/>
              <a:cxnLst/>
              <a:rect l="l" t="t" r="r" b="b"/>
              <a:pathLst>
                <a:path w="2487295" h="374650">
                  <a:moveTo>
                    <a:pt x="12700" y="0"/>
                  </a:moveTo>
                  <a:lnTo>
                    <a:pt x="0" y="0"/>
                  </a:lnTo>
                  <a:lnTo>
                    <a:pt x="0" y="374637"/>
                  </a:lnTo>
                  <a:lnTo>
                    <a:pt x="2455291" y="374637"/>
                  </a:lnTo>
                  <a:lnTo>
                    <a:pt x="2455291" y="368287"/>
                  </a:lnTo>
                  <a:lnTo>
                    <a:pt x="12700" y="368287"/>
                  </a:lnTo>
                  <a:lnTo>
                    <a:pt x="6350" y="361937"/>
                  </a:lnTo>
                  <a:lnTo>
                    <a:pt x="12700" y="361937"/>
                  </a:lnTo>
                  <a:lnTo>
                    <a:pt x="12700" y="0"/>
                  </a:lnTo>
                  <a:close/>
                </a:path>
                <a:path w="2487295" h="374650">
                  <a:moveTo>
                    <a:pt x="12700" y="361937"/>
                  </a:moveTo>
                  <a:lnTo>
                    <a:pt x="6350" y="361937"/>
                  </a:lnTo>
                  <a:lnTo>
                    <a:pt x="12700" y="368287"/>
                  </a:lnTo>
                  <a:lnTo>
                    <a:pt x="12700" y="361937"/>
                  </a:lnTo>
                  <a:close/>
                </a:path>
                <a:path w="2487295" h="374650">
                  <a:moveTo>
                    <a:pt x="2442591" y="361937"/>
                  </a:moveTo>
                  <a:lnTo>
                    <a:pt x="12700" y="361937"/>
                  </a:lnTo>
                  <a:lnTo>
                    <a:pt x="12700" y="368287"/>
                  </a:lnTo>
                  <a:lnTo>
                    <a:pt x="2442591" y="368287"/>
                  </a:lnTo>
                  <a:lnTo>
                    <a:pt x="2442591" y="361937"/>
                  </a:lnTo>
                  <a:close/>
                </a:path>
                <a:path w="2487295" h="374650">
                  <a:moveTo>
                    <a:pt x="2455291" y="83947"/>
                  </a:moveTo>
                  <a:lnTo>
                    <a:pt x="2442591" y="83947"/>
                  </a:lnTo>
                  <a:lnTo>
                    <a:pt x="2442591" y="368287"/>
                  </a:lnTo>
                  <a:lnTo>
                    <a:pt x="2448941" y="361937"/>
                  </a:lnTo>
                  <a:lnTo>
                    <a:pt x="2455291" y="361937"/>
                  </a:lnTo>
                  <a:lnTo>
                    <a:pt x="2455291" y="83947"/>
                  </a:lnTo>
                  <a:close/>
                </a:path>
                <a:path w="2487295" h="374650">
                  <a:moveTo>
                    <a:pt x="2455291" y="361937"/>
                  </a:moveTo>
                  <a:lnTo>
                    <a:pt x="2448941" y="361937"/>
                  </a:lnTo>
                  <a:lnTo>
                    <a:pt x="2442591" y="368287"/>
                  </a:lnTo>
                  <a:lnTo>
                    <a:pt x="2455291" y="368287"/>
                  </a:lnTo>
                  <a:lnTo>
                    <a:pt x="2455291" y="361937"/>
                  </a:lnTo>
                  <a:close/>
                </a:path>
                <a:path w="2487295" h="374650">
                  <a:moveTo>
                    <a:pt x="2448941" y="20446"/>
                  </a:moveTo>
                  <a:lnTo>
                    <a:pt x="2410841" y="96647"/>
                  </a:lnTo>
                  <a:lnTo>
                    <a:pt x="2442591" y="96647"/>
                  </a:lnTo>
                  <a:lnTo>
                    <a:pt x="2442591" y="83947"/>
                  </a:lnTo>
                  <a:lnTo>
                    <a:pt x="2480691" y="83947"/>
                  </a:lnTo>
                  <a:lnTo>
                    <a:pt x="2448941" y="20446"/>
                  </a:lnTo>
                  <a:close/>
                </a:path>
                <a:path w="2487295" h="374650">
                  <a:moveTo>
                    <a:pt x="2480691" y="83947"/>
                  </a:moveTo>
                  <a:lnTo>
                    <a:pt x="2455291" y="83947"/>
                  </a:lnTo>
                  <a:lnTo>
                    <a:pt x="2455291" y="96647"/>
                  </a:lnTo>
                  <a:lnTo>
                    <a:pt x="2487041" y="96647"/>
                  </a:lnTo>
                  <a:lnTo>
                    <a:pt x="2480691" y="8394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3"/>
                  </a:lnTo>
                  <a:lnTo>
                    <a:pt x="1037844" y="900683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3"/>
                  </a:moveTo>
                  <a:lnTo>
                    <a:pt x="1037844" y="900683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1033272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033272" y="51206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0" y="512063"/>
                  </a:moveTo>
                  <a:lnTo>
                    <a:pt x="1033272" y="512063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5" y="3127248"/>
              <a:ext cx="76200" cy="179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80681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28" name="object 28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32511" y="2323464"/>
            <a:ext cx="152400" cy="76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1245" y="1491741"/>
            <a:ext cx="4446905" cy="1482090"/>
            <a:chOff x="571245" y="1491741"/>
            <a:chExt cx="4446905" cy="1482090"/>
          </a:xfrm>
        </p:grpSpPr>
        <p:sp>
          <p:nvSpPr>
            <p:cNvPr id="33" name="object 33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246" y="1491741"/>
              <a:ext cx="4446905" cy="1375410"/>
            </a:xfrm>
            <a:custGeom>
              <a:avLst/>
              <a:gdLst/>
              <a:ahLst/>
              <a:cxnLst/>
              <a:rect l="l" t="t" r="r" b="b"/>
              <a:pathLst>
                <a:path w="4446905" h="1375410">
                  <a:moveTo>
                    <a:pt x="176441" y="1337056"/>
                  </a:moveTo>
                  <a:lnTo>
                    <a:pt x="163741" y="1330706"/>
                  </a:lnTo>
                  <a:lnTo>
                    <a:pt x="100241" y="1298956"/>
                  </a:lnTo>
                  <a:lnTo>
                    <a:pt x="100241" y="1330706"/>
                  </a:lnTo>
                  <a:lnTo>
                    <a:pt x="12700" y="1330706"/>
                  </a:lnTo>
                  <a:lnTo>
                    <a:pt x="12700" y="943610"/>
                  </a:lnTo>
                  <a:lnTo>
                    <a:pt x="0" y="943610"/>
                  </a:lnTo>
                  <a:lnTo>
                    <a:pt x="0" y="1343406"/>
                  </a:lnTo>
                  <a:lnTo>
                    <a:pt x="100241" y="1343406"/>
                  </a:lnTo>
                  <a:lnTo>
                    <a:pt x="100241" y="1375156"/>
                  </a:lnTo>
                  <a:lnTo>
                    <a:pt x="163741" y="1343406"/>
                  </a:lnTo>
                  <a:lnTo>
                    <a:pt x="176441" y="1337056"/>
                  </a:lnTo>
                  <a:close/>
                </a:path>
                <a:path w="4446905" h="1375410">
                  <a:moveTo>
                    <a:pt x="4446778" y="0"/>
                  </a:moveTo>
                  <a:lnTo>
                    <a:pt x="213360" y="0"/>
                  </a:lnTo>
                  <a:lnTo>
                    <a:pt x="213360" y="158750"/>
                  </a:lnTo>
                  <a:lnTo>
                    <a:pt x="181610" y="158750"/>
                  </a:lnTo>
                  <a:lnTo>
                    <a:pt x="219710" y="234950"/>
                  </a:lnTo>
                  <a:lnTo>
                    <a:pt x="251460" y="171450"/>
                  </a:lnTo>
                  <a:lnTo>
                    <a:pt x="257810" y="158750"/>
                  </a:lnTo>
                  <a:lnTo>
                    <a:pt x="226060" y="158750"/>
                  </a:lnTo>
                  <a:lnTo>
                    <a:pt x="226060" y="12700"/>
                  </a:lnTo>
                  <a:lnTo>
                    <a:pt x="4434078" y="12700"/>
                  </a:lnTo>
                  <a:lnTo>
                    <a:pt x="4434078" y="255397"/>
                  </a:lnTo>
                  <a:lnTo>
                    <a:pt x="4446778" y="255397"/>
                  </a:lnTo>
                  <a:lnTo>
                    <a:pt x="4446778" y="12700"/>
                  </a:lnTo>
                  <a:lnTo>
                    <a:pt x="4446778" y="6350"/>
                  </a:lnTo>
                  <a:lnTo>
                    <a:pt x="44467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38" name="object 38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8619" y="1886711"/>
            <a:ext cx="10565765" cy="4584700"/>
            <a:chOff x="118619" y="1886711"/>
            <a:chExt cx="10565765" cy="458470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6" y="2031491"/>
              <a:ext cx="76200" cy="1596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8618" y="1886711"/>
              <a:ext cx="1484630" cy="1316990"/>
            </a:xfrm>
            <a:custGeom>
              <a:avLst/>
              <a:gdLst/>
              <a:ahLst/>
              <a:cxnLst/>
              <a:rect l="l" t="t" r="r" b="b"/>
              <a:pathLst>
                <a:path w="1484630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484630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  <a:path w="1484630" h="1316989">
                  <a:moveTo>
                    <a:pt x="1484503" y="994918"/>
                  </a:moveTo>
                  <a:lnTo>
                    <a:pt x="1024382" y="994918"/>
                  </a:lnTo>
                  <a:lnTo>
                    <a:pt x="1024382" y="963168"/>
                  </a:lnTo>
                  <a:lnTo>
                    <a:pt x="948182" y="1001268"/>
                  </a:lnTo>
                  <a:lnTo>
                    <a:pt x="1024382" y="1039368"/>
                  </a:lnTo>
                  <a:lnTo>
                    <a:pt x="1024382" y="1007618"/>
                  </a:lnTo>
                  <a:lnTo>
                    <a:pt x="1484503" y="1007618"/>
                  </a:lnTo>
                  <a:lnTo>
                    <a:pt x="1484503" y="994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827779" y="180263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23874" y="1089533"/>
            <a:ext cx="4271645" cy="1457325"/>
            <a:chOff x="1023874" y="1089533"/>
            <a:chExt cx="4271645" cy="1457325"/>
          </a:xfrm>
        </p:grpSpPr>
        <p:sp>
          <p:nvSpPr>
            <p:cNvPr id="57" name="object 57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4" y="2177541"/>
              <a:ext cx="98043" cy="15443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23874" y="1089533"/>
              <a:ext cx="4271645" cy="657860"/>
            </a:xfrm>
            <a:custGeom>
              <a:avLst/>
              <a:gdLst/>
              <a:ahLst/>
              <a:cxnLst/>
              <a:rect l="l" t="t" r="r" b="b"/>
              <a:pathLst>
                <a:path w="4271645" h="657860">
                  <a:moveTo>
                    <a:pt x="4195318" y="579374"/>
                  </a:moveTo>
                  <a:lnTo>
                    <a:pt x="4228338" y="657859"/>
                  </a:lnTo>
                  <a:lnTo>
                    <a:pt x="4265506" y="594487"/>
                  </a:lnTo>
                  <a:lnTo>
                    <a:pt x="4226179" y="594487"/>
                  </a:lnTo>
                  <a:lnTo>
                    <a:pt x="4226195" y="581435"/>
                  </a:lnTo>
                  <a:lnTo>
                    <a:pt x="4195318" y="579374"/>
                  </a:lnTo>
                  <a:close/>
                </a:path>
                <a:path w="4271645" h="657860">
                  <a:moveTo>
                    <a:pt x="4239768" y="0"/>
                  </a:moveTo>
                  <a:lnTo>
                    <a:pt x="0" y="0"/>
                  </a:lnTo>
                  <a:lnTo>
                    <a:pt x="0" y="637158"/>
                  </a:lnTo>
                  <a:lnTo>
                    <a:pt x="12700" y="637158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4239758" y="6350"/>
                  </a:lnTo>
                  <a:lnTo>
                    <a:pt x="4239768" y="0"/>
                  </a:lnTo>
                  <a:close/>
                </a:path>
                <a:path w="4271645" h="657860">
                  <a:moveTo>
                    <a:pt x="4226195" y="581435"/>
                  </a:moveTo>
                  <a:lnTo>
                    <a:pt x="4226179" y="594487"/>
                  </a:lnTo>
                  <a:lnTo>
                    <a:pt x="4238879" y="594487"/>
                  </a:lnTo>
                  <a:lnTo>
                    <a:pt x="4238897" y="582284"/>
                  </a:lnTo>
                  <a:lnTo>
                    <a:pt x="4226195" y="581435"/>
                  </a:lnTo>
                  <a:close/>
                </a:path>
                <a:path w="4271645" h="657860">
                  <a:moveTo>
                    <a:pt x="4238897" y="582284"/>
                  </a:moveTo>
                  <a:lnTo>
                    <a:pt x="4238879" y="594487"/>
                  </a:lnTo>
                  <a:lnTo>
                    <a:pt x="4265506" y="594487"/>
                  </a:lnTo>
                  <a:lnTo>
                    <a:pt x="4271391" y="584453"/>
                  </a:lnTo>
                  <a:lnTo>
                    <a:pt x="4238897" y="582284"/>
                  </a:lnTo>
                  <a:close/>
                </a:path>
                <a:path w="4271645" h="657860">
                  <a:moveTo>
                    <a:pt x="4239758" y="6350"/>
                  </a:moveTo>
                  <a:lnTo>
                    <a:pt x="4226941" y="6350"/>
                  </a:lnTo>
                  <a:lnTo>
                    <a:pt x="4233291" y="12700"/>
                  </a:lnTo>
                  <a:lnTo>
                    <a:pt x="4226932" y="12700"/>
                  </a:lnTo>
                  <a:lnTo>
                    <a:pt x="4226195" y="581435"/>
                  </a:lnTo>
                  <a:lnTo>
                    <a:pt x="4238897" y="582284"/>
                  </a:lnTo>
                  <a:lnTo>
                    <a:pt x="4239749" y="12700"/>
                  </a:lnTo>
                  <a:lnTo>
                    <a:pt x="4233291" y="12700"/>
                  </a:lnTo>
                  <a:lnTo>
                    <a:pt x="4226941" y="6350"/>
                  </a:lnTo>
                  <a:lnTo>
                    <a:pt x="4239758" y="6350"/>
                  </a:lnTo>
                  <a:close/>
                </a:path>
                <a:path w="4271645" h="65786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4271645" h="657860">
                  <a:moveTo>
                    <a:pt x="4226941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4226932" y="12700"/>
                  </a:lnTo>
                  <a:lnTo>
                    <a:pt x="4226941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30625" y="2336800"/>
            <a:ext cx="532765" cy="219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231126" y="1965147"/>
            <a:ext cx="337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91321" y="1959102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927081" y="2195829"/>
            <a:ext cx="1132840" cy="1115060"/>
            <a:chOff x="9927081" y="2195829"/>
            <a:chExt cx="1132840" cy="1115060"/>
          </a:xfrm>
        </p:grpSpPr>
        <p:sp>
          <p:nvSpPr>
            <p:cNvPr id="70" name="object 70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112014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120140" y="72542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0" y="725424"/>
                  </a:moveTo>
                  <a:lnTo>
                    <a:pt x="1120140" y="725424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7254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90658" y="2195829"/>
              <a:ext cx="733425" cy="394970"/>
            </a:xfrm>
            <a:custGeom>
              <a:avLst/>
              <a:gdLst/>
              <a:ahLst/>
              <a:cxnLst/>
              <a:rect l="l" t="t" r="r" b="b"/>
              <a:pathLst>
                <a:path w="733425" h="394969">
                  <a:moveTo>
                    <a:pt x="76200" y="317119"/>
                  </a:moveTo>
                  <a:lnTo>
                    <a:pt x="44424" y="318135"/>
                  </a:lnTo>
                  <a:lnTo>
                    <a:pt x="35052" y="22860"/>
                  </a:lnTo>
                  <a:lnTo>
                    <a:pt x="22352" y="23368"/>
                  </a:lnTo>
                  <a:lnTo>
                    <a:pt x="31724" y="318528"/>
                  </a:lnTo>
                  <a:lnTo>
                    <a:pt x="0" y="319532"/>
                  </a:lnTo>
                  <a:lnTo>
                    <a:pt x="40513" y="394589"/>
                  </a:lnTo>
                  <a:lnTo>
                    <a:pt x="69697" y="331216"/>
                  </a:lnTo>
                  <a:lnTo>
                    <a:pt x="76200" y="317119"/>
                  </a:lnTo>
                  <a:close/>
                </a:path>
                <a:path w="733425" h="394969">
                  <a:moveTo>
                    <a:pt x="733044" y="294259"/>
                  </a:moveTo>
                  <a:lnTo>
                    <a:pt x="701268" y="295275"/>
                  </a:lnTo>
                  <a:lnTo>
                    <a:pt x="691896" y="0"/>
                  </a:lnTo>
                  <a:lnTo>
                    <a:pt x="679196" y="508"/>
                  </a:lnTo>
                  <a:lnTo>
                    <a:pt x="688568" y="295668"/>
                  </a:lnTo>
                  <a:lnTo>
                    <a:pt x="656844" y="296672"/>
                  </a:lnTo>
                  <a:lnTo>
                    <a:pt x="697357" y="371729"/>
                  </a:lnTo>
                  <a:lnTo>
                    <a:pt x="726541" y="308356"/>
                  </a:lnTo>
                  <a:lnTo>
                    <a:pt x="733044" y="29425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382506" y="1956561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10266" y="1946528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172" y="2152142"/>
            <a:ext cx="11072495" cy="433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0">
              <a:lnSpc>
                <a:spcPts val="1180"/>
              </a:lnSpc>
              <a:tabLst>
                <a:tab pos="4669790" algn="l"/>
                <a:tab pos="7010400" algn="l"/>
                <a:tab pos="8070215" algn="l"/>
                <a:tab pos="9161780" algn="l"/>
                <a:tab pos="10289540" algn="l"/>
              </a:tabLst>
            </a:pPr>
            <a:r>
              <a:rPr sz="1500" b="1" spc="-15" baseline="19444" dirty="0">
                <a:latin typeface="Calibri"/>
                <a:cs typeface="Calibri"/>
              </a:rPr>
              <a:t>Offset</a:t>
            </a:r>
            <a:r>
              <a:rPr sz="1500" b="1" baseline="19444" dirty="0">
                <a:latin typeface="Calibri"/>
                <a:cs typeface="Calibri"/>
              </a:rPr>
              <a:t>	</a:t>
            </a:r>
            <a:r>
              <a:rPr sz="1500" b="1" spc="-15" baseline="2777" dirty="0">
                <a:latin typeface="Calibri"/>
                <a:cs typeface="Calibri"/>
              </a:rPr>
              <a:t>Branch</a:t>
            </a:r>
            <a:r>
              <a:rPr sz="1500" b="1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Target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1019" baseline="-6944" dirty="0">
                <a:latin typeface="Calibri"/>
                <a:cs typeface="Calibri"/>
              </a:rPr>
              <a:t>R</a:t>
            </a:r>
            <a:r>
              <a:rPr sz="1800" b="1" spc="-30" baseline="-6944" dirty="0">
                <a:latin typeface="Calibri"/>
                <a:cs typeface="Calibri"/>
              </a:rPr>
              <a:t>R</a:t>
            </a:r>
            <a:r>
              <a:rPr sz="1800" b="1" spc="-907" baseline="-6944" dirty="0">
                <a:latin typeface="Calibri"/>
                <a:cs typeface="Calibri"/>
              </a:rPr>
              <a:t>e</a:t>
            </a:r>
            <a:r>
              <a:rPr sz="1800" b="1" spc="-7" baseline="-6944" dirty="0">
                <a:latin typeface="Calibri"/>
                <a:cs typeface="Calibri"/>
              </a:rPr>
              <a:t>e</a:t>
            </a:r>
            <a:r>
              <a:rPr sz="1800" b="1" spc="-855" baseline="-6944" dirty="0">
                <a:latin typeface="Calibri"/>
                <a:cs typeface="Calibri"/>
              </a:rPr>
              <a:t>g</a:t>
            </a:r>
            <a:r>
              <a:rPr sz="1800" b="1" baseline="-6944" dirty="0">
                <a:latin typeface="Calibri"/>
                <a:cs typeface="Calibri"/>
              </a:rPr>
              <a:t>g</a:t>
            </a:r>
            <a:r>
              <a:rPr sz="1800" b="1" spc="15" baseline="-6944" dirty="0">
                <a:latin typeface="Calibri"/>
                <a:cs typeface="Calibri"/>
              </a:rPr>
              <a:t> </a:t>
            </a:r>
            <a:r>
              <a:rPr sz="1800" b="1" spc="-1177" baseline="-6944" dirty="0">
                <a:latin typeface="Calibri"/>
                <a:cs typeface="Calibri"/>
              </a:rPr>
              <a:t>A</a:t>
            </a:r>
            <a:r>
              <a:rPr sz="1800" b="1" spc="-82" baseline="-6944" dirty="0">
                <a:latin typeface="Calibri"/>
                <a:cs typeface="Calibri"/>
              </a:rPr>
              <a:t>A</a:t>
            </a:r>
            <a:r>
              <a:rPr sz="1800" b="1" baseline="-6944" dirty="0">
                <a:latin typeface="Calibri"/>
                <a:cs typeface="Calibri"/>
              </a:rPr>
              <a:t>	</a:t>
            </a:r>
            <a:r>
              <a:rPr sz="1800" b="1" baseline="-4629" dirty="0">
                <a:latin typeface="Calibri"/>
                <a:cs typeface="Calibri"/>
              </a:rPr>
              <a:t>Reg</a:t>
            </a:r>
            <a:r>
              <a:rPr sz="1800" b="1" spc="-22" baseline="-4629" dirty="0">
                <a:latin typeface="Calibri"/>
                <a:cs typeface="Calibri"/>
              </a:rPr>
              <a:t> </a:t>
            </a:r>
            <a:r>
              <a:rPr sz="1800" b="1" spc="-75" baseline="-4629" dirty="0">
                <a:latin typeface="Calibri"/>
                <a:cs typeface="Calibri"/>
              </a:rPr>
              <a:t>B</a:t>
            </a:r>
            <a:r>
              <a:rPr sz="1800" b="1" baseline="-4629" dirty="0">
                <a:latin typeface="Calibri"/>
                <a:cs typeface="Calibri"/>
              </a:rPr>
              <a:t>	Reg</a:t>
            </a:r>
            <a:r>
              <a:rPr sz="1800" b="1" spc="-7" baseline="-4629" dirty="0">
                <a:latin typeface="Calibri"/>
                <a:cs typeface="Calibri"/>
              </a:rPr>
              <a:t> </a:t>
            </a:r>
            <a:r>
              <a:rPr sz="1800" b="1" baseline="-4629" dirty="0">
                <a:latin typeface="Calibri"/>
                <a:cs typeface="Calibri"/>
              </a:rPr>
              <a:t>C</a:t>
            </a:r>
            <a:r>
              <a:rPr sz="1800" b="1" spc="-15" baseline="-4629" dirty="0">
                <a:latin typeface="Calibri"/>
                <a:cs typeface="Calibri"/>
              </a:rPr>
              <a:t> </a:t>
            </a:r>
            <a:r>
              <a:rPr sz="1800" b="1" spc="-30" baseline="-4629" dirty="0">
                <a:latin typeface="Calibri"/>
                <a:cs typeface="Calibri"/>
              </a:rPr>
              <a:t>Data</a:t>
            </a:r>
            <a:r>
              <a:rPr sz="1800" b="1" baseline="-4629" dirty="0"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713105">
              <a:lnSpc>
                <a:spcPts val="1140"/>
              </a:lnSpc>
              <a:tabLst>
                <a:tab pos="2706370" algn="l"/>
                <a:tab pos="3643629" algn="l"/>
                <a:tab pos="4389755" algn="l"/>
                <a:tab pos="807021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Branch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13888" dirty="0">
                <a:latin typeface="Calibri"/>
                <a:cs typeface="Calibri"/>
              </a:rPr>
              <a:t>Control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000" b="1" spc="-10" dirty="0">
                <a:latin typeface="Calibri"/>
                <a:cs typeface="Calibri"/>
              </a:rPr>
              <a:t>nstruction</a:t>
            </a:r>
            <a:r>
              <a:rPr sz="1000" b="1" dirty="0">
                <a:latin typeface="Calibri"/>
                <a:cs typeface="Calibri"/>
              </a:rPr>
              <a:t>	</a:t>
            </a:r>
            <a:r>
              <a:rPr sz="1800" spc="-75" baseline="2777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aseline="2777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-20833" dirty="0">
                <a:latin typeface="Calibri"/>
                <a:cs typeface="Calibri"/>
              </a:rPr>
              <a:t>(Ld</a:t>
            </a:r>
            <a:r>
              <a:rPr sz="1800" b="1" spc="15" baseline="-20833" dirty="0">
                <a:latin typeface="Calibri"/>
                <a:cs typeface="Calibri"/>
              </a:rPr>
              <a:t> </a:t>
            </a:r>
            <a:r>
              <a:rPr sz="1800" b="1" spc="-15" baseline="-20833" dirty="0">
                <a:latin typeface="Calibri"/>
                <a:cs typeface="Calibri"/>
              </a:rPr>
              <a:t>Only)</a:t>
            </a:r>
            <a:endParaRPr sz="1800" baseline="-20833">
              <a:latin typeface="Calibri"/>
              <a:cs typeface="Calibri"/>
            </a:endParaRPr>
          </a:p>
          <a:p>
            <a:pPr marL="713105">
              <a:lnSpc>
                <a:spcPts val="1320"/>
              </a:lnSpc>
              <a:tabLst>
                <a:tab pos="2706370" algn="l"/>
                <a:tab pos="367728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Target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2314" dirty="0">
                <a:latin typeface="Calibri"/>
                <a:cs typeface="Calibri"/>
              </a:rPr>
              <a:t>Signals</a:t>
            </a:r>
            <a:r>
              <a:rPr sz="1800" b="1" baseline="2314" dirty="0">
                <a:latin typeface="Calibri"/>
                <a:cs typeface="Calibri"/>
              </a:rPr>
              <a:t>	</a:t>
            </a:r>
            <a:r>
              <a:rPr sz="1000" b="1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517525">
              <a:lnSpc>
                <a:spcPts val="1705"/>
              </a:lnSpc>
              <a:spcBef>
                <a:spcPts val="155"/>
              </a:spcBef>
              <a:tabLst>
                <a:tab pos="978535" algn="l"/>
                <a:tab pos="6790055" algn="l"/>
                <a:tab pos="9792335" algn="l"/>
              </a:tabLst>
            </a:pPr>
            <a:r>
              <a:rPr sz="1800" spc="-37" baseline="-6944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r>
              <a:rPr sz="1800" baseline="-694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b="1" baseline="2777" dirty="0">
                <a:latin typeface="Calibri"/>
                <a:cs typeface="Calibri"/>
              </a:rPr>
              <a:t>PC</a:t>
            </a:r>
            <a:r>
              <a:rPr sz="1500" b="1" spc="-3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Source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spc="-15" baseline="37037" dirty="0">
                <a:latin typeface="Calibri"/>
                <a:cs typeface="Calibri"/>
              </a:rPr>
              <a:t>Cont.</a:t>
            </a:r>
            <a:r>
              <a:rPr sz="1800" baseline="37037" dirty="0"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2823210" algn="ctr">
              <a:lnSpc>
                <a:spcPts val="240"/>
              </a:lnSpc>
            </a:pPr>
            <a:r>
              <a:rPr sz="1200" spc="-10" dirty="0">
                <a:latin typeface="Calibri"/>
                <a:cs typeface="Calibri"/>
              </a:rPr>
              <a:t>Sigs.:</a:t>
            </a:r>
            <a:endParaRPr sz="1200">
              <a:latin typeface="Calibri"/>
              <a:cs typeface="Calibri"/>
            </a:endParaRPr>
          </a:p>
          <a:p>
            <a:pPr marL="978535">
              <a:lnSpc>
                <a:spcPts val="1415"/>
              </a:lnSpc>
              <a:tabLst>
                <a:tab pos="2740025" algn="l"/>
                <a:tab pos="6790055" algn="l"/>
                <a:tab pos="8248650" algn="l"/>
                <a:tab pos="9792335" algn="l"/>
              </a:tabLst>
            </a:pPr>
            <a:r>
              <a:rPr sz="1500" b="1" spc="-15" baseline="2777" dirty="0">
                <a:latin typeface="Calibri"/>
                <a:cs typeface="Calibri"/>
              </a:rPr>
              <a:t>Select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30" baseline="-27777" dirty="0">
                <a:latin typeface="Calibri"/>
                <a:cs typeface="Calibri"/>
              </a:rPr>
              <a:t>Read</a:t>
            </a:r>
            <a:r>
              <a:rPr sz="1800" b="1" baseline="-27777" dirty="0">
                <a:latin typeface="Calibri"/>
                <a:cs typeface="Calibri"/>
              </a:rPr>
              <a:t>	</a:t>
            </a:r>
            <a:r>
              <a:rPr sz="1800" spc="-37" baseline="-41666" dirty="0">
                <a:latin typeface="Calibri"/>
                <a:cs typeface="Calibri"/>
              </a:rPr>
              <a:t>Op.</a:t>
            </a:r>
            <a:r>
              <a:rPr sz="1800" baseline="-41666" dirty="0">
                <a:latin typeface="Calibri"/>
                <a:cs typeface="Calibri"/>
              </a:rPr>
              <a:t>	</a:t>
            </a: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2700" spc="-15" baseline="-2932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2700" baseline="-29320">
              <a:latin typeface="Calibri"/>
              <a:cs typeface="Calibri"/>
            </a:endParaRPr>
          </a:p>
          <a:p>
            <a:pPr marL="1636395">
              <a:lnSpc>
                <a:spcPts val="1785"/>
              </a:lnSpc>
              <a:spcBef>
                <a:spcPts val="195"/>
              </a:spcBef>
              <a:tabLst>
                <a:tab pos="2740025" algn="l"/>
                <a:tab pos="5407660" algn="l"/>
                <a:tab pos="6289040" algn="l"/>
                <a:tab pos="6790055" algn="l"/>
                <a:tab pos="824865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IF/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16203" dirty="0">
                <a:latin typeface="Calibri"/>
                <a:cs typeface="Calibri"/>
              </a:rPr>
              <a:t>Registe</a:t>
            </a:r>
            <a:r>
              <a:rPr sz="1800" b="1" spc="630" baseline="16203" dirty="0"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ID/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34722" dirty="0">
                <a:latin typeface="Calibri"/>
                <a:cs typeface="Calibri"/>
              </a:rPr>
              <a:t>Input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EX/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2314" dirty="0">
                <a:latin typeface="Calibri"/>
                <a:cs typeface="Calibri"/>
              </a:rPr>
              <a:t>Select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D</a:t>
            </a:r>
            <a:r>
              <a:rPr sz="1800" b="1" spc="-2025" baseline="43981" dirty="0">
                <a:latin typeface="Calibri"/>
                <a:cs typeface="Calibri"/>
              </a:rPr>
              <a:t>a</a:t>
            </a:r>
            <a:r>
              <a:rPr sz="1800" b="1" baseline="41666" dirty="0">
                <a:latin typeface="Calibri"/>
                <a:cs typeface="Calibri"/>
              </a:rPr>
              <a:t>D</a:t>
            </a:r>
            <a:r>
              <a:rPr sz="1800" b="1" spc="-30" baseline="41666" dirty="0">
                <a:latin typeface="Calibri"/>
                <a:cs typeface="Calibri"/>
              </a:rPr>
              <a:t>a</a:t>
            </a:r>
            <a:r>
              <a:rPr sz="1800" b="1" spc="-630" baseline="43981" dirty="0">
                <a:latin typeface="Calibri"/>
                <a:cs typeface="Calibri"/>
              </a:rPr>
              <a:t>t</a:t>
            </a:r>
            <a:r>
              <a:rPr sz="1800" b="1" spc="-15" baseline="41666" dirty="0">
                <a:latin typeface="Calibri"/>
                <a:cs typeface="Calibri"/>
              </a:rPr>
              <a:t>t</a:t>
            </a:r>
            <a:r>
              <a:rPr sz="1800" b="1" spc="-892" baseline="41666" dirty="0">
                <a:latin typeface="Calibri"/>
                <a:cs typeface="Calibri"/>
              </a:rPr>
              <a:t>a</a:t>
            </a:r>
            <a:r>
              <a:rPr sz="1800" b="1" baseline="43981" dirty="0">
                <a:latin typeface="Calibri"/>
                <a:cs typeface="Calibri"/>
              </a:rPr>
              <a:t>a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1035" baseline="43981" dirty="0">
                <a:latin typeface="Calibri"/>
                <a:cs typeface="Calibri"/>
              </a:rPr>
              <a:t>C</a:t>
            </a:r>
            <a:r>
              <a:rPr sz="1800" b="1" spc="-82" baseline="41666" dirty="0">
                <a:latin typeface="Calibri"/>
                <a:cs typeface="Calibri"/>
              </a:rPr>
              <a:t>C</a:t>
            </a:r>
            <a:endParaRPr sz="1800" baseline="41666">
              <a:latin typeface="Calibri"/>
              <a:cs typeface="Calibri"/>
            </a:endParaRPr>
          </a:p>
          <a:p>
            <a:pPr marL="2740025">
              <a:lnSpc>
                <a:spcPts val="1080"/>
              </a:lnSpc>
              <a:tabLst>
                <a:tab pos="5407660" algn="l"/>
                <a:tab pos="6790055" algn="l"/>
                <a:tab pos="8775065" algn="l"/>
              </a:tabLst>
            </a:pPr>
            <a:r>
              <a:rPr sz="1800" b="1" baseline="13888" dirty="0">
                <a:latin typeface="Calibri"/>
                <a:cs typeface="Calibri"/>
              </a:rPr>
              <a:t>A</a:t>
            </a:r>
            <a:r>
              <a:rPr sz="1800" b="1" spc="-7" baseline="13888" dirty="0">
                <a:latin typeface="Calibri"/>
                <a:cs typeface="Calibri"/>
              </a:rPr>
              <a:t> </a:t>
            </a:r>
            <a:r>
              <a:rPr sz="1800" b="1" baseline="13888" dirty="0">
                <a:latin typeface="Calibri"/>
                <a:cs typeface="Calibri"/>
              </a:rPr>
              <a:t>&amp;</a:t>
            </a:r>
            <a:r>
              <a:rPr sz="1800" b="1" spc="15" baseline="13888" dirty="0">
                <a:latin typeface="Calibri"/>
                <a:cs typeface="Calibri"/>
              </a:rPr>
              <a:t> </a:t>
            </a:r>
            <a:r>
              <a:rPr sz="1800" b="1" spc="-75" baseline="13888" dirty="0">
                <a:latin typeface="Calibri"/>
                <a:cs typeface="Calibri"/>
              </a:rPr>
              <a:t>B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800" spc="-30" baseline="34722" dirty="0">
                <a:latin typeface="Calibri"/>
                <a:cs typeface="Calibri"/>
              </a:rPr>
              <a:t>Read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[Ld/St]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8518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2700" baseline="18518">
              <a:latin typeface="Calibri"/>
              <a:cs typeface="Calibri"/>
            </a:endParaRPr>
          </a:p>
          <a:p>
            <a:pPr marL="1659255">
              <a:lnSpc>
                <a:spcPts val="1455"/>
              </a:lnSpc>
              <a:tabLst>
                <a:tab pos="2740025" algn="l"/>
                <a:tab pos="3322320" algn="l"/>
                <a:tab pos="5407660" algn="l"/>
                <a:tab pos="6202045" algn="l"/>
                <a:tab pos="8813165" algn="l"/>
                <a:tab pos="9528810" algn="l"/>
                <a:tab pos="1069340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18518" dirty="0">
                <a:latin typeface="Calibri"/>
                <a:cs typeface="Calibri"/>
              </a:rPr>
              <a:t>Select</a:t>
            </a:r>
            <a:r>
              <a:rPr sz="1800" b="1" baseline="-18518" dirty="0"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2314" dirty="0">
                <a:latin typeface="Calibri"/>
                <a:cs typeface="Calibri"/>
              </a:rPr>
              <a:t>Reg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B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spc="-37" baseline="-24691" dirty="0">
                <a:solidFill>
                  <a:srgbClr val="FFFFFF"/>
                </a:solidFill>
                <a:latin typeface="Calibri"/>
                <a:cs typeface="Calibri"/>
              </a:rPr>
              <a:t>/WB</a:t>
            </a:r>
            <a:r>
              <a:rPr sz="2700" baseline="-2469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34722" dirty="0">
                <a:latin typeface="Calibri"/>
                <a:cs typeface="Calibri"/>
              </a:rPr>
              <a:t>Write</a:t>
            </a:r>
            <a:r>
              <a:rPr sz="1800" b="1" baseline="-34722" dirty="0">
                <a:latin typeface="Calibri"/>
                <a:cs typeface="Calibri"/>
              </a:rPr>
              <a:t>	</a:t>
            </a:r>
            <a:r>
              <a:rPr sz="1800" b="1" spc="-15" baseline="-39351" dirty="0">
                <a:latin typeface="Calibri"/>
                <a:cs typeface="Calibri"/>
              </a:rPr>
              <a:t>Write</a:t>
            </a:r>
            <a:endParaRPr sz="1800" baseline="-39351">
              <a:latin typeface="Calibri"/>
              <a:cs typeface="Calibri"/>
            </a:endParaRPr>
          </a:p>
          <a:p>
            <a:pPr marL="9528810">
              <a:lnSpc>
                <a:spcPct val="100000"/>
              </a:lnSpc>
              <a:spcBef>
                <a:spcPts val="625"/>
              </a:spcBef>
              <a:tabLst>
                <a:tab pos="10693400" algn="l"/>
              </a:tabLst>
            </a:pP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800" b="1" baseline="-6944" dirty="0">
                <a:latin typeface="Calibri"/>
                <a:cs typeface="Calibri"/>
              </a:rPr>
              <a:t>Reg</a:t>
            </a:r>
            <a:r>
              <a:rPr sz="1800" b="1" spc="-37" baseline="-6944" dirty="0">
                <a:latin typeface="Calibri"/>
                <a:cs typeface="Calibri"/>
              </a:rPr>
              <a:t> </a:t>
            </a:r>
            <a:r>
              <a:rPr sz="1800" b="1" spc="-75" baseline="-6944" dirty="0">
                <a:latin typeface="Calibri"/>
                <a:cs typeface="Calibri"/>
              </a:rPr>
              <a:t>C</a:t>
            </a:r>
            <a:endParaRPr sz="1800" baseline="-6944">
              <a:latin typeface="Calibri"/>
              <a:cs typeface="Calibri"/>
            </a:endParaRPr>
          </a:p>
          <a:p>
            <a:pPr marL="9528810">
              <a:lnSpc>
                <a:spcPts val="1110"/>
              </a:lnSpc>
              <a:spcBef>
                <a:spcPts val="125"/>
              </a:spcBef>
              <a:tabLst>
                <a:tab pos="10693400" algn="l"/>
              </a:tabLst>
            </a:pPr>
            <a:r>
              <a:rPr sz="1800" b="1" spc="-30" baseline="4629" dirty="0">
                <a:latin typeface="Calibri"/>
                <a:cs typeface="Calibri"/>
              </a:rPr>
              <a:t>Data</a:t>
            </a:r>
            <a:r>
              <a:rPr sz="1800" b="1" baseline="4629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2104390">
              <a:lnSpc>
                <a:spcPts val="1830"/>
              </a:lnSpc>
              <a:tabLst>
                <a:tab pos="372999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75" baseline="-23148" dirty="0">
                <a:latin typeface="Calibri"/>
                <a:cs typeface="Calibri"/>
              </a:rPr>
              <a:t>p</a:t>
            </a:r>
            <a:endParaRPr sz="1800" baseline="-23148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30"/>
              </a:spcBef>
              <a:tabLst>
                <a:tab pos="371094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75" baseline="9259" dirty="0">
                <a:latin typeface="Calibri"/>
                <a:cs typeface="Calibri"/>
              </a:rPr>
              <a:t>p</a:t>
            </a:r>
            <a:endParaRPr sz="1800" baseline="9259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2104390">
              <a:lnSpc>
                <a:spcPts val="1839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839"/>
              </a:lnSpc>
              <a:tabLst>
                <a:tab pos="1977389" algn="l"/>
                <a:tab pos="3535045" algn="l"/>
                <a:tab pos="6795770" algn="l"/>
                <a:tab pos="8982075" algn="l"/>
              </a:tabLst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spc="-37" baseline="-3086" dirty="0">
                <a:latin typeface="Calibri"/>
                <a:cs typeface="Calibri"/>
              </a:rPr>
              <a:t>Instr.</a:t>
            </a:r>
            <a:r>
              <a:rPr sz="2700" b="1" spc="-97" baseline="-3086" dirty="0">
                <a:latin typeface="Calibri"/>
                <a:cs typeface="Calibri"/>
              </a:rPr>
              <a:t> </a:t>
            </a:r>
            <a:r>
              <a:rPr sz="2700" b="1" spc="-15" baseline="-3086" dirty="0">
                <a:latin typeface="Calibri"/>
                <a:cs typeface="Calibri"/>
              </a:rPr>
              <a:t>Decode</a:t>
            </a:r>
            <a:r>
              <a:rPr sz="2700" b="1" baseline="-3086" dirty="0">
                <a:latin typeface="Calibri"/>
                <a:cs typeface="Calibri"/>
              </a:rPr>
              <a:t>	</a:t>
            </a:r>
            <a:r>
              <a:rPr sz="2700" b="1" spc="-15" baseline="-4629" dirty="0">
                <a:latin typeface="Calibri"/>
                <a:cs typeface="Calibri"/>
              </a:rPr>
              <a:t>Execute</a:t>
            </a:r>
            <a:r>
              <a:rPr sz="2700" b="1" baseline="-4629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baseline="10802" dirty="0">
                <a:latin typeface="Calibri"/>
                <a:cs typeface="Calibri"/>
              </a:rPr>
              <a:t>Register</a:t>
            </a:r>
            <a:r>
              <a:rPr sz="2700" b="1" spc="-89" baseline="10802" dirty="0">
                <a:latin typeface="Calibri"/>
                <a:cs typeface="Calibri"/>
              </a:rPr>
              <a:t> </a:t>
            </a:r>
            <a:r>
              <a:rPr sz="2700" b="1" spc="-30" baseline="10802" dirty="0">
                <a:latin typeface="Calibri"/>
                <a:cs typeface="Calibri"/>
              </a:rPr>
              <a:t>Write-Back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2350770" marR="7157084" indent="130175">
              <a:lnSpc>
                <a:spcPct val="1217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468630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766061" y="2253742"/>
            <a:ext cx="9124950" cy="2338705"/>
            <a:chOff x="1766061" y="2253742"/>
            <a:chExt cx="9124950" cy="2338705"/>
          </a:xfrm>
        </p:grpSpPr>
        <p:sp>
          <p:nvSpPr>
            <p:cNvPr id="77" name="object 77"/>
            <p:cNvSpPr/>
            <p:nvPr/>
          </p:nvSpPr>
          <p:spPr>
            <a:xfrm>
              <a:off x="1772412" y="2282951"/>
              <a:ext cx="9118600" cy="2211705"/>
            </a:xfrm>
            <a:custGeom>
              <a:avLst/>
              <a:gdLst/>
              <a:ahLst/>
              <a:cxnLst/>
              <a:rect l="l" t="t" r="r" b="b"/>
              <a:pathLst>
                <a:path w="9118600" h="2211704">
                  <a:moveTo>
                    <a:pt x="440436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40436" y="2211324"/>
                  </a:lnTo>
                  <a:lnTo>
                    <a:pt x="440436" y="0"/>
                  </a:lnTo>
                  <a:close/>
                </a:path>
                <a:path w="9118600" h="2211704">
                  <a:moveTo>
                    <a:pt x="8461502" y="1327277"/>
                  </a:moveTo>
                  <a:lnTo>
                    <a:pt x="8429727" y="1328293"/>
                  </a:lnTo>
                  <a:lnTo>
                    <a:pt x="8420354" y="1033018"/>
                  </a:lnTo>
                  <a:lnTo>
                    <a:pt x="8407654" y="1033526"/>
                  </a:lnTo>
                  <a:lnTo>
                    <a:pt x="8417026" y="1328686"/>
                  </a:lnTo>
                  <a:lnTo>
                    <a:pt x="8385302" y="1329690"/>
                  </a:lnTo>
                  <a:lnTo>
                    <a:pt x="8425815" y="1404747"/>
                  </a:lnTo>
                  <a:lnTo>
                    <a:pt x="8455000" y="1341374"/>
                  </a:lnTo>
                  <a:lnTo>
                    <a:pt x="8461502" y="1327277"/>
                  </a:lnTo>
                  <a:close/>
                </a:path>
                <a:path w="9118600" h="2211704">
                  <a:moveTo>
                    <a:pt x="9118346" y="1304429"/>
                  </a:moveTo>
                  <a:lnTo>
                    <a:pt x="9086571" y="1305433"/>
                  </a:lnTo>
                  <a:lnTo>
                    <a:pt x="9077198" y="1010158"/>
                  </a:lnTo>
                  <a:lnTo>
                    <a:pt x="9064498" y="1010666"/>
                  </a:lnTo>
                  <a:lnTo>
                    <a:pt x="9073871" y="1305826"/>
                  </a:lnTo>
                  <a:lnTo>
                    <a:pt x="9042146" y="1306842"/>
                  </a:lnTo>
                  <a:lnTo>
                    <a:pt x="9082659" y="1381887"/>
                  </a:lnTo>
                  <a:lnTo>
                    <a:pt x="9111844" y="1318514"/>
                  </a:lnTo>
                  <a:lnTo>
                    <a:pt x="9118346" y="13044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72411" y="2282952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0" y="2211324"/>
                  </a:moveTo>
                  <a:lnTo>
                    <a:pt x="440436" y="2211324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483108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83108" y="221132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0" y="2211324"/>
                  </a:moveTo>
                  <a:lnTo>
                    <a:pt x="483108" y="2211324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681228" y="0"/>
                  </a:moveTo>
                  <a:lnTo>
                    <a:pt x="0" y="0"/>
                  </a:lnTo>
                  <a:lnTo>
                    <a:pt x="0" y="2211323"/>
                  </a:lnTo>
                  <a:lnTo>
                    <a:pt x="681228" y="2211323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0" y="2211323"/>
                  </a:moveTo>
                  <a:lnTo>
                    <a:pt x="681228" y="2211323"/>
                  </a:lnTo>
                  <a:lnTo>
                    <a:pt x="681228" y="0"/>
                  </a:lnTo>
                  <a:lnTo>
                    <a:pt x="0" y="0"/>
                  </a:lnTo>
                  <a:lnTo>
                    <a:pt x="0" y="22113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693420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693420" y="2212847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0" y="2212847"/>
                  </a:moveTo>
                  <a:lnTo>
                    <a:pt x="693420" y="2212847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212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91770" y="2115057"/>
            <a:ext cx="11935460" cy="4542155"/>
            <a:chOff x="191770" y="2115057"/>
            <a:chExt cx="11935460" cy="4542155"/>
          </a:xfrm>
        </p:grpSpPr>
        <p:sp>
          <p:nvSpPr>
            <p:cNvPr id="86" name="object 86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11922252" y="0"/>
                  </a:moveTo>
                  <a:lnTo>
                    <a:pt x="0" y="0"/>
                  </a:lnTo>
                  <a:lnTo>
                    <a:pt x="0" y="4529328"/>
                  </a:lnTo>
                  <a:lnTo>
                    <a:pt x="11922252" y="4529328"/>
                  </a:lnTo>
                  <a:lnTo>
                    <a:pt x="11922252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0" y="4529328"/>
                  </a:moveTo>
                  <a:lnTo>
                    <a:pt x="11922252" y="4529328"/>
                  </a:lnTo>
                  <a:lnTo>
                    <a:pt x="11922252" y="0"/>
                  </a:lnTo>
                  <a:lnTo>
                    <a:pt x="0" y="0"/>
                  </a:lnTo>
                  <a:lnTo>
                    <a:pt x="0" y="45293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59865" y="4088129"/>
            <a:ext cx="99949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What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need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preserve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these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pipeline</a:t>
            </a:r>
            <a:r>
              <a:rPr sz="3400" spc="-12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registers?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9870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Need</a:t>
            </a:r>
            <a:r>
              <a:rPr spc="-10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store</a:t>
            </a:r>
            <a:r>
              <a:rPr spc="-105" dirty="0"/>
              <a:t> </a:t>
            </a:r>
            <a:r>
              <a:rPr dirty="0"/>
              <a:t>state</a:t>
            </a:r>
            <a:r>
              <a:rPr spc="-90" dirty="0"/>
              <a:t> </a:t>
            </a:r>
            <a:r>
              <a:rPr dirty="0"/>
              <a:t>between</a:t>
            </a:r>
            <a:r>
              <a:rPr spc="-90" dirty="0"/>
              <a:t> </a:t>
            </a:r>
            <a:r>
              <a:rPr dirty="0"/>
              <a:t>pipeline</a:t>
            </a:r>
            <a:r>
              <a:rPr spc="-85" dirty="0"/>
              <a:t> </a:t>
            </a:r>
            <a:r>
              <a:rPr spc="-10" dirty="0"/>
              <a:t>stages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916" y="2064766"/>
            <a:ext cx="7841615" cy="360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70275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7027545">
              <a:lnSpc>
                <a:spcPts val="190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  <a:p>
            <a:pPr marL="860425" algn="ctr">
              <a:lnSpc>
                <a:spcPts val="985"/>
              </a:lnSpc>
            </a:pPr>
            <a:r>
              <a:rPr sz="1200" spc="-10" dirty="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marL="2540">
              <a:lnSpc>
                <a:spcPts val="1960"/>
              </a:lnSpc>
              <a:tabLst>
                <a:tab pos="41852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30" baseline="9259" dirty="0">
                <a:latin typeface="Calibri"/>
                <a:cs typeface="Calibri"/>
              </a:rPr>
              <a:t>Read</a:t>
            </a:r>
            <a:endParaRPr sz="1800" baseline="9259">
              <a:latin typeface="Calibri"/>
              <a:cs typeface="Calibri"/>
            </a:endParaRPr>
          </a:p>
          <a:p>
            <a:pPr marL="2540">
              <a:lnSpc>
                <a:spcPts val="1975"/>
              </a:lnSpc>
              <a:tabLst>
                <a:tab pos="4185285" algn="l"/>
                <a:tab pos="704405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41666" dirty="0">
                <a:latin typeface="Calibri"/>
                <a:cs typeface="Calibri"/>
              </a:rPr>
              <a:t>Reg</a:t>
            </a:r>
            <a:r>
              <a:rPr sz="1800" spc="-37" baseline="41666" dirty="0">
                <a:latin typeface="Calibri"/>
                <a:cs typeface="Calibri"/>
              </a:rPr>
              <a:t> </a:t>
            </a:r>
            <a:r>
              <a:rPr sz="1800" spc="-75" baseline="41666" dirty="0">
                <a:latin typeface="Calibri"/>
                <a:cs typeface="Calibri"/>
              </a:rPr>
              <a:t>A</a:t>
            </a:r>
            <a:r>
              <a:rPr sz="1800" baseline="41666" dirty="0">
                <a:latin typeface="Calibri"/>
                <a:cs typeface="Calibri"/>
              </a:rPr>
              <a:t>	</a:t>
            </a:r>
            <a:r>
              <a:rPr sz="2700" spc="-30" baseline="10802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700" baseline="10802">
              <a:latin typeface="Calibri"/>
              <a:cs typeface="Calibri"/>
            </a:endParaRPr>
          </a:p>
          <a:p>
            <a:pPr marL="7044055">
              <a:lnSpc>
                <a:spcPts val="194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R="93345" algn="ctr">
              <a:lnSpc>
                <a:spcPts val="1110"/>
              </a:lnSpc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3607435">
              <a:lnSpc>
                <a:spcPts val="1860"/>
              </a:lnSpc>
              <a:tabLst>
                <a:tab pos="4933315" algn="l"/>
              </a:tabLst>
            </a:pP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0802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ts val="2075"/>
              </a:lnSpc>
              <a:spcBef>
                <a:spcPts val="215"/>
              </a:spcBef>
              <a:tabLst>
                <a:tab pos="359029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= [+,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-,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x,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37" baseline="43981" dirty="0">
                <a:latin typeface="Calibri"/>
                <a:cs typeface="Calibri"/>
              </a:rPr>
              <a:t>/]</a:t>
            </a:r>
            <a:endParaRPr sz="1800" baseline="43981">
              <a:latin typeface="Calibri"/>
              <a:cs typeface="Calibri"/>
            </a:endParaRPr>
          </a:p>
          <a:p>
            <a:pPr>
              <a:lnSpc>
                <a:spcPts val="2014"/>
              </a:lnSpc>
              <a:tabLst>
                <a:tab pos="4578350" algn="l"/>
              </a:tabLst>
            </a:pPr>
            <a:r>
              <a:rPr sz="2700" spc="-15" baseline="-4629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700" baseline="-4629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4578350">
              <a:lnSpc>
                <a:spcPts val="1380"/>
              </a:lnSpc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libri"/>
              <a:cs typeface="Calibri"/>
            </a:endParaRPr>
          </a:p>
          <a:p>
            <a:pPr marL="23749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1317625"/>
            <a:ext cx="11649710" cy="4373245"/>
            <a:chOff x="179831" y="1317625"/>
            <a:chExt cx="11649710" cy="4373245"/>
          </a:xfrm>
        </p:grpSpPr>
        <p:sp>
          <p:nvSpPr>
            <p:cNvPr id="5" name="object 5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1039368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9368" y="900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0" y="900684"/>
                  </a:moveTo>
                  <a:lnTo>
                    <a:pt x="1039368" y="900684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3947160"/>
              <a:ext cx="76200" cy="2409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144" y="1844039"/>
              <a:ext cx="3413760" cy="2358390"/>
            </a:xfrm>
            <a:custGeom>
              <a:avLst/>
              <a:gdLst/>
              <a:ahLst/>
              <a:cxnLst/>
              <a:rect l="l" t="t" r="r" b="b"/>
              <a:pathLst>
                <a:path w="3413760" h="2358390">
                  <a:moveTo>
                    <a:pt x="764921" y="778764"/>
                  </a:moveTo>
                  <a:lnTo>
                    <a:pt x="752221" y="772414"/>
                  </a:lnTo>
                  <a:lnTo>
                    <a:pt x="688721" y="740664"/>
                  </a:lnTo>
                  <a:lnTo>
                    <a:pt x="688721" y="772414"/>
                  </a:lnTo>
                  <a:lnTo>
                    <a:pt x="210312" y="772414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785114"/>
                  </a:lnTo>
                  <a:lnTo>
                    <a:pt x="688721" y="785114"/>
                  </a:lnTo>
                  <a:lnTo>
                    <a:pt x="688721" y="816864"/>
                  </a:lnTo>
                  <a:lnTo>
                    <a:pt x="752221" y="785114"/>
                  </a:lnTo>
                  <a:lnTo>
                    <a:pt x="764921" y="778764"/>
                  </a:lnTo>
                  <a:close/>
                </a:path>
                <a:path w="3413760" h="2358390">
                  <a:moveTo>
                    <a:pt x="2352548" y="2319528"/>
                  </a:moveTo>
                  <a:lnTo>
                    <a:pt x="2340203" y="2313432"/>
                  </a:lnTo>
                  <a:lnTo>
                    <a:pt x="2276221" y="2281809"/>
                  </a:lnTo>
                  <a:lnTo>
                    <a:pt x="2276373" y="2313495"/>
                  </a:lnTo>
                  <a:lnTo>
                    <a:pt x="1235964" y="2318512"/>
                  </a:lnTo>
                  <a:lnTo>
                    <a:pt x="1235964" y="2331212"/>
                  </a:lnTo>
                  <a:lnTo>
                    <a:pt x="2276437" y="2326195"/>
                  </a:lnTo>
                  <a:lnTo>
                    <a:pt x="2276602" y="2358009"/>
                  </a:lnTo>
                  <a:lnTo>
                    <a:pt x="2352548" y="2319528"/>
                  </a:lnTo>
                  <a:close/>
                </a:path>
                <a:path w="3413760" h="2358390">
                  <a:moveTo>
                    <a:pt x="2425573" y="1979422"/>
                  </a:moveTo>
                  <a:lnTo>
                    <a:pt x="2393810" y="1979752"/>
                  </a:lnTo>
                  <a:lnTo>
                    <a:pt x="2388362" y="1485773"/>
                  </a:lnTo>
                  <a:lnTo>
                    <a:pt x="2375662" y="1486027"/>
                  </a:lnTo>
                  <a:lnTo>
                    <a:pt x="2381097" y="1979879"/>
                  </a:lnTo>
                  <a:lnTo>
                    <a:pt x="2349373" y="1980184"/>
                  </a:lnTo>
                  <a:lnTo>
                    <a:pt x="2388362" y="2056003"/>
                  </a:lnTo>
                  <a:lnTo>
                    <a:pt x="2419146" y="1992630"/>
                  </a:lnTo>
                  <a:lnTo>
                    <a:pt x="2425573" y="1979422"/>
                  </a:lnTo>
                  <a:close/>
                </a:path>
                <a:path w="3413760" h="2358390">
                  <a:moveTo>
                    <a:pt x="3413760" y="1979041"/>
                  </a:moveTo>
                  <a:lnTo>
                    <a:pt x="3382010" y="1979041"/>
                  </a:lnTo>
                  <a:lnTo>
                    <a:pt x="3382010" y="1612392"/>
                  </a:lnTo>
                  <a:lnTo>
                    <a:pt x="3369310" y="1612392"/>
                  </a:lnTo>
                  <a:lnTo>
                    <a:pt x="3369310" y="1979041"/>
                  </a:lnTo>
                  <a:lnTo>
                    <a:pt x="3337560" y="1979041"/>
                  </a:lnTo>
                  <a:lnTo>
                    <a:pt x="3375660" y="2055241"/>
                  </a:lnTo>
                  <a:lnTo>
                    <a:pt x="3407410" y="1991741"/>
                  </a:lnTo>
                  <a:lnTo>
                    <a:pt x="3413760" y="19790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3" y="1844040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0858" y="5315711"/>
              <a:ext cx="2487295" cy="374650"/>
            </a:xfrm>
            <a:custGeom>
              <a:avLst/>
              <a:gdLst/>
              <a:ahLst/>
              <a:cxnLst/>
              <a:rect l="l" t="t" r="r" b="b"/>
              <a:pathLst>
                <a:path w="2487295" h="374650">
                  <a:moveTo>
                    <a:pt x="12700" y="0"/>
                  </a:moveTo>
                  <a:lnTo>
                    <a:pt x="0" y="0"/>
                  </a:lnTo>
                  <a:lnTo>
                    <a:pt x="0" y="374637"/>
                  </a:lnTo>
                  <a:lnTo>
                    <a:pt x="2455291" y="374637"/>
                  </a:lnTo>
                  <a:lnTo>
                    <a:pt x="2455291" y="368287"/>
                  </a:lnTo>
                  <a:lnTo>
                    <a:pt x="12700" y="368287"/>
                  </a:lnTo>
                  <a:lnTo>
                    <a:pt x="6350" y="361937"/>
                  </a:lnTo>
                  <a:lnTo>
                    <a:pt x="12700" y="361937"/>
                  </a:lnTo>
                  <a:lnTo>
                    <a:pt x="12700" y="0"/>
                  </a:lnTo>
                  <a:close/>
                </a:path>
                <a:path w="2487295" h="374650">
                  <a:moveTo>
                    <a:pt x="12700" y="361937"/>
                  </a:moveTo>
                  <a:lnTo>
                    <a:pt x="6350" y="361937"/>
                  </a:lnTo>
                  <a:lnTo>
                    <a:pt x="12700" y="368287"/>
                  </a:lnTo>
                  <a:lnTo>
                    <a:pt x="12700" y="361937"/>
                  </a:lnTo>
                  <a:close/>
                </a:path>
                <a:path w="2487295" h="374650">
                  <a:moveTo>
                    <a:pt x="2442591" y="361937"/>
                  </a:moveTo>
                  <a:lnTo>
                    <a:pt x="12700" y="361937"/>
                  </a:lnTo>
                  <a:lnTo>
                    <a:pt x="12700" y="368287"/>
                  </a:lnTo>
                  <a:lnTo>
                    <a:pt x="2442591" y="368287"/>
                  </a:lnTo>
                  <a:lnTo>
                    <a:pt x="2442591" y="361937"/>
                  </a:lnTo>
                  <a:close/>
                </a:path>
                <a:path w="2487295" h="374650">
                  <a:moveTo>
                    <a:pt x="2455291" y="83947"/>
                  </a:moveTo>
                  <a:lnTo>
                    <a:pt x="2442591" y="83947"/>
                  </a:lnTo>
                  <a:lnTo>
                    <a:pt x="2442591" y="368287"/>
                  </a:lnTo>
                  <a:lnTo>
                    <a:pt x="2448941" y="361937"/>
                  </a:lnTo>
                  <a:lnTo>
                    <a:pt x="2455291" y="361937"/>
                  </a:lnTo>
                  <a:lnTo>
                    <a:pt x="2455291" y="83947"/>
                  </a:lnTo>
                  <a:close/>
                </a:path>
                <a:path w="2487295" h="374650">
                  <a:moveTo>
                    <a:pt x="2455291" y="361937"/>
                  </a:moveTo>
                  <a:lnTo>
                    <a:pt x="2448941" y="361937"/>
                  </a:lnTo>
                  <a:lnTo>
                    <a:pt x="2442591" y="368287"/>
                  </a:lnTo>
                  <a:lnTo>
                    <a:pt x="2455291" y="368287"/>
                  </a:lnTo>
                  <a:lnTo>
                    <a:pt x="2455291" y="361937"/>
                  </a:lnTo>
                  <a:close/>
                </a:path>
                <a:path w="2487295" h="374650">
                  <a:moveTo>
                    <a:pt x="2448941" y="20446"/>
                  </a:moveTo>
                  <a:lnTo>
                    <a:pt x="2410841" y="96647"/>
                  </a:lnTo>
                  <a:lnTo>
                    <a:pt x="2442591" y="96647"/>
                  </a:lnTo>
                  <a:lnTo>
                    <a:pt x="2442591" y="83947"/>
                  </a:lnTo>
                  <a:lnTo>
                    <a:pt x="2480691" y="83947"/>
                  </a:lnTo>
                  <a:lnTo>
                    <a:pt x="2448941" y="20446"/>
                  </a:lnTo>
                  <a:close/>
                </a:path>
                <a:path w="2487295" h="374650">
                  <a:moveTo>
                    <a:pt x="2480691" y="83947"/>
                  </a:moveTo>
                  <a:lnTo>
                    <a:pt x="2455291" y="83947"/>
                  </a:lnTo>
                  <a:lnTo>
                    <a:pt x="2455291" y="96647"/>
                  </a:lnTo>
                  <a:lnTo>
                    <a:pt x="2487041" y="96647"/>
                  </a:lnTo>
                  <a:lnTo>
                    <a:pt x="2480691" y="8394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3"/>
                  </a:lnTo>
                  <a:lnTo>
                    <a:pt x="1037844" y="900683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3"/>
                  </a:moveTo>
                  <a:lnTo>
                    <a:pt x="1037844" y="900683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1033272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033272" y="51206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0" y="512063"/>
                  </a:moveTo>
                  <a:lnTo>
                    <a:pt x="1033272" y="512063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5" y="3127248"/>
              <a:ext cx="76200" cy="179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80681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28" name="object 28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32511" y="2323464"/>
            <a:ext cx="152400" cy="76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1245" y="1491741"/>
            <a:ext cx="4446905" cy="1482090"/>
            <a:chOff x="571245" y="1491741"/>
            <a:chExt cx="4446905" cy="1482090"/>
          </a:xfrm>
        </p:grpSpPr>
        <p:sp>
          <p:nvSpPr>
            <p:cNvPr id="33" name="object 33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246" y="1491741"/>
              <a:ext cx="4446905" cy="1375410"/>
            </a:xfrm>
            <a:custGeom>
              <a:avLst/>
              <a:gdLst/>
              <a:ahLst/>
              <a:cxnLst/>
              <a:rect l="l" t="t" r="r" b="b"/>
              <a:pathLst>
                <a:path w="4446905" h="1375410">
                  <a:moveTo>
                    <a:pt x="176441" y="1337056"/>
                  </a:moveTo>
                  <a:lnTo>
                    <a:pt x="163741" y="1330706"/>
                  </a:lnTo>
                  <a:lnTo>
                    <a:pt x="100241" y="1298956"/>
                  </a:lnTo>
                  <a:lnTo>
                    <a:pt x="100241" y="1330706"/>
                  </a:lnTo>
                  <a:lnTo>
                    <a:pt x="12700" y="1330706"/>
                  </a:lnTo>
                  <a:lnTo>
                    <a:pt x="12700" y="943610"/>
                  </a:lnTo>
                  <a:lnTo>
                    <a:pt x="0" y="943610"/>
                  </a:lnTo>
                  <a:lnTo>
                    <a:pt x="0" y="1343406"/>
                  </a:lnTo>
                  <a:lnTo>
                    <a:pt x="100241" y="1343406"/>
                  </a:lnTo>
                  <a:lnTo>
                    <a:pt x="100241" y="1375156"/>
                  </a:lnTo>
                  <a:lnTo>
                    <a:pt x="163741" y="1343406"/>
                  </a:lnTo>
                  <a:lnTo>
                    <a:pt x="176441" y="1337056"/>
                  </a:lnTo>
                  <a:close/>
                </a:path>
                <a:path w="4446905" h="1375410">
                  <a:moveTo>
                    <a:pt x="4446778" y="0"/>
                  </a:moveTo>
                  <a:lnTo>
                    <a:pt x="213360" y="0"/>
                  </a:lnTo>
                  <a:lnTo>
                    <a:pt x="213360" y="158750"/>
                  </a:lnTo>
                  <a:lnTo>
                    <a:pt x="181610" y="158750"/>
                  </a:lnTo>
                  <a:lnTo>
                    <a:pt x="219710" y="234950"/>
                  </a:lnTo>
                  <a:lnTo>
                    <a:pt x="251460" y="171450"/>
                  </a:lnTo>
                  <a:lnTo>
                    <a:pt x="257810" y="158750"/>
                  </a:lnTo>
                  <a:lnTo>
                    <a:pt x="226060" y="158750"/>
                  </a:lnTo>
                  <a:lnTo>
                    <a:pt x="226060" y="12700"/>
                  </a:lnTo>
                  <a:lnTo>
                    <a:pt x="4434078" y="12700"/>
                  </a:lnTo>
                  <a:lnTo>
                    <a:pt x="4434078" y="255397"/>
                  </a:lnTo>
                  <a:lnTo>
                    <a:pt x="4446778" y="255397"/>
                  </a:lnTo>
                  <a:lnTo>
                    <a:pt x="4446778" y="12700"/>
                  </a:lnTo>
                  <a:lnTo>
                    <a:pt x="4446778" y="6350"/>
                  </a:lnTo>
                  <a:lnTo>
                    <a:pt x="44467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38" name="object 38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8619" y="1886711"/>
            <a:ext cx="10565765" cy="4584700"/>
            <a:chOff x="118619" y="1886711"/>
            <a:chExt cx="10565765" cy="458470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6" y="2031491"/>
              <a:ext cx="76200" cy="1596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8618" y="1886711"/>
              <a:ext cx="1484630" cy="1316990"/>
            </a:xfrm>
            <a:custGeom>
              <a:avLst/>
              <a:gdLst/>
              <a:ahLst/>
              <a:cxnLst/>
              <a:rect l="l" t="t" r="r" b="b"/>
              <a:pathLst>
                <a:path w="1484630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484630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  <a:path w="1484630" h="1316989">
                  <a:moveTo>
                    <a:pt x="1484503" y="994918"/>
                  </a:moveTo>
                  <a:lnTo>
                    <a:pt x="1024382" y="994918"/>
                  </a:lnTo>
                  <a:lnTo>
                    <a:pt x="1024382" y="963168"/>
                  </a:lnTo>
                  <a:lnTo>
                    <a:pt x="948182" y="1001268"/>
                  </a:lnTo>
                  <a:lnTo>
                    <a:pt x="1024382" y="1039368"/>
                  </a:lnTo>
                  <a:lnTo>
                    <a:pt x="1024382" y="1007618"/>
                  </a:lnTo>
                  <a:lnTo>
                    <a:pt x="1484503" y="1007618"/>
                  </a:lnTo>
                  <a:lnTo>
                    <a:pt x="1484503" y="994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827779" y="180263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23874" y="1089533"/>
            <a:ext cx="4271645" cy="1457325"/>
            <a:chOff x="1023874" y="1089533"/>
            <a:chExt cx="4271645" cy="1457325"/>
          </a:xfrm>
        </p:grpSpPr>
        <p:sp>
          <p:nvSpPr>
            <p:cNvPr id="57" name="object 57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4" y="2177541"/>
              <a:ext cx="98043" cy="15443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23874" y="1089533"/>
              <a:ext cx="4271645" cy="657860"/>
            </a:xfrm>
            <a:custGeom>
              <a:avLst/>
              <a:gdLst/>
              <a:ahLst/>
              <a:cxnLst/>
              <a:rect l="l" t="t" r="r" b="b"/>
              <a:pathLst>
                <a:path w="4271645" h="657860">
                  <a:moveTo>
                    <a:pt x="4195318" y="579374"/>
                  </a:moveTo>
                  <a:lnTo>
                    <a:pt x="4228338" y="657859"/>
                  </a:lnTo>
                  <a:lnTo>
                    <a:pt x="4265506" y="594487"/>
                  </a:lnTo>
                  <a:lnTo>
                    <a:pt x="4226179" y="594487"/>
                  </a:lnTo>
                  <a:lnTo>
                    <a:pt x="4226195" y="581435"/>
                  </a:lnTo>
                  <a:lnTo>
                    <a:pt x="4195318" y="579374"/>
                  </a:lnTo>
                  <a:close/>
                </a:path>
                <a:path w="4271645" h="657860">
                  <a:moveTo>
                    <a:pt x="4239768" y="0"/>
                  </a:moveTo>
                  <a:lnTo>
                    <a:pt x="0" y="0"/>
                  </a:lnTo>
                  <a:lnTo>
                    <a:pt x="0" y="637158"/>
                  </a:lnTo>
                  <a:lnTo>
                    <a:pt x="12700" y="637158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4239758" y="6350"/>
                  </a:lnTo>
                  <a:lnTo>
                    <a:pt x="4239768" y="0"/>
                  </a:lnTo>
                  <a:close/>
                </a:path>
                <a:path w="4271645" h="657860">
                  <a:moveTo>
                    <a:pt x="4226195" y="581435"/>
                  </a:moveTo>
                  <a:lnTo>
                    <a:pt x="4226179" y="594487"/>
                  </a:lnTo>
                  <a:lnTo>
                    <a:pt x="4238879" y="594487"/>
                  </a:lnTo>
                  <a:lnTo>
                    <a:pt x="4238897" y="582284"/>
                  </a:lnTo>
                  <a:lnTo>
                    <a:pt x="4226195" y="581435"/>
                  </a:lnTo>
                  <a:close/>
                </a:path>
                <a:path w="4271645" h="657860">
                  <a:moveTo>
                    <a:pt x="4238897" y="582284"/>
                  </a:moveTo>
                  <a:lnTo>
                    <a:pt x="4238879" y="594487"/>
                  </a:lnTo>
                  <a:lnTo>
                    <a:pt x="4265506" y="594487"/>
                  </a:lnTo>
                  <a:lnTo>
                    <a:pt x="4271391" y="584453"/>
                  </a:lnTo>
                  <a:lnTo>
                    <a:pt x="4238897" y="582284"/>
                  </a:lnTo>
                  <a:close/>
                </a:path>
                <a:path w="4271645" h="657860">
                  <a:moveTo>
                    <a:pt x="4239758" y="6350"/>
                  </a:moveTo>
                  <a:lnTo>
                    <a:pt x="4226941" y="6350"/>
                  </a:lnTo>
                  <a:lnTo>
                    <a:pt x="4233291" y="12700"/>
                  </a:lnTo>
                  <a:lnTo>
                    <a:pt x="4226932" y="12700"/>
                  </a:lnTo>
                  <a:lnTo>
                    <a:pt x="4226195" y="581435"/>
                  </a:lnTo>
                  <a:lnTo>
                    <a:pt x="4238897" y="582284"/>
                  </a:lnTo>
                  <a:lnTo>
                    <a:pt x="4239749" y="12700"/>
                  </a:lnTo>
                  <a:lnTo>
                    <a:pt x="4233291" y="12700"/>
                  </a:lnTo>
                  <a:lnTo>
                    <a:pt x="4226941" y="6350"/>
                  </a:lnTo>
                  <a:lnTo>
                    <a:pt x="4239758" y="6350"/>
                  </a:lnTo>
                  <a:close/>
                </a:path>
                <a:path w="4271645" h="65786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4271645" h="657860">
                  <a:moveTo>
                    <a:pt x="4226941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4226932" y="12700"/>
                  </a:lnTo>
                  <a:lnTo>
                    <a:pt x="4226941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30625" y="2336800"/>
            <a:ext cx="532765" cy="219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231126" y="1965147"/>
            <a:ext cx="337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91321" y="1959102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927081" y="2195829"/>
            <a:ext cx="1132840" cy="1115060"/>
            <a:chOff x="9927081" y="2195829"/>
            <a:chExt cx="1132840" cy="1115060"/>
          </a:xfrm>
        </p:grpSpPr>
        <p:sp>
          <p:nvSpPr>
            <p:cNvPr id="70" name="object 70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112014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120140" y="72542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0" y="725424"/>
                  </a:moveTo>
                  <a:lnTo>
                    <a:pt x="1120140" y="725424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7254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90658" y="2195829"/>
              <a:ext cx="733425" cy="394970"/>
            </a:xfrm>
            <a:custGeom>
              <a:avLst/>
              <a:gdLst/>
              <a:ahLst/>
              <a:cxnLst/>
              <a:rect l="l" t="t" r="r" b="b"/>
              <a:pathLst>
                <a:path w="733425" h="394969">
                  <a:moveTo>
                    <a:pt x="76200" y="317119"/>
                  </a:moveTo>
                  <a:lnTo>
                    <a:pt x="44424" y="318135"/>
                  </a:lnTo>
                  <a:lnTo>
                    <a:pt x="35052" y="22860"/>
                  </a:lnTo>
                  <a:lnTo>
                    <a:pt x="22352" y="23368"/>
                  </a:lnTo>
                  <a:lnTo>
                    <a:pt x="31724" y="318528"/>
                  </a:lnTo>
                  <a:lnTo>
                    <a:pt x="0" y="319532"/>
                  </a:lnTo>
                  <a:lnTo>
                    <a:pt x="40513" y="394589"/>
                  </a:lnTo>
                  <a:lnTo>
                    <a:pt x="69697" y="331216"/>
                  </a:lnTo>
                  <a:lnTo>
                    <a:pt x="76200" y="317119"/>
                  </a:lnTo>
                  <a:close/>
                </a:path>
                <a:path w="733425" h="394969">
                  <a:moveTo>
                    <a:pt x="733044" y="294259"/>
                  </a:moveTo>
                  <a:lnTo>
                    <a:pt x="701268" y="295275"/>
                  </a:lnTo>
                  <a:lnTo>
                    <a:pt x="691896" y="0"/>
                  </a:lnTo>
                  <a:lnTo>
                    <a:pt x="679196" y="508"/>
                  </a:lnTo>
                  <a:lnTo>
                    <a:pt x="688568" y="295668"/>
                  </a:lnTo>
                  <a:lnTo>
                    <a:pt x="656844" y="296672"/>
                  </a:lnTo>
                  <a:lnTo>
                    <a:pt x="697357" y="371729"/>
                  </a:lnTo>
                  <a:lnTo>
                    <a:pt x="726541" y="308356"/>
                  </a:lnTo>
                  <a:lnTo>
                    <a:pt x="733044" y="29425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382506" y="1956561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10266" y="1946528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172" y="2152142"/>
            <a:ext cx="11072495" cy="433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0">
              <a:lnSpc>
                <a:spcPts val="1180"/>
              </a:lnSpc>
              <a:tabLst>
                <a:tab pos="4669790" algn="l"/>
                <a:tab pos="7010400" algn="l"/>
                <a:tab pos="8070215" algn="l"/>
                <a:tab pos="9161780" algn="l"/>
                <a:tab pos="10289540" algn="l"/>
              </a:tabLst>
            </a:pPr>
            <a:r>
              <a:rPr sz="1500" b="1" spc="-15" baseline="19444" dirty="0">
                <a:latin typeface="Calibri"/>
                <a:cs typeface="Calibri"/>
              </a:rPr>
              <a:t>Offset</a:t>
            </a:r>
            <a:r>
              <a:rPr sz="1500" b="1" baseline="19444" dirty="0">
                <a:latin typeface="Calibri"/>
                <a:cs typeface="Calibri"/>
              </a:rPr>
              <a:t>	</a:t>
            </a:r>
            <a:r>
              <a:rPr sz="1500" b="1" spc="-15" baseline="2777" dirty="0">
                <a:latin typeface="Calibri"/>
                <a:cs typeface="Calibri"/>
              </a:rPr>
              <a:t>Branch</a:t>
            </a:r>
            <a:r>
              <a:rPr sz="1500" b="1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Target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1019" baseline="-6944" dirty="0">
                <a:latin typeface="Calibri"/>
                <a:cs typeface="Calibri"/>
              </a:rPr>
              <a:t>R</a:t>
            </a:r>
            <a:r>
              <a:rPr sz="1800" b="1" spc="-30" baseline="-6944" dirty="0">
                <a:latin typeface="Calibri"/>
                <a:cs typeface="Calibri"/>
              </a:rPr>
              <a:t>R</a:t>
            </a:r>
            <a:r>
              <a:rPr sz="1800" b="1" spc="-907" baseline="-6944" dirty="0">
                <a:latin typeface="Calibri"/>
                <a:cs typeface="Calibri"/>
              </a:rPr>
              <a:t>e</a:t>
            </a:r>
            <a:r>
              <a:rPr sz="1800" b="1" spc="-7" baseline="-6944" dirty="0">
                <a:latin typeface="Calibri"/>
                <a:cs typeface="Calibri"/>
              </a:rPr>
              <a:t>e</a:t>
            </a:r>
            <a:r>
              <a:rPr sz="1800" b="1" spc="-855" baseline="-6944" dirty="0">
                <a:latin typeface="Calibri"/>
                <a:cs typeface="Calibri"/>
              </a:rPr>
              <a:t>g</a:t>
            </a:r>
            <a:r>
              <a:rPr sz="1800" b="1" baseline="-6944" dirty="0">
                <a:latin typeface="Calibri"/>
                <a:cs typeface="Calibri"/>
              </a:rPr>
              <a:t>g</a:t>
            </a:r>
            <a:r>
              <a:rPr sz="1800" b="1" spc="15" baseline="-6944" dirty="0">
                <a:latin typeface="Calibri"/>
                <a:cs typeface="Calibri"/>
              </a:rPr>
              <a:t> </a:t>
            </a:r>
            <a:r>
              <a:rPr sz="1800" b="1" spc="-1177" baseline="-6944" dirty="0">
                <a:latin typeface="Calibri"/>
                <a:cs typeface="Calibri"/>
              </a:rPr>
              <a:t>A</a:t>
            </a:r>
            <a:r>
              <a:rPr sz="1800" b="1" spc="-82" baseline="-6944" dirty="0">
                <a:latin typeface="Calibri"/>
                <a:cs typeface="Calibri"/>
              </a:rPr>
              <a:t>A</a:t>
            </a:r>
            <a:r>
              <a:rPr sz="1800" b="1" baseline="-6944" dirty="0">
                <a:latin typeface="Calibri"/>
                <a:cs typeface="Calibri"/>
              </a:rPr>
              <a:t>	</a:t>
            </a:r>
            <a:r>
              <a:rPr sz="1800" b="1" baseline="-4629" dirty="0">
                <a:latin typeface="Calibri"/>
                <a:cs typeface="Calibri"/>
              </a:rPr>
              <a:t>Reg</a:t>
            </a:r>
            <a:r>
              <a:rPr sz="1800" b="1" spc="-22" baseline="-4629" dirty="0">
                <a:latin typeface="Calibri"/>
                <a:cs typeface="Calibri"/>
              </a:rPr>
              <a:t> </a:t>
            </a:r>
            <a:r>
              <a:rPr sz="1800" b="1" spc="-75" baseline="-4629" dirty="0">
                <a:latin typeface="Calibri"/>
                <a:cs typeface="Calibri"/>
              </a:rPr>
              <a:t>B</a:t>
            </a:r>
            <a:r>
              <a:rPr sz="1800" b="1" baseline="-4629" dirty="0">
                <a:latin typeface="Calibri"/>
                <a:cs typeface="Calibri"/>
              </a:rPr>
              <a:t>	Reg</a:t>
            </a:r>
            <a:r>
              <a:rPr sz="1800" b="1" spc="-7" baseline="-4629" dirty="0">
                <a:latin typeface="Calibri"/>
                <a:cs typeface="Calibri"/>
              </a:rPr>
              <a:t> </a:t>
            </a:r>
            <a:r>
              <a:rPr sz="1800" b="1" baseline="-4629" dirty="0">
                <a:latin typeface="Calibri"/>
                <a:cs typeface="Calibri"/>
              </a:rPr>
              <a:t>C</a:t>
            </a:r>
            <a:r>
              <a:rPr sz="1800" b="1" spc="-15" baseline="-4629" dirty="0">
                <a:latin typeface="Calibri"/>
                <a:cs typeface="Calibri"/>
              </a:rPr>
              <a:t> </a:t>
            </a:r>
            <a:r>
              <a:rPr sz="1800" b="1" spc="-30" baseline="-4629" dirty="0">
                <a:latin typeface="Calibri"/>
                <a:cs typeface="Calibri"/>
              </a:rPr>
              <a:t>Data</a:t>
            </a:r>
            <a:r>
              <a:rPr sz="1800" b="1" baseline="-4629" dirty="0"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713105">
              <a:lnSpc>
                <a:spcPts val="1140"/>
              </a:lnSpc>
              <a:tabLst>
                <a:tab pos="2706370" algn="l"/>
                <a:tab pos="3643629" algn="l"/>
                <a:tab pos="4389755" algn="l"/>
                <a:tab pos="807021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Branch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13888" dirty="0">
                <a:latin typeface="Calibri"/>
                <a:cs typeface="Calibri"/>
              </a:rPr>
              <a:t>Control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000" b="1" spc="-10" dirty="0">
                <a:latin typeface="Calibri"/>
                <a:cs typeface="Calibri"/>
              </a:rPr>
              <a:t>nstruction</a:t>
            </a:r>
            <a:r>
              <a:rPr sz="1000" b="1" dirty="0">
                <a:latin typeface="Calibri"/>
                <a:cs typeface="Calibri"/>
              </a:rPr>
              <a:t>	</a:t>
            </a:r>
            <a:r>
              <a:rPr sz="1800" spc="-75" baseline="2777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aseline="2777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-20833" dirty="0">
                <a:latin typeface="Calibri"/>
                <a:cs typeface="Calibri"/>
              </a:rPr>
              <a:t>(Ld</a:t>
            </a:r>
            <a:r>
              <a:rPr sz="1800" b="1" spc="15" baseline="-20833" dirty="0">
                <a:latin typeface="Calibri"/>
                <a:cs typeface="Calibri"/>
              </a:rPr>
              <a:t> </a:t>
            </a:r>
            <a:r>
              <a:rPr sz="1800" b="1" spc="-15" baseline="-20833" dirty="0">
                <a:latin typeface="Calibri"/>
                <a:cs typeface="Calibri"/>
              </a:rPr>
              <a:t>Only)</a:t>
            </a:r>
            <a:endParaRPr sz="1800" baseline="-20833">
              <a:latin typeface="Calibri"/>
              <a:cs typeface="Calibri"/>
            </a:endParaRPr>
          </a:p>
          <a:p>
            <a:pPr marL="713105">
              <a:lnSpc>
                <a:spcPts val="1320"/>
              </a:lnSpc>
              <a:tabLst>
                <a:tab pos="2706370" algn="l"/>
                <a:tab pos="367728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Target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2314" dirty="0">
                <a:latin typeface="Calibri"/>
                <a:cs typeface="Calibri"/>
              </a:rPr>
              <a:t>Signals</a:t>
            </a:r>
            <a:r>
              <a:rPr sz="1800" b="1" baseline="2314" dirty="0">
                <a:latin typeface="Calibri"/>
                <a:cs typeface="Calibri"/>
              </a:rPr>
              <a:t>	</a:t>
            </a:r>
            <a:r>
              <a:rPr sz="1000" b="1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517525">
              <a:lnSpc>
                <a:spcPts val="1705"/>
              </a:lnSpc>
              <a:spcBef>
                <a:spcPts val="155"/>
              </a:spcBef>
              <a:tabLst>
                <a:tab pos="978535" algn="l"/>
                <a:tab pos="6790055" algn="l"/>
                <a:tab pos="9792335" algn="l"/>
              </a:tabLst>
            </a:pPr>
            <a:r>
              <a:rPr sz="1800" spc="-37" baseline="-6944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r>
              <a:rPr sz="1800" baseline="-694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b="1" baseline="2777" dirty="0">
                <a:latin typeface="Calibri"/>
                <a:cs typeface="Calibri"/>
              </a:rPr>
              <a:t>PC</a:t>
            </a:r>
            <a:r>
              <a:rPr sz="1500" b="1" spc="-3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Source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spc="-15" baseline="37037" dirty="0">
                <a:latin typeface="Calibri"/>
                <a:cs typeface="Calibri"/>
              </a:rPr>
              <a:t>Cont.</a:t>
            </a:r>
            <a:r>
              <a:rPr sz="1800" baseline="37037" dirty="0"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2823210" algn="ctr">
              <a:lnSpc>
                <a:spcPts val="240"/>
              </a:lnSpc>
            </a:pPr>
            <a:r>
              <a:rPr sz="1200" spc="-10" dirty="0">
                <a:latin typeface="Calibri"/>
                <a:cs typeface="Calibri"/>
              </a:rPr>
              <a:t>Sigs.:</a:t>
            </a:r>
            <a:endParaRPr sz="1200">
              <a:latin typeface="Calibri"/>
              <a:cs typeface="Calibri"/>
            </a:endParaRPr>
          </a:p>
          <a:p>
            <a:pPr marL="978535">
              <a:lnSpc>
                <a:spcPts val="1415"/>
              </a:lnSpc>
              <a:tabLst>
                <a:tab pos="2740025" algn="l"/>
                <a:tab pos="6790055" algn="l"/>
                <a:tab pos="8248650" algn="l"/>
                <a:tab pos="9792335" algn="l"/>
              </a:tabLst>
            </a:pPr>
            <a:r>
              <a:rPr sz="1500" b="1" spc="-15" baseline="2777" dirty="0">
                <a:latin typeface="Calibri"/>
                <a:cs typeface="Calibri"/>
              </a:rPr>
              <a:t>Select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30" baseline="-27777" dirty="0">
                <a:latin typeface="Calibri"/>
                <a:cs typeface="Calibri"/>
              </a:rPr>
              <a:t>Read</a:t>
            </a:r>
            <a:r>
              <a:rPr sz="1800" b="1" baseline="-27777" dirty="0">
                <a:latin typeface="Calibri"/>
                <a:cs typeface="Calibri"/>
              </a:rPr>
              <a:t>	</a:t>
            </a:r>
            <a:r>
              <a:rPr sz="1800" spc="-37" baseline="-41666" dirty="0">
                <a:latin typeface="Calibri"/>
                <a:cs typeface="Calibri"/>
              </a:rPr>
              <a:t>Op.</a:t>
            </a:r>
            <a:r>
              <a:rPr sz="1800" baseline="-41666" dirty="0">
                <a:latin typeface="Calibri"/>
                <a:cs typeface="Calibri"/>
              </a:rPr>
              <a:t>	</a:t>
            </a: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2700" spc="-15" baseline="-2932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2700" baseline="-29320">
              <a:latin typeface="Calibri"/>
              <a:cs typeface="Calibri"/>
            </a:endParaRPr>
          </a:p>
          <a:p>
            <a:pPr marL="1636395">
              <a:lnSpc>
                <a:spcPts val="1785"/>
              </a:lnSpc>
              <a:spcBef>
                <a:spcPts val="195"/>
              </a:spcBef>
              <a:tabLst>
                <a:tab pos="2740025" algn="l"/>
                <a:tab pos="5407660" algn="l"/>
                <a:tab pos="6289040" algn="l"/>
                <a:tab pos="6790055" algn="l"/>
                <a:tab pos="824865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IF/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16203" dirty="0">
                <a:latin typeface="Calibri"/>
                <a:cs typeface="Calibri"/>
              </a:rPr>
              <a:t>Registe</a:t>
            </a:r>
            <a:r>
              <a:rPr sz="1800" b="1" spc="630" baseline="16203" dirty="0"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ID/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34722" dirty="0">
                <a:latin typeface="Calibri"/>
                <a:cs typeface="Calibri"/>
              </a:rPr>
              <a:t>Input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EX/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2314" dirty="0">
                <a:latin typeface="Calibri"/>
                <a:cs typeface="Calibri"/>
              </a:rPr>
              <a:t>Select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D</a:t>
            </a:r>
            <a:r>
              <a:rPr sz="1800" b="1" spc="-2025" baseline="43981" dirty="0">
                <a:latin typeface="Calibri"/>
                <a:cs typeface="Calibri"/>
              </a:rPr>
              <a:t>a</a:t>
            </a:r>
            <a:r>
              <a:rPr sz="1800" b="1" baseline="41666" dirty="0">
                <a:latin typeface="Calibri"/>
                <a:cs typeface="Calibri"/>
              </a:rPr>
              <a:t>D</a:t>
            </a:r>
            <a:r>
              <a:rPr sz="1800" b="1" spc="-30" baseline="41666" dirty="0">
                <a:latin typeface="Calibri"/>
                <a:cs typeface="Calibri"/>
              </a:rPr>
              <a:t>a</a:t>
            </a:r>
            <a:r>
              <a:rPr sz="1800" b="1" spc="-630" baseline="43981" dirty="0">
                <a:latin typeface="Calibri"/>
                <a:cs typeface="Calibri"/>
              </a:rPr>
              <a:t>t</a:t>
            </a:r>
            <a:r>
              <a:rPr sz="1800" b="1" spc="-15" baseline="41666" dirty="0">
                <a:latin typeface="Calibri"/>
                <a:cs typeface="Calibri"/>
              </a:rPr>
              <a:t>t</a:t>
            </a:r>
            <a:r>
              <a:rPr sz="1800" b="1" spc="-892" baseline="41666" dirty="0">
                <a:latin typeface="Calibri"/>
                <a:cs typeface="Calibri"/>
              </a:rPr>
              <a:t>a</a:t>
            </a:r>
            <a:r>
              <a:rPr sz="1800" b="1" baseline="43981" dirty="0">
                <a:latin typeface="Calibri"/>
                <a:cs typeface="Calibri"/>
              </a:rPr>
              <a:t>a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1035" baseline="43981" dirty="0">
                <a:latin typeface="Calibri"/>
                <a:cs typeface="Calibri"/>
              </a:rPr>
              <a:t>C</a:t>
            </a:r>
            <a:r>
              <a:rPr sz="1800" b="1" spc="-82" baseline="41666" dirty="0">
                <a:latin typeface="Calibri"/>
                <a:cs typeface="Calibri"/>
              </a:rPr>
              <a:t>C</a:t>
            </a:r>
            <a:endParaRPr sz="1800" baseline="41666">
              <a:latin typeface="Calibri"/>
              <a:cs typeface="Calibri"/>
            </a:endParaRPr>
          </a:p>
          <a:p>
            <a:pPr marL="2740025">
              <a:lnSpc>
                <a:spcPts val="1080"/>
              </a:lnSpc>
              <a:tabLst>
                <a:tab pos="5407660" algn="l"/>
                <a:tab pos="6790055" algn="l"/>
                <a:tab pos="8775065" algn="l"/>
              </a:tabLst>
            </a:pPr>
            <a:r>
              <a:rPr sz="1800" b="1" baseline="13888" dirty="0">
                <a:latin typeface="Calibri"/>
                <a:cs typeface="Calibri"/>
              </a:rPr>
              <a:t>A</a:t>
            </a:r>
            <a:r>
              <a:rPr sz="1800" b="1" spc="-7" baseline="13888" dirty="0">
                <a:latin typeface="Calibri"/>
                <a:cs typeface="Calibri"/>
              </a:rPr>
              <a:t> </a:t>
            </a:r>
            <a:r>
              <a:rPr sz="1800" b="1" baseline="13888" dirty="0">
                <a:latin typeface="Calibri"/>
                <a:cs typeface="Calibri"/>
              </a:rPr>
              <a:t>&amp;</a:t>
            </a:r>
            <a:r>
              <a:rPr sz="1800" b="1" spc="15" baseline="13888" dirty="0">
                <a:latin typeface="Calibri"/>
                <a:cs typeface="Calibri"/>
              </a:rPr>
              <a:t> </a:t>
            </a:r>
            <a:r>
              <a:rPr sz="1800" b="1" spc="-75" baseline="13888" dirty="0">
                <a:latin typeface="Calibri"/>
                <a:cs typeface="Calibri"/>
              </a:rPr>
              <a:t>B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800" spc="-30" baseline="34722" dirty="0">
                <a:latin typeface="Calibri"/>
                <a:cs typeface="Calibri"/>
              </a:rPr>
              <a:t>Read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[Ld/St]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8518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2700" baseline="18518">
              <a:latin typeface="Calibri"/>
              <a:cs typeface="Calibri"/>
            </a:endParaRPr>
          </a:p>
          <a:p>
            <a:pPr marL="1659255">
              <a:lnSpc>
                <a:spcPts val="1455"/>
              </a:lnSpc>
              <a:tabLst>
                <a:tab pos="2740025" algn="l"/>
                <a:tab pos="3322320" algn="l"/>
                <a:tab pos="5407660" algn="l"/>
                <a:tab pos="6202045" algn="l"/>
                <a:tab pos="8813165" algn="l"/>
                <a:tab pos="9528810" algn="l"/>
                <a:tab pos="1069340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18518" dirty="0">
                <a:latin typeface="Calibri"/>
                <a:cs typeface="Calibri"/>
              </a:rPr>
              <a:t>Select</a:t>
            </a:r>
            <a:r>
              <a:rPr sz="1800" b="1" baseline="-18518" dirty="0"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2314" dirty="0">
                <a:latin typeface="Calibri"/>
                <a:cs typeface="Calibri"/>
              </a:rPr>
              <a:t>Reg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B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spc="-37" baseline="-24691" dirty="0">
                <a:solidFill>
                  <a:srgbClr val="FFFFFF"/>
                </a:solidFill>
                <a:latin typeface="Calibri"/>
                <a:cs typeface="Calibri"/>
              </a:rPr>
              <a:t>/WB</a:t>
            </a:r>
            <a:r>
              <a:rPr sz="2700" baseline="-2469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34722" dirty="0">
                <a:latin typeface="Calibri"/>
                <a:cs typeface="Calibri"/>
              </a:rPr>
              <a:t>Write</a:t>
            </a:r>
            <a:r>
              <a:rPr sz="1800" b="1" baseline="-34722" dirty="0">
                <a:latin typeface="Calibri"/>
                <a:cs typeface="Calibri"/>
              </a:rPr>
              <a:t>	</a:t>
            </a:r>
            <a:r>
              <a:rPr sz="1800" b="1" spc="-15" baseline="-39351" dirty="0">
                <a:latin typeface="Calibri"/>
                <a:cs typeface="Calibri"/>
              </a:rPr>
              <a:t>Write</a:t>
            </a:r>
            <a:endParaRPr sz="1800" baseline="-39351">
              <a:latin typeface="Calibri"/>
              <a:cs typeface="Calibri"/>
            </a:endParaRPr>
          </a:p>
          <a:p>
            <a:pPr marL="9528810">
              <a:lnSpc>
                <a:spcPct val="100000"/>
              </a:lnSpc>
              <a:spcBef>
                <a:spcPts val="625"/>
              </a:spcBef>
              <a:tabLst>
                <a:tab pos="10693400" algn="l"/>
              </a:tabLst>
            </a:pP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800" b="1" baseline="-6944" dirty="0">
                <a:latin typeface="Calibri"/>
                <a:cs typeface="Calibri"/>
              </a:rPr>
              <a:t>Reg</a:t>
            </a:r>
            <a:r>
              <a:rPr sz="1800" b="1" spc="-37" baseline="-6944" dirty="0">
                <a:latin typeface="Calibri"/>
                <a:cs typeface="Calibri"/>
              </a:rPr>
              <a:t> </a:t>
            </a:r>
            <a:r>
              <a:rPr sz="1800" b="1" spc="-75" baseline="-6944" dirty="0">
                <a:latin typeface="Calibri"/>
                <a:cs typeface="Calibri"/>
              </a:rPr>
              <a:t>C</a:t>
            </a:r>
            <a:endParaRPr sz="1800" baseline="-6944">
              <a:latin typeface="Calibri"/>
              <a:cs typeface="Calibri"/>
            </a:endParaRPr>
          </a:p>
          <a:p>
            <a:pPr marL="9528810">
              <a:lnSpc>
                <a:spcPts val="1110"/>
              </a:lnSpc>
              <a:spcBef>
                <a:spcPts val="125"/>
              </a:spcBef>
              <a:tabLst>
                <a:tab pos="10693400" algn="l"/>
              </a:tabLst>
            </a:pPr>
            <a:r>
              <a:rPr sz="1800" b="1" spc="-30" baseline="4629" dirty="0">
                <a:latin typeface="Calibri"/>
                <a:cs typeface="Calibri"/>
              </a:rPr>
              <a:t>Data</a:t>
            </a:r>
            <a:r>
              <a:rPr sz="1800" b="1" baseline="4629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2104390">
              <a:lnSpc>
                <a:spcPts val="1830"/>
              </a:lnSpc>
              <a:tabLst>
                <a:tab pos="372999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75" baseline="-23148" dirty="0">
                <a:latin typeface="Calibri"/>
                <a:cs typeface="Calibri"/>
              </a:rPr>
              <a:t>p</a:t>
            </a:r>
            <a:endParaRPr sz="1800" baseline="-23148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30"/>
              </a:spcBef>
              <a:tabLst>
                <a:tab pos="371094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75" baseline="9259" dirty="0">
                <a:latin typeface="Calibri"/>
                <a:cs typeface="Calibri"/>
              </a:rPr>
              <a:t>p</a:t>
            </a:r>
            <a:endParaRPr sz="1800" baseline="9259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2104390">
              <a:lnSpc>
                <a:spcPts val="1839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839"/>
              </a:lnSpc>
              <a:tabLst>
                <a:tab pos="1977389" algn="l"/>
                <a:tab pos="3535045" algn="l"/>
                <a:tab pos="6795770" algn="l"/>
                <a:tab pos="8982075" algn="l"/>
              </a:tabLst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spc="-37" baseline="-3086" dirty="0">
                <a:latin typeface="Calibri"/>
                <a:cs typeface="Calibri"/>
              </a:rPr>
              <a:t>Instr.</a:t>
            </a:r>
            <a:r>
              <a:rPr sz="2700" b="1" spc="-97" baseline="-3086" dirty="0">
                <a:latin typeface="Calibri"/>
                <a:cs typeface="Calibri"/>
              </a:rPr>
              <a:t> </a:t>
            </a:r>
            <a:r>
              <a:rPr sz="2700" b="1" spc="-15" baseline="-3086" dirty="0">
                <a:latin typeface="Calibri"/>
                <a:cs typeface="Calibri"/>
              </a:rPr>
              <a:t>Decode</a:t>
            </a:r>
            <a:r>
              <a:rPr sz="2700" b="1" baseline="-3086" dirty="0">
                <a:latin typeface="Calibri"/>
                <a:cs typeface="Calibri"/>
              </a:rPr>
              <a:t>	</a:t>
            </a:r>
            <a:r>
              <a:rPr sz="2700" b="1" spc="-15" baseline="-4629" dirty="0">
                <a:latin typeface="Calibri"/>
                <a:cs typeface="Calibri"/>
              </a:rPr>
              <a:t>Execute</a:t>
            </a:r>
            <a:r>
              <a:rPr sz="2700" b="1" baseline="-4629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baseline="10802" dirty="0">
                <a:latin typeface="Calibri"/>
                <a:cs typeface="Calibri"/>
              </a:rPr>
              <a:t>Register</a:t>
            </a:r>
            <a:r>
              <a:rPr sz="2700" b="1" spc="-89" baseline="10802" dirty="0">
                <a:latin typeface="Calibri"/>
                <a:cs typeface="Calibri"/>
              </a:rPr>
              <a:t> </a:t>
            </a:r>
            <a:r>
              <a:rPr sz="2700" b="1" spc="-30" baseline="10802" dirty="0">
                <a:latin typeface="Calibri"/>
                <a:cs typeface="Calibri"/>
              </a:rPr>
              <a:t>Write-Back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2350770" marR="7157084" indent="130175">
              <a:lnSpc>
                <a:spcPct val="1217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468630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766061" y="2253742"/>
            <a:ext cx="9124950" cy="2338705"/>
            <a:chOff x="1766061" y="2253742"/>
            <a:chExt cx="9124950" cy="2338705"/>
          </a:xfrm>
        </p:grpSpPr>
        <p:sp>
          <p:nvSpPr>
            <p:cNvPr id="77" name="object 77"/>
            <p:cNvSpPr/>
            <p:nvPr/>
          </p:nvSpPr>
          <p:spPr>
            <a:xfrm>
              <a:off x="1772412" y="2282951"/>
              <a:ext cx="9118600" cy="2211705"/>
            </a:xfrm>
            <a:custGeom>
              <a:avLst/>
              <a:gdLst/>
              <a:ahLst/>
              <a:cxnLst/>
              <a:rect l="l" t="t" r="r" b="b"/>
              <a:pathLst>
                <a:path w="9118600" h="2211704">
                  <a:moveTo>
                    <a:pt x="440436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40436" y="2211324"/>
                  </a:lnTo>
                  <a:lnTo>
                    <a:pt x="440436" y="0"/>
                  </a:lnTo>
                  <a:close/>
                </a:path>
                <a:path w="9118600" h="2211704">
                  <a:moveTo>
                    <a:pt x="8461502" y="1327277"/>
                  </a:moveTo>
                  <a:lnTo>
                    <a:pt x="8429727" y="1328293"/>
                  </a:lnTo>
                  <a:lnTo>
                    <a:pt x="8420354" y="1033018"/>
                  </a:lnTo>
                  <a:lnTo>
                    <a:pt x="8407654" y="1033526"/>
                  </a:lnTo>
                  <a:lnTo>
                    <a:pt x="8417026" y="1328686"/>
                  </a:lnTo>
                  <a:lnTo>
                    <a:pt x="8385302" y="1329690"/>
                  </a:lnTo>
                  <a:lnTo>
                    <a:pt x="8425815" y="1404747"/>
                  </a:lnTo>
                  <a:lnTo>
                    <a:pt x="8455000" y="1341374"/>
                  </a:lnTo>
                  <a:lnTo>
                    <a:pt x="8461502" y="1327277"/>
                  </a:lnTo>
                  <a:close/>
                </a:path>
                <a:path w="9118600" h="2211704">
                  <a:moveTo>
                    <a:pt x="9118346" y="1304429"/>
                  </a:moveTo>
                  <a:lnTo>
                    <a:pt x="9086571" y="1305433"/>
                  </a:lnTo>
                  <a:lnTo>
                    <a:pt x="9077198" y="1010158"/>
                  </a:lnTo>
                  <a:lnTo>
                    <a:pt x="9064498" y="1010666"/>
                  </a:lnTo>
                  <a:lnTo>
                    <a:pt x="9073871" y="1305826"/>
                  </a:lnTo>
                  <a:lnTo>
                    <a:pt x="9042146" y="1306842"/>
                  </a:lnTo>
                  <a:lnTo>
                    <a:pt x="9082659" y="1381887"/>
                  </a:lnTo>
                  <a:lnTo>
                    <a:pt x="9111844" y="1318514"/>
                  </a:lnTo>
                  <a:lnTo>
                    <a:pt x="9118346" y="13044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72411" y="2282952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0" y="2211324"/>
                  </a:moveTo>
                  <a:lnTo>
                    <a:pt x="440436" y="2211324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483108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83108" y="221132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0" y="2211324"/>
                  </a:moveTo>
                  <a:lnTo>
                    <a:pt x="483108" y="2211324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681228" y="0"/>
                  </a:moveTo>
                  <a:lnTo>
                    <a:pt x="0" y="0"/>
                  </a:lnTo>
                  <a:lnTo>
                    <a:pt x="0" y="2211323"/>
                  </a:lnTo>
                  <a:lnTo>
                    <a:pt x="681228" y="2211323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0" y="2211323"/>
                  </a:moveTo>
                  <a:lnTo>
                    <a:pt x="681228" y="2211323"/>
                  </a:lnTo>
                  <a:lnTo>
                    <a:pt x="681228" y="0"/>
                  </a:lnTo>
                  <a:lnTo>
                    <a:pt x="0" y="0"/>
                  </a:lnTo>
                  <a:lnTo>
                    <a:pt x="0" y="22113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693420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693420" y="2212847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0" y="2212847"/>
                  </a:moveTo>
                  <a:lnTo>
                    <a:pt x="693420" y="2212847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212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91770" y="2115057"/>
            <a:ext cx="11935460" cy="4542155"/>
            <a:chOff x="191770" y="2115057"/>
            <a:chExt cx="11935460" cy="4542155"/>
          </a:xfrm>
        </p:grpSpPr>
        <p:sp>
          <p:nvSpPr>
            <p:cNvPr id="86" name="object 86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11922252" y="0"/>
                  </a:moveTo>
                  <a:lnTo>
                    <a:pt x="0" y="0"/>
                  </a:lnTo>
                  <a:lnTo>
                    <a:pt x="0" y="4529328"/>
                  </a:lnTo>
                  <a:lnTo>
                    <a:pt x="11922252" y="4529328"/>
                  </a:lnTo>
                  <a:lnTo>
                    <a:pt x="1192225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0" y="4529328"/>
                  </a:moveTo>
                  <a:lnTo>
                    <a:pt x="11922252" y="4529328"/>
                  </a:lnTo>
                  <a:lnTo>
                    <a:pt x="11922252" y="0"/>
                  </a:lnTo>
                  <a:lnTo>
                    <a:pt x="0" y="0"/>
                  </a:lnTo>
                  <a:lnTo>
                    <a:pt x="0" y="45293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59865" y="3569284"/>
            <a:ext cx="9998075" cy="158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What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do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need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preserve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these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pipeline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registers?</a:t>
            </a:r>
            <a:endParaRPr sz="3400">
              <a:latin typeface="Calibri"/>
              <a:cs typeface="Calibri"/>
            </a:endParaRPr>
          </a:p>
          <a:p>
            <a:pPr marL="2179320" marR="2173605" algn="ctr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Calibri"/>
                <a:cs typeface="Calibri"/>
              </a:rPr>
              <a:t>For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Example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-</a:t>
            </a:r>
            <a:r>
              <a:rPr sz="3400" dirty="0">
                <a:latin typeface="Calibri"/>
                <a:cs typeface="Calibri"/>
              </a:rPr>
              <a:t>-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Store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instruction: IF/ID: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9870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Need</a:t>
            </a:r>
            <a:r>
              <a:rPr spc="-10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store</a:t>
            </a:r>
            <a:r>
              <a:rPr spc="-105" dirty="0"/>
              <a:t> </a:t>
            </a:r>
            <a:r>
              <a:rPr dirty="0"/>
              <a:t>state</a:t>
            </a:r>
            <a:r>
              <a:rPr spc="-90" dirty="0"/>
              <a:t> </a:t>
            </a:r>
            <a:r>
              <a:rPr dirty="0"/>
              <a:t>between</a:t>
            </a:r>
            <a:r>
              <a:rPr spc="-90" dirty="0"/>
              <a:t> </a:t>
            </a:r>
            <a:r>
              <a:rPr dirty="0"/>
              <a:t>pipeline</a:t>
            </a:r>
            <a:r>
              <a:rPr spc="-85" dirty="0"/>
              <a:t> </a:t>
            </a:r>
            <a:r>
              <a:rPr spc="-10" dirty="0"/>
              <a:t>stages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916" y="2064766"/>
            <a:ext cx="7841615" cy="360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70275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7027545">
              <a:lnSpc>
                <a:spcPts val="190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  <a:p>
            <a:pPr marL="860425" algn="ctr">
              <a:lnSpc>
                <a:spcPts val="985"/>
              </a:lnSpc>
            </a:pPr>
            <a:r>
              <a:rPr sz="1200" spc="-10" dirty="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marL="2540">
              <a:lnSpc>
                <a:spcPts val="1960"/>
              </a:lnSpc>
              <a:tabLst>
                <a:tab pos="41852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30" baseline="9259" dirty="0">
                <a:latin typeface="Calibri"/>
                <a:cs typeface="Calibri"/>
              </a:rPr>
              <a:t>Read</a:t>
            </a:r>
            <a:endParaRPr sz="1800" baseline="9259">
              <a:latin typeface="Calibri"/>
              <a:cs typeface="Calibri"/>
            </a:endParaRPr>
          </a:p>
          <a:p>
            <a:pPr marL="2540">
              <a:lnSpc>
                <a:spcPts val="1975"/>
              </a:lnSpc>
              <a:tabLst>
                <a:tab pos="4185285" algn="l"/>
                <a:tab pos="704405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41666" dirty="0">
                <a:latin typeface="Calibri"/>
                <a:cs typeface="Calibri"/>
              </a:rPr>
              <a:t>Reg</a:t>
            </a:r>
            <a:r>
              <a:rPr sz="1800" spc="-37" baseline="41666" dirty="0">
                <a:latin typeface="Calibri"/>
                <a:cs typeface="Calibri"/>
              </a:rPr>
              <a:t> </a:t>
            </a:r>
            <a:r>
              <a:rPr sz="1800" spc="-75" baseline="41666" dirty="0">
                <a:latin typeface="Calibri"/>
                <a:cs typeface="Calibri"/>
              </a:rPr>
              <a:t>A</a:t>
            </a:r>
            <a:r>
              <a:rPr sz="1800" baseline="41666" dirty="0">
                <a:latin typeface="Calibri"/>
                <a:cs typeface="Calibri"/>
              </a:rPr>
              <a:t>	</a:t>
            </a:r>
            <a:r>
              <a:rPr sz="2700" spc="-30" baseline="10802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700" baseline="10802">
              <a:latin typeface="Calibri"/>
              <a:cs typeface="Calibri"/>
            </a:endParaRPr>
          </a:p>
          <a:p>
            <a:pPr marL="7044055">
              <a:lnSpc>
                <a:spcPts val="194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R="93345" algn="ctr">
              <a:lnSpc>
                <a:spcPts val="1110"/>
              </a:lnSpc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3607435">
              <a:lnSpc>
                <a:spcPts val="1860"/>
              </a:lnSpc>
              <a:tabLst>
                <a:tab pos="4933315" algn="l"/>
              </a:tabLst>
            </a:pP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0802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ts val="2075"/>
              </a:lnSpc>
              <a:spcBef>
                <a:spcPts val="215"/>
              </a:spcBef>
              <a:tabLst>
                <a:tab pos="359029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= [+,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-,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x,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37" baseline="43981" dirty="0">
                <a:latin typeface="Calibri"/>
                <a:cs typeface="Calibri"/>
              </a:rPr>
              <a:t>/]</a:t>
            </a:r>
            <a:endParaRPr sz="1800" baseline="43981">
              <a:latin typeface="Calibri"/>
              <a:cs typeface="Calibri"/>
            </a:endParaRPr>
          </a:p>
          <a:p>
            <a:pPr>
              <a:lnSpc>
                <a:spcPts val="2014"/>
              </a:lnSpc>
              <a:tabLst>
                <a:tab pos="4578350" algn="l"/>
              </a:tabLst>
            </a:pPr>
            <a:r>
              <a:rPr sz="2700" spc="-15" baseline="-4629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700" baseline="-4629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4578350">
              <a:lnSpc>
                <a:spcPts val="1380"/>
              </a:lnSpc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libri"/>
              <a:cs typeface="Calibri"/>
            </a:endParaRPr>
          </a:p>
          <a:p>
            <a:pPr marL="23749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1317625"/>
            <a:ext cx="11649710" cy="4373245"/>
            <a:chOff x="179831" y="1317625"/>
            <a:chExt cx="11649710" cy="4373245"/>
          </a:xfrm>
        </p:grpSpPr>
        <p:sp>
          <p:nvSpPr>
            <p:cNvPr id="5" name="object 5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1039368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9368" y="900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0" y="900684"/>
                  </a:moveTo>
                  <a:lnTo>
                    <a:pt x="1039368" y="900684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3947160"/>
              <a:ext cx="76200" cy="2409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144" y="1844039"/>
              <a:ext cx="3413760" cy="2358390"/>
            </a:xfrm>
            <a:custGeom>
              <a:avLst/>
              <a:gdLst/>
              <a:ahLst/>
              <a:cxnLst/>
              <a:rect l="l" t="t" r="r" b="b"/>
              <a:pathLst>
                <a:path w="3413760" h="2358390">
                  <a:moveTo>
                    <a:pt x="764921" y="778764"/>
                  </a:moveTo>
                  <a:lnTo>
                    <a:pt x="752221" y="772414"/>
                  </a:lnTo>
                  <a:lnTo>
                    <a:pt x="688721" y="740664"/>
                  </a:lnTo>
                  <a:lnTo>
                    <a:pt x="688721" y="772414"/>
                  </a:lnTo>
                  <a:lnTo>
                    <a:pt x="210312" y="772414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785114"/>
                  </a:lnTo>
                  <a:lnTo>
                    <a:pt x="688721" y="785114"/>
                  </a:lnTo>
                  <a:lnTo>
                    <a:pt x="688721" y="816864"/>
                  </a:lnTo>
                  <a:lnTo>
                    <a:pt x="752221" y="785114"/>
                  </a:lnTo>
                  <a:lnTo>
                    <a:pt x="764921" y="778764"/>
                  </a:lnTo>
                  <a:close/>
                </a:path>
                <a:path w="3413760" h="2358390">
                  <a:moveTo>
                    <a:pt x="2352548" y="2319528"/>
                  </a:moveTo>
                  <a:lnTo>
                    <a:pt x="2340203" y="2313432"/>
                  </a:lnTo>
                  <a:lnTo>
                    <a:pt x="2276221" y="2281809"/>
                  </a:lnTo>
                  <a:lnTo>
                    <a:pt x="2276373" y="2313495"/>
                  </a:lnTo>
                  <a:lnTo>
                    <a:pt x="1235964" y="2318512"/>
                  </a:lnTo>
                  <a:lnTo>
                    <a:pt x="1235964" y="2331212"/>
                  </a:lnTo>
                  <a:lnTo>
                    <a:pt x="2276437" y="2326195"/>
                  </a:lnTo>
                  <a:lnTo>
                    <a:pt x="2276602" y="2358009"/>
                  </a:lnTo>
                  <a:lnTo>
                    <a:pt x="2352548" y="2319528"/>
                  </a:lnTo>
                  <a:close/>
                </a:path>
                <a:path w="3413760" h="2358390">
                  <a:moveTo>
                    <a:pt x="2425573" y="1979422"/>
                  </a:moveTo>
                  <a:lnTo>
                    <a:pt x="2393810" y="1979752"/>
                  </a:lnTo>
                  <a:lnTo>
                    <a:pt x="2388362" y="1485773"/>
                  </a:lnTo>
                  <a:lnTo>
                    <a:pt x="2375662" y="1486027"/>
                  </a:lnTo>
                  <a:lnTo>
                    <a:pt x="2381097" y="1979879"/>
                  </a:lnTo>
                  <a:lnTo>
                    <a:pt x="2349373" y="1980184"/>
                  </a:lnTo>
                  <a:lnTo>
                    <a:pt x="2388362" y="2056003"/>
                  </a:lnTo>
                  <a:lnTo>
                    <a:pt x="2419146" y="1992630"/>
                  </a:lnTo>
                  <a:lnTo>
                    <a:pt x="2425573" y="1979422"/>
                  </a:lnTo>
                  <a:close/>
                </a:path>
                <a:path w="3413760" h="2358390">
                  <a:moveTo>
                    <a:pt x="3413760" y="1979041"/>
                  </a:moveTo>
                  <a:lnTo>
                    <a:pt x="3382010" y="1979041"/>
                  </a:lnTo>
                  <a:lnTo>
                    <a:pt x="3382010" y="1612392"/>
                  </a:lnTo>
                  <a:lnTo>
                    <a:pt x="3369310" y="1612392"/>
                  </a:lnTo>
                  <a:lnTo>
                    <a:pt x="3369310" y="1979041"/>
                  </a:lnTo>
                  <a:lnTo>
                    <a:pt x="3337560" y="1979041"/>
                  </a:lnTo>
                  <a:lnTo>
                    <a:pt x="3375660" y="2055241"/>
                  </a:lnTo>
                  <a:lnTo>
                    <a:pt x="3407410" y="1991741"/>
                  </a:lnTo>
                  <a:lnTo>
                    <a:pt x="3413760" y="19790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3" y="1844040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0858" y="5315711"/>
              <a:ext cx="2487295" cy="374650"/>
            </a:xfrm>
            <a:custGeom>
              <a:avLst/>
              <a:gdLst/>
              <a:ahLst/>
              <a:cxnLst/>
              <a:rect l="l" t="t" r="r" b="b"/>
              <a:pathLst>
                <a:path w="2487295" h="374650">
                  <a:moveTo>
                    <a:pt x="12700" y="0"/>
                  </a:moveTo>
                  <a:lnTo>
                    <a:pt x="0" y="0"/>
                  </a:lnTo>
                  <a:lnTo>
                    <a:pt x="0" y="374637"/>
                  </a:lnTo>
                  <a:lnTo>
                    <a:pt x="2455291" y="374637"/>
                  </a:lnTo>
                  <a:lnTo>
                    <a:pt x="2455291" y="368287"/>
                  </a:lnTo>
                  <a:lnTo>
                    <a:pt x="12700" y="368287"/>
                  </a:lnTo>
                  <a:lnTo>
                    <a:pt x="6350" y="361937"/>
                  </a:lnTo>
                  <a:lnTo>
                    <a:pt x="12700" y="361937"/>
                  </a:lnTo>
                  <a:lnTo>
                    <a:pt x="12700" y="0"/>
                  </a:lnTo>
                  <a:close/>
                </a:path>
                <a:path w="2487295" h="374650">
                  <a:moveTo>
                    <a:pt x="12700" y="361937"/>
                  </a:moveTo>
                  <a:lnTo>
                    <a:pt x="6350" y="361937"/>
                  </a:lnTo>
                  <a:lnTo>
                    <a:pt x="12700" y="368287"/>
                  </a:lnTo>
                  <a:lnTo>
                    <a:pt x="12700" y="361937"/>
                  </a:lnTo>
                  <a:close/>
                </a:path>
                <a:path w="2487295" h="374650">
                  <a:moveTo>
                    <a:pt x="2442591" y="361937"/>
                  </a:moveTo>
                  <a:lnTo>
                    <a:pt x="12700" y="361937"/>
                  </a:lnTo>
                  <a:lnTo>
                    <a:pt x="12700" y="368287"/>
                  </a:lnTo>
                  <a:lnTo>
                    <a:pt x="2442591" y="368287"/>
                  </a:lnTo>
                  <a:lnTo>
                    <a:pt x="2442591" y="361937"/>
                  </a:lnTo>
                  <a:close/>
                </a:path>
                <a:path w="2487295" h="374650">
                  <a:moveTo>
                    <a:pt x="2455291" y="83947"/>
                  </a:moveTo>
                  <a:lnTo>
                    <a:pt x="2442591" y="83947"/>
                  </a:lnTo>
                  <a:lnTo>
                    <a:pt x="2442591" y="368287"/>
                  </a:lnTo>
                  <a:lnTo>
                    <a:pt x="2448941" y="361937"/>
                  </a:lnTo>
                  <a:lnTo>
                    <a:pt x="2455291" y="361937"/>
                  </a:lnTo>
                  <a:lnTo>
                    <a:pt x="2455291" y="83947"/>
                  </a:lnTo>
                  <a:close/>
                </a:path>
                <a:path w="2487295" h="374650">
                  <a:moveTo>
                    <a:pt x="2455291" y="361937"/>
                  </a:moveTo>
                  <a:lnTo>
                    <a:pt x="2448941" y="361937"/>
                  </a:lnTo>
                  <a:lnTo>
                    <a:pt x="2442591" y="368287"/>
                  </a:lnTo>
                  <a:lnTo>
                    <a:pt x="2455291" y="368287"/>
                  </a:lnTo>
                  <a:lnTo>
                    <a:pt x="2455291" y="361937"/>
                  </a:lnTo>
                  <a:close/>
                </a:path>
                <a:path w="2487295" h="374650">
                  <a:moveTo>
                    <a:pt x="2448941" y="20446"/>
                  </a:moveTo>
                  <a:lnTo>
                    <a:pt x="2410841" y="96647"/>
                  </a:lnTo>
                  <a:lnTo>
                    <a:pt x="2442591" y="96647"/>
                  </a:lnTo>
                  <a:lnTo>
                    <a:pt x="2442591" y="83947"/>
                  </a:lnTo>
                  <a:lnTo>
                    <a:pt x="2480691" y="83947"/>
                  </a:lnTo>
                  <a:lnTo>
                    <a:pt x="2448941" y="20446"/>
                  </a:lnTo>
                  <a:close/>
                </a:path>
                <a:path w="2487295" h="374650">
                  <a:moveTo>
                    <a:pt x="2480691" y="83947"/>
                  </a:moveTo>
                  <a:lnTo>
                    <a:pt x="2455291" y="83947"/>
                  </a:lnTo>
                  <a:lnTo>
                    <a:pt x="2455291" y="96647"/>
                  </a:lnTo>
                  <a:lnTo>
                    <a:pt x="2487041" y="96647"/>
                  </a:lnTo>
                  <a:lnTo>
                    <a:pt x="2480691" y="8394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3"/>
                  </a:lnTo>
                  <a:lnTo>
                    <a:pt x="1037844" y="900683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3"/>
                  </a:moveTo>
                  <a:lnTo>
                    <a:pt x="1037844" y="900683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1033272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033272" y="51206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0" y="512063"/>
                  </a:moveTo>
                  <a:lnTo>
                    <a:pt x="1033272" y="512063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5" y="3127248"/>
              <a:ext cx="76200" cy="179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80681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28" name="object 28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32511" y="2323464"/>
            <a:ext cx="152400" cy="76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1245" y="1491741"/>
            <a:ext cx="4446905" cy="1482090"/>
            <a:chOff x="571245" y="1491741"/>
            <a:chExt cx="4446905" cy="1482090"/>
          </a:xfrm>
        </p:grpSpPr>
        <p:sp>
          <p:nvSpPr>
            <p:cNvPr id="33" name="object 33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246" y="1491741"/>
              <a:ext cx="4446905" cy="1375410"/>
            </a:xfrm>
            <a:custGeom>
              <a:avLst/>
              <a:gdLst/>
              <a:ahLst/>
              <a:cxnLst/>
              <a:rect l="l" t="t" r="r" b="b"/>
              <a:pathLst>
                <a:path w="4446905" h="1375410">
                  <a:moveTo>
                    <a:pt x="176441" y="1337056"/>
                  </a:moveTo>
                  <a:lnTo>
                    <a:pt x="163741" y="1330706"/>
                  </a:lnTo>
                  <a:lnTo>
                    <a:pt x="100241" y="1298956"/>
                  </a:lnTo>
                  <a:lnTo>
                    <a:pt x="100241" y="1330706"/>
                  </a:lnTo>
                  <a:lnTo>
                    <a:pt x="12700" y="1330706"/>
                  </a:lnTo>
                  <a:lnTo>
                    <a:pt x="12700" y="943610"/>
                  </a:lnTo>
                  <a:lnTo>
                    <a:pt x="0" y="943610"/>
                  </a:lnTo>
                  <a:lnTo>
                    <a:pt x="0" y="1343406"/>
                  </a:lnTo>
                  <a:lnTo>
                    <a:pt x="100241" y="1343406"/>
                  </a:lnTo>
                  <a:lnTo>
                    <a:pt x="100241" y="1375156"/>
                  </a:lnTo>
                  <a:lnTo>
                    <a:pt x="163741" y="1343406"/>
                  </a:lnTo>
                  <a:lnTo>
                    <a:pt x="176441" y="1337056"/>
                  </a:lnTo>
                  <a:close/>
                </a:path>
                <a:path w="4446905" h="1375410">
                  <a:moveTo>
                    <a:pt x="4446778" y="0"/>
                  </a:moveTo>
                  <a:lnTo>
                    <a:pt x="213360" y="0"/>
                  </a:lnTo>
                  <a:lnTo>
                    <a:pt x="213360" y="158750"/>
                  </a:lnTo>
                  <a:lnTo>
                    <a:pt x="181610" y="158750"/>
                  </a:lnTo>
                  <a:lnTo>
                    <a:pt x="219710" y="234950"/>
                  </a:lnTo>
                  <a:lnTo>
                    <a:pt x="251460" y="171450"/>
                  </a:lnTo>
                  <a:lnTo>
                    <a:pt x="257810" y="158750"/>
                  </a:lnTo>
                  <a:lnTo>
                    <a:pt x="226060" y="158750"/>
                  </a:lnTo>
                  <a:lnTo>
                    <a:pt x="226060" y="12700"/>
                  </a:lnTo>
                  <a:lnTo>
                    <a:pt x="4434078" y="12700"/>
                  </a:lnTo>
                  <a:lnTo>
                    <a:pt x="4434078" y="255397"/>
                  </a:lnTo>
                  <a:lnTo>
                    <a:pt x="4446778" y="255397"/>
                  </a:lnTo>
                  <a:lnTo>
                    <a:pt x="4446778" y="12700"/>
                  </a:lnTo>
                  <a:lnTo>
                    <a:pt x="4446778" y="6350"/>
                  </a:lnTo>
                  <a:lnTo>
                    <a:pt x="44467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38" name="object 38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8619" y="1886711"/>
            <a:ext cx="10565765" cy="4584700"/>
            <a:chOff x="118619" y="1886711"/>
            <a:chExt cx="10565765" cy="458470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6" y="2031491"/>
              <a:ext cx="76200" cy="1596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8618" y="1886711"/>
              <a:ext cx="1484630" cy="1316990"/>
            </a:xfrm>
            <a:custGeom>
              <a:avLst/>
              <a:gdLst/>
              <a:ahLst/>
              <a:cxnLst/>
              <a:rect l="l" t="t" r="r" b="b"/>
              <a:pathLst>
                <a:path w="1484630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484630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  <a:path w="1484630" h="1316989">
                  <a:moveTo>
                    <a:pt x="1484503" y="994918"/>
                  </a:moveTo>
                  <a:lnTo>
                    <a:pt x="1024382" y="994918"/>
                  </a:lnTo>
                  <a:lnTo>
                    <a:pt x="1024382" y="963168"/>
                  </a:lnTo>
                  <a:lnTo>
                    <a:pt x="948182" y="1001268"/>
                  </a:lnTo>
                  <a:lnTo>
                    <a:pt x="1024382" y="1039368"/>
                  </a:lnTo>
                  <a:lnTo>
                    <a:pt x="1024382" y="1007618"/>
                  </a:lnTo>
                  <a:lnTo>
                    <a:pt x="1484503" y="1007618"/>
                  </a:lnTo>
                  <a:lnTo>
                    <a:pt x="1484503" y="994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827779" y="180263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23874" y="1089533"/>
            <a:ext cx="4271645" cy="1457325"/>
            <a:chOff x="1023874" y="1089533"/>
            <a:chExt cx="4271645" cy="1457325"/>
          </a:xfrm>
        </p:grpSpPr>
        <p:sp>
          <p:nvSpPr>
            <p:cNvPr id="57" name="object 57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4" y="2177541"/>
              <a:ext cx="98043" cy="15443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23874" y="1089533"/>
              <a:ext cx="4271645" cy="657860"/>
            </a:xfrm>
            <a:custGeom>
              <a:avLst/>
              <a:gdLst/>
              <a:ahLst/>
              <a:cxnLst/>
              <a:rect l="l" t="t" r="r" b="b"/>
              <a:pathLst>
                <a:path w="4271645" h="657860">
                  <a:moveTo>
                    <a:pt x="4195318" y="579374"/>
                  </a:moveTo>
                  <a:lnTo>
                    <a:pt x="4228338" y="657859"/>
                  </a:lnTo>
                  <a:lnTo>
                    <a:pt x="4265506" y="594487"/>
                  </a:lnTo>
                  <a:lnTo>
                    <a:pt x="4226179" y="594487"/>
                  </a:lnTo>
                  <a:lnTo>
                    <a:pt x="4226195" y="581435"/>
                  </a:lnTo>
                  <a:lnTo>
                    <a:pt x="4195318" y="579374"/>
                  </a:lnTo>
                  <a:close/>
                </a:path>
                <a:path w="4271645" h="657860">
                  <a:moveTo>
                    <a:pt x="4239768" y="0"/>
                  </a:moveTo>
                  <a:lnTo>
                    <a:pt x="0" y="0"/>
                  </a:lnTo>
                  <a:lnTo>
                    <a:pt x="0" y="637158"/>
                  </a:lnTo>
                  <a:lnTo>
                    <a:pt x="12700" y="637158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4239758" y="6350"/>
                  </a:lnTo>
                  <a:lnTo>
                    <a:pt x="4239768" y="0"/>
                  </a:lnTo>
                  <a:close/>
                </a:path>
                <a:path w="4271645" h="657860">
                  <a:moveTo>
                    <a:pt x="4226195" y="581435"/>
                  </a:moveTo>
                  <a:lnTo>
                    <a:pt x="4226179" y="594487"/>
                  </a:lnTo>
                  <a:lnTo>
                    <a:pt x="4238879" y="594487"/>
                  </a:lnTo>
                  <a:lnTo>
                    <a:pt x="4238897" y="582284"/>
                  </a:lnTo>
                  <a:lnTo>
                    <a:pt x="4226195" y="581435"/>
                  </a:lnTo>
                  <a:close/>
                </a:path>
                <a:path w="4271645" h="657860">
                  <a:moveTo>
                    <a:pt x="4238897" y="582284"/>
                  </a:moveTo>
                  <a:lnTo>
                    <a:pt x="4238879" y="594487"/>
                  </a:lnTo>
                  <a:lnTo>
                    <a:pt x="4265506" y="594487"/>
                  </a:lnTo>
                  <a:lnTo>
                    <a:pt x="4271391" y="584453"/>
                  </a:lnTo>
                  <a:lnTo>
                    <a:pt x="4238897" y="582284"/>
                  </a:lnTo>
                  <a:close/>
                </a:path>
                <a:path w="4271645" h="657860">
                  <a:moveTo>
                    <a:pt x="4239758" y="6350"/>
                  </a:moveTo>
                  <a:lnTo>
                    <a:pt x="4226941" y="6350"/>
                  </a:lnTo>
                  <a:lnTo>
                    <a:pt x="4233291" y="12700"/>
                  </a:lnTo>
                  <a:lnTo>
                    <a:pt x="4226932" y="12700"/>
                  </a:lnTo>
                  <a:lnTo>
                    <a:pt x="4226195" y="581435"/>
                  </a:lnTo>
                  <a:lnTo>
                    <a:pt x="4238897" y="582284"/>
                  </a:lnTo>
                  <a:lnTo>
                    <a:pt x="4239749" y="12700"/>
                  </a:lnTo>
                  <a:lnTo>
                    <a:pt x="4233291" y="12700"/>
                  </a:lnTo>
                  <a:lnTo>
                    <a:pt x="4226941" y="6350"/>
                  </a:lnTo>
                  <a:lnTo>
                    <a:pt x="4239758" y="6350"/>
                  </a:lnTo>
                  <a:close/>
                </a:path>
                <a:path w="4271645" h="65786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4271645" h="657860">
                  <a:moveTo>
                    <a:pt x="4226941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4226932" y="12700"/>
                  </a:lnTo>
                  <a:lnTo>
                    <a:pt x="4226941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30625" y="2336800"/>
            <a:ext cx="532765" cy="219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231126" y="1965147"/>
            <a:ext cx="337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91321" y="1959102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927081" y="2195829"/>
            <a:ext cx="1132840" cy="1115060"/>
            <a:chOff x="9927081" y="2195829"/>
            <a:chExt cx="1132840" cy="1115060"/>
          </a:xfrm>
        </p:grpSpPr>
        <p:sp>
          <p:nvSpPr>
            <p:cNvPr id="70" name="object 70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112014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120140" y="72542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0" y="725424"/>
                  </a:moveTo>
                  <a:lnTo>
                    <a:pt x="1120140" y="725424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7254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90658" y="2195829"/>
              <a:ext cx="733425" cy="394970"/>
            </a:xfrm>
            <a:custGeom>
              <a:avLst/>
              <a:gdLst/>
              <a:ahLst/>
              <a:cxnLst/>
              <a:rect l="l" t="t" r="r" b="b"/>
              <a:pathLst>
                <a:path w="733425" h="394969">
                  <a:moveTo>
                    <a:pt x="76200" y="317119"/>
                  </a:moveTo>
                  <a:lnTo>
                    <a:pt x="44424" y="318135"/>
                  </a:lnTo>
                  <a:lnTo>
                    <a:pt x="35052" y="22860"/>
                  </a:lnTo>
                  <a:lnTo>
                    <a:pt x="22352" y="23368"/>
                  </a:lnTo>
                  <a:lnTo>
                    <a:pt x="31724" y="318528"/>
                  </a:lnTo>
                  <a:lnTo>
                    <a:pt x="0" y="319532"/>
                  </a:lnTo>
                  <a:lnTo>
                    <a:pt x="40513" y="394589"/>
                  </a:lnTo>
                  <a:lnTo>
                    <a:pt x="69697" y="331216"/>
                  </a:lnTo>
                  <a:lnTo>
                    <a:pt x="76200" y="317119"/>
                  </a:lnTo>
                  <a:close/>
                </a:path>
                <a:path w="733425" h="394969">
                  <a:moveTo>
                    <a:pt x="733044" y="294259"/>
                  </a:moveTo>
                  <a:lnTo>
                    <a:pt x="701268" y="295275"/>
                  </a:lnTo>
                  <a:lnTo>
                    <a:pt x="691896" y="0"/>
                  </a:lnTo>
                  <a:lnTo>
                    <a:pt x="679196" y="508"/>
                  </a:lnTo>
                  <a:lnTo>
                    <a:pt x="688568" y="295668"/>
                  </a:lnTo>
                  <a:lnTo>
                    <a:pt x="656844" y="296672"/>
                  </a:lnTo>
                  <a:lnTo>
                    <a:pt x="697357" y="371729"/>
                  </a:lnTo>
                  <a:lnTo>
                    <a:pt x="726541" y="308356"/>
                  </a:lnTo>
                  <a:lnTo>
                    <a:pt x="733044" y="29425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382506" y="1956561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10266" y="1946528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172" y="2152142"/>
            <a:ext cx="11072495" cy="433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0">
              <a:lnSpc>
                <a:spcPts val="1180"/>
              </a:lnSpc>
              <a:tabLst>
                <a:tab pos="4669790" algn="l"/>
                <a:tab pos="7010400" algn="l"/>
                <a:tab pos="8070215" algn="l"/>
                <a:tab pos="9161780" algn="l"/>
                <a:tab pos="10289540" algn="l"/>
              </a:tabLst>
            </a:pPr>
            <a:r>
              <a:rPr sz="1500" b="1" spc="-15" baseline="19444" dirty="0">
                <a:latin typeface="Calibri"/>
                <a:cs typeface="Calibri"/>
              </a:rPr>
              <a:t>Offset</a:t>
            </a:r>
            <a:r>
              <a:rPr sz="1500" b="1" baseline="19444" dirty="0">
                <a:latin typeface="Calibri"/>
                <a:cs typeface="Calibri"/>
              </a:rPr>
              <a:t>	</a:t>
            </a:r>
            <a:r>
              <a:rPr sz="1500" b="1" spc="-15" baseline="2777" dirty="0">
                <a:latin typeface="Calibri"/>
                <a:cs typeface="Calibri"/>
              </a:rPr>
              <a:t>Branch</a:t>
            </a:r>
            <a:r>
              <a:rPr sz="1500" b="1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Target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1019" baseline="-6944" dirty="0">
                <a:latin typeface="Calibri"/>
                <a:cs typeface="Calibri"/>
              </a:rPr>
              <a:t>R</a:t>
            </a:r>
            <a:r>
              <a:rPr sz="1800" b="1" spc="-30" baseline="-6944" dirty="0">
                <a:latin typeface="Calibri"/>
                <a:cs typeface="Calibri"/>
              </a:rPr>
              <a:t>R</a:t>
            </a:r>
            <a:r>
              <a:rPr sz="1800" b="1" spc="-907" baseline="-6944" dirty="0">
                <a:latin typeface="Calibri"/>
                <a:cs typeface="Calibri"/>
              </a:rPr>
              <a:t>e</a:t>
            </a:r>
            <a:r>
              <a:rPr sz="1800" b="1" spc="-7" baseline="-6944" dirty="0">
                <a:latin typeface="Calibri"/>
                <a:cs typeface="Calibri"/>
              </a:rPr>
              <a:t>e</a:t>
            </a:r>
            <a:r>
              <a:rPr sz="1800" b="1" spc="-855" baseline="-6944" dirty="0">
                <a:latin typeface="Calibri"/>
                <a:cs typeface="Calibri"/>
              </a:rPr>
              <a:t>g</a:t>
            </a:r>
            <a:r>
              <a:rPr sz="1800" b="1" baseline="-6944" dirty="0">
                <a:latin typeface="Calibri"/>
                <a:cs typeface="Calibri"/>
              </a:rPr>
              <a:t>g</a:t>
            </a:r>
            <a:r>
              <a:rPr sz="1800" b="1" spc="15" baseline="-6944" dirty="0">
                <a:latin typeface="Calibri"/>
                <a:cs typeface="Calibri"/>
              </a:rPr>
              <a:t> </a:t>
            </a:r>
            <a:r>
              <a:rPr sz="1800" b="1" spc="-1177" baseline="-6944" dirty="0">
                <a:latin typeface="Calibri"/>
                <a:cs typeface="Calibri"/>
              </a:rPr>
              <a:t>A</a:t>
            </a:r>
            <a:r>
              <a:rPr sz="1800" b="1" spc="-82" baseline="-6944" dirty="0">
                <a:latin typeface="Calibri"/>
                <a:cs typeface="Calibri"/>
              </a:rPr>
              <a:t>A</a:t>
            </a:r>
            <a:r>
              <a:rPr sz="1800" b="1" baseline="-6944" dirty="0">
                <a:latin typeface="Calibri"/>
                <a:cs typeface="Calibri"/>
              </a:rPr>
              <a:t>	</a:t>
            </a:r>
            <a:r>
              <a:rPr sz="1800" b="1" baseline="-4629" dirty="0">
                <a:latin typeface="Calibri"/>
                <a:cs typeface="Calibri"/>
              </a:rPr>
              <a:t>Reg</a:t>
            </a:r>
            <a:r>
              <a:rPr sz="1800" b="1" spc="-22" baseline="-4629" dirty="0">
                <a:latin typeface="Calibri"/>
                <a:cs typeface="Calibri"/>
              </a:rPr>
              <a:t> </a:t>
            </a:r>
            <a:r>
              <a:rPr sz="1800" b="1" spc="-75" baseline="-4629" dirty="0">
                <a:latin typeface="Calibri"/>
                <a:cs typeface="Calibri"/>
              </a:rPr>
              <a:t>B</a:t>
            </a:r>
            <a:r>
              <a:rPr sz="1800" b="1" baseline="-4629" dirty="0">
                <a:latin typeface="Calibri"/>
                <a:cs typeface="Calibri"/>
              </a:rPr>
              <a:t>	Reg</a:t>
            </a:r>
            <a:r>
              <a:rPr sz="1800" b="1" spc="-7" baseline="-4629" dirty="0">
                <a:latin typeface="Calibri"/>
                <a:cs typeface="Calibri"/>
              </a:rPr>
              <a:t> </a:t>
            </a:r>
            <a:r>
              <a:rPr sz="1800" b="1" baseline="-4629" dirty="0">
                <a:latin typeface="Calibri"/>
                <a:cs typeface="Calibri"/>
              </a:rPr>
              <a:t>C</a:t>
            </a:r>
            <a:r>
              <a:rPr sz="1800" b="1" spc="-15" baseline="-4629" dirty="0">
                <a:latin typeface="Calibri"/>
                <a:cs typeface="Calibri"/>
              </a:rPr>
              <a:t> </a:t>
            </a:r>
            <a:r>
              <a:rPr sz="1800" b="1" spc="-30" baseline="-4629" dirty="0">
                <a:latin typeface="Calibri"/>
                <a:cs typeface="Calibri"/>
              </a:rPr>
              <a:t>Data</a:t>
            </a:r>
            <a:r>
              <a:rPr sz="1800" b="1" baseline="-4629" dirty="0"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713105">
              <a:lnSpc>
                <a:spcPts val="1140"/>
              </a:lnSpc>
              <a:tabLst>
                <a:tab pos="2706370" algn="l"/>
                <a:tab pos="3643629" algn="l"/>
                <a:tab pos="4389755" algn="l"/>
                <a:tab pos="807021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Branch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13888" dirty="0">
                <a:latin typeface="Calibri"/>
                <a:cs typeface="Calibri"/>
              </a:rPr>
              <a:t>Control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000" b="1" spc="-10" dirty="0">
                <a:latin typeface="Calibri"/>
                <a:cs typeface="Calibri"/>
              </a:rPr>
              <a:t>nstruction</a:t>
            </a:r>
            <a:r>
              <a:rPr sz="1000" b="1" dirty="0">
                <a:latin typeface="Calibri"/>
                <a:cs typeface="Calibri"/>
              </a:rPr>
              <a:t>	</a:t>
            </a:r>
            <a:r>
              <a:rPr sz="1800" spc="-75" baseline="2777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aseline="2777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-20833" dirty="0">
                <a:latin typeface="Calibri"/>
                <a:cs typeface="Calibri"/>
              </a:rPr>
              <a:t>(Ld</a:t>
            </a:r>
            <a:r>
              <a:rPr sz="1800" b="1" spc="15" baseline="-20833" dirty="0">
                <a:latin typeface="Calibri"/>
                <a:cs typeface="Calibri"/>
              </a:rPr>
              <a:t> </a:t>
            </a:r>
            <a:r>
              <a:rPr sz="1800" b="1" spc="-15" baseline="-20833" dirty="0">
                <a:latin typeface="Calibri"/>
                <a:cs typeface="Calibri"/>
              </a:rPr>
              <a:t>Only)</a:t>
            </a:r>
            <a:endParaRPr sz="1800" baseline="-20833">
              <a:latin typeface="Calibri"/>
              <a:cs typeface="Calibri"/>
            </a:endParaRPr>
          </a:p>
          <a:p>
            <a:pPr marL="713105">
              <a:lnSpc>
                <a:spcPts val="1320"/>
              </a:lnSpc>
              <a:tabLst>
                <a:tab pos="2706370" algn="l"/>
                <a:tab pos="367728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Target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2314" dirty="0">
                <a:latin typeface="Calibri"/>
                <a:cs typeface="Calibri"/>
              </a:rPr>
              <a:t>Signals</a:t>
            </a:r>
            <a:r>
              <a:rPr sz="1800" b="1" baseline="2314" dirty="0">
                <a:latin typeface="Calibri"/>
                <a:cs typeface="Calibri"/>
              </a:rPr>
              <a:t>	</a:t>
            </a:r>
            <a:r>
              <a:rPr sz="1000" b="1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517525">
              <a:lnSpc>
                <a:spcPts val="1705"/>
              </a:lnSpc>
              <a:spcBef>
                <a:spcPts val="155"/>
              </a:spcBef>
              <a:tabLst>
                <a:tab pos="978535" algn="l"/>
                <a:tab pos="6790055" algn="l"/>
                <a:tab pos="9792335" algn="l"/>
              </a:tabLst>
            </a:pPr>
            <a:r>
              <a:rPr sz="1800" spc="-37" baseline="-6944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r>
              <a:rPr sz="1800" baseline="-694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b="1" baseline="2777" dirty="0">
                <a:latin typeface="Calibri"/>
                <a:cs typeface="Calibri"/>
              </a:rPr>
              <a:t>PC</a:t>
            </a:r>
            <a:r>
              <a:rPr sz="1500" b="1" spc="-3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Source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spc="-15" baseline="37037" dirty="0">
                <a:latin typeface="Calibri"/>
                <a:cs typeface="Calibri"/>
              </a:rPr>
              <a:t>Cont.</a:t>
            </a:r>
            <a:r>
              <a:rPr sz="1800" baseline="37037" dirty="0"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2823210" algn="ctr">
              <a:lnSpc>
                <a:spcPts val="240"/>
              </a:lnSpc>
            </a:pPr>
            <a:r>
              <a:rPr sz="1200" spc="-10" dirty="0">
                <a:latin typeface="Calibri"/>
                <a:cs typeface="Calibri"/>
              </a:rPr>
              <a:t>Sigs.:</a:t>
            </a:r>
            <a:endParaRPr sz="1200">
              <a:latin typeface="Calibri"/>
              <a:cs typeface="Calibri"/>
            </a:endParaRPr>
          </a:p>
          <a:p>
            <a:pPr marL="978535">
              <a:lnSpc>
                <a:spcPts val="1415"/>
              </a:lnSpc>
              <a:tabLst>
                <a:tab pos="2740025" algn="l"/>
                <a:tab pos="6790055" algn="l"/>
                <a:tab pos="8248650" algn="l"/>
                <a:tab pos="9792335" algn="l"/>
              </a:tabLst>
            </a:pPr>
            <a:r>
              <a:rPr sz="1500" b="1" spc="-15" baseline="2777" dirty="0">
                <a:latin typeface="Calibri"/>
                <a:cs typeface="Calibri"/>
              </a:rPr>
              <a:t>Select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30" baseline="-27777" dirty="0">
                <a:latin typeface="Calibri"/>
                <a:cs typeface="Calibri"/>
              </a:rPr>
              <a:t>Read</a:t>
            </a:r>
            <a:r>
              <a:rPr sz="1800" b="1" baseline="-27777" dirty="0">
                <a:latin typeface="Calibri"/>
                <a:cs typeface="Calibri"/>
              </a:rPr>
              <a:t>	</a:t>
            </a:r>
            <a:r>
              <a:rPr sz="1800" spc="-37" baseline="-41666" dirty="0">
                <a:latin typeface="Calibri"/>
                <a:cs typeface="Calibri"/>
              </a:rPr>
              <a:t>Op.</a:t>
            </a:r>
            <a:r>
              <a:rPr sz="1800" baseline="-41666" dirty="0">
                <a:latin typeface="Calibri"/>
                <a:cs typeface="Calibri"/>
              </a:rPr>
              <a:t>	</a:t>
            </a: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2700" spc="-15" baseline="-2932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2700" baseline="-29320">
              <a:latin typeface="Calibri"/>
              <a:cs typeface="Calibri"/>
            </a:endParaRPr>
          </a:p>
          <a:p>
            <a:pPr marL="1636395">
              <a:lnSpc>
                <a:spcPts val="1785"/>
              </a:lnSpc>
              <a:spcBef>
                <a:spcPts val="195"/>
              </a:spcBef>
              <a:tabLst>
                <a:tab pos="2740025" algn="l"/>
                <a:tab pos="5407660" algn="l"/>
                <a:tab pos="6289040" algn="l"/>
                <a:tab pos="6790055" algn="l"/>
                <a:tab pos="824865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IF/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16203" dirty="0">
                <a:latin typeface="Calibri"/>
                <a:cs typeface="Calibri"/>
              </a:rPr>
              <a:t>Registe</a:t>
            </a:r>
            <a:r>
              <a:rPr sz="1800" b="1" spc="630" baseline="16203" dirty="0"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ID/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34722" dirty="0">
                <a:latin typeface="Calibri"/>
                <a:cs typeface="Calibri"/>
              </a:rPr>
              <a:t>Input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EX/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2314" dirty="0">
                <a:latin typeface="Calibri"/>
                <a:cs typeface="Calibri"/>
              </a:rPr>
              <a:t>Select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D</a:t>
            </a:r>
            <a:r>
              <a:rPr sz="1800" b="1" spc="-2025" baseline="43981" dirty="0">
                <a:latin typeface="Calibri"/>
                <a:cs typeface="Calibri"/>
              </a:rPr>
              <a:t>a</a:t>
            </a:r>
            <a:r>
              <a:rPr sz="1800" b="1" baseline="41666" dirty="0">
                <a:latin typeface="Calibri"/>
                <a:cs typeface="Calibri"/>
              </a:rPr>
              <a:t>D</a:t>
            </a:r>
            <a:r>
              <a:rPr sz="1800" b="1" spc="-30" baseline="41666" dirty="0">
                <a:latin typeface="Calibri"/>
                <a:cs typeface="Calibri"/>
              </a:rPr>
              <a:t>a</a:t>
            </a:r>
            <a:r>
              <a:rPr sz="1800" b="1" spc="-630" baseline="43981" dirty="0">
                <a:latin typeface="Calibri"/>
                <a:cs typeface="Calibri"/>
              </a:rPr>
              <a:t>t</a:t>
            </a:r>
            <a:r>
              <a:rPr sz="1800" b="1" spc="-15" baseline="41666" dirty="0">
                <a:latin typeface="Calibri"/>
                <a:cs typeface="Calibri"/>
              </a:rPr>
              <a:t>t</a:t>
            </a:r>
            <a:r>
              <a:rPr sz="1800" b="1" spc="-892" baseline="41666" dirty="0">
                <a:latin typeface="Calibri"/>
                <a:cs typeface="Calibri"/>
              </a:rPr>
              <a:t>a</a:t>
            </a:r>
            <a:r>
              <a:rPr sz="1800" b="1" baseline="43981" dirty="0">
                <a:latin typeface="Calibri"/>
                <a:cs typeface="Calibri"/>
              </a:rPr>
              <a:t>a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1035" baseline="43981" dirty="0">
                <a:latin typeface="Calibri"/>
                <a:cs typeface="Calibri"/>
              </a:rPr>
              <a:t>C</a:t>
            </a:r>
            <a:r>
              <a:rPr sz="1800" b="1" spc="-82" baseline="41666" dirty="0">
                <a:latin typeface="Calibri"/>
                <a:cs typeface="Calibri"/>
              </a:rPr>
              <a:t>C</a:t>
            </a:r>
            <a:endParaRPr sz="1800" baseline="41666">
              <a:latin typeface="Calibri"/>
              <a:cs typeface="Calibri"/>
            </a:endParaRPr>
          </a:p>
          <a:p>
            <a:pPr marL="2740025">
              <a:lnSpc>
                <a:spcPts val="1080"/>
              </a:lnSpc>
              <a:tabLst>
                <a:tab pos="5407660" algn="l"/>
                <a:tab pos="6790055" algn="l"/>
                <a:tab pos="8775065" algn="l"/>
              </a:tabLst>
            </a:pPr>
            <a:r>
              <a:rPr sz="1800" b="1" baseline="13888" dirty="0">
                <a:latin typeface="Calibri"/>
                <a:cs typeface="Calibri"/>
              </a:rPr>
              <a:t>A</a:t>
            </a:r>
            <a:r>
              <a:rPr sz="1800" b="1" spc="-7" baseline="13888" dirty="0">
                <a:latin typeface="Calibri"/>
                <a:cs typeface="Calibri"/>
              </a:rPr>
              <a:t> </a:t>
            </a:r>
            <a:r>
              <a:rPr sz="1800" b="1" baseline="13888" dirty="0">
                <a:latin typeface="Calibri"/>
                <a:cs typeface="Calibri"/>
              </a:rPr>
              <a:t>&amp;</a:t>
            </a:r>
            <a:r>
              <a:rPr sz="1800" b="1" spc="15" baseline="13888" dirty="0">
                <a:latin typeface="Calibri"/>
                <a:cs typeface="Calibri"/>
              </a:rPr>
              <a:t> </a:t>
            </a:r>
            <a:r>
              <a:rPr sz="1800" b="1" spc="-75" baseline="13888" dirty="0">
                <a:latin typeface="Calibri"/>
                <a:cs typeface="Calibri"/>
              </a:rPr>
              <a:t>B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800" spc="-30" baseline="34722" dirty="0">
                <a:latin typeface="Calibri"/>
                <a:cs typeface="Calibri"/>
              </a:rPr>
              <a:t>Read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[Ld/St]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8518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2700" baseline="18518">
              <a:latin typeface="Calibri"/>
              <a:cs typeface="Calibri"/>
            </a:endParaRPr>
          </a:p>
          <a:p>
            <a:pPr marL="1659255">
              <a:lnSpc>
                <a:spcPts val="1455"/>
              </a:lnSpc>
              <a:tabLst>
                <a:tab pos="2740025" algn="l"/>
                <a:tab pos="3322320" algn="l"/>
                <a:tab pos="5407660" algn="l"/>
                <a:tab pos="6202045" algn="l"/>
                <a:tab pos="8813165" algn="l"/>
                <a:tab pos="9528810" algn="l"/>
                <a:tab pos="1069340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18518" dirty="0">
                <a:latin typeface="Calibri"/>
                <a:cs typeface="Calibri"/>
              </a:rPr>
              <a:t>Select</a:t>
            </a:r>
            <a:r>
              <a:rPr sz="1800" b="1" baseline="-18518" dirty="0"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2314" dirty="0">
                <a:latin typeface="Calibri"/>
                <a:cs typeface="Calibri"/>
              </a:rPr>
              <a:t>Reg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B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spc="-37" baseline="-24691" dirty="0">
                <a:solidFill>
                  <a:srgbClr val="FFFFFF"/>
                </a:solidFill>
                <a:latin typeface="Calibri"/>
                <a:cs typeface="Calibri"/>
              </a:rPr>
              <a:t>/WB</a:t>
            </a:r>
            <a:r>
              <a:rPr sz="2700" baseline="-2469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34722" dirty="0">
                <a:latin typeface="Calibri"/>
                <a:cs typeface="Calibri"/>
              </a:rPr>
              <a:t>Write</a:t>
            </a:r>
            <a:r>
              <a:rPr sz="1800" b="1" baseline="-34722" dirty="0">
                <a:latin typeface="Calibri"/>
                <a:cs typeface="Calibri"/>
              </a:rPr>
              <a:t>	</a:t>
            </a:r>
            <a:r>
              <a:rPr sz="1800" b="1" spc="-15" baseline="-39351" dirty="0">
                <a:latin typeface="Calibri"/>
                <a:cs typeface="Calibri"/>
              </a:rPr>
              <a:t>Write</a:t>
            </a:r>
            <a:endParaRPr sz="1800" baseline="-39351">
              <a:latin typeface="Calibri"/>
              <a:cs typeface="Calibri"/>
            </a:endParaRPr>
          </a:p>
          <a:p>
            <a:pPr marL="9528810">
              <a:lnSpc>
                <a:spcPct val="100000"/>
              </a:lnSpc>
              <a:spcBef>
                <a:spcPts val="625"/>
              </a:spcBef>
              <a:tabLst>
                <a:tab pos="10693400" algn="l"/>
              </a:tabLst>
            </a:pP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800" b="1" baseline="-6944" dirty="0">
                <a:latin typeface="Calibri"/>
                <a:cs typeface="Calibri"/>
              </a:rPr>
              <a:t>Reg</a:t>
            </a:r>
            <a:r>
              <a:rPr sz="1800" b="1" spc="-37" baseline="-6944" dirty="0">
                <a:latin typeface="Calibri"/>
                <a:cs typeface="Calibri"/>
              </a:rPr>
              <a:t> </a:t>
            </a:r>
            <a:r>
              <a:rPr sz="1800" b="1" spc="-75" baseline="-6944" dirty="0">
                <a:latin typeface="Calibri"/>
                <a:cs typeface="Calibri"/>
              </a:rPr>
              <a:t>C</a:t>
            </a:r>
            <a:endParaRPr sz="1800" baseline="-6944">
              <a:latin typeface="Calibri"/>
              <a:cs typeface="Calibri"/>
            </a:endParaRPr>
          </a:p>
          <a:p>
            <a:pPr marL="9528810">
              <a:lnSpc>
                <a:spcPts val="1110"/>
              </a:lnSpc>
              <a:spcBef>
                <a:spcPts val="125"/>
              </a:spcBef>
              <a:tabLst>
                <a:tab pos="10693400" algn="l"/>
              </a:tabLst>
            </a:pPr>
            <a:r>
              <a:rPr sz="1800" b="1" spc="-30" baseline="4629" dirty="0">
                <a:latin typeface="Calibri"/>
                <a:cs typeface="Calibri"/>
              </a:rPr>
              <a:t>Data</a:t>
            </a:r>
            <a:r>
              <a:rPr sz="1800" b="1" baseline="4629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2104390">
              <a:lnSpc>
                <a:spcPts val="1830"/>
              </a:lnSpc>
              <a:tabLst>
                <a:tab pos="372999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75" baseline="-23148" dirty="0">
                <a:latin typeface="Calibri"/>
                <a:cs typeface="Calibri"/>
              </a:rPr>
              <a:t>p</a:t>
            </a:r>
            <a:endParaRPr sz="1800" baseline="-23148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30"/>
              </a:spcBef>
              <a:tabLst>
                <a:tab pos="371094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75" baseline="9259" dirty="0">
                <a:latin typeface="Calibri"/>
                <a:cs typeface="Calibri"/>
              </a:rPr>
              <a:t>p</a:t>
            </a:r>
            <a:endParaRPr sz="1800" baseline="9259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2104390">
              <a:lnSpc>
                <a:spcPts val="1839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839"/>
              </a:lnSpc>
              <a:tabLst>
                <a:tab pos="1977389" algn="l"/>
                <a:tab pos="3535045" algn="l"/>
                <a:tab pos="6795770" algn="l"/>
                <a:tab pos="8982075" algn="l"/>
              </a:tabLst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spc="-37" baseline="-3086" dirty="0">
                <a:latin typeface="Calibri"/>
                <a:cs typeface="Calibri"/>
              </a:rPr>
              <a:t>Instr.</a:t>
            </a:r>
            <a:r>
              <a:rPr sz="2700" b="1" spc="-97" baseline="-3086" dirty="0">
                <a:latin typeface="Calibri"/>
                <a:cs typeface="Calibri"/>
              </a:rPr>
              <a:t> </a:t>
            </a:r>
            <a:r>
              <a:rPr sz="2700" b="1" spc="-15" baseline="-3086" dirty="0">
                <a:latin typeface="Calibri"/>
                <a:cs typeface="Calibri"/>
              </a:rPr>
              <a:t>Decode</a:t>
            </a:r>
            <a:r>
              <a:rPr sz="2700" b="1" baseline="-3086" dirty="0">
                <a:latin typeface="Calibri"/>
                <a:cs typeface="Calibri"/>
              </a:rPr>
              <a:t>	</a:t>
            </a:r>
            <a:r>
              <a:rPr sz="2700" b="1" spc="-15" baseline="-4629" dirty="0">
                <a:latin typeface="Calibri"/>
                <a:cs typeface="Calibri"/>
              </a:rPr>
              <a:t>Execute</a:t>
            </a:r>
            <a:r>
              <a:rPr sz="2700" b="1" baseline="-4629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baseline="10802" dirty="0">
                <a:latin typeface="Calibri"/>
                <a:cs typeface="Calibri"/>
              </a:rPr>
              <a:t>Register</a:t>
            </a:r>
            <a:r>
              <a:rPr sz="2700" b="1" spc="-89" baseline="10802" dirty="0">
                <a:latin typeface="Calibri"/>
                <a:cs typeface="Calibri"/>
              </a:rPr>
              <a:t> </a:t>
            </a:r>
            <a:r>
              <a:rPr sz="2700" b="1" spc="-30" baseline="10802" dirty="0">
                <a:latin typeface="Calibri"/>
                <a:cs typeface="Calibri"/>
              </a:rPr>
              <a:t>Write-Back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2350770" marR="7157084" indent="130175">
              <a:lnSpc>
                <a:spcPct val="1217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468630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766061" y="2253742"/>
            <a:ext cx="9124950" cy="2338705"/>
            <a:chOff x="1766061" y="2253742"/>
            <a:chExt cx="9124950" cy="2338705"/>
          </a:xfrm>
        </p:grpSpPr>
        <p:sp>
          <p:nvSpPr>
            <p:cNvPr id="77" name="object 77"/>
            <p:cNvSpPr/>
            <p:nvPr/>
          </p:nvSpPr>
          <p:spPr>
            <a:xfrm>
              <a:off x="1772412" y="2282951"/>
              <a:ext cx="9118600" cy="2211705"/>
            </a:xfrm>
            <a:custGeom>
              <a:avLst/>
              <a:gdLst/>
              <a:ahLst/>
              <a:cxnLst/>
              <a:rect l="l" t="t" r="r" b="b"/>
              <a:pathLst>
                <a:path w="9118600" h="2211704">
                  <a:moveTo>
                    <a:pt x="440436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40436" y="2211324"/>
                  </a:lnTo>
                  <a:lnTo>
                    <a:pt x="440436" y="0"/>
                  </a:lnTo>
                  <a:close/>
                </a:path>
                <a:path w="9118600" h="2211704">
                  <a:moveTo>
                    <a:pt x="8461502" y="1327277"/>
                  </a:moveTo>
                  <a:lnTo>
                    <a:pt x="8429727" y="1328293"/>
                  </a:lnTo>
                  <a:lnTo>
                    <a:pt x="8420354" y="1033018"/>
                  </a:lnTo>
                  <a:lnTo>
                    <a:pt x="8407654" y="1033526"/>
                  </a:lnTo>
                  <a:lnTo>
                    <a:pt x="8417026" y="1328686"/>
                  </a:lnTo>
                  <a:lnTo>
                    <a:pt x="8385302" y="1329690"/>
                  </a:lnTo>
                  <a:lnTo>
                    <a:pt x="8425815" y="1404747"/>
                  </a:lnTo>
                  <a:lnTo>
                    <a:pt x="8455000" y="1341374"/>
                  </a:lnTo>
                  <a:lnTo>
                    <a:pt x="8461502" y="1327277"/>
                  </a:lnTo>
                  <a:close/>
                </a:path>
                <a:path w="9118600" h="2211704">
                  <a:moveTo>
                    <a:pt x="9118346" y="1304429"/>
                  </a:moveTo>
                  <a:lnTo>
                    <a:pt x="9086571" y="1305433"/>
                  </a:lnTo>
                  <a:lnTo>
                    <a:pt x="9077198" y="1010158"/>
                  </a:lnTo>
                  <a:lnTo>
                    <a:pt x="9064498" y="1010666"/>
                  </a:lnTo>
                  <a:lnTo>
                    <a:pt x="9073871" y="1305826"/>
                  </a:lnTo>
                  <a:lnTo>
                    <a:pt x="9042146" y="1306842"/>
                  </a:lnTo>
                  <a:lnTo>
                    <a:pt x="9082659" y="1381887"/>
                  </a:lnTo>
                  <a:lnTo>
                    <a:pt x="9111844" y="1318514"/>
                  </a:lnTo>
                  <a:lnTo>
                    <a:pt x="9118346" y="13044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72411" y="2282952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0" y="2211324"/>
                  </a:moveTo>
                  <a:lnTo>
                    <a:pt x="440436" y="2211324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483108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83108" y="221132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0" y="2211324"/>
                  </a:moveTo>
                  <a:lnTo>
                    <a:pt x="483108" y="2211324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681228" y="0"/>
                  </a:moveTo>
                  <a:lnTo>
                    <a:pt x="0" y="0"/>
                  </a:lnTo>
                  <a:lnTo>
                    <a:pt x="0" y="2211323"/>
                  </a:lnTo>
                  <a:lnTo>
                    <a:pt x="681228" y="2211323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0" y="2211323"/>
                  </a:moveTo>
                  <a:lnTo>
                    <a:pt x="681228" y="2211323"/>
                  </a:lnTo>
                  <a:lnTo>
                    <a:pt x="681228" y="0"/>
                  </a:lnTo>
                  <a:lnTo>
                    <a:pt x="0" y="0"/>
                  </a:lnTo>
                  <a:lnTo>
                    <a:pt x="0" y="22113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693420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693420" y="2212847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0" y="2212847"/>
                  </a:moveTo>
                  <a:lnTo>
                    <a:pt x="693420" y="2212847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212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91770" y="2115057"/>
            <a:ext cx="11935460" cy="4542155"/>
            <a:chOff x="191770" y="2115057"/>
            <a:chExt cx="11935460" cy="4542155"/>
          </a:xfrm>
        </p:grpSpPr>
        <p:sp>
          <p:nvSpPr>
            <p:cNvPr id="86" name="object 86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11922252" y="0"/>
                  </a:moveTo>
                  <a:lnTo>
                    <a:pt x="0" y="0"/>
                  </a:lnTo>
                  <a:lnTo>
                    <a:pt x="0" y="4529328"/>
                  </a:lnTo>
                  <a:lnTo>
                    <a:pt x="11922252" y="4529328"/>
                  </a:lnTo>
                  <a:lnTo>
                    <a:pt x="1192225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0" y="4529328"/>
                  </a:moveTo>
                  <a:lnTo>
                    <a:pt x="11922252" y="4529328"/>
                  </a:lnTo>
                  <a:lnTo>
                    <a:pt x="11922252" y="0"/>
                  </a:lnTo>
                  <a:lnTo>
                    <a:pt x="0" y="0"/>
                  </a:lnTo>
                  <a:lnTo>
                    <a:pt x="0" y="45293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59865" y="3310509"/>
            <a:ext cx="9994900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What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need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preserve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these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pipeline</a:t>
            </a:r>
            <a:r>
              <a:rPr sz="3400" spc="-12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registers?</a:t>
            </a:r>
            <a:endParaRPr sz="3400">
              <a:latin typeface="Calibri"/>
              <a:cs typeface="Calibri"/>
            </a:endParaRPr>
          </a:p>
          <a:p>
            <a:pPr marL="1196340" marR="1186180" indent="982980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Calibri"/>
                <a:cs typeface="Calibri"/>
              </a:rPr>
              <a:t>For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Example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-</a:t>
            </a:r>
            <a:r>
              <a:rPr sz="3400" dirty="0">
                <a:latin typeface="Calibri"/>
                <a:cs typeface="Calibri"/>
              </a:rPr>
              <a:t>-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Store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instruction: </a:t>
            </a:r>
            <a:r>
              <a:rPr sz="3400" dirty="0">
                <a:latin typeface="Calibri"/>
                <a:cs typeface="Calibri"/>
              </a:rPr>
              <a:t>IF/ID: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32-</a:t>
            </a:r>
            <a:r>
              <a:rPr sz="3400" dirty="0">
                <a:latin typeface="Calibri"/>
                <a:cs typeface="Calibri"/>
              </a:rPr>
              <a:t>bit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+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32-</a:t>
            </a:r>
            <a:r>
              <a:rPr sz="3400" dirty="0">
                <a:latin typeface="Calibri"/>
                <a:cs typeface="Calibri"/>
              </a:rPr>
              <a:t>bit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PC+4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result</a:t>
            </a:r>
            <a:endParaRPr sz="3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3400" spc="-10" dirty="0">
                <a:latin typeface="Calibri"/>
                <a:cs typeface="Calibri"/>
              </a:rPr>
              <a:t>ID/EX: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9870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Need</a:t>
            </a:r>
            <a:r>
              <a:rPr spc="-10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store</a:t>
            </a:r>
            <a:r>
              <a:rPr spc="-105" dirty="0"/>
              <a:t> </a:t>
            </a:r>
            <a:r>
              <a:rPr dirty="0"/>
              <a:t>state</a:t>
            </a:r>
            <a:r>
              <a:rPr spc="-90" dirty="0"/>
              <a:t> </a:t>
            </a:r>
            <a:r>
              <a:rPr dirty="0"/>
              <a:t>between</a:t>
            </a:r>
            <a:r>
              <a:rPr spc="-90" dirty="0"/>
              <a:t> </a:t>
            </a:r>
            <a:r>
              <a:rPr dirty="0"/>
              <a:t>pipeline</a:t>
            </a:r>
            <a:r>
              <a:rPr spc="-85" dirty="0"/>
              <a:t> </a:t>
            </a:r>
            <a:r>
              <a:rPr spc="-10" dirty="0"/>
              <a:t>stages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916" y="2064766"/>
            <a:ext cx="7841615" cy="360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70275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7027545">
              <a:lnSpc>
                <a:spcPts val="190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  <a:p>
            <a:pPr marL="860425" algn="ctr">
              <a:lnSpc>
                <a:spcPts val="985"/>
              </a:lnSpc>
            </a:pPr>
            <a:r>
              <a:rPr sz="1200" spc="-10" dirty="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marL="2540">
              <a:lnSpc>
                <a:spcPts val="1960"/>
              </a:lnSpc>
              <a:tabLst>
                <a:tab pos="41852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30" baseline="9259" dirty="0">
                <a:latin typeface="Calibri"/>
                <a:cs typeface="Calibri"/>
              </a:rPr>
              <a:t>Read</a:t>
            </a:r>
            <a:endParaRPr sz="1800" baseline="9259">
              <a:latin typeface="Calibri"/>
              <a:cs typeface="Calibri"/>
            </a:endParaRPr>
          </a:p>
          <a:p>
            <a:pPr marL="2540">
              <a:lnSpc>
                <a:spcPts val="1975"/>
              </a:lnSpc>
              <a:tabLst>
                <a:tab pos="4185285" algn="l"/>
                <a:tab pos="704405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41666" dirty="0">
                <a:latin typeface="Calibri"/>
                <a:cs typeface="Calibri"/>
              </a:rPr>
              <a:t>Reg</a:t>
            </a:r>
            <a:r>
              <a:rPr sz="1800" spc="-37" baseline="41666" dirty="0">
                <a:latin typeface="Calibri"/>
                <a:cs typeface="Calibri"/>
              </a:rPr>
              <a:t> </a:t>
            </a:r>
            <a:r>
              <a:rPr sz="1800" spc="-75" baseline="41666" dirty="0">
                <a:latin typeface="Calibri"/>
                <a:cs typeface="Calibri"/>
              </a:rPr>
              <a:t>A</a:t>
            </a:r>
            <a:r>
              <a:rPr sz="1800" baseline="41666" dirty="0">
                <a:latin typeface="Calibri"/>
                <a:cs typeface="Calibri"/>
              </a:rPr>
              <a:t>	</a:t>
            </a:r>
            <a:r>
              <a:rPr sz="2700" spc="-30" baseline="10802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700" baseline="10802">
              <a:latin typeface="Calibri"/>
              <a:cs typeface="Calibri"/>
            </a:endParaRPr>
          </a:p>
          <a:p>
            <a:pPr marL="7044055">
              <a:lnSpc>
                <a:spcPts val="194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R="93345" algn="ctr">
              <a:lnSpc>
                <a:spcPts val="1110"/>
              </a:lnSpc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3607435">
              <a:lnSpc>
                <a:spcPts val="1860"/>
              </a:lnSpc>
              <a:tabLst>
                <a:tab pos="4933315" algn="l"/>
              </a:tabLst>
            </a:pP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0802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ts val="2075"/>
              </a:lnSpc>
              <a:spcBef>
                <a:spcPts val="215"/>
              </a:spcBef>
              <a:tabLst>
                <a:tab pos="359029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= [+,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-,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x,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37" baseline="43981" dirty="0">
                <a:latin typeface="Calibri"/>
                <a:cs typeface="Calibri"/>
              </a:rPr>
              <a:t>/]</a:t>
            </a:r>
            <a:endParaRPr sz="1800" baseline="43981">
              <a:latin typeface="Calibri"/>
              <a:cs typeface="Calibri"/>
            </a:endParaRPr>
          </a:p>
          <a:p>
            <a:pPr>
              <a:lnSpc>
                <a:spcPts val="2014"/>
              </a:lnSpc>
              <a:tabLst>
                <a:tab pos="4578350" algn="l"/>
              </a:tabLst>
            </a:pPr>
            <a:r>
              <a:rPr sz="2700" spc="-15" baseline="-4629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700" baseline="-4629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4578350">
              <a:lnSpc>
                <a:spcPts val="1380"/>
              </a:lnSpc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libri"/>
              <a:cs typeface="Calibri"/>
            </a:endParaRPr>
          </a:p>
          <a:p>
            <a:pPr marL="23749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1317625"/>
            <a:ext cx="11649710" cy="4373245"/>
            <a:chOff x="179831" y="1317625"/>
            <a:chExt cx="11649710" cy="4373245"/>
          </a:xfrm>
        </p:grpSpPr>
        <p:sp>
          <p:nvSpPr>
            <p:cNvPr id="5" name="object 5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1039368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9368" y="900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0" y="900684"/>
                  </a:moveTo>
                  <a:lnTo>
                    <a:pt x="1039368" y="900684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3947160"/>
              <a:ext cx="76200" cy="2409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144" y="1844039"/>
              <a:ext cx="3413760" cy="2358390"/>
            </a:xfrm>
            <a:custGeom>
              <a:avLst/>
              <a:gdLst/>
              <a:ahLst/>
              <a:cxnLst/>
              <a:rect l="l" t="t" r="r" b="b"/>
              <a:pathLst>
                <a:path w="3413760" h="2358390">
                  <a:moveTo>
                    <a:pt x="764921" y="778764"/>
                  </a:moveTo>
                  <a:lnTo>
                    <a:pt x="752221" y="772414"/>
                  </a:lnTo>
                  <a:lnTo>
                    <a:pt x="688721" y="740664"/>
                  </a:lnTo>
                  <a:lnTo>
                    <a:pt x="688721" y="772414"/>
                  </a:lnTo>
                  <a:lnTo>
                    <a:pt x="210312" y="772414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785114"/>
                  </a:lnTo>
                  <a:lnTo>
                    <a:pt x="688721" y="785114"/>
                  </a:lnTo>
                  <a:lnTo>
                    <a:pt x="688721" y="816864"/>
                  </a:lnTo>
                  <a:lnTo>
                    <a:pt x="752221" y="785114"/>
                  </a:lnTo>
                  <a:lnTo>
                    <a:pt x="764921" y="778764"/>
                  </a:lnTo>
                  <a:close/>
                </a:path>
                <a:path w="3413760" h="2358390">
                  <a:moveTo>
                    <a:pt x="2352548" y="2319528"/>
                  </a:moveTo>
                  <a:lnTo>
                    <a:pt x="2340203" y="2313432"/>
                  </a:lnTo>
                  <a:lnTo>
                    <a:pt x="2276221" y="2281809"/>
                  </a:lnTo>
                  <a:lnTo>
                    <a:pt x="2276373" y="2313495"/>
                  </a:lnTo>
                  <a:lnTo>
                    <a:pt x="1235964" y="2318512"/>
                  </a:lnTo>
                  <a:lnTo>
                    <a:pt x="1235964" y="2331212"/>
                  </a:lnTo>
                  <a:lnTo>
                    <a:pt x="2276437" y="2326195"/>
                  </a:lnTo>
                  <a:lnTo>
                    <a:pt x="2276602" y="2358009"/>
                  </a:lnTo>
                  <a:lnTo>
                    <a:pt x="2352548" y="2319528"/>
                  </a:lnTo>
                  <a:close/>
                </a:path>
                <a:path w="3413760" h="2358390">
                  <a:moveTo>
                    <a:pt x="2425573" y="1979422"/>
                  </a:moveTo>
                  <a:lnTo>
                    <a:pt x="2393810" y="1979752"/>
                  </a:lnTo>
                  <a:lnTo>
                    <a:pt x="2388362" y="1485773"/>
                  </a:lnTo>
                  <a:lnTo>
                    <a:pt x="2375662" y="1486027"/>
                  </a:lnTo>
                  <a:lnTo>
                    <a:pt x="2381097" y="1979879"/>
                  </a:lnTo>
                  <a:lnTo>
                    <a:pt x="2349373" y="1980184"/>
                  </a:lnTo>
                  <a:lnTo>
                    <a:pt x="2388362" y="2056003"/>
                  </a:lnTo>
                  <a:lnTo>
                    <a:pt x="2419146" y="1992630"/>
                  </a:lnTo>
                  <a:lnTo>
                    <a:pt x="2425573" y="1979422"/>
                  </a:lnTo>
                  <a:close/>
                </a:path>
                <a:path w="3413760" h="2358390">
                  <a:moveTo>
                    <a:pt x="3413760" y="1979041"/>
                  </a:moveTo>
                  <a:lnTo>
                    <a:pt x="3382010" y="1979041"/>
                  </a:lnTo>
                  <a:lnTo>
                    <a:pt x="3382010" y="1612392"/>
                  </a:lnTo>
                  <a:lnTo>
                    <a:pt x="3369310" y="1612392"/>
                  </a:lnTo>
                  <a:lnTo>
                    <a:pt x="3369310" y="1979041"/>
                  </a:lnTo>
                  <a:lnTo>
                    <a:pt x="3337560" y="1979041"/>
                  </a:lnTo>
                  <a:lnTo>
                    <a:pt x="3375660" y="2055241"/>
                  </a:lnTo>
                  <a:lnTo>
                    <a:pt x="3407410" y="1991741"/>
                  </a:lnTo>
                  <a:lnTo>
                    <a:pt x="3413760" y="19790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3" y="1844040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0858" y="5315711"/>
              <a:ext cx="2487295" cy="374650"/>
            </a:xfrm>
            <a:custGeom>
              <a:avLst/>
              <a:gdLst/>
              <a:ahLst/>
              <a:cxnLst/>
              <a:rect l="l" t="t" r="r" b="b"/>
              <a:pathLst>
                <a:path w="2487295" h="374650">
                  <a:moveTo>
                    <a:pt x="12700" y="0"/>
                  </a:moveTo>
                  <a:lnTo>
                    <a:pt x="0" y="0"/>
                  </a:lnTo>
                  <a:lnTo>
                    <a:pt x="0" y="374637"/>
                  </a:lnTo>
                  <a:lnTo>
                    <a:pt x="2455291" y="374637"/>
                  </a:lnTo>
                  <a:lnTo>
                    <a:pt x="2455291" y="368287"/>
                  </a:lnTo>
                  <a:lnTo>
                    <a:pt x="12700" y="368287"/>
                  </a:lnTo>
                  <a:lnTo>
                    <a:pt x="6350" y="361937"/>
                  </a:lnTo>
                  <a:lnTo>
                    <a:pt x="12700" y="361937"/>
                  </a:lnTo>
                  <a:lnTo>
                    <a:pt x="12700" y="0"/>
                  </a:lnTo>
                  <a:close/>
                </a:path>
                <a:path w="2487295" h="374650">
                  <a:moveTo>
                    <a:pt x="12700" y="361937"/>
                  </a:moveTo>
                  <a:lnTo>
                    <a:pt x="6350" y="361937"/>
                  </a:lnTo>
                  <a:lnTo>
                    <a:pt x="12700" y="368287"/>
                  </a:lnTo>
                  <a:lnTo>
                    <a:pt x="12700" y="361937"/>
                  </a:lnTo>
                  <a:close/>
                </a:path>
                <a:path w="2487295" h="374650">
                  <a:moveTo>
                    <a:pt x="2442591" y="361937"/>
                  </a:moveTo>
                  <a:lnTo>
                    <a:pt x="12700" y="361937"/>
                  </a:lnTo>
                  <a:lnTo>
                    <a:pt x="12700" y="368287"/>
                  </a:lnTo>
                  <a:lnTo>
                    <a:pt x="2442591" y="368287"/>
                  </a:lnTo>
                  <a:lnTo>
                    <a:pt x="2442591" y="361937"/>
                  </a:lnTo>
                  <a:close/>
                </a:path>
                <a:path w="2487295" h="374650">
                  <a:moveTo>
                    <a:pt x="2455291" y="83947"/>
                  </a:moveTo>
                  <a:lnTo>
                    <a:pt x="2442591" y="83947"/>
                  </a:lnTo>
                  <a:lnTo>
                    <a:pt x="2442591" y="368287"/>
                  </a:lnTo>
                  <a:lnTo>
                    <a:pt x="2448941" y="361937"/>
                  </a:lnTo>
                  <a:lnTo>
                    <a:pt x="2455291" y="361937"/>
                  </a:lnTo>
                  <a:lnTo>
                    <a:pt x="2455291" y="83947"/>
                  </a:lnTo>
                  <a:close/>
                </a:path>
                <a:path w="2487295" h="374650">
                  <a:moveTo>
                    <a:pt x="2455291" y="361937"/>
                  </a:moveTo>
                  <a:lnTo>
                    <a:pt x="2448941" y="361937"/>
                  </a:lnTo>
                  <a:lnTo>
                    <a:pt x="2442591" y="368287"/>
                  </a:lnTo>
                  <a:lnTo>
                    <a:pt x="2455291" y="368287"/>
                  </a:lnTo>
                  <a:lnTo>
                    <a:pt x="2455291" y="361937"/>
                  </a:lnTo>
                  <a:close/>
                </a:path>
                <a:path w="2487295" h="374650">
                  <a:moveTo>
                    <a:pt x="2448941" y="20446"/>
                  </a:moveTo>
                  <a:lnTo>
                    <a:pt x="2410841" y="96647"/>
                  </a:lnTo>
                  <a:lnTo>
                    <a:pt x="2442591" y="96647"/>
                  </a:lnTo>
                  <a:lnTo>
                    <a:pt x="2442591" y="83947"/>
                  </a:lnTo>
                  <a:lnTo>
                    <a:pt x="2480691" y="83947"/>
                  </a:lnTo>
                  <a:lnTo>
                    <a:pt x="2448941" y="20446"/>
                  </a:lnTo>
                  <a:close/>
                </a:path>
                <a:path w="2487295" h="374650">
                  <a:moveTo>
                    <a:pt x="2480691" y="83947"/>
                  </a:moveTo>
                  <a:lnTo>
                    <a:pt x="2455291" y="83947"/>
                  </a:lnTo>
                  <a:lnTo>
                    <a:pt x="2455291" y="96647"/>
                  </a:lnTo>
                  <a:lnTo>
                    <a:pt x="2487041" y="96647"/>
                  </a:lnTo>
                  <a:lnTo>
                    <a:pt x="2480691" y="8394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3"/>
                  </a:lnTo>
                  <a:lnTo>
                    <a:pt x="1037844" y="900683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3"/>
                  </a:moveTo>
                  <a:lnTo>
                    <a:pt x="1037844" y="900683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1033272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033272" y="51206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0" y="512063"/>
                  </a:moveTo>
                  <a:lnTo>
                    <a:pt x="1033272" y="512063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5" y="3127248"/>
              <a:ext cx="76200" cy="179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80681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28" name="object 28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32511" y="2323464"/>
            <a:ext cx="152400" cy="76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1245" y="1491741"/>
            <a:ext cx="4446905" cy="1482090"/>
            <a:chOff x="571245" y="1491741"/>
            <a:chExt cx="4446905" cy="1482090"/>
          </a:xfrm>
        </p:grpSpPr>
        <p:sp>
          <p:nvSpPr>
            <p:cNvPr id="33" name="object 33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246" y="1491741"/>
              <a:ext cx="4446905" cy="1375410"/>
            </a:xfrm>
            <a:custGeom>
              <a:avLst/>
              <a:gdLst/>
              <a:ahLst/>
              <a:cxnLst/>
              <a:rect l="l" t="t" r="r" b="b"/>
              <a:pathLst>
                <a:path w="4446905" h="1375410">
                  <a:moveTo>
                    <a:pt x="176441" y="1337056"/>
                  </a:moveTo>
                  <a:lnTo>
                    <a:pt x="163741" y="1330706"/>
                  </a:lnTo>
                  <a:lnTo>
                    <a:pt x="100241" y="1298956"/>
                  </a:lnTo>
                  <a:lnTo>
                    <a:pt x="100241" y="1330706"/>
                  </a:lnTo>
                  <a:lnTo>
                    <a:pt x="12700" y="1330706"/>
                  </a:lnTo>
                  <a:lnTo>
                    <a:pt x="12700" y="943610"/>
                  </a:lnTo>
                  <a:lnTo>
                    <a:pt x="0" y="943610"/>
                  </a:lnTo>
                  <a:lnTo>
                    <a:pt x="0" y="1343406"/>
                  </a:lnTo>
                  <a:lnTo>
                    <a:pt x="100241" y="1343406"/>
                  </a:lnTo>
                  <a:lnTo>
                    <a:pt x="100241" y="1375156"/>
                  </a:lnTo>
                  <a:lnTo>
                    <a:pt x="163741" y="1343406"/>
                  </a:lnTo>
                  <a:lnTo>
                    <a:pt x="176441" y="1337056"/>
                  </a:lnTo>
                  <a:close/>
                </a:path>
                <a:path w="4446905" h="1375410">
                  <a:moveTo>
                    <a:pt x="4446778" y="0"/>
                  </a:moveTo>
                  <a:lnTo>
                    <a:pt x="213360" y="0"/>
                  </a:lnTo>
                  <a:lnTo>
                    <a:pt x="213360" y="158750"/>
                  </a:lnTo>
                  <a:lnTo>
                    <a:pt x="181610" y="158750"/>
                  </a:lnTo>
                  <a:lnTo>
                    <a:pt x="219710" y="234950"/>
                  </a:lnTo>
                  <a:lnTo>
                    <a:pt x="251460" y="171450"/>
                  </a:lnTo>
                  <a:lnTo>
                    <a:pt x="257810" y="158750"/>
                  </a:lnTo>
                  <a:lnTo>
                    <a:pt x="226060" y="158750"/>
                  </a:lnTo>
                  <a:lnTo>
                    <a:pt x="226060" y="12700"/>
                  </a:lnTo>
                  <a:lnTo>
                    <a:pt x="4434078" y="12700"/>
                  </a:lnTo>
                  <a:lnTo>
                    <a:pt x="4434078" y="255397"/>
                  </a:lnTo>
                  <a:lnTo>
                    <a:pt x="4446778" y="255397"/>
                  </a:lnTo>
                  <a:lnTo>
                    <a:pt x="4446778" y="12700"/>
                  </a:lnTo>
                  <a:lnTo>
                    <a:pt x="4446778" y="6350"/>
                  </a:lnTo>
                  <a:lnTo>
                    <a:pt x="44467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38" name="object 38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8619" y="1886711"/>
            <a:ext cx="10565765" cy="4584700"/>
            <a:chOff x="118619" y="1886711"/>
            <a:chExt cx="10565765" cy="458470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6" y="2031491"/>
              <a:ext cx="76200" cy="1596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8618" y="1886711"/>
              <a:ext cx="1484630" cy="1316990"/>
            </a:xfrm>
            <a:custGeom>
              <a:avLst/>
              <a:gdLst/>
              <a:ahLst/>
              <a:cxnLst/>
              <a:rect l="l" t="t" r="r" b="b"/>
              <a:pathLst>
                <a:path w="1484630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484630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  <a:path w="1484630" h="1316989">
                  <a:moveTo>
                    <a:pt x="1484503" y="994918"/>
                  </a:moveTo>
                  <a:lnTo>
                    <a:pt x="1024382" y="994918"/>
                  </a:lnTo>
                  <a:lnTo>
                    <a:pt x="1024382" y="963168"/>
                  </a:lnTo>
                  <a:lnTo>
                    <a:pt x="948182" y="1001268"/>
                  </a:lnTo>
                  <a:lnTo>
                    <a:pt x="1024382" y="1039368"/>
                  </a:lnTo>
                  <a:lnTo>
                    <a:pt x="1024382" y="1007618"/>
                  </a:lnTo>
                  <a:lnTo>
                    <a:pt x="1484503" y="1007618"/>
                  </a:lnTo>
                  <a:lnTo>
                    <a:pt x="1484503" y="994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827779" y="180263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23874" y="1089533"/>
            <a:ext cx="4271645" cy="1457325"/>
            <a:chOff x="1023874" y="1089533"/>
            <a:chExt cx="4271645" cy="1457325"/>
          </a:xfrm>
        </p:grpSpPr>
        <p:sp>
          <p:nvSpPr>
            <p:cNvPr id="57" name="object 57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4" y="2177541"/>
              <a:ext cx="98043" cy="15443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23874" y="1089533"/>
              <a:ext cx="4271645" cy="657860"/>
            </a:xfrm>
            <a:custGeom>
              <a:avLst/>
              <a:gdLst/>
              <a:ahLst/>
              <a:cxnLst/>
              <a:rect l="l" t="t" r="r" b="b"/>
              <a:pathLst>
                <a:path w="4271645" h="657860">
                  <a:moveTo>
                    <a:pt x="4195318" y="579374"/>
                  </a:moveTo>
                  <a:lnTo>
                    <a:pt x="4228338" y="657859"/>
                  </a:lnTo>
                  <a:lnTo>
                    <a:pt x="4265506" y="594487"/>
                  </a:lnTo>
                  <a:lnTo>
                    <a:pt x="4226179" y="594487"/>
                  </a:lnTo>
                  <a:lnTo>
                    <a:pt x="4226195" y="581435"/>
                  </a:lnTo>
                  <a:lnTo>
                    <a:pt x="4195318" y="579374"/>
                  </a:lnTo>
                  <a:close/>
                </a:path>
                <a:path w="4271645" h="657860">
                  <a:moveTo>
                    <a:pt x="4239768" y="0"/>
                  </a:moveTo>
                  <a:lnTo>
                    <a:pt x="0" y="0"/>
                  </a:lnTo>
                  <a:lnTo>
                    <a:pt x="0" y="637158"/>
                  </a:lnTo>
                  <a:lnTo>
                    <a:pt x="12700" y="637158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4239758" y="6350"/>
                  </a:lnTo>
                  <a:lnTo>
                    <a:pt x="4239768" y="0"/>
                  </a:lnTo>
                  <a:close/>
                </a:path>
                <a:path w="4271645" h="657860">
                  <a:moveTo>
                    <a:pt x="4226195" y="581435"/>
                  </a:moveTo>
                  <a:lnTo>
                    <a:pt x="4226179" y="594487"/>
                  </a:lnTo>
                  <a:lnTo>
                    <a:pt x="4238879" y="594487"/>
                  </a:lnTo>
                  <a:lnTo>
                    <a:pt x="4238897" y="582284"/>
                  </a:lnTo>
                  <a:lnTo>
                    <a:pt x="4226195" y="581435"/>
                  </a:lnTo>
                  <a:close/>
                </a:path>
                <a:path w="4271645" h="657860">
                  <a:moveTo>
                    <a:pt x="4238897" y="582284"/>
                  </a:moveTo>
                  <a:lnTo>
                    <a:pt x="4238879" y="594487"/>
                  </a:lnTo>
                  <a:lnTo>
                    <a:pt x="4265506" y="594487"/>
                  </a:lnTo>
                  <a:lnTo>
                    <a:pt x="4271391" y="584453"/>
                  </a:lnTo>
                  <a:lnTo>
                    <a:pt x="4238897" y="582284"/>
                  </a:lnTo>
                  <a:close/>
                </a:path>
                <a:path w="4271645" h="657860">
                  <a:moveTo>
                    <a:pt x="4239758" y="6350"/>
                  </a:moveTo>
                  <a:lnTo>
                    <a:pt x="4226941" y="6350"/>
                  </a:lnTo>
                  <a:lnTo>
                    <a:pt x="4233291" y="12700"/>
                  </a:lnTo>
                  <a:lnTo>
                    <a:pt x="4226932" y="12700"/>
                  </a:lnTo>
                  <a:lnTo>
                    <a:pt x="4226195" y="581435"/>
                  </a:lnTo>
                  <a:lnTo>
                    <a:pt x="4238897" y="582284"/>
                  </a:lnTo>
                  <a:lnTo>
                    <a:pt x="4239749" y="12700"/>
                  </a:lnTo>
                  <a:lnTo>
                    <a:pt x="4233291" y="12700"/>
                  </a:lnTo>
                  <a:lnTo>
                    <a:pt x="4226941" y="6350"/>
                  </a:lnTo>
                  <a:lnTo>
                    <a:pt x="4239758" y="6350"/>
                  </a:lnTo>
                  <a:close/>
                </a:path>
                <a:path w="4271645" h="65786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4271645" h="657860">
                  <a:moveTo>
                    <a:pt x="4226941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4226932" y="12700"/>
                  </a:lnTo>
                  <a:lnTo>
                    <a:pt x="4226941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30625" y="2336800"/>
            <a:ext cx="532765" cy="219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231126" y="1965147"/>
            <a:ext cx="337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91321" y="1959102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927081" y="2195829"/>
            <a:ext cx="1132840" cy="1115060"/>
            <a:chOff x="9927081" y="2195829"/>
            <a:chExt cx="1132840" cy="1115060"/>
          </a:xfrm>
        </p:grpSpPr>
        <p:sp>
          <p:nvSpPr>
            <p:cNvPr id="70" name="object 70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112014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120140" y="72542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0" y="725424"/>
                  </a:moveTo>
                  <a:lnTo>
                    <a:pt x="1120140" y="725424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7254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90658" y="2195829"/>
              <a:ext cx="733425" cy="394970"/>
            </a:xfrm>
            <a:custGeom>
              <a:avLst/>
              <a:gdLst/>
              <a:ahLst/>
              <a:cxnLst/>
              <a:rect l="l" t="t" r="r" b="b"/>
              <a:pathLst>
                <a:path w="733425" h="394969">
                  <a:moveTo>
                    <a:pt x="76200" y="317119"/>
                  </a:moveTo>
                  <a:lnTo>
                    <a:pt x="44424" y="318135"/>
                  </a:lnTo>
                  <a:lnTo>
                    <a:pt x="35052" y="22860"/>
                  </a:lnTo>
                  <a:lnTo>
                    <a:pt x="22352" y="23368"/>
                  </a:lnTo>
                  <a:lnTo>
                    <a:pt x="31724" y="318528"/>
                  </a:lnTo>
                  <a:lnTo>
                    <a:pt x="0" y="319532"/>
                  </a:lnTo>
                  <a:lnTo>
                    <a:pt x="40513" y="394589"/>
                  </a:lnTo>
                  <a:lnTo>
                    <a:pt x="69697" y="331216"/>
                  </a:lnTo>
                  <a:lnTo>
                    <a:pt x="76200" y="317119"/>
                  </a:lnTo>
                  <a:close/>
                </a:path>
                <a:path w="733425" h="394969">
                  <a:moveTo>
                    <a:pt x="733044" y="294259"/>
                  </a:moveTo>
                  <a:lnTo>
                    <a:pt x="701268" y="295275"/>
                  </a:lnTo>
                  <a:lnTo>
                    <a:pt x="691896" y="0"/>
                  </a:lnTo>
                  <a:lnTo>
                    <a:pt x="679196" y="508"/>
                  </a:lnTo>
                  <a:lnTo>
                    <a:pt x="688568" y="295668"/>
                  </a:lnTo>
                  <a:lnTo>
                    <a:pt x="656844" y="296672"/>
                  </a:lnTo>
                  <a:lnTo>
                    <a:pt x="697357" y="371729"/>
                  </a:lnTo>
                  <a:lnTo>
                    <a:pt x="726541" y="308356"/>
                  </a:lnTo>
                  <a:lnTo>
                    <a:pt x="733044" y="29425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382506" y="1956561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10266" y="1946528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172" y="2152142"/>
            <a:ext cx="11072495" cy="433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0">
              <a:lnSpc>
                <a:spcPts val="1180"/>
              </a:lnSpc>
              <a:tabLst>
                <a:tab pos="4669790" algn="l"/>
                <a:tab pos="7010400" algn="l"/>
                <a:tab pos="8070215" algn="l"/>
                <a:tab pos="9161780" algn="l"/>
                <a:tab pos="10289540" algn="l"/>
              </a:tabLst>
            </a:pPr>
            <a:r>
              <a:rPr sz="1500" b="1" spc="-15" baseline="19444" dirty="0">
                <a:latin typeface="Calibri"/>
                <a:cs typeface="Calibri"/>
              </a:rPr>
              <a:t>Offset</a:t>
            </a:r>
            <a:r>
              <a:rPr sz="1500" b="1" baseline="19444" dirty="0">
                <a:latin typeface="Calibri"/>
                <a:cs typeface="Calibri"/>
              </a:rPr>
              <a:t>	</a:t>
            </a:r>
            <a:r>
              <a:rPr sz="1500" b="1" spc="-15" baseline="2777" dirty="0">
                <a:latin typeface="Calibri"/>
                <a:cs typeface="Calibri"/>
              </a:rPr>
              <a:t>Branch</a:t>
            </a:r>
            <a:r>
              <a:rPr sz="1500" b="1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Target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1019" baseline="-6944" dirty="0">
                <a:latin typeface="Calibri"/>
                <a:cs typeface="Calibri"/>
              </a:rPr>
              <a:t>R</a:t>
            </a:r>
            <a:r>
              <a:rPr sz="1800" b="1" spc="-30" baseline="-6944" dirty="0">
                <a:latin typeface="Calibri"/>
                <a:cs typeface="Calibri"/>
              </a:rPr>
              <a:t>R</a:t>
            </a:r>
            <a:r>
              <a:rPr sz="1800" b="1" spc="-907" baseline="-6944" dirty="0">
                <a:latin typeface="Calibri"/>
                <a:cs typeface="Calibri"/>
              </a:rPr>
              <a:t>e</a:t>
            </a:r>
            <a:r>
              <a:rPr sz="1800" b="1" spc="-7" baseline="-6944" dirty="0">
                <a:latin typeface="Calibri"/>
                <a:cs typeface="Calibri"/>
              </a:rPr>
              <a:t>e</a:t>
            </a:r>
            <a:r>
              <a:rPr sz="1800" b="1" spc="-855" baseline="-6944" dirty="0">
                <a:latin typeface="Calibri"/>
                <a:cs typeface="Calibri"/>
              </a:rPr>
              <a:t>g</a:t>
            </a:r>
            <a:r>
              <a:rPr sz="1800" b="1" baseline="-6944" dirty="0">
                <a:latin typeface="Calibri"/>
                <a:cs typeface="Calibri"/>
              </a:rPr>
              <a:t>g</a:t>
            </a:r>
            <a:r>
              <a:rPr sz="1800" b="1" spc="15" baseline="-6944" dirty="0">
                <a:latin typeface="Calibri"/>
                <a:cs typeface="Calibri"/>
              </a:rPr>
              <a:t> </a:t>
            </a:r>
            <a:r>
              <a:rPr sz="1800" b="1" spc="-1177" baseline="-6944" dirty="0">
                <a:latin typeface="Calibri"/>
                <a:cs typeface="Calibri"/>
              </a:rPr>
              <a:t>A</a:t>
            </a:r>
            <a:r>
              <a:rPr sz="1800" b="1" spc="-82" baseline="-6944" dirty="0">
                <a:latin typeface="Calibri"/>
                <a:cs typeface="Calibri"/>
              </a:rPr>
              <a:t>A</a:t>
            </a:r>
            <a:r>
              <a:rPr sz="1800" b="1" baseline="-6944" dirty="0">
                <a:latin typeface="Calibri"/>
                <a:cs typeface="Calibri"/>
              </a:rPr>
              <a:t>	</a:t>
            </a:r>
            <a:r>
              <a:rPr sz="1800" b="1" baseline="-4629" dirty="0">
                <a:latin typeface="Calibri"/>
                <a:cs typeface="Calibri"/>
              </a:rPr>
              <a:t>Reg</a:t>
            </a:r>
            <a:r>
              <a:rPr sz="1800" b="1" spc="-22" baseline="-4629" dirty="0">
                <a:latin typeface="Calibri"/>
                <a:cs typeface="Calibri"/>
              </a:rPr>
              <a:t> </a:t>
            </a:r>
            <a:r>
              <a:rPr sz="1800" b="1" spc="-75" baseline="-4629" dirty="0">
                <a:latin typeface="Calibri"/>
                <a:cs typeface="Calibri"/>
              </a:rPr>
              <a:t>B</a:t>
            </a:r>
            <a:r>
              <a:rPr sz="1800" b="1" baseline="-4629" dirty="0">
                <a:latin typeface="Calibri"/>
                <a:cs typeface="Calibri"/>
              </a:rPr>
              <a:t>	Reg</a:t>
            </a:r>
            <a:r>
              <a:rPr sz="1800" b="1" spc="-7" baseline="-4629" dirty="0">
                <a:latin typeface="Calibri"/>
                <a:cs typeface="Calibri"/>
              </a:rPr>
              <a:t> </a:t>
            </a:r>
            <a:r>
              <a:rPr sz="1800" b="1" baseline="-4629" dirty="0">
                <a:latin typeface="Calibri"/>
                <a:cs typeface="Calibri"/>
              </a:rPr>
              <a:t>C</a:t>
            </a:r>
            <a:r>
              <a:rPr sz="1800" b="1" spc="-15" baseline="-4629" dirty="0">
                <a:latin typeface="Calibri"/>
                <a:cs typeface="Calibri"/>
              </a:rPr>
              <a:t> </a:t>
            </a:r>
            <a:r>
              <a:rPr sz="1800" b="1" spc="-30" baseline="-4629" dirty="0">
                <a:latin typeface="Calibri"/>
                <a:cs typeface="Calibri"/>
              </a:rPr>
              <a:t>Data</a:t>
            </a:r>
            <a:r>
              <a:rPr sz="1800" b="1" baseline="-4629" dirty="0"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713105">
              <a:lnSpc>
                <a:spcPts val="1140"/>
              </a:lnSpc>
              <a:tabLst>
                <a:tab pos="2706370" algn="l"/>
                <a:tab pos="3643629" algn="l"/>
                <a:tab pos="4389755" algn="l"/>
                <a:tab pos="807021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Branch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13888" dirty="0">
                <a:latin typeface="Calibri"/>
                <a:cs typeface="Calibri"/>
              </a:rPr>
              <a:t>Control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000" b="1" spc="-10" dirty="0">
                <a:latin typeface="Calibri"/>
                <a:cs typeface="Calibri"/>
              </a:rPr>
              <a:t>nstruction</a:t>
            </a:r>
            <a:r>
              <a:rPr sz="1000" b="1" dirty="0">
                <a:latin typeface="Calibri"/>
                <a:cs typeface="Calibri"/>
              </a:rPr>
              <a:t>	</a:t>
            </a:r>
            <a:r>
              <a:rPr sz="1800" spc="-75" baseline="2777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aseline="2777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-20833" dirty="0">
                <a:latin typeface="Calibri"/>
                <a:cs typeface="Calibri"/>
              </a:rPr>
              <a:t>(Ld</a:t>
            </a:r>
            <a:r>
              <a:rPr sz="1800" b="1" spc="15" baseline="-20833" dirty="0">
                <a:latin typeface="Calibri"/>
                <a:cs typeface="Calibri"/>
              </a:rPr>
              <a:t> </a:t>
            </a:r>
            <a:r>
              <a:rPr sz="1800" b="1" spc="-15" baseline="-20833" dirty="0">
                <a:latin typeface="Calibri"/>
                <a:cs typeface="Calibri"/>
              </a:rPr>
              <a:t>Only)</a:t>
            </a:r>
            <a:endParaRPr sz="1800" baseline="-20833">
              <a:latin typeface="Calibri"/>
              <a:cs typeface="Calibri"/>
            </a:endParaRPr>
          </a:p>
          <a:p>
            <a:pPr marL="713105">
              <a:lnSpc>
                <a:spcPts val="1320"/>
              </a:lnSpc>
              <a:tabLst>
                <a:tab pos="2706370" algn="l"/>
                <a:tab pos="367728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Target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2314" dirty="0">
                <a:latin typeface="Calibri"/>
                <a:cs typeface="Calibri"/>
              </a:rPr>
              <a:t>Signals</a:t>
            </a:r>
            <a:r>
              <a:rPr sz="1800" b="1" baseline="2314" dirty="0">
                <a:latin typeface="Calibri"/>
                <a:cs typeface="Calibri"/>
              </a:rPr>
              <a:t>	</a:t>
            </a:r>
            <a:r>
              <a:rPr sz="1000" b="1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517525">
              <a:lnSpc>
                <a:spcPts val="1705"/>
              </a:lnSpc>
              <a:spcBef>
                <a:spcPts val="155"/>
              </a:spcBef>
              <a:tabLst>
                <a:tab pos="978535" algn="l"/>
                <a:tab pos="6790055" algn="l"/>
                <a:tab pos="9792335" algn="l"/>
              </a:tabLst>
            </a:pPr>
            <a:r>
              <a:rPr sz="1800" spc="-37" baseline="-6944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r>
              <a:rPr sz="1800" baseline="-694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b="1" baseline="2777" dirty="0">
                <a:latin typeface="Calibri"/>
                <a:cs typeface="Calibri"/>
              </a:rPr>
              <a:t>PC</a:t>
            </a:r>
            <a:r>
              <a:rPr sz="1500" b="1" spc="-3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Source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spc="-15" baseline="37037" dirty="0">
                <a:latin typeface="Calibri"/>
                <a:cs typeface="Calibri"/>
              </a:rPr>
              <a:t>Cont.</a:t>
            </a:r>
            <a:r>
              <a:rPr sz="1800" baseline="37037" dirty="0"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2823210" algn="ctr">
              <a:lnSpc>
                <a:spcPts val="240"/>
              </a:lnSpc>
            </a:pPr>
            <a:r>
              <a:rPr sz="1200" spc="-10" dirty="0">
                <a:latin typeface="Calibri"/>
                <a:cs typeface="Calibri"/>
              </a:rPr>
              <a:t>Sigs.:</a:t>
            </a:r>
            <a:endParaRPr sz="1200">
              <a:latin typeface="Calibri"/>
              <a:cs typeface="Calibri"/>
            </a:endParaRPr>
          </a:p>
          <a:p>
            <a:pPr marL="978535">
              <a:lnSpc>
                <a:spcPts val="1415"/>
              </a:lnSpc>
              <a:tabLst>
                <a:tab pos="2740025" algn="l"/>
                <a:tab pos="6790055" algn="l"/>
                <a:tab pos="8248650" algn="l"/>
                <a:tab pos="9792335" algn="l"/>
              </a:tabLst>
            </a:pPr>
            <a:r>
              <a:rPr sz="1500" b="1" spc="-15" baseline="2777" dirty="0">
                <a:latin typeface="Calibri"/>
                <a:cs typeface="Calibri"/>
              </a:rPr>
              <a:t>Select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30" baseline="-27777" dirty="0">
                <a:latin typeface="Calibri"/>
                <a:cs typeface="Calibri"/>
              </a:rPr>
              <a:t>Read</a:t>
            </a:r>
            <a:r>
              <a:rPr sz="1800" b="1" baseline="-27777" dirty="0">
                <a:latin typeface="Calibri"/>
                <a:cs typeface="Calibri"/>
              </a:rPr>
              <a:t>	</a:t>
            </a:r>
            <a:r>
              <a:rPr sz="1800" spc="-37" baseline="-41666" dirty="0">
                <a:latin typeface="Calibri"/>
                <a:cs typeface="Calibri"/>
              </a:rPr>
              <a:t>Op.</a:t>
            </a:r>
            <a:r>
              <a:rPr sz="1800" baseline="-41666" dirty="0">
                <a:latin typeface="Calibri"/>
                <a:cs typeface="Calibri"/>
              </a:rPr>
              <a:t>	</a:t>
            </a: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2700" spc="-15" baseline="-2932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2700" baseline="-29320">
              <a:latin typeface="Calibri"/>
              <a:cs typeface="Calibri"/>
            </a:endParaRPr>
          </a:p>
          <a:p>
            <a:pPr marL="1636395">
              <a:lnSpc>
                <a:spcPts val="1785"/>
              </a:lnSpc>
              <a:spcBef>
                <a:spcPts val="195"/>
              </a:spcBef>
              <a:tabLst>
                <a:tab pos="2740025" algn="l"/>
                <a:tab pos="5407660" algn="l"/>
                <a:tab pos="6289040" algn="l"/>
                <a:tab pos="6790055" algn="l"/>
                <a:tab pos="824865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IF/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16203" dirty="0">
                <a:latin typeface="Calibri"/>
                <a:cs typeface="Calibri"/>
              </a:rPr>
              <a:t>Registe</a:t>
            </a:r>
            <a:r>
              <a:rPr sz="1800" b="1" spc="630" baseline="16203" dirty="0"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ID/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34722" dirty="0">
                <a:latin typeface="Calibri"/>
                <a:cs typeface="Calibri"/>
              </a:rPr>
              <a:t>Input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EX/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2314" dirty="0">
                <a:latin typeface="Calibri"/>
                <a:cs typeface="Calibri"/>
              </a:rPr>
              <a:t>Select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D</a:t>
            </a:r>
            <a:r>
              <a:rPr sz="1800" b="1" spc="-2025" baseline="43981" dirty="0">
                <a:latin typeface="Calibri"/>
                <a:cs typeface="Calibri"/>
              </a:rPr>
              <a:t>a</a:t>
            </a:r>
            <a:r>
              <a:rPr sz="1800" b="1" baseline="41666" dirty="0">
                <a:latin typeface="Calibri"/>
                <a:cs typeface="Calibri"/>
              </a:rPr>
              <a:t>D</a:t>
            </a:r>
            <a:r>
              <a:rPr sz="1800" b="1" spc="-30" baseline="41666" dirty="0">
                <a:latin typeface="Calibri"/>
                <a:cs typeface="Calibri"/>
              </a:rPr>
              <a:t>a</a:t>
            </a:r>
            <a:r>
              <a:rPr sz="1800" b="1" spc="-630" baseline="43981" dirty="0">
                <a:latin typeface="Calibri"/>
                <a:cs typeface="Calibri"/>
              </a:rPr>
              <a:t>t</a:t>
            </a:r>
            <a:r>
              <a:rPr sz="1800" b="1" spc="-15" baseline="41666" dirty="0">
                <a:latin typeface="Calibri"/>
                <a:cs typeface="Calibri"/>
              </a:rPr>
              <a:t>t</a:t>
            </a:r>
            <a:r>
              <a:rPr sz="1800" b="1" spc="-892" baseline="41666" dirty="0">
                <a:latin typeface="Calibri"/>
                <a:cs typeface="Calibri"/>
              </a:rPr>
              <a:t>a</a:t>
            </a:r>
            <a:r>
              <a:rPr sz="1800" b="1" baseline="43981" dirty="0">
                <a:latin typeface="Calibri"/>
                <a:cs typeface="Calibri"/>
              </a:rPr>
              <a:t>a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1035" baseline="43981" dirty="0">
                <a:latin typeface="Calibri"/>
                <a:cs typeface="Calibri"/>
              </a:rPr>
              <a:t>C</a:t>
            </a:r>
            <a:r>
              <a:rPr sz="1800" b="1" spc="-82" baseline="41666" dirty="0">
                <a:latin typeface="Calibri"/>
                <a:cs typeface="Calibri"/>
              </a:rPr>
              <a:t>C</a:t>
            </a:r>
            <a:endParaRPr sz="1800" baseline="41666">
              <a:latin typeface="Calibri"/>
              <a:cs typeface="Calibri"/>
            </a:endParaRPr>
          </a:p>
          <a:p>
            <a:pPr marL="2740025">
              <a:lnSpc>
                <a:spcPts val="1080"/>
              </a:lnSpc>
              <a:tabLst>
                <a:tab pos="5407660" algn="l"/>
                <a:tab pos="6790055" algn="l"/>
                <a:tab pos="8775065" algn="l"/>
              </a:tabLst>
            </a:pPr>
            <a:r>
              <a:rPr sz="1800" b="1" baseline="13888" dirty="0">
                <a:latin typeface="Calibri"/>
                <a:cs typeface="Calibri"/>
              </a:rPr>
              <a:t>A</a:t>
            </a:r>
            <a:r>
              <a:rPr sz="1800" b="1" spc="-7" baseline="13888" dirty="0">
                <a:latin typeface="Calibri"/>
                <a:cs typeface="Calibri"/>
              </a:rPr>
              <a:t> </a:t>
            </a:r>
            <a:r>
              <a:rPr sz="1800" b="1" baseline="13888" dirty="0">
                <a:latin typeface="Calibri"/>
                <a:cs typeface="Calibri"/>
              </a:rPr>
              <a:t>&amp;</a:t>
            </a:r>
            <a:r>
              <a:rPr sz="1800" b="1" spc="15" baseline="13888" dirty="0">
                <a:latin typeface="Calibri"/>
                <a:cs typeface="Calibri"/>
              </a:rPr>
              <a:t> </a:t>
            </a:r>
            <a:r>
              <a:rPr sz="1800" b="1" spc="-75" baseline="13888" dirty="0">
                <a:latin typeface="Calibri"/>
                <a:cs typeface="Calibri"/>
              </a:rPr>
              <a:t>B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800" spc="-30" baseline="34722" dirty="0">
                <a:latin typeface="Calibri"/>
                <a:cs typeface="Calibri"/>
              </a:rPr>
              <a:t>Read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[Ld/St]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8518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2700" baseline="18518">
              <a:latin typeface="Calibri"/>
              <a:cs typeface="Calibri"/>
            </a:endParaRPr>
          </a:p>
          <a:p>
            <a:pPr marL="1659255">
              <a:lnSpc>
                <a:spcPts val="1455"/>
              </a:lnSpc>
              <a:tabLst>
                <a:tab pos="2740025" algn="l"/>
                <a:tab pos="3322320" algn="l"/>
                <a:tab pos="5407660" algn="l"/>
                <a:tab pos="6202045" algn="l"/>
                <a:tab pos="8813165" algn="l"/>
                <a:tab pos="9528810" algn="l"/>
                <a:tab pos="1069340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18518" dirty="0">
                <a:latin typeface="Calibri"/>
                <a:cs typeface="Calibri"/>
              </a:rPr>
              <a:t>Select</a:t>
            </a:r>
            <a:r>
              <a:rPr sz="1800" b="1" baseline="-18518" dirty="0"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2314" dirty="0">
                <a:latin typeface="Calibri"/>
                <a:cs typeface="Calibri"/>
              </a:rPr>
              <a:t>Reg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B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spc="-37" baseline="-24691" dirty="0">
                <a:solidFill>
                  <a:srgbClr val="FFFFFF"/>
                </a:solidFill>
                <a:latin typeface="Calibri"/>
                <a:cs typeface="Calibri"/>
              </a:rPr>
              <a:t>/WB</a:t>
            </a:r>
            <a:r>
              <a:rPr sz="2700" baseline="-2469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34722" dirty="0">
                <a:latin typeface="Calibri"/>
                <a:cs typeface="Calibri"/>
              </a:rPr>
              <a:t>Write</a:t>
            </a:r>
            <a:r>
              <a:rPr sz="1800" b="1" baseline="-34722" dirty="0">
                <a:latin typeface="Calibri"/>
                <a:cs typeface="Calibri"/>
              </a:rPr>
              <a:t>	</a:t>
            </a:r>
            <a:r>
              <a:rPr sz="1800" b="1" spc="-15" baseline="-39351" dirty="0">
                <a:latin typeface="Calibri"/>
                <a:cs typeface="Calibri"/>
              </a:rPr>
              <a:t>Write</a:t>
            </a:r>
            <a:endParaRPr sz="1800" baseline="-39351">
              <a:latin typeface="Calibri"/>
              <a:cs typeface="Calibri"/>
            </a:endParaRPr>
          </a:p>
          <a:p>
            <a:pPr marL="9528810">
              <a:lnSpc>
                <a:spcPct val="100000"/>
              </a:lnSpc>
              <a:spcBef>
                <a:spcPts val="625"/>
              </a:spcBef>
              <a:tabLst>
                <a:tab pos="10693400" algn="l"/>
              </a:tabLst>
            </a:pP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800" b="1" baseline="-6944" dirty="0">
                <a:latin typeface="Calibri"/>
                <a:cs typeface="Calibri"/>
              </a:rPr>
              <a:t>Reg</a:t>
            </a:r>
            <a:r>
              <a:rPr sz="1800" b="1" spc="-37" baseline="-6944" dirty="0">
                <a:latin typeface="Calibri"/>
                <a:cs typeface="Calibri"/>
              </a:rPr>
              <a:t> </a:t>
            </a:r>
            <a:r>
              <a:rPr sz="1800" b="1" spc="-75" baseline="-6944" dirty="0">
                <a:latin typeface="Calibri"/>
                <a:cs typeface="Calibri"/>
              </a:rPr>
              <a:t>C</a:t>
            </a:r>
            <a:endParaRPr sz="1800" baseline="-6944">
              <a:latin typeface="Calibri"/>
              <a:cs typeface="Calibri"/>
            </a:endParaRPr>
          </a:p>
          <a:p>
            <a:pPr marL="9528810">
              <a:lnSpc>
                <a:spcPts val="1110"/>
              </a:lnSpc>
              <a:spcBef>
                <a:spcPts val="125"/>
              </a:spcBef>
              <a:tabLst>
                <a:tab pos="10693400" algn="l"/>
              </a:tabLst>
            </a:pPr>
            <a:r>
              <a:rPr sz="1800" b="1" spc="-30" baseline="4629" dirty="0">
                <a:latin typeface="Calibri"/>
                <a:cs typeface="Calibri"/>
              </a:rPr>
              <a:t>Data</a:t>
            </a:r>
            <a:r>
              <a:rPr sz="1800" b="1" baseline="4629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2104390">
              <a:lnSpc>
                <a:spcPts val="1830"/>
              </a:lnSpc>
              <a:tabLst>
                <a:tab pos="372999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75" baseline="-23148" dirty="0">
                <a:latin typeface="Calibri"/>
                <a:cs typeface="Calibri"/>
              </a:rPr>
              <a:t>p</a:t>
            </a:r>
            <a:endParaRPr sz="1800" baseline="-23148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30"/>
              </a:spcBef>
              <a:tabLst>
                <a:tab pos="371094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75" baseline="9259" dirty="0">
                <a:latin typeface="Calibri"/>
                <a:cs typeface="Calibri"/>
              </a:rPr>
              <a:t>p</a:t>
            </a:r>
            <a:endParaRPr sz="1800" baseline="9259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2104390">
              <a:lnSpc>
                <a:spcPts val="1839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839"/>
              </a:lnSpc>
              <a:tabLst>
                <a:tab pos="1977389" algn="l"/>
                <a:tab pos="3535045" algn="l"/>
                <a:tab pos="6795770" algn="l"/>
                <a:tab pos="8982075" algn="l"/>
              </a:tabLst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spc="-37" baseline="-3086" dirty="0">
                <a:latin typeface="Calibri"/>
                <a:cs typeface="Calibri"/>
              </a:rPr>
              <a:t>Instr.</a:t>
            </a:r>
            <a:r>
              <a:rPr sz="2700" b="1" spc="-97" baseline="-3086" dirty="0">
                <a:latin typeface="Calibri"/>
                <a:cs typeface="Calibri"/>
              </a:rPr>
              <a:t> </a:t>
            </a:r>
            <a:r>
              <a:rPr sz="2700" b="1" spc="-15" baseline="-3086" dirty="0">
                <a:latin typeface="Calibri"/>
                <a:cs typeface="Calibri"/>
              </a:rPr>
              <a:t>Decode</a:t>
            </a:r>
            <a:r>
              <a:rPr sz="2700" b="1" baseline="-3086" dirty="0">
                <a:latin typeface="Calibri"/>
                <a:cs typeface="Calibri"/>
              </a:rPr>
              <a:t>	</a:t>
            </a:r>
            <a:r>
              <a:rPr sz="2700" b="1" spc="-15" baseline="-4629" dirty="0">
                <a:latin typeface="Calibri"/>
                <a:cs typeface="Calibri"/>
              </a:rPr>
              <a:t>Execute</a:t>
            </a:r>
            <a:r>
              <a:rPr sz="2700" b="1" baseline="-4629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baseline="10802" dirty="0">
                <a:latin typeface="Calibri"/>
                <a:cs typeface="Calibri"/>
              </a:rPr>
              <a:t>Register</a:t>
            </a:r>
            <a:r>
              <a:rPr sz="2700" b="1" spc="-89" baseline="10802" dirty="0">
                <a:latin typeface="Calibri"/>
                <a:cs typeface="Calibri"/>
              </a:rPr>
              <a:t> </a:t>
            </a:r>
            <a:r>
              <a:rPr sz="2700" b="1" spc="-30" baseline="10802" dirty="0">
                <a:latin typeface="Calibri"/>
                <a:cs typeface="Calibri"/>
              </a:rPr>
              <a:t>Write-Back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2350770" marR="7157084" indent="130175">
              <a:lnSpc>
                <a:spcPct val="1217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468630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766061" y="2253742"/>
            <a:ext cx="9124950" cy="2338705"/>
            <a:chOff x="1766061" y="2253742"/>
            <a:chExt cx="9124950" cy="2338705"/>
          </a:xfrm>
        </p:grpSpPr>
        <p:sp>
          <p:nvSpPr>
            <p:cNvPr id="77" name="object 77"/>
            <p:cNvSpPr/>
            <p:nvPr/>
          </p:nvSpPr>
          <p:spPr>
            <a:xfrm>
              <a:off x="1772412" y="2282951"/>
              <a:ext cx="9118600" cy="2211705"/>
            </a:xfrm>
            <a:custGeom>
              <a:avLst/>
              <a:gdLst/>
              <a:ahLst/>
              <a:cxnLst/>
              <a:rect l="l" t="t" r="r" b="b"/>
              <a:pathLst>
                <a:path w="9118600" h="2211704">
                  <a:moveTo>
                    <a:pt x="440436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40436" y="2211324"/>
                  </a:lnTo>
                  <a:lnTo>
                    <a:pt x="440436" y="0"/>
                  </a:lnTo>
                  <a:close/>
                </a:path>
                <a:path w="9118600" h="2211704">
                  <a:moveTo>
                    <a:pt x="8461502" y="1327277"/>
                  </a:moveTo>
                  <a:lnTo>
                    <a:pt x="8429727" y="1328293"/>
                  </a:lnTo>
                  <a:lnTo>
                    <a:pt x="8420354" y="1033018"/>
                  </a:lnTo>
                  <a:lnTo>
                    <a:pt x="8407654" y="1033526"/>
                  </a:lnTo>
                  <a:lnTo>
                    <a:pt x="8417026" y="1328686"/>
                  </a:lnTo>
                  <a:lnTo>
                    <a:pt x="8385302" y="1329690"/>
                  </a:lnTo>
                  <a:lnTo>
                    <a:pt x="8425815" y="1404747"/>
                  </a:lnTo>
                  <a:lnTo>
                    <a:pt x="8455000" y="1341374"/>
                  </a:lnTo>
                  <a:lnTo>
                    <a:pt x="8461502" y="1327277"/>
                  </a:lnTo>
                  <a:close/>
                </a:path>
                <a:path w="9118600" h="2211704">
                  <a:moveTo>
                    <a:pt x="9118346" y="1304429"/>
                  </a:moveTo>
                  <a:lnTo>
                    <a:pt x="9086571" y="1305433"/>
                  </a:lnTo>
                  <a:lnTo>
                    <a:pt x="9077198" y="1010158"/>
                  </a:lnTo>
                  <a:lnTo>
                    <a:pt x="9064498" y="1010666"/>
                  </a:lnTo>
                  <a:lnTo>
                    <a:pt x="9073871" y="1305826"/>
                  </a:lnTo>
                  <a:lnTo>
                    <a:pt x="9042146" y="1306842"/>
                  </a:lnTo>
                  <a:lnTo>
                    <a:pt x="9082659" y="1381887"/>
                  </a:lnTo>
                  <a:lnTo>
                    <a:pt x="9111844" y="1318514"/>
                  </a:lnTo>
                  <a:lnTo>
                    <a:pt x="9118346" y="13044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72411" y="2282952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0" y="2211324"/>
                  </a:moveTo>
                  <a:lnTo>
                    <a:pt x="440436" y="2211324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483108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83108" y="221132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0" y="2211324"/>
                  </a:moveTo>
                  <a:lnTo>
                    <a:pt x="483108" y="2211324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681228" y="0"/>
                  </a:moveTo>
                  <a:lnTo>
                    <a:pt x="0" y="0"/>
                  </a:lnTo>
                  <a:lnTo>
                    <a:pt x="0" y="2211323"/>
                  </a:lnTo>
                  <a:lnTo>
                    <a:pt x="681228" y="2211323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0" y="2211323"/>
                  </a:moveTo>
                  <a:lnTo>
                    <a:pt x="681228" y="2211323"/>
                  </a:lnTo>
                  <a:lnTo>
                    <a:pt x="681228" y="0"/>
                  </a:lnTo>
                  <a:lnTo>
                    <a:pt x="0" y="0"/>
                  </a:lnTo>
                  <a:lnTo>
                    <a:pt x="0" y="22113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693420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693420" y="2212847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0" y="2212847"/>
                  </a:moveTo>
                  <a:lnTo>
                    <a:pt x="693420" y="2212847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212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91770" y="2115057"/>
            <a:ext cx="11935460" cy="4542155"/>
            <a:chOff x="191770" y="2115057"/>
            <a:chExt cx="11935460" cy="4542155"/>
          </a:xfrm>
        </p:grpSpPr>
        <p:sp>
          <p:nvSpPr>
            <p:cNvPr id="86" name="object 86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11922252" y="0"/>
                  </a:moveTo>
                  <a:lnTo>
                    <a:pt x="0" y="0"/>
                  </a:lnTo>
                  <a:lnTo>
                    <a:pt x="0" y="4529328"/>
                  </a:lnTo>
                  <a:lnTo>
                    <a:pt x="11922252" y="4529328"/>
                  </a:lnTo>
                  <a:lnTo>
                    <a:pt x="1192225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0" y="4529328"/>
                  </a:moveTo>
                  <a:lnTo>
                    <a:pt x="11922252" y="4529328"/>
                  </a:lnTo>
                  <a:lnTo>
                    <a:pt x="11922252" y="0"/>
                  </a:lnTo>
                  <a:lnTo>
                    <a:pt x="0" y="0"/>
                  </a:lnTo>
                  <a:lnTo>
                    <a:pt x="0" y="45293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59865" y="3051429"/>
            <a:ext cx="9994900" cy="261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What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need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preserve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these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pipeline</a:t>
            </a:r>
            <a:r>
              <a:rPr sz="3400" spc="-12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registers?</a:t>
            </a:r>
            <a:endParaRPr sz="3400">
              <a:latin typeface="Calibri"/>
              <a:cs typeface="Calibri"/>
            </a:endParaRPr>
          </a:p>
          <a:p>
            <a:pPr marL="1196340" marR="1186180" indent="982980">
              <a:lnSpc>
                <a:spcPct val="100000"/>
              </a:lnSpc>
            </a:pPr>
            <a:r>
              <a:rPr sz="3400" dirty="0">
                <a:latin typeface="Calibri"/>
                <a:cs typeface="Calibri"/>
              </a:rPr>
              <a:t>For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Example</a:t>
            </a:r>
            <a:r>
              <a:rPr sz="3400" spc="-12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-</a:t>
            </a:r>
            <a:r>
              <a:rPr sz="3400" dirty="0">
                <a:latin typeface="Calibri"/>
                <a:cs typeface="Calibri"/>
              </a:rPr>
              <a:t>-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Store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instruction: </a:t>
            </a:r>
            <a:r>
              <a:rPr sz="3400" dirty="0">
                <a:latin typeface="Calibri"/>
                <a:cs typeface="Calibri"/>
              </a:rPr>
              <a:t>IF/ID: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32-</a:t>
            </a:r>
            <a:r>
              <a:rPr sz="3400" dirty="0">
                <a:latin typeface="Calibri"/>
                <a:cs typeface="Calibri"/>
              </a:rPr>
              <a:t>bit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+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32-</a:t>
            </a:r>
            <a:r>
              <a:rPr sz="3400" dirty="0">
                <a:latin typeface="Calibri"/>
                <a:cs typeface="Calibri"/>
              </a:rPr>
              <a:t>bit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PC+4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result</a:t>
            </a:r>
            <a:endParaRPr sz="3400">
              <a:latin typeface="Calibri"/>
              <a:cs typeface="Calibri"/>
            </a:endParaRPr>
          </a:p>
          <a:p>
            <a:pPr marL="4194810" marR="608965" indent="-3572510">
              <a:lnSpc>
                <a:spcPct val="100000"/>
              </a:lnSpc>
            </a:pPr>
            <a:r>
              <a:rPr sz="3400" dirty="0">
                <a:latin typeface="Calibri"/>
                <a:cs typeface="Calibri"/>
              </a:rPr>
              <a:t>ID/EX: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address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parts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(base/offset)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&amp;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value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store Ex/Mem: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9870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Need</a:t>
            </a:r>
            <a:r>
              <a:rPr spc="-10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store</a:t>
            </a:r>
            <a:r>
              <a:rPr spc="-105" dirty="0"/>
              <a:t> </a:t>
            </a:r>
            <a:r>
              <a:rPr dirty="0"/>
              <a:t>state</a:t>
            </a:r>
            <a:r>
              <a:rPr spc="-90" dirty="0"/>
              <a:t> </a:t>
            </a:r>
            <a:r>
              <a:rPr dirty="0"/>
              <a:t>between</a:t>
            </a:r>
            <a:r>
              <a:rPr spc="-90" dirty="0"/>
              <a:t> </a:t>
            </a:r>
            <a:r>
              <a:rPr dirty="0"/>
              <a:t>pipeline</a:t>
            </a:r>
            <a:r>
              <a:rPr spc="-85" dirty="0"/>
              <a:t> </a:t>
            </a:r>
            <a:r>
              <a:rPr spc="-10" dirty="0"/>
              <a:t>stages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916" y="2064766"/>
            <a:ext cx="7841615" cy="360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70275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7027545">
              <a:lnSpc>
                <a:spcPts val="190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  <a:p>
            <a:pPr marL="860425" algn="ctr">
              <a:lnSpc>
                <a:spcPts val="985"/>
              </a:lnSpc>
            </a:pPr>
            <a:r>
              <a:rPr sz="1200" spc="-10" dirty="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marL="2540">
              <a:lnSpc>
                <a:spcPts val="1960"/>
              </a:lnSpc>
              <a:tabLst>
                <a:tab pos="41852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30" baseline="9259" dirty="0">
                <a:latin typeface="Calibri"/>
                <a:cs typeface="Calibri"/>
              </a:rPr>
              <a:t>Read</a:t>
            </a:r>
            <a:endParaRPr sz="1800" baseline="9259">
              <a:latin typeface="Calibri"/>
              <a:cs typeface="Calibri"/>
            </a:endParaRPr>
          </a:p>
          <a:p>
            <a:pPr marL="2540">
              <a:lnSpc>
                <a:spcPts val="1975"/>
              </a:lnSpc>
              <a:tabLst>
                <a:tab pos="4185285" algn="l"/>
                <a:tab pos="704405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41666" dirty="0">
                <a:latin typeface="Calibri"/>
                <a:cs typeface="Calibri"/>
              </a:rPr>
              <a:t>Reg</a:t>
            </a:r>
            <a:r>
              <a:rPr sz="1800" spc="-37" baseline="41666" dirty="0">
                <a:latin typeface="Calibri"/>
                <a:cs typeface="Calibri"/>
              </a:rPr>
              <a:t> </a:t>
            </a:r>
            <a:r>
              <a:rPr sz="1800" spc="-75" baseline="41666" dirty="0">
                <a:latin typeface="Calibri"/>
                <a:cs typeface="Calibri"/>
              </a:rPr>
              <a:t>A</a:t>
            </a:r>
            <a:r>
              <a:rPr sz="1800" baseline="41666" dirty="0">
                <a:latin typeface="Calibri"/>
                <a:cs typeface="Calibri"/>
              </a:rPr>
              <a:t>	</a:t>
            </a:r>
            <a:r>
              <a:rPr sz="2700" spc="-30" baseline="10802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700" baseline="10802">
              <a:latin typeface="Calibri"/>
              <a:cs typeface="Calibri"/>
            </a:endParaRPr>
          </a:p>
          <a:p>
            <a:pPr marL="7044055">
              <a:lnSpc>
                <a:spcPts val="194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R="93345" algn="ctr">
              <a:lnSpc>
                <a:spcPts val="1110"/>
              </a:lnSpc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3607435">
              <a:lnSpc>
                <a:spcPts val="1860"/>
              </a:lnSpc>
              <a:tabLst>
                <a:tab pos="4933315" algn="l"/>
              </a:tabLst>
            </a:pP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0802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ts val="2075"/>
              </a:lnSpc>
              <a:spcBef>
                <a:spcPts val="215"/>
              </a:spcBef>
              <a:tabLst>
                <a:tab pos="359029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= [+,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-,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x,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37" baseline="43981" dirty="0">
                <a:latin typeface="Calibri"/>
                <a:cs typeface="Calibri"/>
              </a:rPr>
              <a:t>/]</a:t>
            </a:r>
            <a:endParaRPr sz="1800" baseline="43981">
              <a:latin typeface="Calibri"/>
              <a:cs typeface="Calibri"/>
            </a:endParaRPr>
          </a:p>
          <a:p>
            <a:pPr>
              <a:lnSpc>
                <a:spcPts val="2014"/>
              </a:lnSpc>
              <a:tabLst>
                <a:tab pos="4578350" algn="l"/>
              </a:tabLst>
            </a:pPr>
            <a:r>
              <a:rPr sz="2700" spc="-15" baseline="-4629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700" baseline="-4629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4578350">
              <a:lnSpc>
                <a:spcPts val="1380"/>
              </a:lnSpc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libri"/>
              <a:cs typeface="Calibri"/>
            </a:endParaRPr>
          </a:p>
          <a:p>
            <a:pPr marL="23749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1317625"/>
            <a:ext cx="11649710" cy="4373245"/>
            <a:chOff x="179831" y="1317625"/>
            <a:chExt cx="11649710" cy="4373245"/>
          </a:xfrm>
        </p:grpSpPr>
        <p:sp>
          <p:nvSpPr>
            <p:cNvPr id="5" name="object 5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1039368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9368" y="900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0" y="900684"/>
                  </a:moveTo>
                  <a:lnTo>
                    <a:pt x="1039368" y="900684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3947160"/>
              <a:ext cx="76200" cy="2409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144" y="1844039"/>
              <a:ext cx="3413760" cy="2358390"/>
            </a:xfrm>
            <a:custGeom>
              <a:avLst/>
              <a:gdLst/>
              <a:ahLst/>
              <a:cxnLst/>
              <a:rect l="l" t="t" r="r" b="b"/>
              <a:pathLst>
                <a:path w="3413760" h="2358390">
                  <a:moveTo>
                    <a:pt x="764921" y="778764"/>
                  </a:moveTo>
                  <a:lnTo>
                    <a:pt x="752221" y="772414"/>
                  </a:lnTo>
                  <a:lnTo>
                    <a:pt x="688721" y="740664"/>
                  </a:lnTo>
                  <a:lnTo>
                    <a:pt x="688721" y="772414"/>
                  </a:lnTo>
                  <a:lnTo>
                    <a:pt x="210312" y="772414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785114"/>
                  </a:lnTo>
                  <a:lnTo>
                    <a:pt x="688721" y="785114"/>
                  </a:lnTo>
                  <a:lnTo>
                    <a:pt x="688721" y="816864"/>
                  </a:lnTo>
                  <a:lnTo>
                    <a:pt x="752221" y="785114"/>
                  </a:lnTo>
                  <a:lnTo>
                    <a:pt x="764921" y="778764"/>
                  </a:lnTo>
                  <a:close/>
                </a:path>
                <a:path w="3413760" h="2358390">
                  <a:moveTo>
                    <a:pt x="2352548" y="2319528"/>
                  </a:moveTo>
                  <a:lnTo>
                    <a:pt x="2340203" y="2313432"/>
                  </a:lnTo>
                  <a:lnTo>
                    <a:pt x="2276221" y="2281809"/>
                  </a:lnTo>
                  <a:lnTo>
                    <a:pt x="2276373" y="2313495"/>
                  </a:lnTo>
                  <a:lnTo>
                    <a:pt x="1235964" y="2318512"/>
                  </a:lnTo>
                  <a:lnTo>
                    <a:pt x="1235964" y="2331212"/>
                  </a:lnTo>
                  <a:lnTo>
                    <a:pt x="2276437" y="2326195"/>
                  </a:lnTo>
                  <a:lnTo>
                    <a:pt x="2276602" y="2358009"/>
                  </a:lnTo>
                  <a:lnTo>
                    <a:pt x="2352548" y="2319528"/>
                  </a:lnTo>
                  <a:close/>
                </a:path>
                <a:path w="3413760" h="2358390">
                  <a:moveTo>
                    <a:pt x="2425573" y="1979422"/>
                  </a:moveTo>
                  <a:lnTo>
                    <a:pt x="2393810" y="1979752"/>
                  </a:lnTo>
                  <a:lnTo>
                    <a:pt x="2388362" y="1485773"/>
                  </a:lnTo>
                  <a:lnTo>
                    <a:pt x="2375662" y="1486027"/>
                  </a:lnTo>
                  <a:lnTo>
                    <a:pt x="2381097" y="1979879"/>
                  </a:lnTo>
                  <a:lnTo>
                    <a:pt x="2349373" y="1980184"/>
                  </a:lnTo>
                  <a:lnTo>
                    <a:pt x="2388362" y="2056003"/>
                  </a:lnTo>
                  <a:lnTo>
                    <a:pt x="2419146" y="1992630"/>
                  </a:lnTo>
                  <a:lnTo>
                    <a:pt x="2425573" y="1979422"/>
                  </a:lnTo>
                  <a:close/>
                </a:path>
                <a:path w="3413760" h="2358390">
                  <a:moveTo>
                    <a:pt x="3413760" y="1979041"/>
                  </a:moveTo>
                  <a:lnTo>
                    <a:pt x="3382010" y="1979041"/>
                  </a:lnTo>
                  <a:lnTo>
                    <a:pt x="3382010" y="1612392"/>
                  </a:lnTo>
                  <a:lnTo>
                    <a:pt x="3369310" y="1612392"/>
                  </a:lnTo>
                  <a:lnTo>
                    <a:pt x="3369310" y="1979041"/>
                  </a:lnTo>
                  <a:lnTo>
                    <a:pt x="3337560" y="1979041"/>
                  </a:lnTo>
                  <a:lnTo>
                    <a:pt x="3375660" y="2055241"/>
                  </a:lnTo>
                  <a:lnTo>
                    <a:pt x="3407410" y="1991741"/>
                  </a:lnTo>
                  <a:lnTo>
                    <a:pt x="3413760" y="19790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3" y="1844040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0858" y="5315711"/>
              <a:ext cx="2487295" cy="374650"/>
            </a:xfrm>
            <a:custGeom>
              <a:avLst/>
              <a:gdLst/>
              <a:ahLst/>
              <a:cxnLst/>
              <a:rect l="l" t="t" r="r" b="b"/>
              <a:pathLst>
                <a:path w="2487295" h="374650">
                  <a:moveTo>
                    <a:pt x="12700" y="0"/>
                  </a:moveTo>
                  <a:lnTo>
                    <a:pt x="0" y="0"/>
                  </a:lnTo>
                  <a:lnTo>
                    <a:pt x="0" y="374637"/>
                  </a:lnTo>
                  <a:lnTo>
                    <a:pt x="2455291" y="374637"/>
                  </a:lnTo>
                  <a:lnTo>
                    <a:pt x="2455291" y="368287"/>
                  </a:lnTo>
                  <a:lnTo>
                    <a:pt x="12700" y="368287"/>
                  </a:lnTo>
                  <a:lnTo>
                    <a:pt x="6350" y="361937"/>
                  </a:lnTo>
                  <a:lnTo>
                    <a:pt x="12700" y="361937"/>
                  </a:lnTo>
                  <a:lnTo>
                    <a:pt x="12700" y="0"/>
                  </a:lnTo>
                  <a:close/>
                </a:path>
                <a:path w="2487295" h="374650">
                  <a:moveTo>
                    <a:pt x="12700" y="361937"/>
                  </a:moveTo>
                  <a:lnTo>
                    <a:pt x="6350" y="361937"/>
                  </a:lnTo>
                  <a:lnTo>
                    <a:pt x="12700" y="368287"/>
                  </a:lnTo>
                  <a:lnTo>
                    <a:pt x="12700" y="361937"/>
                  </a:lnTo>
                  <a:close/>
                </a:path>
                <a:path w="2487295" h="374650">
                  <a:moveTo>
                    <a:pt x="2442591" y="361937"/>
                  </a:moveTo>
                  <a:lnTo>
                    <a:pt x="12700" y="361937"/>
                  </a:lnTo>
                  <a:lnTo>
                    <a:pt x="12700" y="368287"/>
                  </a:lnTo>
                  <a:lnTo>
                    <a:pt x="2442591" y="368287"/>
                  </a:lnTo>
                  <a:lnTo>
                    <a:pt x="2442591" y="361937"/>
                  </a:lnTo>
                  <a:close/>
                </a:path>
                <a:path w="2487295" h="374650">
                  <a:moveTo>
                    <a:pt x="2455291" y="83947"/>
                  </a:moveTo>
                  <a:lnTo>
                    <a:pt x="2442591" y="83947"/>
                  </a:lnTo>
                  <a:lnTo>
                    <a:pt x="2442591" y="368287"/>
                  </a:lnTo>
                  <a:lnTo>
                    <a:pt x="2448941" y="361937"/>
                  </a:lnTo>
                  <a:lnTo>
                    <a:pt x="2455291" y="361937"/>
                  </a:lnTo>
                  <a:lnTo>
                    <a:pt x="2455291" y="83947"/>
                  </a:lnTo>
                  <a:close/>
                </a:path>
                <a:path w="2487295" h="374650">
                  <a:moveTo>
                    <a:pt x="2455291" y="361937"/>
                  </a:moveTo>
                  <a:lnTo>
                    <a:pt x="2448941" y="361937"/>
                  </a:lnTo>
                  <a:lnTo>
                    <a:pt x="2442591" y="368287"/>
                  </a:lnTo>
                  <a:lnTo>
                    <a:pt x="2455291" y="368287"/>
                  </a:lnTo>
                  <a:lnTo>
                    <a:pt x="2455291" y="361937"/>
                  </a:lnTo>
                  <a:close/>
                </a:path>
                <a:path w="2487295" h="374650">
                  <a:moveTo>
                    <a:pt x="2448941" y="20446"/>
                  </a:moveTo>
                  <a:lnTo>
                    <a:pt x="2410841" y="96647"/>
                  </a:lnTo>
                  <a:lnTo>
                    <a:pt x="2442591" y="96647"/>
                  </a:lnTo>
                  <a:lnTo>
                    <a:pt x="2442591" y="83947"/>
                  </a:lnTo>
                  <a:lnTo>
                    <a:pt x="2480691" y="83947"/>
                  </a:lnTo>
                  <a:lnTo>
                    <a:pt x="2448941" y="20446"/>
                  </a:lnTo>
                  <a:close/>
                </a:path>
                <a:path w="2487295" h="374650">
                  <a:moveTo>
                    <a:pt x="2480691" y="83947"/>
                  </a:moveTo>
                  <a:lnTo>
                    <a:pt x="2455291" y="83947"/>
                  </a:lnTo>
                  <a:lnTo>
                    <a:pt x="2455291" y="96647"/>
                  </a:lnTo>
                  <a:lnTo>
                    <a:pt x="2487041" y="96647"/>
                  </a:lnTo>
                  <a:lnTo>
                    <a:pt x="2480691" y="8394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3"/>
                  </a:lnTo>
                  <a:lnTo>
                    <a:pt x="1037844" y="900683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3"/>
                  </a:moveTo>
                  <a:lnTo>
                    <a:pt x="1037844" y="900683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1033272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033272" y="51206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0" y="512063"/>
                  </a:moveTo>
                  <a:lnTo>
                    <a:pt x="1033272" y="512063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5" y="3127248"/>
              <a:ext cx="76200" cy="179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80681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28" name="object 28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32511" y="2323464"/>
            <a:ext cx="152400" cy="76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1245" y="1491741"/>
            <a:ext cx="4446905" cy="1482090"/>
            <a:chOff x="571245" y="1491741"/>
            <a:chExt cx="4446905" cy="1482090"/>
          </a:xfrm>
        </p:grpSpPr>
        <p:sp>
          <p:nvSpPr>
            <p:cNvPr id="33" name="object 33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246" y="1491741"/>
              <a:ext cx="4446905" cy="1375410"/>
            </a:xfrm>
            <a:custGeom>
              <a:avLst/>
              <a:gdLst/>
              <a:ahLst/>
              <a:cxnLst/>
              <a:rect l="l" t="t" r="r" b="b"/>
              <a:pathLst>
                <a:path w="4446905" h="1375410">
                  <a:moveTo>
                    <a:pt x="176441" y="1337056"/>
                  </a:moveTo>
                  <a:lnTo>
                    <a:pt x="163741" y="1330706"/>
                  </a:lnTo>
                  <a:lnTo>
                    <a:pt x="100241" y="1298956"/>
                  </a:lnTo>
                  <a:lnTo>
                    <a:pt x="100241" y="1330706"/>
                  </a:lnTo>
                  <a:lnTo>
                    <a:pt x="12700" y="1330706"/>
                  </a:lnTo>
                  <a:lnTo>
                    <a:pt x="12700" y="943610"/>
                  </a:lnTo>
                  <a:lnTo>
                    <a:pt x="0" y="943610"/>
                  </a:lnTo>
                  <a:lnTo>
                    <a:pt x="0" y="1343406"/>
                  </a:lnTo>
                  <a:lnTo>
                    <a:pt x="100241" y="1343406"/>
                  </a:lnTo>
                  <a:lnTo>
                    <a:pt x="100241" y="1375156"/>
                  </a:lnTo>
                  <a:lnTo>
                    <a:pt x="163741" y="1343406"/>
                  </a:lnTo>
                  <a:lnTo>
                    <a:pt x="176441" y="1337056"/>
                  </a:lnTo>
                  <a:close/>
                </a:path>
                <a:path w="4446905" h="1375410">
                  <a:moveTo>
                    <a:pt x="4446778" y="0"/>
                  </a:moveTo>
                  <a:lnTo>
                    <a:pt x="213360" y="0"/>
                  </a:lnTo>
                  <a:lnTo>
                    <a:pt x="213360" y="158750"/>
                  </a:lnTo>
                  <a:lnTo>
                    <a:pt x="181610" y="158750"/>
                  </a:lnTo>
                  <a:lnTo>
                    <a:pt x="219710" y="234950"/>
                  </a:lnTo>
                  <a:lnTo>
                    <a:pt x="251460" y="171450"/>
                  </a:lnTo>
                  <a:lnTo>
                    <a:pt x="257810" y="158750"/>
                  </a:lnTo>
                  <a:lnTo>
                    <a:pt x="226060" y="158750"/>
                  </a:lnTo>
                  <a:lnTo>
                    <a:pt x="226060" y="12700"/>
                  </a:lnTo>
                  <a:lnTo>
                    <a:pt x="4434078" y="12700"/>
                  </a:lnTo>
                  <a:lnTo>
                    <a:pt x="4434078" y="255397"/>
                  </a:lnTo>
                  <a:lnTo>
                    <a:pt x="4446778" y="255397"/>
                  </a:lnTo>
                  <a:lnTo>
                    <a:pt x="4446778" y="12700"/>
                  </a:lnTo>
                  <a:lnTo>
                    <a:pt x="4446778" y="6350"/>
                  </a:lnTo>
                  <a:lnTo>
                    <a:pt x="44467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38" name="object 38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8619" y="1886711"/>
            <a:ext cx="10565765" cy="4584700"/>
            <a:chOff x="118619" y="1886711"/>
            <a:chExt cx="10565765" cy="458470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6" y="2031491"/>
              <a:ext cx="76200" cy="1596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8618" y="1886711"/>
              <a:ext cx="1484630" cy="1316990"/>
            </a:xfrm>
            <a:custGeom>
              <a:avLst/>
              <a:gdLst/>
              <a:ahLst/>
              <a:cxnLst/>
              <a:rect l="l" t="t" r="r" b="b"/>
              <a:pathLst>
                <a:path w="1484630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484630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  <a:path w="1484630" h="1316989">
                  <a:moveTo>
                    <a:pt x="1484503" y="994918"/>
                  </a:moveTo>
                  <a:lnTo>
                    <a:pt x="1024382" y="994918"/>
                  </a:lnTo>
                  <a:lnTo>
                    <a:pt x="1024382" y="963168"/>
                  </a:lnTo>
                  <a:lnTo>
                    <a:pt x="948182" y="1001268"/>
                  </a:lnTo>
                  <a:lnTo>
                    <a:pt x="1024382" y="1039368"/>
                  </a:lnTo>
                  <a:lnTo>
                    <a:pt x="1024382" y="1007618"/>
                  </a:lnTo>
                  <a:lnTo>
                    <a:pt x="1484503" y="1007618"/>
                  </a:lnTo>
                  <a:lnTo>
                    <a:pt x="1484503" y="994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827779" y="180263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23874" y="1089533"/>
            <a:ext cx="4271645" cy="1457325"/>
            <a:chOff x="1023874" y="1089533"/>
            <a:chExt cx="4271645" cy="1457325"/>
          </a:xfrm>
        </p:grpSpPr>
        <p:sp>
          <p:nvSpPr>
            <p:cNvPr id="57" name="object 57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4" y="2177541"/>
              <a:ext cx="98043" cy="15443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23874" y="1089533"/>
              <a:ext cx="4271645" cy="657860"/>
            </a:xfrm>
            <a:custGeom>
              <a:avLst/>
              <a:gdLst/>
              <a:ahLst/>
              <a:cxnLst/>
              <a:rect l="l" t="t" r="r" b="b"/>
              <a:pathLst>
                <a:path w="4271645" h="657860">
                  <a:moveTo>
                    <a:pt x="4195318" y="579374"/>
                  </a:moveTo>
                  <a:lnTo>
                    <a:pt x="4228338" y="657859"/>
                  </a:lnTo>
                  <a:lnTo>
                    <a:pt x="4265506" y="594487"/>
                  </a:lnTo>
                  <a:lnTo>
                    <a:pt x="4226179" y="594487"/>
                  </a:lnTo>
                  <a:lnTo>
                    <a:pt x="4226195" y="581435"/>
                  </a:lnTo>
                  <a:lnTo>
                    <a:pt x="4195318" y="579374"/>
                  </a:lnTo>
                  <a:close/>
                </a:path>
                <a:path w="4271645" h="657860">
                  <a:moveTo>
                    <a:pt x="4239768" y="0"/>
                  </a:moveTo>
                  <a:lnTo>
                    <a:pt x="0" y="0"/>
                  </a:lnTo>
                  <a:lnTo>
                    <a:pt x="0" y="637158"/>
                  </a:lnTo>
                  <a:lnTo>
                    <a:pt x="12700" y="637158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4239758" y="6350"/>
                  </a:lnTo>
                  <a:lnTo>
                    <a:pt x="4239768" y="0"/>
                  </a:lnTo>
                  <a:close/>
                </a:path>
                <a:path w="4271645" h="657860">
                  <a:moveTo>
                    <a:pt x="4226195" y="581435"/>
                  </a:moveTo>
                  <a:lnTo>
                    <a:pt x="4226179" y="594487"/>
                  </a:lnTo>
                  <a:lnTo>
                    <a:pt x="4238879" y="594487"/>
                  </a:lnTo>
                  <a:lnTo>
                    <a:pt x="4238897" y="582284"/>
                  </a:lnTo>
                  <a:lnTo>
                    <a:pt x="4226195" y="581435"/>
                  </a:lnTo>
                  <a:close/>
                </a:path>
                <a:path w="4271645" h="657860">
                  <a:moveTo>
                    <a:pt x="4238897" y="582284"/>
                  </a:moveTo>
                  <a:lnTo>
                    <a:pt x="4238879" y="594487"/>
                  </a:lnTo>
                  <a:lnTo>
                    <a:pt x="4265506" y="594487"/>
                  </a:lnTo>
                  <a:lnTo>
                    <a:pt x="4271391" y="584453"/>
                  </a:lnTo>
                  <a:lnTo>
                    <a:pt x="4238897" y="582284"/>
                  </a:lnTo>
                  <a:close/>
                </a:path>
                <a:path w="4271645" h="657860">
                  <a:moveTo>
                    <a:pt x="4239758" y="6350"/>
                  </a:moveTo>
                  <a:lnTo>
                    <a:pt x="4226941" y="6350"/>
                  </a:lnTo>
                  <a:lnTo>
                    <a:pt x="4233291" y="12700"/>
                  </a:lnTo>
                  <a:lnTo>
                    <a:pt x="4226932" y="12700"/>
                  </a:lnTo>
                  <a:lnTo>
                    <a:pt x="4226195" y="581435"/>
                  </a:lnTo>
                  <a:lnTo>
                    <a:pt x="4238897" y="582284"/>
                  </a:lnTo>
                  <a:lnTo>
                    <a:pt x="4239749" y="12700"/>
                  </a:lnTo>
                  <a:lnTo>
                    <a:pt x="4233291" y="12700"/>
                  </a:lnTo>
                  <a:lnTo>
                    <a:pt x="4226941" y="6350"/>
                  </a:lnTo>
                  <a:lnTo>
                    <a:pt x="4239758" y="6350"/>
                  </a:lnTo>
                  <a:close/>
                </a:path>
                <a:path w="4271645" h="65786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4271645" h="657860">
                  <a:moveTo>
                    <a:pt x="4226941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4226932" y="12700"/>
                  </a:lnTo>
                  <a:lnTo>
                    <a:pt x="4226941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30625" y="2336800"/>
            <a:ext cx="532765" cy="219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231126" y="1965147"/>
            <a:ext cx="337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91321" y="1959102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927081" y="2195829"/>
            <a:ext cx="1132840" cy="1115060"/>
            <a:chOff x="9927081" y="2195829"/>
            <a:chExt cx="1132840" cy="1115060"/>
          </a:xfrm>
        </p:grpSpPr>
        <p:sp>
          <p:nvSpPr>
            <p:cNvPr id="70" name="object 70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112014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120140" y="72542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0" y="725424"/>
                  </a:moveTo>
                  <a:lnTo>
                    <a:pt x="1120140" y="725424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7254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90658" y="2195829"/>
              <a:ext cx="733425" cy="394970"/>
            </a:xfrm>
            <a:custGeom>
              <a:avLst/>
              <a:gdLst/>
              <a:ahLst/>
              <a:cxnLst/>
              <a:rect l="l" t="t" r="r" b="b"/>
              <a:pathLst>
                <a:path w="733425" h="394969">
                  <a:moveTo>
                    <a:pt x="76200" y="317119"/>
                  </a:moveTo>
                  <a:lnTo>
                    <a:pt x="44424" y="318135"/>
                  </a:lnTo>
                  <a:lnTo>
                    <a:pt x="35052" y="22860"/>
                  </a:lnTo>
                  <a:lnTo>
                    <a:pt x="22352" y="23368"/>
                  </a:lnTo>
                  <a:lnTo>
                    <a:pt x="31724" y="318528"/>
                  </a:lnTo>
                  <a:lnTo>
                    <a:pt x="0" y="319532"/>
                  </a:lnTo>
                  <a:lnTo>
                    <a:pt x="40513" y="394589"/>
                  </a:lnTo>
                  <a:lnTo>
                    <a:pt x="69697" y="331216"/>
                  </a:lnTo>
                  <a:lnTo>
                    <a:pt x="76200" y="317119"/>
                  </a:lnTo>
                  <a:close/>
                </a:path>
                <a:path w="733425" h="394969">
                  <a:moveTo>
                    <a:pt x="733044" y="294259"/>
                  </a:moveTo>
                  <a:lnTo>
                    <a:pt x="701268" y="295275"/>
                  </a:lnTo>
                  <a:lnTo>
                    <a:pt x="691896" y="0"/>
                  </a:lnTo>
                  <a:lnTo>
                    <a:pt x="679196" y="508"/>
                  </a:lnTo>
                  <a:lnTo>
                    <a:pt x="688568" y="295668"/>
                  </a:lnTo>
                  <a:lnTo>
                    <a:pt x="656844" y="296672"/>
                  </a:lnTo>
                  <a:lnTo>
                    <a:pt x="697357" y="371729"/>
                  </a:lnTo>
                  <a:lnTo>
                    <a:pt x="726541" y="308356"/>
                  </a:lnTo>
                  <a:lnTo>
                    <a:pt x="733044" y="29425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382506" y="1956561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10266" y="1946528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172" y="2152142"/>
            <a:ext cx="11072495" cy="433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0">
              <a:lnSpc>
                <a:spcPts val="1180"/>
              </a:lnSpc>
              <a:tabLst>
                <a:tab pos="4669790" algn="l"/>
                <a:tab pos="7010400" algn="l"/>
                <a:tab pos="8070215" algn="l"/>
                <a:tab pos="9161780" algn="l"/>
                <a:tab pos="10289540" algn="l"/>
              </a:tabLst>
            </a:pPr>
            <a:r>
              <a:rPr sz="1500" b="1" spc="-15" baseline="19444" dirty="0">
                <a:latin typeface="Calibri"/>
                <a:cs typeface="Calibri"/>
              </a:rPr>
              <a:t>Offset</a:t>
            </a:r>
            <a:r>
              <a:rPr sz="1500" b="1" baseline="19444" dirty="0">
                <a:latin typeface="Calibri"/>
                <a:cs typeface="Calibri"/>
              </a:rPr>
              <a:t>	</a:t>
            </a:r>
            <a:r>
              <a:rPr sz="1500" b="1" spc="-15" baseline="2777" dirty="0">
                <a:latin typeface="Calibri"/>
                <a:cs typeface="Calibri"/>
              </a:rPr>
              <a:t>Branch</a:t>
            </a:r>
            <a:r>
              <a:rPr sz="1500" b="1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Target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1019" baseline="-6944" dirty="0">
                <a:latin typeface="Calibri"/>
                <a:cs typeface="Calibri"/>
              </a:rPr>
              <a:t>R</a:t>
            </a:r>
            <a:r>
              <a:rPr sz="1800" b="1" spc="-30" baseline="-6944" dirty="0">
                <a:latin typeface="Calibri"/>
                <a:cs typeface="Calibri"/>
              </a:rPr>
              <a:t>R</a:t>
            </a:r>
            <a:r>
              <a:rPr sz="1800" b="1" spc="-907" baseline="-6944" dirty="0">
                <a:latin typeface="Calibri"/>
                <a:cs typeface="Calibri"/>
              </a:rPr>
              <a:t>e</a:t>
            </a:r>
            <a:r>
              <a:rPr sz="1800" b="1" spc="-7" baseline="-6944" dirty="0">
                <a:latin typeface="Calibri"/>
                <a:cs typeface="Calibri"/>
              </a:rPr>
              <a:t>e</a:t>
            </a:r>
            <a:r>
              <a:rPr sz="1800" b="1" spc="-855" baseline="-6944" dirty="0">
                <a:latin typeface="Calibri"/>
                <a:cs typeface="Calibri"/>
              </a:rPr>
              <a:t>g</a:t>
            </a:r>
            <a:r>
              <a:rPr sz="1800" b="1" baseline="-6944" dirty="0">
                <a:latin typeface="Calibri"/>
                <a:cs typeface="Calibri"/>
              </a:rPr>
              <a:t>g</a:t>
            </a:r>
            <a:r>
              <a:rPr sz="1800" b="1" spc="15" baseline="-6944" dirty="0">
                <a:latin typeface="Calibri"/>
                <a:cs typeface="Calibri"/>
              </a:rPr>
              <a:t> </a:t>
            </a:r>
            <a:r>
              <a:rPr sz="1800" b="1" spc="-1177" baseline="-6944" dirty="0">
                <a:latin typeface="Calibri"/>
                <a:cs typeface="Calibri"/>
              </a:rPr>
              <a:t>A</a:t>
            </a:r>
            <a:r>
              <a:rPr sz="1800" b="1" spc="-82" baseline="-6944" dirty="0">
                <a:latin typeface="Calibri"/>
                <a:cs typeface="Calibri"/>
              </a:rPr>
              <a:t>A</a:t>
            </a:r>
            <a:r>
              <a:rPr sz="1800" b="1" baseline="-6944" dirty="0">
                <a:latin typeface="Calibri"/>
                <a:cs typeface="Calibri"/>
              </a:rPr>
              <a:t>	</a:t>
            </a:r>
            <a:r>
              <a:rPr sz="1800" b="1" baseline="-4629" dirty="0">
                <a:latin typeface="Calibri"/>
                <a:cs typeface="Calibri"/>
              </a:rPr>
              <a:t>Reg</a:t>
            </a:r>
            <a:r>
              <a:rPr sz="1800" b="1" spc="-22" baseline="-4629" dirty="0">
                <a:latin typeface="Calibri"/>
                <a:cs typeface="Calibri"/>
              </a:rPr>
              <a:t> </a:t>
            </a:r>
            <a:r>
              <a:rPr sz="1800" b="1" spc="-75" baseline="-4629" dirty="0">
                <a:latin typeface="Calibri"/>
                <a:cs typeface="Calibri"/>
              </a:rPr>
              <a:t>B</a:t>
            </a:r>
            <a:r>
              <a:rPr sz="1800" b="1" baseline="-4629" dirty="0">
                <a:latin typeface="Calibri"/>
                <a:cs typeface="Calibri"/>
              </a:rPr>
              <a:t>	Reg</a:t>
            </a:r>
            <a:r>
              <a:rPr sz="1800" b="1" spc="-7" baseline="-4629" dirty="0">
                <a:latin typeface="Calibri"/>
                <a:cs typeface="Calibri"/>
              </a:rPr>
              <a:t> </a:t>
            </a:r>
            <a:r>
              <a:rPr sz="1800" b="1" baseline="-4629" dirty="0">
                <a:latin typeface="Calibri"/>
                <a:cs typeface="Calibri"/>
              </a:rPr>
              <a:t>C</a:t>
            </a:r>
            <a:r>
              <a:rPr sz="1800" b="1" spc="-15" baseline="-4629" dirty="0">
                <a:latin typeface="Calibri"/>
                <a:cs typeface="Calibri"/>
              </a:rPr>
              <a:t> </a:t>
            </a:r>
            <a:r>
              <a:rPr sz="1800" b="1" spc="-30" baseline="-4629" dirty="0">
                <a:latin typeface="Calibri"/>
                <a:cs typeface="Calibri"/>
              </a:rPr>
              <a:t>Data</a:t>
            </a:r>
            <a:r>
              <a:rPr sz="1800" b="1" baseline="-4629" dirty="0"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713105">
              <a:lnSpc>
                <a:spcPts val="1140"/>
              </a:lnSpc>
              <a:tabLst>
                <a:tab pos="2706370" algn="l"/>
                <a:tab pos="3643629" algn="l"/>
                <a:tab pos="4389755" algn="l"/>
                <a:tab pos="807021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Branch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13888" dirty="0">
                <a:latin typeface="Calibri"/>
                <a:cs typeface="Calibri"/>
              </a:rPr>
              <a:t>Control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000" b="1" spc="-10" dirty="0">
                <a:latin typeface="Calibri"/>
                <a:cs typeface="Calibri"/>
              </a:rPr>
              <a:t>nstruction</a:t>
            </a:r>
            <a:r>
              <a:rPr sz="1000" b="1" dirty="0">
                <a:latin typeface="Calibri"/>
                <a:cs typeface="Calibri"/>
              </a:rPr>
              <a:t>	</a:t>
            </a:r>
            <a:r>
              <a:rPr sz="1800" spc="-75" baseline="2777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aseline="2777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-20833" dirty="0">
                <a:latin typeface="Calibri"/>
                <a:cs typeface="Calibri"/>
              </a:rPr>
              <a:t>(Ld</a:t>
            </a:r>
            <a:r>
              <a:rPr sz="1800" b="1" spc="15" baseline="-20833" dirty="0">
                <a:latin typeface="Calibri"/>
                <a:cs typeface="Calibri"/>
              </a:rPr>
              <a:t> </a:t>
            </a:r>
            <a:r>
              <a:rPr sz="1800" b="1" spc="-15" baseline="-20833" dirty="0">
                <a:latin typeface="Calibri"/>
                <a:cs typeface="Calibri"/>
              </a:rPr>
              <a:t>Only)</a:t>
            </a:r>
            <a:endParaRPr sz="1800" baseline="-20833">
              <a:latin typeface="Calibri"/>
              <a:cs typeface="Calibri"/>
            </a:endParaRPr>
          </a:p>
          <a:p>
            <a:pPr marL="713105">
              <a:lnSpc>
                <a:spcPts val="1320"/>
              </a:lnSpc>
              <a:tabLst>
                <a:tab pos="2706370" algn="l"/>
                <a:tab pos="367728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Target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2314" dirty="0">
                <a:latin typeface="Calibri"/>
                <a:cs typeface="Calibri"/>
              </a:rPr>
              <a:t>Signals</a:t>
            </a:r>
            <a:r>
              <a:rPr sz="1800" b="1" baseline="2314" dirty="0">
                <a:latin typeface="Calibri"/>
                <a:cs typeface="Calibri"/>
              </a:rPr>
              <a:t>	</a:t>
            </a:r>
            <a:r>
              <a:rPr sz="1000" b="1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517525">
              <a:lnSpc>
                <a:spcPts val="1705"/>
              </a:lnSpc>
              <a:spcBef>
                <a:spcPts val="155"/>
              </a:spcBef>
              <a:tabLst>
                <a:tab pos="978535" algn="l"/>
                <a:tab pos="6790055" algn="l"/>
                <a:tab pos="9792335" algn="l"/>
              </a:tabLst>
            </a:pPr>
            <a:r>
              <a:rPr sz="1800" spc="-37" baseline="-6944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r>
              <a:rPr sz="1800" baseline="-694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b="1" baseline="2777" dirty="0">
                <a:latin typeface="Calibri"/>
                <a:cs typeface="Calibri"/>
              </a:rPr>
              <a:t>PC</a:t>
            </a:r>
            <a:r>
              <a:rPr sz="1500" b="1" spc="-3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Source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spc="-15" baseline="37037" dirty="0">
                <a:latin typeface="Calibri"/>
                <a:cs typeface="Calibri"/>
              </a:rPr>
              <a:t>Cont.</a:t>
            </a:r>
            <a:r>
              <a:rPr sz="1800" baseline="37037" dirty="0"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2823210" algn="ctr">
              <a:lnSpc>
                <a:spcPts val="240"/>
              </a:lnSpc>
            </a:pPr>
            <a:r>
              <a:rPr sz="1200" spc="-10" dirty="0">
                <a:latin typeface="Calibri"/>
                <a:cs typeface="Calibri"/>
              </a:rPr>
              <a:t>Sigs.:</a:t>
            </a:r>
            <a:endParaRPr sz="1200">
              <a:latin typeface="Calibri"/>
              <a:cs typeface="Calibri"/>
            </a:endParaRPr>
          </a:p>
          <a:p>
            <a:pPr marL="978535">
              <a:lnSpc>
                <a:spcPts val="1415"/>
              </a:lnSpc>
              <a:tabLst>
                <a:tab pos="2740025" algn="l"/>
                <a:tab pos="6790055" algn="l"/>
                <a:tab pos="8248650" algn="l"/>
                <a:tab pos="9792335" algn="l"/>
              </a:tabLst>
            </a:pPr>
            <a:r>
              <a:rPr sz="1500" b="1" spc="-15" baseline="2777" dirty="0">
                <a:latin typeface="Calibri"/>
                <a:cs typeface="Calibri"/>
              </a:rPr>
              <a:t>Select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30" baseline="-27777" dirty="0">
                <a:latin typeface="Calibri"/>
                <a:cs typeface="Calibri"/>
              </a:rPr>
              <a:t>Read</a:t>
            </a:r>
            <a:r>
              <a:rPr sz="1800" b="1" baseline="-27777" dirty="0">
                <a:latin typeface="Calibri"/>
                <a:cs typeface="Calibri"/>
              </a:rPr>
              <a:t>	</a:t>
            </a:r>
            <a:r>
              <a:rPr sz="1800" spc="-37" baseline="-41666" dirty="0">
                <a:latin typeface="Calibri"/>
                <a:cs typeface="Calibri"/>
              </a:rPr>
              <a:t>Op.</a:t>
            </a:r>
            <a:r>
              <a:rPr sz="1800" baseline="-41666" dirty="0">
                <a:latin typeface="Calibri"/>
                <a:cs typeface="Calibri"/>
              </a:rPr>
              <a:t>	</a:t>
            </a: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2700" spc="-15" baseline="-2932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2700" baseline="-29320">
              <a:latin typeface="Calibri"/>
              <a:cs typeface="Calibri"/>
            </a:endParaRPr>
          </a:p>
          <a:p>
            <a:pPr marL="1636395">
              <a:lnSpc>
                <a:spcPts val="1785"/>
              </a:lnSpc>
              <a:spcBef>
                <a:spcPts val="195"/>
              </a:spcBef>
              <a:tabLst>
                <a:tab pos="2740025" algn="l"/>
                <a:tab pos="5407660" algn="l"/>
                <a:tab pos="6289040" algn="l"/>
                <a:tab pos="6790055" algn="l"/>
                <a:tab pos="824865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IF/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16203" dirty="0">
                <a:latin typeface="Calibri"/>
                <a:cs typeface="Calibri"/>
              </a:rPr>
              <a:t>Registe</a:t>
            </a:r>
            <a:r>
              <a:rPr sz="1800" b="1" spc="630" baseline="16203" dirty="0"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ID/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34722" dirty="0">
                <a:latin typeface="Calibri"/>
                <a:cs typeface="Calibri"/>
              </a:rPr>
              <a:t>Input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EX/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2314" dirty="0">
                <a:latin typeface="Calibri"/>
                <a:cs typeface="Calibri"/>
              </a:rPr>
              <a:t>Select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D</a:t>
            </a:r>
            <a:r>
              <a:rPr sz="1800" b="1" spc="-2025" baseline="43981" dirty="0">
                <a:latin typeface="Calibri"/>
                <a:cs typeface="Calibri"/>
              </a:rPr>
              <a:t>a</a:t>
            </a:r>
            <a:r>
              <a:rPr sz="1800" b="1" baseline="41666" dirty="0">
                <a:latin typeface="Calibri"/>
                <a:cs typeface="Calibri"/>
              </a:rPr>
              <a:t>D</a:t>
            </a:r>
            <a:r>
              <a:rPr sz="1800" b="1" spc="-30" baseline="41666" dirty="0">
                <a:latin typeface="Calibri"/>
                <a:cs typeface="Calibri"/>
              </a:rPr>
              <a:t>a</a:t>
            </a:r>
            <a:r>
              <a:rPr sz="1800" b="1" spc="-630" baseline="43981" dirty="0">
                <a:latin typeface="Calibri"/>
                <a:cs typeface="Calibri"/>
              </a:rPr>
              <a:t>t</a:t>
            </a:r>
            <a:r>
              <a:rPr sz="1800" b="1" spc="-15" baseline="41666" dirty="0">
                <a:latin typeface="Calibri"/>
                <a:cs typeface="Calibri"/>
              </a:rPr>
              <a:t>t</a:t>
            </a:r>
            <a:r>
              <a:rPr sz="1800" b="1" spc="-892" baseline="41666" dirty="0">
                <a:latin typeface="Calibri"/>
                <a:cs typeface="Calibri"/>
              </a:rPr>
              <a:t>a</a:t>
            </a:r>
            <a:r>
              <a:rPr sz="1800" b="1" baseline="43981" dirty="0">
                <a:latin typeface="Calibri"/>
                <a:cs typeface="Calibri"/>
              </a:rPr>
              <a:t>a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1035" baseline="43981" dirty="0">
                <a:latin typeface="Calibri"/>
                <a:cs typeface="Calibri"/>
              </a:rPr>
              <a:t>C</a:t>
            </a:r>
            <a:r>
              <a:rPr sz="1800" b="1" spc="-82" baseline="41666" dirty="0">
                <a:latin typeface="Calibri"/>
                <a:cs typeface="Calibri"/>
              </a:rPr>
              <a:t>C</a:t>
            </a:r>
            <a:endParaRPr sz="1800" baseline="41666">
              <a:latin typeface="Calibri"/>
              <a:cs typeface="Calibri"/>
            </a:endParaRPr>
          </a:p>
          <a:p>
            <a:pPr marL="2740025">
              <a:lnSpc>
                <a:spcPts val="1080"/>
              </a:lnSpc>
              <a:tabLst>
                <a:tab pos="5407660" algn="l"/>
                <a:tab pos="6790055" algn="l"/>
                <a:tab pos="8775065" algn="l"/>
              </a:tabLst>
            </a:pPr>
            <a:r>
              <a:rPr sz="1800" b="1" baseline="13888" dirty="0">
                <a:latin typeface="Calibri"/>
                <a:cs typeface="Calibri"/>
              </a:rPr>
              <a:t>A</a:t>
            </a:r>
            <a:r>
              <a:rPr sz="1800" b="1" spc="-7" baseline="13888" dirty="0">
                <a:latin typeface="Calibri"/>
                <a:cs typeface="Calibri"/>
              </a:rPr>
              <a:t> </a:t>
            </a:r>
            <a:r>
              <a:rPr sz="1800" b="1" baseline="13888" dirty="0">
                <a:latin typeface="Calibri"/>
                <a:cs typeface="Calibri"/>
              </a:rPr>
              <a:t>&amp;</a:t>
            </a:r>
            <a:r>
              <a:rPr sz="1800" b="1" spc="15" baseline="13888" dirty="0">
                <a:latin typeface="Calibri"/>
                <a:cs typeface="Calibri"/>
              </a:rPr>
              <a:t> </a:t>
            </a:r>
            <a:r>
              <a:rPr sz="1800" b="1" spc="-75" baseline="13888" dirty="0">
                <a:latin typeface="Calibri"/>
                <a:cs typeface="Calibri"/>
              </a:rPr>
              <a:t>B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800" spc="-30" baseline="34722" dirty="0">
                <a:latin typeface="Calibri"/>
                <a:cs typeface="Calibri"/>
              </a:rPr>
              <a:t>Read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[Ld/St]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8518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2700" baseline="18518">
              <a:latin typeface="Calibri"/>
              <a:cs typeface="Calibri"/>
            </a:endParaRPr>
          </a:p>
          <a:p>
            <a:pPr marL="1659255">
              <a:lnSpc>
                <a:spcPts val="1455"/>
              </a:lnSpc>
              <a:tabLst>
                <a:tab pos="2740025" algn="l"/>
                <a:tab pos="3322320" algn="l"/>
                <a:tab pos="5407660" algn="l"/>
                <a:tab pos="6202045" algn="l"/>
                <a:tab pos="8813165" algn="l"/>
                <a:tab pos="9528810" algn="l"/>
                <a:tab pos="1069340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18518" dirty="0">
                <a:latin typeface="Calibri"/>
                <a:cs typeface="Calibri"/>
              </a:rPr>
              <a:t>Select</a:t>
            </a:r>
            <a:r>
              <a:rPr sz="1800" b="1" baseline="-18518" dirty="0"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2314" dirty="0">
                <a:latin typeface="Calibri"/>
                <a:cs typeface="Calibri"/>
              </a:rPr>
              <a:t>Reg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B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spc="-37" baseline="-24691" dirty="0">
                <a:solidFill>
                  <a:srgbClr val="FFFFFF"/>
                </a:solidFill>
                <a:latin typeface="Calibri"/>
                <a:cs typeface="Calibri"/>
              </a:rPr>
              <a:t>/WB</a:t>
            </a:r>
            <a:r>
              <a:rPr sz="2700" baseline="-2469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34722" dirty="0">
                <a:latin typeface="Calibri"/>
                <a:cs typeface="Calibri"/>
              </a:rPr>
              <a:t>Write</a:t>
            </a:r>
            <a:r>
              <a:rPr sz="1800" b="1" baseline="-34722" dirty="0">
                <a:latin typeface="Calibri"/>
                <a:cs typeface="Calibri"/>
              </a:rPr>
              <a:t>	</a:t>
            </a:r>
            <a:r>
              <a:rPr sz="1800" b="1" spc="-15" baseline="-39351" dirty="0">
                <a:latin typeface="Calibri"/>
                <a:cs typeface="Calibri"/>
              </a:rPr>
              <a:t>Write</a:t>
            </a:r>
            <a:endParaRPr sz="1800" baseline="-39351">
              <a:latin typeface="Calibri"/>
              <a:cs typeface="Calibri"/>
            </a:endParaRPr>
          </a:p>
          <a:p>
            <a:pPr marL="9528810">
              <a:lnSpc>
                <a:spcPct val="100000"/>
              </a:lnSpc>
              <a:spcBef>
                <a:spcPts val="625"/>
              </a:spcBef>
              <a:tabLst>
                <a:tab pos="10693400" algn="l"/>
              </a:tabLst>
            </a:pP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800" b="1" baseline="-6944" dirty="0">
                <a:latin typeface="Calibri"/>
                <a:cs typeface="Calibri"/>
              </a:rPr>
              <a:t>Reg</a:t>
            </a:r>
            <a:r>
              <a:rPr sz="1800" b="1" spc="-37" baseline="-6944" dirty="0">
                <a:latin typeface="Calibri"/>
                <a:cs typeface="Calibri"/>
              </a:rPr>
              <a:t> </a:t>
            </a:r>
            <a:r>
              <a:rPr sz="1800" b="1" spc="-75" baseline="-6944" dirty="0">
                <a:latin typeface="Calibri"/>
                <a:cs typeface="Calibri"/>
              </a:rPr>
              <a:t>C</a:t>
            </a:r>
            <a:endParaRPr sz="1800" baseline="-6944">
              <a:latin typeface="Calibri"/>
              <a:cs typeface="Calibri"/>
            </a:endParaRPr>
          </a:p>
          <a:p>
            <a:pPr marL="9528810">
              <a:lnSpc>
                <a:spcPts val="1110"/>
              </a:lnSpc>
              <a:spcBef>
                <a:spcPts val="125"/>
              </a:spcBef>
              <a:tabLst>
                <a:tab pos="10693400" algn="l"/>
              </a:tabLst>
            </a:pPr>
            <a:r>
              <a:rPr sz="1800" b="1" spc="-30" baseline="4629" dirty="0">
                <a:latin typeface="Calibri"/>
                <a:cs typeface="Calibri"/>
              </a:rPr>
              <a:t>Data</a:t>
            </a:r>
            <a:r>
              <a:rPr sz="1800" b="1" baseline="4629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2104390">
              <a:lnSpc>
                <a:spcPts val="1830"/>
              </a:lnSpc>
              <a:tabLst>
                <a:tab pos="372999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75" baseline="-23148" dirty="0">
                <a:latin typeface="Calibri"/>
                <a:cs typeface="Calibri"/>
              </a:rPr>
              <a:t>p</a:t>
            </a:r>
            <a:endParaRPr sz="1800" baseline="-23148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30"/>
              </a:spcBef>
              <a:tabLst>
                <a:tab pos="371094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75" baseline="9259" dirty="0">
                <a:latin typeface="Calibri"/>
                <a:cs typeface="Calibri"/>
              </a:rPr>
              <a:t>p</a:t>
            </a:r>
            <a:endParaRPr sz="1800" baseline="9259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2104390">
              <a:lnSpc>
                <a:spcPts val="1839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839"/>
              </a:lnSpc>
              <a:tabLst>
                <a:tab pos="1977389" algn="l"/>
                <a:tab pos="3535045" algn="l"/>
                <a:tab pos="6795770" algn="l"/>
                <a:tab pos="8982075" algn="l"/>
              </a:tabLst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spc="-37" baseline="-3086" dirty="0">
                <a:latin typeface="Calibri"/>
                <a:cs typeface="Calibri"/>
              </a:rPr>
              <a:t>Instr.</a:t>
            </a:r>
            <a:r>
              <a:rPr sz="2700" b="1" spc="-97" baseline="-3086" dirty="0">
                <a:latin typeface="Calibri"/>
                <a:cs typeface="Calibri"/>
              </a:rPr>
              <a:t> </a:t>
            </a:r>
            <a:r>
              <a:rPr sz="2700" b="1" spc="-15" baseline="-3086" dirty="0">
                <a:latin typeface="Calibri"/>
                <a:cs typeface="Calibri"/>
              </a:rPr>
              <a:t>Decode</a:t>
            </a:r>
            <a:r>
              <a:rPr sz="2700" b="1" baseline="-3086" dirty="0">
                <a:latin typeface="Calibri"/>
                <a:cs typeface="Calibri"/>
              </a:rPr>
              <a:t>	</a:t>
            </a:r>
            <a:r>
              <a:rPr sz="2700" b="1" spc="-15" baseline="-4629" dirty="0">
                <a:latin typeface="Calibri"/>
                <a:cs typeface="Calibri"/>
              </a:rPr>
              <a:t>Execute</a:t>
            </a:r>
            <a:r>
              <a:rPr sz="2700" b="1" baseline="-4629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baseline="10802" dirty="0">
                <a:latin typeface="Calibri"/>
                <a:cs typeface="Calibri"/>
              </a:rPr>
              <a:t>Register</a:t>
            </a:r>
            <a:r>
              <a:rPr sz="2700" b="1" spc="-89" baseline="10802" dirty="0">
                <a:latin typeface="Calibri"/>
                <a:cs typeface="Calibri"/>
              </a:rPr>
              <a:t> </a:t>
            </a:r>
            <a:r>
              <a:rPr sz="2700" b="1" spc="-30" baseline="10802" dirty="0">
                <a:latin typeface="Calibri"/>
                <a:cs typeface="Calibri"/>
              </a:rPr>
              <a:t>Write-Back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2350770" marR="7157084" indent="130175">
              <a:lnSpc>
                <a:spcPct val="1217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468630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766061" y="2253742"/>
            <a:ext cx="9124950" cy="2338705"/>
            <a:chOff x="1766061" y="2253742"/>
            <a:chExt cx="9124950" cy="2338705"/>
          </a:xfrm>
        </p:grpSpPr>
        <p:sp>
          <p:nvSpPr>
            <p:cNvPr id="77" name="object 77"/>
            <p:cNvSpPr/>
            <p:nvPr/>
          </p:nvSpPr>
          <p:spPr>
            <a:xfrm>
              <a:off x="1772412" y="2282951"/>
              <a:ext cx="9118600" cy="2211705"/>
            </a:xfrm>
            <a:custGeom>
              <a:avLst/>
              <a:gdLst/>
              <a:ahLst/>
              <a:cxnLst/>
              <a:rect l="l" t="t" r="r" b="b"/>
              <a:pathLst>
                <a:path w="9118600" h="2211704">
                  <a:moveTo>
                    <a:pt x="440436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40436" y="2211324"/>
                  </a:lnTo>
                  <a:lnTo>
                    <a:pt x="440436" y="0"/>
                  </a:lnTo>
                  <a:close/>
                </a:path>
                <a:path w="9118600" h="2211704">
                  <a:moveTo>
                    <a:pt x="8461502" y="1327277"/>
                  </a:moveTo>
                  <a:lnTo>
                    <a:pt x="8429727" y="1328293"/>
                  </a:lnTo>
                  <a:lnTo>
                    <a:pt x="8420354" y="1033018"/>
                  </a:lnTo>
                  <a:lnTo>
                    <a:pt x="8407654" y="1033526"/>
                  </a:lnTo>
                  <a:lnTo>
                    <a:pt x="8417026" y="1328686"/>
                  </a:lnTo>
                  <a:lnTo>
                    <a:pt x="8385302" y="1329690"/>
                  </a:lnTo>
                  <a:lnTo>
                    <a:pt x="8425815" y="1404747"/>
                  </a:lnTo>
                  <a:lnTo>
                    <a:pt x="8455000" y="1341374"/>
                  </a:lnTo>
                  <a:lnTo>
                    <a:pt x="8461502" y="1327277"/>
                  </a:lnTo>
                  <a:close/>
                </a:path>
                <a:path w="9118600" h="2211704">
                  <a:moveTo>
                    <a:pt x="9118346" y="1304429"/>
                  </a:moveTo>
                  <a:lnTo>
                    <a:pt x="9086571" y="1305433"/>
                  </a:lnTo>
                  <a:lnTo>
                    <a:pt x="9077198" y="1010158"/>
                  </a:lnTo>
                  <a:lnTo>
                    <a:pt x="9064498" y="1010666"/>
                  </a:lnTo>
                  <a:lnTo>
                    <a:pt x="9073871" y="1305826"/>
                  </a:lnTo>
                  <a:lnTo>
                    <a:pt x="9042146" y="1306842"/>
                  </a:lnTo>
                  <a:lnTo>
                    <a:pt x="9082659" y="1381887"/>
                  </a:lnTo>
                  <a:lnTo>
                    <a:pt x="9111844" y="1318514"/>
                  </a:lnTo>
                  <a:lnTo>
                    <a:pt x="9118346" y="13044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72411" y="2282952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0" y="2211324"/>
                  </a:moveTo>
                  <a:lnTo>
                    <a:pt x="440436" y="2211324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483108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83108" y="221132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0" y="2211324"/>
                  </a:moveTo>
                  <a:lnTo>
                    <a:pt x="483108" y="2211324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681228" y="0"/>
                  </a:moveTo>
                  <a:lnTo>
                    <a:pt x="0" y="0"/>
                  </a:lnTo>
                  <a:lnTo>
                    <a:pt x="0" y="2211323"/>
                  </a:lnTo>
                  <a:lnTo>
                    <a:pt x="681228" y="2211323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0" y="2211323"/>
                  </a:moveTo>
                  <a:lnTo>
                    <a:pt x="681228" y="2211323"/>
                  </a:lnTo>
                  <a:lnTo>
                    <a:pt x="681228" y="0"/>
                  </a:lnTo>
                  <a:lnTo>
                    <a:pt x="0" y="0"/>
                  </a:lnTo>
                  <a:lnTo>
                    <a:pt x="0" y="22113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693420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693420" y="2212847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0" y="2212847"/>
                  </a:moveTo>
                  <a:lnTo>
                    <a:pt x="693420" y="2212847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212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91770" y="2115057"/>
            <a:ext cx="11935460" cy="4542155"/>
            <a:chOff x="191770" y="2115057"/>
            <a:chExt cx="11935460" cy="4542155"/>
          </a:xfrm>
        </p:grpSpPr>
        <p:sp>
          <p:nvSpPr>
            <p:cNvPr id="86" name="object 86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11922252" y="0"/>
                  </a:moveTo>
                  <a:lnTo>
                    <a:pt x="0" y="0"/>
                  </a:lnTo>
                  <a:lnTo>
                    <a:pt x="0" y="4529328"/>
                  </a:lnTo>
                  <a:lnTo>
                    <a:pt x="11922252" y="4529328"/>
                  </a:lnTo>
                  <a:lnTo>
                    <a:pt x="1192225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0" y="4529328"/>
                  </a:moveTo>
                  <a:lnTo>
                    <a:pt x="11922252" y="4529328"/>
                  </a:lnTo>
                  <a:lnTo>
                    <a:pt x="11922252" y="0"/>
                  </a:lnTo>
                  <a:lnTo>
                    <a:pt x="0" y="0"/>
                  </a:lnTo>
                  <a:lnTo>
                    <a:pt x="0" y="45293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59865" y="2792348"/>
            <a:ext cx="9994900" cy="313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What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need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preserve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these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pipeline</a:t>
            </a:r>
            <a:r>
              <a:rPr sz="3400" spc="-12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registers?</a:t>
            </a:r>
            <a:endParaRPr sz="3400">
              <a:latin typeface="Calibri"/>
              <a:cs typeface="Calibri"/>
            </a:endParaRPr>
          </a:p>
          <a:p>
            <a:pPr marL="1196340" marR="1186180" indent="982980">
              <a:lnSpc>
                <a:spcPct val="100000"/>
              </a:lnSpc>
            </a:pPr>
            <a:r>
              <a:rPr sz="3400" dirty="0">
                <a:latin typeface="Calibri"/>
                <a:cs typeface="Calibri"/>
              </a:rPr>
              <a:t>For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Example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-</a:t>
            </a:r>
            <a:r>
              <a:rPr sz="3400" dirty="0">
                <a:latin typeface="Calibri"/>
                <a:cs typeface="Calibri"/>
              </a:rPr>
              <a:t>-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Store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instruction: </a:t>
            </a:r>
            <a:r>
              <a:rPr sz="3400" dirty="0">
                <a:latin typeface="Calibri"/>
                <a:cs typeface="Calibri"/>
              </a:rPr>
              <a:t>IF/ID: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32-</a:t>
            </a:r>
            <a:r>
              <a:rPr sz="3400" dirty="0">
                <a:latin typeface="Calibri"/>
                <a:cs typeface="Calibri"/>
              </a:rPr>
              <a:t>bit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+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32-</a:t>
            </a:r>
            <a:r>
              <a:rPr sz="3400" dirty="0">
                <a:latin typeface="Calibri"/>
                <a:cs typeface="Calibri"/>
              </a:rPr>
              <a:t>bit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PC+4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result</a:t>
            </a:r>
            <a:endParaRPr sz="3400">
              <a:latin typeface="Calibri"/>
              <a:cs typeface="Calibri"/>
            </a:endParaRPr>
          </a:p>
          <a:p>
            <a:pPr marL="622300" marR="609600" algn="ctr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Calibri"/>
                <a:cs typeface="Calibri"/>
              </a:rPr>
              <a:t>ID/EX: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address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parts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(base/offset)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&amp;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value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store </a:t>
            </a:r>
            <a:r>
              <a:rPr sz="3400" dirty="0">
                <a:latin typeface="Calibri"/>
                <a:cs typeface="Calibri"/>
              </a:rPr>
              <a:t>Ex/Mem: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computed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addr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&amp;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value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store Mem/WB: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9870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Need</a:t>
            </a:r>
            <a:r>
              <a:rPr spc="-10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store</a:t>
            </a:r>
            <a:r>
              <a:rPr spc="-105" dirty="0"/>
              <a:t> </a:t>
            </a:r>
            <a:r>
              <a:rPr dirty="0"/>
              <a:t>state</a:t>
            </a:r>
            <a:r>
              <a:rPr spc="-90" dirty="0"/>
              <a:t> </a:t>
            </a:r>
            <a:r>
              <a:rPr dirty="0"/>
              <a:t>between</a:t>
            </a:r>
            <a:r>
              <a:rPr spc="-90" dirty="0"/>
              <a:t> </a:t>
            </a:r>
            <a:r>
              <a:rPr dirty="0"/>
              <a:t>pipeline</a:t>
            </a:r>
            <a:r>
              <a:rPr spc="-85" dirty="0"/>
              <a:t> </a:t>
            </a:r>
            <a:r>
              <a:rPr spc="-10" dirty="0"/>
              <a:t>stages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916" y="2064766"/>
            <a:ext cx="7841615" cy="360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70275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7027545">
              <a:lnSpc>
                <a:spcPts val="190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  <a:p>
            <a:pPr marL="860425" algn="ctr">
              <a:lnSpc>
                <a:spcPts val="985"/>
              </a:lnSpc>
            </a:pPr>
            <a:r>
              <a:rPr sz="1200" spc="-10" dirty="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marL="2540">
              <a:lnSpc>
                <a:spcPts val="1960"/>
              </a:lnSpc>
              <a:tabLst>
                <a:tab pos="41852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30" baseline="9259" dirty="0">
                <a:latin typeface="Calibri"/>
                <a:cs typeface="Calibri"/>
              </a:rPr>
              <a:t>Read</a:t>
            </a:r>
            <a:endParaRPr sz="1800" baseline="9259">
              <a:latin typeface="Calibri"/>
              <a:cs typeface="Calibri"/>
            </a:endParaRPr>
          </a:p>
          <a:p>
            <a:pPr marL="2540">
              <a:lnSpc>
                <a:spcPts val="1975"/>
              </a:lnSpc>
              <a:tabLst>
                <a:tab pos="4185285" algn="l"/>
                <a:tab pos="704405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41666" dirty="0">
                <a:latin typeface="Calibri"/>
                <a:cs typeface="Calibri"/>
              </a:rPr>
              <a:t>Reg</a:t>
            </a:r>
            <a:r>
              <a:rPr sz="1800" spc="-37" baseline="41666" dirty="0">
                <a:latin typeface="Calibri"/>
                <a:cs typeface="Calibri"/>
              </a:rPr>
              <a:t> </a:t>
            </a:r>
            <a:r>
              <a:rPr sz="1800" spc="-75" baseline="41666" dirty="0">
                <a:latin typeface="Calibri"/>
                <a:cs typeface="Calibri"/>
              </a:rPr>
              <a:t>A</a:t>
            </a:r>
            <a:r>
              <a:rPr sz="1800" baseline="41666" dirty="0">
                <a:latin typeface="Calibri"/>
                <a:cs typeface="Calibri"/>
              </a:rPr>
              <a:t>	</a:t>
            </a:r>
            <a:r>
              <a:rPr sz="2700" spc="-30" baseline="10802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700" baseline="10802">
              <a:latin typeface="Calibri"/>
              <a:cs typeface="Calibri"/>
            </a:endParaRPr>
          </a:p>
          <a:p>
            <a:pPr marL="7044055">
              <a:lnSpc>
                <a:spcPts val="194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R="93345" algn="ctr">
              <a:lnSpc>
                <a:spcPts val="1110"/>
              </a:lnSpc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3607435">
              <a:lnSpc>
                <a:spcPts val="1860"/>
              </a:lnSpc>
              <a:tabLst>
                <a:tab pos="4933315" algn="l"/>
              </a:tabLst>
            </a:pP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0802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ts val="2075"/>
              </a:lnSpc>
              <a:spcBef>
                <a:spcPts val="215"/>
              </a:spcBef>
              <a:tabLst>
                <a:tab pos="359029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= [+,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-,</a:t>
            </a:r>
            <a:r>
              <a:rPr sz="1800" b="1" spc="7" baseline="43981" dirty="0">
                <a:latin typeface="Calibri"/>
                <a:cs typeface="Calibri"/>
              </a:rPr>
              <a:t> </a:t>
            </a:r>
            <a:r>
              <a:rPr sz="1800" b="1" baseline="43981" dirty="0">
                <a:latin typeface="Calibri"/>
                <a:cs typeface="Calibri"/>
              </a:rPr>
              <a:t>x,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37" baseline="43981" dirty="0">
                <a:latin typeface="Calibri"/>
                <a:cs typeface="Calibri"/>
              </a:rPr>
              <a:t>/]</a:t>
            </a:r>
            <a:endParaRPr sz="1800" baseline="43981">
              <a:latin typeface="Calibri"/>
              <a:cs typeface="Calibri"/>
            </a:endParaRPr>
          </a:p>
          <a:p>
            <a:pPr>
              <a:lnSpc>
                <a:spcPts val="2014"/>
              </a:lnSpc>
              <a:tabLst>
                <a:tab pos="4578350" algn="l"/>
              </a:tabLst>
            </a:pPr>
            <a:r>
              <a:rPr sz="2700" spc="-15" baseline="-4629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700" baseline="-4629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4578350">
              <a:lnSpc>
                <a:spcPts val="1380"/>
              </a:lnSpc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libri"/>
              <a:cs typeface="Calibri"/>
            </a:endParaRPr>
          </a:p>
          <a:p>
            <a:pPr marL="23749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1317625"/>
            <a:ext cx="11649710" cy="4373245"/>
            <a:chOff x="179831" y="1317625"/>
            <a:chExt cx="11649710" cy="4373245"/>
          </a:xfrm>
        </p:grpSpPr>
        <p:sp>
          <p:nvSpPr>
            <p:cNvPr id="5" name="object 5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1039368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9368" y="900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7" y="4187951"/>
              <a:ext cx="1039494" cy="901065"/>
            </a:xfrm>
            <a:custGeom>
              <a:avLst/>
              <a:gdLst/>
              <a:ahLst/>
              <a:cxnLst/>
              <a:rect l="l" t="t" r="r" b="b"/>
              <a:pathLst>
                <a:path w="1039494" h="901064">
                  <a:moveTo>
                    <a:pt x="0" y="900684"/>
                  </a:moveTo>
                  <a:lnTo>
                    <a:pt x="1039368" y="900684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3947160"/>
              <a:ext cx="76200" cy="2409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144" y="1844039"/>
              <a:ext cx="3413760" cy="2358390"/>
            </a:xfrm>
            <a:custGeom>
              <a:avLst/>
              <a:gdLst/>
              <a:ahLst/>
              <a:cxnLst/>
              <a:rect l="l" t="t" r="r" b="b"/>
              <a:pathLst>
                <a:path w="3413760" h="2358390">
                  <a:moveTo>
                    <a:pt x="764921" y="778764"/>
                  </a:moveTo>
                  <a:lnTo>
                    <a:pt x="752221" y="772414"/>
                  </a:lnTo>
                  <a:lnTo>
                    <a:pt x="688721" y="740664"/>
                  </a:lnTo>
                  <a:lnTo>
                    <a:pt x="688721" y="772414"/>
                  </a:lnTo>
                  <a:lnTo>
                    <a:pt x="210312" y="772414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785114"/>
                  </a:lnTo>
                  <a:lnTo>
                    <a:pt x="688721" y="785114"/>
                  </a:lnTo>
                  <a:lnTo>
                    <a:pt x="688721" y="816864"/>
                  </a:lnTo>
                  <a:lnTo>
                    <a:pt x="752221" y="785114"/>
                  </a:lnTo>
                  <a:lnTo>
                    <a:pt x="764921" y="778764"/>
                  </a:lnTo>
                  <a:close/>
                </a:path>
                <a:path w="3413760" h="2358390">
                  <a:moveTo>
                    <a:pt x="2352548" y="2319528"/>
                  </a:moveTo>
                  <a:lnTo>
                    <a:pt x="2340203" y="2313432"/>
                  </a:lnTo>
                  <a:lnTo>
                    <a:pt x="2276221" y="2281809"/>
                  </a:lnTo>
                  <a:lnTo>
                    <a:pt x="2276373" y="2313495"/>
                  </a:lnTo>
                  <a:lnTo>
                    <a:pt x="1235964" y="2318512"/>
                  </a:lnTo>
                  <a:lnTo>
                    <a:pt x="1235964" y="2331212"/>
                  </a:lnTo>
                  <a:lnTo>
                    <a:pt x="2276437" y="2326195"/>
                  </a:lnTo>
                  <a:lnTo>
                    <a:pt x="2276602" y="2358009"/>
                  </a:lnTo>
                  <a:lnTo>
                    <a:pt x="2352548" y="2319528"/>
                  </a:lnTo>
                  <a:close/>
                </a:path>
                <a:path w="3413760" h="2358390">
                  <a:moveTo>
                    <a:pt x="2425573" y="1979422"/>
                  </a:moveTo>
                  <a:lnTo>
                    <a:pt x="2393810" y="1979752"/>
                  </a:lnTo>
                  <a:lnTo>
                    <a:pt x="2388362" y="1485773"/>
                  </a:lnTo>
                  <a:lnTo>
                    <a:pt x="2375662" y="1486027"/>
                  </a:lnTo>
                  <a:lnTo>
                    <a:pt x="2381097" y="1979879"/>
                  </a:lnTo>
                  <a:lnTo>
                    <a:pt x="2349373" y="1980184"/>
                  </a:lnTo>
                  <a:lnTo>
                    <a:pt x="2388362" y="2056003"/>
                  </a:lnTo>
                  <a:lnTo>
                    <a:pt x="2419146" y="1992630"/>
                  </a:lnTo>
                  <a:lnTo>
                    <a:pt x="2425573" y="1979422"/>
                  </a:lnTo>
                  <a:close/>
                </a:path>
                <a:path w="3413760" h="2358390">
                  <a:moveTo>
                    <a:pt x="3413760" y="1979041"/>
                  </a:moveTo>
                  <a:lnTo>
                    <a:pt x="3382010" y="1979041"/>
                  </a:lnTo>
                  <a:lnTo>
                    <a:pt x="3382010" y="1612392"/>
                  </a:lnTo>
                  <a:lnTo>
                    <a:pt x="3369310" y="1612392"/>
                  </a:lnTo>
                  <a:lnTo>
                    <a:pt x="3369310" y="1979041"/>
                  </a:lnTo>
                  <a:lnTo>
                    <a:pt x="3337560" y="1979041"/>
                  </a:lnTo>
                  <a:lnTo>
                    <a:pt x="3375660" y="2055241"/>
                  </a:lnTo>
                  <a:lnTo>
                    <a:pt x="3407410" y="1991741"/>
                  </a:lnTo>
                  <a:lnTo>
                    <a:pt x="3413760" y="197904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6143" y="1844040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0858" y="5315711"/>
              <a:ext cx="2487295" cy="374650"/>
            </a:xfrm>
            <a:custGeom>
              <a:avLst/>
              <a:gdLst/>
              <a:ahLst/>
              <a:cxnLst/>
              <a:rect l="l" t="t" r="r" b="b"/>
              <a:pathLst>
                <a:path w="2487295" h="374650">
                  <a:moveTo>
                    <a:pt x="12700" y="0"/>
                  </a:moveTo>
                  <a:lnTo>
                    <a:pt x="0" y="0"/>
                  </a:lnTo>
                  <a:lnTo>
                    <a:pt x="0" y="374637"/>
                  </a:lnTo>
                  <a:lnTo>
                    <a:pt x="2455291" y="374637"/>
                  </a:lnTo>
                  <a:lnTo>
                    <a:pt x="2455291" y="368287"/>
                  </a:lnTo>
                  <a:lnTo>
                    <a:pt x="12700" y="368287"/>
                  </a:lnTo>
                  <a:lnTo>
                    <a:pt x="6350" y="361937"/>
                  </a:lnTo>
                  <a:lnTo>
                    <a:pt x="12700" y="361937"/>
                  </a:lnTo>
                  <a:lnTo>
                    <a:pt x="12700" y="0"/>
                  </a:lnTo>
                  <a:close/>
                </a:path>
                <a:path w="2487295" h="374650">
                  <a:moveTo>
                    <a:pt x="12700" y="361937"/>
                  </a:moveTo>
                  <a:lnTo>
                    <a:pt x="6350" y="361937"/>
                  </a:lnTo>
                  <a:lnTo>
                    <a:pt x="12700" y="368287"/>
                  </a:lnTo>
                  <a:lnTo>
                    <a:pt x="12700" y="361937"/>
                  </a:lnTo>
                  <a:close/>
                </a:path>
                <a:path w="2487295" h="374650">
                  <a:moveTo>
                    <a:pt x="2442591" y="361937"/>
                  </a:moveTo>
                  <a:lnTo>
                    <a:pt x="12700" y="361937"/>
                  </a:lnTo>
                  <a:lnTo>
                    <a:pt x="12700" y="368287"/>
                  </a:lnTo>
                  <a:lnTo>
                    <a:pt x="2442591" y="368287"/>
                  </a:lnTo>
                  <a:lnTo>
                    <a:pt x="2442591" y="361937"/>
                  </a:lnTo>
                  <a:close/>
                </a:path>
                <a:path w="2487295" h="374650">
                  <a:moveTo>
                    <a:pt x="2455291" y="83947"/>
                  </a:moveTo>
                  <a:lnTo>
                    <a:pt x="2442591" y="83947"/>
                  </a:lnTo>
                  <a:lnTo>
                    <a:pt x="2442591" y="368287"/>
                  </a:lnTo>
                  <a:lnTo>
                    <a:pt x="2448941" y="361937"/>
                  </a:lnTo>
                  <a:lnTo>
                    <a:pt x="2455291" y="361937"/>
                  </a:lnTo>
                  <a:lnTo>
                    <a:pt x="2455291" y="83947"/>
                  </a:lnTo>
                  <a:close/>
                </a:path>
                <a:path w="2487295" h="374650">
                  <a:moveTo>
                    <a:pt x="2455291" y="361937"/>
                  </a:moveTo>
                  <a:lnTo>
                    <a:pt x="2448941" y="361937"/>
                  </a:lnTo>
                  <a:lnTo>
                    <a:pt x="2442591" y="368287"/>
                  </a:lnTo>
                  <a:lnTo>
                    <a:pt x="2455291" y="368287"/>
                  </a:lnTo>
                  <a:lnTo>
                    <a:pt x="2455291" y="361937"/>
                  </a:lnTo>
                  <a:close/>
                </a:path>
                <a:path w="2487295" h="374650">
                  <a:moveTo>
                    <a:pt x="2448941" y="20446"/>
                  </a:moveTo>
                  <a:lnTo>
                    <a:pt x="2410841" y="96647"/>
                  </a:lnTo>
                  <a:lnTo>
                    <a:pt x="2442591" y="96647"/>
                  </a:lnTo>
                  <a:lnTo>
                    <a:pt x="2442591" y="83947"/>
                  </a:lnTo>
                  <a:lnTo>
                    <a:pt x="2480691" y="83947"/>
                  </a:lnTo>
                  <a:lnTo>
                    <a:pt x="2448941" y="20446"/>
                  </a:lnTo>
                  <a:close/>
                </a:path>
                <a:path w="2487295" h="374650">
                  <a:moveTo>
                    <a:pt x="2480691" y="83947"/>
                  </a:moveTo>
                  <a:lnTo>
                    <a:pt x="2455291" y="83947"/>
                  </a:lnTo>
                  <a:lnTo>
                    <a:pt x="2455291" y="96647"/>
                  </a:lnTo>
                  <a:lnTo>
                    <a:pt x="2487041" y="96647"/>
                  </a:lnTo>
                  <a:lnTo>
                    <a:pt x="2480691" y="8394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3"/>
                  </a:lnTo>
                  <a:lnTo>
                    <a:pt x="1037844" y="900683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5596" y="3281172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3"/>
                  </a:moveTo>
                  <a:lnTo>
                    <a:pt x="1037844" y="900683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1033272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033272" y="512063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0167" y="2615183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79" h="512444">
                  <a:moveTo>
                    <a:pt x="0" y="512063"/>
                  </a:moveTo>
                  <a:lnTo>
                    <a:pt x="1033272" y="512063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4675" y="3127248"/>
              <a:ext cx="76200" cy="179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3127248"/>
              <a:ext cx="76200" cy="1791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80681" y="1713738"/>
              <a:ext cx="4829810" cy="3609340"/>
            </a:xfrm>
            <a:custGeom>
              <a:avLst/>
              <a:gdLst/>
              <a:ahLst/>
              <a:cxnLst/>
              <a:rect l="l" t="t" r="r" b="b"/>
              <a:pathLst>
                <a:path w="4829809" h="3609340">
                  <a:moveTo>
                    <a:pt x="0" y="3608831"/>
                  </a:moveTo>
                  <a:lnTo>
                    <a:pt x="2004060" y="3608831"/>
                  </a:lnTo>
                  <a:lnTo>
                    <a:pt x="2004060" y="6095"/>
                  </a:lnTo>
                  <a:lnTo>
                    <a:pt x="0" y="6095"/>
                  </a:lnTo>
                  <a:lnTo>
                    <a:pt x="0" y="3608831"/>
                  </a:lnTo>
                  <a:close/>
                </a:path>
                <a:path w="4829809" h="3609340">
                  <a:moveTo>
                    <a:pt x="2173224" y="3589020"/>
                  </a:moveTo>
                  <a:lnTo>
                    <a:pt x="4829556" y="3589020"/>
                  </a:lnTo>
                  <a:lnTo>
                    <a:pt x="4829556" y="0"/>
                  </a:lnTo>
                  <a:lnTo>
                    <a:pt x="2173224" y="0"/>
                  </a:lnTo>
                  <a:lnTo>
                    <a:pt x="2173224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28" name="object 28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32511" y="2323464"/>
            <a:ext cx="152400" cy="76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1245" y="1491741"/>
            <a:ext cx="4446905" cy="1482090"/>
            <a:chOff x="571245" y="1491741"/>
            <a:chExt cx="4446905" cy="1482090"/>
          </a:xfrm>
        </p:grpSpPr>
        <p:sp>
          <p:nvSpPr>
            <p:cNvPr id="33" name="object 33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246" y="1491741"/>
              <a:ext cx="4446905" cy="1375410"/>
            </a:xfrm>
            <a:custGeom>
              <a:avLst/>
              <a:gdLst/>
              <a:ahLst/>
              <a:cxnLst/>
              <a:rect l="l" t="t" r="r" b="b"/>
              <a:pathLst>
                <a:path w="4446905" h="1375410">
                  <a:moveTo>
                    <a:pt x="176441" y="1337056"/>
                  </a:moveTo>
                  <a:lnTo>
                    <a:pt x="163741" y="1330706"/>
                  </a:lnTo>
                  <a:lnTo>
                    <a:pt x="100241" y="1298956"/>
                  </a:lnTo>
                  <a:lnTo>
                    <a:pt x="100241" y="1330706"/>
                  </a:lnTo>
                  <a:lnTo>
                    <a:pt x="12700" y="1330706"/>
                  </a:lnTo>
                  <a:lnTo>
                    <a:pt x="12700" y="943610"/>
                  </a:lnTo>
                  <a:lnTo>
                    <a:pt x="0" y="943610"/>
                  </a:lnTo>
                  <a:lnTo>
                    <a:pt x="0" y="1343406"/>
                  </a:lnTo>
                  <a:lnTo>
                    <a:pt x="100241" y="1343406"/>
                  </a:lnTo>
                  <a:lnTo>
                    <a:pt x="100241" y="1375156"/>
                  </a:lnTo>
                  <a:lnTo>
                    <a:pt x="163741" y="1343406"/>
                  </a:lnTo>
                  <a:lnTo>
                    <a:pt x="176441" y="1337056"/>
                  </a:lnTo>
                  <a:close/>
                </a:path>
                <a:path w="4446905" h="1375410">
                  <a:moveTo>
                    <a:pt x="4446778" y="0"/>
                  </a:moveTo>
                  <a:lnTo>
                    <a:pt x="213360" y="0"/>
                  </a:lnTo>
                  <a:lnTo>
                    <a:pt x="213360" y="158750"/>
                  </a:lnTo>
                  <a:lnTo>
                    <a:pt x="181610" y="158750"/>
                  </a:lnTo>
                  <a:lnTo>
                    <a:pt x="219710" y="234950"/>
                  </a:lnTo>
                  <a:lnTo>
                    <a:pt x="251460" y="171450"/>
                  </a:lnTo>
                  <a:lnTo>
                    <a:pt x="257810" y="158750"/>
                  </a:lnTo>
                  <a:lnTo>
                    <a:pt x="226060" y="158750"/>
                  </a:lnTo>
                  <a:lnTo>
                    <a:pt x="226060" y="12700"/>
                  </a:lnTo>
                  <a:lnTo>
                    <a:pt x="4434078" y="12700"/>
                  </a:lnTo>
                  <a:lnTo>
                    <a:pt x="4434078" y="255397"/>
                  </a:lnTo>
                  <a:lnTo>
                    <a:pt x="4446778" y="255397"/>
                  </a:lnTo>
                  <a:lnTo>
                    <a:pt x="4446778" y="12700"/>
                  </a:lnTo>
                  <a:lnTo>
                    <a:pt x="4446778" y="6350"/>
                  </a:lnTo>
                  <a:lnTo>
                    <a:pt x="44467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40993" y="1460703"/>
            <a:ext cx="2251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38" name="object 38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8619" y="1886711"/>
            <a:ext cx="10565765" cy="4584700"/>
            <a:chOff x="118619" y="1886711"/>
            <a:chExt cx="10565765" cy="458470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6" y="2031491"/>
              <a:ext cx="76200" cy="1596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8618" y="1886711"/>
              <a:ext cx="1484630" cy="1316990"/>
            </a:xfrm>
            <a:custGeom>
              <a:avLst/>
              <a:gdLst/>
              <a:ahLst/>
              <a:cxnLst/>
              <a:rect l="l" t="t" r="r" b="b"/>
              <a:pathLst>
                <a:path w="1484630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484630" h="1316989">
                  <a:moveTo>
                    <a:pt x="1120152" y="542290"/>
                  </a:moveTo>
                  <a:lnTo>
                    <a:pt x="786384" y="542290"/>
                  </a:lnTo>
                  <a:lnTo>
                    <a:pt x="786384" y="727456"/>
                  </a:lnTo>
                  <a:lnTo>
                    <a:pt x="754634" y="727456"/>
                  </a:lnTo>
                  <a:lnTo>
                    <a:pt x="792734" y="803656"/>
                  </a:lnTo>
                  <a:lnTo>
                    <a:pt x="824484" y="740156"/>
                  </a:lnTo>
                  <a:lnTo>
                    <a:pt x="830834" y="727456"/>
                  </a:lnTo>
                  <a:lnTo>
                    <a:pt x="799084" y="727456"/>
                  </a:lnTo>
                  <a:lnTo>
                    <a:pt x="799084" y="554990"/>
                  </a:lnTo>
                  <a:lnTo>
                    <a:pt x="1120152" y="554990"/>
                  </a:lnTo>
                  <a:lnTo>
                    <a:pt x="1120152" y="548640"/>
                  </a:lnTo>
                  <a:lnTo>
                    <a:pt x="1120152" y="542290"/>
                  </a:lnTo>
                  <a:close/>
                </a:path>
                <a:path w="1484630" h="1316989">
                  <a:moveTo>
                    <a:pt x="1484503" y="994918"/>
                  </a:moveTo>
                  <a:lnTo>
                    <a:pt x="1024382" y="994918"/>
                  </a:lnTo>
                  <a:lnTo>
                    <a:pt x="1024382" y="963168"/>
                  </a:lnTo>
                  <a:lnTo>
                    <a:pt x="948182" y="1001268"/>
                  </a:lnTo>
                  <a:lnTo>
                    <a:pt x="1024382" y="1039368"/>
                  </a:lnTo>
                  <a:lnTo>
                    <a:pt x="1024382" y="1007618"/>
                  </a:lnTo>
                  <a:lnTo>
                    <a:pt x="1484503" y="1007618"/>
                  </a:lnTo>
                  <a:lnTo>
                    <a:pt x="1484503" y="9949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92095" y="40340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2095" y="43190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2095" y="4602479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2095" y="488594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53640" y="2039111"/>
              <a:ext cx="8230870" cy="4432300"/>
            </a:xfrm>
            <a:custGeom>
              <a:avLst/>
              <a:gdLst/>
              <a:ahLst/>
              <a:cxnLst/>
              <a:rect l="l" t="t" r="r" b="b"/>
              <a:pathLst>
                <a:path w="8230870" h="4432300">
                  <a:moveTo>
                    <a:pt x="667893" y="758698"/>
                  </a:moveTo>
                  <a:lnTo>
                    <a:pt x="432943" y="758698"/>
                  </a:lnTo>
                  <a:lnTo>
                    <a:pt x="432943" y="771398"/>
                  </a:lnTo>
                  <a:lnTo>
                    <a:pt x="655193" y="771398"/>
                  </a:lnTo>
                  <a:lnTo>
                    <a:pt x="655193" y="1827149"/>
                  </a:lnTo>
                  <a:lnTo>
                    <a:pt x="399034" y="1827149"/>
                  </a:lnTo>
                  <a:lnTo>
                    <a:pt x="399034" y="1866392"/>
                  </a:lnTo>
                  <a:lnTo>
                    <a:pt x="367284" y="1866392"/>
                  </a:lnTo>
                  <a:lnTo>
                    <a:pt x="405384" y="1942592"/>
                  </a:lnTo>
                  <a:lnTo>
                    <a:pt x="437134" y="1879092"/>
                  </a:lnTo>
                  <a:lnTo>
                    <a:pt x="443484" y="1866392"/>
                  </a:lnTo>
                  <a:lnTo>
                    <a:pt x="411734" y="1866392"/>
                  </a:lnTo>
                  <a:lnTo>
                    <a:pt x="411734" y="1839849"/>
                  </a:lnTo>
                  <a:lnTo>
                    <a:pt x="667893" y="1839849"/>
                  </a:lnTo>
                  <a:lnTo>
                    <a:pt x="667893" y="1827149"/>
                  </a:lnTo>
                  <a:lnTo>
                    <a:pt x="667893" y="771398"/>
                  </a:lnTo>
                  <a:lnTo>
                    <a:pt x="667893" y="765048"/>
                  </a:lnTo>
                  <a:lnTo>
                    <a:pt x="667893" y="758698"/>
                  </a:lnTo>
                  <a:close/>
                </a:path>
                <a:path w="8230870" h="4432300">
                  <a:moveTo>
                    <a:pt x="2032368" y="44704"/>
                  </a:moveTo>
                  <a:lnTo>
                    <a:pt x="1980438" y="44704"/>
                  </a:lnTo>
                  <a:lnTo>
                    <a:pt x="1967649" y="44704"/>
                  </a:lnTo>
                  <a:lnTo>
                    <a:pt x="1967230" y="76200"/>
                  </a:lnTo>
                  <a:lnTo>
                    <a:pt x="2032368" y="44704"/>
                  </a:lnTo>
                  <a:close/>
                </a:path>
                <a:path w="8230870" h="4432300">
                  <a:moveTo>
                    <a:pt x="2043938" y="39116"/>
                  </a:moveTo>
                  <a:lnTo>
                    <a:pt x="1968246" y="0"/>
                  </a:lnTo>
                  <a:lnTo>
                    <a:pt x="1967814" y="31838"/>
                  </a:lnTo>
                  <a:lnTo>
                    <a:pt x="1728343" y="28702"/>
                  </a:lnTo>
                  <a:lnTo>
                    <a:pt x="1728089" y="41402"/>
                  </a:lnTo>
                  <a:lnTo>
                    <a:pt x="1967649" y="44538"/>
                  </a:lnTo>
                  <a:lnTo>
                    <a:pt x="1980438" y="44538"/>
                  </a:lnTo>
                  <a:lnTo>
                    <a:pt x="2032723" y="44538"/>
                  </a:lnTo>
                  <a:lnTo>
                    <a:pt x="2043938" y="39116"/>
                  </a:lnTo>
                  <a:close/>
                </a:path>
                <a:path w="8230870" h="4432300">
                  <a:moveTo>
                    <a:pt x="3174492" y="2599309"/>
                  </a:moveTo>
                  <a:lnTo>
                    <a:pt x="3142742" y="2599309"/>
                  </a:lnTo>
                  <a:lnTo>
                    <a:pt x="3142742" y="2232660"/>
                  </a:lnTo>
                  <a:lnTo>
                    <a:pt x="3130042" y="2232660"/>
                  </a:lnTo>
                  <a:lnTo>
                    <a:pt x="3130042" y="2599309"/>
                  </a:lnTo>
                  <a:lnTo>
                    <a:pt x="3098292" y="2599309"/>
                  </a:lnTo>
                  <a:lnTo>
                    <a:pt x="3136392" y="2675509"/>
                  </a:lnTo>
                  <a:lnTo>
                    <a:pt x="3168142" y="2612009"/>
                  </a:lnTo>
                  <a:lnTo>
                    <a:pt x="3174492" y="2599309"/>
                  </a:lnTo>
                  <a:close/>
                </a:path>
                <a:path w="8230870" h="4432300">
                  <a:moveTo>
                    <a:pt x="8230489" y="3339096"/>
                  </a:moveTo>
                  <a:lnTo>
                    <a:pt x="8224139" y="3326384"/>
                  </a:lnTo>
                  <a:lnTo>
                    <a:pt x="8192389" y="3262884"/>
                  </a:lnTo>
                  <a:lnTo>
                    <a:pt x="8154289" y="3339096"/>
                  </a:lnTo>
                  <a:lnTo>
                    <a:pt x="8186039" y="3339096"/>
                  </a:lnTo>
                  <a:lnTo>
                    <a:pt x="8186039" y="4419549"/>
                  </a:lnTo>
                  <a:lnTo>
                    <a:pt x="2967482" y="4419549"/>
                  </a:lnTo>
                  <a:lnTo>
                    <a:pt x="2967482" y="4140606"/>
                  </a:lnTo>
                  <a:lnTo>
                    <a:pt x="7718171" y="4140606"/>
                  </a:lnTo>
                  <a:lnTo>
                    <a:pt x="7718171" y="4134256"/>
                  </a:lnTo>
                  <a:lnTo>
                    <a:pt x="2967482" y="4134256"/>
                  </a:lnTo>
                  <a:lnTo>
                    <a:pt x="7705471" y="4134243"/>
                  </a:lnTo>
                  <a:lnTo>
                    <a:pt x="7718171" y="4134256"/>
                  </a:lnTo>
                  <a:lnTo>
                    <a:pt x="7718171" y="4127906"/>
                  </a:lnTo>
                  <a:lnTo>
                    <a:pt x="7718171" y="3877119"/>
                  </a:lnTo>
                  <a:lnTo>
                    <a:pt x="7902575" y="3877119"/>
                  </a:lnTo>
                  <a:lnTo>
                    <a:pt x="7902575" y="3870769"/>
                  </a:lnTo>
                  <a:lnTo>
                    <a:pt x="7902575" y="3864419"/>
                  </a:lnTo>
                  <a:lnTo>
                    <a:pt x="7902575" y="3276600"/>
                  </a:lnTo>
                  <a:lnTo>
                    <a:pt x="7889875" y="3276600"/>
                  </a:lnTo>
                  <a:lnTo>
                    <a:pt x="7889875" y="3864419"/>
                  </a:lnTo>
                  <a:lnTo>
                    <a:pt x="7718171" y="3864419"/>
                  </a:lnTo>
                  <a:lnTo>
                    <a:pt x="7718171" y="3267456"/>
                  </a:lnTo>
                  <a:lnTo>
                    <a:pt x="7705471" y="3267456"/>
                  </a:lnTo>
                  <a:lnTo>
                    <a:pt x="7705471" y="3864419"/>
                  </a:lnTo>
                  <a:lnTo>
                    <a:pt x="7705471" y="3877119"/>
                  </a:lnTo>
                  <a:lnTo>
                    <a:pt x="7705471" y="4127906"/>
                  </a:lnTo>
                  <a:lnTo>
                    <a:pt x="2967482" y="4127906"/>
                  </a:lnTo>
                  <a:lnTo>
                    <a:pt x="2967482" y="3877119"/>
                  </a:lnTo>
                  <a:lnTo>
                    <a:pt x="7705471" y="3877119"/>
                  </a:lnTo>
                  <a:lnTo>
                    <a:pt x="7705471" y="3864419"/>
                  </a:lnTo>
                  <a:lnTo>
                    <a:pt x="2967482" y="3864419"/>
                  </a:lnTo>
                  <a:lnTo>
                    <a:pt x="2967482" y="3296793"/>
                  </a:lnTo>
                  <a:lnTo>
                    <a:pt x="2954782" y="3296793"/>
                  </a:lnTo>
                  <a:lnTo>
                    <a:pt x="2954782" y="3864419"/>
                  </a:lnTo>
                  <a:lnTo>
                    <a:pt x="228854" y="3864419"/>
                  </a:lnTo>
                  <a:lnTo>
                    <a:pt x="228854" y="3366262"/>
                  </a:lnTo>
                  <a:lnTo>
                    <a:pt x="260604" y="3366262"/>
                  </a:lnTo>
                  <a:lnTo>
                    <a:pt x="254254" y="3353562"/>
                  </a:lnTo>
                  <a:lnTo>
                    <a:pt x="222504" y="3290062"/>
                  </a:lnTo>
                  <a:lnTo>
                    <a:pt x="184404" y="3366262"/>
                  </a:lnTo>
                  <a:lnTo>
                    <a:pt x="216154" y="3366262"/>
                  </a:lnTo>
                  <a:lnTo>
                    <a:pt x="216154" y="3877119"/>
                  </a:lnTo>
                  <a:lnTo>
                    <a:pt x="2954782" y="3877119"/>
                  </a:lnTo>
                  <a:lnTo>
                    <a:pt x="2954782" y="4127906"/>
                  </a:lnTo>
                  <a:lnTo>
                    <a:pt x="2954782" y="4134243"/>
                  </a:lnTo>
                  <a:lnTo>
                    <a:pt x="44450" y="4134243"/>
                  </a:lnTo>
                  <a:lnTo>
                    <a:pt x="2954782" y="4134243"/>
                  </a:lnTo>
                  <a:lnTo>
                    <a:pt x="2954782" y="4127906"/>
                  </a:lnTo>
                  <a:lnTo>
                    <a:pt x="44450" y="4127906"/>
                  </a:lnTo>
                  <a:lnTo>
                    <a:pt x="44450" y="3357118"/>
                  </a:lnTo>
                  <a:lnTo>
                    <a:pt x="76200" y="3357118"/>
                  </a:lnTo>
                  <a:lnTo>
                    <a:pt x="69850" y="3344418"/>
                  </a:lnTo>
                  <a:lnTo>
                    <a:pt x="38100" y="3280918"/>
                  </a:lnTo>
                  <a:lnTo>
                    <a:pt x="0" y="3357118"/>
                  </a:lnTo>
                  <a:lnTo>
                    <a:pt x="31750" y="3357118"/>
                  </a:lnTo>
                  <a:lnTo>
                    <a:pt x="31750" y="4140593"/>
                  </a:lnTo>
                  <a:lnTo>
                    <a:pt x="2954782" y="4140606"/>
                  </a:lnTo>
                  <a:lnTo>
                    <a:pt x="2954782" y="4432236"/>
                  </a:lnTo>
                  <a:lnTo>
                    <a:pt x="8198739" y="4432236"/>
                  </a:lnTo>
                  <a:lnTo>
                    <a:pt x="8198739" y="4425886"/>
                  </a:lnTo>
                  <a:lnTo>
                    <a:pt x="8198739" y="4419549"/>
                  </a:lnTo>
                  <a:lnTo>
                    <a:pt x="8198739" y="3339096"/>
                  </a:lnTo>
                  <a:lnTo>
                    <a:pt x="8230489" y="3339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827779" y="180263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23874" y="1089533"/>
            <a:ext cx="4271645" cy="1457325"/>
            <a:chOff x="1023874" y="1089533"/>
            <a:chExt cx="4271645" cy="1457325"/>
          </a:xfrm>
        </p:grpSpPr>
        <p:sp>
          <p:nvSpPr>
            <p:cNvPr id="57" name="object 57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97324" y="1964436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4" y="2177541"/>
              <a:ext cx="98043" cy="15443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23874" y="1089533"/>
              <a:ext cx="4271645" cy="657860"/>
            </a:xfrm>
            <a:custGeom>
              <a:avLst/>
              <a:gdLst/>
              <a:ahLst/>
              <a:cxnLst/>
              <a:rect l="l" t="t" r="r" b="b"/>
              <a:pathLst>
                <a:path w="4271645" h="657860">
                  <a:moveTo>
                    <a:pt x="4195318" y="579374"/>
                  </a:moveTo>
                  <a:lnTo>
                    <a:pt x="4228338" y="657859"/>
                  </a:lnTo>
                  <a:lnTo>
                    <a:pt x="4265506" y="594487"/>
                  </a:lnTo>
                  <a:lnTo>
                    <a:pt x="4226179" y="594487"/>
                  </a:lnTo>
                  <a:lnTo>
                    <a:pt x="4226195" y="581435"/>
                  </a:lnTo>
                  <a:lnTo>
                    <a:pt x="4195318" y="579374"/>
                  </a:lnTo>
                  <a:close/>
                </a:path>
                <a:path w="4271645" h="657860">
                  <a:moveTo>
                    <a:pt x="4239768" y="0"/>
                  </a:moveTo>
                  <a:lnTo>
                    <a:pt x="0" y="0"/>
                  </a:lnTo>
                  <a:lnTo>
                    <a:pt x="0" y="637158"/>
                  </a:lnTo>
                  <a:lnTo>
                    <a:pt x="12700" y="637158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4239758" y="6350"/>
                  </a:lnTo>
                  <a:lnTo>
                    <a:pt x="4239768" y="0"/>
                  </a:lnTo>
                  <a:close/>
                </a:path>
                <a:path w="4271645" h="657860">
                  <a:moveTo>
                    <a:pt x="4226195" y="581435"/>
                  </a:moveTo>
                  <a:lnTo>
                    <a:pt x="4226179" y="594487"/>
                  </a:lnTo>
                  <a:lnTo>
                    <a:pt x="4238879" y="594487"/>
                  </a:lnTo>
                  <a:lnTo>
                    <a:pt x="4238897" y="582284"/>
                  </a:lnTo>
                  <a:lnTo>
                    <a:pt x="4226195" y="581435"/>
                  </a:lnTo>
                  <a:close/>
                </a:path>
                <a:path w="4271645" h="657860">
                  <a:moveTo>
                    <a:pt x="4238897" y="582284"/>
                  </a:moveTo>
                  <a:lnTo>
                    <a:pt x="4238879" y="594487"/>
                  </a:lnTo>
                  <a:lnTo>
                    <a:pt x="4265506" y="594487"/>
                  </a:lnTo>
                  <a:lnTo>
                    <a:pt x="4271391" y="584453"/>
                  </a:lnTo>
                  <a:lnTo>
                    <a:pt x="4238897" y="582284"/>
                  </a:lnTo>
                  <a:close/>
                </a:path>
                <a:path w="4271645" h="657860">
                  <a:moveTo>
                    <a:pt x="4239758" y="6350"/>
                  </a:moveTo>
                  <a:lnTo>
                    <a:pt x="4226941" y="6350"/>
                  </a:lnTo>
                  <a:lnTo>
                    <a:pt x="4233291" y="12700"/>
                  </a:lnTo>
                  <a:lnTo>
                    <a:pt x="4226932" y="12700"/>
                  </a:lnTo>
                  <a:lnTo>
                    <a:pt x="4226195" y="581435"/>
                  </a:lnTo>
                  <a:lnTo>
                    <a:pt x="4238897" y="582284"/>
                  </a:lnTo>
                  <a:lnTo>
                    <a:pt x="4239749" y="12700"/>
                  </a:lnTo>
                  <a:lnTo>
                    <a:pt x="4233291" y="12700"/>
                  </a:lnTo>
                  <a:lnTo>
                    <a:pt x="4226941" y="6350"/>
                  </a:lnTo>
                  <a:lnTo>
                    <a:pt x="4239758" y="6350"/>
                  </a:lnTo>
                  <a:close/>
                </a:path>
                <a:path w="4271645" h="65786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4271645" h="657860">
                  <a:moveTo>
                    <a:pt x="4226941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4226932" y="12700"/>
                  </a:lnTo>
                  <a:lnTo>
                    <a:pt x="4226941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40993" y="1016507"/>
            <a:ext cx="106743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30625" y="2336800"/>
            <a:ext cx="532765" cy="219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ts val="944"/>
              </a:lnSpc>
            </a:pPr>
            <a:r>
              <a:rPr sz="1000" b="1" spc="-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412115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5067" y="2208276"/>
            <a:ext cx="159639" cy="76200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2800858" y="2029840"/>
            <a:ext cx="5478780" cy="3662679"/>
          </a:xfrm>
          <a:custGeom>
            <a:avLst/>
            <a:gdLst/>
            <a:ahLst/>
            <a:cxnLst/>
            <a:rect l="l" t="t" r="r" b="b"/>
            <a:pathLst>
              <a:path w="5478780" h="3662679">
                <a:moveTo>
                  <a:pt x="4888611" y="502793"/>
                </a:moveTo>
                <a:lnTo>
                  <a:pt x="4856848" y="503123"/>
                </a:lnTo>
                <a:lnTo>
                  <a:pt x="4851400" y="9144"/>
                </a:lnTo>
                <a:lnTo>
                  <a:pt x="4838700" y="9398"/>
                </a:lnTo>
                <a:lnTo>
                  <a:pt x="4844135" y="503250"/>
                </a:lnTo>
                <a:lnTo>
                  <a:pt x="4812411" y="503555"/>
                </a:lnTo>
                <a:lnTo>
                  <a:pt x="4851400" y="579374"/>
                </a:lnTo>
                <a:lnTo>
                  <a:pt x="4882185" y="516001"/>
                </a:lnTo>
                <a:lnTo>
                  <a:pt x="4888611" y="502793"/>
                </a:lnTo>
                <a:close/>
              </a:path>
              <a:path w="5478780" h="3662679">
                <a:moveTo>
                  <a:pt x="5218176" y="3367913"/>
                </a:moveTo>
                <a:lnTo>
                  <a:pt x="5211826" y="3355213"/>
                </a:lnTo>
                <a:lnTo>
                  <a:pt x="5180076" y="3291713"/>
                </a:lnTo>
                <a:lnTo>
                  <a:pt x="5141976" y="3367913"/>
                </a:lnTo>
                <a:lnTo>
                  <a:pt x="5173726" y="3367913"/>
                </a:lnTo>
                <a:lnTo>
                  <a:pt x="5173726" y="3649713"/>
                </a:lnTo>
                <a:lnTo>
                  <a:pt x="12700" y="3649713"/>
                </a:lnTo>
                <a:lnTo>
                  <a:pt x="12700" y="3285871"/>
                </a:lnTo>
                <a:lnTo>
                  <a:pt x="0" y="3285871"/>
                </a:lnTo>
                <a:lnTo>
                  <a:pt x="0" y="3662413"/>
                </a:lnTo>
                <a:lnTo>
                  <a:pt x="5186426" y="3662413"/>
                </a:lnTo>
                <a:lnTo>
                  <a:pt x="5186426" y="3656063"/>
                </a:lnTo>
                <a:lnTo>
                  <a:pt x="5186426" y="3649713"/>
                </a:lnTo>
                <a:lnTo>
                  <a:pt x="5186426" y="3367913"/>
                </a:lnTo>
                <a:lnTo>
                  <a:pt x="5218176" y="3367913"/>
                </a:lnTo>
                <a:close/>
              </a:path>
              <a:path w="5478780" h="3662679">
                <a:moveTo>
                  <a:pt x="5478399" y="493649"/>
                </a:moveTo>
                <a:lnTo>
                  <a:pt x="5446636" y="493979"/>
                </a:lnTo>
                <a:lnTo>
                  <a:pt x="5441188" y="0"/>
                </a:lnTo>
                <a:lnTo>
                  <a:pt x="5428488" y="254"/>
                </a:lnTo>
                <a:lnTo>
                  <a:pt x="5433923" y="494106"/>
                </a:lnTo>
                <a:lnTo>
                  <a:pt x="5402199" y="494411"/>
                </a:lnTo>
                <a:lnTo>
                  <a:pt x="5441188" y="570230"/>
                </a:lnTo>
                <a:lnTo>
                  <a:pt x="5471973" y="506857"/>
                </a:lnTo>
                <a:lnTo>
                  <a:pt x="5478399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231126" y="1965147"/>
            <a:ext cx="337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5" dirty="0">
                <a:latin typeface="Calibri"/>
                <a:cs typeface="Calibri"/>
              </a:rPr>
              <a:t>d</a:t>
            </a:r>
            <a:r>
              <a:rPr sz="1200" b="1" spc="-45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91321" y="1959102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974838" y="1478025"/>
            <a:ext cx="2544445" cy="1440815"/>
          </a:xfrm>
          <a:custGeom>
            <a:avLst/>
            <a:gdLst/>
            <a:ahLst/>
            <a:cxnLst/>
            <a:rect l="l" t="t" r="r" b="b"/>
            <a:pathLst>
              <a:path w="2544445" h="1440814">
                <a:moveTo>
                  <a:pt x="882396" y="1402334"/>
                </a:moveTo>
                <a:lnTo>
                  <a:pt x="869696" y="1395984"/>
                </a:lnTo>
                <a:lnTo>
                  <a:pt x="806196" y="1364234"/>
                </a:lnTo>
                <a:lnTo>
                  <a:pt x="806196" y="1395984"/>
                </a:lnTo>
                <a:lnTo>
                  <a:pt x="515366" y="1395984"/>
                </a:lnTo>
                <a:lnTo>
                  <a:pt x="515366" y="1408684"/>
                </a:lnTo>
                <a:lnTo>
                  <a:pt x="806196" y="1408684"/>
                </a:lnTo>
                <a:lnTo>
                  <a:pt x="806196" y="1440434"/>
                </a:lnTo>
                <a:lnTo>
                  <a:pt x="869696" y="1408684"/>
                </a:lnTo>
                <a:lnTo>
                  <a:pt x="882396" y="1402334"/>
                </a:lnTo>
                <a:close/>
              </a:path>
              <a:path w="2544445" h="1440814">
                <a:moveTo>
                  <a:pt x="2544445" y="158750"/>
                </a:moveTo>
                <a:lnTo>
                  <a:pt x="2512695" y="158750"/>
                </a:lnTo>
                <a:lnTo>
                  <a:pt x="2512695" y="12700"/>
                </a:lnTo>
                <a:lnTo>
                  <a:pt x="2512695" y="6350"/>
                </a:lnTo>
                <a:lnTo>
                  <a:pt x="2512695" y="0"/>
                </a:lnTo>
                <a:lnTo>
                  <a:pt x="0" y="0"/>
                </a:lnTo>
                <a:lnTo>
                  <a:pt x="0" y="240284"/>
                </a:lnTo>
                <a:lnTo>
                  <a:pt x="12700" y="240284"/>
                </a:lnTo>
                <a:lnTo>
                  <a:pt x="12700" y="12700"/>
                </a:lnTo>
                <a:lnTo>
                  <a:pt x="2499995" y="12700"/>
                </a:lnTo>
                <a:lnTo>
                  <a:pt x="2499995" y="158750"/>
                </a:lnTo>
                <a:lnTo>
                  <a:pt x="2468245" y="158750"/>
                </a:lnTo>
                <a:lnTo>
                  <a:pt x="2506345" y="234950"/>
                </a:lnTo>
                <a:lnTo>
                  <a:pt x="2538095" y="171450"/>
                </a:lnTo>
                <a:lnTo>
                  <a:pt x="2544445" y="158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989189" y="144754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(Ld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Only)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927081" y="2195829"/>
            <a:ext cx="1132840" cy="1115060"/>
            <a:chOff x="9927081" y="2195829"/>
            <a:chExt cx="1132840" cy="1115060"/>
          </a:xfrm>
        </p:grpSpPr>
        <p:sp>
          <p:nvSpPr>
            <p:cNvPr id="70" name="object 70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112014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120140" y="725424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33431" y="2578607"/>
              <a:ext cx="1120140" cy="725805"/>
            </a:xfrm>
            <a:custGeom>
              <a:avLst/>
              <a:gdLst/>
              <a:ahLst/>
              <a:cxnLst/>
              <a:rect l="l" t="t" r="r" b="b"/>
              <a:pathLst>
                <a:path w="1120140" h="725804">
                  <a:moveTo>
                    <a:pt x="0" y="725424"/>
                  </a:moveTo>
                  <a:lnTo>
                    <a:pt x="1120140" y="725424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7254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90658" y="2195829"/>
              <a:ext cx="733425" cy="394970"/>
            </a:xfrm>
            <a:custGeom>
              <a:avLst/>
              <a:gdLst/>
              <a:ahLst/>
              <a:cxnLst/>
              <a:rect l="l" t="t" r="r" b="b"/>
              <a:pathLst>
                <a:path w="733425" h="394969">
                  <a:moveTo>
                    <a:pt x="76200" y="317119"/>
                  </a:moveTo>
                  <a:lnTo>
                    <a:pt x="44424" y="318135"/>
                  </a:lnTo>
                  <a:lnTo>
                    <a:pt x="35052" y="22860"/>
                  </a:lnTo>
                  <a:lnTo>
                    <a:pt x="22352" y="23368"/>
                  </a:lnTo>
                  <a:lnTo>
                    <a:pt x="31724" y="318528"/>
                  </a:lnTo>
                  <a:lnTo>
                    <a:pt x="0" y="319532"/>
                  </a:lnTo>
                  <a:lnTo>
                    <a:pt x="40513" y="394589"/>
                  </a:lnTo>
                  <a:lnTo>
                    <a:pt x="69697" y="331216"/>
                  </a:lnTo>
                  <a:lnTo>
                    <a:pt x="76200" y="317119"/>
                  </a:lnTo>
                  <a:close/>
                </a:path>
                <a:path w="733425" h="394969">
                  <a:moveTo>
                    <a:pt x="733044" y="294259"/>
                  </a:moveTo>
                  <a:lnTo>
                    <a:pt x="701268" y="295275"/>
                  </a:lnTo>
                  <a:lnTo>
                    <a:pt x="691896" y="0"/>
                  </a:lnTo>
                  <a:lnTo>
                    <a:pt x="679196" y="508"/>
                  </a:lnTo>
                  <a:lnTo>
                    <a:pt x="688568" y="295668"/>
                  </a:lnTo>
                  <a:lnTo>
                    <a:pt x="656844" y="296672"/>
                  </a:lnTo>
                  <a:lnTo>
                    <a:pt x="697357" y="371729"/>
                  </a:lnTo>
                  <a:lnTo>
                    <a:pt x="726541" y="308356"/>
                  </a:lnTo>
                  <a:lnTo>
                    <a:pt x="733044" y="29425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382506" y="1956561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10266" y="1946528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172" y="2152142"/>
            <a:ext cx="11072495" cy="433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0">
              <a:lnSpc>
                <a:spcPts val="1180"/>
              </a:lnSpc>
              <a:tabLst>
                <a:tab pos="4669790" algn="l"/>
                <a:tab pos="7010400" algn="l"/>
                <a:tab pos="8070215" algn="l"/>
                <a:tab pos="9161780" algn="l"/>
                <a:tab pos="10289540" algn="l"/>
              </a:tabLst>
            </a:pPr>
            <a:r>
              <a:rPr sz="1500" b="1" spc="-15" baseline="19444" dirty="0">
                <a:latin typeface="Calibri"/>
                <a:cs typeface="Calibri"/>
              </a:rPr>
              <a:t>Offset</a:t>
            </a:r>
            <a:r>
              <a:rPr sz="1500" b="1" baseline="19444" dirty="0">
                <a:latin typeface="Calibri"/>
                <a:cs typeface="Calibri"/>
              </a:rPr>
              <a:t>	</a:t>
            </a:r>
            <a:r>
              <a:rPr sz="1500" b="1" spc="-15" baseline="2777" dirty="0">
                <a:latin typeface="Calibri"/>
                <a:cs typeface="Calibri"/>
              </a:rPr>
              <a:t>Branch</a:t>
            </a:r>
            <a:r>
              <a:rPr sz="1500" b="1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Target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1019" baseline="-6944" dirty="0">
                <a:latin typeface="Calibri"/>
                <a:cs typeface="Calibri"/>
              </a:rPr>
              <a:t>R</a:t>
            </a:r>
            <a:r>
              <a:rPr sz="1800" b="1" spc="-30" baseline="-6944" dirty="0">
                <a:latin typeface="Calibri"/>
                <a:cs typeface="Calibri"/>
              </a:rPr>
              <a:t>R</a:t>
            </a:r>
            <a:r>
              <a:rPr sz="1800" b="1" spc="-907" baseline="-6944" dirty="0">
                <a:latin typeface="Calibri"/>
                <a:cs typeface="Calibri"/>
              </a:rPr>
              <a:t>e</a:t>
            </a:r>
            <a:r>
              <a:rPr sz="1800" b="1" spc="-7" baseline="-6944" dirty="0">
                <a:latin typeface="Calibri"/>
                <a:cs typeface="Calibri"/>
              </a:rPr>
              <a:t>e</a:t>
            </a:r>
            <a:r>
              <a:rPr sz="1800" b="1" spc="-855" baseline="-6944" dirty="0">
                <a:latin typeface="Calibri"/>
                <a:cs typeface="Calibri"/>
              </a:rPr>
              <a:t>g</a:t>
            </a:r>
            <a:r>
              <a:rPr sz="1800" b="1" baseline="-6944" dirty="0">
                <a:latin typeface="Calibri"/>
                <a:cs typeface="Calibri"/>
              </a:rPr>
              <a:t>g</a:t>
            </a:r>
            <a:r>
              <a:rPr sz="1800" b="1" spc="15" baseline="-6944" dirty="0">
                <a:latin typeface="Calibri"/>
                <a:cs typeface="Calibri"/>
              </a:rPr>
              <a:t> </a:t>
            </a:r>
            <a:r>
              <a:rPr sz="1800" b="1" spc="-1177" baseline="-6944" dirty="0">
                <a:latin typeface="Calibri"/>
                <a:cs typeface="Calibri"/>
              </a:rPr>
              <a:t>A</a:t>
            </a:r>
            <a:r>
              <a:rPr sz="1800" b="1" spc="-82" baseline="-6944" dirty="0">
                <a:latin typeface="Calibri"/>
                <a:cs typeface="Calibri"/>
              </a:rPr>
              <a:t>A</a:t>
            </a:r>
            <a:r>
              <a:rPr sz="1800" b="1" baseline="-6944" dirty="0">
                <a:latin typeface="Calibri"/>
                <a:cs typeface="Calibri"/>
              </a:rPr>
              <a:t>	</a:t>
            </a:r>
            <a:r>
              <a:rPr sz="1800" b="1" baseline="-4629" dirty="0">
                <a:latin typeface="Calibri"/>
                <a:cs typeface="Calibri"/>
              </a:rPr>
              <a:t>Reg</a:t>
            </a:r>
            <a:r>
              <a:rPr sz="1800" b="1" spc="-22" baseline="-4629" dirty="0">
                <a:latin typeface="Calibri"/>
                <a:cs typeface="Calibri"/>
              </a:rPr>
              <a:t> </a:t>
            </a:r>
            <a:r>
              <a:rPr sz="1800" b="1" spc="-75" baseline="-4629" dirty="0">
                <a:latin typeface="Calibri"/>
                <a:cs typeface="Calibri"/>
              </a:rPr>
              <a:t>B</a:t>
            </a:r>
            <a:r>
              <a:rPr sz="1800" b="1" baseline="-4629" dirty="0">
                <a:latin typeface="Calibri"/>
                <a:cs typeface="Calibri"/>
              </a:rPr>
              <a:t>	Reg</a:t>
            </a:r>
            <a:r>
              <a:rPr sz="1800" b="1" spc="-7" baseline="-4629" dirty="0">
                <a:latin typeface="Calibri"/>
                <a:cs typeface="Calibri"/>
              </a:rPr>
              <a:t> </a:t>
            </a:r>
            <a:r>
              <a:rPr sz="1800" b="1" baseline="-4629" dirty="0">
                <a:latin typeface="Calibri"/>
                <a:cs typeface="Calibri"/>
              </a:rPr>
              <a:t>C</a:t>
            </a:r>
            <a:r>
              <a:rPr sz="1800" b="1" spc="-15" baseline="-4629" dirty="0">
                <a:latin typeface="Calibri"/>
                <a:cs typeface="Calibri"/>
              </a:rPr>
              <a:t> </a:t>
            </a:r>
            <a:r>
              <a:rPr sz="1800" b="1" spc="-30" baseline="-4629" dirty="0">
                <a:latin typeface="Calibri"/>
                <a:cs typeface="Calibri"/>
              </a:rPr>
              <a:t>Data</a:t>
            </a:r>
            <a:r>
              <a:rPr sz="1800" b="1" baseline="-4629" dirty="0"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713105">
              <a:lnSpc>
                <a:spcPts val="1140"/>
              </a:lnSpc>
              <a:tabLst>
                <a:tab pos="2706370" algn="l"/>
                <a:tab pos="3643629" algn="l"/>
                <a:tab pos="4389755" algn="l"/>
                <a:tab pos="807021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Branch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13888" dirty="0">
                <a:latin typeface="Calibri"/>
                <a:cs typeface="Calibri"/>
              </a:rPr>
              <a:t>Control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000" b="1" spc="-10" dirty="0">
                <a:latin typeface="Calibri"/>
                <a:cs typeface="Calibri"/>
              </a:rPr>
              <a:t>nstruction</a:t>
            </a:r>
            <a:r>
              <a:rPr sz="1000" b="1" dirty="0">
                <a:latin typeface="Calibri"/>
                <a:cs typeface="Calibri"/>
              </a:rPr>
              <a:t>	</a:t>
            </a:r>
            <a:r>
              <a:rPr sz="1800" spc="-75" baseline="2777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aseline="2777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-20833" dirty="0">
                <a:latin typeface="Calibri"/>
                <a:cs typeface="Calibri"/>
              </a:rPr>
              <a:t>(Ld</a:t>
            </a:r>
            <a:r>
              <a:rPr sz="1800" b="1" spc="15" baseline="-20833" dirty="0">
                <a:latin typeface="Calibri"/>
                <a:cs typeface="Calibri"/>
              </a:rPr>
              <a:t> </a:t>
            </a:r>
            <a:r>
              <a:rPr sz="1800" b="1" spc="-15" baseline="-20833" dirty="0">
                <a:latin typeface="Calibri"/>
                <a:cs typeface="Calibri"/>
              </a:rPr>
              <a:t>Only)</a:t>
            </a:r>
            <a:endParaRPr sz="1800" baseline="-20833">
              <a:latin typeface="Calibri"/>
              <a:cs typeface="Calibri"/>
            </a:endParaRPr>
          </a:p>
          <a:p>
            <a:pPr marL="713105">
              <a:lnSpc>
                <a:spcPts val="1320"/>
              </a:lnSpc>
              <a:tabLst>
                <a:tab pos="2706370" algn="l"/>
                <a:tab pos="3677285" algn="l"/>
              </a:tabLst>
            </a:pPr>
            <a:r>
              <a:rPr sz="1500" b="1" spc="-15" baseline="5555" dirty="0">
                <a:latin typeface="Calibri"/>
                <a:cs typeface="Calibri"/>
              </a:rPr>
              <a:t>Target</a:t>
            </a:r>
            <a:r>
              <a:rPr sz="1500" b="1" baseline="5555" dirty="0">
                <a:latin typeface="Calibri"/>
                <a:cs typeface="Calibri"/>
              </a:rPr>
              <a:t>	</a:t>
            </a:r>
            <a:r>
              <a:rPr sz="1800" b="1" spc="-15" baseline="2314" dirty="0">
                <a:latin typeface="Calibri"/>
                <a:cs typeface="Calibri"/>
              </a:rPr>
              <a:t>Signals</a:t>
            </a:r>
            <a:r>
              <a:rPr sz="1800" b="1" baseline="2314" dirty="0">
                <a:latin typeface="Calibri"/>
                <a:cs typeface="Calibri"/>
              </a:rPr>
              <a:t>	</a:t>
            </a:r>
            <a:r>
              <a:rPr sz="1000" b="1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517525">
              <a:lnSpc>
                <a:spcPts val="1705"/>
              </a:lnSpc>
              <a:spcBef>
                <a:spcPts val="155"/>
              </a:spcBef>
              <a:tabLst>
                <a:tab pos="978535" algn="l"/>
                <a:tab pos="6790055" algn="l"/>
                <a:tab pos="9792335" algn="l"/>
              </a:tabLst>
            </a:pPr>
            <a:r>
              <a:rPr sz="1800" spc="-37" baseline="-6944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r>
              <a:rPr sz="1800" baseline="-694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b="1" baseline="2777" dirty="0">
                <a:latin typeface="Calibri"/>
                <a:cs typeface="Calibri"/>
              </a:rPr>
              <a:t>PC</a:t>
            </a:r>
            <a:r>
              <a:rPr sz="1500" b="1" spc="-3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Source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spc="-15" baseline="37037" dirty="0">
                <a:latin typeface="Calibri"/>
                <a:cs typeface="Calibri"/>
              </a:rPr>
              <a:t>Cont.</a:t>
            </a:r>
            <a:r>
              <a:rPr sz="1800" baseline="37037" dirty="0"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2823210" algn="ctr">
              <a:lnSpc>
                <a:spcPts val="240"/>
              </a:lnSpc>
            </a:pPr>
            <a:r>
              <a:rPr sz="1200" spc="-10" dirty="0">
                <a:latin typeface="Calibri"/>
                <a:cs typeface="Calibri"/>
              </a:rPr>
              <a:t>Sigs.:</a:t>
            </a:r>
            <a:endParaRPr sz="1200">
              <a:latin typeface="Calibri"/>
              <a:cs typeface="Calibri"/>
            </a:endParaRPr>
          </a:p>
          <a:p>
            <a:pPr marL="978535">
              <a:lnSpc>
                <a:spcPts val="1415"/>
              </a:lnSpc>
              <a:tabLst>
                <a:tab pos="2740025" algn="l"/>
                <a:tab pos="6790055" algn="l"/>
                <a:tab pos="8248650" algn="l"/>
                <a:tab pos="9792335" algn="l"/>
              </a:tabLst>
            </a:pPr>
            <a:r>
              <a:rPr sz="1500" b="1" spc="-15" baseline="2777" dirty="0">
                <a:latin typeface="Calibri"/>
                <a:cs typeface="Calibri"/>
              </a:rPr>
              <a:t>Select</a:t>
            </a:r>
            <a:r>
              <a:rPr sz="1500" b="1" baseline="2777" dirty="0">
                <a:latin typeface="Calibri"/>
                <a:cs typeface="Calibri"/>
              </a:rPr>
              <a:t>	</a:t>
            </a:r>
            <a:r>
              <a:rPr sz="1800" b="1" spc="-30" baseline="-27777" dirty="0">
                <a:latin typeface="Calibri"/>
                <a:cs typeface="Calibri"/>
              </a:rPr>
              <a:t>Read</a:t>
            </a:r>
            <a:r>
              <a:rPr sz="1800" b="1" baseline="-27777" dirty="0">
                <a:latin typeface="Calibri"/>
                <a:cs typeface="Calibri"/>
              </a:rPr>
              <a:t>	</a:t>
            </a:r>
            <a:r>
              <a:rPr sz="1800" spc="-37" baseline="-41666" dirty="0">
                <a:latin typeface="Calibri"/>
                <a:cs typeface="Calibri"/>
              </a:rPr>
              <a:t>Op.</a:t>
            </a:r>
            <a:r>
              <a:rPr sz="1800" baseline="-41666" dirty="0">
                <a:latin typeface="Calibri"/>
                <a:cs typeface="Calibri"/>
              </a:rPr>
              <a:t>	</a:t>
            </a:r>
            <a:r>
              <a:rPr sz="1200" b="1" spc="-70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R</a:t>
            </a:r>
            <a:r>
              <a:rPr sz="1200" b="1" spc="-625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615" dirty="0">
                <a:latin typeface="Calibri"/>
                <a:cs typeface="Calibri"/>
              </a:rPr>
              <a:t>a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665" dirty="0">
                <a:latin typeface="Calibri"/>
                <a:cs typeface="Calibri"/>
              </a:rPr>
              <a:t>d</a:t>
            </a:r>
            <a:r>
              <a:rPr sz="1200" b="1" spc="-2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2700" spc="-15" baseline="-2932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2700" baseline="-29320">
              <a:latin typeface="Calibri"/>
              <a:cs typeface="Calibri"/>
            </a:endParaRPr>
          </a:p>
          <a:p>
            <a:pPr marL="1636395">
              <a:lnSpc>
                <a:spcPts val="1785"/>
              </a:lnSpc>
              <a:spcBef>
                <a:spcPts val="195"/>
              </a:spcBef>
              <a:tabLst>
                <a:tab pos="2740025" algn="l"/>
                <a:tab pos="5407660" algn="l"/>
                <a:tab pos="6289040" algn="l"/>
                <a:tab pos="6790055" algn="l"/>
                <a:tab pos="824865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IF/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16203" dirty="0">
                <a:latin typeface="Calibri"/>
                <a:cs typeface="Calibri"/>
              </a:rPr>
              <a:t>Registe</a:t>
            </a:r>
            <a:r>
              <a:rPr sz="1800" b="1" spc="630" baseline="16203" dirty="0"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ID/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34722" dirty="0">
                <a:latin typeface="Calibri"/>
                <a:cs typeface="Calibri"/>
              </a:rPr>
              <a:t>Input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EX/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5" baseline="2314" dirty="0">
                <a:latin typeface="Calibri"/>
                <a:cs typeface="Calibri"/>
              </a:rPr>
              <a:t>Select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800" b="1" baseline="43981" dirty="0">
                <a:latin typeface="Calibri"/>
                <a:cs typeface="Calibri"/>
              </a:rPr>
              <a:t>D</a:t>
            </a:r>
            <a:r>
              <a:rPr sz="1800" b="1" spc="-2025" baseline="43981" dirty="0">
                <a:latin typeface="Calibri"/>
                <a:cs typeface="Calibri"/>
              </a:rPr>
              <a:t>a</a:t>
            </a:r>
            <a:r>
              <a:rPr sz="1800" b="1" baseline="41666" dirty="0">
                <a:latin typeface="Calibri"/>
                <a:cs typeface="Calibri"/>
              </a:rPr>
              <a:t>D</a:t>
            </a:r>
            <a:r>
              <a:rPr sz="1800" b="1" spc="-30" baseline="41666" dirty="0">
                <a:latin typeface="Calibri"/>
                <a:cs typeface="Calibri"/>
              </a:rPr>
              <a:t>a</a:t>
            </a:r>
            <a:r>
              <a:rPr sz="1800" b="1" spc="-630" baseline="43981" dirty="0">
                <a:latin typeface="Calibri"/>
                <a:cs typeface="Calibri"/>
              </a:rPr>
              <a:t>t</a:t>
            </a:r>
            <a:r>
              <a:rPr sz="1800" b="1" spc="-15" baseline="41666" dirty="0">
                <a:latin typeface="Calibri"/>
                <a:cs typeface="Calibri"/>
              </a:rPr>
              <a:t>t</a:t>
            </a:r>
            <a:r>
              <a:rPr sz="1800" b="1" spc="-892" baseline="41666" dirty="0">
                <a:latin typeface="Calibri"/>
                <a:cs typeface="Calibri"/>
              </a:rPr>
              <a:t>a</a:t>
            </a:r>
            <a:r>
              <a:rPr sz="1800" b="1" baseline="43981" dirty="0">
                <a:latin typeface="Calibri"/>
                <a:cs typeface="Calibri"/>
              </a:rPr>
              <a:t>a</a:t>
            </a:r>
            <a:r>
              <a:rPr sz="1800" b="1" spc="-7" baseline="43981" dirty="0">
                <a:latin typeface="Calibri"/>
                <a:cs typeface="Calibri"/>
              </a:rPr>
              <a:t> </a:t>
            </a:r>
            <a:r>
              <a:rPr sz="1800" b="1" spc="-1035" baseline="43981" dirty="0">
                <a:latin typeface="Calibri"/>
                <a:cs typeface="Calibri"/>
              </a:rPr>
              <a:t>C</a:t>
            </a:r>
            <a:r>
              <a:rPr sz="1800" b="1" spc="-82" baseline="41666" dirty="0">
                <a:latin typeface="Calibri"/>
                <a:cs typeface="Calibri"/>
              </a:rPr>
              <a:t>C</a:t>
            </a:r>
            <a:endParaRPr sz="1800" baseline="41666">
              <a:latin typeface="Calibri"/>
              <a:cs typeface="Calibri"/>
            </a:endParaRPr>
          </a:p>
          <a:p>
            <a:pPr marL="2740025">
              <a:lnSpc>
                <a:spcPts val="1080"/>
              </a:lnSpc>
              <a:tabLst>
                <a:tab pos="5407660" algn="l"/>
                <a:tab pos="6790055" algn="l"/>
                <a:tab pos="8775065" algn="l"/>
              </a:tabLst>
            </a:pPr>
            <a:r>
              <a:rPr sz="1800" b="1" baseline="13888" dirty="0">
                <a:latin typeface="Calibri"/>
                <a:cs typeface="Calibri"/>
              </a:rPr>
              <a:t>A</a:t>
            </a:r>
            <a:r>
              <a:rPr sz="1800" b="1" spc="-7" baseline="13888" dirty="0">
                <a:latin typeface="Calibri"/>
                <a:cs typeface="Calibri"/>
              </a:rPr>
              <a:t> </a:t>
            </a:r>
            <a:r>
              <a:rPr sz="1800" b="1" baseline="13888" dirty="0">
                <a:latin typeface="Calibri"/>
                <a:cs typeface="Calibri"/>
              </a:rPr>
              <a:t>&amp;</a:t>
            </a:r>
            <a:r>
              <a:rPr sz="1800" b="1" spc="15" baseline="13888" dirty="0">
                <a:latin typeface="Calibri"/>
                <a:cs typeface="Calibri"/>
              </a:rPr>
              <a:t> </a:t>
            </a:r>
            <a:r>
              <a:rPr sz="1800" b="1" spc="-75" baseline="13888" dirty="0">
                <a:latin typeface="Calibri"/>
                <a:cs typeface="Calibri"/>
              </a:rPr>
              <a:t>B</a:t>
            </a:r>
            <a:r>
              <a:rPr sz="1800" b="1" baseline="13888" dirty="0">
                <a:latin typeface="Calibri"/>
                <a:cs typeface="Calibri"/>
              </a:rPr>
              <a:t>	</a:t>
            </a:r>
            <a:r>
              <a:rPr sz="1800" spc="-30" baseline="34722" dirty="0">
                <a:latin typeface="Calibri"/>
                <a:cs typeface="Calibri"/>
              </a:rPr>
              <a:t>Read</a:t>
            </a:r>
            <a:r>
              <a:rPr sz="1800" baseline="34722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[Ld/St]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37" baseline="18518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2700" baseline="18518">
              <a:latin typeface="Calibri"/>
              <a:cs typeface="Calibri"/>
            </a:endParaRPr>
          </a:p>
          <a:p>
            <a:pPr marL="1659255">
              <a:lnSpc>
                <a:spcPts val="1455"/>
              </a:lnSpc>
              <a:tabLst>
                <a:tab pos="2740025" algn="l"/>
                <a:tab pos="3322320" algn="l"/>
                <a:tab pos="5407660" algn="l"/>
                <a:tab pos="6202045" algn="l"/>
                <a:tab pos="8813165" algn="l"/>
                <a:tab pos="9528810" algn="l"/>
                <a:tab pos="10693400" algn="l"/>
              </a:tabLst>
            </a:pPr>
            <a:r>
              <a:rPr sz="2700" spc="-37" baseline="-3086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700" baseline="-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18518" dirty="0">
                <a:latin typeface="Calibri"/>
                <a:cs typeface="Calibri"/>
              </a:rPr>
              <a:t>Select</a:t>
            </a:r>
            <a:r>
              <a:rPr sz="1800" b="1" baseline="-18518" dirty="0"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aseline="2314" dirty="0">
                <a:latin typeface="Calibri"/>
                <a:cs typeface="Calibri"/>
              </a:rPr>
              <a:t>Reg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B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2700" spc="-37" baseline="1543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700" spc="-37" baseline="-24691" dirty="0">
                <a:solidFill>
                  <a:srgbClr val="FFFFFF"/>
                </a:solidFill>
                <a:latin typeface="Calibri"/>
                <a:cs typeface="Calibri"/>
              </a:rPr>
              <a:t>/WB</a:t>
            </a:r>
            <a:r>
              <a:rPr sz="2700" baseline="-2469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-34722" dirty="0">
                <a:latin typeface="Calibri"/>
                <a:cs typeface="Calibri"/>
              </a:rPr>
              <a:t>Write</a:t>
            </a:r>
            <a:r>
              <a:rPr sz="1800" b="1" baseline="-34722" dirty="0">
                <a:latin typeface="Calibri"/>
                <a:cs typeface="Calibri"/>
              </a:rPr>
              <a:t>	</a:t>
            </a:r>
            <a:r>
              <a:rPr sz="1800" b="1" spc="-15" baseline="-39351" dirty="0">
                <a:latin typeface="Calibri"/>
                <a:cs typeface="Calibri"/>
              </a:rPr>
              <a:t>Write</a:t>
            </a:r>
            <a:endParaRPr sz="1800" baseline="-39351">
              <a:latin typeface="Calibri"/>
              <a:cs typeface="Calibri"/>
            </a:endParaRPr>
          </a:p>
          <a:p>
            <a:pPr marL="9528810">
              <a:lnSpc>
                <a:spcPct val="100000"/>
              </a:lnSpc>
              <a:spcBef>
                <a:spcPts val="625"/>
              </a:spcBef>
              <a:tabLst>
                <a:tab pos="10693400" algn="l"/>
              </a:tabLst>
            </a:pP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800" b="1" baseline="-6944" dirty="0">
                <a:latin typeface="Calibri"/>
                <a:cs typeface="Calibri"/>
              </a:rPr>
              <a:t>Reg</a:t>
            </a:r>
            <a:r>
              <a:rPr sz="1800" b="1" spc="-37" baseline="-6944" dirty="0">
                <a:latin typeface="Calibri"/>
                <a:cs typeface="Calibri"/>
              </a:rPr>
              <a:t> </a:t>
            </a:r>
            <a:r>
              <a:rPr sz="1800" b="1" spc="-75" baseline="-6944" dirty="0">
                <a:latin typeface="Calibri"/>
                <a:cs typeface="Calibri"/>
              </a:rPr>
              <a:t>C</a:t>
            </a:r>
            <a:endParaRPr sz="1800" baseline="-6944">
              <a:latin typeface="Calibri"/>
              <a:cs typeface="Calibri"/>
            </a:endParaRPr>
          </a:p>
          <a:p>
            <a:pPr marL="9528810">
              <a:lnSpc>
                <a:spcPts val="1110"/>
              </a:lnSpc>
              <a:spcBef>
                <a:spcPts val="125"/>
              </a:spcBef>
              <a:tabLst>
                <a:tab pos="10693400" algn="l"/>
              </a:tabLst>
            </a:pPr>
            <a:r>
              <a:rPr sz="1800" b="1" spc="-30" baseline="4629" dirty="0">
                <a:latin typeface="Calibri"/>
                <a:cs typeface="Calibri"/>
              </a:rPr>
              <a:t>Data</a:t>
            </a:r>
            <a:r>
              <a:rPr sz="1800" b="1" baseline="4629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2104390">
              <a:lnSpc>
                <a:spcPts val="1830"/>
              </a:lnSpc>
              <a:tabLst>
                <a:tab pos="372999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75" baseline="-23148" dirty="0">
                <a:latin typeface="Calibri"/>
                <a:cs typeface="Calibri"/>
              </a:rPr>
              <a:t>p</a:t>
            </a:r>
            <a:endParaRPr sz="1800" baseline="-23148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30"/>
              </a:spcBef>
              <a:tabLst>
                <a:tab pos="371094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75" baseline="9259" dirty="0">
                <a:latin typeface="Calibri"/>
                <a:cs typeface="Calibri"/>
              </a:rPr>
              <a:t>p</a:t>
            </a:r>
            <a:endParaRPr sz="1800" baseline="9259">
              <a:latin typeface="Calibri"/>
              <a:cs typeface="Calibri"/>
            </a:endParaRPr>
          </a:p>
          <a:p>
            <a:pPr marL="210439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2104390">
              <a:lnSpc>
                <a:spcPts val="1839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839"/>
              </a:lnSpc>
              <a:tabLst>
                <a:tab pos="1977389" algn="l"/>
                <a:tab pos="3535045" algn="l"/>
                <a:tab pos="6795770" algn="l"/>
                <a:tab pos="8982075" algn="l"/>
              </a:tabLst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spc="-37" baseline="-3086" dirty="0">
                <a:latin typeface="Calibri"/>
                <a:cs typeface="Calibri"/>
              </a:rPr>
              <a:t>Instr.</a:t>
            </a:r>
            <a:r>
              <a:rPr sz="2700" b="1" spc="-97" baseline="-3086" dirty="0">
                <a:latin typeface="Calibri"/>
                <a:cs typeface="Calibri"/>
              </a:rPr>
              <a:t> </a:t>
            </a:r>
            <a:r>
              <a:rPr sz="2700" b="1" spc="-15" baseline="-3086" dirty="0">
                <a:latin typeface="Calibri"/>
                <a:cs typeface="Calibri"/>
              </a:rPr>
              <a:t>Decode</a:t>
            </a:r>
            <a:r>
              <a:rPr sz="2700" b="1" baseline="-3086" dirty="0">
                <a:latin typeface="Calibri"/>
                <a:cs typeface="Calibri"/>
              </a:rPr>
              <a:t>	</a:t>
            </a:r>
            <a:r>
              <a:rPr sz="2700" b="1" spc="-15" baseline="-4629" dirty="0">
                <a:latin typeface="Calibri"/>
                <a:cs typeface="Calibri"/>
              </a:rPr>
              <a:t>Execute</a:t>
            </a:r>
            <a:r>
              <a:rPr sz="2700" b="1" baseline="-4629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Memory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baseline="10802" dirty="0">
                <a:latin typeface="Calibri"/>
                <a:cs typeface="Calibri"/>
              </a:rPr>
              <a:t>Register</a:t>
            </a:r>
            <a:r>
              <a:rPr sz="2700" b="1" spc="-89" baseline="10802" dirty="0">
                <a:latin typeface="Calibri"/>
                <a:cs typeface="Calibri"/>
              </a:rPr>
              <a:t> </a:t>
            </a:r>
            <a:r>
              <a:rPr sz="2700" b="1" spc="-30" baseline="10802" dirty="0">
                <a:latin typeface="Calibri"/>
                <a:cs typeface="Calibri"/>
              </a:rPr>
              <a:t>Write-Back</a:t>
            </a:r>
            <a:endParaRPr sz="2700" baseline="1080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2350770" marR="7157084" indent="130175">
              <a:lnSpc>
                <a:spcPct val="1217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 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468630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766061" y="2253742"/>
            <a:ext cx="9124950" cy="2338705"/>
            <a:chOff x="1766061" y="2253742"/>
            <a:chExt cx="9124950" cy="2338705"/>
          </a:xfrm>
        </p:grpSpPr>
        <p:sp>
          <p:nvSpPr>
            <p:cNvPr id="77" name="object 77"/>
            <p:cNvSpPr/>
            <p:nvPr/>
          </p:nvSpPr>
          <p:spPr>
            <a:xfrm>
              <a:off x="1772412" y="2282951"/>
              <a:ext cx="9118600" cy="2211705"/>
            </a:xfrm>
            <a:custGeom>
              <a:avLst/>
              <a:gdLst/>
              <a:ahLst/>
              <a:cxnLst/>
              <a:rect l="l" t="t" r="r" b="b"/>
              <a:pathLst>
                <a:path w="9118600" h="2211704">
                  <a:moveTo>
                    <a:pt x="440436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40436" y="2211324"/>
                  </a:lnTo>
                  <a:lnTo>
                    <a:pt x="440436" y="0"/>
                  </a:lnTo>
                  <a:close/>
                </a:path>
                <a:path w="9118600" h="2211704">
                  <a:moveTo>
                    <a:pt x="8461502" y="1327277"/>
                  </a:moveTo>
                  <a:lnTo>
                    <a:pt x="8429727" y="1328293"/>
                  </a:lnTo>
                  <a:lnTo>
                    <a:pt x="8420354" y="1033018"/>
                  </a:lnTo>
                  <a:lnTo>
                    <a:pt x="8407654" y="1033526"/>
                  </a:lnTo>
                  <a:lnTo>
                    <a:pt x="8417026" y="1328686"/>
                  </a:lnTo>
                  <a:lnTo>
                    <a:pt x="8385302" y="1329690"/>
                  </a:lnTo>
                  <a:lnTo>
                    <a:pt x="8425815" y="1404747"/>
                  </a:lnTo>
                  <a:lnTo>
                    <a:pt x="8455000" y="1341374"/>
                  </a:lnTo>
                  <a:lnTo>
                    <a:pt x="8461502" y="1327277"/>
                  </a:lnTo>
                  <a:close/>
                </a:path>
                <a:path w="9118600" h="2211704">
                  <a:moveTo>
                    <a:pt x="9118346" y="1304429"/>
                  </a:moveTo>
                  <a:lnTo>
                    <a:pt x="9086571" y="1305433"/>
                  </a:lnTo>
                  <a:lnTo>
                    <a:pt x="9077198" y="1010158"/>
                  </a:lnTo>
                  <a:lnTo>
                    <a:pt x="9064498" y="1010666"/>
                  </a:lnTo>
                  <a:lnTo>
                    <a:pt x="9073871" y="1305826"/>
                  </a:lnTo>
                  <a:lnTo>
                    <a:pt x="9042146" y="1306842"/>
                  </a:lnTo>
                  <a:lnTo>
                    <a:pt x="9082659" y="1381887"/>
                  </a:lnTo>
                  <a:lnTo>
                    <a:pt x="9111844" y="1318514"/>
                  </a:lnTo>
                  <a:lnTo>
                    <a:pt x="9118346" y="130442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72411" y="2282952"/>
              <a:ext cx="440690" cy="2211705"/>
            </a:xfrm>
            <a:custGeom>
              <a:avLst/>
              <a:gdLst/>
              <a:ahLst/>
              <a:cxnLst/>
              <a:rect l="l" t="t" r="r" b="b"/>
              <a:pathLst>
                <a:path w="440689" h="2211704">
                  <a:moveTo>
                    <a:pt x="0" y="2211324"/>
                  </a:moveTo>
                  <a:lnTo>
                    <a:pt x="440436" y="2211324"/>
                  </a:lnTo>
                  <a:lnTo>
                    <a:pt x="440436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483108" y="0"/>
                  </a:moveTo>
                  <a:lnTo>
                    <a:pt x="0" y="0"/>
                  </a:lnTo>
                  <a:lnTo>
                    <a:pt x="0" y="2211324"/>
                  </a:lnTo>
                  <a:lnTo>
                    <a:pt x="483108" y="221132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29000" y="2269236"/>
              <a:ext cx="483234" cy="2211705"/>
            </a:xfrm>
            <a:custGeom>
              <a:avLst/>
              <a:gdLst/>
              <a:ahLst/>
              <a:cxnLst/>
              <a:rect l="l" t="t" r="r" b="b"/>
              <a:pathLst>
                <a:path w="483235" h="2211704">
                  <a:moveTo>
                    <a:pt x="0" y="2211324"/>
                  </a:moveTo>
                  <a:lnTo>
                    <a:pt x="483108" y="2211324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22113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681228" y="0"/>
                  </a:moveTo>
                  <a:lnTo>
                    <a:pt x="0" y="0"/>
                  </a:lnTo>
                  <a:lnTo>
                    <a:pt x="0" y="2211323"/>
                  </a:lnTo>
                  <a:lnTo>
                    <a:pt x="681228" y="2211323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41364" y="2260092"/>
              <a:ext cx="681355" cy="2211705"/>
            </a:xfrm>
            <a:custGeom>
              <a:avLst/>
              <a:gdLst/>
              <a:ahLst/>
              <a:cxnLst/>
              <a:rect l="l" t="t" r="r" b="b"/>
              <a:pathLst>
                <a:path w="681354" h="2211704">
                  <a:moveTo>
                    <a:pt x="0" y="2211323"/>
                  </a:moveTo>
                  <a:lnTo>
                    <a:pt x="681228" y="2211323"/>
                  </a:lnTo>
                  <a:lnTo>
                    <a:pt x="681228" y="0"/>
                  </a:lnTo>
                  <a:lnTo>
                    <a:pt x="0" y="0"/>
                  </a:lnTo>
                  <a:lnTo>
                    <a:pt x="0" y="221132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693420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693420" y="2212847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07780" y="2372868"/>
              <a:ext cx="693420" cy="2212975"/>
            </a:xfrm>
            <a:custGeom>
              <a:avLst/>
              <a:gdLst/>
              <a:ahLst/>
              <a:cxnLst/>
              <a:rect l="l" t="t" r="r" b="b"/>
              <a:pathLst>
                <a:path w="693420" h="2212975">
                  <a:moveTo>
                    <a:pt x="0" y="2212847"/>
                  </a:moveTo>
                  <a:lnTo>
                    <a:pt x="693420" y="2212847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2128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91770" y="2115057"/>
            <a:ext cx="11935460" cy="4542155"/>
            <a:chOff x="191770" y="2115057"/>
            <a:chExt cx="11935460" cy="4542155"/>
          </a:xfrm>
        </p:grpSpPr>
        <p:sp>
          <p:nvSpPr>
            <p:cNvPr id="86" name="object 86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11922252" y="0"/>
                  </a:moveTo>
                  <a:lnTo>
                    <a:pt x="0" y="0"/>
                  </a:lnTo>
                  <a:lnTo>
                    <a:pt x="0" y="4529328"/>
                  </a:lnTo>
                  <a:lnTo>
                    <a:pt x="11922252" y="4529328"/>
                  </a:lnTo>
                  <a:lnTo>
                    <a:pt x="1192225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8120" y="2121407"/>
              <a:ext cx="11922760" cy="4529455"/>
            </a:xfrm>
            <a:custGeom>
              <a:avLst/>
              <a:gdLst/>
              <a:ahLst/>
              <a:cxnLst/>
              <a:rect l="l" t="t" r="r" b="b"/>
              <a:pathLst>
                <a:path w="11922760" h="4529455">
                  <a:moveTo>
                    <a:pt x="0" y="4529328"/>
                  </a:moveTo>
                  <a:lnTo>
                    <a:pt x="11922252" y="4529328"/>
                  </a:lnTo>
                  <a:lnTo>
                    <a:pt x="11922252" y="0"/>
                  </a:lnTo>
                  <a:lnTo>
                    <a:pt x="0" y="0"/>
                  </a:lnTo>
                  <a:lnTo>
                    <a:pt x="0" y="45293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59865" y="2792348"/>
            <a:ext cx="9994900" cy="313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What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need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preserve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these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pipeline</a:t>
            </a:r>
            <a:r>
              <a:rPr sz="3400" spc="-12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registers?</a:t>
            </a:r>
            <a:endParaRPr sz="3400">
              <a:latin typeface="Calibri"/>
              <a:cs typeface="Calibri"/>
            </a:endParaRPr>
          </a:p>
          <a:p>
            <a:pPr marL="1196340" marR="1186180" indent="982980">
              <a:lnSpc>
                <a:spcPct val="100000"/>
              </a:lnSpc>
            </a:pPr>
            <a:r>
              <a:rPr sz="3400" dirty="0">
                <a:latin typeface="Calibri"/>
                <a:cs typeface="Calibri"/>
              </a:rPr>
              <a:t>For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Example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-</a:t>
            </a:r>
            <a:r>
              <a:rPr sz="3400" dirty="0">
                <a:latin typeface="Calibri"/>
                <a:cs typeface="Calibri"/>
              </a:rPr>
              <a:t>-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Store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instruction: </a:t>
            </a:r>
            <a:r>
              <a:rPr sz="3400" dirty="0">
                <a:latin typeface="Calibri"/>
                <a:cs typeface="Calibri"/>
              </a:rPr>
              <a:t>IF/ID: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32-</a:t>
            </a:r>
            <a:r>
              <a:rPr sz="3400" dirty="0">
                <a:latin typeface="Calibri"/>
                <a:cs typeface="Calibri"/>
              </a:rPr>
              <a:t>bit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+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32-</a:t>
            </a:r>
            <a:r>
              <a:rPr sz="3400" dirty="0">
                <a:latin typeface="Calibri"/>
                <a:cs typeface="Calibri"/>
              </a:rPr>
              <a:t>bit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PC+4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result</a:t>
            </a:r>
            <a:endParaRPr sz="3400">
              <a:latin typeface="Calibri"/>
              <a:cs typeface="Calibri"/>
            </a:endParaRPr>
          </a:p>
          <a:p>
            <a:pPr marL="622300" marR="609600" algn="ctr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Calibri"/>
                <a:cs typeface="Calibri"/>
              </a:rPr>
              <a:t>ID/EX: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address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parts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(base/offset)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&amp;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value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store </a:t>
            </a:r>
            <a:r>
              <a:rPr sz="3400" dirty="0">
                <a:latin typeface="Calibri"/>
                <a:cs typeface="Calibri"/>
              </a:rPr>
              <a:t>Ex/Mem: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computed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addr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&amp;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value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store </a:t>
            </a:r>
            <a:r>
              <a:rPr sz="3400" dirty="0">
                <a:latin typeface="Calibri"/>
                <a:cs typeface="Calibri"/>
              </a:rPr>
              <a:t>Mem/WB:</a:t>
            </a:r>
            <a:r>
              <a:rPr sz="3400" spc="-13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nothing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  <p:sp>
        <p:nvSpPr>
          <p:cNvPr id="3" name="object 3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8239" y="3294634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9860" y="3286125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1950" y="3294634"/>
            <a:ext cx="1666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9678" y="3281248"/>
            <a:ext cx="3420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aseline="1543" dirty="0">
                <a:latin typeface="Courier New"/>
                <a:cs typeface="Courier New"/>
              </a:rPr>
              <a:t>lw</a:t>
            </a:r>
            <a:r>
              <a:rPr sz="2700" spc="-52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x12</a:t>
            </a:r>
            <a:r>
              <a:rPr sz="2700" spc="-37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(x15)</a:t>
            </a:r>
            <a:r>
              <a:rPr sz="2700" spc="-262" baseline="1543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8564" y="3281248"/>
            <a:ext cx="1528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4846" y="3277946"/>
            <a:ext cx="3378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r>
              <a:rPr sz="1800" spc="-484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3577" y="3281934"/>
            <a:ext cx="3268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x4</a:t>
            </a:r>
            <a:r>
              <a:rPr sz="1800" spc="-28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34905" y="3206648"/>
            <a:ext cx="6170295" cy="2367915"/>
            <a:chOff x="1834905" y="3206648"/>
            <a:chExt cx="6170295" cy="2367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40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644" y="3244596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759" y="3206648"/>
              <a:ext cx="732548" cy="6102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8673" y="3998017"/>
              <a:ext cx="728536" cy="6143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4905" y="4620768"/>
              <a:ext cx="710164" cy="8260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78099" y="3507613"/>
              <a:ext cx="1179830" cy="798195"/>
            </a:xfrm>
            <a:custGeom>
              <a:avLst/>
              <a:gdLst/>
              <a:ahLst/>
              <a:cxnLst/>
              <a:rect l="l" t="t" r="r" b="b"/>
              <a:pathLst>
                <a:path w="1179829" h="798195">
                  <a:moveTo>
                    <a:pt x="1112856" y="760453"/>
                  </a:moveTo>
                  <a:lnTo>
                    <a:pt x="1095121" y="786764"/>
                  </a:lnTo>
                  <a:lnTo>
                    <a:pt x="1179576" y="797813"/>
                  </a:lnTo>
                  <a:lnTo>
                    <a:pt x="1162496" y="767588"/>
                  </a:lnTo>
                  <a:lnTo>
                    <a:pt x="1123441" y="767588"/>
                  </a:lnTo>
                  <a:lnTo>
                    <a:pt x="1112856" y="760453"/>
                  </a:lnTo>
                  <a:close/>
                </a:path>
                <a:path w="1179829" h="798195">
                  <a:moveTo>
                    <a:pt x="1119962" y="749910"/>
                  </a:moveTo>
                  <a:lnTo>
                    <a:pt x="1112856" y="760453"/>
                  </a:lnTo>
                  <a:lnTo>
                    <a:pt x="1123441" y="767588"/>
                  </a:lnTo>
                  <a:lnTo>
                    <a:pt x="1130553" y="757047"/>
                  </a:lnTo>
                  <a:lnTo>
                    <a:pt x="1119962" y="749910"/>
                  </a:lnTo>
                  <a:close/>
                </a:path>
                <a:path w="1179829" h="798195">
                  <a:moveTo>
                    <a:pt x="1137665" y="723645"/>
                  </a:moveTo>
                  <a:lnTo>
                    <a:pt x="1119962" y="749910"/>
                  </a:lnTo>
                  <a:lnTo>
                    <a:pt x="1130553" y="757047"/>
                  </a:lnTo>
                  <a:lnTo>
                    <a:pt x="1123441" y="767588"/>
                  </a:lnTo>
                  <a:lnTo>
                    <a:pt x="1162496" y="767588"/>
                  </a:lnTo>
                  <a:lnTo>
                    <a:pt x="1137665" y="723645"/>
                  </a:lnTo>
                  <a:close/>
                </a:path>
                <a:path w="1179829" h="798195">
                  <a:moveTo>
                    <a:pt x="7112" y="0"/>
                  </a:moveTo>
                  <a:lnTo>
                    <a:pt x="0" y="10413"/>
                  </a:lnTo>
                  <a:lnTo>
                    <a:pt x="1112856" y="760453"/>
                  </a:lnTo>
                  <a:lnTo>
                    <a:pt x="1119962" y="749910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1382" y="5850280"/>
            <a:ext cx="8280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6434" y="3294634"/>
            <a:ext cx="3342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r>
              <a:rPr sz="1800" spc="-7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9860" y="3297428"/>
            <a:ext cx="3303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x4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5101" y="3289757"/>
            <a:ext cx="1528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6434" y="3294634"/>
            <a:ext cx="3342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r>
              <a:rPr sz="1800" spc="-7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9860" y="3297428"/>
            <a:ext cx="3303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x4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5101" y="3289757"/>
            <a:ext cx="1528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0902" y="3659885"/>
            <a:ext cx="152908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91440" marR="381635">
              <a:lnSpc>
                <a:spcPct val="100000"/>
              </a:lnSpc>
              <a:spcBef>
                <a:spcPts val="484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6434" y="3294634"/>
            <a:ext cx="3342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r>
              <a:rPr sz="1800" spc="-7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9860" y="3297428"/>
            <a:ext cx="3303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x4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5101" y="3289757"/>
            <a:ext cx="1528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53644" y="4591050"/>
            <a:ext cx="8948420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Key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Idea:Pipelining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unlocks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400" b="1" i="1" spc="-10" dirty="0">
                <a:latin typeface="Calibri"/>
                <a:cs typeface="Calibri"/>
              </a:rPr>
              <a:t>Instruction</a:t>
            </a:r>
            <a:r>
              <a:rPr sz="3400" b="1" i="1" spc="-125" dirty="0">
                <a:latin typeface="Calibri"/>
                <a:cs typeface="Calibri"/>
              </a:rPr>
              <a:t> </a:t>
            </a:r>
            <a:r>
              <a:rPr sz="3400" b="1" i="1" dirty="0">
                <a:latin typeface="Calibri"/>
                <a:cs typeface="Calibri"/>
              </a:rPr>
              <a:t>Level</a:t>
            </a:r>
            <a:r>
              <a:rPr sz="3400" b="1" i="1" spc="-114" dirty="0">
                <a:latin typeface="Calibri"/>
                <a:cs typeface="Calibri"/>
              </a:rPr>
              <a:t> </a:t>
            </a:r>
            <a:r>
              <a:rPr sz="3400" b="1" i="1" spc="-10" dirty="0">
                <a:latin typeface="Calibri"/>
                <a:cs typeface="Calibri"/>
              </a:rPr>
              <a:t>Parallelism</a:t>
            </a:r>
            <a:r>
              <a:rPr sz="3400" b="1" i="1" spc="-110" dirty="0">
                <a:latin typeface="Calibri"/>
                <a:cs typeface="Calibri"/>
              </a:rPr>
              <a:t> </a:t>
            </a:r>
            <a:r>
              <a:rPr sz="3400" b="1" i="1" spc="-10" dirty="0">
                <a:latin typeface="Calibri"/>
                <a:cs typeface="Calibri"/>
              </a:rPr>
              <a:t>(ILP)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400" dirty="0">
                <a:latin typeface="Calibri"/>
                <a:cs typeface="Calibri"/>
              </a:rPr>
              <a:t>one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of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great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ideas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computer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architecture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400" b="1" spc="-10" dirty="0">
                <a:latin typeface="Calibri"/>
                <a:cs typeface="Calibri"/>
              </a:rPr>
              <a:t>Practical</a:t>
            </a:r>
            <a:r>
              <a:rPr sz="3400" b="1" spc="-95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Implications</a:t>
            </a:r>
            <a:r>
              <a:rPr sz="3400" b="1" spc="-7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of</a:t>
            </a:r>
            <a:r>
              <a:rPr sz="3400" b="1" spc="-10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adding</a:t>
            </a:r>
            <a:r>
              <a:rPr sz="3400" b="1" spc="-9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ILP</a:t>
            </a:r>
            <a:r>
              <a:rPr sz="3400" b="1" spc="-9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to</a:t>
            </a:r>
            <a:r>
              <a:rPr sz="3400" b="1" spc="-90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the</a:t>
            </a:r>
            <a:r>
              <a:rPr sz="3400" b="1" spc="-11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system?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388" y="3601592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369" y="2683002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8658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Pipeline</a:t>
            </a:r>
            <a:r>
              <a:rPr spc="-75" dirty="0"/>
              <a:t> </a:t>
            </a:r>
            <a:r>
              <a:rPr dirty="0"/>
              <a:t>Diagram</a:t>
            </a:r>
            <a:r>
              <a:rPr spc="-95" dirty="0"/>
              <a:t> </a:t>
            </a:r>
            <a:r>
              <a:rPr spc="-10" dirty="0"/>
              <a:t>Illustrates</a:t>
            </a:r>
            <a:r>
              <a:rPr spc="-100" dirty="0"/>
              <a:t> </a:t>
            </a:r>
            <a:r>
              <a:rPr spc="-10" dirty="0"/>
              <a:t>Parallelism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369" y="4490720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369" y="5317997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9195" y="2442972"/>
            <a:ext cx="820419" cy="83693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3427" y="2442972"/>
            <a:ext cx="820419" cy="836930"/>
          </a:xfrm>
          <a:custGeom>
            <a:avLst/>
            <a:gdLst/>
            <a:ahLst/>
            <a:cxnLst/>
            <a:rect l="l" t="t" r="r" b="b"/>
            <a:pathLst>
              <a:path w="820420" h="836929">
                <a:moveTo>
                  <a:pt x="0" y="836676"/>
                </a:moveTo>
                <a:lnTo>
                  <a:pt x="819912" y="836676"/>
                </a:lnTo>
                <a:lnTo>
                  <a:pt x="819912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3427" y="2442972"/>
            <a:ext cx="820419" cy="8369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129023" y="2436622"/>
          <a:ext cx="819785" cy="2593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19446" y="2436622"/>
          <a:ext cx="819785" cy="3470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309105" y="2436622"/>
          <a:ext cx="820419" cy="4352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043427" y="3320796"/>
            <a:ext cx="820419" cy="836930"/>
          </a:xfrm>
          <a:custGeom>
            <a:avLst/>
            <a:gdLst/>
            <a:ahLst/>
            <a:cxnLst/>
            <a:rect l="l" t="t" r="r" b="b"/>
            <a:pathLst>
              <a:path w="820420" h="836929">
                <a:moveTo>
                  <a:pt x="0" y="836676"/>
                </a:moveTo>
                <a:lnTo>
                  <a:pt x="819912" y="836676"/>
                </a:lnTo>
                <a:lnTo>
                  <a:pt x="819912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49777" y="3306571"/>
            <a:ext cx="807720" cy="8445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401814" y="3314446"/>
          <a:ext cx="819785" cy="3475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491473" y="4192270"/>
          <a:ext cx="821690" cy="2597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9589007" y="5076444"/>
            <a:ext cx="820419" cy="838200"/>
          </a:xfrm>
          <a:custGeom>
            <a:avLst/>
            <a:gdLst/>
            <a:ahLst/>
            <a:cxnLst/>
            <a:rect l="l" t="t" r="r" b="b"/>
            <a:pathLst>
              <a:path w="820420" h="838200">
                <a:moveTo>
                  <a:pt x="0" y="838199"/>
                </a:moveTo>
                <a:lnTo>
                  <a:pt x="819911" y="838199"/>
                </a:lnTo>
                <a:lnTo>
                  <a:pt x="819911" y="0"/>
                </a:lnTo>
                <a:lnTo>
                  <a:pt x="0" y="0"/>
                </a:lnTo>
                <a:lnTo>
                  <a:pt x="0" y="83819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89007" y="5076444"/>
            <a:ext cx="820419" cy="83820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246379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6183" y="1438147"/>
            <a:ext cx="22730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Time</a:t>
            </a:r>
            <a:r>
              <a:rPr lang="en-US" sz="1800" b="1" spc="-20" dirty="0">
                <a:latin typeface="Calibri"/>
                <a:cs typeface="Calibri"/>
              </a:rPr>
              <a:t> (Cycles)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4222" y="20767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78453" y="20767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68748" y="20651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59297" y="20651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10604" y="20571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3825" y="203194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34373" y="202945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12477" y="204749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05227" y="1751076"/>
            <a:ext cx="7835265" cy="76200"/>
          </a:xfrm>
          <a:custGeom>
            <a:avLst/>
            <a:gdLst/>
            <a:ahLst/>
            <a:cxnLst/>
            <a:rect l="l" t="t" r="r" b="b"/>
            <a:pathLst>
              <a:path w="7835265" h="76200">
                <a:moveTo>
                  <a:pt x="7759065" y="0"/>
                </a:moveTo>
                <a:lnTo>
                  <a:pt x="7759065" y="76200"/>
                </a:lnTo>
                <a:lnTo>
                  <a:pt x="7822565" y="44450"/>
                </a:lnTo>
                <a:lnTo>
                  <a:pt x="7771892" y="44450"/>
                </a:lnTo>
                <a:lnTo>
                  <a:pt x="7771892" y="31750"/>
                </a:lnTo>
                <a:lnTo>
                  <a:pt x="7822565" y="31750"/>
                </a:lnTo>
                <a:lnTo>
                  <a:pt x="7759065" y="0"/>
                </a:lnTo>
                <a:close/>
              </a:path>
              <a:path w="7835265" h="76200">
                <a:moveTo>
                  <a:pt x="775906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759065" y="44450"/>
                </a:lnTo>
                <a:lnTo>
                  <a:pt x="7759065" y="31750"/>
                </a:lnTo>
                <a:close/>
              </a:path>
              <a:path w="7835265" h="76200">
                <a:moveTo>
                  <a:pt x="7822565" y="31750"/>
                </a:moveTo>
                <a:lnTo>
                  <a:pt x="7771892" y="31750"/>
                </a:lnTo>
                <a:lnTo>
                  <a:pt x="7771892" y="44450"/>
                </a:lnTo>
                <a:lnTo>
                  <a:pt x="7822565" y="44450"/>
                </a:lnTo>
                <a:lnTo>
                  <a:pt x="7835265" y="38100"/>
                </a:lnTo>
                <a:lnTo>
                  <a:pt x="7822565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9582657" y="5952490"/>
            <a:ext cx="833119" cy="850900"/>
            <a:chOff x="9582657" y="5952490"/>
            <a:chExt cx="833119" cy="850900"/>
          </a:xfrm>
        </p:grpSpPr>
        <p:sp>
          <p:nvSpPr>
            <p:cNvPr id="30" name="object 30"/>
            <p:cNvSpPr/>
            <p:nvPr/>
          </p:nvSpPr>
          <p:spPr>
            <a:xfrm>
              <a:off x="9589007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819911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19911" y="838200"/>
                  </a:lnTo>
                  <a:lnTo>
                    <a:pt x="8199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89007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0" y="838200"/>
                  </a:moveTo>
                  <a:lnTo>
                    <a:pt x="819911" y="838200"/>
                  </a:lnTo>
                  <a:lnTo>
                    <a:pt x="819911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0672318" y="5952490"/>
            <a:ext cx="833119" cy="850900"/>
            <a:chOff x="10672318" y="5952490"/>
            <a:chExt cx="833119" cy="850900"/>
          </a:xfrm>
        </p:grpSpPr>
        <p:sp>
          <p:nvSpPr>
            <p:cNvPr id="33" name="object 33"/>
            <p:cNvSpPr/>
            <p:nvPr/>
          </p:nvSpPr>
          <p:spPr>
            <a:xfrm>
              <a:off x="10678668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819912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19912" y="838200"/>
                  </a:lnTo>
                  <a:lnTo>
                    <a:pt x="8199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78668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0" y="838200"/>
                  </a:moveTo>
                  <a:lnTo>
                    <a:pt x="819912" y="838200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9311" y="6186254"/>
            <a:ext cx="20745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x31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x30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x29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40645" y="6271514"/>
            <a:ext cx="517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13491" y="6271514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388" y="3601592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369" y="2683002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8658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Pipeline</a:t>
            </a:r>
            <a:r>
              <a:rPr spc="-75" dirty="0"/>
              <a:t> </a:t>
            </a:r>
            <a:r>
              <a:rPr dirty="0"/>
              <a:t>Diagram</a:t>
            </a:r>
            <a:r>
              <a:rPr spc="-95" dirty="0"/>
              <a:t> </a:t>
            </a:r>
            <a:r>
              <a:rPr spc="-10" dirty="0"/>
              <a:t>Illustrates</a:t>
            </a:r>
            <a:r>
              <a:rPr spc="-100" dirty="0"/>
              <a:t> </a:t>
            </a:r>
            <a:r>
              <a:rPr spc="-10" dirty="0"/>
              <a:t>Parallelism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369" y="4490720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369" y="5317997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9195" y="2442972"/>
            <a:ext cx="820419" cy="83693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3427" y="2442972"/>
            <a:ext cx="820419" cy="836930"/>
          </a:xfrm>
          <a:custGeom>
            <a:avLst/>
            <a:gdLst/>
            <a:ahLst/>
            <a:cxnLst/>
            <a:rect l="l" t="t" r="r" b="b"/>
            <a:pathLst>
              <a:path w="820420" h="836929">
                <a:moveTo>
                  <a:pt x="0" y="836676"/>
                </a:moveTo>
                <a:lnTo>
                  <a:pt x="819912" y="836676"/>
                </a:lnTo>
                <a:lnTo>
                  <a:pt x="819912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3427" y="2442972"/>
            <a:ext cx="820419" cy="8369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129023" y="2436622"/>
          <a:ext cx="819785" cy="2593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19446" y="2436622"/>
          <a:ext cx="819785" cy="3470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043427" y="3320796"/>
            <a:ext cx="820419" cy="836930"/>
          </a:xfrm>
          <a:custGeom>
            <a:avLst/>
            <a:gdLst/>
            <a:ahLst/>
            <a:cxnLst/>
            <a:rect l="l" t="t" r="r" b="b"/>
            <a:pathLst>
              <a:path w="820420" h="836929">
                <a:moveTo>
                  <a:pt x="0" y="836676"/>
                </a:moveTo>
                <a:lnTo>
                  <a:pt x="819912" y="836676"/>
                </a:lnTo>
                <a:lnTo>
                  <a:pt x="819912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49777" y="3306571"/>
            <a:ext cx="807720" cy="8445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401814" y="3314446"/>
          <a:ext cx="819785" cy="3475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491473" y="4192270"/>
          <a:ext cx="821690" cy="2597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9589007" y="5076444"/>
            <a:ext cx="820419" cy="838200"/>
          </a:xfrm>
          <a:custGeom>
            <a:avLst/>
            <a:gdLst/>
            <a:ahLst/>
            <a:cxnLst/>
            <a:rect l="l" t="t" r="r" b="b"/>
            <a:pathLst>
              <a:path w="820420" h="838200">
                <a:moveTo>
                  <a:pt x="0" y="838199"/>
                </a:moveTo>
                <a:lnTo>
                  <a:pt x="819911" y="838199"/>
                </a:lnTo>
                <a:lnTo>
                  <a:pt x="819911" y="0"/>
                </a:lnTo>
                <a:lnTo>
                  <a:pt x="0" y="0"/>
                </a:lnTo>
                <a:lnTo>
                  <a:pt x="0" y="83819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89007" y="5076444"/>
            <a:ext cx="820419" cy="83820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246379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66184" y="1438147"/>
            <a:ext cx="423481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Time</a:t>
            </a:r>
            <a:r>
              <a:rPr lang="en-US" sz="1800" b="1" spc="-20" dirty="0">
                <a:latin typeface="Calibri"/>
                <a:cs typeface="Calibri"/>
              </a:rPr>
              <a:t> (Cycles)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4222" y="20767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78453" y="20767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68748" y="20651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59297" y="20651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3825" y="203194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34373" y="202945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309105" y="2211070"/>
          <a:ext cx="1049654" cy="4578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18745" marR="12128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9912477" y="204749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05227" y="1751076"/>
            <a:ext cx="7835265" cy="76200"/>
          </a:xfrm>
          <a:custGeom>
            <a:avLst/>
            <a:gdLst/>
            <a:ahLst/>
            <a:cxnLst/>
            <a:rect l="l" t="t" r="r" b="b"/>
            <a:pathLst>
              <a:path w="7835265" h="76200">
                <a:moveTo>
                  <a:pt x="7759065" y="0"/>
                </a:moveTo>
                <a:lnTo>
                  <a:pt x="7759065" y="76200"/>
                </a:lnTo>
                <a:lnTo>
                  <a:pt x="7822565" y="44450"/>
                </a:lnTo>
                <a:lnTo>
                  <a:pt x="7771892" y="44450"/>
                </a:lnTo>
                <a:lnTo>
                  <a:pt x="7771892" y="31750"/>
                </a:lnTo>
                <a:lnTo>
                  <a:pt x="7822565" y="31750"/>
                </a:lnTo>
                <a:lnTo>
                  <a:pt x="7759065" y="0"/>
                </a:lnTo>
                <a:close/>
              </a:path>
              <a:path w="7835265" h="76200">
                <a:moveTo>
                  <a:pt x="775906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759065" y="44450"/>
                </a:lnTo>
                <a:lnTo>
                  <a:pt x="7759065" y="31750"/>
                </a:lnTo>
                <a:close/>
              </a:path>
              <a:path w="7835265" h="76200">
                <a:moveTo>
                  <a:pt x="7822565" y="31750"/>
                </a:moveTo>
                <a:lnTo>
                  <a:pt x="7771892" y="31750"/>
                </a:lnTo>
                <a:lnTo>
                  <a:pt x="7771892" y="44450"/>
                </a:lnTo>
                <a:lnTo>
                  <a:pt x="7822565" y="44450"/>
                </a:lnTo>
                <a:lnTo>
                  <a:pt x="7835265" y="38100"/>
                </a:lnTo>
                <a:lnTo>
                  <a:pt x="7822565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9582657" y="5952490"/>
            <a:ext cx="833119" cy="850900"/>
            <a:chOff x="9582657" y="5952490"/>
            <a:chExt cx="833119" cy="850900"/>
          </a:xfrm>
        </p:grpSpPr>
        <p:sp>
          <p:nvSpPr>
            <p:cNvPr id="29" name="object 29"/>
            <p:cNvSpPr/>
            <p:nvPr/>
          </p:nvSpPr>
          <p:spPr>
            <a:xfrm>
              <a:off x="9589007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819911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19911" y="838200"/>
                  </a:lnTo>
                  <a:lnTo>
                    <a:pt x="8199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89007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0" y="838200"/>
                  </a:moveTo>
                  <a:lnTo>
                    <a:pt x="819911" y="838200"/>
                  </a:lnTo>
                  <a:lnTo>
                    <a:pt x="819911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0672318" y="5952490"/>
            <a:ext cx="833119" cy="850900"/>
            <a:chOff x="10672318" y="5952490"/>
            <a:chExt cx="833119" cy="850900"/>
          </a:xfrm>
        </p:grpSpPr>
        <p:sp>
          <p:nvSpPr>
            <p:cNvPr id="32" name="object 32"/>
            <p:cNvSpPr/>
            <p:nvPr/>
          </p:nvSpPr>
          <p:spPr>
            <a:xfrm>
              <a:off x="10678668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819912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19912" y="838200"/>
                  </a:lnTo>
                  <a:lnTo>
                    <a:pt x="8199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78668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0" y="838200"/>
                  </a:moveTo>
                  <a:lnTo>
                    <a:pt x="819912" y="838200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6582156" y="2192401"/>
            <a:ext cx="2261235" cy="749300"/>
          </a:xfrm>
          <a:custGeom>
            <a:avLst/>
            <a:gdLst/>
            <a:ahLst/>
            <a:cxnLst/>
            <a:rect l="l" t="t" r="r" b="b"/>
            <a:pathLst>
              <a:path w="2261234" h="749300">
                <a:moveTo>
                  <a:pt x="74467" y="30204"/>
                </a:moveTo>
                <a:lnTo>
                  <a:pt x="70575" y="42284"/>
                </a:lnTo>
                <a:lnTo>
                  <a:pt x="2257298" y="749300"/>
                </a:lnTo>
                <a:lnTo>
                  <a:pt x="2261235" y="737108"/>
                </a:lnTo>
                <a:lnTo>
                  <a:pt x="74467" y="30204"/>
                </a:lnTo>
                <a:close/>
              </a:path>
              <a:path w="2261234" h="749300">
                <a:moveTo>
                  <a:pt x="84200" y="0"/>
                </a:moveTo>
                <a:lnTo>
                  <a:pt x="0" y="12826"/>
                </a:lnTo>
                <a:lnTo>
                  <a:pt x="60833" y="72516"/>
                </a:lnTo>
                <a:lnTo>
                  <a:pt x="70575" y="42284"/>
                </a:lnTo>
                <a:lnTo>
                  <a:pt x="58420" y="38353"/>
                </a:lnTo>
                <a:lnTo>
                  <a:pt x="62357" y="26288"/>
                </a:lnTo>
                <a:lnTo>
                  <a:pt x="75729" y="26288"/>
                </a:lnTo>
                <a:lnTo>
                  <a:pt x="84200" y="0"/>
                </a:lnTo>
                <a:close/>
              </a:path>
              <a:path w="2261234" h="749300">
                <a:moveTo>
                  <a:pt x="62357" y="26288"/>
                </a:moveTo>
                <a:lnTo>
                  <a:pt x="58420" y="38353"/>
                </a:lnTo>
                <a:lnTo>
                  <a:pt x="70575" y="42284"/>
                </a:lnTo>
                <a:lnTo>
                  <a:pt x="74467" y="30204"/>
                </a:lnTo>
                <a:lnTo>
                  <a:pt x="62357" y="26288"/>
                </a:lnTo>
                <a:close/>
              </a:path>
              <a:path w="2261234" h="749300">
                <a:moveTo>
                  <a:pt x="75729" y="26288"/>
                </a:moveTo>
                <a:lnTo>
                  <a:pt x="62357" y="26288"/>
                </a:lnTo>
                <a:lnTo>
                  <a:pt x="74467" y="30204"/>
                </a:lnTo>
                <a:lnTo>
                  <a:pt x="75729" y="2628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865489" y="2833496"/>
            <a:ext cx="2576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Parallelism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Factor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5!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Question: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machine’s</a:t>
            </a:r>
            <a:r>
              <a:rPr sz="1800" b="1" spc="-20" dirty="0">
                <a:latin typeface="Calibri"/>
                <a:cs typeface="Calibri"/>
              </a:rPr>
              <a:t> rate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Cycle?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9311" y="6186254"/>
            <a:ext cx="20745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x31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x30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x29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40645" y="6271514"/>
            <a:ext cx="517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13491" y="6271514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388" y="3601592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369" y="2683002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8658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Pipeline</a:t>
            </a:r>
            <a:r>
              <a:rPr spc="-75" dirty="0"/>
              <a:t> </a:t>
            </a:r>
            <a:r>
              <a:rPr dirty="0"/>
              <a:t>Diagram</a:t>
            </a:r>
            <a:r>
              <a:rPr spc="-95" dirty="0"/>
              <a:t> </a:t>
            </a:r>
            <a:r>
              <a:rPr spc="-10" dirty="0"/>
              <a:t>Illustrates</a:t>
            </a:r>
            <a:r>
              <a:rPr spc="-100" dirty="0"/>
              <a:t> </a:t>
            </a:r>
            <a:r>
              <a:rPr spc="-10" dirty="0"/>
              <a:t>Parallelism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369" y="4490720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9195" y="2442972"/>
            <a:ext cx="820419" cy="83693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3427" y="2442972"/>
            <a:ext cx="820419" cy="836930"/>
          </a:xfrm>
          <a:custGeom>
            <a:avLst/>
            <a:gdLst/>
            <a:ahLst/>
            <a:cxnLst/>
            <a:rect l="l" t="t" r="r" b="b"/>
            <a:pathLst>
              <a:path w="820420" h="836929">
                <a:moveTo>
                  <a:pt x="0" y="836676"/>
                </a:moveTo>
                <a:lnTo>
                  <a:pt x="819912" y="836676"/>
                </a:lnTo>
                <a:lnTo>
                  <a:pt x="819912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3427" y="2442972"/>
            <a:ext cx="820419" cy="8369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29023" y="2436622"/>
          <a:ext cx="819785" cy="2593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219446" y="2436622"/>
          <a:ext cx="819785" cy="3470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043427" y="3320796"/>
            <a:ext cx="820419" cy="836930"/>
          </a:xfrm>
          <a:custGeom>
            <a:avLst/>
            <a:gdLst/>
            <a:ahLst/>
            <a:cxnLst/>
            <a:rect l="l" t="t" r="r" b="b"/>
            <a:pathLst>
              <a:path w="820420" h="836929">
                <a:moveTo>
                  <a:pt x="0" y="836676"/>
                </a:moveTo>
                <a:lnTo>
                  <a:pt x="819912" y="836676"/>
                </a:lnTo>
                <a:lnTo>
                  <a:pt x="819912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49777" y="3306571"/>
            <a:ext cx="807720" cy="8445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401814" y="3314446"/>
          <a:ext cx="819785" cy="3475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491473" y="4192270"/>
          <a:ext cx="821690" cy="2597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9582657" y="5070094"/>
            <a:ext cx="833119" cy="1733550"/>
            <a:chOff x="9582657" y="5070094"/>
            <a:chExt cx="833119" cy="1733550"/>
          </a:xfrm>
        </p:grpSpPr>
        <p:sp>
          <p:nvSpPr>
            <p:cNvPr id="16" name="object 16"/>
            <p:cNvSpPr/>
            <p:nvPr/>
          </p:nvSpPr>
          <p:spPr>
            <a:xfrm>
              <a:off x="9589007" y="5076444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819911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819911" y="838199"/>
                  </a:lnTo>
                  <a:lnTo>
                    <a:pt x="8199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89007" y="5076444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0" y="838199"/>
                  </a:moveTo>
                  <a:lnTo>
                    <a:pt x="819911" y="838199"/>
                  </a:lnTo>
                  <a:lnTo>
                    <a:pt x="819911" y="0"/>
                  </a:lnTo>
                  <a:lnTo>
                    <a:pt x="0" y="0"/>
                  </a:lnTo>
                  <a:lnTo>
                    <a:pt x="0" y="8381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89007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819911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19911" y="838200"/>
                  </a:lnTo>
                  <a:lnTo>
                    <a:pt x="8199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89007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0" y="838200"/>
                  </a:moveTo>
                  <a:lnTo>
                    <a:pt x="819911" y="838200"/>
                  </a:lnTo>
                  <a:lnTo>
                    <a:pt x="819911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66184" y="1438147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4222" y="20767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8453" y="20767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68748" y="20651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59297" y="20651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3825" y="203194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34373" y="202945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309105" y="2211070"/>
          <a:ext cx="1049654" cy="4578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569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18745" marR="12128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 marR="22225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9142221" y="1993646"/>
            <a:ext cx="1319530" cy="6819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782320">
              <a:lnSpc>
                <a:spcPct val="100000"/>
              </a:lnSpc>
              <a:spcBef>
                <a:spcPts val="520"/>
              </a:spcBef>
            </a:pPr>
            <a:r>
              <a:rPr sz="1800" b="1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latin typeface="Calibri"/>
                <a:cs typeface="Calibri"/>
              </a:rPr>
              <a:t>Pipeline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05227" y="1751076"/>
            <a:ext cx="7835265" cy="76200"/>
          </a:xfrm>
          <a:custGeom>
            <a:avLst/>
            <a:gdLst/>
            <a:ahLst/>
            <a:cxnLst/>
            <a:rect l="l" t="t" r="r" b="b"/>
            <a:pathLst>
              <a:path w="7835265" h="76200">
                <a:moveTo>
                  <a:pt x="7759065" y="0"/>
                </a:moveTo>
                <a:lnTo>
                  <a:pt x="7759065" y="76200"/>
                </a:lnTo>
                <a:lnTo>
                  <a:pt x="7822565" y="44450"/>
                </a:lnTo>
                <a:lnTo>
                  <a:pt x="7771892" y="44450"/>
                </a:lnTo>
                <a:lnTo>
                  <a:pt x="7771892" y="31750"/>
                </a:lnTo>
                <a:lnTo>
                  <a:pt x="7822565" y="31750"/>
                </a:lnTo>
                <a:lnTo>
                  <a:pt x="7759065" y="0"/>
                </a:lnTo>
                <a:close/>
              </a:path>
              <a:path w="7835265" h="76200">
                <a:moveTo>
                  <a:pt x="775906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759065" y="44450"/>
                </a:lnTo>
                <a:lnTo>
                  <a:pt x="7759065" y="31750"/>
                </a:lnTo>
                <a:close/>
              </a:path>
              <a:path w="7835265" h="76200">
                <a:moveTo>
                  <a:pt x="7822565" y="31750"/>
                </a:moveTo>
                <a:lnTo>
                  <a:pt x="7771892" y="31750"/>
                </a:lnTo>
                <a:lnTo>
                  <a:pt x="7771892" y="44450"/>
                </a:lnTo>
                <a:lnTo>
                  <a:pt x="7822565" y="44450"/>
                </a:lnTo>
                <a:lnTo>
                  <a:pt x="7835265" y="38100"/>
                </a:lnTo>
                <a:lnTo>
                  <a:pt x="7822565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0672318" y="5952490"/>
            <a:ext cx="833119" cy="850900"/>
            <a:chOff x="10672318" y="5952490"/>
            <a:chExt cx="833119" cy="850900"/>
          </a:xfrm>
        </p:grpSpPr>
        <p:sp>
          <p:nvSpPr>
            <p:cNvPr id="31" name="object 31"/>
            <p:cNvSpPr/>
            <p:nvPr/>
          </p:nvSpPr>
          <p:spPr>
            <a:xfrm>
              <a:off x="10678668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819912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19912" y="838200"/>
                  </a:lnTo>
                  <a:lnTo>
                    <a:pt x="8199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678668" y="5958840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0" y="838200"/>
                  </a:moveTo>
                  <a:lnTo>
                    <a:pt x="819912" y="838200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6582156" y="2192401"/>
            <a:ext cx="2261235" cy="749300"/>
          </a:xfrm>
          <a:custGeom>
            <a:avLst/>
            <a:gdLst/>
            <a:ahLst/>
            <a:cxnLst/>
            <a:rect l="l" t="t" r="r" b="b"/>
            <a:pathLst>
              <a:path w="2261234" h="749300">
                <a:moveTo>
                  <a:pt x="74467" y="30204"/>
                </a:moveTo>
                <a:lnTo>
                  <a:pt x="70575" y="42284"/>
                </a:lnTo>
                <a:lnTo>
                  <a:pt x="2257298" y="749300"/>
                </a:lnTo>
                <a:lnTo>
                  <a:pt x="2261235" y="737108"/>
                </a:lnTo>
                <a:lnTo>
                  <a:pt x="74467" y="30204"/>
                </a:lnTo>
                <a:close/>
              </a:path>
              <a:path w="2261234" h="749300">
                <a:moveTo>
                  <a:pt x="84200" y="0"/>
                </a:moveTo>
                <a:lnTo>
                  <a:pt x="0" y="12826"/>
                </a:lnTo>
                <a:lnTo>
                  <a:pt x="60833" y="72516"/>
                </a:lnTo>
                <a:lnTo>
                  <a:pt x="70575" y="42284"/>
                </a:lnTo>
                <a:lnTo>
                  <a:pt x="58420" y="38353"/>
                </a:lnTo>
                <a:lnTo>
                  <a:pt x="62357" y="26288"/>
                </a:lnTo>
                <a:lnTo>
                  <a:pt x="75729" y="26288"/>
                </a:lnTo>
                <a:lnTo>
                  <a:pt x="84200" y="0"/>
                </a:lnTo>
                <a:close/>
              </a:path>
              <a:path w="2261234" h="749300">
                <a:moveTo>
                  <a:pt x="62357" y="26288"/>
                </a:moveTo>
                <a:lnTo>
                  <a:pt x="58420" y="38353"/>
                </a:lnTo>
                <a:lnTo>
                  <a:pt x="70575" y="42284"/>
                </a:lnTo>
                <a:lnTo>
                  <a:pt x="74467" y="30204"/>
                </a:lnTo>
                <a:lnTo>
                  <a:pt x="62357" y="26288"/>
                </a:lnTo>
                <a:close/>
              </a:path>
              <a:path w="2261234" h="749300">
                <a:moveTo>
                  <a:pt x="75729" y="26288"/>
                </a:moveTo>
                <a:lnTo>
                  <a:pt x="62357" y="26288"/>
                </a:lnTo>
                <a:lnTo>
                  <a:pt x="74467" y="30204"/>
                </a:lnTo>
                <a:lnTo>
                  <a:pt x="75729" y="2628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865489" y="2833496"/>
            <a:ext cx="2576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Parallelism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Factor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5!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Question: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machine’s</a:t>
            </a:r>
            <a:r>
              <a:rPr sz="1800" b="1" spc="-20" dirty="0">
                <a:latin typeface="Calibri"/>
                <a:cs typeface="Calibri"/>
              </a:rPr>
              <a:t> rate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Cycle?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77567" y="6568440"/>
            <a:ext cx="4117975" cy="0"/>
          </a:xfrm>
          <a:custGeom>
            <a:avLst/>
            <a:gdLst/>
            <a:ahLst/>
            <a:cxnLst/>
            <a:rect l="l" t="t" r="r" b="b"/>
            <a:pathLst>
              <a:path w="4117975">
                <a:moveTo>
                  <a:pt x="0" y="0"/>
                </a:moveTo>
                <a:lnTo>
                  <a:pt x="4117467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19771" y="2726435"/>
            <a:ext cx="4131310" cy="14604"/>
          </a:xfrm>
          <a:custGeom>
            <a:avLst/>
            <a:gdLst/>
            <a:ahLst/>
            <a:cxnLst/>
            <a:rect l="l" t="t" r="r" b="b"/>
            <a:pathLst>
              <a:path w="4131309" h="14605">
                <a:moveTo>
                  <a:pt x="0" y="14604"/>
                </a:moveTo>
                <a:lnTo>
                  <a:pt x="4130802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39369" y="5356283"/>
            <a:ext cx="166370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22942" y="5388635"/>
            <a:ext cx="3524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68040" y="6170320"/>
            <a:ext cx="1500505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2700" baseline="-9259" dirty="0">
                <a:latin typeface="Courier New"/>
                <a:cs typeface="Courier New"/>
              </a:rPr>
              <a:t>x29</a:t>
            </a:r>
            <a:r>
              <a:rPr sz="1800" dirty="0">
                <a:latin typeface="Calibri"/>
                <a:cs typeface="Calibri"/>
              </a:rPr>
              <a:t>Pipeline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9311" y="6186254"/>
            <a:ext cx="15284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60"/>
              </a:lnSpc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x31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x30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40645" y="6271514"/>
            <a:ext cx="517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13491" y="6271514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3818331"/>
            <a:ext cx="1664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369" y="2683002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83572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Pipeline</a:t>
            </a:r>
            <a:r>
              <a:rPr spc="-60" dirty="0"/>
              <a:t> </a:t>
            </a:r>
            <a:r>
              <a:rPr dirty="0"/>
              <a:t>Diagram:</a:t>
            </a:r>
            <a:r>
              <a:rPr spc="-65" dirty="0"/>
              <a:t> </a:t>
            </a:r>
            <a:r>
              <a:rPr dirty="0"/>
              <a:t>Single</a:t>
            </a:r>
            <a:r>
              <a:rPr spc="-65" dirty="0"/>
              <a:t> </a:t>
            </a:r>
            <a:r>
              <a:rPr dirty="0"/>
              <a:t>Cycle</a:t>
            </a:r>
            <a:r>
              <a:rPr spc="-45" dirty="0"/>
              <a:t> </a:t>
            </a:r>
            <a:r>
              <a:rPr spc="-10" dirty="0"/>
              <a:t>Design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369" y="4954651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369" y="6028435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9195" y="2442972"/>
            <a:ext cx="820419" cy="836930"/>
          </a:xfrm>
          <a:custGeom>
            <a:avLst/>
            <a:gdLst/>
            <a:ahLst/>
            <a:cxnLst/>
            <a:rect l="l" t="t" r="r" b="b"/>
            <a:pathLst>
              <a:path w="820419" h="836929">
                <a:moveTo>
                  <a:pt x="0" y="836676"/>
                </a:moveTo>
                <a:lnTo>
                  <a:pt x="819912" y="836676"/>
                </a:lnTo>
                <a:lnTo>
                  <a:pt x="819912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55545" y="2449322"/>
            <a:ext cx="807720" cy="8242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76727" y="2442972"/>
            <a:ext cx="820419" cy="836930"/>
          </a:xfrm>
          <a:custGeom>
            <a:avLst/>
            <a:gdLst/>
            <a:ahLst/>
            <a:cxnLst/>
            <a:rect l="l" t="t" r="r" b="b"/>
            <a:pathLst>
              <a:path w="820420" h="836929">
                <a:moveTo>
                  <a:pt x="0" y="836676"/>
                </a:moveTo>
                <a:lnTo>
                  <a:pt x="819912" y="836676"/>
                </a:lnTo>
                <a:lnTo>
                  <a:pt x="819912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3077" y="2449322"/>
            <a:ext cx="807720" cy="8242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6640" y="2442972"/>
            <a:ext cx="807720" cy="83693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4359" y="2442972"/>
            <a:ext cx="820419" cy="83693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17921" y="2430526"/>
            <a:ext cx="833119" cy="850900"/>
            <a:chOff x="5217921" y="2430526"/>
            <a:chExt cx="833119" cy="850900"/>
          </a:xfrm>
        </p:grpSpPr>
        <p:sp>
          <p:nvSpPr>
            <p:cNvPr id="14" name="object 14"/>
            <p:cNvSpPr/>
            <p:nvPr/>
          </p:nvSpPr>
          <p:spPr>
            <a:xfrm>
              <a:off x="5224272" y="2436875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359664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359664" y="838200"/>
                  </a:lnTo>
                  <a:lnTo>
                    <a:pt x="359664" y="0"/>
                  </a:lnTo>
                  <a:close/>
                </a:path>
                <a:path w="820420" h="838200">
                  <a:moveTo>
                    <a:pt x="819912" y="0"/>
                  </a:moveTo>
                  <a:lnTo>
                    <a:pt x="435864" y="0"/>
                  </a:lnTo>
                  <a:lnTo>
                    <a:pt x="435864" y="838200"/>
                  </a:lnTo>
                  <a:lnTo>
                    <a:pt x="819912" y="838200"/>
                  </a:lnTo>
                  <a:lnTo>
                    <a:pt x="8199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24271" y="2436876"/>
              <a:ext cx="820419" cy="838200"/>
            </a:xfrm>
            <a:custGeom>
              <a:avLst/>
              <a:gdLst/>
              <a:ahLst/>
              <a:cxnLst/>
              <a:rect l="l" t="t" r="r" b="b"/>
              <a:pathLst>
                <a:path w="820420" h="838200">
                  <a:moveTo>
                    <a:pt x="0" y="838200"/>
                  </a:moveTo>
                  <a:lnTo>
                    <a:pt x="819912" y="838200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57571" y="2691765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94295" y="1407033"/>
            <a:ext cx="1074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Clock</a:t>
            </a:r>
            <a:r>
              <a:rPr sz="1800" b="1" spc="-10" dirty="0">
                <a:latin typeface="Calibri"/>
                <a:cs typeface="Calibri"/>
              </a:rPr>
              <a:t> Cycle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78122" y="2069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037834" y="3422650"/>
          <a:ext cx="4093841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0201402" y="4577841"/>
          <a:ext cx="2002153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8027034" y="2069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81535" y="2069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22035" y="2058923"/>
            <a:ext cx="0" cy="4620260"/>
          </a:xfrm>
          <a:custGeom>
            <a:avLst/>
            <a:gdLst/>
            <a:ahLst/>
            <a:cxnLst/>
            <a:rect l="l" t="t" r="r" b="b"/>
            <a:pathLst>
              <a:path h="4620259">
                <a:moveTo>
                  <a:pt x="0" y="0"/>
                </a:moveTo>
                <a:lnTo>
                  <a:pt x="0" y="4619815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60796" y="4801870"/>
            <a:ext cx="25755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Parallelism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Factor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Question: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machine’s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rate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Cycle?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372" y="1946148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267" y="1946148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0116" y="1946148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8964" y="1946148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9335" y="1946148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791" y="2668523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3164" y="2668523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3535" y="2668523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2383" y="2668523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1232" y="2668523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0116" y="3409188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2011" y="3409188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0860" y="3409188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9708" y="3409188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0079" y="3409188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8964" y="4149852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0860" y="4149852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9708" y="4149852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50079" y="4149852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38928" y="4149852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190234" y="1895601"/>
          <a:ext cx="2814319" cy="54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9003538" y="2543301"/>
          <a:ext cx="2809874" cy="548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3148076" y="5577332"/>
            <a:ext cx="4805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90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gives?</a:t>
            </a:r>
            <a:r>
              <a:rPr sz="2400" dirty="0">
                <a:latin typeface="Calibri"/>
                <a:cs typeface="Calibri"/>
              </a:rPr>
              <a:t>	IPC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each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instruction’s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latency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still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5ns.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9372" y="1674876"/>
            <a:ext cx="3331210" cy="0"/>
          </a:xfrm>
          <a:custGeom>
            <a:avLst/>
            <a:gdLst/>
            <a:ahLst/>
            <a:cxnLst/>
            <a:rect l="l" t="t" r="r" b="b"/>
            <a:pathLst>
              <a:path w="3331210">
                <a:moveTo>
                  <a:pt x="0" y="0"/>
                </a:moveTo>
                <a:lnTo>
                  <a:pt x="333070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9340" y="1603247"/>
            <a:ext cx="2861310" cy="0"/>
          </a:xfrm>
          <a:custGeom>
            <a:avLst/>
            <a:gdLst/>
            <a:ahLst/>
            <a:cxnLst/>
            <a:rect l="l" t="t" r="r" b="b"/>
            <a:pathLst>
              <a:path w="2861309">
                <a:moveTo>
                  <a:pt x="0" y="0"/>
                </a:moveTo>
                <a:lnTo>
                  <a:pt x="286092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94510" y="1283970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5ns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99401" y="1247902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5ns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9335" y="4890515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9708" y="4890515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50079" y="4890515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38928" y="4890515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27776" y="4890515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689" y="1358872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3584" y="1358872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2433" y="1358872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1281" y="1358872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1652" y="1358872"/>
            <a:ext cx="518159" cy="55372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108" y="2081247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5481" y="2081247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5852" y="2081247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4700" y="2081247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3549" y="2081247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2433" y="2821912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4328" y="2821912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3177" y="2821912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2025" y="2821912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2396" y="2821912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31281" y="3562576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3177" y="3562576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2025" y="3562576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02396" y="3562576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1245" y="3562576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17708"/>
              </p:ext>
            </p:extLst>
          </p:nvPr>
        </p:nvGraphicFramePr>
        <p:xfrm>
          <a:off x="6242551" y="1308325"/>
          <a:ext cx="2814319" cy="54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0998"/>
              </p:ext>
            </p:extLst>
          </p:nvPr>
        </p:nvGraphicFramePr>
        <p:xfrm>
          <a:off x="9055855" y="1956025"/>
          <a:ext cx="2809874" cy="548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EX/AG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361689" y="1087600"/>
            <a:ext cx="3331210" cy="0"/>
          </a:xfrm>
          <a:custGeom>
            <a:avLst/>
            <a:gdLst/>
            <a:ahLst/>
            <a:cxnLst/>
            <a:rect l="l" t="t" r="r" b="b"/>
            <a:pathLst>
              <a:path w="3331210">
                <a:moveTo>
                  <a:pt x="0" y="0"/>
                </a:moveTo>
                <a:lnTo>
                  <a:pt x="333070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01657" y="1015971"/>
            <a:ext cx="2861310" cy="0"/>
          </a:xfrm>
          <a:custGeom>
            <a:avLst/>
            <a:gdLst/>
            <a:ahLst/>
            <a:cxnLst/>
            <a:rect l="l" t="t" r="r" b="b"/>
            <a:pathLst>
              <a:path w="2861309">
                <a:moveTo>
                  <a:pt x="0" y="0"/>
                </a:moveTo>
                <a:lnTo>
                  <a:pt x="286092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46827" y="696694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5ns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51718" y="660626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5ns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21652" y="4303239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2025" y="4303239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02396" y="4303239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EX/AG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91245" y="4303239"/>
            <a:ext cx="518159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Mem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80093" y="4303239"/>
            <a:ext cx="520065" cy="5518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7280" y="5016872"/>
            <a:ext cx="83896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90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gives?</a:t>
            </a:r>
            <a:r>
              <a:rPr sz="2400" dirty="0">
                <a:latin typeface="Calibri"/>
                <a:cs typeface="Calibri"/>
              </a:rPr>
              <a:t>	IPC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cases!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Idea: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Pipelined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Instruction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Throughput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higher.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Shorter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clock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period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parallelism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completed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instruction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ns </a:t>
            </a:r>
            <a:r>
              <a:rPr sz="2400" b="1" dirty="0">
                <a:latin typeface="Calibri"/>
                <a:cs typeface="Calibri"/>
              </a:rPr>
              <a:t>even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though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each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instruction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takes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5ns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complete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457868-C2D2-F51E-E3D7-2DC517859DA2}"/>
              </a:ext>
            </a:extLst>
          </p:cNvPr>
          <p:cNvSpPr txBox="1"/>
          <p:nvPr/>
        </p:nvSpPr>
        <p:spPr>
          <a:xfrm>
            <a:off x="7924800" y="2949383"/>
            <a:ext cx="3807453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Instructions/Cycle</a:t>
            </a:r>
          </a:p>
          <a:p>
            <a:pPr algn="ctr"/>
            <a:r>
              <a:rPr lang="en-US" b="1" dirty="0"/>
              <a:t>Vs</a:t>
            </a:r>
          </a:p>
          <a:p>
            <a:pPr algn="ctr"/>
            <a:r>
              <a:rPr lang="en-US" b="1" dirty="0"/>
              <a:t>Instructions/Second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5ns = (up to) 25(*) stages of work</a:t>
            </a:r>
          </a:p>
          <a:p>
            <a:pPr algn="ctr"/>
            <a:r>
              <a:rPr lang="en-US" b="1" dirty="0"/>
              <a:t>vs </a:t>
            </a:r>
          </a:p>
          <a:p>
            <a:pPr algn="ctr"/>
            <a:r>
              <a:rPr lang="en-US" b="1" dirty="0"/>
              <a:t>5ns = 5 stages of work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* 15 here due to pipeline filling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333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05"/>
              </a:spcBef>
            </a:pPr>
            <a:r>
              <a:rPr dirty="0"/>
              <a:t>Iron</a:t>
            </a:r>
            <a:r>
              <a:rPr spc="-40" dirty="0"/>
              <a:t> </a:t>
            </a:r>
            <a:r>
              <a:rPr dirty="0"/>
              <a:t>Law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Computer</a:t>
            </a:r>
            <a:r>
              <a:rPr spc="-40" dirty="0"/>
              <a:t> </a:t>
            </a:r>
            <a:r>
              <a:rPr spc="-10" dirty="0"/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0141" y="3181553"/>
            <a:ext cx="148209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instructions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8796" y="3181553"/>
            <a:ext cx="13620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instruction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7451" y="3181553"/>
            <a:ext cx="10229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seconds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8450" y="3212338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0016" y="3212338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6" y="4885944"/>
              <a:ext cx="752855" cy="624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834905" y="3998017"/>
            <a:ext cx="732790" cy="1449070"/>
            <a:chOff x="1834905" y="3998017"/>
            <a:chExt cx="732790" cy="144907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8673" y="3998017"/>
              <a:ext cx="728536" cy="6143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4905" y="4620767"/>
              <a:ext cx="710164" cy="82600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333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05"/>
              </a:spcBef>
            </a:pPr>
            <a:r>
              <a:rPr dirty="0"/>
              <a:t>Iron</a:t>
            </a:r>
            <a:r>
              <a:rPr spc="-40" dirty="0"/>
              <a:t> </a:t>
            </a:r>
            <a:r>
              <a:rPr dirty="0"/>
              <a:t>Law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Computer</a:t>
            </a:r>
            <a:r>
              <a:rPr spc="-40" dirty="0"/>
              <a:t> </a:t>
            </a:r>
            <a:r>
              <a:rPr spc="-10" dirty="0"/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0141" y="3181553"/>
            <a:ext cx="148209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instructions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8796" y="3181553"/>
            <a:ext cx="13620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instruction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7451" y="3181553"/>
            <a:ext cx="10229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seconds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8450" y="3212338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0016" y="3212338"/>
            <a:ext cx="18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4541" y="5269483"/>
            <a:ext cx="6341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term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pipelining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optimize?</a:t>
            </a:r>
            <a:r>
              <a:rPr sz="1800" b="1" spc="3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might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we </a:t>
            </a:r>
            <a:r>
              <a:rPr sz="1800" b="1" dirty="0">
                <a:latin typeface="Calibri"/>
                <a:cs typeface="Calibri"/>
              </a:rPr>
              <a:t>approach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optimization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light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this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performance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expression?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29" y="2320544"/>
            <a:ext cx="277241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p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=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spc="-10" dirty="0">
                <a:latin typeface="Courier New"/>
                <a:cs typeface="Courier New"/>
              </a:rPr>
              <a:t>0xabc; </a:t>
            </a:r>
            <a:r>
              <a:rPr sz="3600" dirty="0">
                <a:latin typeface="Courier New"/>
                <a:cs typeface="Courier New"/>
              </a:rPr>
              <a:t>x = y</a:t>
            </a:r>
            <a:r>
              <a:rPr sz="3600" spc="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–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spc="-50" dirty="0">
                <a:latin typeface="Courier New"/>
                <a:cs typeface="Courier New"/>
              </a:rPr>
              <a:t>z </a:t>
            </a:r>
            <a:r>
              <a:rPr sz="3600" dirty="0">
                <a:latin typeface="Courier New"/>
                <a:cs typeface="Courier New"/>
              </a:rPr>
              <a:t>m</a:t>
            </a:r>
            <a:r>
              <a:rPr sz="3600" spc="-1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=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spc="-25" dirty="0">
                <a:latin typeface="Courier New"/>
                <a:cs typeface="Courier New"/>
              </a:rPr>
              <a:t>*p;</a:t>
            </a:r>
            <a:endParaRPr sz="3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Courier New"/>
                <a:cs typeface="Courier New"/>
              </a:rPr>
              <a:t>t = x</a:t>
            </a:r>
            <a:r>
              <a:rPr sz="3600" spc="1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+ </a:t>
            </a:r>
            <a:r>
              <a:rPr sz="3600" spc="-25" dirty="0">
                <a:latin typeface="Courier New"/>
                <a:cs typeface="Courier New"/>
              </a:rPr>
              <a:t>w;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664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0" dirty="0"/>
              <a:t> </a:t>
            </a:r>
            <a:r>
              <a:rPr dirty="0"/>
              <a:t>Code</a:t>
            </a:r>
            <a:r>
              <a:rPr spc="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9309" y="5457240"/>
            <a:ext cx="578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interesting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about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short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2802" y="2597658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345" algn="l"/>
              </a:tabLst>
            </a:pPr>
            <a:r>
              <a:rPr sz="3600" dirty="0">
                <a:latin typeface="Courier New"/>
                <a:cs typeface="Courier New"/>
              </a:rPr>
              <a:t>sub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x5</a:t>
            </a:r>
            <a:r>
              <a:rPr sz="3600" spc="5" dirty="0">
                <a:latin typeface="Courier New"/>
                <a:cs typeface="Courier New"/>
              </a:rPr>
              <a:t> </a:t>
            </a:r>
            <a:r>
              <a:rPr sz="3600" spc="-25" dirty="0">
                <a:latin typeface="Courier New"/>
                <a:cs typeface="Courier New"/>
              </a:rPr>
              <a:t>x4 lw</a:t>
            </a:r>
            <a:r>
              <a:rPr sz="3600" dirty="0">
                <a:latin typeface="Courier New"/>
                <a:cs typeface="Courier New"/>
              </a:rPr>
              <a:t>	x16</a:t>
            </a:r>
            <a:r>
              <a:rPr sz="3600" spc="-10" dirty="0">
                <a:latin typeface="Courier New"/>
                <a:cs typeface="Courier New"/>
              </a:rPr>
              <a:t> 0xabc </a:t>
            </a:r>
            <a:r>
              <a:rPr sz="3600" dirty="0">
                <a:latin typeface="Courier New"/>
                <a:cs typeface="Courier New"/>
              </a:rPr>
              <a:t>add</a:t>
            </a:r>
            <a:r>
              <a:rPr sz="3600" spc="-2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x12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 </a:t>
            </a:r>
            <a:r>
              <a:rPr sz="360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664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0" dirty="0"/>
              <a:t> </a:t>
            </a:r>
            <a:r>
              <a:rPr dirty="0"/>
              <a:t>Code</a:t>
            </a:r>
            <a:r>
              <a:rPr spc="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5861" y="2604261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345" algn="l"/>
              </a:tabLst>
            </a:pPr>
            <a:r>
              <a:rPr sz="3600" dirty="0">
                <a:latin typeface="Courier New"/>
                <a:cs typeface="Courier New"/>
              </a:rPr>
              <a:t>sub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x5</a:t>
            </a:r>
            <a:r>
              <a:rPr sz="3600" spc="5" dirty="0">
                <a:latin typeface="Courier New"/>
                <a:cs typeface="Courier New"/>
              </a:rPr>
              <a:t> </a:t>
            </a:r>
            <a:r>
              <a:rPr sz="3600" spc="-25" dirty="0">
                <a:latin typeface="Courier New"/>
                <a:cs typeface="Courier New"/>
              </a:rPr>
              <a:t>x4 lw</a:t>
            </a:r>
            <a:r>
              <a:rPr sz="3600" dirty="0">
                <a:latin typeface="Courier New"/>
                <a:cs typeface="Courier New"/>
              </a:rPr>
              <a:t>	x16</a:t>
            </a:r>
            <a:r>
              <a:rPr sz="3600" spc="5" dirty="0">
                <a:latin typeface="Courier New"/>
                <a:cs typeface="Courier New"/>
              </a:rPr>
              <a:t> </a:t>
            </a:r>
            <a:r>
              <a:rPr sz="3600" spc="-10" dirty="0">
                <a:latin typeface="Courier New"/>
                <a:cs typeface="Courier New"/>
              </a:rPr>
              <a:t>0xabc </a:t>
            </a:r>
            <a:r>
              <a:rPr sz="3600" dirty="0">
                <a:latin typeface="Courier New"/>
                <a:cs typeface="Courier New"/>
              </a:rPr>
              <a:t>add</a:t>
            </a:r>
            <a:r>
              <a:rPr sz="3600" spc="-2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x12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 </a:t>
            </a:r>
            <a:r>
              <a:rPr sz="360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9485" y="3046476"/>
            <a:ext cx="675005" cy="932180"/>
          </a:xfrm>
          <a:custGeom>
            <a:avLst/>
            <a:gdLst/>
            <a:ahLst/>
            <a:cxnLst/>
            <a:rect l="l" t="t" r="r" b="b"/>
            <a:pathLst>
              <a:path w="675004" h="932179">
                <a:moveTo>
                  <a:pt x="549376" y="821344"/>
                </a:moveTo>
                <a:lnTo>
                  <a:pt x="465963" y="879221"/>
                </a:lnTo>
                <a:lnTo>
                  <a:pt x="657098" y="932053"/>
                </a:lnTo>
                <a:lnTo>
                  <a:pt x="665061" y="842263"/>
                </a:lnTo>
                <a:lnTo>
                  <a:pt x="563879" y="842263"/>
                </a:lnTo>
                <a:lnTo>
                  <a:pt x="549376" y="821344"/>
                </a:lnTo>
                <a:close/>
              </a:path>
              <a:path w="675004" h="932179">
                <a:moveTo>
                  <a:pt x="591140" y="792366"/>
                </a:moveTo>
                <a:lnTo>
                  <a:pt x="549376" y="821344"/>
                </a:lnTo>
                <a:lnTo>
                  <a:pt x="563879" y="842263"/>
                </a:lnTo>
                <a:lnTo>
                  <a:pt x="605663" y="813307"/>
                </a:lnTo>
                <a:lnTo>
                  <a:pt x="591140" y="792366"/>
                </a:lnTo>
                <a:close/>
              </a:path>
              <a:path w="675004" h="932179">
                <a:moveTo>
                  <a:pt x="674624" y="734441"/>
                </a:moveTo>
                <a:lnTo>
                  <a:pt x="591140" y="792366"/>
                </a:lnTo>
                <a:lnTo>
                  <a:pt x="605663" y="813307"/>
                </a:lnTo>
                <a:lnTo>
                  <a:pt x="563879" y="842263"/>
                </a:lnTo>
                <a:lnTo>
                  <a:pt x="665061" y="842263"/>
                </a:lnTo>
                <a:lnTo>
                  <a:pt x="674624" y="734441"/>
                </a:lnTo>
                <a:close/>
              </a:path>
              <a:path w="675004" h="932179">
                <a:moveTo>
                  <a:pt x="41655" y="0"/>
                </a:moveTo>
                <a:lnTo>
                  <a:pt x="0" y="28956"/>
                </a:lnTo>
                <a:lnTo>
                  <a:pt x="549376" y="821344"/>
                </a:lnTo>
                <a:lnTo>
                  <a:pt x="591140" y="792366"/>
                </a:lnTo>
                <a:lnTo>
                  <a:pt x="4165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93847" y="5298440"/>
            <a:ext cx="5828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happens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x6</a:t>
            </a:r>
            <a:r>
              <a:rPr sz="2400" b="1" spc="-90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execute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this </a:t>
            </a:r>
            <a:r>
              <a:rPr sz="2400" b="1" spc="-10" dirty="0">
                <a:latin typeface="Calibri"/>
                <a:cs typeface="Calibri"/>
              </a:rPr>
              <a:t>code?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5101" y="3289757"/>
            <a:ext cx="1664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5638" y="3250819"/>
            <a:ext cx="344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x16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0xabc </a:t>
            </a:r>
            <a:r>
              <a:rPr sz="2700" baseline="1543" dirty="0">
                <a:latin typeface="Courier New"/>
                <a:cs typeface="Courier New"/>
              </a:rPr>
              <a:t>sub</a:t>
            </a:r>
            <a:r>
              <a:rPr sz="2700" spc="-44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x6</a:t>
            </a:r>
            <a:r>
              <a:rPr sz="2700" spc="-37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x5</a:t>
            </a:r>
            <a:r>
              <a:rPr sz="2700" spc="-44" baseline="1543" dirty="0">
                <a:latin typeface="Courier New"/>
                <a:cs typeface="Courier New"/>
              </a:rPr>
              <a:t> </a:t>
            </a:r>
            <a:r>
              <a:rPr sz="2700" spc="-52" baseline="1543" dirty="0">
                <a:latin typeface="Courier New"/>
                <a:cs typeface="Courier New"/>
              </a:rPr>
              <a:t>x4</a:t>
            </a:r>
            <a:endParaRPr sz="2700" baseline="1543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5834" y="3223640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00" dirty="0"/>
              <a:t> </a:t>
            </a:r>
            <a:r>
              <a:rPr dirty="0"/>
              <a:t>Pipelined</a:t>
            </a:r>
            <a:r>
              <a:rPr spc="-80" dirty="0"/>
              <a:t> </a:t>
            </a:r>
            <a:r>
              <a:rPr spc="-10" dirty="0"/>
              <a:t>Execution</a:t>
            </a:r>
          </a:p>
        </p:txBody>
      </p:sp>
      <p:sp>
        <p:nvSpPr>
          <p:cNvPr id="11" name="object 11"/>
          <p:cNvSpPr/>
          <p:nvPr/>
        </p:nvSpPr>
        <p:spPr>
          <a:xfrm>
            <a:off x="2301494" y="2963926"/>
            <a:ext cx="3921760" cy="290195"/>
          </a:xfrm>
          <a:custGeom>
            <a:avLst/>
            <a:gdLst/>
            <a:ahLst/>
            <a:cxnLst/>
            <a:rect l="l" t="t" r="r" b="b"/>
            <a:pathLst>
              <a:path w="3921760" h="290195">
                <a:moveTo>
                  <a:pt x="101600" y="137413"/>
                </a:moveTo>
                <a:lnTo>
                  <a:pt x="0" y="137413"/>
                </a:lnTo>
                <a:lnTo>
                  <a:pt x="127000" y="289813"/>
                </a:lnTo>
                <a:lnTo>
                  <a:pt x="232833" y="162813"/>
                </a:lnTo>
                <a:lnTo>
                  <a:pt x="101600" y="162813"/>
                </a:lnTo>
                <a:lnTo>
                  <a:pt x="101600" y="137413"/>
                </a:lnTo>
                <a:close/>
              </a:path>
              <a:path w="3921760" h="290195">
                <a:moveTo>
                  <a:pt x="3870579" y="25400"/>
                </a:moveTo>
                <a:lnTo>
                  <a:pt x="3870579" y="254000"/>
                </a:lnTo>
                <a:lnTo>
                  <a:pt x="3921379" y="254000"/>
                </a:lnTo>
                <a:lnTo>
                  <a:pt x="3921379" y="50800"/>
                </a:lnTo>
                <a:lnTo>
                  <a:pt x="3895979" y="50800"/>
                </a:lnTo>
                <a:lnTo>
                  <a:pt x="3870579" y="25400"/>
                </a:lnTo>
                <a:close/>
              </a:path>
              <a:path w="3921760" h="290195">
                <a:moveTo>
                  <a:pt x="3921379" y="0"/>
                </a:moveTo>
                <a:lnTo>
                  <a:pt x="101600" y="0"/>
                </a:lnTo>
                <a:lnTo>
                  <a:pt x="101600" y="162813"/>
                </a:lnTo>
                <a:lnTo>
                  <a:pt x="152400" y="162813"/>
                </a:lnTo>
                <a:lnTo>
                  <a:pt x="152400" y="50800"/>
                </a:lnTo>
                <a:lnTo>
                  <a:pt x="127000" y="50800"/>
                </a:lnTo>
                <a:lnTo>
                  <a:pt x="152400" y="25400"/>
                </a:lnTo>
                <a:lnTo>
                  <a:pt x="3921379" y="25400"/>
                </a:lnTo>
                <a:lnTo>
                  <a:pt x="3921379" y="0"/>
                </a:lnTo>
                <a:close/>
              </a:path>
              <a:path w="3921760" h="290195">
                <a:moveTo>
                  <a:pt x="254000" y="137413"/>
                </a:moveTo>
                <a:lnTo>
                  <a:pt x="152400" y="137413"/>
                </a:lnTo>
                <a:lnTo>
                  <a:pt x="152400" y="162813"/>
                </a:lnTo>
                <a:lnTo>
                  <a:pt x="232833" y="162813"/>
                </a:lnTo>
                <a:lnTo>
                  <a:pt x="254000" y="137413"/>
                </a:lnTo>
                <a:close/>
              </a:path>
              <a:path w="3921760" h="290195">
                <a:moveTo>
                  <a:pt x="152400" y="25400"/>
                </a:moveTo>
                <a:lnTo>
                  <a:pt x="127000" y="50800"/>
                </a:lnTo>
                <a:lnTo>
                  <a:pt x="152400" y="50800"/>
                </a:lnTo>
                <a:lnTo>
                  <a:pt x="152400" y="25400"/>
                </a:lnTo>
                <a:close/>
              </a:path>
              <a:path w="3921760" h="290195">
                <a:moveTo>
                  <a:pt x="3870579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3870579" y="50800"/>
                </a:lnTo>
                <a:lnTo>
                  <a:pt x="3870579" y="25400"/>
                </a:lnTo>
                <a:close/>
              </a:path>
              <a:path w="3921760" h="290195">
                <a:moveTo>
                  <a:pt x="3921379" y="25400"/>
                </a:moveTo>
                <a:lnTo>
                  <a:pt x="3870579" y="25400"/>
                </a:lnTo>
                <a:lnTo>
                  <a:pt x="3895979" y="50800"/>
                </a:lnTo>
                <a:lnTo>
                  <a:pt x="3921379" y="50800"/>
                </a:lnTo>
                <a:lnTo>
                  <a:pt x="3921379" y="254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69313" y="1822830"/>
            <a:ext cx="3794760" cy="17367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80135" marR="5080">
              <a:lnSpc>
                <a:spcPct val="100699"/>
              </a:lnSpc>
              <a:spcBef>
                <a:spcPts val="80"/>
              </a:spcBef>
            </a:pPr>
            <a:r>
              <a:rPr sz="2400" b="1" dirty="0">
                <a:latin typeface="Courier New"/>
                <a:cs typeface="Courier New"/>
              </a:rPr>
              <a:t>add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x12</a:t>
            </a:r>
            <a:r>
              <a:rPr sz="2400" b="1" spc="-3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x6</a:t>
            </a:r>
            <a:r>
              <a:rPr sz="2400" b="1" spc="-10" dirty="0">
                <a:latin typeface="Courier New"/>
                <a:cs typeface="Courier New"/>
              </a:rPr>
              <a:t> </a:t>
            </a:r>
            <a:r>
              <a:rPr sz="2400" b="1" spc="-25" dirty="0">
                <a:latin typeface="Courier New"/>
                <a:cs typeface="Courier New"/>
              </a:rPr>
              <a:t>x14 </a:t>
            </a:r>
            <a:r>
              <a:rPr sz="2400" b="1" dirty="0">
                <a:latin typeface="Calibri"/>
                <a:cs typeface="Calibri"/>
              </a:rPr>
              <a:t>reads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value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ourier New"/>
                <a:cs typeface="Courier New"/>
              </a:rPr>
              <a:t>x6 </a:t>
            </a:r>
            <a:r>
              <a:rPr sz="2400" b="1" dirty="0">
                <a:latin typeface="Courier New"/>
                <a:cs typeface="Courier New"/>
              </a:rPr>
              <a:t>sub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x6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x5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25" dirty="0">
                <a:latin typeface="Courier New"/>
                <a:cs typeface="Courier New"/>
              </a:rPr>
              <a:t>x4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x14</a:t>
            </a:r>
            <a:r>
              <a:rPr sz="1800" spc="300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lw</a:t>
            </a:r>
            <a:r>
              <a:rPr sz="2700" spc="-37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x16</a:t>
            </a:r>
            <a:r>
              <a:rPr sz="2700" spc="-22" baseline="1543" dirty="0">
                <a:latin typeface="Courier New"/>
                <a:cs typeface="Courier New"/>
              </a:rPr>
              <a:t> </a:t>
            </a:r>
            <a:r>
              <a:rPr sz="2700" spc="-15" baseline="1543" dirty="0">
                <a:latin typeface="Courier New"/>
                <a:cs typeface="Courier New"/>
              </a:rPr>
              <a:t>0xabc</a:t>
            </a:r>
            <a:endParaRPr sz="2700" baseline="1543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1046" y="2192858"/>
            <a:ext cx="638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from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99942" y="4769357"/>
            <a:ext cx="65608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Read-After-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(RAW)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Hazard: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Input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does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contain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updated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during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read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yet-to-be-completed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writeback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older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instruction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03056" y="2803652"/>
            <a:ext cx="2637790" cy="7696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"/>
              </a:spcBef>
            </a:pP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x6</a:t>
            </a:r>
            <a:r>
              <a:rPr sz="2400" b="1" spc="-91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gets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written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back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here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cycles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later!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664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5"/>
              </a:spcBef>
            </a:pPr>
            <a:r>
              <a:rPr dirty="0"/>
              <a:t>Types</a:t>
            </a:r>
            <a:r>
              <a:rPr spc="-114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Data</a:t>
            </a:r>
            <a:r>
              <a:rPr spc="-110" dirty="0"/>
              <a:t> </a:t>
            </a:r>
            <a:r>
              <a:rPr spc="-10" dirty="0"/>
              <a:t>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420" y="2730500"/>
            <a:ext cx="35941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dirty="0">
                <a:latin typeface="Courier New"/>
                <a:cs typeface="Courier New"/>
              </a:rPr>
              <a:t>sub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x5</a:t>
            </a:r>
            <a:r>
              <a:rPr sz="3600" spc="5" dirty="0">
                <a:latin typeface="Courier New"/>
                <a:cs typeface="Courier New"/>
              </a:rPr>
              <a:t> </a:t>
            </a:r>
            <a:r>
              <a:rPr sz="3600" spc="-25" dirty="0">
                <a:latin typeface="Courier New"/>
                <a:cs typeface="Courier New"/>
              </a:rPr>
              <a:t>x4 lw</a:t>
            </a:r>
            <a:r>
              <a:rPr sz="3600" dirty="0">
                <a:latin typeface="Courier New"/>
                <a:cs typeface="Courier New"/>
              </a:rPr>
              <a:t>	x16</a:t>
            </a:r>
            <a:r>
              <a:rPr sz="3600" spc="-15" dirty="0">
                <a:latin typeface="Courier New"/>
                <a:cs typeface="Courier New"/>
              </a:rPr>
              <a:t> </a:t>
            </a:r>
            <a:r>
              <a:rPr sz="3600" spc="-10" dirty="0">
                <a:latin typeface="Courier New"/>
                <a:cs typeface="Courier New"/>
              </a:rPr>
              <a:t>0xabc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0822" y="3172967"/>
            <a:ext cx="675005" cy="932180"/>
          </a:xfrm>
          <a:custGeom>
            <a:avLst/>
            <a:gdLst/>
            <a:ahLst/>
            <a:cxnLst/>
            <a:rect l="l" t="t" r="r" b="b"/>
            <a:pathLst>
              <a:path w="675005" h="932179">
                <a:moveTo>
                  <a:pt x="549376" y="821344"/>
                </a:moveTo>
                <a:lnTo>
                  <a:pt x="465963" y="879221"/>
                </a:lnTo>
                <a:lnTo>
                  <a:pt x="657225" y="932053"/>
                </a:lnTo>
                <a:lnTo>
                  <a:pt x="665130" y="842264"/>
                </a:lnTo>
                <a:lnTo>
                  <a:pt x="563879" y="842264"/>
                </a:lnTo>
                <a:lnTo>
                  <a:pt x="549376" y="821344"/>
                </a:lnTo>
                <a:close/>
              </a:path>
              <a:path w="675005" h="932179">
                <a:moveTo>
                  <a:pt x="591140" y="792366"/>
                </a:moveTo>
                <a:lnTo>
                  <a:pt x="549376" y="821344"/>
                </a:lnTo>
                <a:lnTo>
                  <a:pt x="563879" y="842264"/>
                </a:lnTo>
                <a:lnTo>
                  <a:pt x="605663" y="813308"/>
                </a:lnTo>
                <a:lnTo>
                  <a:pt x="591140" y="792366"/>
                </a:lnTo>
                <a:close/>
              </a:path>
              <a:path w="675005" h="932179">
                <a:moveTo>
                  <a:pt x="674623" y="734441"/>
                </a:moveTo>
                <a:lnTo>
                  <a:pt x="591140" y="792366"/>
                </a:lnTo>
                <a:lnTo>
                  <a:pt x="605663" y="813308"/>
                </a:lnTo>
                <a:lnTo>
                  <a:pt x="563879" y="842264"/>
                </a:lnTo>
                <a:lnTo>
                  <a:pt x="665130" y="842264"/>
                </a:lnTo>
                <a:lnTo>
                  <a:pt x="674623" y="734441"/>
                </a:lnTo>
                <a:close/>
              </a:path>
              <a:path w="675005" h="932179">
                <a:moveTo>
                  <a:pt x="41655" y="0"/>
                </a:moveTo>
                <a:lnTo>
                  <a:pt x="0" y="28956"/>
                </a:lnTo>
                <a:lnTo>
                  <a:pt x="549376" y="821344"/>
                </a:lnTo>
                <a:lnTo>
                  <a:pt x="591140" y="792366"/>
                </a:lnTo>
                <a:lnTo>
                  <a:pt x="4165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495" y="4699203"/>
            <a:ext cx="73602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5140" algn="l"/>
              </a:tabLst>
            </a:pPr>
            <a:r>
              <a:rPr sz="2400" b="1" spc="-10" dirty="0">
                <a:latin typeface="Calibri"/>
                <a:cs typeface="Calibri"/>
              </a:rPr>
              <a:t>Read-After-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(RAW)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Read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(WAR)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6984" y="2748534"/>
            <a:ext cx="3593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sub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x8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x16 </a:t>
            </a:r>
            <a:r>
              <a:rPr sz="3600" spc="-35" dirty="0">
                <a:latin typeface="Courier New"/>
                <a:cs typeface="Courier New"/>
              </a:rPr>
              <a:t>x4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3828033"/>
            <a:ext cx="4705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add</a:t>
            </a:r>
            <a:r>
              <a:rPr sz="3600" spc="-2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x12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 x14</a:t>
            </a:r>
            <a:r>
              <a:rPr sz="3600" spc="110" dirty="0">
                <a:latin typeface="Courier New"/>
                <a:cs typeface="Courier New"/>
              </a:rPr>
              <a:t> </a:t>
            </a:r>
            <a:r>
              <a:rPr sz="5400" spc="-37" baseline="-2314" dirty="0">
                <a:latin typeface="Courier New"/>
                <a:cs typeface="Courier New"/>
              </a:rPr>
              <a:t>lw</a:t>
            </a:r>
            <a:endParaRPr sz="5400" baseline="-2314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4517" y="3846067"/>
            <a:ext cx="2496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x16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spc="-10" dirty="0">
                <a:latin typeface="Courier New"/>
                <a:cs typeface="Courier New"/>
              </a:rPr>
              <a:t>0xabc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1597" y="3202685"/>
            <a:ext cx="403860" cy="441959"/>
          </a:xfrm>
          <a:custGeom>
            <a:avLst/>
            <a:gdLst/>
            <a:ahLst/>
            <a:cxnLst/>
            <a:rect l="l" t="t" r="r" b="b"/>
            <a:pathLst>
              <a:path w="403859" h="441960">
                <a:moveTo>
                  <a:pt x="282318" y="95885"/>
                </a:moveTo>
                <a:lnTo>
                  <a:pt x="0" y="407669"/>
                </a:lnTo>
                <a:lnTo>
                  <a:pt x="37591" y="441832"/>
                </a:lnTo>
                <a:lnTo>
                  <a:pt x="319976" y="129988"/>
                </a:lnTo>
                <a:lnTo>
                  <a:pt x="282318" y="95885"/>
                </a:lnTo>
                <a:close/>
              </a:path>
              <a:path w="403859" h="441960">
                <a:moveTo>
                  <a:pt x="400318" y="77088"/>
                </a:moveTo>
                <a:lnTo>
                  <a:pt x="299338" y="77088"/>
                </a:lnTo>
                <a:lnTo>
                  <a:pt x="337057" y="111125"/>
                </a:lnTo>
                <a:lnTo>
                  <a:pt x="319976" y="129988"/>
                </a:lnTo>
                <a:lnTo>
                  <a:pt x="395350" y="198247"/>
                </a:lnTo>
                <a:lnTo>
                  <a:pt x="400318" y="77088"/>
                </a:lnTo>
                <a:close/>
              </a:path>
              <a:path w="403859" h="441960">
                <a:moveTo>
                  <a:pt x="299338" y="77088"/>
                </a:moveTo>
                <a:lnTo>
                  <a:pt x="282318" y="95885"/>
                </a:lnTo>
                <a:lnTo>
                  <a:pt x="319976" y="129988"/>
                </a:lnTo>
                <a:lnTo>
                  <a:pt x="337057" y="111125"/>
                </a:lnTo>
                <a:lnTo>
                  <a:pt x="299338" y="77088"/>
                </a:lnTo>
                <a:close/>
              </a:path>
              <a:path w="403859" h="441960">
                <a:moveTo>
                  <a:pt x="403478" y="0"/>
                </a:moveTo>
                <a:lnTo>
                  <a:pt x="207010" y="27686"/>
                </a:lnTo>
                <a:lnTo>
                  <a:pt x="282318" y="95885"/>
                </a:lnTo>
                <a:lnTo>
                  <a:pt x="299338" y="77088"/>
                </a:lnTo>
                <a:lnTo>
                  <a:pt x="400318" y="77088"/>
                </a:lnTo>
                <a:lnTo>
                  <a:pt x="4034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59366" y="3202685"/>
            <a:ext cx="254000" cy="345440"/>
          </a:xfrm>
          <a:custGeom>
            <a:avLst/>
            <a:gdLst/>
            <a:ahLst/>
            <a:cxnLst/>
            <a:rect l="l" t="t" r="r" b="b"/>
            <a:pathLst>
              <a:path w="254000" h="345439">
                <a:moveTo>
                  <a:pt x="101600" y="192912"/>
                </a:moveTo>
                <a:lnTo>
                  <a:pt x="0" y="192912"/>
                </a:lnTo>
                <a:lnTo>
                  <a:pt x="127000" y="345313"/>
                </a:lnTo>
                <a:lnTo>
                  <a:pt x="232833" y="218312"/>
                </a:lnTo>
                <a:lnTo>
                  <a:pt x="101600" y="218312"/>
                </a:lnTo>
                <a:lnTo>
                  <a:pt x="101600" y="192912"/>
                </a:lnTo>
                <a:close/>
              </a:path>
              <a:path w="254000" h="345439">
                <a:moveTo>
                  <a:pt x="152400" y="0"/>
                </a:moveTo>
                <a:lnTo>
                  <a:pt x="101600" y="0"/>
                </a:lnTo>
                <a:lnTo>
                  <a:pt x="101600" y="218312"/>
                </a:lnTo>
                <a:lnTo>
                  <a:pt x="152400" y="218312"/>
                </a:lnTo>
                <a:lnTo>
                  <a:pt x="152400" y="0"/>
                </a:lnTo>
                <a:close/>
              </a:path>
              <a:path w="254000" h="345439">
                <a:moveTo>
                  <a:pt x="254000" y="192912"/>
                </a:moveTo>
                <a:lnTo>
                  <a:pt x="152400" y="192912"/>
                </a:lnTo>
                <a:lnTo>
                  <a:pt x="152400" y="218312"/>
                </a:lnTo>
                <a:lnTo>
                  <a:pt x="232833" y="218312"/>
                </a:lnTo>
                <a:lnTo>
                  <a:pt x="254000" y="1929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76513" y="4699203"/>
            <a:ext cx="3241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(WAW)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9075" y="5859576"/>
            <a:ext cx="9112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Calibri"/>
                <a:cs typeface="Calibri"/>
              </a:rPr>
              <a:t>Only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Read-</a:t>
            </a:r>
            <a:r>
              <a:rPr sz="2400" b="1" i="1" spc="-20" dirty="0">
                <a:latin typeface="Calibri"/>
                <a:cs typeface="Calibri"/>
              </a:rPr>
              <a:t>After-</a:t>
            </a:r>
            <a:r>
              <a:rPr sz="2400" b="1" i="1" dirty="0">
                <a:latin typeface="Calibri"/>
                <a:cs typeface="Calibri"/>
              </a:rPr>
              <a:t>Write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(RAW)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hazards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are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possible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our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simple</a:t>
            </a:r>
            <a:r>
              <a:rPr sz="2400" b="1" i="1" spc="-6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pipeline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8547" y="2730500"/>
            <a:ext cx="3319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spc="-25" dirty="0">
                <a:latin typeface="Courier New"/>
                <a:cs typeface="Courier New"/>
              </a:rPr>
              <a:t>lw</a:t>
            </a:r>
            <a:r>
              <a:rPr sz="3600" dirty="0">
                <a:latin typeface="Courier New"/>
                <a:cs typeface="Courier New"/>
              </a:rPr>
              <a:t>	x6</a:t>
            </a:r>
            <a:r>
              <a:rPr sz="3600" spc="-10" dirty="0">
                <a:latin typeface="Courier New"/>
                <a:cs typeface="Courier New"/>
              </a:rPr>
              <a:t> 0xabc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6984" y="3296869"/>
            <a:ext cx="7451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add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x16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x14</a:t>
            </a:r>
            <a:r>
              <a:rPr sz="3600" spc="100" dirty="0">
                <a:latin typeface="Courier New"/>
                <a:cs typeface="Courier New"/>
              </a:rPr>
              <a:t> </a:t>
            </a:r>
            <a:r>
              <a:rPr sz="5400" baseline="2314" dirty="0">
                <a:latin typeface="Courier New"/>
                <a:cs typeface="Courier New"/>
              </a:rPr>
              <a:t>sub</a:t>
            </a:r>
            <a:r>
              <a:rPr sz="5400" spc="-15" baseline="2314" dirty="0">
                <a:latin typeface="Courier New"/>
                <a:cs typeface="Courier New"/>
              </a:rPr>
              <a:t> </a:t>
            </a:r>
            <a:r>
              <a:rPr sz="5400" baseline="2314" dirty="0">
                <a:latin typeface="Courier New"/>
                <a:cs typeface="Courier New"/>
              </a:rPr>
              <a:t>x6</a:t>
            </a:r>
            <a:r>
              <a:rPr sz="5400" spc="-15" baseline="2314" dirty="0">
                <a:latin typeface="Courier New"/>
                <a:cs typeface="Courier New"/>
              </a:rPr>
              <a:t> </a:t>
            </a:r>
            <a:r>
              <a:rPr sz="5400" baseline="2314" dirty="0">
                <a:latin typeface="Courier New"/>
                <a:cs typeface="Courier New"/>
              </a:rPr>
              <a:t>x5 </a:t>
            </a:r>
            <a:r>
              <a:rPr sz="5400" spc="-37" baseline="2314" dirty="0">
                <a:latin typeface="Courier New"/>
                <a:cs typeface="Courier New"/>
              </a:rPr>
              <a:t>x4</a:t>
            </a:r>
            <a:endParaRPr sz="5400" baseline="2314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48547" y="3828033"/>
            <a:ext cx="3867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add</a:t>
            </a:r>
            <a:r>
              <a:rPr sz="3600" spc="-2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x12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 </a:t>
            </a:r>
            <a:r>
              <a:rPr sz="360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29" y="845007"/>
            <a:ext cx="4951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Types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of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Hazards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8366" y="385953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b="0" spc="-25" dirty="0">
                <a:latin typeface="Courier New"/>
                <a:cs typeface="Courier New"/>
              </a:rPr>
              <a:t>lw</a:t>
            </a:r>
            <a:r>
              <a:rPr sz="3600" b="0" dirty="0">
                <a:latin typeface="Courier New"/>
                <a:cs typeface="Courier New"/>
              </a:rPr>
              <a:t>	x6</a:t>
            </a:r>
            <a:r>
              <a:rPr sz="3600" b="0" spc="-10" dirty="0">
                <a:latin typeface="Courier New"/>
                <a:cs typeface="Courier New"/>
              </a:rPr>
              <a:t> 0xabc </a:t>
            </a:r>
            <a:r>
              <a:rPr sz="3600" b="0" dirty="0">
                <a:latin typeface="Courier New"/>
                <a:cs typeface="Courier New"/>
              </a:rPr>
              <a:t>sub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x5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spc="-25" dirty="0">
                <a:latin typeface="Courier New"/>
                <a:cs typeface="Courier New"/>
              </a:rPr>
              <a:t>x4 </a:t>
            </a:r>
            <a:r>
              <a:rPr sz="3600" b="0" dirty="0">
                <a:latin typeface="Courier New"/>
                <a:cs typeface="Courier New"/>
              </a:rPr>
              <a:t>add</a:t>
            </a:r>
            <a:r>
              <a:rPr sz="3600" b="0" spc="-2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x12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 </a:t>
            </a:r>
            <a:r>
              <a:rPr sz="3600" b="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05797" y="840486"/>
            <a:ext cx="254000" cy="345440"/>
          </a:xfrm>
          <a:custGeom>
            <a:avLst/>
            <a:gdLst/>
            <a:ahLst/>
            <a:cxnLst/>
            <a:rect l="l" t="t" r="r" b="b"/>
            <a:pathLst>
              <a:path w="254000" h="345440">
                <a:moveTo>
                  <a:pt x="101600" y="192912"/>
                </a:moveTo>
                <a:lnTo>
                  <a:pt x="0" y="192912"/>
                </a:lnTo>
                <a:lnTo>
                  <a:pt x="127000" y="345313"/>
                </a:lnTo>
                <a:lnTo>
                  <a:pt x="232833" y="218312"/>
                </a:lnTo>
                <a:lnTo>
                  <a:pt x="101600" y="218312"/>
                </a:lnTo>
                <a:lnTo>
                  <a:pt x="101600" y="192912"/>
                </a:lnTo>
                <a:close/>
              </a:path>
              <a:path w="254000" h="345440">
                <a:moveTo>
                  <a:pt x="152400" y="0"/>
                </a:moveTo>
                <a:lnTo>
                  <a:pt x="101600" y="0"/>
                </a:lnTo>
                <a:lnTo>
                  <a:pt x="101600" y="218312"/>
                </a:lnTo>
                <a:lnTo>
                  <a:pt x="152400" y="218312"/>
                </a:lnTo>
                <a:lnTo>
                  <a:pt x="152400" y="0"/>
                </a:lnTo>
                <a:close/>
              </a:path>
              <a:path w="254000" h="345440">
                <a:moveTo>
                  <a:pt x="254000" y="192912"/>
                </a:moveTo>
                <a:lnTo>
                  <a:pt x="152400" y="192912"/>
                </a:lnTo>
                <a:lnTo>
                  <a:pt x="152400" y="218312"/>
                </a:lnTo>
                <a:lnTo>
                  <a:pt x="232833" y="218312"/>
                </a:lnTo>
                <a:lnTo>
                  <a:pt x="254000" y="1929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23326" y="2336038"/>
            <a:ext cx="324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30" dirty="0">
                <a:latin typeface="Calibri"/>
                <a:cs typeface="Calibri"/>
              </a:rPr>
              <a:t> (WAW)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8345" y="3702558"/>
            <a:ext cx="1527175" cy="586740"/>
          </a:xfrm>
          <a:custGeom>
            <a:avLst/>
            <a:gdLst/>
            <a:ahLst/>
            <a:cxnLst/>
            <a:rect l="l" t="t" r="r" b="b"/>
            <a:pathLst>
              <a:path w="1527175" h="586739">
                <a:moveTo>
                  <a:pt x="0" y="586739"/>
                </a:moveTo>
                <a:lnTo>
                  <a:pt x="1527048" y="586739"/>
                </a:lnTo>
                <a:lnTo>
                  <a:pt x="1527048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129" y="3707129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34290">
              <a:lnSpc>
                <a:spcPts val="211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8933" y="3707129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447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37020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65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7213" y="3763771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48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461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624" y="3345560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0xabc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29" y="845007"/>
            <a:ext cx="4951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Types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of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Hazards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8366" y="385953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b="0" spc="-25" dirty="0">
                <a:latin typeface="Courier New"/>
                <a:cs typeface="Courier New"/>
              </a:rPr>
              <a:t>lw</a:t>
            </a:r>
            <a:r>
              <a:rPr sz="3600" b="0" dirty="0">
                <a:latin typeface="Courier New"/>
                <a:cs typeface="Courier New"/>
              </a:rPr>
              <a:t>	x6</a:t>
            </a:r>
            <a:r>
              <a:rPr sz="3600" b="0" spc="-10" dirty="0">
                <a:latin typeface="Courier New"/>
                <a:cs typeface="Courier New"/>
              </a:rPr>
              <a:t> 0xabc </a:t>
            </a:r>
            <a:r>
              <a:rPr sz="3600" b="0" dirty="0">
                <a:latin typeface="Courier New"/>
                <a:cs typeface="Courier New"/>
              </a:rPr>
              <a:t>sub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x5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spc="-25" dirty="0">
                <a:latin typeface="Courier New"/>
                <a:cs typeface="Courier New"/>
              </a:rPr>
              <a:t>x4 </a:t>
            </a:r>
            <a:r>
              <a:rPr sz="3600" b="0" dirty="0">
                <a:latin typeface="Courier New"/>
                <a:cs typeface="Courier New"/>
              </a:rPr>
              <a:t>add</a:t>
            </a:r>
            <a:r>
              <a:rPr sz="3600" b="0" spc="-2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x12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 </a:t>
            </a:r>
            <a:r>
              <a:rPr sz="3600" b="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05797" y="840486"/>
            <a:ext cx="254000" cy="345440"/>
          </a:xfrm>
          <a:custGeom>
            <a:avLst/>
            <a:gdLst/>
            <a:ahLst/>
            <a:cxnLst/>
            <a:rect l="l" t="t" r="r" b="b"/>
            <a:pathLst>
              <a:path w="254000" h="345440">
                <a:moveTo>
                  <a:pt x="101600" y="192912"/>
                </a:moveTo>
                <a:lnTo>
                  <a:pt x="0" y="192912"/>
                </a:lnTo>
                <a:lnTo>
                  <a:pt x="127000" y="345313"/>
                </a:lnTo>
                <a:lnTo>
                  <a:pt x="232833" y="218312"/>
                </a:lnTo>
                <a:lnTo>
                  <a:pt x="101600" y="218312"/>
                </a:lnTo>
                <a:lnTo>
                  <a:pt x="101600" y="192912"/>
                </a:lnTo>
                <a:close/>
              </a:path>
              <a:path w="254000" h="345440">
                <a:moveTo>
                  <a:pt x="152400" y="0"/>
                </a:moveTo>
                <a:lnTo>
                  <a:pt x="101600" y="0"/>
                </a:lnTo>
                <a:lnTo>
                  <a:pt x="101600" y="218312"/>
                </a:lnTo>
                <a:lnTo>
                  <a:pt x="152400" y="218312"/>
                </a:lnTo>
                <a:lnTo>
                  <a:pt x="152400" y="0"/>
                </a:lnTo>
                <a:close/>
              </a:path>
              <a:path w="254000" h="345440">
                <a:moveTo>
                  <a:pt x="254000" y="192912"/>
                </a:moveTo>
                <a:lnTo>
                  <a:pt x="152400" y="192912"/>
                </a:lnTo>
                <a:lnTo>
                  <a:pt x="152400" y="218312"/>
                </a:lnTo>
                <a:lnTo>
                  <a:pt x="232833" y="218312"/>
                </a:lnTo>
                <a:lnTo>
                  <a:pt x="254000" y="1929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23326" y="2336038"/>
            <a:ext cx="324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30" dirty="0">
                <a:latin typeface="Calibri"/>
                <a:cs typeface="Calibri"/>
              </a:rPr>
              <a:t> (WAW)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8345" y="3702558"/>
            <a:ext cx="1527175" cy="586740"/>
          </a:xfrm>
          <a:custGeom>
            <a:avLst/>
            <a:gdLst/>
            <a:ahLst/>
            <a:cxnLst/>
            <a:rect l="l" t="t" r="r" b="b"/>
            <a:pathLst>
              <a:path w="1527175" h="586739">
                <a:moveTo>
                  <a:pt x="0" y="586739"/>
                </a:moveTo>
                <a:lnTo>
                  <a:pt x="1527048" y="586739"/>
                </a:lnTo>
                <a:lnTo>
                  <a:pt x="1527048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129" y="3707129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34290">
              <a:lnSpc>
                <a:spcPts val="211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8933" y="3707129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447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37020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65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7213" y="3763771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48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461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8707" y="3338576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0xabc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555" y="4370273"/>
            <a:ext cx="1664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x4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29" y="845007"/>
            <a:ext cx="4951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Types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of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Hazards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8366" y="385953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b="0" spc="-25" dirty="0">
                <a:latin typeface="Courier New"/>
                <a:cs typeface="Courier New"/>
              </a:rPr>
              <a:t>lw</a:t>
            </a:r>
            <a:r>
              <a:rPr sz="3600" b="0" dirty="0">
                <a:latin typeface="Courier New"/>
                <a:cs typeface="Courier New"/>
              </a:rPr>
              <a:t>	x6</a:t>
            </a:r>
            <a:r>
              <a:rPr sz="3600" b="0" spc="-10" dirty="0">
                <a:latin typeface="Courier New"/>
                <a:cs typeface="Courier New"/>
              </a:rPr>
              <a:t> 0xabc </a:t>
            </a:r>
            <a:r>
              <a:rPr sz="3600" b="0" dirty="0">
                <a:latin typeface="Courier New"/>
                <a:cs typeface="Courier New"/>
              </a:rPr>
              <a:t>sub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x5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spc="-25" dirty="0">
                <a:latin typeface="Courier New"/>
                <a:cs typeface="Courier New"/>
              </a:rPr>
              <a:t>x4 </a:t>
            </a:r>
            <a:r>
              <a:rPr sz="3600" b="0" dirty="0">
                <a:latin typeface="Courier New"/>
                <a:cs typeface="Courier New"/>
              </a:rPr>
              <a:t>add</a:t>
            </a:r>
            <a:r>
              <a:rPr sz="3600" b="0" spc="-2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x12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 </a:t>
            </a:r>
            <a:r>
              <a:rPr sz="3600" b="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05797" y="840486"/>
            <a:ext cx="254000" cy="345440"/>
          </a:xfrm>
          <a:custGeom>
            <a:avLst/>
            <a:gdLst/>
            <a:ahLst/>
            <a:cxnLst/>
            <a:rect l="l" t="t" r="r" b="b"/>
            <a:pathLst>
              <a:path w="254000" h="345440">
                <a:moveTo>
                  <a:pt x="101600" y="192912"/>
                </a:moveTo>
                <a:lnTo>
                  <a:pt x="0" y="192912"/>
                </a:lnTo>
                <a:lnTo>
                  <a:pt x="127000" y="345313"/>
                </a:lnTo>
                <a:lnTo>
                  <a:pt x="232833" y="218312"/>
                </a:lnTo>
                <a:lnTo>
                  <a:pt x="101600" y="218312"/>
                </a:lnTo>
                <a:lnTo>
                  <a:pt x="101600" y="192912"/>
                </a:lnTo>
                <a:close/>
              </a:path>
              <a:path w="254000" h="345440">
                <a:moveTo>
                  <a:pt x="152400" y="0"/>
                </a:moveTo>
                <a:lnTo>
                  <a:pt x="101600" y="0"/>
                </a:lnTo>
                <a:lnTo>
                  <a:pt x="101600" y="218312"/>
                </a:lnTo>
                <a:lnTo>
                  <a:pt x="152400" y="218312"/>
                </a:lnTo>
                <a:lnTo>
                  <a:pt x="152400" y="0"/>
                </a:lnTo>
                <a:close/>
              </a:path>
              <a:path w="254000" h="345440">
                <a:moveTo>
                  <a:pt x="254000" y="192912"/>
                </a:moveTo>
                <a:lnTo>
                  <a:pt x="152400" y="192912"/>
                </a:lnTo>
                <a:lnTo>
                  <a:pt x="152400" y="218312"/>
                </a:lnTo>
                <a:lnTo>
                  <a:pt x="232833" y="218312"/>
                </a:lnTo>
                <a:lnTo>
                  <a:pt x="254000" y="1929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23326" y="2336038"/>
            <a:ext cx="324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30" dirty="0">
                <a:latin typeface="Calibri"/>
                <a:cs typeface="Calibri"/>
              </a:rPr>
              <a:t> (WAW)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8345" y="3702558"/>
            <a:ext cx="1527175" cy="586740"/>
          </a:xfrm>
          <a:custGeom>
            <a:avLst/>
            <a:gdLst/>
            <a:ahLst/>
            <a:cxnLst/>
            <a:rect l="l" t="t" r="r" b="b"/>
            <a:pathLst>
              <a:path w="1527175" h="586739">
                <a:moveTo>
                  <a:pt x="0" y="586739"/>
                </a:moveTo>
                <a:lnTo>
                  <a:pt x="1527048" y="586739"/>
                </a:lnTo>
                <a:lnTo>
                  <a:pt x="1527048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129" y="3707129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34290">
              <a:lnSpc>
                <a:spcPts val="211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8933" y="3707129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447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37020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65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7213" y="3763771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48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461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2455" y="3338576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0xabc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0607" y="4370273"/>
            <a:ext cx="1664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x4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7423" y="4885944"/>
              <a:ext cx="751331" cy="624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834905" y="3998017"/>
            <a:ext cx="732790" cy="1449070"/>
            <a:chOff x="1834905" y="3998017"/>
            <a:chExt cx="732790" cy="144907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8673" y="3998017"/>
              <a:ext cx="728536" cy="6143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4905" y="4620767"/>
              <a:ext cx="710164" cy="82600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29" y="845007"/>
            <a:ext cx="4951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Types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of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Hazards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8366" y="385953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b="0" spc="-25" dirty="0">
                <a:latin typeface="Courier New"/>
                <a:cs typeface="Courier New"/>
              </a:rPr>
              <a:t>lw</a:t>
            </a:r>
            <a:r>
              <a:rPr sz="3600" b="0" dirty="0">
                <a:latin typeface="Courier New"/>
                <a:cs typeface="Courier New"/>
              </a:rPr>
              <a:t>	x6</a:t>
            </a:r>
            <a:r>
              <a:rPr sz="3600" b="0" spc="-10" dirty="0">
                <a:latin typeface="Courier New"/>
                <a:cs typeface="Courier New"/>
              </a:rPr>
              <a:t> 0xabc </a:t>
            </a:r>
            <a:r>
              <a:rPr sz="3600" b="0" dirty="0">
                <a:latin typeface="Courier New"/>
                <a:cs typeface="Courier New"/>
              </a:rPr>
              <a:t>sub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x5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spc="-25" dirty="0">
                <a:latin typeface="Courier New"/>
                <a:cs typeface="Courier New"/>
              </a:rPr>
              <a:t>x4 </a:t>
            </a:r>
            <a:r>
              <a:rPr sz="3600" b="0" dirty="0">
                <a:latin typeface="Courier New"/>
                <a:cs typeface="Courier New"/>
              </a:rPr>
              <a:t>add</a:t>
            </a:r>
            <a:r>
              <a:rPr sz="3600" b="0" spc="-2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x12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 </a:t>
            </a:r>
            <a:r>
              <a:rPr sz="3600" b="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05797" y="840486"/>
            <a:ext cx="254000" cy="345440"/>
          </a:xfrm>
          <a:custGeom>
            <a:avLst/>
            <a:gdLst/>
            <a:ahLst/>
            <a:cxnLst/>
            <a:rect l="l" t="t" r="r" b="b"/>
            <a:pathLst>
              <a:path w="254000" h="345440">
                <a:moveTo>
                  <a:pt x="101600" y="192912"/>
                </a:moveTo>
                <a:lnTo>
                  <a:pt x="0" y="192912"/>
                </a:lnTo>
                <a:lnTo>
                  <a:pt x="127000" y="345313"/>
                </a:lnTo>
                <a:lnTo>
                  <a:pt x="232833" y="218312"/>
                </a:lnTo>
                <a:lnTo>
                  <a:pt x="101600" y="218312"/>
                </a:lnTo>
                <a:lnTo>
                  <a:pt x="101600" y="192912"/>
                </a:lnTo>
                <a:close/>
              </a:path>
              <a:path w="254000" h="345440">
                <a:moveTo>
                  <a:pt x="152400" y="0"/>
                </a:moveTo>
                <a:lnTo>
                  <a:pt x="101600" y="0"/>
                </a:lnTo>
                <a:lnTo>
                  <a:pt x="101600" y="218312"/>
                </a:lnTo>
                <a:lnTo>
                  <a:pt x="152400" y="218312"/>
                </a:lnTo>
                <a:lnTo>
                  <a:pt x="152400" y="0"/>
                </a:lnTo>
                <a:close/>
              </a:path>
              <a:path w="254000" h="345440">
                <a:moveTo>
                  <a:pt x="254000" y="192912"/>
                </a:moveTo>
                <a:lnTo>
                  <a:pt x="152400" y="192912"/>
                </a:lnTo>
                <a:lnTo>
                  <a:pt x="152400" y="218312"/>
                </a:lnTo>
                <a:lnTo>
                  <a:pt x="232833" y="218312"/>
                </a:lnTo>
                <a:lnTo>
                  <a:pt x="254000" y="1929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46852" y="2336038"/>
            <a:ext cx="6017895" cy="1302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892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30" dirty="0">
                <a:latin typeface="Calibri"/>
                <a:cs typeface="Calibri"/>
              </a:rPr>
              <a:t> (WAW)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20" dirty="0">
                <a:latin typeface="Courier New"/>
                <a:cs typeface="Courier New"/>
              </a:rPr>
              <a:t>0xabc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8345" y="3702558"/>
            <a:ext cx="1527175" cy="586740"/>
          </a:xfrm>
          <a:custGeom>
            <a:avLst/>
            <a:gdLst/>
            <a:ahLst/>
            <a:cxnLst/>
            <a:rect l="l" t="t" r="r" b="b"/>
            <a:pathLst>
              <a:path w="1527175" h="586739">
                <a:moveTo>
                  <a:pt x="0" y="586739"/>
                </a:moveTo>
                <a:lnTo>
                  <a:pt x="1527048" y="586739"/>
                </a:lnTo>
                <a:lnTo>
                  <a:pt x="1527048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129" y="3707129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34290">
              <a:lnSpc>
                <a:spcPts val="211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8933" y="3707129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447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37020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65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7213" y="3763771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48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461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5003" y="4370273"/>
            <a:ext cx="1664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x4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29" y="845007"/>
            <a:ext cx="4951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Types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of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Hazards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8366" y="385953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b="0" spc="-25" dirty="0">
                <a:latin typeface="Courier New"/>
                <a:cs typeface="Courier New"/>
              </a:rPr>
              <a:t>lw</a:t>
            </a:r>
            <a:r>
              <a:rPr sz="3600" b="0" dirty="0">
                <a:latin typeface="Courier New"/>
                <a:cs typeface="Courier New"/>
              </a:rPr>
              <a:t>	x6</a:t>
            </a:r>
            <a:r>
              <a:rPr sz="3600" b="0" spc="-10" dirty="0">
                <a:latin typeface="Courier New"/>
                <a:cs typeface="Courier New"/>
              </a:rPr>
              <a:t> 0xabc </a:t>
            </a:r>
            <a:r>
              <a:rPr sz="3600" b="0" dirty="0">
                <a:latin typeface="Courier New"/>
                <a:cs typeface="Courier New"/>
              </a:rPr>
              <a:t>sub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x5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spc="-25" dirty="0">
                <a:latin typeface="Courier New"/>
                <a:cs typeface="Courier New"/>
              </a:rPr>
              <a:t>x4 </a:t>
            </a:r>
            <a:r>
              <a:rPr sz="3600" b="0" dirty="0">
                <a:latin typeface="Courier New"/>
                <a:cs typeface="Courier New"/>
              </a:rPr>
              <a:t>add</a:t>
            </a:r>
            <a:r>
              <a:rPr sz="3600" b="0" spc="-2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x12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 </a:t>
            </a:r>
            <a:r>
              <a:rPr sz="3600" b="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05797" y="840486"/>
            <a:ext cx="254000" cy="345440"/>
          </a:xfrm>
          <a:custGeom>
            <a:avLst/>
            <a:gdLst/>
            <a:ahLst/>
            <a:cxnLst/>
            <a:rect l="l" t="t" r="r" b="b"/>
            <a:pathLst>
              <a:path w="254000" h="345440">
                <a:moveTo>
                  <a:pt x="101600" y="192912"/>
                </a:moveTo>
                <a:lnTo>
                  <a:pt x="0" y="192912"/>
                </a:lnTo>
                <a:lnTo>
                  <a:pt x="127000" y="345313"/>
                </a:lnTo>
                <a:lnTo>
                  <a:pt x="232833" y="218312"/>
                </a:lnTo>
                <a:lnTo>
                  <a:pt x="101600" y="218312"/>
                </a:lnTo>
                <a:lnTo>
                  <a:pt x="101600" y="192912"/>
                </a:lnTo>
                <a:close/>
              </a:path>
              <a:path w="254000" h="345440">
                <a:moveTo>
                  <a:pt x="152400" y="0"/>
                </a:moveTo>
                <a:lnTo>
                  <a:pt x="101600" y="0"/>
                </a:lnTo>
                <a:lnTo>
                  <a:pt x="101600" y="218312"/>
                </a:lnTo>
                <a:lnTo>
                  <a:pt x="152400" y="218312"/>
                </a:lnTo>
                <a:lnTo>
                  <a:pt x="152400" y="0"/>
                </a:lnTo>
                <a:close/>
              </a:path>
              <a:path w="254000" h="345440">
                <a:moveTo>
                  <a:pt x="254000" y="192912"/>
                </a:moveTo>
                <a:lnTo>
                  <a:pt x="152400" y="192912"/>
                </a:lnTo>
                <a:lnTo>
                  <a:pt x="152400" y="218312"/>
                </a:lnTo>
                <a:lnTo>
                  <a:pt x="232833" y="218312"/>
                </a:lnTo>
                <a:lnTo>
                  <a:pt x="254000" y="1929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55942" y="2336038"/>
            <a:ext cx="4408805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983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30" dirty="0">
                <a:latin typeface="Calibri"/>
                <a:cs typeface="Calibri"/>
              </a:rPr>
              <a:t> (WAW)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0xabc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8345" y="3702558"/>
            <a:ext cx="1527175" cy="586740"/>
          </a:xfrm>
          <a:custGeom>
            <a:avLst/>
            <a:gdLst/>
            <a:ahLst/>
            <a:cxnLst/>
            <a:rect l="l" t="t" r="r" b="b"/>
            <a:pathLst>
              <a:path w="1527175" h="586739">
                <a:moveTo>
                  <a:pt x="0" y="586739"/>
                </a:moveTo>
                <a:lnTo>
                  <a:pt x="1527048" y="586739"/>
                </a:lnTo>
                <a:lnTo>
                  <a:pt x="1527048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129" y="3707129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34290">
              <a:lnSpc>
                <a:spcPts val="211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8933" y="3707129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447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37020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65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7213" y="3763771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48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461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7858" y="4383404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29" y="845007"/>
            <a:ext cx="4951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Types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of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Hazards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8366" y="385953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b="0" spc="-25" dirty="0">
                <a:latin typeface="Courier New"/>
                <a:cs typeface="Courier New"/>
              </a:rPr>
              <a:t>lw</a:t>
            </a:r>
            <a:r>
              <a:rPr sz="3600" b="0" dirty="0">
                <a:latin typeface="Courier New"/>
                <a:cs typeface="Courier New"/>
              </a:rPr>
              <a:t>	x6</a:t>
            </a:r>
            <a:r>
              <a:rPr sz="3600" b="0" spc="-10" dirty="0">
                <a:latin typeface="Courier New"/>
                <a:cs typeface="Courier New"/>
              </a:rPr>
              <a:t> 0xabc </a:t>
            </a:r>
            <a:r>
              <a:rPr sz="3600" b="0" dirty="0">
                <a:latin typeface="Courier New"/>
                <a:cs typeface="Courier New"/>
              </a:rPr>
              <a:t>sub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x5</a:t>
            </a:r>
            <a:r>
              <a:rPr sz="3600" b="0" spc="-5" dirty="0">
                <a:latin typeface="Courier New"/>
                <a:cs typeface="Courier New"/>
              </a:rPr>
              <a:t> </a:t>
            </a:r>
            <a:r>
              <a:rPr sz="3600" b="0" spc="-25" dirty="0">
                <a:latin typeface="Courier New"/>
                <a:cs typeface="Courier New"/>
              </a:rPr>
              <a:t>x4 </a:t>
            </a:r>
            <a:r>
              <a:rPr sz="3600" b="0" dirty="0">
                <a:latin typeface="Courier New"/>
                <a:cs typeface="Courier New"/>
              </a:rPr>
              <a:t>add</a:t>
            </a:r>
            <a:r>
              <a:rPr sz="3600" b="0" spc="-2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x12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 </a:t>
            </a:r>
            <a:r>
              <a:rPr sz="3600" b="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05797" y="840486"/>
            <a:ext cx="254000" cy="345440"/>
          </a:xfrm>
          <a:custGeom>
            <a:avLst/>
            <a:gdLst/>
            <a:ahLst/>
            <a:cxnLst/>
            <a:rect l="l" t="t" r="r" b="b"/>
            <a:pathLst>
              <a:path w="254000" h="345440">
                <a:moveTo>
                  <a:pt x="101600" y="192912"/>
                </a:moveTo>
                <a:lnTo>
                  <a:pt x="0" y="192912"/>
                </a:lnTo>
                <a:lnTo>
                  <a:pt x="127000" y="345313"/>
                </a:lnTo>
                <a:lnTo>
                  <a:pt x="232833" y="218312"/>
                </a:lnTo>
                <a:lnTo>
                  <a:pt x="101600" y="218312"/>
                </a:lnTo>
                <a:lnTo>
                  <a:pt x="101600" y="192912"/>
                </a:lnTo>
                <a:close/>
              </a:path>
              <a:path w="254000" h="345440">
                <a:moveTo>
                  <a:pt x="152400" y="0"/>
                </a:moveTo>
                <a:lnTo>
                  <a:pt x="101600" y="0"/>
                </a:lnTo>
                <a:lnTo>
                  <a:pt x="101600" y="218312"/>
                </a:lnTo>
                <a:lnTo>
                  <a:pt x="152400" y="218312"/>
                </a:lnTo>
                <a:lnTo>
                  <a:pt x="152400" y="0"/>
                </a:lnTo>
                <a:close/>
              </a:path>
              <a:path w="254000" h="345440">
                <a:moveTo>
                  <a:pt x="254000" y="192912"/>
                </a:moveTo>
                <a:lnTo>
                  <a:pt x="152400" y="192912"/>
                </a:lnTo>
                <a:lnTo>
                  <a:pt x="152400" y="218312"/>
                </a:lnTo>
                <a:lnTo>
                  <a:pt x="232833" y="218312"/>
                </a:lnTo>
                <a:lnTo>
                  <a:pt x="254000" y="1929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7565" y="2157197"/>
            <a:ext cx="6146800" cy="140271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918460">
              <a:lnSpc>
                <a:spcPct val="100000"/>
              </a:lnSpc>
              <a:spcBef>
                <a:spcPts val="1505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30" dirty="0">
                <a:latin typeface="Calibri"/>
                <a:cs typeface="Calibri"/>
              </a:rPr>
              <a:t> (WAW)</a:t>
            </a:r>
            <a:endParaRPr sz="2400">
              <a:latin typeface="Calibri"/>
              <a:cs typeface="Calibri"/>
            </a:endParaRPr>
          </a:p>
          <a:p>
            <a:pPr marL="457834">
              <a:lnSpc>
                <a:spcPct val="100000"/>
              </a:lnSpc>
              <a:spcBef>
                <a:spcPts val="1415"/>
              </a:spcBef>
            </a:pPr>
            <a:r>
              <a:rPr sz="2400" b="1" spc="-10" dirty="0">
                <a:latin typeface="Calibri"/>
                <a:cs typeface="Calibri"/>
              </a:rPr>
              <a:t>Multi-</a:t>
            </a:r>
            <a:r>
              <a:rPr sz="2400" b="1" dirty="0">
                <a:latin typeface="Calibri"/>
                <a:cs typeface="Calibri"/>
              </a:rPr>
              <a:t>cycle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latency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op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AEABAB"/>
                </a:solidFill>
                <a:latin typeface="Courier New"/>
                <a:cs typeface="Courier New"/>
              </a:rPr>
              <a:t>lw</a:t>
            </a:r>
            <a:r>
              <a:rPr sz="1800" spc="-40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AEABAB"/>
                </a:solidFill>
                <a:latin typeface="Courier New"/>
                <a:cs typeface="Courier New"/>
              </a:rPr>
              <a:t>x6</a:t>
            </a:r>
            <a:r>
              <a:rPr sz="1800" spc="-25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AEABAB"/>
                </a:solidFill>
                <a:latin typeface="Courier New"/>
                <a:cs typeface="Courier New"/>
              </a:rPr>
              <a:t>0xabc</a:t>
            </a:r>
            <a:r>
              <a:rPr sz="1800" spc="-35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2700" baseline="1543" dirty="0">
                <a:solidFill>
                  <a:srgbClr val="AEABAB"/>
                </a:solidFill>
                <a:latin typeface="Courier New"/>
                <a:cs typeface="Courier New"/>
              </a:rPr>
              <a:t>lw</a:t>
            </a:r>
            <a:r>
              <a:rPr sz="2700" spc="-37" baseline="1543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2700" baseline="1543" dirty="0">
                <a:solidFill>
                  <a:srgbClr val="AEABAB"/>
                </a:solidFill>
                <a:latin typeface="Courier New"/>
                <a:cs typeface="Courier New"/>
              </a:rPr>
              <a:t>x6</a:t>
            </a:r>
            <a:r>
              <a:rPr sz="2700" spc="-37" baseline="1543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2700" baseline="1543" dirty="0">
                <a:solidFill>
                  <a:srgbClr val="AEABAB"/>
                </a:solidFill>
                <a:latin typeface="Courier New"/>
                <a:cs typeface="Courier New"/>
              </a:rPr>
              <a:t>0xabc</a:t>
            </a:r>
            <a:r>
              <a:rPr sz="2700" spc="644" baseline="1543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lw</a:t>
            </a:r>
            <a:r>
              <a:rPr sz="2700" spc="-37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x6</a:t>
            </a:r>
            <a:r>
              <a:rPr sz="2700" spc="-37" baseline="1543" dirty="0">
                <a:latin typeface="Courier New"/>
                <a:cs typeface="Courier New"/>
              </a:rPr>
              <a:t> </a:t>
            </a:r>
            <a:r>
              <a:rPr sz="2700" spc="-15" baseline="1543" dirty="0">
                <a:latin typeface="Courier New"/>
                <a:cs typeface="Courier New"/>
              </a:rPr>
              <a:t>0xabc</a:t>
            </a:r>
            <a:endParaRPr sz="2700" baseline="1543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8345" y="3702558"/>
            <a:ext cx="1527175" cy="586740"/>
          </a:xfrm>
          <a:custGeom>
            <a:avLst/>
            <a:gdLst/>
            <a:ahLst/>
            <a:cxnLst/>
            <a:rect l="l" t="t" r="r" b="b"/>
            <a:pathLst>
              <a:path w="1527175" h="586739">
                <a:moveTo>
                  <a:pt x="0" y="586739"/>
                </a:moveTo>
                <a:lnTo>
                  <a:pt x="1527048" y="586739"/>
                </a:lnTo>
                <a:lnTo>
                  <a:pt x="1527048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129" y="3707129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34290">
              <a:lnSpc>
                <a:spcPts val="211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8933" y="3707129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447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37020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65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7213" y="3763771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4897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4618" y="3707129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200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46797" y="4447794"/>
            <a:ext cx="3137535" cy="88900"/>
          </a:xfrm>
          <a:custGeom>
            <a:avLst/>
            <a:gdLst/>
            <a:ahLst/>
            <a:cxnLst/>
            <a:rect l="l" t="t" r="r" b="b"/>
            <a:pathLst>
              <a:path w="3137534" h="88900">
                <a:moveTo>
                  <a:pt x="3099180" y="12445"/>
                </a:moveTo>
                <a:lnTo>
                  <a:pt x="3084314" y="15361"/>
                </a:lnTo>
                <a:lnTo>
                  <a:pt x="3072161" y="23479"/>
                </a:lnTo>
                <a:lnTo>
                  <a:pt x="3063962" y="35573"/>
                </a:lnTo>
                <a:lnTo>
                  <a:pt x="3063197" y="39349"/>
                </a:lnTo>
                <a:lnTo>
                  <a:pt x="3099054" y="39496"/>
                </a:lnTo>
                <a:lnTo>
                  <a:pt x="3098927" y="61721"/>
                </a:lnTo>
                <a:lnTo>
                  <a:pt x="3063179" y="61721"/>
                </a:lnTo>
                <a:lnTo>
                  <a:pt x="3063867" y="65214"/>
                </a:lnTo>
                <a:lnTo>
                  <a:pt x="3071971" y="77342"/>
                </a:lnTo>
                <a:lnTo>
                  <a:pt x="3084028" y="85566"/>
                </a:lnTo>
                <a:lnTo>
                  <a:pt x="3098800" y="88645"/>
                </a:lnTo>
                <a:lnTo>
                  <a:pt x="3113668" y="85730"/>
                </a:lnTo>
                <a:lnTo>
                  <a:pt x="3125835" y="77612"/>
                </a:lnTo>
                <a:lnTo>
                  <a:pt x="3134072" y="65518"/>
                </a:lnTo>
                <a:lnTo>
                  <a:pt x="3134860" y="61721"/>
                </a:lnTo>
                <a:lnTo>
                  <a:pt x="3098927" y="61721"/>
                </a:lnTo>
                <a:lnTo>
                  <a:pt x="3134890" y="61575"/>
                </a:lnTo>
                <a:lnTo>
                  <a:pt x="3137154" y="50672"/>
                </a:lnTo>
                <a:lnTo>
                  <a:pt x="3134185" y="35877"/>
                </a:lnTo>
                <a:lnTo>
                  <a:pt x="3126073" y="23748"/>
                </a:lnTo>
                <a:lnTo>
                  <a:pt x="3114008" y="15525"/>
                </a:lnTo>
                <a:lnTo>
                  <a:pt x="3099180" y="12445"/>
                </a:lnTo>
                <a:close/>
              </a:path>
              <a:path w="3137534" h="88900">
                <a:moveTo>
                  <a:pt x="38226" y="0"/>
                </a:moveTo>
                <a:lnTo>
                  <a:pt x="23431" y="2915"/>
                </a:lnTo>
                <a:lnTo>
                  <a:pt x="11302" y="11033"/>
                </a:lnTo>
                <a:lnTo>
                  <a:pt x="3079" y="23127"/>
                </a:lnTo>
                <a:lnTo>
                  <a:pt x="0" y="37972"/>
                </a:lnTo>
                <a:lnTo>
                  <a:pt x="2915" y="52768"/>
                </a:lnTo>
                <a:lnTo>
                  <a:pt x="11033" y="64896"/>
                </a:lnTo>
                <a:lnTo>
                  <a:pt x="23127" y="73120"/>
                </a:lnTo>
                <a:lnTo>
                  <a:pt x="37973" y="76199"/>
                </a:lnTo>
                <a:lnTo>
                  <a:pt x="52768" y="73284"/>
                </a:lnTo>
                <a:lnTo>
                  <a:pt x="64897" y="65166"/>
                </a:lnTo>
                <a:lnTo>
                  <a:pt x="73120" y="53072"/>
                </a:lnTo>
                <a:lnTo>
                  <a:pt x="73903" y="49296"/>
                </a:lnTo>
                <a:lnTo>
                  <a:pt x="38100" y="49148"/>
                </a:lnTo>
                <a:lnTo>
                  <a:pt x="38100" y="26923"/>
                </a:lnTo>
                <a:lnTo>
                  <a:pt x="73973" y="26923"/>
                </a:lnTo>
                <a:lnTo>
                  <a:pt x="73284" y="23431"/>
                </a:lnTo>
                <a:lnTo>
                  <a:pt x="65166" y="11302"/>
                </a:lnTo>
                <a:lnTo>
                  <a:pt x="53072" y="3079"/>
                </a:lnTo>
                <a:lnTo>
                  <a:pt x="38226" y="0"/>
                </a:lnTo>
                <a:close/>
              </a:path>
              <a:path w="3137534" h="88900">
                <a:moveTo>
                  <a:pt x="3063197" y="39349"/>
                </a:moveTo>
                <a:lnTo>
                  <a:pt x="3060954" y="50418"/>
                </a:lnTo>
                <a:lnTo>
                  <a:pt x="3063150" y="61575"/>
                </a:lnTo>
                <a:lnTo>
                  <a:pt x="3098927" y="61721"/>
                </a:lnTo>
                <a:lnTo>
                  <a:pt x="3099054" y="39496"/>
                </a:lnTo>
                <a:lnTo>
                  <a:pt x="3063197" y="39349"/>
                </a:lnTo>
                <a:close/>
              </a:path>
              <a:path w="3137534" h="88900">
                <a:moveTo>
                  <a:pt x="74002" y="27071"/>
                </a:moveTo>
                <a:lnTo>
                  <a:pt x="76200" y="38226"/>
                </a:lnTo>
                <a:lnTo>
                  <a:pt x="73903" y="49296"/>
                </a:lnTo>
                <a:lnTo>
                  <a:pt x="3063150" y="61575"/>
                </a:lnTo>
                <a:lnTo>
                  <a:pt x="3060954" y="50418"/>
                </a:lnTo>
                <a:lnTo>
                  <a:pt x="3063197" y="39349"/>
                </a:lnTo>
                <a:lnTo>
                  <a:pt x="74002" y="27071"/>
                </a:lnTo>
                <a:close/>
              </a:path>
              <a:path w="3137534" h="88900">
                <a:moveTo>
                  <a:pt x="38100" y="26923"/>
                </a:moveTo>
                <a:lnTo>
                  <a:pt x="38100" y="49148"/>
                </a:lnTo>
                <a:lnTo>
                  <a:pt x="73903" y="49296"/>
                </a:lnTo>
                <a:lnTo>
                  <a:pt x="76200" y="38226"/>
                </a:lnTo>
                <a:lnTo>
                  <a:pt x="74002" y="27071"/>
                </a:lnTo>
                <a:lnTo>
                  <a:pt x="38100" y="26923"/>
                </a:lnTo>
                <a:close/>
              </a:path>
              <a:path w="3137534" h="88900">
                <a:moveTo>
                  <a:pt x="73973" y="26923"/>
                </a:moveTo>
                <a:lnTo>
                  <a:pt x="38100" y="26923"/>
                </a:lnTo>
                <a:lnTo>
                  <a:pt x="74002" y="27071"/>
                </a:lnTo>
                <a:lnTo>
                  <a:pt x="73973" y="2692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3280" y="4319727"/>
            <a:ext cx="1154557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53330">
              <a:lnSpc>
                <a:spcPct val="100000"/>
              </a:lnSpc>
              <a:spcBef>
                <a:spcPts val="100"/>
              </a:spcBef>
              <a:tabLst>
                <a:tab pos="9893300" algn="l"/>
              </a:tabLst>
            </a:pPr>
            <a:r>
              <a:rPr sz="2700" baseline="3086" dirty="0">
                <a:solidFill>
                  <a:srgbClr val="AEABAB"/>
                </a:solidFill>
                <a:latin typeface="Courier New"/>
                <a:cs typeface="Courier New"/>
              </a:rPr>
              <a:t>sub</a:t>
            </a:r>
            <a:r>
              <a:rPr sz="2700" spc="-52" baseline="3086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2700" baseline="3086" dirty="0">
                <a:solidFill>
                  <a:srgbClr val="AEABAB"/>
                </a:solidFill>
                <a:latin typeface="Courier New"/>
                <a:cs typeface="Courier New"/>
              </a:rPr>
              <a:t>x6</a:t>
            </a:r>
            <a:r>
              <a:rPr sz="2700" spc="-22" baseline="3086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2700" baseline="3086" dirty="0">
                <a:solidFill>
                  <a:srgbClr val="AEABAB"/>
                </a:solidFill>
                <a:latin typeface="Courier New"/>
                <a:cs typeface="Courier New"/>
              </a:rPr>
              <a:t>x5</a:t>
            </a:r>
            <a:r>
              <a:rPr sz="2700" spc="-44" baseline="3086" dirty="0">
                <a:solidFill>
                  <a:srgbClr val="AEABAB"/>
                </a:solidFill>
                <a:latin typeface="Courier New"/>
                <a:cs typeface="Courier New"/>
              </a:rPr>
              <a:t> </a:t>
            </a:r>
            <a:r>
              <a:rPr sz="2700" spc="-37" baseline="3086" dirty="0">
                <a:solidFill>
                  <a:srgbClr val="AEABAB"/>
                </a:solidFill>
                <a:latin typeface="Courier New"/>
                <a:cs typeface="Courier New"/>
              </a:rPr>
              <a:t>x4</a:t>
            </a:r>
            <a:r>
              <a:rPr sz="2700" baseline="3086" dirty="0">
                <a:solidFill>
                  <a:srgbClr val="AEABAB"/>
                </a:solidFill>
                <a:latin typeface="Courier New"/>
                <a:cs typeface="Courier New"/>
              </a:rPr>
              <a:t>	</a:t>
            </a: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x4</a:t>
            </a:r>
            <a:endParaRPr sz="1800">
              <a:latin typeface="Courier New"/>
              <a:cs typeface="Courier New"/>
            </a:endParaRPr>
          </a:p>
          <a:p>
            <a:pPr marL="6314440">
              <a:lnSpc>
                <a:spcPct val="100000"/>
              </a:lnSpc>
              <a:spcBef>
                <a:spcPts val="25"/>
              </a:spcBef>
            </a:pPr>
            <a:r>
              <a:rPr sz="2400" b="1" spc="-10" dirty="0">
                <a:latin typeface="Calibri"/>
                <a:cs typeface="Calibri"/>
              </a:rPr>
              <a:t>Non-</a:t>
            </a:r>
            <a:r>
              <a:rPr sz="2400" b="1" dirty="0">
                <a:latin typeface="Calibri"/>
                <a:cs typeface="Calibri"/>
              </a:rPr>
              <a:t>mem-op,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single memory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  <a:p>
            <a:pPr marL="12700" marR="4699000">
              <a:lnSpc>
                <a:spcPct val="101099"/>
              </a:lnSpc>
              <a:spcBef>
                <a:spcPts val="630"/>
              </a:spcBef>
              <a:tabLst>
                <a:tab pos="156019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Earlier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sz="2400" spc="-90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instruction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finishes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later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instruction.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Both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write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ourier New"/>
                <a:cs typeface="Courier New"/>
              </a:rPr>
              <a:t>x6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Wrong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final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urier New"/>
                <a:cs typeface="Courier New"/>
              </a:rPr>
              <a:t>x6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Explicitly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handled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logic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maintain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ordering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processors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allow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behavior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(not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datapath)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29" y="845007"/>
            <a:ext cx="4951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Types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of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Data</a:t>
            </a:r>
            <a:r>
              <a:rPr sz="4400" b="0" spc="-1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Hazards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3326" y="2336038"/>
            <a:ext cx="307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Read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(WAR)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05138" y="3757421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63317" y="3757421"/>
            <a:ext cx="1664335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5646" y="3757421"/>
            <a:ext cx="1496695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1190" y="375742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370205">
              <a:lnSpc>
                <a:spcPts val="195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3309" y="375742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200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84385" y="3818890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8956" y="2491485"/>
            <a:ext cx="5198745" cy="111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Stalled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decode/reg.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read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(why?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wait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few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lectures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more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447)</a:t>
            </a:r>
            <a:endParaRPr sz="2400">
              <a:latin typeface="Calibri"/>
              <a:cs typeface="Calibri"/>
            </a:endParaRPr>
          </a:p>
          <a:p>
            <a:pPr marL="2974340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2063" y="4395819"/>
            <a:ext cx="9978390" cy="18923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85725" algn="r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x16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  <a:p>
            <a:pPr marL="5698490">
              <a:lnSpc>
                <a:spcPct val="100000"/>
              </a:lnSpc>
              <a:spcBef>
                <a:spcPts val="425"/>
              </a:spcBef>
            </a:pPr>
            <a:r>
              <a:rPr sz="2400" b="1" dirty="0">
                <a:latin typeface="Calibri"/>
                <a:cs typeface="Calibri"/>
              </a:rPr>
              <a:t>Completes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quickly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writes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reg.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00418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Later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add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instruction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writes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x16</a:t>
            </a:r>
            <a:r>
              <a:rPr sz="2400" b="1" spc="-7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before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earlier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sub</a:t>
            </a:r>
            <a:r>
              <a:rPr sz="2400" b="1" spc="-92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instruction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reads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x16.</a:t>
            </a:r>
            <a:r>
              <a:rPr sz="2400" b="1" spc="-5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sub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sees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wrong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value!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945881" y="466471"/>
            <a:ext cx="3867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b="0" dirty="0">
                <a:latin typeface="Courier New"/>
                <a:cs typeface="Courier New"/>
              </a:rPr>
              <a:t>sub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x8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x16 </a:t>
            </a:r>
            <a:r>
              <a:rPr sz="3600" b="0" spc="-35" dirty="0">
                <a:latin typeface="Courier New"/>
                <a:cs typeface="Courier New"/>
              </a:rPr>
              <a:t>x4 </a:t>
            </a:r>
            <a:r>
              <a:rPr sz="3600" b="0" dirty="0">
                <a:latin typeface="Courier New"/>
                <a:cs typeface="Courier New"/>
              </a:rPr>
              <a:t>add</a:t>
            </a:r>
            <a:r>
              <a:rPr sz="3600" b="0" spc="-2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x16</a:t>
            </a:r>
            <a:r>
              <a:rPr sz="3600" b="0" spc="-10" dirty="0">
                <a:latin typeface="Courier New"/>
                <a:cs typeface="Courier New"/>
              </a:rPr>
              <a:t> </a:t>
            </a:r>
            <a:r>
              <a:rPr sz="3600" b="0" dirty="0">
                <a:latin typeface="Courier New"/>
                <a:cs typeface="Courier New"/>
              </a:rPr>
              <a:t>x6 </a:t>
            </a:r>
            <a:r>
              <a:rPr sz="3600" b="0" spc="-25" dirty="0">
                <a:latin typeface="Courier New"/>
                <a:cs typeface="Courier New"/>
              </a:rPr>
              <a:t>x14 lw</a:t>
            </a:r>
            <a:r>
              <a:rPr sz="3600" b="0" dirty="0">
                <a:latin typeface="Courier New"/>
                <a:cs typeface="Courier New"/>
              </a:rPr>
              <a:t>	x11</a:t>
            </a:r>
            <a:r>
              <a:rPr sz="3600" b="0" spc="-20" dirty="0">
                <a:latin typeface="Courier New"/>
                <a:cs typeface="Courier New"/>
              </a:rPr>
              <a:t> </a:t>
            </a:r>
            <a:r>
              <a:rPr sz="3600" b="0" spc="-10" dirty="0">
                <a:latin typeface="Courier New"/>
                <a:cs typeface="Courier New"/>
              </a:rPr>
              <a:t>0xabc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42245" y="936497"/>
            <a:ext cx="403860" cy="441959"/>
          </a:xfrm>
          <a:custGeom>
            <a:avLst/>
            <a:gdLst/>
            <a:ahLst/>
            <a:cxnLst/>
            <a:rect l="l" t="t" r="r" b="b"/>
            <a:pathLst>
              <a:path w="403859" h="441959">
                <a:moveTo>
                  <a:pt x="282318" y="95885"/>
                </a:moveTo>
                <a:lnTo>
                  <a:pt x="0" y="407669"/>
                </a:lnTo>
                <a:lnTo>
                  <a:pt x="37592" y="441832"/>
                </a:lnTo>
                <a:lnTo>
                  <a:pt x="319976" y="129988"/>
                </a:lnTo>
                <a:lnTo>
                  <a:pt x="282318" y="95885"/>
                </a:lnTo>
                <a:close/>
              </a:path>
              <a:path w="403859" h="441959">
                <a:moveTo>
                  <a:pt x="400318" y="77088"/>
                </a:moveTo>
                <a:lnTo>
                  <a:pt x="299338" y="77088"/>
                </a:lnTo>
                <a:lnTo>
                  <a:pt x="337057" y="111125"/>
                </a:lnTo>
                <a:lnTo>
                  <a:pt x="319976" y="129988"/>
                </a:lnTo>
                <a:lnTo>
                  <a:pt x="395350" y="198247"/>
                </a:lnTo>
                <a:lnTo>
                  <a:pt x="400318" y="77088"/>
                </a:lnTo>
                <a:close/>
              </a:path>
              <a:path w="403859" h="441959">
                <a:moveTo>
                  <a:pt x="299338" y="77088"/>
                </a:moveTo>
                <a:lnTo>
                  <a:pt x="282318" y="95885"/>
                </a:lnTo>
                <a:lnTo>
                  <a:pt x="319976" y="129988"/>
                </a:lnTo>
                <a:lnTo>
                  <a:pt x="337057" y="111125"/>
                </a:lnTo>
                <a:lnTo>
                  <a:pt x="299338" y="77088"/>
                </a:lnTo>
                <a:close/>
              </a:path>
              <a:path w="403859" h="441959">
                <a:moveTo>
                  <a:pt x="403478" y="0"/>
                </a:moveTo>
                <a:lnTo>
                  <a:pt x="207009" y="27686"/>
                </a:lnTo>
                <a:lnTo>
                  <a:pt x="282318" y="95885"/>
                </a:lnTo>
                <a:lnTo>
                  <a:pt x="299338" y="77088"/>
                </a:lnTo>
                <a:lnTo>
                  <a:pt x="400318" y="77088"/>
                </a:lnTo>
                <a:lnTo>
                  <a:pt x="4034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664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we</a:t>
            </a:r>
            <a:r>
              <a:rPr spc="-40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about</a:t>
            </a:r>
            <a:r>
              <a:rPr spc="-40" dirty="0"/>
              <a:t> </a:t>
            </a:r>
            <a:r>
              <a:rPr dirty="0"/>
              <a:t>these</a:t>
            </a:r>
            <a:r>
              <a:rPr spc="-35" dirty="0"/>
              <a:t> </a:t>
            </a:r>
            <a:r>
              <a:rPr dirty="0"/>
              <a:t>data</a:t>
            </a:r>
            <a:r>
              <a:rPr spc="-35" dirty="0"/>
              <a:t> </a:t>
            </a:r>
            <a:r>
              <a:rPr spc="-10" dirty="0"/>
              <a:t>hazards?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420" y="2730500"/>
            <a:ext cx="35941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dirty="0">
                <a:latin typeface="Courier New"/>
                <a:cs typeface="Courier New"/>
              </a:rPr>
              <a:t>sub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x5</a:t>
            </a:r>
            <a:r>
              <a:rPr sz="3600" spc="5" dirty="0">
                <a:latin typeface="Courier New"/>
                <a:cs typeface="Courier New"/>
              </a:rPr>
              <a:t> </a:t>
            </a:r>
            <a:r>
              <a:rPr sz="3600" spc="-25" dirty="0">
                <a:latin typeface="Courier New"/>
                <a:cs typeface="Courier New"/>
              </a:rPr>
              <a:t>x4 lw</a:t>
            </a:r>
            <a:r>
              <a:rPr sz="3600" dirty="0">
                <a:latin typeface="Courier New"/>
                <a:cs typeface="Courier New"/>
              </a:rPr>
              <a:t>	x16</a:t>
            </a:r>
            <a:r>
              <a:rPr sz="3600" spc="-15" dirty="0">
                <a:latin typeface="Courier New"/>
                <a:cs typeface="Courier New"/>
              </a:rPr>
              <a:t> </a:t>
            </a:r>
            <a:r>
              <a:rPr sz="3600" spc="-10" dirty="0">
                <a:latin typeface="Courier New"/>
                <a:cs typeface="Courier New"/>
              </a:rPr>
              <a:t>0xabc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0822" y="3172967"/>
            <a:ext cx="675005" cy="932180"/>
          </a:xfrm>
          <a:custGeom>
            <a:avLst/>
            <a:gdLst/>
            <a:ahLst/>
            <a:cxnLst/>
            <a:rect l="l" t="t" r="r" b="b"/>
            <a:pathLst>
              <a:path w="675005" h="932179">
                <a:moveTo>
                  <a:pt x="549376" y="821344"/>
                </a:moveTo>
                <a:lnTo>
                  <a:pt x="465963" y="879221"/>
                </a:lnTo>
                <a:lnTo>
                  <a:pt x="657225" y="932053"/>
                </a:lnTo>
                <a:lnTo>
                  <a:pt x="665130" y="842264"/>
                </a:lnTo>
                <a:lnTo>
                  <a:pt x="563879" y="842264"/>
                </a:lnTo>
                <a:lnTo>
                  <a:pt x="549376" y="821344"/>
                </a:lnTo>
                <a:close/>
              </a:path>
              <a:path w="675005" h="932179">
                <a:moveTo>
                  <a:pt x="591140" y="792366"/>
                </a:moveTo>
                <a:lnTo>
                  <a:pt x="549376" y="821344"/>
                </a:lnTo>
                <a:lnTo>
                  <a:pt x="563879" y="842264"/>
                </a:lnTo>
                <a:lnTo>
                  <a:pt x="605663" y="813308"/>
                </a:lnTo>
                <a:lnTo>
                  <a:pt x="591140" y="792366"/>
                </a:lnTo>
                <a:close/>
              </a:path>
              <a:path w="675005" h="932179">
                <a:moveTo>
                  <a:pt x="674623" y="734441"/>
                </a:moveTo>
                <a:lnTo>
                  <a:pt x="591140" y="792366"/>
                </a:lnTo>
                <a:lnTo>
                  <a:pt x="605663" y="813308"/>
                </a:lnTo>
                <a:lnTo>
                  <a:pt x="563879" y="842264"/>
                </a:lnTo>
                <a:lnTo>
                  <a:pt x="665130" y="842264"/>
                </a:lnTo>
                <a:lnTo>
                  <a:pt x="674623" y="734441"/>
                </a:lnTo>
                <a:close/>
              </a:path>
              <a:path w="675005" h="932179">
                <a:moveTo>
                  <a:pt x="41655" y="0"/>
                </a:moveTo>
                <a:lnTo>
                  <a:pt x="0" y="28956"/>
                </a:lnTo>
                <a:lnTo>
                  <a:pt x="549376" y="821344"/>
                </a:lnTo>
                <a:lnTo>
                  <a:pt x="591140" y="792366"/>
                </a:lnTo>
                <a:lnTo>
                  <a:pt x="4165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495" y="4699203"/>
            <a:ext cx="73602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5140" algn="l"/>
              </a:tabLst>
            </a:pPr>
            <a:r>
              <a:rPr sz="2400" b="1" spc="-10" dirty="0">
                <a:latin typeface="Calibri"/>
                <a:cs typeface="Calibri"/>
              </a:rPr>
              <a:t>Read-After-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(RAW)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Read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(WAR)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6984" y="2748534"/>
            <a:ext cx="3593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sub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x8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x16 </a:t>
            </a:r>
            <a:r>
              <a:rPr sz="3600" spc="-35" dirty="0">
                <a:latin typeface="Courier New"/>
                <a:cs typeface="Courier New"/>
              </a:rPr>
              <a:t>x4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" y="3828033"/>
            <a:ext cx="4705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add</a:t>
            </a:r>
            <a:r>
              <a:rPr sz="3600" spc="-2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x12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 x14</a:t>
            </a:r>
            <a:r>
              <a:rPr sz="3600" spc="110" dirty="0">
                <a:latin typeface="Courier New"/>
                <a:cs typeface="Courier New"/>
              </a:rPr>
              <a:t> </a:t>
            </a:r>
            <a:r>
              <a:rPr sz="5400" spc="-37" baseline="-2314" dirty="0">
                <a:latin typeface="Courier New"/>
                <a:cs typeface="Courier New"/>
              </a:rPr>
              <a:t>lw</a:t>
            </a:r>
            <a:endParaRPr sz="5400" baseline="-2314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4517" y="3846067"/>
            <a:ext cx="2496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x16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spc="-10" dirty="0">
                <a:latin typeface="Courier New"/>
                <a:cs typeface="Courier New"/>
              </a:rPr>
              <a:t>0xabc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1597" y="3202685"/>
            <a:ext cx="403860" cy="441959"/>
          </a:xfrm>
          <a:custGeom>
            <a:avLst/>
            <a:gdLst/>
            <a:ahLst/>
            <a:cxnLst/>
            <a:rect l="l" t="t" r="r" b="b"/>
            <a:pathLst>
              <a:path w="403859" h="441960">
                <a:moveTo>
                  <a:pt x="282318" y="95885"/>
                </a:moveTo>
                <a:lnTo>
                  <a:pt x="0" y="407669"/>
                </a:lnTo>
                <a:lnTo>
                  <a:pt x="37591" y="441832"/>
                </a:lnTo>
                <a:lnTo>
                  <a:pt x="319976" y="129988"/>
                </a:lnTo>
                <a:lnTo>
                  <a:pt x="282318" y="95885"/>
                </a:lnTo>
                <a:close/>
              </a:path>
              <a:path w="403859" h="441960">
                <a:moveTo>
                  <a:pt x="400318" y="77088"/>
                </a:moveTo>
                <a:lnTo>
                  <a:pt x="299338" y="77088"/>
                </a:lnTo>
                <a:lnTo>
                  <a:pt x="337057" y="111125"/>
                </a:lnTo>
                <a:lnTo>
                  <a:pt x="319976" y="129988"/>
                </a:lnTo>
                <a:lnTo>
                  <a:pt x="395350" y="198247"/>
                </a:lnTo>
                <a:lnTo>
                  <a:pt x="400318" y="77088"/>
                </a:lnTo>
                <a:close/>
              </a:path>
              <a:path w="403859" h="441960">
                <a:moveTo>
                  <a:pt x="299338" y="77088"/>
                </a:moveTo>
                <a:lnTo>
                  <a:pt x="282318" y="95885"/>
                </a:lnTo>
                <a:lnTo>
                  <a:pt x="319976" y="129988"/>
                </a:lnTo>
                <a:lnTo>
                  <a:pt x="337057" y="111125"/>
                </a:lnTo>
                <a:lnTo>
                  <a:pt x="299338" y="77088"/>
                </a:lnTo>
                <a:close/>
              </a:path>
              <a:path w="403859" h="441960">
                <a:moveTo>
                  <a:pt x="403478" y="0"/>
                </a:moveTo>
                <a:lnTo>
                  <a:pt x="207010" y="27686"/>
                </a:lnTo>
                <a:lnTo>
                  <a:pt x="282318" y="95885"/>
                </a:lnTo>
                <a:lnTo>
                  <a:pt x="299338" y="77088"/>
                </a:lnTo>
                <a:lnTo>
                  <a:pt x="400318" y="77088"/>
                </a:lnTo>
                <a:lnTo>
                  <a:pt x="4034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59366" y="3202685"/>
            <a:ext cx="254000" cy="345440"/>
          </a:xfrm>
          <a:custGeom>
            <a:avLst/>
            <a:gdLst/>
            <a:ahLst/>
            <a:cxnLst/>
            <a:rect l="l" t="t" r="r" b="b"/>
            <a:pathLst>
              <a:path w="254000" h="345439">
                <a:moveTo>
                  <a:pt x="101600" y="192912"/>
                </a:moveTo>
                <a:lnTo>
                  <a:pt x="0" y="192912"/>
                </a:lnTo>
                <a:lnTo>
                  <a:pt x="127000" y="345313"/>
                </a:lnTo>
                <a:lnTo>
                  <a:pt x="232833" y="218312"/>
                </a:lnTo>
                <a:lnTo>
                  <a:pt x="101600" y="218312"/>
                </a:lnTo>
                <a:lnTo>
                  <a:pt x="101600" y="192912"/>
                </a:lnTo>
                <a:close/>
              </a:path>
              <a:path w="254000" h="345439">
                <a:moveTo>
                  <a:pt x="152400" y="0"/>
                </a:moveTo>
                <a:lnTo>
                  <a:pt x="101600" y="0"/>
                </a:lnTo>
                <a:lnTo>
                  <a:pt x="101600" y="218312"/>
                </a:lnTo>
                <a:lnTo>
                  <a:pt x="152400" y="218312"/>
                </a:lnTo>
                <a:lnTo>
                  <a:pt x="152400" y="0"/>
                </a:lnTo>
                <a:close/>
              </a:path>
              <a:path w="254000" h="345439">
                <a:moveTo>
                  <a:pt x="254000" y="192912"/>
                </a:moveTo>
                <a:lnTo>
                  <a:pt x="152400" y="192912"/>
                </a:lnTo>
                <a:lnTo>
                  <a:pt x="152400" y="218312"/>
                </a:lnTo>
                <a:lnTo>
                  <a:pt x="232833" y="218312"/>
                </a:lnTo>
                <a:lnTo>
                  <a:pt x="254000" y="1929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76513" y="4699203"/>
            <a:ext cx="3241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Write-</a:t>
            </a:r>
            <a:r>
              <a:rPr sz="2400" b="1" spc="-10" dirty="0">
                <a:latin typeface="Calibri"/>
                <a:cs typeface="Calibri"/>
              </a:rPr>
              <a:t>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(WAW)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9075" y="5859576"/>
            <a:ext cx="9112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Calibri"/>
                <a:cs typeface="Calibri"/>
              </a:rPr>
              <a:t>Only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Read-</a:t>
            </a:r>
            <a:r>
              <a:rPr sz="2400" b="1" i="1" spc="-20" dirty="0">
                <a:latin typeface="Calibri"/>
                <a:cs typeface="Calibri"/>
              </a:rPr>
              <a:t>After-</a:t>
            </a:r>
            <a:r>
              <a:rPr sz="2400" b="1" i="1" dirty="0">
                <a:latin typeface="Calibri"/>
                <a:cs typeface="Calibri"/>
              </a:rPr>
              <a:t>Write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(RAW)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hazards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are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possible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our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simple</a:t>
            </a:r>
            <a:r>
              <a:rPr sz="2400" b="1" i="1" spc="-6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pipeline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8547" y="2730500"/>
            <a:ext cx="3319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9980" algn="l"/>
              </a:tabLst>
            </a:pPr>
            <a:r>
              <a:rPr sz="3600" spc="-25" dirty="0">
                <a:latin typeface="Courier New"/>
                <a:cs typeface="Courier New"/>
              </a:rPr>
              <a:t>lw</a:t>
            </a:r>
            <a:r>
              <a:rPr sz="3600" dirty="0">
                <a:latin typeface="Courier New"/>
                <a:cs typeface="Courier New"/>
              </a:rPr>
              <a:t>	x6</a:t>
            </a:r>
            <a:r>
              <a:rPr sz="3600" spc="-10" dirty="0">
                <a:latin typeface="Courier New"/>
                <a:cs typeface="Courier New"/>
              </a:rPr>
              <a:t> 0xabc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6984" y="3296869"/>
            <a:ext cx="7451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add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x16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</a:t>
            </a:r>
            <a:r>
              <a:rPr sz="3600" spc="-5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x14</a:t>
            </a:r>
            <a:r>
              <a:rPr sz="3600" spc="100" dirty="0">
                <a:latin typeface="Courier New"/>
                <a:cs typeface="Courier New"/>
              </a:rPr>
              <a:t> </a:t>
            </a:r>
            <a:r>
              <a:rPr sz="5400" baseline="2314" dirty="0">
                <a:latin typeface="Courier New"/>
                <a:cs typeface="Courier New"/>
              </a:rPr>
              <a:t>sub</a:t>
            </a:r>
            <a:r>
              <a:rPr sz="5400" spc="-15" baseline="2314" dirty="0">
                <a:latin typeface="Courier New"/>
                <a:cs typeface="Courier New"/>
              </a:rPr>
              <a:t> </a:t>
            </a:r>
            <a:r>
              <a:rPr sz="5400" baseline="2314" dirty="0">
                <a:latin typeface="Courier New"/>
                <a:cs typeface="Courier New"/>
              </a:rPr>
              <a:t>x6</a:t>
            </a:r>
            <a:r>
              <a:rPr sz="5400" spc="-15" baseline="2314" dirty="0">
                <a:latin typeface="Courier New"/>
                <a:cs typeface="Courier New"/>
              </a:rPr>
              <a:t> </a:t>
            </a:r>
            <a:r>
              <a:rPr sz="5400" baseline="2314" dirty="0">
                <a:latin typeface="Courier New"/>
                <a:cs typeface="Courier New"/>
              </a:rPr>
              <a:t>x5 </a:t>
            </a:r>
            <a:r>
              <a:rPr sz="5400" spc="-37" baseline="2314" dirty="0">
                <a:latin typeface="Courier New"/>
                <a:cs typeface="Courier New"/>
              </a:rPr>
              <a:t>x4</a:t>
            </a:r>
            <a:endParaRPr sz="5400" baseline="2314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48547" y="3828033"/>
            <a:ext cx="3867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ourier New"/>
                <a:cs typeface="Courier New"/>
              </a:rPr>
              <a:t>add</a:t>
            </a:r>
            <a:r>
              <a:rPr sz="3600" spc="-2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x12</a:t>
            </a:r>
            <a:r>
              <a:rPr sz="3600" spc="-1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x6 </a:t>
            </a:r>
            <a:r>
              <a:rPr sz="3600" spc="-25" dirty="0">
                <a:latin typeface="Courier New"/>
                <a:cs typeface="Courier New"/>
              </a:rPr>
              <a:t>x14</a:t>
            </a:r>
            <a:endParaRPr sz="3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5834" y="3223640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sp>
        <p:nvSpPr>
          <p:cNvPr id="11" name="object 11"/>
          <p:cNvSpPr/>
          <p:nvPr/>
        </p:nvSpPr>
        <p:spPr>
          <a:xfrm>
            <a:off x="2301494" y="2963926"/>
            <a:ext cx="3921760" cy="290195"/>
          </a:xfrm>
          <a:custGeom>
            <a:avLst/>
            <a:gdLst/>
            <a:ahLst/>
            <a:cxnLst/>
            <a:rect l="l" t="t" r="r" b="b"/>
            <a:pathLst>
              <a:path w="3921760" h="290195">
                <a:moveTo>
                  <a:pt x="101600" y="137413"/>
                </a:moveTo>
                <a:lnTo>
                  <a:pt x="0" y="137413"/>
                </a:lnTo>
                <a:lnTo>
                  <a:pt x="127000" y="289813"/>
                </a:lnTo>
                <a:lnTo>
                  <a:pt x="232833" y="162813"/>
                </a:lnTo>
                <a:lnTo>
                  <a:pt x="101600" y="162813"/>
                </a:lnTo>
                <a:lnTo>
                  <a:pt x="101600" y="137413"/>
                </a:lnTo>
                <a:close/>
              </a:path>
              <a:path w="3921760" h="290195">
                <a:moveTo>
                  <a:pt x="3870579" y="25400"/>
                </a:moveTo>
                <a:lnTo>
                  <a:pt x="3870579" y="254000"/>
                </a:lnTo>
                <a:lnTo>
                  <a:pt x="3921379" y="254000"/>
                </a:lnTo>
                <a:lnTo>
                  <a:pt x="3921379" y="50800"/>
                </a:lnTo>
                <a:lnTo>
                  <a:pt x="3895979" y="50800"/>
                </a:lnTo>
                <a:lnTo>
                  <a:pt x="3870579" y="25400"/>
                </a:lnTo>
                <a:close/>
              </a:path>
              <a:path w="3921760" h="290195">
                <a:moveTo>
                  <a:pt x="3921379" y="0"/>
                </a:moveTo>
                <a:lnTo>
                  <a:pt x="101600" y="0"/>
                </a:lnTo>
                <a:lnTo>
                  <a:pt x="101600" y="162813"/>
                </a:lnTo>
                <a:lnTo>
                  <a:pt x="152400" y="162813"/>
                </a:lnTo>
                <a:lnTo>
                  <a:pt x="152400" y="50800"/>
                </a:lnTo>
                <a:lnTo>
                  <a:pt x="127000" y="50800"/>
                </a:lnTo>
                <a:lnTo>
                  <a:pt x="152400" y="25400"/>
                </a:lnTo>
                <a:lnTo>
                  <a:pt x="3921379" y="25400"/>
                </a:lnTo>
                <a:lnTo>
                  <a:pt x="3921379" y="0"/>
                </a:lnTo>
                <a:close/>
              </a:path>
              <a:path w="3921760" h="290195">
                <a:moveTo>
                  <a:pt x="254000" y="137413"/>
                </a:moveTo>
                <a:lnTo>
                  <a:pt x="152400" y="137413"/>
                </a:lnTo>
                <a:lnTo>
                  <a:pt x="152400" y="162813"/>
                </a:lnTo>
                <a:lnTo>
                  <a:pt x="232833" y="162813"/>
                </a:lnTo>
                <a:lnTo>
                  <a:pt x="254000" y="137413"/>
                </a:lnTo>
                <a:close/>
              </a:path>
              <a:path w="3921760" h="290195">
                <a:moveTo>
                  <a:pt x="152400" y="25400"/>
                </a:moveTo>
                <a:lnTo>
                  <a:pt x="127000" y="50800"/>
                </a:lnTo>
                <a:lnTo>
                  <a:pt x="152400" y="50800"/>
                </a:lnTo>
                <a:lnTo>
                  <a:pt x="152400" y="25400"/>
                </a:lnTo>
                <a:close/>
              </a:path>
              <a:path w="3921760" h="290195">
                <a:moveTo>
                  <a:pt x="3870579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3870579" y="50800"/>
                </a:lnTo>
                <a:lnTo>
                  <a:pt x="3870579" y="25400"/>
                </a:lnTo>
                <a:close/>
              </a:path>
              <a:path w="3921760" h="290195">
                <a:moveTo>
                  <a:pt x="3921379" y="25400"/>
                </a:moveTo>
                <a:lnTo>
                  <a:pt x="3870579" y="25400"/>
                </a:lnTo>
                <a:lnTo>
                  <a:pt x="3895979" y="50800"/>
                </a:lnTo>
                <a:lnTo>
                  <a:pt x="3921379" y="50800"/>
                </a:lnTo>
                <a:lnTo>
                  <a:pt x="3921379" y="254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69313" y="1822830"/>
            <a:ext cx="3794760" cy="17367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80135" marR="5080">
              <a:lnSpc>
                <a:spcPct val="100699"/>
              </a:lnSpc>
              <a:spcBef>
                <a:spcPts val="80"/>
              </a:spcBef>
            </a:pPr>
            <a:r>
              <a:rPr sz="2400" b="1" dirty="0">
                <a:latin typeface="Courier New"/>
                <a:cs typeface="Courier New"/>
              </a:rPr>
              <a:t>add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x12</a:t>
            </a:r>
            <a:r>
              <a:rPr sz="2400" b="1" spc="-3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x6</a:t>
            </a:r>
            <a:r>
              <a:rPr sz="2400" b="1" spc="-10" dirty="0">
                <a:latin typeface="Courier New"/>
                <a:cs typeface="Courier New"/>
              </a:rPr>
              <a:t> </a:t>
            </a:r>
            <a:r>
              <a:rPr sz="2400" b="1" spc="-25" dirty="0">
                <a:latin typeface="Courier New"/>
                <a:cs typeface="Courier New"/>
              </a:rPr>
              <a:t>x14 </a:t>
            </a:r>
            <a:r>
              <a:rPr sz="2400" b="1" dirty="0">
                <a:latin typeface="Calibri"/>
                <a:cs typeface="Calibri"/>
              </a:rPr>
              <a:t>reads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value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ourier New"/>
                <a:cs typeface="Courier New"/>
              </a:rPr>
              <a:t>x6 </a:t>
            </a:r>
            <a:r>
              <a:rPr sz="2400" b="1" dirty="0">
                <a:latin typeface="Courier New"/>
                <a:cs typeface="Courier New"/>
              </a:rPr>
              <a:t>sub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x6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x5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25" dirty="0">
                <a:latin typeface="Courier New"/>
                <a:cs typeface="Courier New"/>
              </a:rPr>
              <a:t>x4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x14</a:t>
            </a:r>
            <a:r>
              <a:rPr sz="1800" spc="300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lw</a:t>
            </a:r>
            <a:r>
              <a:rPr sz="2700" spc="-37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x16</a:t>
            </a:r>
            <a:r>
              <a:rPr sz="2700" spc="-22" baseline="1543" dirty="0">
                <a:latin typeface="Courier New"/>
                <a:cs typeface="Courier New"/>
              </a:rPr>
              <a:t> </a:t>
            </a:r>
            <a:r>
              <a:rPr sz="2700" spc="-15" baseline="1543" dirty="0">
                <a:latin typeface="Courier New"/>
                <a:cs typeface="Courier New"/>
              </a:rPr>
              <a:t>0xabc</a:t>
            </a:r>
            <a:endParaRPr sz="2700" baseline="1543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1046" y="2192858"/>
            <a:ext cx="638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from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99942" y="4769357"/>
            <a:ext cx="65608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Read-After-</a:t>
            </a:r>
            <a:r>
              <a:rPr sz="2400" b="1" dirty="0">
                <a:latin typeface="Calibri"/>
                <a:cs typeface="Calibri"/>
              </a:rPr>
              <a:t>Write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(RAW)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Hazard: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Input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does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contain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updated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during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read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yet-to-be-completed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writeback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older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instruction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03056" y="2803652"/>
            <a:ext cx="2637790" cy="7696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"/>
              </a:spcBef>
            </a:pP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x6</a:t>
            </a:r>
            <a:r>
              <a:rPr sz="2400" b="1" spc="-91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gets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written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back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here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cycles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later!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3647" y="3250438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69313" y="3259023"/>
            <a:ext cx="19392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6260" y="3232530"/>
            <a:ext cx="37039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x14</a:t>
            </a:r>
            <a:r>
              <a:rPr sz="1800" spc="-85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sub</a:t>
            </a:r>
            <a:r>
              <a:rPr sz="2700" spc="-44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x6</a:t>
            </a:r>
            <a:r>
              <a:rPr sz="2700" spc="-22" baseline="1543" dirty="0">
                <a:latin typeface="Courier New"/>
                <a:cs typeface="Courier New"/>
              </a:rPr>
              <a:t> </a:t>
            </a:r>
            <a:r>
              <a:rPr sz="2700" baseline="1543" dirty="0">
                <a:latin typeface="Courier New"/>
                <a:cs typeface="Courier New"/>
              </a:rPr>
              <a:t>x5</a:t>
            </a:r>
            <a:r>
              <a:rPr sz="2700" spc="-37" baseline="1543" dirty="0">
                <a:latin typeface="Courier New"/>
                <a:cs typeface="Courier New"/>
              </a:rPr>
              <a:t> x4</a:t>
            </a:r>
            <a:endParaRPr sz="2700" baseline="1543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0196" y="3203905"/>
            <a:ext cx="1664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96260" y="3232530"/>
            <a:ext cx="1938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10335" y="2828033"/>
            <a:ext cx="1528445" cy="745490"/>
            <a:chOff x="5210335" y="2828033"/>
            <a:chExt cx="1528445" cy="745490"/>
          </a:xfrm>
        </p:grpSpPr>
        <p:sp>
          <p:nvSpPr>
            <p:cNvPr id="13" name="object 13"/>
            <p:cNvSpPr/>
            <p:nvPr/>
          </p:nvSpPr>
          <p:spPr>
            <a:xfrm>
              <a:off x="5216685" y="2834383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189371" y="0"/>
                  </a:moveTo>
                  <a:lnTo>
                    <a:pt x="1137338" y="2810"/>
                  </a:lnTo>
                  <a:lnTo>
                    <a:pt x="1088591" y="15965"/>
                  </a:lnTo>
                  <a:lnTo>
                    <a:pt x="1047081" y="39246"/>
                  </a:lnTo>
                  <a:lnTo>
                    <a:pt x="1035746" y="30540"/>
                  </a:lnTo>
                  <a:lnTo>
                    <a:pt x="1022983" y="22751"/>
                  </a:lnTo>
                  <a:lnTo>
                    <a:pt x="1008933" y="15939"/>
                  </a:lnTo>
                  <a:lnTo>
                    <a:pt x="993741" y="10163"/>
                  </a:lnTo>
                  <a:lnTo>
                    <a:pt x="946877" y="577"/>
                  </a:lnTo>
                  <a:lnTo>
                    <a:pt x="899519" y="1049"/>
                  </a:lnTo>
                  <a:lnTo>
                    <a:pt x="855045" y="10848"/>
                  </a:lnTo>
                  <a:lnTo>
                    <a:pt x="816831" y="29243"/>
                  </a:lnTo>
                  <a:lnTo>
                    <a:pt x="788255" y="55502"/>
                  </a:lnTo>
                  <a:lnTo>
                    <a:pt x="778234" y="49457"/>
                  </a:lnTo>
                  <a:lnTo>
                    <a:pt x="697608" y="22908"/>
                  </a:lnTo>
                  <a:lnTo>
                    <a:pt x="649270" y="20054"/>
                  </a:lnTo>
                  <a:lnTo>
                    <a:pt x="602089" y="25371"/>
                  </a:lnTo>
                  <a:lnTo>
                    <a:pt x="558474" y="38371"/>
                  </a:lnTo>
                  <a:lnTo>
                    <a:pt x="520836" y="58567"/>
                  </a:lnTo>
                  <a:lnTo>
                    <a:pt x="491583" y="85474"/>
                  </a:lnTo>
                  <a:lnTo>
                    <a:pt x="455922" y="74250"/>
                  </a:lnTo>
                  <a:lnTo>
                    <a:pt x="418224" y="67122"/>
                  </a:lnTo>
                  <a:lnTo>
                    <a:pt x="379265" y="64185"/>
                  </a:lnTo>
                  <a:lnTo>
                    <a:pt x="339818" y="65535"/>
                  </a:lnTo>
                  <a:lnTo>
                    <a:pt x="286781" y="74417"/>
                  </a:lnTo>
                  <a:lnTo>
                    <a:pt x="239734" y="90455"/>
                  </a:lnTo>
                  <a:lnTo>
                    <a:pt x="199892" y="112594"/>
                  </a:lnTo>
                  <a:lnTo>
                    <a:pt x="168469" y="139778"/>
                  </a:lnTo>
                  <a:lnTo>
                    <a:pt x="135744" y="205061"/>
                  </a:lnTo>
                  <a:lnTo>
                    <a:pt x="136872" y="241049"/>
                  </a:lnTo>
                  <a:lnTo>
                    <a:pt x="135602" y="243335"/>
                  </a:lnTo>
                  <a:lnTo>
                    <a:pt x="68673" y="258844"/>
                  </a:lnTo>
                  <a:lnTo>
                    <a:pt x="19651" y="292738"/>
                  </a:lnTo>
                  <a:lnTo>
                    <a:pt x="0" y="330595"/>
                  </a:lnTo>
                  <a:lnTo>
                    <a:pt x="3696" y="369192"/>
                  </a:lnTo>
                  <a:lnTo>
                    <a:pt x="28991" y="404073"/>
                  </a:lnTo>
                  <a:lnTo>
                    <a:pt x="74134" y="430787"/>
                  </a:lnTo>
                  <a:lnTo>
                    <a:pt x="54145" y="448257"/>
                  </a:lnTo>
                  <a:lnTo>
                    <a:pt x="40526" y="467966"/>
                  </a:lnTo>
                  <a:lnTo>
                    <a:pt x="33647" y="489151"/>
                  </a:lnTo>
                  <a:lnTo>
                    <a:pt x="33875" y="511051"/>
                  </a:lnTo>
                  <a:lnTo>
                    <a:pt x="52780" y="548966"/>
                  </a:lnTo>
                  <a:lnTo>
                    <a:pt x="91009" y="578154"/>
                  </a:lnTo>
                  <a:lnTo>
                    <a:pt x="143121" y="595793"/>
                  </a:lnTo>
                  <a:lnTo>
                    <a:pt x="203674" y="599062"/>
                  </a:lnTo>
                  <a:lnTo>
                    <a:pt x="206595" y="602364"/>
                  </a:lnTo>
                  <a:lnTo>
                    <a:pt x="239445" y="631361"/>
                  </a:lnTo>
                  <a:lnTo>
                    <a:pt x="279181" y="654753"/>
                  </a:lnTo>
                  <a:lnTo>
                    <a:pt x="324308" y="672290"/>
                  </a:lnTo>
                  <a:lnTo>
                    <a:pt x="373330" y="683723"/>
                  </a:lnTo>
                  <a:lnTo>
                    <a:pt x="424751" y="688804"/>
                  </a:lnTo>
                  <a:lnTo>
                    <a:pt x="477075" y="687285"/>
                  </a:lnTo>
                  <a:lnTo>
                    <a:pt x="528807" y="678917"/>
                  </a:lnTo>
                  <a:lnTo>
                    <a:pt x="578451" y="663451"/>
                  </a:lnTo>
                  <a:lnTo>
                    <a:pt x="603978" y="684487"/>
                  </a:lnTo>
                  <a:lnTo>
                    <a:pt x="634363" y="702201"/>
                  </a:lnTo>
                  <a:lnTo>
                    <a:pt x="668891" y="716225"/>
                  </a:lnTo>
                  <a:lnTo>
                    <a:pt x="706848" y="726189"/>
                  </a:lnTo>
                  <a:lnTo>
                    <a:pt x="760654" y="732623"/>
                  </a:lnTo>
                  <a:lnTo>
                    <a:pt x="813556" y="730899"/>
                  </a:lnTo>
                  <a:lnTo>
                    <a:pt x="863779" y="721647"/>
                  </a:lnTo>
                  <a:lnTo>
                    <a:pt x="909547" y="705494"/>
                  </a:lnTo>
                  <a:lnTo>
                    <a:pt x="949086" y="683070"/>
                  </a:lnTo>
                  <a:lnTo>
                    <a:pt x="980621" y="655003"/>
                  </a:lnTo>
                  <a:lnTo>
                    <a:pt x="1002377" y="621922"/>
                  </a:lnTo>
                  <a:lnTo>
                    <a:pt x="1027033" y="630524"/>
                  </a:lnTo>
                  <a:lnTo>
                    <a:pt x="1053129" y="636828"/>
                  </a:lnTo>
                  <a:lnTo>
                    <a:pt x="1080297" y="640727"/>
                  </a:lnTo>
                  <a:lnTo>
                    <a:pt x="1108168" y="642115"/>
                  </a:lnTo>
                  <a:lnTo>
                    <a:pt x="1162209" y="637647"/>
                  </a:lnTo>
                  <a:lnTo>
                    <a:pt x="1210887" y="624452"/>
                  </a:lnTo>
                  <a:lnTo>
                    <a:pt x="1252249" y="603792"/>
                  </a:lnTo>
                  <a:lnTo>
                    <a:pt x="1284340" y="576931"/>
                  </a:lnTo>
                  <a:lnTo>
                    <a:pt x="1312892" y="509654"/>
                  </a:lnTo>
                  <a:lnTo>
                    <a:pt x="1342794" y="505548"/>
                  </a:lnTo>
                  <a:lnTo>
                    <a:pt x="1398742" y="490098"/>
                  </a:lnTo>
                  <a:lnTo>
                    <a:pt x="1469096" y="449170"/>
                  </a:lnTo>
                  <a:lnTo>
                    <a:pt x="1499535" y="413900"/>
                  </a:lnTo>
                  <a:lnTo>
                    <a:pt x="1515044" y="375208"/>
                  </a:lnTo>
                  <a:lnTo>
                    <a:pt x="1515207" y="335193"/>
                  </a:lnTo>
                  <a:lnTo>
                    <a:pt x="1499609" y="295954"/>
                  </a:lnTo>
                  <a:lnTo>
                    <a:pt x="1467832" y="259591"/>
                  </a:lnTo>
                  <a:lnTo>
                    <a:pt x="1471261" y="254257"/>
                  </a:lnTo>
                  <a:lnTo>
                    <a:pt x="1474182" y="248796"/>
                  </a:lnTo>
                  <a:lnTo>
                    <a:pt x="1476468" y="243335"/>
                  </a:lnTo>
                  <a:lnTo>
                    <a:pt x="1482805" y="204035"/>
                  </a:lnTo>
                  <a:lnTo>
                    <a:pt x="1470652" y="166740"/>
                  </a:lnTo>
                  <a:lnTo>
                    <a:pt x="1442187" y="133945"/>
                  </a:lnTo>
                  <a:lnTo>
                    <a:pt x="1399585" y="108142"/>
                  </a:lnTo>
                  <a:lnTo>
                    <a:pt x="1345023" y="91824"/>
                  </a:lnTo>
                  <a:lnTo>
                    <a:pt x="1337266" y="73172"/>
                  </a:lnTo>
                  <a:lnTo>
                    <a:pt x="1324877" y="55771"/>
                  </a:lnTo>
                  <a:lnTo>
                    <a:pt x="1308179" y="40014"/>
                  </a:lnTo>
                  <a:lnTo>
                    <a:pt x="1287492" y="26292"/>
                  </a:lnTo>
                  <a:lnTo>
                    <a:pt x="1240738" y="7754"/>
                  </a:lnTo>
                  <a:lnTo>
                    <a:pt x="11893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16685" y="2834383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36872" y="241049"/>
                  </a:moveTo>
                  <a:lnTo>
                    <a:pt x="146681" y="170952"/>
                  </a:lnTo>
                  <a:lnTo>
                    <a:pt x="199892" y="112594"/>
                  </a:lnTo>
                  <a:lnTo>
                    <a:pt x="239734" y="90455"/>
                  </a:lnTo>
                  <a:lnTo>
                    <a:pt x="286781" y="74417"/>
                  </a:lnTo>
                  <a:lnTo>
                    <a:pt x="339818" y="65535"/>
                  </a:lnTo>
                  <a:lnTo>
                    <a:pt x="379265" y="64185"/>
                  </a:lnTo>
                  <a:lnTo>
                    <a:pt x="418224" y="67122"/>
                  </a:lnTo>
                  <a:lnTo>
                    <a:pt x="455922" y="74250"/>
                  </a:lnTo>
                  <a:lnTo>
                    <a:pt x="491583" y="85474"/>
                  </a:lnTo>
                  <a:lnTo>
                    <a:pt x="520836" y="58567"/>
                  </a:lnTo>
                  <a:lnTo>
                    <a:pt x="558474" y="38371"/>
                  </a:lnTo>
                  <a:lnTo>
                    <a:pt x="602089" y="25371"/>
                  </a:lnTo>
                  <a:lnTo>
                    <a:pt x="649270" y="20054"/>
                  </a:lnTo>
                  <a:lnTo>
                    <a:pt x="697608" y="22908"/>
                  </a:lnTo>
                  <a:lnTo>
                    <a:pt x="744694" y="34420"/>
                  </a:lnTo>
                  <a:lnTo>
                    <a:pt x="788255" y="55502"/>
                  </a:lnTo>
                  <a:lnTo>
                    <a:pt x="816831" y="29243"/>
                  </a:lnTo>
                  <a:lnTo>
                    <a:pt x="855045" y="10848"/>
                  </a:lnTo>
                  <a:lnTo>
                    <a:pt x="899519" y="1049"/>
                  </a:lnTo>
                  <a:lnTo>
                    <a:pt x="946877" y="577"/>
                  </a:lnTo>
                  <a:lnTo>
                    <a:pt x="993741" y="10163"/>
                  </a:lnTo>
                  <a:lnTo>
                    <a:pt x="1008933" y="15939"/>
                  </a:lnTo>
                  <a:lnTo>
                    <a:pt x="1022983" y="22751"/>
                  </a:lnTo>
                  <a:lnTo>
                    <a:pt x="1035746" y="30540"/>
                  </a:lnTo>
                  <a:lnTo>
                    <a:pt x="1047081" y="39246"/>
                  </a:lnTo>
                  <a:lnTo>
                    <a:pt x="1088591" y="15965"/>
                  </a:lnTo>
                  <a:lnTo>
                    <a:pt x="1137338" y="2810"/>
                  </a:lnTo>
                  <a:lnTo>
                    <a:pt x="1189371" y="0"/>
                  </a:lnTo>
                  <a:lnTo>
                    <a:pt x="1240738" y="7754"/>
                  </a:lnTo>
                  <a:lnTo>
                    <a:pt x="1287492" y="26292"/>
                  </a:lnTo>
                  <a:lnTo>
                    <a:pt x="1324877" y="55771"/>
                  </a:lnTo>
                  <a:lnTo>
                    <a:pt x="1345023" y="91824"/>
                  </a:lnTo>
                  <a:lnTo>
                    <a:pt x="1399585" y="108142"/>
                  </a:lnTo>
                  <a:lnTo>
                    <a:pt x="1442187" y="133945"/>
                  </a:lnTo>
                  <a:lnTo>
                    <a:pt x="1470652" y="166740"/>
                  </a:lnTo>
                  <a:lnTo>
                    <a:pt x="1482805" y="204035"/>
                  </a:lnTo>
                  <a:lnTo>
                    <a:pt x="1476468" y="243335"/>
                  </a:lnTo>
                  <a:lnTo>
                    <a:pt x="1474182" y="248796"/>
                  </a:lnTo>
                  <a:lnTo>
                    <a:pt x="1471261" y="254257"/>
                  </a:lnTo>
                  <a:lnTo>
                    <a:pt x="1467832" y="259591"/>
                  </a:lnTo>
                  <a:lnTo>
                    <a:pt x="1499609" y="295954"/>
                  </a:lnTo>
                  <a:lnTo>
                    <a:pt x="1515207" y="335193"/>
                  </a:lnTo>
                  <a:lnTo>
                    <a:pt x="1515044" y="375208"/>
                  </a:lnTo>
                  <a:lnTo>
                    <a:pt x="1499535" y="413900"/>
                  </a:lnTo>
                  <a:lnTo>
                    <a:pt x="1469096" y="449170"/>
                  </a:lnTo>
                  <a:lnTo>
                    <a:pt x="1424144" y="478920"/>
                  </a:lnTo>
                  <a:lnTo>
                    <a:pt x="1371518" y="499001"/>
                  </a:lnTo>
                  <a:lnTo>
                    <a:pt x="1312892" y="509654"/>
                  </a:lnTo>
                  <a:lnTo>
                    <a:pt x="1305206" y="545130"/>
                  </a:lnTo>
                  <a:lnTo>
                    <a:pt x="1252249" y="603792"/>
                  </a:lnTo>
                  <a:lnTo>
                    <a:pt x="1210887" y="624452"/>
                  </a:lnTo>
                  <a:lnTo>
                    <a:pt x="1162209" y="637647"/>
                  </a:lnTo>
                  <a:lnTo>
                    <a:pt x="1108168" y="642115"/>
                  </a:lnTo>
                  <a:lnTo>
                    <a:pt x="1080297" y="640727"/>
                  </a:lnTo>
                  <a:lnTo>
                    <a:pt x="1053129" y="636828"/>
                  </a:lnTo>
                  <a:lnTo>
                    <a:pt x="1027033" y="630524"/>
                  </a:lnTo>
                  <a:lnTo>
                    <a:pt x="1002377" y="621922"/>
                  </a:lnTo>
                  <a:lnTo>
                    <a:pt x="980621" y="655003"/>
                  </a:lnTo>
                  <a:lnTo>
                    <a:pt x="949086" y="683070"/>
                  </a:lnTo>
                  <a:lnTo>
                    <a:pt x="909547" y="705494"/>
                  </a:lnTo>
                  <a:lnTo>
                    <a:pt x="863779" y="721647"/>
                  </a:lnTo>
                  <a:lnTo>
                    <a:pt x="813556" y="730899"/>
                  </a:lnTo>
                  <a:lnTo>
                    <a:pt x="760654" y="732623"/>
                  </a:lnTo>
                  <a:lnTo>
                    <a:pt x="706848" y="726189"/>
                  </a:lnTo>
                  <a:lnTo>
                    <a:pt x="668891" y="716225"/>
                  </a:lnTo>
                  <a:lnTo>
                    <a:pt x="634363" y="702201"/>
                  </a:lnTo>
                  <a:lnTo>
                    <a:pt x="603978" y="684487"/>
                  </a:lnTo>
                  <a:lnTo>
                    <a:pt x="578451" y="663451"/>
                  </a:lnTo>
                  <a:lnTo>
                    <a:pt x="528807" y="678917"/>
                  </a:lnTo>
                  <a:lnTo>
                    <a:pt x="477075" y="687285"/>
                  </a:lnTo>
                  <a:lnTo>
                    <a:pt x="424751" y="688804"/>
                  </a:lnTo>
                  <a:lnTo>
                    <a:pt x="373330" y="683723"/>
                  </a:lnTo>
                  <a:lnTo>
                    <a:pt x="324308" y="672290"/>
                  </a:lnTo>
                  <a:lnTo>
                    <a:pt x="279181" y="654753"/>
                  </a:lnTo>
                  <a:lnTo>
                    <a:pt x="239445" y="631361"/>
                  </a:lnTo>
                  <a:lnTo>
                    <a:pt x="206595" y="602364"/>
                  </a:lnTo>
                  <a:lnTo>
                    <a:pt x="204690" y="600205"/>
                  </a:lnTo>
                  <a:lnTo>
                    <a:pt x="203674" y="599062"/>
                  </a:lnTo>
                  <a:lnTo>
                    <a:pt x="143121" y="595793"/>
                  </a:lnTo>
                  <a:lnTo>
                    <a:pt x="91009" y="578154"/>
                  </a:lnTo>
                  <a:lnTo>
                    <a:pt x="52780" y="548966"/>
                  </a:lnTo>
                  <a:lnTo>
                    <a:pt x="33875" y="511051"/>
                  </a:lnTo>
                  <a:lnTo>
                    <a:pt x="33647" y="489151"/>
                  </a:lnTo>
                  <a:lnTo>
                    <a:pt x="40526" y="467966"/>
                  </a:lnTo>
                  <a:lnTo>
                    <a:pt x="54145" y="448257"/>
                  </a:lnTo>
                  <a:lnTo>
                    <a:pt x="74134" y="430787"/>
                  </a:lnTo>
                  <a:lnTo>
                    <a:pt x="28991" y="404073"/>
                  </a:lnTo>
                  <a:lnTo>
                    <a:pt x="3696" y="369192"/>
                  </a:lnTo>
                  <a:lnTo>
                    <a:pt x="0" y="330595"/>
                  </a:lnTo>
                  <a:lnTo>
                    <a:pt x="19651" y="292738"/>
                  </a:lnTo>
                  <a:lnTo>
                    <a:pt x="41304" y="273749"/>
                  </a:lnTo>
                  <a:lnTo>
                    <a:pt x="68673" y="258844"/>
                  </a:lnTo>
                  <a:lnTo>
                    <a:pt x="100518" y="248536"/>
                  </a:lnTo>
                  <a:lnTo>
                    <a:pt x="135602" y="243335"/>
                  </a:lnTo>
                  <a:lnTo>
                    <a:pt x="136872" y="241049"/>
                  </a:lnTo>
                  <a:close/>
                </a:path>
                <a:path w="1515745" h="732789">
                  <a:moveTo>
                    <a:pt x="164685" y="441455"/>
                  </a:moveTo>
                  <a:lnTo>
                    <a:pt x="141489" y="441439"/>
                  </a:lnTo>
                  <a:lnTo>
                    <a:pt x="118663" y="439137"/>
                  </a:lnTo>
                  <a:lnTo>
                    <a:pt x="96623" y="434597"/>
                  </a:lnTo>
                  <a:lnTo>
                    <a:pt x="75785" y="427866"/>
                  </a:lnTo>
                </a:path>
                <a:path w="1515745" h="732789">
                  <a:moveTo>
                    <a:pt x="243171" y="589410"/>
                  </a:moveTo>
                  <a:lnTo>
                    <a:pt x="233723" y="591672"/>
                  </a:lnTo>
                  <a:lnTo>
                    <a:pt x="224073" y="593505"/>
                  </a:lnTo>
                  <a:lnTo>
                    <a:pt x="214256" y="594910"/>
                  </a:lnTo>
                  <a:lnTo>
                    <a:pt x="204309" y="595887"/>
                  </a:lnTo>
                </a:path>
                <a:path w="1515745" h="732789">
                  <a:moveTo>
                    <a:pt x="578324" y="660530"/>
                  </a:moveTo>
                  <a:lnTo>
                    <a:pt x="571583" y="653459"/>
                  </a:lnTo>
                  <a:lnTo>
                    <a:pt x="565449" y="646163"/>
                  </a:lnTo>
                  <a:lnTo>
                    <a:pt x="559911" y="638652"/>
                  </a:lnTo>
                  <a:lnTo>
                    <a:pt x="554956" y="630939"/>
                  </a:lnTo>
                </a:path>
                <a:path w="1515745" h="732789">
                  <a:moveTo>
                    <a:pt x="1011775" y="586870"/>
                  </a:moveTo>
                  <a:lnTo>
                    <a:pt x="1010469" y="595109"/>
                  </a:lnTo>
                  <a:lnTo>
                    <a:pt x="1008473" y="603253"/>
                  </a:lnTo>
                  <a:lnTo>
                    <a:pt x="1005810" y="611301"/>
                  </a:lnTo>
                  <a:lnTo>
                    <a:pt x="1002504" y="619255"/>
                  </a:lnTo>
                </a:path>
                <a:path w="1515745" h="732789">
                  <a:moveTo>
                    <a:pt x="1197957" y="386718"/>
                  </a:moveTo>
                  <a:lnTo>
                    <a:pt x="1245550" y="407879"/>
                  </a:lnTo>
                  <a:lnTo>
                    <a:pt x="1281618" y="436375"/>
                  </a:lnTo>
                  <a:lnTo>
                    <a:pt x="1304399" y="470299"/>
                  </a:lnTo>
                  <a:lnTo>
                    <a:pt x="1312130" y="507749"/>
                  </a:lnTo>
                </a:path>
                <a:path w="1515745" h="732789">
                  <a:moveTo>
                    <a:pt x="1467070" y="257686"/>
                  </a:moveTo>
                  <a:lnTo>
                    <a:pt x="1457471" y="270451"/>
                  </a:lnTo>
                  <a:lnTo>
                    <a:pt x="1445718" y="282371"/>
                  </a:lnTo>
                  <a:lnTo>
                    <a:pt x="1431940" y="293315"/>
                  </a:lnTo>
                  <a:lnTo>
                    <a:pt x="1416270" y="303152"/>
                  </a:lnTo>
                </a:path>
                <a:path w="1515745" h="732789">
                  <a:moveTo>
                    <a:pt x="1345150" y="89284"/>
                  </a:moveTo>
                  <a:lnTo>
                    <a:pt x="1347182" y="96396"/>
                  </a:lnTo>
                  <a:lnTo>
                    <a:pt x="1348071" y="103508"/>
                  </a:lnTo>
                  <a:lnTo>
                    <a:pt x="1347817" y="110747"/>
                  </a:lnTo>
                </a:path>
                <a:path w="1515745" h="732789">
                  <a:moveTo>
                    <a:pt x="1020665" y="64265"/>
                  </a:moveTo>
                  <a:lnTo>
                    <a:pt x="1026019" y="56980"/>
                  </a:lnTo>
                  <a:lnTo>
                    <a:pt x="1032158" y="49993"/>
                  </a:lnTo>
                  <a:lnTo>
                    <a:pt x="1039060" y="43316"/>
                  </a:lnTo>
                  <a:lnTo>
                    <a:pt x="1046700" y="36960"/>
                  </a:lnTo>
                </a:path>
                <a:path w="1515745" h="732789">
                  <a:moveTo>
                    <a:pt x="777206" y="77346"/>
                  </a:moveTo>
                  <a:lnTo>
                    <a:pt x="779492" y="71226"/>
                  </a:lnTo>
                  <a:lnTo>
                    <a:pt x="782349" y="65249"/>
                  </a:lnTo>
                  <a:lnTo>
                    <a:pt x="785778" y="59415"/>
                  </a:lnTo>
                  <a:lnTo>
                    <a:pt x="789779" y="53724"/>
                  </a:lnTo>
                </a:path>
                <a:path w="1515745" h="732789">
                  <a:moveTo>
                    <a:pt x="491329" y="85347"/>
                  </a:moveTo>
                  <a:lnTo>
                    <a:pt x="503545" y="90347"/>
                  </a:lnTo>
                  <a:lnTo>
                    <a:pt x="515237" y="95824"/>
                  </a:lnTo>
                  <a:lnTo>
                    <a:pt x="526405" y="101777"/>
                  </a:lnTo>
                  <a:lnTo>
                    <a:pt x="537049" y="108207"/>
                  </a:lnTo>
                </a:path>
                <a:path w="1515745" h="732789">
                  <a:moveTo>
                    <a:pt x="144873" y="265179"/>
                  </a:moveTo>
                  <a:lnTo>
                    <a:pt x="142301" y="259229"/>
                  </a:lnTo>
                  <a:lnTo>
                    <a:pt x="140110" y="253209"/>
                  </a:lnTo>
                  <a:lnTo>
                    <a:pt x="138301" y="247141"/>
                  </a:lnTo>
                  <a:lnTo>
                    <a:pt x="136872" y="241049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22111" y="3016758"/>
            <a:ext cx="40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3398" y="3134614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96260" y="3232530"/>
            <a:ext cx="1938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10335" y="2828033"/>
            <a:ext cx="1528445" cy="745490"/>
            <a:chOff x="5210335" y="2828033"/>
            <a:chExt cx="1528445" cy="745490"/>
          </a:xfrm>
        </p:grpSpPr>
        <p:sp>
          <p:nvSpPr>
            <p:cNvPr id="13" name="object 13"/>
            <p:cNvSpPr/>
            <p:nvPr/>
          </p:nvSpPr>
          <p:spPr>
            <a:xfrm>
              <a:off x="5216685" y="2834383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189371" y="0"/>
                  </a:moveTo>
                  <a:lnTo>
                    <a:pt x="1137338" y="2810"/>
                  </a:lnTo>
                  <a:lnTo>
                    <a:pt x="1088591" y="15965"/>
                  </a:lnTo>
                  <a:lnTo>
                    <a:pt x="1047081" y="39246"/>
                  </a:lnTo>
                  <a:lnTo>
                    <a:pt x="1035746" y="30540"/>
                  </a:lnTo>
                  <a:lnTo>
                    <a:pt x="1022983" y="22751"/>
                  </a:lnTo>
                  <a:lnTo>
                    <a:pt x="1008933" y="15939"/>
                  </a:lnTo>
                  <a:lnTo>
                    <a:pt x="993741" y="10163"/>
                  </a:lnTo>
                  <a:lnTo>
                    <a:pt x="946877" y="577"/>
                  </a:lnTo>
                  <a:lnTo>
                    <a:pt x="899519" y="1049"/>
                  </a:lnTo>
                  <a:lnTo>
                    <a:pt x="855045" y="10848"/>
                  </a:lnTo>
                  <a:lnTo>
                    <a:pt x="816831" y="29243"/>
                  </a:lnTo>
                  <a:lnTo>
                    <a:pt x="788255" y="55502"/>
                  </a:lnTo>
                  <a:lnTo>
                    <a:pt x="778234" y="49457"/>
                  </a:lnTo>
                  <a:lnTo>
                    <a:pt x="697608" y="22908"/>
                  </a:lnTo>
                  <a:lnTo>
                    <a:pt x="649270" y="20054"/>
                  </a:lnTo>
                  <a:lnTo>
                    <a:pt x="602089" y="25371"/>
                  </a:lnTo>
                  <a:lnTo>
                    <a:pt x="558474" y="38371"/>
                  </a:lnTo>
                  <a:lnTo>
                    <a:pt x="520836" y="58567"/>
                  </a:lnTo>
                  <a:lnTo>
                    <a:pt x="491583" y="85474"/>
                  </a:lnTo>
                  <a:lnTo>
                    <a:pt x="455922" y="74250"/>
                  </a:lnTo>
                  <a:lnTo>
                    <a:pt x="418224" y="67122"/>
                  </a:lnTo>
                  <a:lnTo>
                    <a:pt x="379265" y="64185"/>
                  </a:lnTo>
                  <a:lnTo>
                    <a:pt x="339818" y="65535"/>
                  </a:lnTo>
                  <a:lnTo>
                    <a:pt x="286781" y="74417"/>
                  </a:lnTo>
                  <a:lnTo>
                    <a:pt x="239734" y="90455"/>
                  </a:lnTo>
                  <a:lnTo>
                    <a:pt x="199892" y="112594"/>
                  </a:lnTo>
                  <a:lnTo>
                    <a:pt x="168469" y="139778"/>
                  </a:lnTo>
                  <a:lnTo>
                    <a:pt x="135744" y="205061"/>
                  </a:lnTo>
                  <a:lnTo>
                    <a:pt x="136872" y="241049"/>
                  </a:lnTo>
                  <a:lnTo>
                    <a:pt x="135602" y="243335"/>
                  </a:lnTo>
                  <a:lnTo>
                    <a:pt x="68673" y="258844"/>
                  </a:lnTo>
                  <a:lnTo>
                    <a:pt x="19651" y="292738"/>
                  </a:lnTo>
                  <a:lnTo>
                    <a:pt x="0" y="330595"/>
                  </a:lnTo>
                  <a:lnTo>
                    <a:pt x="3696" y="369192"/>
                  </a:lnTo>
                  <a:lnTo>
                    <a:pt x="28991" y="404073"/>
                  </a:lnTo>
                  <a:lnTo>
                    <a:pt x="74134" y="430787"/>
                  </a:lnTo>
                  <a:lnTo>
                    <a:pt x="54145" y="448257"/>
                  </a:lnTo>
                  <a:lnTo>
                    <a:pt x="40526" y="467966"/>
                  </a:lnTo>
                  <a:lnTo>
                    <a:pt x="33647" y="489151"/>
                  </a:lnTo>
                  <a:lnTo>
                    <a:pt x="33875" y="511051"/>
                  </a:lnTo>
                  <a:lnTo>
                    <a:pt x="52780" y="548966"/>
                  </a:lnTo>
                  <a:lnTo>
                    <a:pt x="91009" y="578154"/>
                  </a:lnTo>
                  <a:lnTo>
                    <a:pt x="143121" y="595793"/>
                  </a:lnTo>
                  <a:lnTo>
                    <a:pt x="203674" y="599062"/>
                  </a:lnTo>
                  <a:lnTo>
                    <a:pt x="206595" y="602364"/>
                  </a:lnTo>
                  <a:lnTo>
                    <a:pt x="239445" y="631361"/>
                  </a:lnTo>
                  <a:lnTo>
                    <a:pt x="279181" y="654753"/>
                  </a:lnTo>
                  <a:lnTo>
                    <a:pt x="324308" y="672290"/>
                  </a:lnTo>
                  <a:lnTo>
                    <a:pt x="373330" y="683723"/>
                  </a:lnTo>
                  <a:lnTo>
                    <a:pt x="424751" y="688804"/>
                  </a:lnTo>
                  <a:lnTo>
                    <a:pt x="477075" y="687285"/>
                  </a:lnTo>
                  <a:lnTo>
                    <a:pt x="528807" y="678917"/>
                  </a:lnTo>
                  <a:lnTo>
                    <a:pt x="578451" y="663451"/>
                  </a:lnTo>
                  <a:lnTo>
                    <a:pt x="603978" y="684487"/>
                  </a:lnTo>
                  <a:lnTo>
                    <a:pt x="634363" y="702201"/>
                  </a:lnTo>
                  <a:lnTo>
                    <a:pt x="668891" y="716225"/>
                  </a:lnTo>
                  <a:lnTo>
                    <a:pt x="706848" y="726189"/>
                  </a:lnTo>
                  <a:lnTo>
                    <a:pt x="760654" y="732623"/>
                  </a:lnTo>
                  <a:lnTo>
                    <a:pt x="813556" y="730899"/>
                  </a:lnTo>
                  <a:lnTo>
                    <a:pt x="863779" y="721647"/>
                  </a:lnTo>
                  <a:lnTo>
                    <a:pt x="909547" y="705494"/>
                  </a:lnTo>
                  <a:lnTo>
                    <a:pt x="949086" y="683070"/>
                  </a:lnTo>
                  <a:lnTo>
                    <a:pt x="980621" y="655003"/>
                  </a:lnTo>
                  <a:lnTo>
                    <a:pt x="1002377" y="621922"/>
                  </a:lnTo>
                  <a:lnTo>
                    <a:pt x="1027033" y="630524"/>
                  </a:lnTo>
                  <a:lnTo>
                    <a:pt x="1053129" y="636828"/>
                  </a:lnTo>
                  <a:lnTo>
                    <a:pt x="1080297" y="640727"/>
                  </a:lnTo>
                  <a:lnTo>
                    <a:pt x="1108168" y="642115"/>
                  </a:lnTo>
                  <a:lnTo>
                    <a:pt x="1162209" y="637647"/>
                  </a:lnTo>
                  <a:lnTo>
                    <a:pt x="1210887" y="624452"/>
                  </a:lnTo>
                  <a:lnTo>
                    <a:pt x="1252249" y="603792"/>
                  </a:lnTo>
                  <a:lnTo>
                    <a:pt x="1284340" y="576931"/>
                  </a:lnTo>
                  <a:lnTo>
                    <a:pt x="1312892" y="509654"/>
                  </a:lnTo>
                  <a:lnTo>
                    <a:pt x="1342794" y="505548"/>
                  </a:lnTo>
                  <a:lnTo>
                    <a:pt x="1398742" y="490098"/>
                  </a:lnTo>
                  <a:lnTo>
                    <a:pt x="1469096" y="449170"/>
                  </a:lnTo>
                  <a:lnTo>
                    <a:pt x="1499535" y="413900"/>
                  </a:lnTo>
                  <a:lnTo>
                    <a:pt x="1515044" y="375208"/>
                  </a:lnTo>
                  <a:lnTo>
                    <a:pt x="1515207" y="335193"/>
                  </a:lnTo>
                  <a:lnTo>
                    <a:pt x="1499609" y="295954"/>
                  </a:lnTo>
                  <a:lnTo>
                    <a:pt x="1467832" y="259591"/>
                  </a:lnTo>
                  <a:lnTo>
                    <a:pt x="1471261" y="254257"/>
                  </a:lnTo>
                  <a:lnTo>
                    <a:pt x="1474182" y="248796"/>
                  </a:lnTo>
                  <a:lnTo>
                    <a:pt x="1476468" y="243335"/>
                  </a:lnTo>
                  <a:lnTo>
                    <a:pt x="1482805" y="204035"/>
                  </a:lnTo>
                  <a:lnTo>
                    <a:pt x="1470652" y="166740"/>
                  </a:lnTo>
                  <a:lnTo>
                    <a:pt x="1442187" y="133945"/>
                  </a:lnTo>
                  <a:lnTo>
                    <a:pt x="1399585" y="108142"/>
                  </a:lnTo>
                  <a:lnTo>
                    <a:pt x="1345023" y="91824"/>
                  </a:lnTo>
                  <a:lnTo>
                    <a:pt x="1337266" y="73172"/>
                  </a:lnTo>
                  <a:lnTo>
                    <a:pt x="1324877" y="55771"/>
                  </a:lnTo>
                  <a:lnTo>
                    <a:pt x="1308179" y="40014"/>
                  </a:lnTo>
                  <a:lnTo>
                    <a:pt x="1287492" y="26292"/>
                  </a:lnTo>
                  <a:lnTo>
                    <a:pt x="1240738" y="7754"/>
                  </a:lnTo>
                  <a:lnTo>
                    <a:pt x="11893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16685" y="2834383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36872" y="241049"/>
                  </a:moveTo>
                  <a:lnTo>
                    <a:pt x="146681" y="170952"/>
                  </a:lnTo>
                  <a:lnTo>
                    <a:pt x="199892" y="112594"/>
                  </a:lnTo>
                  <a:lnTo>
                    <a:pt x="239734" y="90455"/>
                  </a:lnTo>
                  <a:lnTo>
                    <a:pt x="286781" y="74417"/>
                  </a:lnTo>
                  <a:lnTo>
                    <a:pt x="339818" y="65535"/>
                  </a:lnTo>
                  <a:lnTo>
                    <a:pt x="379265" y="64185"/>
                  </a:lnTo>
                  <a:lnTo>
                    <a:pt x="418224" y="67122"/>
                  </a:lnTo>
                  <a:lnTo>
                    <a:pt x="455922" y="74250"/>
                  </a:lnTo>
                  <a:lnTo>
                    <a:pt x="491583" y="85474"/>
                  </a:lnTo>
                  <a:lnTo>
                    <a:pt x="520836" y="58567"/>
                  </a:lnTo>
                  <a:lnTo>
                    <a:pt x="558474" y="38371"/>
                  </a:lnTo>
                  <a:lnTo>
                    <a:pt x="602089" y="25371"/>
                  </a:lnTo>
                  <a:lnTo>
                    <a:pt x="649270" y="20054"/>
                  </a:lnTo>
                  <a:lnTo>
                    <a:pt x="697608" y="22908"/>
                  </a:lnTo>
                  <a:lnTo>
                    <a:pt x="744694" y="34420"/>
                  </a:lnTo>
                  <a:lnTo>
                    <a:pt x="788255" y="55502"/>
                  </a:lnTo>
                  <a:lnTo>
                    <a:pt x="816831" y="29243"/>
                  </a:lnTo>
                  <a:lnTo>
                    <a:pt x="855045" y="10848"/>
                  </a:lnTo>
                  <a:lnTo>
                    <a:pt x="899519" y="1049"/>
                  </a:lnTo>
                  <a:lnTo>
                    <a:pt x="946877" y="577"/>
                  </a:lnTo>
                  <a:lnTo>
                    <a:pt x="993741" y="10163"/>
                  </a:lnTo>
                  <a:lnTo>
                    <a:pt x="1008933" y="15939"/>
                  </a:lnTo>
                  <a:lnTo>
                    <a:pt x="1022983" y="22751"/>
                  </a:lnTo>
                  <a:lnTo>
                    <a:pt x="1035746" y="30540"/>
                  </a:lnTo>
                  <a:lnTo>
                    <a:pt x="1047081" y="39246"/>
                  </a:lnTo>
                  <a:lnTo>
                    <a:pt x="1088591" y="15965"/>
                  </a:lnTo>
                  <a:lnTo>
                    <a:pt x="1137338" y="2810"/>
                  </a:lnTo>
                  <a:lnTo>
                    <a:pt x="1189371" y="0"/>
                  </a:lnTo>
                  <a:lnTo>
                    <a:pt x="1240738" y="7754"/>
                  </a:lnTo>
                  <a:lnTo>
                    <a:pt x="1287492" y="26292"/>
                  </a:lnTo>
                  <a:lnTo>
                    <a:pt x="1324877" y="55771"/>
                  </a:lnTo>
                  <a:lnTo>
                    <a:pt x="1345023" y="91824"/>
                  </a:lnTo>
                  <a:lnTo>
                    <a:pt x="1399585" y="108142"/>
                  </a:lnTo>
                  <a:lnTo>
                    <a:pt x="1442187" y="133945"/>
                  </a:lnTo>
                  <a:lnTo>
                    <a:pt x="1470652" y="166740"/>
                  </a:lnTo>
                  <a:lnTo>
                    <a:pt x="1482805" y="204035"/>
                  </a:lnTo>
                  <a:lnTo>
                    <a:pt x="1476468" y="243335"/>
                  </a:lnTo>
                  <a:lnTo>
                    <a:pt x="1474182" y="248796"/>
                  </a:lnTo>
                  <a:lnTo>
                    <a:pt x="1471261" y="254257"/>
                  </a:lnTo>
                  <a:lnTo>
                    <a:pt x="1467832" y="259591"/>
                  </a:lnTo>
                  <a:lnTo>
                    <a:pt x="1499609" y="295954"/>
                  </a:lnTo>
                  <a:lnTo>
                    <a:pt x="1515207" y="335193"/>
                  </a:lnTo>
                  <a:lnTo>
                    <a:pt x="1515044" y="375208"/>
                  </a:lnTo>
                  <a:lnTo>
                    <a:pt x="1499535" y="413900"/>
                  </a:lnTo>
                  <a:lnTo>
                    <a:pt x="1469096" y="449170"/>
                  </a:lnTo>
                  <a:lnTo>
                    <a:pt x="1424144" y="478920"/>
                  </a:lnTo>
                  <a:lnTo>
                    <a:pt x="1371518" y="499001"/>
                  </a:lnTo>
                  <a:lnTo>
                    <a:pt x="1312892" y="509654"/>
                  </a:lnTo>
                  <a:lnTo>
                    <a:pt x="1305206" y="545130"/>
                  </a:lnTo>
                  <a:lnTo>
                    <a:pt x="1252249" y="603792"/>
                  </a:lnTo>
                  <a:lnTo>
                    <a:pt x="1210887" y="624452"/>
                  </a:lnTo>
                  <a:lnTo>
                    <a:pt x="1162209" y="637647"/>
                  </a:lnTo>
                  <a:lnTo>
                    <a:pt x="1108168" y="642115"/>
                  </a:lnTo>
                  <a:lnTo>
                    <a:pt x="1080297" y="640727"/>
                  </a:lnTo>
                  <a:lnTo>
                    <a:pt x="1053129" y="636828"/>
                  </a:lnTo>
                  <a:lnTo>
                    <a:pt x="1027033" y="630524"/>
                  </a:lnTo>
                  <a:lnTo>
                    <a:pt x="1002377" y="621922"/>
                  </a:lnTo>
                  <a:lnTo>
                    <a:pt x="980621" y="655003"/>
                  </a:lnTo>
                  <a:lnTo>
                    <a:pt x="949086" y="683070"/>
                  </a:lnTo>
                  <a:lnTo>
                    <a:pt x="909547" y="705494"/>
                  </a:lnTo>
                  <a:lnTo>
                    <a:pt x="863779" y="721647"/>
                  </a:lnTo>
                  <a:lnTo>
                    <a:pt x="813556" y="730899"/>
                  </a:lnTo>
                  <a:lnTo>
                    <a:pt x="760654" y="732623"/>
                  </a:lnTo>
                  <a:lnTo>
                    <a:pt x="706848" y="726189"/>
                  </a:lnTo>
                  <a:lnTo>
                    <a:pt x="668891" y="716225"/>
                  </a:lnTo>
                  <a:lnTo>
                    <a:pt x="634363" y="702201"/>
                  </a:lnTo>
                  <a:lnTo>
                    <a:pt x="603978" y="684487"/>
                  </a:lnTo>
                  <a:lnTo>
                    <a:pt x="578451" y="663451"/>
                  </a:lnTo>
                  <a:lnTo>
                    <a:pt x="528807" y="678917"/>
                  </a:lnTo>
                  <a:lnTo>
                    <a:pt x="477075" y="687285"/>
                  </a:lnTo>
                  <a:lnTo>
                    <a:pt x="424751" y="688804"/>
                  </a:lnTo>
                  <a:lnTo>
                    <a:pt x="373330" y="683723"/>
                  </a:lnTo>
                  <a:lnTo>
                    <a:pt x="324308" y="672290"/>
                  </a:lnTo>
                  <a:lnTo>
                    <a:pt x="279181" y="654753"/>
                  </a:lnTo>
                  <a:lnTo>
                    <a:pt x="239445" y="631361"/>
                  </a:lnTo>
                  <a:lnTo>
                    <a:pt x="206595" y="602364"/>
                  </a:lnTo>
                  <a:lnTo>
                    <a:pt x="204690" y="600205"/>
                  </a:lnTo>
                  <a:lnTo>
                    <a:pt x="203674" y="599062"/>
                  </a:lnTo>
                  <a:lnTo>
                    <a:pt x="143121" y="595793"/>
                  </a:lnTo>
                  <a:lnTo>
                    <a:pt x="91009" y="578154"/>
                  </a:lnTo>
                  <a:lnTo>
                    <a:pt x="52780" y="548966"/>
                  </a:lnTo>
                  <a:lnTo>
                    <a:pt x="33875" y="511051"/>
                  </a:lnTo>
                  <a:lnTo>
                    <a:pt x="33647" y="489151"/>
                  </a:lnTo>
                  <a:lnTo>
                    <a:pt x="40526" y="467966"/>
                  </a:lnTo>
                  <a:lnTo>
                    <a:pt x="54145" y="448257"/>
                  </a:lnTo>
                  <a:lnTo>
                    <a:pt x="74134" y="430787"/>
                  </a:lnTo>
                  <a:lnTo>
                    <a:pt x="28991" y="404073"/>
                  </a:lnTo>
                  <a:lnTo>
                    <a:pt x="3696" y="369192"/>
                  </a:lnTo>
                  <a:lnTo>
                    <a:pt x="0" y="330595"/>
                  </a:lnTo>
                  <a:lnTo>
                    <a:pt x="19651" y="292738"/>
                  </a:lnTo>
                  <a:lnTo>
                    <a:pt x="41304" y="273749"/>
                  </a:lnTo>
                  <a:lnTo>
                    <a:pt x="68673" y="258844"/>
                  </a:lnTo>
                  <a:lnTo>
                    <a:pt x="100518" y="248536"/>
                  </a:lnTo>
                  <a:lnTo>
                    <a:pt x="135602" y="243335"/>
                  </a:lnTo>
                  <a:lnTo>
                    <a:pt x="136872" y="241049"/>
                  </a:lnTo>
                  <a:close/>
                </a:path>
                <a:path w="1515745" h="732789">
                  <a:moveTo>
                    <a:pt x="164685" y="441455"/>
                  </a:moveTo>
                  <a:lnTo>
                    <a:pt x="141489" y="441439"/>
                  </a:lnTo>
                  <a:lnTo>
                    <a:pt x="118663" y="439137"/>
                  </a:lnTo>
                  <a:lnTo>
                    <a:pt x="96623" y="434597"/>
                  </a:lnTo>
                  <a:lnTo>
                    <a:pt x="75785" y="427866"/>
                  </a:lnTo>
                </a:path>
                <a:path w="1515745" h="732789">
                  <a:moveTo>
                    <a:pt x="243171" y="589410"/>
                  </a:moveTo>
                  <a:lnTo>
                    <a:pt x="233723" y="591672"/>
                  </a:lnTo>
                  <a:lnTo>
                    <a:pt x="224073" y="593505"/>
                  </a:lnTo>
                  <a:lnTo>
                    <a:pt x="214256" y="594910"/>
                  </a:lnTo>
                  <a:lnTo>
                    <a:pt x="204309" y="595887"/>
                  </a:lnTo>
                </a:path>
                <a:path w="1515745" h="732789">
                  <a:moveTo>
                    <a:pt x="578324" y="660530"/>
                  </a:moveTo>
                  <a:lnTo>
                    <a:pt x="571583" y="653459"/>
                  </a:lnTo>
                  <a:lnTo>
                    <a:pt x="565449" y="646163"/>
                  </a:lnTo>
                  <a:lnTo>
                    <a:pt x="559911" y="638652"/>
                  </a:lnTo>
                  <a:lnTo>
                    <a:pt x="554956" y="630939"/>
                  </a:lnTo>
                </a:path>
                <a:path w="1515745" h="732789">
                  <a:moveTo>
                    <a:pt x="1011775" y="586870"/>
                  </a:moveTo>
                  <a:lnTo>
                    <a:pt x="1010469" y="595109"/>
                  </a:lnTo>
                  <a:lnTo>
                    <a:pt x="1008473" y="603253"/>
                  </a:lnTo>
                  <a:lnTo>
                    <a:pt x="1005810" y="611301"/>
                  </a:lnTo>
                  <a:lnTo>
                    <a:pt x="1002504" y="619255"/>
                  </a:lnTo>
                </a:path>
                <a:path w="1515745" h="732789">
                  <a:moveTo>
                    <a:pt x="1197957" y="386718"/>
                  </a:moveTo>
                  <a:lnTo>
                    <a:pt x="1245550" y="407879"/>
                  </a:lnTo>
                  <a:lnTo>
                    <a:pt x="1281618" y="436375"/>
                  </a:lnTo>
                  <a:lnTo>
                    <a:pt x="1304399" y="470299"/>
                  </a:lnTo>
                  <a:lnTo>
                    <a:pt x="1312130" y="507749"/>
                  </a:lnTo>
                </a:path>
                <a:path w="1515745" h="732789">
                  <a:moveTo>
                    <a:pt x="1467070" y="257686"/>
                  </a:moveTo>
                  <a:lnTo>
                    <a:pt x="1457471" y="270451"/>
                  </a:lnTo>
                  <a:lnTo>
                    <a:pt x="1445718" y="282371"/>
                  </a:lnTo>
                  <a:lnTo>
                    <a:pt x="1431940" y="293315"/>
                  </a:lnTo>
                  <a:lnTo>
                    <a:pt x="1416270" y="303152"/>
                  </a:lnTo>
                </a:path>
                <a:path w="1515745" h="732789">
                  <a:moveTo>
                    <a:pt x="1345150" y="89284"/>
                  </a:moveTo>
                  <a:lnTo>
                    <a:pt x="1347182" y="96396"/>
                  </a:lnTo>
                  <a:lnTo>
                    <a:pt x="1348071" y="103508"/>
                  </a:lnTo>
                  <a:lnTo>
                    <a:pt x="1347817" y="110747"/>
                  </a:lnTo>
                </a:path>
                <a:path w="1515745" h="732789">
                  <a:moveTo>
                    <a:pt x="1020665" y="64265"/>
                  </a:moveTo>
                  <a:lnTo>
                    <a:pt x="1026019" y="56980"/>
                  </a:lnTo>
                  <a:lnTo>
                    <a:pt x="1032158" y="49993"/>
                  </a:lnTo>
                  <a:lnTo>
                    <a:pt x="1039060" y="43316"/>
                  </a:lnTo>
                  <a:lnTo>
                    <a:pt x="1046700" y="36960"/>
                  </a:lnTo>
                </a:path>
                <a:path w="1515745" h="732789">
                  <a:moveTo>
                    <a:pt x="777206" y="77346"/>
                  </a:moveTo>
                  <a:lnTo>
                    <a:pt x="779492" y="71226"/>
                  </a:lnTo>
                  <a:lnTo>
                    <a:pt x="782349" y="65249"/>
                  </a:lnTo>
                  <a:lnTo>
                    <a:pt x="785778" y="59415"/>
                  </a:lnTo>
                  <a:lnTo>
                    <a:pt x="789779" y="53724"/>
                  </a:lnTo>
                </a:path>
                <a:path w="1515745" h="732789">
                  <a:moveTo>
                    <a:pt x="491329" y="85347"/>
                  </a:moveTo>
                  <a:lnTo>
                    <a:pt x="503545" y="90347"/>
                  </a:lnTo>
                  <a:lnTo>
                    <a:pt x="515237" y="95824"/>
                  </a:lnTo>
                  <a:lnTo>
                    <a:pt x="526405" y="101777"/>
                  </a:lnTo>
                  <a:lnTo>
                    <a:pt x="537049" y="108207"/>
                  </a:lnTo>
                </a:path>
                <a:path w="1515745" h="732789">
                  <a:moveTo>
                    <a:pt x="144873" y="265179"/>
                  </a:moveTo>
                  <a:lnTo>
                    <a:pt x="142301" y="259229"/>
                  </a:lnTo>
                  <a:lnTo>
                    <a:pt x="140110" y="253209"/>
                  </a:lnTo>
                  <a:lnTo>
                    <a:pt x="138301" y="247141"/>
                  </a:lnTo>
                  <a:lnTo>
                    <a:pt x="136872" y="241049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22111" y="3016758"/>
            <a:ext cx="40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89784" y="2783891"/>
            <a:ext cx="1526540" cy="744220"/>
            <a:chOff x="6889784" y="2783891"/>
            <a:chExt cx="1526540" cy="744220"/>
          </a:xfrm>
        </p:grpSpPr>
        <p:sp>
          <p:nvSpPr>
            <p:cNvPr id="17" name="object 17"/>
            <p:cNvSpPr/>
            <p:nvPr/>
          </p:nvSpPr>
          <p:spPr>
            <a:xfrm>
              <a:off x="6896134" y="2790241"/>
              <a:ext cx="1513840" cy="731520"/>
            </a:xfrm>
            <a:custGeom>
              <a:avLst/>
              <a:gdLst/>
              <a:ahLst/>
              <a:cxnLst/>
              <a:rect l="l" t="t" r="r" b="b"/>
              <a:pathLst>
                <a:path w="1513840" h="731520">
                  <a:moveTo>
                    <a:pt x="1188126" y="0"/>
                  </a:moveTo>
                  <a:lnTo>
                    <a:pt x="1136170" y="2791"/>
                  </a:lnTo>
                  <a:lnTo>
                    <a:pt x="1087499" y="15922"/>
                  </a:lnTo>
                  <a:lnTo>
                    <a:pt x="1046065" y="39191"/>
                  </a:lnTo>
                  <a:lnTo>
                    <a:pt x="1034676" y="30414"/>
                  </a:lnTo>
                  <a:lnTo>
                    <a:pt x="1021919" y="22601"/>
                  </a:lnTo>
                  <a:lnTo>
                    <a:pt x="1007899" y="15813"/>
                  </a:lnTo>
                  <a:lnTo>
                    <a:pt x="992725" y="10108"/>
                  </a:lnTo>
                  <a:lnTo>
                    <a:pt x="945923" y="521"/>
                  </a:lnTo>
                  <a:lnTo>
                    <a:pt x="898603" y="986"/>
                  </a:lnTo>
                  <a:lnTo>
                    <a:pt x="854147" y="10766"/>
                  </a:lnTo>
                  <a:lnTo>
                    <a:pt x="815941" y="29123"/>
                  </a:lnTo>
                  <a:lnTo>
                    <a:pt x="787366" y="55320"/>
                  </a:lnTo>
                  <a:lnTo>
                    <a:pt x="777418" y="49275"/>
                  </a:lnTo>
                  <a:lnTo>
                    <a:pt x="696900" y="22779"/>
                  </a:lnTo>
                  <a:lnTo>
                    <a:pt x="648602" y="19957"/>
                  </a:lnTo>
                  <a:lnTo>
                    <a:pt x="601454" y="25284"/>
                  </a:lnTo>
                  <a:lnTo>
                    <a:pt x="557872" y="38273"/>
                  </a:lnTo>
                  <a:lnTo>
                    <a:pt x="520274" y="58438"/>
                  </a:lnTo>
                  <a:lnTo>
                    <a:pt x="491075" y="85292"/>
                  </a:lnTo>
                  <a:lnTo>
                    <a:pt x="455487" y="74068"/>
                  </a:lnTo>
                  <a:lnTo>
                    <a:pt x="417828" y="66940"/>
                  </a:lnTo>
                  <a:lnTo>
                    <a:pt x="378882" y="64003"/>
                  </a:lnTo>
                  <a:lnTo>
                    <a:pt x="339437" y="65353"/>
                  </a:lnTo>
                  <a:lnTo>
                    <a:pt x="286494" y="74221"/>
                  </a:lnTo>
                  <a:lnTo>
                    <a:pt x="239515" y="90220"/>
                  </a:lnTo>
                  <a:lnTo>
                    <a:pt x="199718" y="112302"/>
                  </a:lnTo>
                  <a:lnTo>
                    <a:pt x="168322" y="139418"/>
                  </a:lnTo>
                  <a:lnTo>
                    <a:pt x="135616" y="204559"/>
                  </a:lnTo>
                  <a:lnTo>
                    <a:pt x="136745" y="240486"/>
                  </a:lnTo>
                  <a:lnTo>
                    <a:pt x="135475" y="242772"/>
                  </a:lnTo>
                  <a:lnTo>
                    <a:pt x="68657" y="258266"/>
                  </a:lnTo>
                  <a:lnTo>
                    <a:pt x="19651" y="292048"/>
                  </a:lnTo>
                  <a:lnTo>
                    <a:pt x="0" y="329864"/>
                  </a:lnTo>
                  <a:lnTo>
                    <a:pt x="3696" y="368359"/>
                  </a:lnTo>
                  <a:lnTo>
                    <a:pt x="28991" y="403115"/>
                  </a:lnTo>
                  <a:lnTo>
                    <a:pt x="74134" y="429716"/>
                  </a:lnTo>
                  <a:lnTo>
                    <a:pt x="54092" y="447240"/>
                  </a:lnTo>
                  <a:lnTo>
                    <a:pt x="40479" y="466943"/>
                  </a:lnTo>
                  <a:lnTo>
                    <a:pt x="33629" y="488098"/>
                  </a:lnTo>
                  <a:lnTo>
                    <a:pt x="33875" y="509980"/>
                  </a:lnTo>
                  <a:lnTo>
                    <a:pt x="52706" y="547748"/>
                  </a:lnTo>
                  <a:lnTo>
                    <a:pt x="90898" y="576861"/>
                  </a:lnTo>
                  <a:lnTo>
                    <a:pt x="142996" y="594472"/>
                  </a:lnTo>
                  <a:lnTo>
                    <a:pt x="203547" y="597737"/>
                  </a:lnTo>
                  <a:lnTo>
                    <a:pt x="206341" y="601039"/>
                  </a:lnTo>
                  <a:lnTo>
                    <a:pt x="239180" y="629989"/>
                  </a:lnTo>
                  <a:lnTo>
                    <a:pt x="278886" y="653337"/>
                  </a:lnTo>
                  <a:lnTo>
                    <a:pt x="323967" y="670835"/>
                  </a:lnTo>
                  <a:lnTo>
                    <a:pt x="372933" y="682239"/>
                  </a:lnTo>
                  <a:lnTo>
                    <a:pt x="424292" y="687303"/>
                  </a:lnTo>
                  <a:lnTo>
                    <a:pt x="476553" y="685781"/>
                  </a:lnTo>
                  <a:lnTo>
                    <a:pt x="528225" y="677428"/>
                  </a:lnTo>
                  <a:lnTo>
                    <a:pt x="577816" y="661999"/>
                  </a:lnTo>
                  <a:lnTo>
                    <a:pt x="603341" y="683015"/>
                  </a:lnTo>
                  <a:lnTo>
                    <a:pt x="633712" y="700686"/>
                  </a:lnTo>
                  <a:lnTo>
                    <a:pt x="668202" y="714666"/>
                  </a:lnTo>
                  <a:lnTo>
                    <a:pt x="706086" y="724610"/>
                  </a:lnTo>
                  <a:lnTo>
                    <a:pt x="759878" y="731051"/>
                  </a:lnTo>
                  <a:lnTo>
                    <a:pt x="812744" y="729345"/>
                  </a:lnTo>
                  <a:lnTo>
                    <a:pt x="862917" y="720118"/>
                  </a:lnTo>
                  <a:lnTo>
                    <a:pt x="908631" y="703992"/>
                  </a:lnTo>
                  <a:lnTo>
                    <a:pt x="948121" y="681593"/>
                  </a:lnTo>
                  <a:lnTo>
                    <a:pt x="979619" y="653544"/>
                  </a:lnTo>
                  <a:lnTo>
                    <a:pt x="1001361" y="620470"/>
                  </a:lnTo>
                  <a:lnTo>
                    <a:pt x="1026017" y="629128"/>
                  </a:lnTo>
                  <a:lnTo>
                    <a:pt x="1052113" y="635440"/>
                  </a:lnTo>
                  <a:lnTo>
                    <a:pt x="1079281" y="639347"/>
                  </a:lnTo>
                  <a:lnTo>
                    <a:pt x="1107152" y="640790"/>
                  </a:lnTo>
                  <a:lnTo>
                    <a:pt x="1161130" y="636279"/>
                  </a:lnTo>
                  <a:lnTo>
                    <a:pt x="1209749" y="623080"/>
                  </a:lnTo>
                  <a:lnTo>
                    <a:pt x="1251059" y="602452"/>
                  </a:lnTo>
                  <a:lnTo>
                    <a:pt x="1283108" y="575653"/>
                  </a:lnTo>
                  <a:lnTo>
                    <a:pt x="1311622" y="508583"/>
                  </a:lnTo>
                  <a:lnTo>
                    <a:pt x="1341449" y="504477"/>
                  </a:lnTo>
                  <a:lnTo>
                    <a:pt x="1397293" y="489027"/>
                  </a:lnTo>
                  <a:lnTo>
                    <a:pt x="1467572" y="448172"/>
                  </a:lnTo>
                  <a:lnTo>
                    <a:pt x="1498015" y="412985"/>
                  </a:lnTo>
                  <a:lnTo>
                    <a:pt x="1513536" y="374375"/>
                  </a:lnTo>
                  <a:lnTo>
                    <a:pt x="1513721" y="334433"/>
                  </a:lnTo>
                  <a:lnTo>
                    <a:pt x="1498158" y="295245"/>
                  </a:lnTo>
                  <a:lnTo>
                    <a:pt x="1466435" y="258901"/>
                  </a:lnTo>
                  <a:lnTo>
                    <a:pt x="1469737" y="253694"/>
                  </a:lnTo>
                  <a:lnTo>
                    <a:pt x="1472658" y="248233"/>
                  </a:lnTo>
                  <a:lnTo>
                    <a:pt x="1474944" y="242772"/>
                  </a:lnTo>
                  <a:lnTo>
                    <a:pt x="1481294" y="203547"/>
                  </a:lnTo>
                  <a:lnTo>
                    <a:pt x="1469173" y="166322"/>
                  </a:lnTo>
                  <a:lnTo>
                    <a:pt x="1440745" y="133583"/>
                  </a:lnTo>
                  <a:lnTo>
                    <a:pt x="1398175" y="107818"/>
                  </a:lnTo>
                  <a:lnTo>
                    <a:pt x="1343626" y="91515"/>
                  </a:lnTo>
                  <a:lnTo>
                    <a:pt x="1335940" y="72957"/>
                  </a:lnTo>
                  <a:lnTo>
                    <a:pt x="1323576" y="55637"/>
                  </a:lnTo>
                  <a:lnTo>
                    <a:pt x="1306853" y="39937"/>
                  </a:lnTo>
                  <a:lnTo>
                    <a:pt x="1286095" y="26237"/>
                  </a:lnTo>
                  <a:lnTo>
                    <a:pt x="1239418" y="7748"/>
                  </a:lnTo>
                  <a:lnTo>
                    <a:pt x="1188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96134" y="2790241"/>
              <a:ext cx="1513840" cy="731520"/>
            </a:xfrm>
            <a:custGeom>
              <a:avLst/>
              <a:gdLst/>
              <a:ahLst/>
              <a:cxnLst/>
              <a:rect l="l" t="t" r="r" b="b"/>
              <a:pathLst>
                <a:path w="1513840" h="731520">
                  <a:moveTo>
                    <a:pt x="136745" y="240486"/>
                  </a:moveTo>
                  <a:lnTo>
                    <a:pt x="146549" y="170520"/>
                  </a:lnTo>
                  <a:lnTo>
                    <a:pt x="199718" y="112302"/>
                  </a:lnTo>
                  <a:lnTo>
                    <a:pt x="239515" y="90220"/>
                  </a:lnTo>
                  <a:lnTo>
                    <a:pt x="286494" y="74221"/>
                  </a:lnTo>
                  <a:lnTo>
                    <a:pt x="339437" y="65353"/>
                  </a:lnTo>
                  <a:lnTo>
                    <a:pt x="378882" y="64003"/>
                  </a:lnTo>
                  <a:lnTo>
                    <a:pt x="417828" y="66940"/>
                  </a:lnTo>
                  <a:lnTo>
                    <a:pt x="455487" y="74068"/>
                  </a:lnTo>
                  <a:lnTo>
                    <a:pt x="491075" y="85292"/>
                  </a:lnTo>
                  <a:lnTo>
                    <a:pt x="520274" y="58438"/>
                  </a:lnTo>
                  <a:lnTo>
                    <a:pt x="557872" y="38273"/>
                  </a:lnTo>
                  <a:lnTo>
                    <a:pt x="601454" y="25284"/>
                  </a:lnTo>
                  <a:lnTo>
                    <a:pt x="648602" y="19957"/>
                  </a:lnTo>
                  <a:lnTo>
                    <a:pt x="696900" y="22779"/>
                  </a:lnTo>
                  <a:lnTo>
                    <a:pt x="743932" y="34238"/>
                  </a:lnTo>
                  <a:lnTo>
                    <a:pt x="787366" y="55320"/>
                  </a:lnTo>
                  <a:lnTo>
                    <a:pt x="815941" y="29123"/>
                  </a:lnTo>
                  <a:lnTo>
                    <a:pt x="854147" y="10766"/>
                  </a:lnTo>
                  <a:lnTo>
                    <a:pt x="898603" y="986"/>
                  </a:lnTo>
                  <a:lnTo>
                    <a:pt x="945923" y="521"/>
                  </a:lnTo>
                  <a:lnTo>
                    <a:pt x="992725" y="10108"/>
                  </a:lnTo>
                  <a:lnTo>
                    <a:pt x="1007899" y="15813"/>
                  </a:lnTo>
                  <a:lnTo>
                    <a:pt x="1021919" y="22601"/>
                  </a:lnTo>
                  <a:lnTo>
                    <a:pt x="1034676" y="30414"/>
                  </a:lnTo>
                  <a:lnTo>
                    <a:pt x="1046065" y="39191"/>
                  </a:lnTo>
                  <a:lnTo>
                    <a:pt x="1087499" y="15922"/>
                  </a:lnTo>
                  <a:lnTo>
                    <a:pt x="1136170" y="2791"/>
                  </a:lnTo>
                  <a:lnTo>
                    <a:pt x="1188126" y="0"/>
                  </a:lnTo>
                  <a:lnTo>
                    <a:pt x="1239418" y="7748"/>
                  </a:lnTo>
                  <a:lnTo>
                    <a:pt x="1286095" y="26237"/>
                  </a:lnTo>
                  <a:lnTo>
                    <a:pt x="1323576" y="55637"/>
                  </a:lnTo>
                  <a:lnTo>
                    <a:pt x="1343626" y="91515"/>
                  </a:lnTo>
                  <a:lnTo>
                    <a:pt x="1398175" y="107818"/>
                  </a:lnTo>
                  <a:lnTo>
                    <a:pt x="1440745" y="133583"/>
                  </a:lnTo>
                  <a:lnTo>
                    <a:pt x="1469173" y="166322"/>
                  </a:lnTo>
                  <a:lnTo>
                    <a:pt x="1481294" y="203547"/>
                  </a:lnTo>
                  <a:lnTo>
                    <a:pt x="1474944" y="242772"/>
                  </a:lnTo>
                  <a:lnTo>
                    <a:pt x="1472658" y="248233"/>
                  </a:lnTo>
                  <a:lnTo>
                    <a:pt x="1469737" y="253694"/>
                  </a:lnTo>
                  <a:lnTo>
                    <a:pt x="1466435" y="258901"/>
                  </a:lnTo>
                  <a:lnTo>
                    <a:pt x="1498158" y="295245"/>
                  </a:lnTo>
                  <a:lnTo>
                    <a:pt x="1513721" y="334433"/>
                  </a:lnTo>
                  <a:lnTo>
                    <a:pt x="1513536" y="374375"/>
                  </a:lnTo>
                  <a:lnTo>
                    <a:pt x="1498015" y="412985"/>
                  </a:lnTo>
                  <a:lnTo>
                    <a:pt x="1467572" y="448172"/>
                  </a:lnTo>
                  <a:lnTo>
                    <a:pt x="1422620" y="477849"/>
                  </a:lnTo>
                  <a:lnTo>
                    <a:pt x="1370121" y="497931"/>
                  </a:lnTo>
                  <a:lnTo>
                    <a:pt x="1311622" y="508583"/>
                  </a:lnTo>
                  <a:lnTo>
                    <a:pt x="1303946" y="543943"/>
                  </a:lnTo>
                  <a:lnTo>
                    <a:pt x="1251059" y="602452"/>
                  </a:lnTo>
                  <a:lnTo>
                    <a:pt x="1209749" y="623080"/>
                  </a:lnTo>
                  <a:lnTo>
                    <a:pt x="1161130" y="636279"/>
                  </a:lnTo>
                  <a:lnTo>
                    <a:pt x="1107152" y="640790"/>
                  </a:lnTo>
                  <a:lnTo>
                    <a:pt x="1079281" y="639347"/>
                  </a:lnTo>
                  <a:lnTo>
                    <a:pt x="1052113" y="635440"/>
                  </a:lnTo>
                  <a:lnTo>
                    <a:pt x="1026017" y="629128"/>
                  </a:lnTo>
                  <a:lnTo>
                    <a:pt x="1001361" y="620470"/>
                  </a:lnTo>
                  <a:lnTo>
                    <a:pt x="979619" y="653544"/>
                  </a:lnTo>
                  <a:lnTo>
                    <a:pt x="948121" y="681593"/>
                  </a:lnTo>
                  <a:lnTo>
                    <a:pt x="908631" y="703992"/>
                  </a:lnTo>
                  <a:lnTo>
                    <a:pt x="862917" y="720118"/>
                  </a:lnTo>
                  <a:lnTo>
                    <a:pt x="812744" y="729345"/>
                  </a:lnTo>
                  <a:lnTo>
                    <a:pt x="759878" y="731051"/>
                  </a:lnTo>
                  <a:lnTo>
                    <a:pt x="706086" y="724610"/>
                  </a:lnTo>
                  <a:lnTo>
                    <a:pt x="668202" y="714666"/>
                  </a:lnTo>
                  <a:lnTo>
                    <a:pt x="633712" y="700686"/>
                  </a:lnTo>
                  <a:lnTo>
                    <a:pt x="603341" y="683015"/>
                  </a:lnTo>
                  <a:lnTo>
                    <a:pt x="577816" y="661999"/>
                  </a:lnTo>
                  <a:lnTo>
                    <a:pt x="528225" y="677428"/>
                  </a:lnTo>
                  <a:lnTo>
                    <a:pt x="476553" y="685781"/>
                  </a:lnTo>
                  <a:lnTo>
                    <a:pt x="424292" y="687303"/>
                  </a:lnTo>
                  <a:lnTo>
                    <a:pt x="372933" y="682239"/>
                  </a:lnTo>
                  <a:lnTo>
                    <a:pt x="323967" y="670835"/>
                  </a:lnTo>
                  <a:lnTo>
                    <a:pt x="278886" y="653337"/>
                  </a:lnTo>
                  <a:lnTo>
                    <a:pt x="239180" y="629989"/>
                  </a:lnTo>
                  <a:lnTo>
                    <a:pt x="206341" y="601039"/>
                  </a:lnTo>
                  <a:lnTo>
                    <a:pt x="205452" y="599896"/>
                  </a:lnTo>
                  <a:lnTo>
                    <a:pt x="204436" y="598880"/>
                  </a:lnTo>
                  <a:lnTo>
                    <a:pt x="203547" y="597737"/>
                  </a:lnTo>
                  <a:lnTo>
                    <a:pt x="142996" y="594472"/>
                  </a:lnTo>
                  <a:lnTo>
                    <a:pt x="90898" y="576861"/>
                  </a:lnTo>
                  <a:lnTo>
                    <a:pt x="52706" y="547748"/>
                  </a:lnTo>
                  <a:lnTo>
                    <a:pt x="33875" y="509980"/>
                  </a:lnTo>
                  <a:lnTo>
                    <a:pt x="33629" y="488098"/>
                  </a:lnTo>
                  <a:lnTo>
                    <a:pt x="40479" y="466943"/>
                  </a:lnTo>
                  <a:lnTo>
                    <a:pt x="54092" y="447240"/>
                  </a:lnTo>
                  <a:lnTo>
                    <a:pt x="74134" y="429716"/>
                  </a:lnTo>
                  <a:lnTo>
                    <a:pt x="28991" y="403115"/>
                  </a:lnTo>
                  <a:lnTo>
                    <a:pt x="3696" y="368359"/>
                  </a:lnTo>
                  <a:lnTo>
                    <a:pt x="0" y="329864"/>
                  </a:lnTo>
                  <a:lnTo>
                    <a:pt x="19651" y="292048"/>
                  </a:lnTo>
                  <a:lnTo>
                    <a:pt x="41302" y="273133"/>
                  </a:lnTo>
                  <a:lnTo>
                    <a:pt x="68657" y="258266"/>
                  </a:lnTo>
                  <a:lnTo>
                    <a:pt x="100464" y="247971"/>
                  </a:lnTo>
                  <a:lnTo>
                    <a:pt x="135475" y="242772"/>
                  </a:lnTo>
                  <a:lnTo>
                    <a:pt x="136745" y="240486"/>
                  </a:lnTo>
                  <a:close/>
                </a:path>
                <a:path w="1513840" h="731520">
                  <a:moveTo>
                    <a:pt x="164558" y="440384"/>
                  </a:moveTo>
                  <a:lnTo>
                    <a:pt x="141380" y="440441"/>
                  </a:lnTo>
                  <a:lnTo>
                    <a:pt x="118584" y="438177"/>
                  </a:lnTo>
                  <a:lnTo>
                    <a:pt x="96549" y="433651"/>
                  </a:lnTo>
                  <a:lnTo>
                    <a:pt x="75658" y="426922"/>
                  </a:lnTo>
                </a:path>
                <a:path w="1513840" h="731520">
                  <a:moveTo>
                    <a:pt x="242917" y="588085"/>
                  </a:moveTo>
                  <a:lnTo>
                    <a:pt x="233469" y="590347"/>
                  </a:lnTo>
                  <a:lnTo>
                    <a:pt x="223819" y="592180"/>
                  </a:lnTo>
                  <a:lnTo>
                    <a:pt x="214002" y="593585"/>
                  </a:lnTo>
                  <a:lnTo>
                    <a:pt x="204055" y="594562"/>
                  </a:lnTo>
                </a:path>
                <a:path w="1513840" h="731520">
                  <a:moveTo>
                    <a:pt x="577816" y="659078"/>
                  </a:moveTo>
                  <a:lnTo>
                    <a:pt x="571055" y="652009"/>
                  </a:lnTo>
                  <a:lnTo>
                    <a:pt x="564878" y="644727"/>
                  </a:lnTo>
                  <a:lnTo>
                    <a:pt x="559296" y="637254"/>
                  </a:lnTo>
                  <a:lnTo>
                    <a:pt x="554321" y="629614"/>
                  </a:lnTo>
                </a:path>
                <a:path w="1513840" h="731520">
                  <a:moveTo>
                    <a:pt x="1010759" y="585545"/>
                  </a:moveTo>
                  <a:lnTo>
                    <a:pt x="1009453" y="593784"/>
                  </a:lnTo>
                  <a:lnTo>
                    <a:pt x="1007457" y="601928"/>
                  </a:lnTo>
                  <a:lnTo>
                    <a:pt x="1004794" y="609976"/>
                  </a:lnTo>
                  <a:lnTo>
                    <a:pt x="1001488" y="617930"/>
                  </a:lnTo>
                </a:path>
                <a:path w="1513840" h="731520">
                  <a:moveTo>
                    <a:pt x="1196687" y="385901"/>
                  </a:moveTo>
                  <a:lnTo>
                    <a:pt x="1244278" y="407040"/>
                  </a:lnTo>
                  <a:lnTo>
                    <a:pt x="1280332" y="435478"/>
                  </a:lnTo>
                  <a:lnTo>
                    <a:pt x="1303075" y="469322"/>
                  </a:lnTo>
                  <a:lnTo>
                    <a:pt x="1310733" y="506678"/>
                  </a:lnTo>
                </a:path>
                <a:path w="1513840" h="731520">
                  <a:moveTo>
                    <a:pt x="1465673" y="257123"/>
                  </a:moveTo>
                  <a:lnTo>
                    <a:pt x="1456003" y="269868"/>
                  </a:lnTo>
                  <a:lnTo>
                    <a:pt x="1444226" y="281745"/>
                  </a:lnTo>
                  <a:lnTo>
                    <a:pt x="1430472" y="292645"/>
                  </a:lnTo>
                  <a:lnTo>
                    <a:pt x="1414873" y="302462"/>
                  </a:lnTo>
                </a:path>
                <a:path w="1513840" h="731520">
                  <a:moveTo>
                    <a:pt x="1343880" y="88975"/>
                  </a:moveTo>
                  <a:lnTo>
                    <a:pt x="1345785" y="96087"/>
                  </a:lnTo>
                  <a:lnTo>
                    <a:pt x="1346674" y="103199"/>
                  </a:lnTo>
                  <a:lnTo>
                    <a:pt x="1346547" y="110438"/>
                  </a:lnTo>
                </a:path>
                <a:path w="1513840" h="731520">
                  <a:moveTo>
                    <a:pt x="1019649" y="64083"/>
                  </a:moveTo>
                  <a:lnTo>
                    <a:pt x="1025003" y="56798"/>
                  </a:lnTo>
                  <a:lnTo>
                    <a:pt x="1031142" y="49811"/>
                  </a:lnTo>
                  <a:lnTo>
                    <a:pt x="1038044" y="43134"/>
                  </a:lnTo>
                  <a:lnTo>
                    <a:pt x="1045684" y="36778"/>
                  </a:lnTo>
                </a:path>
                <a:path w="1513840" h="731520">
                  <a:moveTo>
                    <a:pt x="776317" y="77037"/>
                  </a:moveTo>
                  <a:lnTo>
                    <a:pt x="778676" y="70990"/>
                  </a:lnTo>
                  <a:lnTo>
                    <a:pt x="781571" y="65051"/>
                  </a:lnTo>
                  <a:lnTo>
                    <a:pt x="785014" y="59231"/>
                  </a:lnTo>
                  <a:lnTo>
                    <a:pt x="789017" y="53542"/>
                  </a:lnTo>
                </a:path>
                <a:path w="1513840" h="731520">
                  <a:moveTo>
                    <a:pt x="490948" y="85038"/>
                  </a:moveTo>
                  <a:lnTo>
                    <a:pt x="503088" y="90056"/>
                  </a:lnTo>
                  <a:lnTo>
                    <a:pt x="514729" y="95563"/>
                  </a:lnTo>
                  <a:lnTo>
                    <a:pt x="525845" y="101522"/>
                  </a:lnTo>
                  <a:lnTo>
                    <a:pt x="536414" y="107898"/>
                  </a:lnTo>
                </a:path>
                <a:path w="1513840" h="731520">
                  <a:moveTo>
                    <a:pt x="144746" y="264489"/>
                  </a:moveTo>
                  <a:lnTo>
                    <a:pt x="141063" y="256615"/>
                  </a:lnTo>
                  <a:lnTo>
                    <a:pt x="138396" y="248614"/>
                  </a:lnTo>
                  <a:lnTo>
                    <a:pt x="136745" y="24048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00670" y="2971546"/>
            <a:ext cx="40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5683" y="4821935"/>
              <a:ext cx="751331" cy="6248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834905" y="3998017"/>
            <a:ext cx="732790" cy="1449070"/>
            <a:chOff x="1834905" y="3998017"/>
            <a:chExt cx="732790" cy="144907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8673" y="3998017"/>
              <a:ext cx="728536" cy="6143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4905" y="4620767"/>
              <a:ext cx="710164" cy="82600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53761" y="3213608"/>
            <a:ext cx="1938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68091" y="2809799"/>
            <a:ext cx="1526540" cy="744220"/>
            <a:chOff x="7068091" y="2809799"/>
            <a:chExt cx="1526540" cy="744220"/>
          </a:xfrm>
        </p:grpSpPr>
        <p:sp>
          <p:nvSpPr>
            <p:cNvPr id="12" name="object 12"/>
            <p:cNvSpPr/>
            <p:nvPr/>
          </p:nvSpPr>
          <p:spPr>
            <a:xfrm>
              <a:off x="7074441" y="2816149"/>
              <a:ext cx="1513840" cy="731520"/>
            </a:xfrm>
            <a:custGeom>
              <a:avLst/>
              <a:gdLst/>
              <a:ahLst/>
              <a:cxnLst/>
              <a:rect l="l" t="t" r="r" b="b"/>
              <a:pathLst>
                <a:path w="1513840" h="731520">
                  <a:moveTo>
                    <a:pt x="1188126" y="0"/>
                  </a:moveTo>
                  <a:lnTo>
                    <a:pt x="1136170" y="2791"/>
                  </a:lnTo>
                  <a:lnTo>
                    <a:pt x="1087499" y="15922"/>
                  </a:lnTo>
                  <a:lnTo>
                    <a:pt x="1046065" y="39191"/>
                  </a:lnTo>
                  <a:lnTo>
                    <a:pt x="1034676" y="30414"/>
                  </a:lnTo>
                  <a:lnTo>
                    <a:pt x="1021919" y="22601"/>
                  </a:lnTo>
                  <a:lnTo>
                    <a:pt x="1007899" y="15813"/>
                  </a:lnTo>
                  <a:lnTo>
                    <a:pt x="992725" y="10108"/>
                  </a:lnTo>
                  <a:lnTo>
                    <a:pt x="945923" y="521"/>
                  </a:lnTo>
                  <a:lnTo>
                    <a:pt x="898603" y="986"/>
                  </a:lnTo>
                  <a:lnTo>
                    <a:pt x="854147" y="10766"/>
                  </a:lnTo>
                  <a:lnTo>
                    <a:pt x="815941" y="29123"/>
                  </a:lnTo>
                  <a:lnTo>
                    <a:pt x="787366" y="55320"/>
                  </a:lnTo>
                  <a:lnTo>
                    <a:pt x="777418" y="49275"/>
                  </a:lnTo>
                  <a:lnTo>
                    <a:pt x="696900" y="22779"/>
                  </a:lnTo>
                  <a:lnTo>
                    <a:pt x="648602" y="19957"/>
                  </a:lnTo>
                  <a:lnTo>
                    <a:pt x="601454" y="25284"/>
                  </a:lnTo>
                  <a:lnTo>
                    <a:pt x="557872" y="38273"/>
                  </a:lnTo>
                  <a:lnTo>
                    <a:pt x="520274" y="58438"/>
                  </a:lnTo>
                  <a:lnTo>
                    <a:pt x="491075" y="85292"/>
                  </a:lnTo>
                  <a:lnTo>
                    <a:pt x="455487" y="74068"/>
                  </a:lnTo>
                  <a:lnTo>
                    <a:pt x="417828" y="66940"/>
                  </a:lnTo>
                  <a:lnTo>
                    <a:pt x="378882" y="64003"/>
                  </a:lnTo>
                  <a:lnTo>
                    <a:pt x="339437" y="65353"/>
                  </a:lnTo>
                  <a:lnTo>
                    <a:pt x="286494" y="74221"/>
                  </a:lnTo>
                  <a:lnTo>
                    <a:pt x="239515" y="90220"/>
                  </a:lnTo>
                  <a:lnTo>
                    <a:pt x="199718" y="112302"/>
                  </a:lnTo>
                  <a:lnTo>
                    <a:pt x="168322" y="139418"/>
                  </a:lnTo>
                  <a:lnTo>
                    <a:pt x="135616" y="204559"/>
                  </a:lnTo>
                  <a:lnTo>
                    <a:pt x="136745" y="240486"/>
                  </a:lnTo>
                  <a:lnTo>
                    <a:pt x="135475" y="242772"/>
                  </a:lnTo>
                  <a:lnTo>
                    <a:pt x="68657" y="258266"/>
                  </a:lnTo>
                  <a:lnTo>
                    <a:pt x="19651" y="292048"/>
                  </a:lnTo>
                  <a:lnTo>
                    <a:pt x="0" y="329864"/>
                  </a:lnTo>
                  <a:lnTo>
                    <a:pt x="3696" y="368359"/>
                  </a:lnTo>
                  <a:lnTo>
                    <a:pt x="28991" y="403115"/>
                  </a:lnTo>
                  <a:lnTo>
                    <a:pt x="74134" y="429716"/>
                  </a:lnTo>
                  <a:lnTo>
                    <a:pt x="54092" y="447240"/>
                  </a:lnTo>
                  <a:lnTo>
                    <a:pt x="40479" y="466943"/>
                  </a:lnTo>
                  <a:lnTo>
                    <a:pt x="33629" y="488098"/>
                  </a:lnTo>
                  <a:lnTo>
                    <a:pt x="33875" y="509980"/>
                  </a:lnTo>
                  <a:lnTo>
                    <a:pt x="52706" y="547748"/>
                  </a:lnTo>
                  <a:lnTo>
                    <a:pt x="90898" y="576861"/>
                  </a:lnTo>
                  <a:lnTo>
                    <a:pt x="142996" y="594472"/>
                  </a:lnTo>
                  <a:lnTo>
                    <a:pt x="203547" y="597737"/>
                  </a:lnTo>
                  <a:lnTo>
                    <a:pt x="206341" y="601039"/>
                  </a:lnTo>
                  <a:lnTo>
                    <a:pt x="239180" y="629989"/>
                  </a:lnTo>
                  <a:lnTo>
                    <a:pt x="278886" y="653337"/>
                  </a:lnTo>
                  <a:lnTo>
                    <a:pt x="323967" y="670835"/>
                  </a:lnTo>
                  <a:lnTo>
                    <a:pt x="372933" y="682239"/>
                  </a:lnTo>
                  <a:lnTo>
                    <a:pt x="424292" y="687303"/>
                  </a:lnTo>
                  <a:lnTo>
                    <a:pt x="476553" y="685781"/>
                  </a:lnTo>
                  <a:lnTo>
                    <a:pt x="528225" y="677428"/>
                  </a:lnTo>
                  <a:lnTo>
                    <a:pt x="577816" y="661999"/>
                  </a:lnTo>
                  <a:lnTo>
                    <a:pt x="603341" y="683015"/>
                  </a:lnTo>
                  <a:lnTo>
                    <a:pt x="633712" y="700686"/>
                  </a:lnTo>
                  <a:lnTo>
                    <a:pt x="668202" y="714666"/>
                  </a:lnTo>
                  <a:lnTo>
                    <a:pt x="706086" y="724610"/>
                  </a:lnTo>
                  <a:lnTo>
                    <a:pt x="759878" y="731051"/>
                  </a:lnTo>
                  <a:lnTo>
                    <a:pt x="812744" y="729345"/>
                  </a:lnTo>
                  <a:lnTo>
                    <a:pt x="862917" y="720118"/>
                  </a:lnTo>
                  <a:lnTo>
                    <a:pt x="908631" y="703992"/>
                  </a:lnTo>
                  <a:lnTo>
                    <a:pt x="948121" y="681593"/>
                  </a:lnTo>
                  <a:lnTo>
                    <a:pt x="979619" y="653544"/>
                  </a:lnTo>
                  <a:lnTo>
                    <a:pt x="1001361" y="620470"/>
                  </a:lnTo>
                  <a:lnTo>
                    <a:pt x="1026017" y="629128"/>
                  </a:lnTo>
                  <a:lnTo>
                    <a:pt x="1052113" y="635440"/>
                  </a:lnTo>
                  <a:lnTo>
                    <a:pt x="1079281" y="639347"/>
                  </a:lnTo>
                  <a:lnTo>
                    <a:pt x="1107152" y="640790"/>
                  </a:lnTo>
                  <a:lnTo>
                    <a:pt x="1161130" y="636279"/>
                  </a:lnTo>
                  <a:lnTo>
                    <a:pt x="1209749" y="623080"/>
                  </a:lnTo>
                  <a:lnTo>
                    <a:pt x="1251059" y="602452"/>
                  </a:lnTo>
                  <a:lnTo>
                    <a:pt x="1283108" y="575653"/>
                  </a:lnTo>
                  <a:lnTo>
                    <a:pt x="1311622" y="508583"/>
                  </a:lnTo>
                  <a:lnTo>
                    <a:pt x="1341449" y="504477"/>
                  </a:lnTo>
                  <a:lnTo>
                    <a:pt x="1397293" y="489027"/>
                  </a:lnTo>
                  <a:lnTo>
                    <a:pt x="1467572" y="448172"/>
                  </a:lnTo>
                  <a:lnTo>
                    <a:pt x="1498015" y="412985"/>
                  </a:lnTo>
                  <a:lnTo>
                    <a:pt x="1513536" y="374375"/>
                  </a:lnTo>
                  <a:lnTo>
                    <a:pt x="1513721" y="334433"/>
                  </a:lnTo>
                  <a:lnTo>
                    <a:pt x="1498158" y="295245"/>
                  </a:lnTo>
                  <a:lnTo>
                    <a:pt x="1466435" y="258901"/>
                  </a:lnTo>
                  <a:lnTo>
                    <a:pt x="1469737" y="253694"/>
                  </a:lnTo>
                  <a:lnTo>
                    <a:pt x="1472658" y="248233"/>
                  </a:lnTo>
                  <a:lnTo>
                    <a:pt x="1474944" y="242772"/>
                  </a:lnTo>
                  <a:lnTo>
                    <a:pt x="1481294" y="203547"/>
                  </a:lnTo>
                  <a:lnTo>
                    <a:pt x="1469173" y="166322"/>
                  </a:lnTo>
                  <a:lnTo>
                    <a:pt x="1440745" y="133583"/>
                  </a:lnTo>
                  <a:lnTo>
                    <a:pt x="1398175" y="107818"/>
                  </a:lnTo>
                  <a:lnTo>
                    <a:pt x="1343626" y="91515"/>
                  </a:lnTo>
                  <a:lnTo>
                    <a:pt x="1335940" y="72957"/>
                  </a:lnTo>
                  <a:lnTo>
                    <a:pt x="1323576" y="55637"/>
                  </a:lnTo>
                  <a:lnTo>
                    <a:pt x="1306853" y="39937"/>
                  </a:lnTo>
                  <a:lnTo>
                    <a:pt x="1286095" y="26237"/>
                  </a:lnTo>
                  <a:lnTo>
                    <a:pt x="1239418" y="7748"/>
                  </a:lnTo>
                  <a:lnTo>
                    <a:pt x="1188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4441" y="2816149"/>
              <a:ext cx="1513840" cy="731520"/>
            </a:xfrm>
            <a:custGeom>
              <a:avLst/>
              <a:gdLst/>
              <a:ahLst/>
              <a:cxnLst/>
              <a:rect l="l" t="t" r="r" b="b"/>
              <a:pathLst>
                <a:path w="1513840" h="731520">
                  <a:moveTo>
                    <a:pt x="136745" y="240486"/>
                  </a:moveTo>
                  <a:lnTo>
                    <a:pt x="146549" y="170520"/>
                  </a:lnTo>
                  <a:lnTo>
                    <a:pt x="199718" y="112302"/>
                  </a:lnTo>
                  <a:lnTo>
                    <a:pt x="239515" y="90220"/>
                  </a:lnTo>
                  <a:lnTo>
                    <a:pt x="286494" y="74221"/>
                  </a:lnTo>
                  <a:lnTo>
                    <a:pt x="339437" y="65353"/>
                  </a:lnTo>
                  <a:lnTo>
                    <a:pt x="378882" y="64003"/>
                  </a:lnTo>
                  <a:lnTo>
                    <a:pt x="417828" y="66940"/>
                  </a:lnTo>
                  <a:lnTo>
                    <a:pt x="455487" y="74068"/>
                  </a:lnTo>
                  <a:lnTo>
                    <a:pt x="491075" y="85292"/>
                  </a:lnTo>
                  <a:lnTo>
                    <a:pt x="520274" y="58438"/>
                  </a:lnTo>
                  <a:lnTo>
                    <a:pt x="557872" y="38273"/>
                  </a:lnTo>
                  <a:lnTo>
                    <a:pt x="601454" y="25284"/>
                  </a:lnTo>
                  <a:lnTo>
                    <a:pt x="648602" y="19957"/>
                  </a:lnTo>
                  <a:lnTo>
                    <a:pt x="696900" y="22779"/>
                  </a:lnTo>
                  <a:lnTo>
                    <a:pt x="743932" y="34238"/>
                  </a:lnTo>
                  <a:lnTo>
                    <a:pt x="787366" y="55320"/>
                  </a:lnTo>
                  <a:lnTo>
                    <a:pt x="815941" y="29123"/>
                  </a:lnTo>
                  <a:lnTo>
                    <a:pt x="854147" y="10766"/>
                  </a:lnTo>
                  <a:lnTo>
                    <a:pt x="898603" y="986"/>
                  </a:lnTo>
                  <a:lnTo>
                    <a:pt x="945923" y="521"/>
                  </a:lnTo>
                  <a:lnTo>
                    <a:pt x="992725" y="10108"/>
                  </a:lnTo>
                  <a:lnTo>
                    <a:pt x="1007899" y="15813"/>
                  </a:lnTo>
                  <a:lnTo>
                    <a:pt x="1021919" y="22601"/>
                  </a:lnTo>
                  <a:lnTo>
                    <a:pt x="1034676" y="30414"/>
                  </a:lnTo>
                  <a:lnTo>
                    <a:pt x="1046065" y="39191"/>
                  </a:lnTo>
                  <a:lnTo>
                    <a:pt x="1087499" y="15922"/>
                  </a:lnTo>
                  <a:lnTo>
                    <a:pt x="1136170" y="2791"/>
                  </a:lnTo>
                  <a:lnTo>
                    <a:pt x="1188126" y="0"/>
                  </a:lnTo>
                  <a:lnTo>
                    <a:pt x="1239418" y="7748"/>
                  </a:lnTo>
                  <a:lnTo>
                    <a:pt x="1286095" y="26237"/>
                  </a:lnTo>
                  <a:lnTo>
                    <a:pt x="1323576" y="55637"/>
                  </a:lnTo>
                  <a:lnTo>
                    <a:pt x="1343626" y="91515"/>
                  </a:lnTo>
                  <a:lnTo>
                    <a:pt x="1398175" y="107818"/>
                  </a:lnTo>
                  <a:lnTo>
                    <a:pt x="1440745" y="133583"/>
                  </a:lnTo>
                  <a:lnTo>
                    <a:pt x="1469173" y="166322"/>
                  </a:lnTo>
                  <a:lnTo>
                    <a:pt x="1481294" y="203547"/>
                  </a:lnTo>
                  <a:lnTo>
                    <a:pt x="1474944" y="242772"/>
                  </a:lnTo>
                  <a:lnTo>
                    <a:pt x="1472658" y="248233"/>
                  </a:lnTo>
                  <a:lnTo>
                    <a:pt x="1469737" y="253694"/>
                  </a:lnTo>
                  <a:lnTo>
                    <a:pt x="1466435" y="258901"/>
                  </a:lnTo>
                  <a:lnTo>
                    <a:pt x="1498158" y="295245"/>
                  </a:lnTo>
                  <a:lnTo>
                    <a:pt x="1513721" y="334433"/>
                  </a:lnTo>
                  <a:lnTo>
                    <a:pt x="1513536" y="374375"/>
                  </a:lnTo>
                  <a:lnTo>
                    <a:pt x="1498015" y="412985"/>
                  </a:lnTo>
                  <a:lnTo>
                    <a:pt x="1467572" y="448172"/>
                  </a:lnTo>
                  <a:lnTo>
                    <a:pt x="1422620" y="477849"/>
                  </a:lnTo>
                  <a:lnTo>
                    <a:pt x="1370121" y="497931"/>
                  </a:lnTo>
                  <a:lnTo>
                    <a:pt x="1311622" y="508583"/>
                  </a:lnTo>
                  <a:lnTo>
                    <a:pt x="1303946" y="543943"/>
                  </a:lnTo>
                  <a:lnTo>
                    <a:pt x="1251059" y="602452"/>
                  </a:lnTo>
                  <a:lnTo>
                    <a:pt x="1209749" y="623080"/>
                  </a:lnTo>
                  <a:lnTo>
                    <a:pt x="1161130" y="636279"/>
                  </a:lnTo>
                  <a:lnTo>
                    <a:pt x="1107152" y="640790"/>
                  </a:lnTo>
                  <a:lnTo>
                    <a:pt x="1079281" y="639347"/>
                  </a:lnTo>
                  <a:lnTo>
                    <a:pt x="1052113" y="635440"/>
                  </a:lnTo>
                  <a:lnTo>
                    <a:pt x="1026017" y="629128"/>
                  </a:lnTo>
                  <a:lnTo>
                    <a:pt x="1001361" y="620470"/>
                  </a:lnTo>
                  <a:lnTo>
                    <a:pt x="979619" y="653544"/>
                  </a:lnTo>
                  <a:lnTo>
                    <a:pt x="948121" y="681593"/>
                  </a:lnTo>
                  <a:lnTo>
                    <a:pt x="908631" y="703992"/>
                  </a:lnTo>
                  <a:lnTo>
                    <a:pt x="862917" y="720118"/>
                  </a:lnTo>
                  <a:lnTo>
                    <a:pt x="812744" y="729345"/>
                  </a:lnTo>
                  <a:lnTo>
                    <a:pt x="759878" y="731051"/>
                  </a:lnTo>
                  <a:lnTo>
                    <a:pt x="706086" y="724610"/>
                  </a:lnTo>
                  <a:lnTo>
                    <a:pt x="668202" y="714666"/>
                  </a:lnTo>
                  <a:lnTo>
                    <a:pt x="633712" y="700686"/>
                  </a:lnTo>
                  <a:lnTo>
                    <a:pt x="603341" y="683015"/>
                  </a:lnTo>
                  <a:lnTo>
                    <a:pt x="577816" y="661999"/>
                  </a:lnTo>
                  <a:lnTo>
                    <a:pt x="528225" y="677428"/>
                  </a:lnTo>
                  <a:lnTo>
                    <a:pt x="476553" y="685781"/>
                  </a:lnTo>
                  <a:lnTo>
                    <a:pt x="424292" y="687303"/>
                  </a:lnTo>
                  <a:lnTo>
                    <a:pt x="372933" y="682239"/>
                  </a:lnTo>
                  <a:lnTo>
                    <a:pt x="323967" y="670835"/>
                  </a:lnTo>
                  <a:lnTo>
                    <a:pt x="278886" y="653337"/>
                  </a:lnTo>
                  <a:lnTo>
                    <a:pt x="239180" y="629989"/>
                  </a:lnTo>
                  <a:lnTo>
                    <a:pt x="206341" y="601039"/>
                  </a:lnTo>
                  <a:lnTo>
                    <a:pt x="205452" y="599896"/>
                  </a:lnTo>
                  <a:lnTo>
                    <a:pt x="204436" y="598880"/>
                  </a:lnTo>
                  <a:lnTo>
                    <a:pt x="203547" y="597737"/>
                  </a:lnTo>
                  <a:lnTo>
                    <a:pt x="142996" y="594472"/>
                  </a:lnTo>
                  <a:lnTo>
                    <a:pt x="90898" y="576861"/>
                  </a:lnTo>
                  <a:lnTo>
                    <a:pt x="52706" y="547748"/>
                  </a:lnTo>
                  <a:lnTo>
                    <a:pt x="33875" y="509980"/>
                  </a:lnTo>
                  <a:lnTo>
                    <a:pt x="33629" y="488098"/>
                  </a:lnTo>
                  <a:lnTo>
                    <a:pt x="40479" y="466943"/>
                  </a:lnTo>
                  <a:lnTo>
                    <a:pt x="54092" y="447240"/>
                  </a:lnTo>
                  <a:lnTo>
                    <a:pt x="74134" y="429716"/>
                  </a:lnTo>
                  <a:lnTo>
                    <a:pt x="28991" y="403115"/>
                  </a:lnTo>
                  <a:lnTo>
                    <a:pt x="3696" y="368359"/>
                  </a:lnTo>
                  <a:lnTo>
                    <a:pt x="0" y="329864"/>
                  </a:lnTo>
                  <a:lnTo>
                    <a:pt x="19651" y="292048"/>
                  </a:lnTo>
                  <a:lnTo>
                    <a:pt x="41302" y="273133"/>
                  </a:lnTo>
                  <a:lnTo>
                    <a:pt x="68657" y="258266"/>
                  </a:lnTo>
                  <a:lnTo>
                    <a:pt x="100464" y="247971"/>
                  </a:lnTo>
                  <a:lnTo>
                    <a:pt x="135475" y="242772"/>
                  </a:lnTo>
                  <a:lnTo>
                    <a:pt x="136745" y="240486"/>
                  </a:lnTo>
                  <a:close/>
                </a:path>
                <a:path w="1513840" h="731520">
                  <a:moveTo>
                    <a:pt x="164558" y="440384"/>
                  </a:moveTo>
                  <a:lnTo>
                    <a:pt x="141380" y="440441"/>
                  </a:lnTo>
                  <a:lnTo>
                    <a:pt x="118584" y="438177"/>
                  </a:lnTo>
                  <a:lnTo>
                    <a:pt x="96549" y="433651"/>
                  </a:lnTo>
                  <a:lnTo>
                    <a:pt x="75658" y="426922"/>
                  </a:lnTo>
                </a:path>
                <a:path w="1513840" h="731520">
                  <a:moveTo>
                    <a:pt x="242917" y="588085"/>
                  </a:moveTo>
                  <a:lnTo>
                    <a:pt x="233469" y="590347"/>
                  </a:lnTo>
                  <a:lnTo>
                    <a:pt x="223819" y="592180"/>
                  </a:lnTo>
                  <a:lnTo>
                    <a:pt x="214002" y="593585"/>
                  </a:lnTo>
                  <a:lnTo>
                    <a:pt x="204055" y="594562"/>
                  </a:lnTo>
                </a:path>
                <a:path w="1513840" h="731520">
                  <a:moveTo>
                    <a:pt x="577816" y="659078"/>
                  </a:moveTo>
                  <a:lnTo>
                    <a:pt x="571055" y="652009"/>
                  </a:lnTo>
                  <a:lnTo>
                    <a:pt x="564878" y="644727"/>
                  </a:lnTo>
                  <a:lnTo>
                    <a:pt x="559296" y="637254"/>
                  </a:lnTo>
                  <a:lnTo>
                    <a:pt x="554321" y="629614"/>
                  </a:lnTo>
                </a:path>
                <a:path w="1513840" h="731520">
                  <a:moveTo>
                    <a:pt x="1010759" y="585545"/>
                  </a:moveTo>
                  <a:lnTo>
                    <a:pt x="1009453" y="593784"/>
                  </a:lnTo>
                  <a:lnTo>
                    <a:pt x="1007457" y="601928"/>
                  </a:lnTo>
                  <a:lnTo>
                    <a:pt x="1004794" y="609976"/>
                  </a:lnTo>
                  <a:lnTo>
                    <a:pt x="1001488" y="617930"/>
                  </a:lnTo>
                </a:path>
                <a:path w="1513840" h="731520">
                  <a:moveTo>
                    <a:pt x="1196687" y="385901"/>
                  </a:moveTo>
                  <a:lnTo>
                    <a:pt x="1244278" y="407040"/>
                  </a:lnTo>
                  <a:lnTo>
                    <a:pt x="1280332" y="435478"/>
                  </a:lnTo>
                  <a:lnTo>
                    <a:pt x="1303075" y="469322"/>
                  </a:lnTo>
                  <a:lnTo>
                    <a:pt x="1310733" y="506678"/>
                  </a:lnTo>
                </a:path>
                <a:path w="1513840" h="731520">
                  <a:moveTo>
                    <a:pt x="1465673" y="257123"/>
                  </a:moveTo>
                  <a:lnTo>
                    <a:pt x="1456003" y="269868"/>
                  </a:lnTo>
                  <a:lnTo>
                    <a:pt x="1444226" y="281745"/>
                  </a:lnTo>
                  <a:lnTo>
                    <a:pt x="1430472" y="292645"/>
                  </a:lnTo>
                  <a:lnTo>
                    <a:pt x="1414873" y="302462"/>
                  </a:lnTo>
                </a:path>
                <a:path w="1513840" h="731520">
                  <a:moveTo>
                    <a:pt x="1343880" y="88975"/>
                  </a:moveTo>
                  <a:lnTo>
                    <a:pt x="1345785" y="96087"/>
                  </a:lnTo>
                  <a:lnTo>
                    <a:pt x="1346674" y="103199"/>
                  </a:lnTo>
                  <a:lnTo>
                    <a:pt x="1346547" y="110438"/>
                  </a:lnTo>
                </a:path>
                <a:path w="1513840" h="731520">
                  <a:moveTo>
                    <a:pt x="1019649" y="64083"/>
                  </a:moveTo>
                  <a:lnTo>
                    <a:pt x="1025003" y="56798"/>
                  </a:lnTo>
                  <a:lnTo>
                    <a:pt x="1031142" y="49811"/>
                  </a:lnTo>
                  <a:lnTo>
                    <a:pt x="1038044" y="43134"/>
                  </a:lnTo>
                  <a:lnTo>
                    <a:pt x="1045684" y="36778"/>
                  </a:lnTo>
                </a:path>
                <a:path w="1513840" h="731520">
                  <a:moveTo>
                    <a:pt x="776317" y="77037"/>
                  </a:moveTo>
                  <a:lnTo>
                    <a:pt x="778676" y="70990"/>
                  </a:lnTo>
                  <a:lnTo>
                    <a:pt x="781571" y="65051"/>
                  </a:lnTo>
                  <a:lnTo>
                    <a:pt x="785014" y="59231"/>
                  </a:lnTo>
                  <a:lnTo>
                    <a:pt x="789017" y="53542"/>
                  </a:lnTo>
                </a:path>
                <a:path w="1513840" h="731520">
                  <a:moveTo>
                    <a:pt x="490948" y="85038"/>
                  </a:moveTo>
                  <a:lnTo>
                    <a:pt x="503088" y="90056"/>
                  </a:lnTo>
                  <a:lnTo>
                    <a:pt x="514729" y="95563"/>
                  </a:lnTo>
                  <a:lnTo>
                    <a:pt x="525845" y="101522"/>
                  </a:lnTo>
                  <a:lnTo>
                    <a:pt x="536414" y="107898"/>
                  </a:lnTo>
                </a:path>
                <a:path w="1513840" h="731520">
                  <a:moveTo>
                    <a:pt x="144746" y="264489"/>
                  </a:moveTo>
                  <a:lnTo>
                    <a:pt x="141063" y="256615"/>
                  </a:lnTo>
                  <a:lnTo>
                    <a:pt x="138396" y="248614"/>
                  </a:lnTo>
                  <a:lnTo>
                    <a:pt x="136745" y="24048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79614" y="2997834"/>
            <a:ext cx="40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46015" y="2764024"/>
            <a:ext cx="1528445" cy="745490"/>
            <a:chOff x="8746015" y="2764024"/>
            <a:chExt cx="1528445" cy="745490"/>
          </a:xfrm>
        </p:grpSpPr>
        <p:sp>
          <p:nvSpPr>
            <p:cNvPr id="16" name="object 16"/>
            <p:cNvSpPr/>
            <p:nvPr/>
          </p:nvSpPr>
          <p:spPr>
            <a:xfrm>
              <a:off x="8752365" y="2770374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189371" y="0"/>
                  </a:moveTo>
                  <a:lnTo>
                    <a:pt x="1137338" y="2810"/>
                  </a:lnTo>
                  <a:lnTo>
                    <a:pt x="1088591" y="15965"/>
                  </a:lnTo>
                  <a:lnTo>
                    <a:pt x="1047081" y="39246"/>
                  </a:lnTo>
                  <a:lnTo>
                    <a:pt x="1035746" y="30540"/>
                  </a:lnTo>
                  <a:lnTo>
                    <a:pt x="1022983" y="22751"/>
                  </a:lnTo>
                  <a:lnTo>
                    <a:pt x="1008933" y="15939"/>
                  </a:lnTo>
                  <a:lnTo>
                    <a:pt x="993741" y="10163"/>
                  </a:lnTo>
                  <a:lnTo>
                    <a:pt x="946877" y="577"/>
                  </a:lnTo>
                  <a:lnTo>
                    <a:pt x="899519" y="1049"/>
                  </a:lnTo>
                  <a:lnTo>
                    <a:pt x="855045" y="10848"/>
                  </a:lnTo>
                  <a:lnTo>
                    <a:pt x="816831" y="29243"/>
                  </a:lnTo>
                  <a:lnTo>
                    <a:pt x="788255" y="55502"/>
                  </a:lnTo>
                  <a:lnTo>
                    <a:pt x="778234" y="49457"/>
                  </a:lnTo>
                  <a:lnTo>
                    <a:pt x="697608" y="22908"/>
                  </a:lnTo>
                  <a:lnTo>
                    <a:pt x="649270" y="20054"/>
                  </a:lnTo>
                  <a:lnTo>
                    <a:pt x="602089" y="25371"/>
                  </a:lnTo>
                  <a:lnTo>
                    <a:pt x="558474" y="38371"/>
                  </a:lnTo>
                  <a:lnTo>
                    <a:pt x="520836" y="58567"/>
                  </a:lnTo>
                  <a:lnTo>
                    <a:pt x="491583" y="85474"/>
                  </a:lnTo>
                  <a:lnTo>
                    <a:pt x="455922" y="74250"/>
                  </a:lnTo>
                  <a:lnTo>
                    <a:pt x="418224" y="67122"/>
                  </a:lnTo>
                  <a:lnTo>
                    <a:pt x="379265" y="64185"/>
                  </a:lnTo>
                  <a:lnTo>
                    <a:pt x="339818" y="65535"/>
                  </a:lnTo>
                  <a:lnTo>
                    <a:pt x="286781" y="74417"/>
                  </a:lnTo>
                  <a:lnTo>
                    <a:pt x="239734" y="90455"/>
                  </a:lnTo>
                  <a:lnTo>
                    <a:pt x="199892" y="112594"/>
                  </a:lnTo>
                  <a:lnTo>
                    <a:pt x="168469" y="139778"/>
                  </a:lnTo>
                  <a:lnTo>
                    <a:pt x="135744" y="205061"/>
                  </a:lnTo>
                  <a:lnTo>
                    <a:pt x="136872" y="241049"/>
                  </a:lnTo>
                  <a:lnTo>
                    <a:pt x="135602" y="243335"/>
                  </a:lnTo>
                  <a:lnTo>
                    <a:pt x="68673" y="258844"/>
                  </a:lnTo>
                  <a:lnTo>
                    <a:pt x="19651" y="292738"/>
                  </a:lnTo>
                  <a:lnTo>
                    <a:pt x="0" y="330595"/>
                  </a:lnTo>
                  <a:lnTo>
                    <a:pt x="3696" y="369192"/>
                  </a:lnTo>
                  <a:lnTo>
                    <a:pt x="28991" y="404073"/>
                  </a:lnTo>
                  <a:lnTo>
                    <a:pt x="74134" y="430787"/>
                  </a:lnTo>
                  <a:lnTo>
                    <a:pt x="54145" y="448257"/>
                  </a:lnTo>
                  <a:lnTo>
                    <a:pt x="40526" y="467966"/>
                  </a:lnTo>
                  <a:lnTo>
                    <a:pt x="33647" y="489151"/>
                  </a:lnTo>
                  <a:lnTo>
                    <a:pt x="33875" y="511051"/>
                  </a:lnTo>
                  <a:lnTo>
                    <a:pt x="52780" y="548966"/>
                  </a:lnTo>
                  <a:lnTo>
                    <a:pt x="91009" y="578154"/>
                  </a:lnTo>
                  <a:lnTo>
                    <a:pt x="143121" y="595793"/>
                  </a:lnTo>
                  <a:lnTo>
                    <a:pt x="203674" y="599062"/>
                  </a:lnTo>
                  <a:lnTo>
                    <a:pt x="206595" y="602364"/>
                  </a:lnTo>
                  <a:lnTo>
                    <a:pt x="239445" y="631361"/>
                  </a:lnTo>
                  <a:lnTo>
                    <a:pt x="279181" y="654753"/>
                  </a:lnTo>
                  <a:lnTo>
                    <a:pt x="324308" y="672290"/>
                  </a:lnTo>
                  <a:lnTo>
                    <a:pt x="373330" y="683723"/>
                  </a:lnTo>
                  <a:lnTo>
                    <a:pt x="424751" y="688804"/>
                  </a:lnTo>
                  <a:lnTo>
                    <a:pt x="477075" y="687285"/>
                  </a:lnTo>
                  <a:lnTo>
                    <a:pt x="528807" y="678917"/>
                  </a:lnTo>
                  <a:lnTo>
                    <a:pt x="578451" y="663451"/>
                  </a:lnTo>
                  <a:lnTo>
                    <a:pt x="603978" y="684487"/>
                  </a:lnTo>
                  <a:lnTo>
                    <a:pt x="634363" y="702201"/>
                  </a:lnTo>
                  <a:lnTo>
                    <a:pt x="668891" y="716225"/>
                  </a:lnTo>
                  <a:lnTo>
                    <a:pt x="706848" y="726189"/>
                  </a:lnTo>
                  <a:lnTo>
                    <a:pt x="760654" y="732623"/>
                  </a:lnTo>
                  <a:lnTo>
                    <a:pt x="813556" y="730899"/>
                  </a:lnTo>
                  <a:lnTo>
                    <a:pt x="863779" y="721647"/>
                  </a:lnTo>
                  <a:lnTo>
                    <a:pt x="909547" y="705494"/>
                  </a:lnTo>
                  <a:lnTo>
                    <a:pt x="949086" y="683070"/>
                  </a:lnTo>
                  <a:lnTo>
                    <a:pt x="980621" y="655003"/>
                  </a:lnTo>
                  <a:lnTo>
                    <a:pt x="1002377" y="621922"/>
                  </a:lnTo>
                  <a:lnTo>
                    <a:pt x="1027033" y="630524"/>
                  </a:lnTo>
                  <a:lnTo>
                    <a:pt x="1053129" y="636828"/>
                  </a:lnTo>
                  <a:lnTo>
                    <a:pt x="1080297" y="640727"/>
                  </a:lnTo>
                  <a:lnTo>
                    <a:pt x="1108168" y="642115"/>
                  </a:lnTo>
                  <a:lnTo>
                    <a:pt x="1162209" y="637647"/>
                  </a:lnTo>
                  <a:lnTo>
                    <a:pt x="1210887" y="624452"/>
                  </a:lnTo>
                  <a:lnTo>
                    <a:pt x="1252249" y="603792"/>
                  </a:lnTo>
                  <a:lnTo>
                    <a:pt x="1284340" y="576931"/>
                  </a:lnTo>
                  <a:lnTo>
                    <a:pt x="1312892" y="509654"/>
                  </a:lnTo>
                  <a:lnTo>
                    <a:pt x="1342794" y="505548"/>
                  </a:lnTo>
                  <a:lnTo>
                    <a:pt x="1398742" y="490098"/>
                  </a:lnTo>
                  <a:lnTo>
                    <a:pt x="1469096" y="449170"/>
                  </a:lnTo>
                  <a:lnTo>
                    <a:pt x="1499535" y="413900"/>
                  </a:lnTo>
                  <a:lnTo>
                    <a:pt x="1515044" y="375208"/>
                  </a:lnTo>
                  <a:lnTo>
                    <a:pt x="1515207" y="335193"/>
                  </a:lnTo>
                  <a:lnTo>
                    <a:pt x="1499609" y="295954"/>
                  </a:lnTo>
                  <a:lnTo>
                    <a:pt x="1467832" y="259591"/>
                  </a:lnTo>
                  <a:lnTo>
                    <a:pt x="1471261" y="254257"/>
                  </a:lnTo>
                  <a:lnTo>
                    <a:pt x="1474182" y="248796"/>
                  </a:lnTo>
                  <a:lnTo>
                    <a:pt x="1476468" y="243335"/>
                  </a:lnTo>
                  <a:lnTo>
                    <a:pt x="1482805" y="204035"/>
                  </a:lnTo>
                  <a:lnTo>
                    <a:pt x="1470652" y="166740"/>
                  </a:lnTo>
                  <a:lnTo>
                    <a:pt x="1442187" y="133945"/>
                  </a:lnTo>
                  <a:lnTo>
                    <a:pt x="1399585" y="108142"/>
                  </a:lnTo>
                  <a:lnTo>
                    <a:pt x="1345023" y="91824"/>
                  </a:lnTo>
                  <a:lnTo>
                    <a:pt x="1337266" y="73172"/>
                  </a:lnTo>
                  <a:lnTo>
                    <a:pt x="1324877" y="55771"/>
                  </a:lnTo>
                  <a:lnTo>
                    <a:pt x="1308179" y="40014"/>
                  </a:lnTo>
                  <a:lnTo>
                    <a:pt x="1287492" y="26292"/>
                  </a:lnTo>
                  <a:lnTo>
                    <a:pt x="1240738" y="7754"/>
                  </a:lnTo>
                  <a:lnTo>
                    <a:pt x="11893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2365" y="2770374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36872" y="241049"/>
                  </a:moveTo>
                  <a:lnTo>
                    <a:pt x="146681" y="170952"/>
                  </a:lnTo>
                  <a:lnTo>
                    <a:pt x="199892" y="112594"/>
                  </a:lnTo>
                  <a:lnTo>
                    <a:pt x="239734" y="90455"/>
                  </a:lnTo>
                  <a:lnTo>
                    <a:pt x="286781" y="74417"/>
                  </a:lnTo>
                  <a:lnTo>
                    <a:pt x="339818" y="65535"/>
                  </a:lnTo>
                  <a:lnTo>
                    <a:pt x="379265" y="64185"/>
                  </a:lnTo>
                  <a:lnTo>
                    <a:pt x="418224" y="67122"/>
                  </a:lnTo>
                  <a:lnTo>
                    <a:pt x="455922" y="74250"/>
                  </a:lnTo>
                  <a:lnTo>
                    <a:pt x="491583" y="85474"/>
                  </a:lnTo>
                  <a:lnTo>
                    <a:pt x="520836" y="58567"/>
                  </a:lnTo>
                  <a:lnTo>
                    <a:pt x="558474" y="38371"/>
                  </a:lnTo>
                  <a:lnTo>
                    <a:pt x="602089" y="25371"/>
                  </a:lnTo>
                  <a:lnTo>
                    <a:pt x="649270" y="20054"/>
                  </a:lnTo>
                  <a:lnTo>
                    <a:pt x="697608" y="22908"/>
                  </a:lnTo>
                  <a:lnTo>
                    <a:pt x="744694" y="34420"/>
                  </a:lnTo>
                  <a:lnTo>
                    <a:pt x="788255" y="55502"/>
                  </a:lnTo>
                  <a:lnTo>
                    <a:pt x="816831" y="29243"/>
                  </a:lnTo>
                  <a:lnTo>
                    <a:pt x="855045" y="10848"/>
                  </a:lnTo>
                  <a:lnTo>
                    <a:pt x="899519" y="1049"/>
                  </a:lnTo>
                  <a:lnTo>
                    <a:pt x="946877" y="577"/>
                  </a:lnTo>
                  <a:lnTo>
                    <a:pt x="993741" y="10163"/>
                  </a:lnTo>
                  <a:lnTo>
                    <a:pt x="1008933" y="15939"/>
                  </a:lnTo>
                  <a:lnTo>
                    <a:pt x="1022983" y="22751"/>
                  </a:lnTo>
                  <a:lnTo>
                    <a:pt x="1035746" y="30540"/>
                  </a:lnTo>
                  <a:lnTo>
                    <a:pt x="1047081" y="39246"/>
                  </a:lnTo>
                  <a:lnTo>
                    <a:pt x="1088591" y="15965"/>
                  </a:lnTo>
                  <a:lnTo>
                    <a:pt x="1137338" y="2810"/>
                  </a:lnTo>
                  <a:lnTo>
                    <a:pt x="1189371" y="0"/>
                  </a:lnTo>
                  <a:lnTo>
                    <a:pt x="1240738" y="7754"/>
                  </a:lnTo>
                  <a:lnTo>
                    <a:pt x="1287492" y="26292"/>
                  </a:lnTo>
                  <a:lnTo>
                    <a:pt x="1324877" y="55771"/>
                  </a:lnTo>
                  <a:lnTo>
                    <a:pt x="1345023" y="91824"/>
                  </a:lnTo>
                  <a:lnTo>
                    <a:pt x="1399585" y="108142"/>
                  </a:lnTo>
                  <a:lnTo>
                    <a:pt x="1442187" y="133945"/>
                  </a:lnTo>
                  <a:lnTo>
                    <a:pt x="1470652" y="166740"/>
                  </a:lnTo>
                  <a:lnTo>
                    <a:pt x="1482805" y="204035"/>
                  </a:lnTo>
                  <a:lnTo>
                    <a:pt x="1476468" y="243335"/>
                  </a:lnTo>
                  <a:lnTo>
                    <a:pt x="1474182" y="248796"/>
                  </a:lnTo>
                  <a:lnTo>
                    <a:pt x="1471261" y="254257"/>
                  </a:lnTo>
                  <a:lnTo>
                    <a:pt x="1467832" y="259591"/>
                  </a:lnTo>
                  <a:lnTo>
                    <a:pt x="1499609" y="295954"/>
                  </a:lnTo>
                  <a:lnTo>
                    <a:pt x="1515207" y="335193"/>
                  </a:lnTo>
                  <a:lnTo>
                    <a:pt x="1515044" y="375208"/>
                  </a:lnTo>
                  <a:lnTo>
                    <a:pt x="1499535" y="413900"/>
                  </a:lnTo>
                  <a:lnTo>
                    <a:pt x="1469096" y="449170"/>
                  </a:lnTo>
                  <a:lnTo>
                    <a:pt x="1424144" y="478920"/>
                  </a:lnTo>
                  <a:lnTo>
                    <a:pt x="1371518" y="499001"/>
                  </a:lnTo>
                  <a:lnTo>
                    <a:pt x="1312892" y="509654"/>
                  </a:lnTo>
                  <a:lnTo>
                    <a:pt x="1305206" y="545130"/>
                  </a:lnTo>
                  <a:lnTo>
                    <a:pt x="1252249" y="603792"/>
                  </a:lnTo>
                  <a:lnTo>
                    <a:pt x="1210887" y="624452"/>
                  </a:lnTo>
                  <a:lnTo>
                    <a:pt x="1162209" y="637647"/>
                  </a:lnTo>
                  <a:lnTo>
                    <a:pt x="1108168" y="642115"/>
                  </a:lnTo>
                  <a:lnTo>
                    <a:pt x="1080297" y="640727"/>
                  </a:lnTo>
                  <a:lnTo>
                    <a:pt x="1053129" y="636828"/>
                  </a:lnTo>
                  <a:lnTo>
                    <a:pt x="1027033" y="630524"/>
                  </a:lnTo>
                  <a:lnTo>
                    <a:pt x="1002377" y="621922"/>
                  </a:lnTo>
                  <a:lnTo>
                    <a:pt x="980621" y="655003"/>
                  </a:lnTo>
                  <a:lnTo>
                    <a:pt x="949086" y="683070"/>
                  </a:lnTo>
                  <a:lnTo>
                    <a:pt x="909547" y="705494"/>
                  </a:lnTo>
                  <a:lnTo>
                    <a:pt x="863779" y="721647"/>
                  </a:lnTo>
                  <a:lnTo>
                    <a:pt x="813556" y="730899"/>
                  </a:lnTo>
                  <a:lnTo>
                    <a:pt x="760654" y="732623"/>
                  </a:lnTo>
                  <a:lnTo>
                    <a:pt x="706848" y="726189"/>
                  </a:lnTo>
                  <a:lnTo>
                    <a:pt x="668891" y="716225"/>
                  </a:lnTo>
                  <a:lnTo>
                    <a:pt x="634363" y="702201"/>
                  </a:lnTo>
                  <a:lnTo>
                    <a:pt x="603978" y="684487"/>
                  </a:lnTo>
                  <a:lnTo>
                    <a:pt x="578451" y="663451"/>
                  </a:lnTo>
                  <a:lnTo>
                    <a:pt x="528807" y="678917"/>
                  </a:lnTo>
                  <a:lnTo>
                    <a:pt x="477075" y="687285"/>
                  </a:lnTo>
                  <a:lnTo>
                    <a:pt x="424751" y="688804"/>
                  </a:lnTo>
                  <a:lnTo>
                    <a:pt x="373330" y="683723"/>
                  </a:lnTo>
                  <a:lnTo>
                    <a:pt x="324308" y="672290"/>
                  </a:lnTo>
                  <a:lnTo>
                    <a:pt x="279181" y="654753"/>
                  </a:lnTo>
                  <a:lnTo>
                    <a:pt x="239445" y="631361"/>
                  </a:lnTo>
                  <a:lnTo>
                    <a:pt x="206595" y="602364"/>
                  </a:lnTo>
                  <a:lnTo>
                    <a:pt x="204690" y="600205"/>
                  </a:lnTo>
                  <a:lnTo>
                    <a:pt x="203674" y="599062"/>
                  </a:lnTo>
                  <a:lnTo>
                    <a:pt x="143121" y="595793"/>
                  </a:lnTo>
                  <a:lnTo>
                    <a:pt x="91009" y="578154"/>
                  </a:lnTo>
                  <a:lnTo>
                    <a:pt x="52780" y="548966"/>
                  </a:lnTo>
                  <a:lnTo>
                    <a:pt x="33875" y="511051"/>
                  </a:lnTo>
                  <a:lnTo>
                    <a:pt x="33647" y="489151"/>
                  </a:lnTo>
                  <a:lnTo>
                    <a:pt x="40526" y="467966"/>
                  </a:lnTo>
                  <a:lnTo>
                    <a:pt x="54145" y="448257"/>
                  </a:lnTo>
                  <a:lnTo>
                    <a:pt x="74134" y="430787"/>
                  </a:lnTo>
                  <a:lnTo>
                    <a:pt x="28991" y="404073"/>
                  </a:lnTo>
                  <a:lnTo>
                    <a:pt x="3696" y="369192"/>
                  </a:lnTo>
                  <a:lnTo>
                    <a:pt x="0" y="330595"/>
                  </a:lnTo>
                  <a:lnTo>
                    <a:pt x="19651" y="292738"/>
                  </a:lnTo>
                  <a:lnTo>
                    <a:pt x="41304" y="273749"/>
                  </a:lnTo>
                  <a:lnTo>
                    <a:pt x="68673" y="258844"/>
                  </a:lnTo>
                  <a:lnTo>
                    <a:pt x="100518" y="248536"/>
                  </a:lnTo>
                  <a:lnTo>
                    <a:pt x="135602" y="243335"/>
                  </a:lnTo>
                  <a:lnTo>
                    <a:pt x="136872" y="241049"/>
                  </a:lnTo>
                  <a:close/>
                </a:path>
                <a:path w="1515745" h="732789">
                  <a:moveTo>
                    <a:pt x="164685" y="441455"/>
                  </a:moveTo>
                  <a:lnTo>
                    <a:pt x="141489" y="441439"/>
                  </a:lnTo>
                  <a:lnTo>
                    <a:pt x="118663" y="439137"/>
                  </a:lnTo>
                  <a:lnTo>
                    <a:pt x="96623" y="434597"/>
                  </a:lnTo>
                  <a:lnTo>
                    <a:pt x="75785" y="427866"/>
                  </a:lnTo>
                </a:path>
                <a:path w="1515745" h="732789">
                  <a:moveTo>
                    <a:pt x="243171" y="589410"/>
                  </a:moveTo>
                  <a:lnTo>
                    <a:pt x="233723" y="591672"/>
                  </a:lnTo>
                  <a:lnTo>
                    <a:pt x="224073" y="593505"/>
                  </a:lnTo>
                  <a:lnTo>
                    <a:pt x="214256" y="594910"/>
                  </a:lnTo>
                  <a:lnTo>
                    <a:pt x="204309" y="595887"/>
                  </a:lnTo>
                </a:path>
                <a:path w="1515745" h="732789">
                  <a:moveTo>
                    <a:pt x="578324" y="660530"/>
                  </a:moveTo>
                  <a:lnTo>
                    <a:pt x="571583" y="653459"/>
                  </a:lnTo>
                  <a:lnTo>
                    <a:pt x="565449" y="646163"/>
                  </a:lnTo>
                  <a:lnTo>
                    <a:pt x="559911" y="638652"/>
                  </a:lnTo>
                  <a:lnTo>
                    <a:pt x="554956" y="630939"/>
                  </a:lnTo>
                </a:path>
                <a:path w="1515745" h="732789">
                  <a:moveTo>
                    <a:pt x="1011775" y="586870"/>
                  </a:moveTo>
                  <a:lnTo>
                    <a:pt x="1010469" y="595109"/>
                  </a:lnTo>
                  <a:lnTo>
                    <a:pt x="1008473" y="603253"/>
                  </a:lnTo>
                  <a:lnTo>
                    <a:pt x="1005810" y="611301"/>
                  </a:lnTo>
                  <a:lnTo>
                    <a:pt x="1002504" y="619255"/>
                  </a:lnTo>
                </a:path>
                <a:path w="1515745" h="732789">
                  <a:moveTo>
                    <a:pt x="1197957" y="386718"/>
                  </a:moveTo>
                  <a:lnTo>
                    <a:pt x="1245550" y="407879"/>
                  </a:lnTo>
                  <a:lnTo>
                    <a:pt x="1281618" y="436375"/>
                  </a:lnTo>
                  <a:lnTo>
                    <a:pt x="1304399" y="470299"/>
                  </a:lnTo>
                  <a:lnTo>
                    <a:pt x="1312130" y="507749"/>
                  </a:lnTo>
                </a:path>
                <a:path w="1515745" h="732789">
                  <a:moveTo>
                    <a:pt x="1467197" y="257686"/>
                  </a:moveTo>
                  <a:lnTo>
                    <a:pt x="1457525" y="270451"/>
                  </a:lnTo>
                  <a:lnTo>
                    <a:pt x="1445734" y="282371"/>
                  </a:lnTo>
                  <a:lnTo>
                    <a:pt x="1431942" y="293315"/>
                  </a:lnTo>
                  <a:lnTo>
                    <a:pt x="1416270" y="303152"/>
                  </a:lnTo>
                </a:path>
                <a:path w="1515745" h="732789">
                  <a:moveTo>
                    <a:pt x="1345150" y="89284"/>
                  </a:moveTo>
                  <a:lnTo>
                    <a:pt x="1347182" y="96396"/>
                  </a:lnTo>
                  <a:lnTo>
                    <a:pt x="1348071" y="103508"/>
                  </a:lnTo>
                  <a:lnTo>
                    <a:pt x="1347817" y="110747"/>
                  </a:lnTo>
                </a:path>
                <a:path w="1515745" h="732789">
                  <a:moveTo>
                    <a:pt x="1020665" y="64265"/>
                  </a:moveTo>
                  <a:lnTo>
                    <a:pt x="1026019" y="56980"/>
                  </a:lnTo>
                  <a:lnTo>
                    <a:pt x="1032158" y="49993"/>
                  </a:lnTo>
                  <a:lnTo>
                    <a:pt x="1039060" y="43316"/>
                  </a:lnTo>
                  <a:lnTo>
                    <a:pt x="1046700" y="36960"/>
                  </a:lnTo>
                </a:path>
                <a:path w="1515745" h="732789">
                  <a:moveTo>
                    <a:pt x="777206" y="77346"/>
                  </a:moveTo>
                  <a:lnTo>
                    <a:pt x="779492" y="71226"/>
                  </a:lnTo>
                  <a:lnTo>
                    <a:pt x="782349" y="65249"/>
                  </a:lnTo>
                  <a:lnTo>
                    <a:pt x="785778" y="59415"/>
                  </a:lnTo>
                  <a:lnTo>
                    <a:pt x="789779" y="53724"/>
                  </a:lnTo>
                </a:path>
                <a:path w="1515745" h="732789">
                  <a:moveTo>
                    <a:pt x="491329" y="85347"/>
                  </a:moveTo>
                  <a:lnTo>
                    <a:pt x="503545" y="90347"/>
                  </a:lnTo>
                  <a:lnTo>
                    <a:pt x="515237" y="95824"/>
                  </a:lnTo>
                  <a:lnTo>
                    <a:pt x="526405" y="101777"/>
                  </a:lnTo>
                  <a:lnTo>
                    <a:pt x="537049" y="108207"/>
                  </a:lnTo>
                </a:path>
                <a:path w="1515745" h="732789">
                  <a:moveTo>
                    <a:pt x="144873" y="265179"/>
                  </a:moveTo>
                  <a:lnTo>
                    <a:pt x="142301" y="259229"/>
                  </a:lnTo>
                  <a:lnTo>
                    <a:pt x="140110" y="253209"/>
                  </a:lnTo>
                  <a:lnTo>
                    <a:pt x="138301" y="247141"/>
                  </a:lnTo>
                  <a:lnTo>
                    <a:pt x="136872" y="241049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258045" y="2952750"/>
            <a:ext cx="40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848123" y="2812847"/>
            <a:ext cx="1528445" cy="744220"/>
            <a:chOff x="8848123" y="2812847"/>
            <a:chExt cx="1528445" cy="744220"/>
          </a:xfrm>
        </p:grpSpPr>
        <p:sp>
          <p:nvSpPr>
            <p:cNvPr id="11" name="object 11"/>
            <p:cNvSpPr/>
            <p:nvPr/>
          </p:nvSpPr>
          <p:spPr>
            <a:xfrm>
              <a:off x="8854473" y="2819197"/>
              <a:ext cx="1515745" cy="731520"/>
            </a:xfrm>
            <a:custGeom>
              <a:avLst/>
              <a:gdLst/>
              <a:ahLst/>
              <a:cxnLst/>
              <a:rect l="l" t="t" r="r" b="b"/>
              <a:pathLst>
                <a:path w="1515745" h="731520">
                  <a:moveTo>
                    <a:pt x="1189371" y="0"/>
                  </a:moveTo>
                  <a:lnTo>
                    <a:pt x="1137338" y="2791"/>
                  </a:lnTo>
                  <a:lnTo>
                    <a:pt x="1088591" y="15922"/>
                  </a:lnTo>
                  <a:lnTo>
                    <a:pt x="1047081" y="39191"/>
                  </a:lnTo>
                  <a:lnTo>
                    <a:pt x="1035746" y="30414"/>
                  </a:lnTo>
                  <a:lnTo>
                    <a:pt x="1022983" y="22601"/>
                  </a:lnTo>
                  <a:lnTo>
                    <a:pt x="1008933" y="15813"/>
                  </a:lnTo>
                  <a:lnTo>
                    <a:pt x="993741" y="10108"/>
                  </a:lnTo>
                  <a:lnTo>
                    <a:pt x="946877" y="521"/>
                  </a:lnTo>
                  <a:lnTo>
                    <a:pt x="899519" y="986"/>
                  </a:lnTo>
                  <a:lnTo>
                    <a:pt x="855045" y="10766"/>
                  </a:lnTo>
                  <a:lnTo>
                    <a:pt x="816831" y="29123"/>
                  </a:lnTo>
                  <a:lnTo>
                    <a:pt x="788255" y="55320"/>
                  </a:lnTo>
                  <a:lnTo>
                    <a:pt x="778234" y="49275"/>
                  </a:lnTo>
                  <a:lnTo>
                    <a:pt x="697608" y="22779"/>
                  </a:lnTo>
                  <a:lnTo>
                    <a:pt x="649270" y="19957"/>
                  </a:lnTo>
                  <a:lnTo>
                    <a:pt x="602089" y="25284"/>
                  </a:lnTo>
                  <a:lnTo>
                    <a:pt x="558474" y="38273"/>
                  </a:lnTo>
                  <a:lnTo>
                    <a:pt x="520836" y="58438"/>
                  </a:lnTo>
                  <a:lnTo>
                    <a:pt x="491583" y="85292"/>
                  </a:lnTo>
                  <a:lnTo>
                    <a:pt x="455922" y="74068"/>
                  </a:lnTo>
                  <a:lnTo>
                    <a:pt x="418224" y="66940"/>
                  </a:lnTo>
                  <a:lnTo>
                    <a:pt x="379265" y="64003"/>
                  </a:lnTo>
                  <a:lnTo>
                    <a:pt x="339818" y="65353"/>
                  </a:lnTo>
                  <a:lnTo>
                    <a:pt x="286781" y="74221"/>
                  </a:lnTo>
                  <a:lnTo>
                    <a:pt x="239734" y="90220"/>
                  </a:lnTo>
                  <a:lnTo>
                    <a:pt x="199892" y="112302"/>
                  </a:lnTo>
                  <a:lnTo>
                    <a:pt x="168469" y="139418"/>
                  </a:lnTo>
                  <a:lnTo>
                    <a:pt x="135744" y="204559"/>
                  </a:lnTo>
                  <a:lnTo>
                    <a:pt x="136872" y="240486"/>
                  </a:lnTo>
                  <a:lnTo>
                    <a:pt x="135602" y="242772"/>
                  </a:lnTo>
                  <a:lnTo>
                    <a:pt x="68673" y="258266"/>
                  </a:lnTo>
                  <a:lnTo>
                    <a:pt x="19651" y="292048"/>
                  </a:lnTo>
                  <a:lnTo>
                    <a:pt x="0" y="329864"/>
                  </a:lnTo>
                  <a:lnTo>
                    <a:pt x="3696" y="368359"/>
                  </a:lnTo>
                  <a:lnTo>
                    <a:pt x="28991" y="403115"/>
                  </a:lnTo>
                  <a:lnTo>
                    <a:pt x="74134" y="429716"/>
                  </a:lnTo>
                  <a:lnTo>
                    <a:pt x="54145" y="447240"/>
                  </a:lnTo>
                  <a:lnTo>
                    <a:pt x="40526" y="466943"/>
                  </a:lnTo>
                  <a:lnTo>
                    <a:pt x="33647" y="488098"/>
                  </a:lnTo>
                  <a:lnTo>
                    <a:pt x="33875" y="509980"/>
                  </a:lnTo>
                  <a:lnTo>
                    <a:pt x="52780" y="547748"/>
                  </a:lnTo>
                  <a:lnTo>
                    <a:pt x="91009" y="576861"/>
                  </a:lnTo>
                  <a:lnTo>
                    <a:pt x="143121" y="594472"/>
                  </a:lnTo>
                  <a:lnTo>
                    <a:pt x="203674" y="597737"/>
                  </a:lnTo>
                  <a:lnTo>
                    <a:pt x="206595" y="601039"/>
                  </a:lnTo>
                  <a:lnTo>
                    <a:pt x="239445" y="629989"/>
                  </a:lnTo>
                  <a:lnTo>
                    <a:pt x="279181" y="653337"/>
                  </a:lnTo>
                  <a:lnTo>
                    <a:pt x="324308" y="670835"/>
                  </a:lnTo>
                  <a:lnTo>
                    <a:pt x="373330" y="682239"/>
                  </a:lnTo>
                  <a:lnTo>
                    <a:pt x="424751" y="687303"/>
                  </a:lnTo>
                  <a:lnTo>
                    <a:pt x="477075" y="685781"/>
                  </a:lnTo>
                  <a:lnTo>
                    <a:pt x="528807" y="677428"/>
                  </a:lnTo>
                  <a:lnTo>
                    <a:pt x="578451" y="661999"/>
                  </a:lnTo>
                  <a:lnTo>
                    <a:pt x="603978" y="683015"/>
                  </a:lnTo>
                  <a:lnTo>
                    <a:pt x="634363" y="700686"/>
                  </a:lnTo>
                  <a:lnTo>
                    <a:pt x="668891" y="714666"/>
                  </a:lnTo>
                  <a:lnTo>
                    <a:pt x="706848" y="724610"/>
                  </a:lnTo>
                  <a:lnTo>
                    <a:pt x="760654" y="731051"/>
                  </a:lnTo>
                  <a:lnTo>
                    <a:pt x="813556" y="729345"/>
                  </a:lnTo>
                  <a:lnTo>
                    <a:pt x="863779" y="720118"/>
                  </a:lnTo>
                  <a:lnTo>
                    <a:pt x="909547" y="703992"/>
                  </a:lnTo>
                  <a:lnTo>
                    <a:pt x="949086" y="681593"/>
                  </a:lnTo>
                  <a:lnTo>
                    <a:pt x="980621" y="653544"/>
                  </a:lnTo>
                  <a:lnTo>
                    <a:pt x="1002377" y="620470"/>
                  </a:lnTo>
                  <a:lnTo>
                    <a:pt x="1027033" y="629128"/>
                  </a:lnTo>
                  <a:lnTo>
                    <a:pt x="1053129" y="635440"/>
                  </a:lnTo>
                  <a:lnTo>
                    <a:pt x="1080297" y="639347"/>
                  </a:lnTo>
                  <a:lnTo>
                    <a:pt x="1108168" y="640790"/>
                  </a:lnTo>
                  <a:lnTo>
                    <a:pt x="1162209" y="636279"/>
                  </a:lnTo>
                  <a:lnTo>
                    <a:pt x="1210887" y="623080"/>
                  </a:lnTo>
                  <a:lnTo>
                    <a:pt x="1252249" y="602452"/>
                  </a:lnTo>
                  <a:lnTo>
                    <a:pt x="1284340" y="575653"/>
                  </a:lnTo>
                  <a:lnTo>
                    <a:pt x="1312892" y="508583"/>
                  </a:lnTo>
                  <a:lnTo>
                    <a:pt x="1342794" y="504477"/>
                  </a:lnTo>
                  <a:lnTo>
                    <a:pt x="1398742" y="489027"/>
                  </a:lnTo>
                  <a:lnTo>
                    <a:pt x="1469096" y="448172"/>
                  </a:lnTo>
                  <a:lnTo>
                    <a:pt x="1499535" y="412985"/>
                  </a:lnTo>
                  <a:lnTo>
                    <a:pt x="1515044" y="374375"/>
                  </a:lnTo>
                  <a:lnTo>
                    <a:pt x="1515207" y="334433"/>
                  </a:lnTo>
                  <a:lnTo>
                    <a:pt x="1499609" y="295245"/>
                  </a:lnTo>
                  <a:lnTo>
                    <a:pt x="1467832" y="258901"/>
                  </a:lnTo>
                  <a:lnTo>
                    <a:pt x="1471261" y="253694"/>
                  </a:lnTo>
                  <a:lnTo>
                    <a:pt x="1474182" y="248233"/>
                  </a:lnTo>
                  <a:lnTo>
                    <a:pt x="1476468" y="242772"/>
                  </a:lnTo>
                  <a:lnTo>
                    <a:pt x="1482805" y="203547"/>
                  </a:lnTo>
                  <a:lnTo>
                    <a:pt x="1470652" y="166322"/>
                  </a:lnTo>
                  <a:lnTo>
                    <a:pt x="1442187" y="133583"/>
                  </a:lnTo>
                  <a:lnTo>
                    <a:pt x="1399585" y="107818"/>
                  </a:lnTo>
                  <a:lnTo>
                    <a:pt x="1345023" y="91515"/>
                  </a:lnTo>
                  <a:lnTo>
                    <a:pt x="1337266" y="72957"/>
                  </a:lnTo>
                  <a:lnTo>
                    <a:pt x="1324877" y="55637"/>
                  </a:lnTo>
                  <a:lnTo>
                    <a:pt x="1308179" y="39937"/>
                  </a:lnTo>
                  <a:lnTo>
                    <a:pt x="1287492" y="26237"/>
                  </a:lnTo>
                  <a:lnTo>
                    <a:pt x="1240738" y="7748"/>
                  </a:lnTo>
                  <a:lnTo>
                    <a:pt x="11893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54473" y="2819197"/>
              <a:ext cx="1515745" cy="731520"/>
            </a:xfrm>
            <a:custGeom>
              <a:avLst/>
              <a:gdLst/>
              <a:ahLst/>
              <a:cxnLst/>
              <a:rect l="l" t="t" r="r" b="b"/>
              <a:pathLst>
                <a:path w="1515745" h="731520">
                  <a:moveTo>
                    <a:pt x="136872" y="240486"/>
                  </a:moveTo>
                  <a:lnTo>
                    <a:pt x="146681" y="170520"/>
                  </a:lnTo>
                  <a:lnTo>
                    <a:pt x="199892" y="112302"/>
                  </a:lnTo>
                  <a:lnTo>
                    <a:pt x="239734" y="90220"/>
                  </a:lnTo>
                  <a:lnTo>
                    <a:pt x="286781" y="74221"/>
                  </a:lnTo>
                  <a:lnTo>
                    <a:pt x="339818" y="65353"/>
                  </a:lnTo>
                  <a:lnTo>
                    <a:pt x="379265" y="64003"/>
                  </a:lnTo>
                  <a:lnTo>
                    <a:pt x="418224" y="66940"/>
                  </a:lnTo>
                  <a:lnTo>
                    <a:pt x="455922" y="74068"/>
                  </a:lnTo>
                  <a:lnTo>
                    <a:pt x="491583" y="85292"/>
                  </a:lnTo>
                  <a:lnTo>
                    <a:pt x="520836" y="58438"/>
                  </a:lnTo>
                  <a:lnTo>
                    <a:pt x="558474" y="38273"/>
                  </a:lnTo>
                  <a:lnTo>
                    <a:pt x="602089" y="25284"/>
                  </a:lnTo>
                  <a:lnTo>
                    <a:pt x="649270" y="19957"/>
                  </a:lnTo>
                  <a:lnTo>
                    <a:pt x="697608" y="22779"/>
                  </a:lnTo>
                  <a:lnTo>
                    <a:pt x="744694" y="34238"/>
                  </a:lnTo>
                  <a:lnTo>
                    <a:pt x="788255" y="55320"/>
                  </a:lnTo>
                  <a:lnTo>
                    <a:pt x="816831" y="29123"/>
                  </a:lnTo>
                  <a:lnTo>
                    <a:pt x="855045" y="10766"/>
                  </a:lnTo>
                  <a:lnTo>
                    <a:pt x="899519" y="986"/>
                  </a:lnTo>
                  <a:lnTo>
                    <a:pt x="946877" y="521"/>
                  </a:lnTo>
                  <a:lnTo>
                    <a:pt x="993741" y="10108"/>
                  </a:lnTo>
                  <a:lnTo>
                    <a:pt x="1008933" y="15813"/>
                  </a:lnTo>
                  <a:lnTo>
                    <a:pt x="1022983" y="22601"/>
                  </a:lnTo>
                  <a:lnTo>
                    <a:pt x="1035746" y="30414"/>
                  </a:lnTo>
                  <a:lnTo>
                    <a:pt x="1047081" y="39191"/>
                  </a:lnTo>
                  <a:lnTo>
                    <a:pt x="1088591" y="15922"/>
                  </a:lnTo>
                  <a:lnTo>
                    <a:pt x="1137338" y="2791"/>
                  </a:lnTo>
                  <a:lnTo>
                    <a:pt x="1189371" y="0"/>
                  </a:lnTo>
                  <a:lnTo>
                    <a:pt x="1240738" y="7748"/>
                  </a:lnTo>
                  <a:lnTo>
                    <a:pt x="1287492" y="26237"/>
                  </a:lnTo>
                  <a:lnTo>
                    <a:pt x="1324877" y="55637"/>
                  </a:lnTo>
                  <a:lnTo>
                    <a:pt x="1345023" y="91515"/>
                  </a:lnTo>
                  <a:lnTo>
                    <a:pt x="1399585" y="107818"/>
                  </a:lnTo>
                  <a:lnTo>
                    <a:pt x="1442187" y="133583"/>
                  </a:lnTo>
                  <a:lnTo>
                    <a:pt x="1470652" y="166322"/>
                  </a:lnTo>
                  <a:lnTo>
                    <a:pt x="1482805" y="203547"/>
                  </a:lnTo>
                  <a:lnTo>
                    <a:pt x="1476468" y="242772"/>
                  </a:lnTo>
                  <a:lnTo>
                    <a:pt x="1474182" y="248233"/>
                  </a:lnTo>
                  <a:lnTo>
                    <a:pt x="1471261" y="253694"/>
                  </a:lnTo>
                  <a:lnTo>
                    <a:pt x="1467832" y="258901"/>
                  </a:lnTo>
                  <a:lnTo>
                    <a:pt x="1499609" y="295245"/>
                  </a:lnTo>
                  <a:lnTo>
                    <a:pt x="1515207" y="334433"/>
                  </a:lnTo>
                  <a:lnTo>
                    <a:pt x="1515044" y="374375"/>
                  </a:lnTo>
                  <a:lnTo>
                    <a:pt x="1499535" y="412985"/>
                  </a:lnTo>
                  <a:lnTo>
                    <a:pt x="1469096" y="448172"/>
                  </a:lnTo>
                  <a:lnTo>
                    <a:pt x="1424144" y="477849"/>
                  </a:lnTo>
                  <a:lnTo>
                    <a:pt x="1371518" y="497931"/>
                  </a:lnTo>
                  <a:lnTo>
                    <a:pt x="1312892" y="508583"/>
                  </a:lnTo>
                  <a:lnTo>
                    <a:pt x="1305206" y="543943"/>
                  </a:lnTo>
                  <a:lnTo>
                    <a:pt x="1252249" y="602452"/>
                  </a:lnTo>
                  <a:lnTo>
                    <a:pt x="1210887" y="623080"/>
                  </a:lnTo>
                  <a:lnTo>
                    <a:pt x="1162209" y="636279"/>
                  </a:lnTo>
                  <a:lnTo>
                    <a:pt x="1108168" y="640790"/>
                  </a:lnTo>
                  <a:lnTo>
                    <a:pt x="1080297" y="639347"/>
                  </a:lnTo>
                  <a:lnTo>
                    <a:pt x="1053129" y="635440"/>
                  </a:lnTo>
                  <a:lnTo>
                    <a:pt x="1027033" y="629128"/>
                  </a:lnTo>
                  <a:lnTo>
                    <a:pt x="1002377" y="620470"/>
                  </a:lnTo>
                  <a:lnTo>
                    <a:pt x="980621" y="653544"/>
                  </a:lnTo>
                  <a:lnTo>
                    <a:pt x="949086" y="681593"/>
                  </a:lnTo>
                  <a:lnTo>
                    <a:pt x="909547" y="703992"/>
                  </a:lnTo>
                  <a:lnTo>
                    <a:pt x="863779" y="720118"/>
                  </a:lnTo>
                  <a:lnTo>
                    <a:pt x="813556" y="729345"/>
                  </a:lnTo>
                  <a:lnTo>
                    <a:pt x="760654" y="731051"/>
                  </a:lnTo>
                  <a:lnTo>
                    <a:pt x="706848" y="724610"/>
                  </a:lnTo>
                  <a:lnTo>
                    <a:pt x="668891" y="714666"/>
                  </a:lnTo>
                  <a:lnTo>
                    <a:pt x="634363" y="700686"/>
                  </a:lnTo>
                  <a:lnTo>
                    <a:pt x="603978" y="683015"/>
                  </a:lnTo>
                  <a:lnTo>
                    <a:pt x="578451" y="661999"/>
                  </a:lnTo>
                  <a:lnTo>
                    <a:pt x="528807" y="677428"/>
                  </a:lnTo>
                  <a:lnTo>
                    <a:pt x="477075" y="685781"/>
                  </a:lnTo>
                  <a:lnTo>
                    <a:pt x="424751" y="687303"/>
                  </a:lnTo>
                  <a:lnTo>
                    <a:pt x="373330" y="682239"/>
                  </a:lnTo>
                  <a:lnTo>
                    <a:pt x="324308" y="670835"/>
                  </a:lnTo>
                  <a:lnTo>
                    <a:pt x="279181" y="653337"/>
                  </a:lnTo>
                  <a:lnTo>
                    <a:pt x="239445" y="629989"/>
                  </a:lnTo>
                  <a:lnTo>
                    <a:pt x="206595" y="601039"/>
                  </a:lnTo>
                  <a:lnTo>
                    <a:pt x="204690" y="598880"/>
                  </a:lnTo>
                  <a:lnTo>
                    <a:pt x="203674" y="597737"/>
                  </a:lnTo>
                  <a:lnTo>
                    <a:pt x="143121" y="594472"/>
                  </a:lnTo>
                  <a:lnTo>
                    <a:pt x="91009" y="576861"/>
                  </a:lnTo>
                  <a:lnTo>
                    <a:pt x="52780" y="547748"/>
                  </a:lnTo>
                  <a:lnTo>
                    <a:pt x="33875" y="509980"/>
                  </a:lnTo>
                  <a:lnTo>
                    <a:pt x="33647" y="488098"/>
                  </a:lnTo>
                  <a:lnTo>
                    <a:pt x="40526" y="466943"/>
                  </a:lnTo>
                  <a:lnTo>
                    <a:pt x="54145" y="447240"/>
                  </a:lnTo>
                  <a:lnTo>
                    <a:pt x="74134" y="429716"/>
                  </a:lnTo>
                  <a:lnTo>
                    <a:pt x="28991" y="403115"/>
                  </a:lnTo>
                  <a:lnTo>
                    <a:pt x="3696" y="368359"/>
                  </a:lnTo>
                  <a:lnTo>
                    <a:pt x="0" y="329864"/>
                  </a:lnTo>
                  <a:lnTo>
                    <a:pt x="19651" y="292048"/>
                  </a:lnTo>
                  <a:lnTo>
                    <a:pt x="41304" y="273133"/>
                  </a:lnTo>
                  <a:lnTo>
                    <a:pt x="68673" y="258266"/>
                  </a:lnTo>
                  <a:lnTo>
                    <a:pt x="100518" y="247971"/>
                  </a:lnTo>
                  <a:lnTo>
                    <a:pt x="135602" y="242772"/>
                  </a:lnTo>
                  <a:lnTo>
                    <a:pt x="136872" y="240486"/>
                  </a:lnTo>
                  <a:close/>
                </a:path>
                <a:path w="1515745" h="731520">
                  <a:moveTo>
                    <a:pt x="164685" y="440384"/>
                  </a:moveTo>
                  <a:lnTo>
                    <a:pt x="141489" y="440441"/>
                  </a:lnTo>
                  <a:lnTo>
                    <a:pt x="118663" y="438177"/>
                  </a:lnTo>
                  <a:lnTo>
                    <a:pt x="96623" y="433651"/>
                  </a:lnTo>
                  <a:lnTo>
                    <a:pt x="75785" y="426922"/>
                  </a:lnTo>
                </a:path>
                <a:path w="1515745" h="731520">
                  <a:moveTo>
                    <a:pt x="243171" y="588085"/>
                  </a:moveTo>
                  <a:lnTo>
                    <a:pt x="233721" y="590347"/>
                  </a:lnTo>
                  <a:lnTo>
                    <a:pt x="224057" y="592180"/>
                  </a:lnTo>
                  <a:lnTo>
                    <a:pt x="214203" y="593585"/>
                  </a:lnTo>
                  <a:lnTo>
                    <a:pt x="204182" y="594562"/>
                  </a:lnTo>
                </a:path>
                <a:path w="1515745" h="731520">
                  <a:moveTo>
                    <a:pt x="578324" y="659078"/>
                  </a:moveTo>
                  <a:lnTo>
                    <a:pt x="571583" y="652009"/>
                  </a:lnTo>
                  <a:lnTo>
                    <a:pt x="565449" y="644727"/>
                  </a:lnTo>
                  <a:lnTo>
                    <a:pt x="559911" y="637254"/>
                  </a:lnTo>
                  <a:lnTo>
                    <a:pt x="554956" y="629614"/>
                  </a:lnTo>
                </a:path>
                <a:path w="1515745" h="731520">
                  <a:moveTo>
                    <a:pt x="1011775" y="585545"/>
                  </a:moveTo>
                  <a:lnTo>
                    <a:pt x="1010469" y="593784"/>
                  </a:lnTo>
                  <a:lnTo>
                    <a:pt x="1008473" y="601928"/>
                  </a:lnTo>
                  <a:lnTo>
                    <a:pt x="1005810" y="609976"/>
                  </a:lnTo>
                  <a:lnTo>
                    <a:pt x="1002504" y="617930"/>
                  </a:lnTo>
                </a:path>
                <a:path w="1515745" h="731520">
                  <a:moveTo>
                    <a:pt x="1197957" y="385901"/>
                  </a:moveTo>
                  <a:lnTo>
                    <a:pt x="1245550" y="407040"/>
                  </a:lnTo>
                  <a:lnTo>
                    <a:pt x="1281618" y="435478"/>
                  </a:lnTo>
                  <a:lnTo>
                    <a:pt x="1304399" y="469322"/>
                  </a:lnTo>
                  <a:lnTo>
                    <a:pt x="1312130" y="506678"/>
                  </a:lnTo>
                </a:path>
                <a:path w="1515745" h="731520">
                  <a:moveTo>
                    <a:pt x="1467070" y="257123"/>
                  </a:moveTo>
                  <a:lnTo>
                    <a:pt x="1457471" y="269868"/>
                  </a:lnTo>
                  <a:lnTo>
                    <a:pt x="1445718" y="281745"/>
                  </a:lnTo>
                  <a:lnTo>
                    <a:pt x="1431940" y="292645"/>
                  </a:lnTo>
                  <a:lnTo>
                    <a:pt x="1416270" y="302462"/>
                  </a:lnTo>
                </a:path>
                <a:path w="1515745" h="731520">
                  <a:moveTo>
                    <a:pt x="1345150" y="88975"/>
                  </a:moveTo>
                  <a:lnTo>
                    <a:pt x="1347182" y="96087"/>
                  </a:lnTo>
                  <a:lnTo>
                    <a:pt x="1348071" y="103199"/>
                  </a:lnTo>
                  <a:lnTo>
                    <a:pt x="1347817" y="110438"/>
                  </a:lnTo>
                </a:path>
                <a:path w="1515745" h="731520">
                  <a:moveTo>
                    <a:pt x="1020665" y="64083"/>
                  </a:moveTo>
                  <a:lnTo>
                    <a:pt x="1026019" y="56798"/>
                  </a:lnTo>
                  <a:lnTo>
                    <a:pt x="1032158" y="49811"/>
                  </a:lnTo>
                  <a:lnTo>
                    <a:pt x="1039060" y="43134"/>
                  </a:lnTo>
                  <a:lnTo>
                    <a:pt x="1046700" y="36778"/>
                  </a:lnTo>
                </a:path>
                <a:path w="1515745" h="731520">
                  <a:moveTo>
                    <a:pt x="777206" y="77037"/>
                  </a:moveTo>
                  <a:lnTo>
                    <a:pt x="779492" y="70990"/>
                  </a:lnTo>
                  <a:lnTo>
                    <a:pt x="782349" y="65051"/>
                  </a:lnTo>
                  <a:lnTo>
                    <a:pt x="785778" y="59231"/>
                  </a:lnTo>
                  <a:lnTo>
                    <a:pt x="789779" y="53542"/>
                  </a:lnTo>
                </a:path>
                <a:path w="1515745" h="731520">
                  <a:moveTo>
                    <a:pt x="491329" y="85038"/>
                  </a:moveTo>
                  <a:lnTo>
                    <a:pt x="503545" y="90056"/>
                  </a:lnTo>
                  <a:lnTo>
                    <a:pt x="515237" y="95563"/>
                  </a:lnTo>
                  <a:lnTo>
                    <a:pt x="526405" y="101522"/>
                  </a:lnTo>
                  <a:lnTo>
                    <a:pt x="537049" y="107898"/>
                  </a:lnTo>
                </a:path>
                <a:path w="1515745" h="731520">
                  <a:moveTo>
                    <a:pt x="144873" y="264489"/>
                  </a:moveTo>
                  <a:lnTo>
                    <a:pt x="141190" y="256615"/>
                  </a:lnTo>
                  <a:lnTo>
                    <a:pt x="138523" y="248614"/>
                  </a:lnTo>
                  <a:lnTo>
                    <a:pt x="136872" y="24048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34682" y="3000883"/>
            <a:ext cx="302641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93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30"/>
              </a:lnSpc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0902" y="3659885"/>
            <a:ext cx="152908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91440" marR="381635">
              <a:lnSpc>
                <a:spcPct val="100000"/>
              </a:lnSpc>
              <a:spcBef>
                <a:spcPts val="484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16239" y="3161487"/>
            <a:ext cx="19392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3398" y="3134614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55" dirty="0"/>
              <a:t> </a:t>
            </a:r>
            <a:r>
              <a:rPr dirty="0"/>
              <a:t>do</a:t>
            </a:r>
            <a:r>
              <a:rPr spc="-65" dirty="0"/>
              <a:t> </a:t>
            </a:r>
            <a:r>
              <a:rPr dirty="0"/>
              <a:t>we</a:t>
            </a:r>
            <a:r>
              <a:rPr spc="-60" dirty="0"/>
              <a:t> </a:t>
            </a:r>
            <a:r>
              <a:rPr dirty="0"/>
              <a:t>avoid</a:t>
            </a:r>
            <a:r>
              <a:rPr spc="-4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stall</a:t>
            </a:r>
            <a:r>
              <a:rPr spc="-70" dirty="0"/>
              <a:t> </a:t>
            </a:r>
            <a:r>
              <a:rPr spc="-10" dirty="0"/>
              <a:t>cycles?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96260" y="3232530"/>
            <a:ext cx="1938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10335" y="2828033"/>
            <a:ext cx="1528445" cy="745490"/>
            <a:chOff x="5210335" y="2828033"/>
            <a:chExt cx="1528445" cy="745490"/>
          </a:xfrm>
        </p:grpSpPr>
        <p:sp>
          <p:nvSpPr>
            <p:cNvPr id="13" name="object 13"/>
            <p:cNvSpPr/>
            <p:nvPr/>
          </p:nvSpPr>
          <p:spPr>
            <a:xfrm>
              <a:off x="5216685" y="2834383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189371" y="0"/>
                  </a:moveTo>
                  <a:lnTo>
                    <a:pt x="1137338" y="2810"/>
                  </a:lnTo>
                  <a:lnTo>
                    <a:pt x="1088591" y="15965"/>
                  </a:lnTo>
                  <a:lnTo>
                    <a:pt x="1047081" y="39246"/>
                  </a:lnTo>
                  <a:lnTo>
                    <a:pt x="1035746" y="30540"/>
                  </a:lnTo>
                  <a:lnTo>
                    <a:pt x="1022983" y="22751"/>
                  </a:lnTo>
                  <a:lnTo>
                    <a:pt x="1008933" y="15939"/>
                  </a:lnTo>
                  <a:lnTo>
                    <a:pt x="993741" y="10163"/>
                  </a:lnTo>
                  <a:lnTo>
                    <a:pt x="946877" y="577"/>
                  </a:lnTo>
                  <a:lnTo>
                    <a:pt x="899519" y="1049"/>
                  </a:lnTo>
                  <a:lnTo>
                    <a:pt x="855045" y="10848"/>
                  </a:lnTo>
                  <a:lnTo>
                    <a:pt x="816831" y="29243"/>
                  </a:lnTo>
                  <a:lnTo>
                    <a:pt x="788255" y="55502"/>
                  </a:lnTo>
                  <a:lnTo>
                    <a:pt x="778234" y="49457"/>
                  </a:lnTo>
                  <a:lnTo>
                    <a:pt x="697608" y="22908"/>
                  </a:lnTo>
                  <a:lnTo>
                    <a:pt x="649270" y="20054"/>
                  </a:lnTo>
                  <a:lnTo>
                    <a:pt x="602089" y="25371"/>
                  </a:lnTo>
                  <a:lnTo>
                    <a:pt x="558474" y="38371"/>
                  </a:lnTo>
                  <a:lnTo>
                    <a:pt x="520836" y="58567"/>
                  </a:lnTo>
                  <a:lnTo>
                    <a:pt x="491583" y="85474"/>
                  </a:lnTo>
                  <a:lnTo>
                    <a:pt x="455922" y="74250"/>
                  </a:lnTo>
                  <a:lnTo>
                    <a:pt x="418224" y="67122"/>
                  </a:lnTo>
                  <a:lnTo>
                    <a:pt x="379265" y="64185"/>
                  </a:lnTo>
                  <a:lnTo>
                    <a:pt x="339818" y="65535"/>
                  </a:lnTo>
                  <a:lnTo>
                    <a:pt x="286781" y="74417"/>
                  </a:lnTo>
                  <a:lnTo>
                    <a:pt x="239734" y="90455"/>
                  </a:lnTo>
                  <a:lnTo>
                    <a:pt x="199892" y="112594"/>
                  </a:lnTo>
                  <a:lnTo>
                    <a:pt x="168469" y="139778"/>
                  </a:lnTo>
                  <a:lnTo>
                    <a:pt x="135744" y="205061"/>
                  </a:lnTo>
                  <a:lnTo>
                    <a:pt x="136872" y="241049"/>
                  </a:lnTo>
                  <a:lnTo>
                    <a:pt x="135602" y="243335"/>
                  </a:lnTo>
                  <a:lnTo>
                    <a:pt x="68673" y="258844"/>
                  </a:lnTo>
                  <a:lnTo>
                    <a:pt x="19651" y="292738"/>
                  </a:lnTo>
                  <a:lnTo>
                    <a:pt x="0" y="330595"/>
                  </a:lnTo>
                  <a:lnTo>
                    <a:pt x="3696" y="369192"/>
                  </a:lnTo>
                  <a:lnTo>
                    <a:pt x="28991" y="404073"/>
                  </a:lnTo>
                  <a:lnTo>
                    <a:pt x="74134" y="430787"/>
                  </a:lnTo>
                  <a:lnTo>
                    <a:pt x="54145" y="448257"/>
                  </a:lnTo>
                  <a:lnTo>
                    <a:pt x="40526" y="467966"/>
                  </a:lnTo>
                  <a:lnTo>
                    <a:pt x="33647" y="489151"/>
                  </a:lnTo>
                  <a:lnTo>
                    <a:pt x="33875" y="511051"/>
                  </a:lnTo>
                  <a:lnTo>
                    <a:pt x="52780" y="548966"/>
                  </a:lnTo>
                  <a:lnTo>
                    <a:pt x="91009" y="578154"/>
                  </a:lnTo>
                  <a:lnTo>
                    <a:pt x="143121" y="595793"/>
                  </a:lnTo>
                  <a:lnTo>
                    <a:pt x="203674" y="599062"/>
                  </a:lnTo>
                  <a:lnTo>
                    <a:pt x="206595" y="602364"/>
                  </a:lnTo>
                  <a:lnTo>
                    <a:pt x="239445" y="631361"/>
                  </a:lnTo>
                  <a:lnTo>
                    <a:pt x="279181" y="654753"/>
                  </a:lnTo>
                  <a:lnTo>
                    <a:pt x="324308" y="672290"/>
                  </a:lnTo>
                  <a:lnTo>
                    <a:pt x="373330" y="683723"/>
                  </a:lnTo>
                  <a:lnTo>
                    <a:pt x="424751" y="688804"/>
                  </a:lnTo>
                  <a:lnTo>
                    <a:pt x="477075" y="687285"/>
                  </a:lnTo>
                  <a:lnTo>
                    <a:pt x="528807" y="678917"/>
                  </a:lnTo>
                  <a:lnTo>
                    <a:pt x="578451" y="663451"/>
                  </a:lnTo>
                  <a:lnTo>
                    <a:pt x="603978" y="684487"/>
                  </a:lnTo>
                  <a:lnTo>
                    <a:pt x="634363" y="702201"/>
                  </a:lnTo>
                  <a:lnTo>
                    <a:pt x="668891" y="716225"/>
                  </a:lnTo>
                  <a:lnTo>
                    <a:pt x="706848" y="726189"/>
                  </a:lnTo>
                  <a:lnTo>
                    <a:pt x="760654" y="732623"/>
                  </a:lnTo>
                  <a:lnTo>
                    <a:pt x="813556" y="730899"/>
                  </a:lnTo>
                  <a:lnTo>
                    <a:pt x="863779" y="721647"/>
                  </a:lnTo>
                  <a:lnTo>
                    <a:pt x="909547" y="705494"/>
                  </a:lnTo>
                  <a:lnTo>
                    <a:pt x="949086" y="683070"/>
                  </a:lnTo>
                  <a:lnTo>
                    <a:pt x="980621" y="655003"/>
                  </a:lnTo>
                  <a:lnTo>
                    <a:pt x="1002377" y="621922"/>
                  </a:lnTo>
                  <a:lnTo>
                    <a:pt x="1027033" y="630524"/>
                  </a:lnTo>
                  <a:lnTo>
                    <a:pt x="1053129" y="636828"/>
                  </a:lnTo>
                  <a:lnTo>
                    <a:pt x="1080297" y="640727"/>
                  </a:lnTo>
                  <a:lnTo>
                    <a:pt x="1108168" y="642115"/>
                  </a:lnTo>
                  <a:lnTo>
                    <a:pt x="1162209" y="637647"/>
                  </a:lnTo>
                  <a:lnTo>
                    <a:pt x="1210887" y="624452"/>
                  </a:lnTo>
                  <a:lnTo>
                    <a:pt x="1252249" y="603792"/>
                  </a:lnTo>
                  <a:lnTo>
                    <a:pt x="1284340" y="576931"/>
                  </a:lnTo>
                  <a:lnTo>
                    <a:pt x="1312892" y="509654"/>
                  </a:lnTo>
                  <a:lnTo>
                    <a:pt x="1342794" y="505548"/>
                  </a:lnTo>
                  <a:lnTo>
                    <a:pt x="1398742" y="490098"/>
                  </a:lnTo>
                  <a:lnTo>
                    <a:pt x="1469096" y="449170"/>
                  </a:lnTo>
                  <a:lnTo>
                    <a:pt x="1499535" y="413900"/>
                  </a:lnTo>
                  <a:lnTo>
                    <a:pt x="1515044" y="375208"/>
                  </a:lnTo>
                  <a:lnTo>
                    <a:pt x="1515207" y="335193"/>
                  </a:lnTo>
                  <a:lnTo>
                    <a:pt x="1499609" y="295954"/>
                  </a:lnTo>
                  <a:lnTo>
                    <a:pt x="1467832" y="259591"/>
                  </a:lnTo>
                  <a:lnTo>
                    <a:pt x="1471261" y="254257"/>
                  </a:lnTo>
                  <a:lnTo>
                    <a:pt x="1474182" y="248796"/>
                  </a:lnTo>
                  <a:lnTo>
                    <a:pt x="1476468" y="243335"/>
                  </a:lnTo>
                  <a:lnTo>
                    <a:pt x="1482805" y="204035"/>
                  </a:lnTo>
                  <a:lnTo>
                    <a:pt x="1470652" y="166740"/>
                  </a:lnTo>
                  <a:lnTo>
                    <a:pt x="1442187" y="133945"/>
                  </a:lnTo>
                  <a:lnTo>
                    <a:pt x="1399585" y="108142"/>
                  </a:lnTo>
                  <a:lnTo>
                    <a:pt x="1345023" y="91824"/>
                  </a:lnTo>
                  <a:lnTo>
                    <a:pt x="1337266" y="73172"/>
                  </a:lnTo>
                  <a:lnTo>
                    <a:pt x="1324877" y="55771"/>
                  </a:lnTo>
                  <a:lnTo>
                    <a:pt x="1308179" y="40014"/>
                  </a:lnTo>
                  <a:lnTo>
                    <a:pt x="1287492" y="26292"/>
                  </a:lnTo>
                  <a:lnTo>
                    <a:pt x="1240738" y="7754"/>
                  </a:lnTo>
                  <a:lnTo>
                    <a:pt x="11893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16685" y="2834383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36872" y="241049"/>
                  </a:moveTo>
                  <a:lnTo>
                    <a:pt x="146681" y="170952"/>
                  </a:lnTo>
                  <a:lnTo>
                    <a:pt x="199892" y="112594"/>
                  </a:lnTo>
                  <a:lnTo>
                    <a:pt x="239734" y="90455"/>
                  </a:lnTo>
                  <a:lnTo>
                    <a:pt x="286781" y="74417"/>
                  </a:lnTo>
                  <a:lnTo>
                    <a:pt x="339818" y="65535"/>
                  </a:lnTo>
                  <a:lnTo>
                    <a:pt x="379265" y="64185"/>
                  </a:lnTo>
                  <a:lnTo>
                    <a:pt x="418224" y="67122"/>
                  </a:lnTo>
                  <a:lnTo>
                    <a:pt x="455922" y="74250"/>
                  </a:lnTo>
                  <a:lnTo>
                    <a:pt x="491583" y="85474"/>
                  </a:lnTo>
                  <a:lnTo>
                    <a:pt x="520836" y="58567"/>
                  </a:lnTo>
                  <a:lnTo>
                    <a:pt x="558474" y="38371"/>
                  </a:lnTo>
                  <a:lnTo>
                    <a:pt x="602089" y="25371"/>
                  </a:lnTo>
                  <a:lnTo>
                    <a:pt x="649270" y="20054"/>
                  </a:lnTo>
                  <a:lnTo>
                    <a:pt x="697608" y="22908"/>
                  </a:lnTo>
                  <a:lnTo>
                    <a:pt x="744694" y="34420"/>
                  </a:lnTo>
                  <a:lnTo>
                    <a:pt x="788255" y="55502"/>
                  </a:lnTo>
                  <a:lnTo>
                    <a:pt x="816831" y="29243"/>
                  </a:lnTo>
                  <a:lnTo>
                    <a:pt x="855045" y="10848"/>
                  </a:lnTo>
                  <a:lnTo>
                    <a:pt x="899519" y="1049"/>
                  </a:lnTo>
                  <a:lnTo>
                    <a:pt x="946877" y="577"/>
                  </a:lnTo>
                  <a:lnTo>
                    <a:pt x="993741" y="10163"/>
                  </a:lnTo>
                  <a:lnTo>
                    <a:pt x="1008933" y="15939"/>
                  </a:lnTo>
                  <a:lnTo>
                    <a:pt x="1022983" y="22751"/>
                  </a:lnTo>
                  <a:lnTo>
                    <a:pt x="1035746" y="30540"/>
                  </a:lnTo>
                  <a:lnTo>
                    <a:pt x="1047081" y="39246"/>
                  </a:lnTo>
                  <a:lnTo>
                    <a:pt x="1088591" y="15965"/>
                  </a:lnTo>
                  <a:lnTo>
                    <a:pt x="1137338" y="2810"/>
                  </a:lnTo>
                  <a:lnTo>
                    <a:pt x="1189371" y="0"/>
                  </a:lnTo>
                  <a:lnTo>
                    <a:pt x="1240738" y="7754"/>
                  </a:lnTo>
                  <a:lnTo>
                    <a:pt x="1287492" y="26292"/>
                  </a:lnTo>
                  <a:lnTo>
                    <a:pt x="1324877" y="55771"/>
                  </a:lnTo>
                  <a:lnTo>
                    <a:pt x="1345023" y="91824"/>
                  </a:lnTo>
                  <a:lnTo>
                    <a:pt x="1399585" y="108142"/>
                  </a:lnTo>
                  <a:lnTo>
                    <a:pt x="1442187" y="133945"/>
                  </a:lnTo>
                  <a:lnTo>
                    <a:pt x="1470652" y="166740"/>
                  </a:lnTo>
                  <a:lnTo>
                    <a:pt x="1482805" y="204035"/>
                  </a:lnTo>
                  <a:lnTo>
                    <a:pt x="1476468" y="243335"/>
                  </a:lnTo>
                  <a:lnTo>
                    <a:pt x="1474182" y="248796"/>
                  </a:lnTo>
                  <a:lnTo>
                    <a:pt x="1471261" y="254257"/>
                  </a:lnTo>
                  <a:lnTo>
                    <a:pt x="1467832" y="259591"/>
                  </a:lnTo>
                  <a:lnTo>
                    <a:pt x="1499609" y="295954"/>
                  </a:lnTo>
                  <a:lnTo>
                    <a:pt x="1515207" y="335193"/>
                  </a:lnTo>
                  <a:lnTo>
                    <a:pt x="1515044" y="375208"/>
                  </a:lnTo>
                  <a:lnTo>
                    <a:pt x="1499535" y="413900"/>
                  </a:lnTo>
                  <a:lnTo>
                    <a:pt x="1469096" y="449170"/>
                  </a:lnTo>
                  <a:lnTo>
                    <a:pt x="1424144" y="478920"/>
                  </a:lnTo>
                  <a:lnTo>
                    <a:pt x="1371518" y="499001"/>
                  </a:lnTo>
                  <a:lnTo>
                    <a:pt x="1312892" y="509654"/>
                  </a:lnTo>
                  <a:lnTo>
                    <a:pt x="1305206" y="545130"/>
                  </a:lnTo>
                  <a:lnTo>
                    <a:pt x="1252249" y="603792"/>
                  </a:lnTo>
                  <a:lnTo>
                    <a:pt x="1210887" y="624452"/>
                  </a:lnTo>
                  <a:lnTo>
                    <a:pt x="1162209" y="637647"/>
                  </a:lnTo>
                  <a:lnTo>
                    <a:pt x="1108168" y="642115"/>
                  </a:lnTo>
                  <a:lnTo>
                    <a:pt x="1080297" y="640727"/>
                  </a:lnTo>
                  <a:lnTo>
                    <a:pt x="1053129" y="636828"/>
                  </a:lnTo>
                  <a:lnTo>
                    <a:pt x="1027033" y="630524"/>
                  </a:lnTo>
                  <a:lnTo>
                    <a:pt x="1002377" y="621922"/>
                  </a:lnTo>
                  <a:lnTo>
                    <a:pt x="980621" y="655003"/>
                  </a:lnTo>
                  <a:lnTo>
                    <a:pt x="949086" y="683070"/>
                  </a:lnTo>
                  <a:lnTo>
                    <a:pt x="909547" y="705494"/>
                  </a:lnTo>
                  <a:lnTo>
                    <a:pt x="863779" y="721647"/>
                  </a:lnTo>
                  <a:lnTo>
                    <a:pt x="813556" y="730899"/>
                  </a:lnTo>
                  <a:lnTo>
                    <a:pt x="760654" y="732623"/>
                  </a:lnTo>
                  <a:lnTo>
                    <a:pt x="706848" y="726189"/>
                  </a:lnTo>
                  <a:lnTo>
                    <a:pt x="668891" y="716225"/>
                  </a:lnTo>
                  <a:lnTo>
                    <a:pt x="634363" y="702201"/>
                  </a:lnTo>
                  <a:lnTo>
                    <a:pt x="603978" y="684487"/>
                  </a:lnTo>
                  <a:lnTo>
                    <a:pt x="578451" y="663451"/>
                  </a:lnTo>
                  <a:lnTo>
                    <a:pt x="528807" y="678917"/>
                  </a:lnTo>
                  <a:lnTo>
                    <a:pt x="477075" y="687285"/>
                  </a:lnTo>
                  <a:lnTo>
                    <a:pt x="424751" y="688804"/>
                  </a:lnTo>
                  <a:lnTo>
                    <a:pt x="373330" y="683723"/>
                  </a:lnTo>
                  <a:lnTo>
                    <a:pt x="324308" y="672290"/>
                  </a:lnTo>
                  <a:lnTo>
                    <a:pt x="279181" y="654753"/>
                  </a:lnTo>
                  <a:lnTo>
                    <a:pt x="239445" y="631361"/>
                  </a:lnTo>
                  <a:lnTo>
                    <a:pt x="206595" y="602364"/>
                  </a:lnTo>
                  <a:lnTo>
                    <a:pt x="204690" y="600205"/>
                  </a:lnTo>
                  <a:lnTo>
                    <a:pt x="203674" y="599062"/>
                  </a:lnTo>
                  <a:lnTo>
                    <a:pt x="143121" y="595793"/>
                  </a:lnTo>
                  <a:lnTo>
                    <a:pt x="91009" y="578154"/>
                  </a:lnTo>
                  <a:lnTo>
                    <a:pt x="52780" y="548966"/>
                  </a:lnTo>
                  <a:lnTo>
                    <a:pt x="33875" y="511051"/>
                  </a:lnTo>
                  <a:lnTo>
                    <a:pt x="33647" y="489151"/>
                  </a:lnTo>
                  <a:lnTo>
                    <a:pt x="40526" y="467966"/>
                  </a:lnTo>
                  <a:lnTo>
                    <a:pt x="54145" y="448257"/>
                  </a:lnTo>
                  <a:lnTo>
                    <a:pt x="74134" y="430787"/>
                  </a:lnTo>
                  <a:lnTo>
                    <a:pt x="28991" y="404073"/>
                  </a:lnTo>
                  <a:lnTo>
                    <a:pt x="3696" y="369192"/>
                  </a:lnTo>
                  <a:lnTo>
                    <a:pt x="0" y="330595"/>
                  </a:lnTo>
                  <a:lnTo>
                    <a:pt x="19651" y="292738"/>
                  </a:lnTo>
                  <a:lnTo>
                    <a:pt x="41304" y="273749"/>
                  </a:lnTo>
                  <a:lnTo>
                    <a:pt x="68673" y="258844"/>
                  </a:lnTo>
                  <a:lnTo>
                    <a:pt x="100518" y="248536"/>
                  </a:lnTo>
                  <a:lnTo>
                    <a:pt x="135602" y="243335"/>
                  </a:lnTo>
                  <a:lnTo>
                    <a:pt x="136872" y="241049"/>
                  </a:lnTo>
                  <a:close/>
                </a:path>
                <a:path w="1515745" h="732789">
                  <a:moveTo>
                    <a:pt x="164685" y="441455"/>
                  </a:moveTo>
                  <a:lnTo>
                    <a:pt x="141489" y="441439"/>
                  </a:lnTo>
                  <a:lnTo>
                    <a:pt x="118663" y="439137"/>
                  </a:lnTo>
                  <a:lnTo>
                    <a:pt x="96623" y="434597"/>
                  </a:lnTo>
                  <a:lnTo>
                    <a:pt x="75785" y="427866"/>
                  </a:lnTo>
                </a:path>
                <a:path w="1515745" h="732789">
                  <a:moveTo>
                    <a:pt x="243171" y="589410"/>
                  </a:moveTo>
                  <a:lnTo>
                    <a:pt x="233723" y="591672"/>
                  </a:lnTo>
                  <a:lnTo>
                    <a:pt x="224073" y="593505"/>
                  </a:lnTo>
                  <a:lnTo>
                    <a:pt x="214256" y="594910"/>
                  </a:lnTo>
                  <a:lnTo>
                    <a:pt x="204309" y="595887"/>
                  </a:lnTo>
                </a:path>
                <a:path w="1515745" h="732789">
                  <a:moveTo>
                    <a:pt x="578324" y="660530"/>
                  </a:moveTo>
                  <a:lnTo>
                    <a:pt x="571583" y="653459"/>
                  </a:lnTo>
                  <a:lnTo>
                    <a:pt x="565449" y="646163"/>
                  </a:lnTo>
                  <a:lnTo>
                    <a:pt x="559911" y="638652"/>
                  </a:lnTo>
                  <a:lnTo>
                    <a:pt x="554956" y="630939"/>
                  </a:lnTo>
                </a:path>
                <a:path w="1515745" h="732789">
                  <a:moveTo>
                    <a:pt x="1011775" y="586870"/>
                  </a:moveTo>
                  <a:lnTo>
                    <a:pt x="1010469" y="595109"/>
                  </a:lnTo>
                  <a:lnTo>
                    <a:pt x="1008473" y="603253"/>
                  </a:lnTo>
                  <a:lnTo>
                    <a:pt x="1005810" y="611301"/>
                  </a:lnTo>
                  <a:lnTo>
                    <a:pt x="1002504" y="619255"/>
                  </a:lnTo>
                </a:path>
                <a:path w="1515745" h="732789">
                  <a:moveTo>
                    <a:pt x="1197957" y="386718"/>
                  </a:moveTo>
                  <a:lnTo>
                    <a:pt x="1245550" y="407879"/>
                  </a:lnTo>
                  <a:lnTo>
                    <a:pt x="1281618" y="436375"/>
                  </a:lnTo>
                  <a:lnTo>
                    <a:pt x="1304399" y="470299"/>
                  </a:lnTo>
                  <a:lnTo>
                    <a:pt x="1312130" y="507749"/>
                  </a:lnTo>
                </a:path>
                <a:path w="1515745" h="732789">
                  <a:moveTo>
                    <a:pt x="1467070" y="257686"/>
                  </a:moveTo>
                  <a:lnTo>
                    <a:pt x="1457471" y="270451"/>
                  </a:lnTo>
                  <a:lnTo>
                    <a:pt x="1445718" y="282371"/>
                  </a:lnTo>
                  <a:lnTo>
                    <a:pt x="1431940" y="293315"/>
                  </a:lnTo>
                  <a:lnTo>
                    <a:pt x="1416270" y="303152"/>
                  </a:lnTo>
                </a:path>
                <a:path w="1515745" h="732789">
                  <a:moveTo>
                    <a:pt x="1345150" y="89284"/>
                  </a:moveTo>
                  <a:lnTo>
                    <a:pt x="1347182" y="96396"/>
                  </a:lnTo>
                  <a:lnTo>
                    <a:pt x="1348071" y="103508"/>
                  </a:lnTo>
                  <a:lnTo>
                    <a:pt x="1347817" y="110747"/>
                  </a:lnTo>
                </a:path>
                <a:path w="1515745" h="732789">
                  <a:moveTo>
                    <a:pt x="1020665" y="64265"/>
                  </a:moveTo>
                  <a:lnTo>
                    <a:pt x="1026019" y="56980"/>
                  </a:lnTo>
                  <a:lnTo>
                    <a:pt x="1032158" y="49993"/>
                  </a:lnTo>
                  <a:lnTo>
                    <a:pt x="1039060" y="43316"/>
                  </a:lnTo>
                  <a:lnTo>
                    <a:pt x="1046700" y="36960"/>
                  </a:lnTo>
                </a:path>
                <a:path w="1515745" h="732789">
                  <a:moveTo>
                    <a:pt x="777206" y="77346"/>
                  </a:moveTo>
                  <a:lnTo>
                    <a:pt x="779492" y="71226"/>
                  </a:lnTo>
                  <a:lnTo>
                    <a:pt x="782349" y="65249"/>
                  </a:lnTo>
                  <a:lnTo>
                    <a:pt x="785778" y="59415"/>
                  </a:lnTo>
                  <a:lnTo>
                    <a:pt x="789779" y="53724"/>
                  </a:lnTo>
                </a:path>
                <a:path w="1515745" h="732789">
                  <a:moveTo>
                    <a:pt x="491329" y="85347"/>
                  </a:moveTo>
                  <a:lnTo>
                    <a:pt x="503545" y="90347"/>
                  </a:lnTo>
                  <a:lnTo>
                    <a:pt x="515237" y="95824"/>
                  </a:lnTo>
                  <a:lnTo>
                    <a:pt x="526405" y="101777"/>
                  </a:lnTo>
                  <a:lnTo>
                    <a:pt x="537049" y="108207"/>
                  </a:lnTo>
                </a:path>
                <a:path w="1515745" h="732789">
                  <a:moveTo>
                    <a:pt x="144873" y="265179"/>
                  </a:moveTo>
                  <a:lnTo>
                    <a:pt x="142301" y="259229"/>
                  </a:lnTo>
                  <a:lnTo>
                    <a:pt x="140110" y="253209"/>
                  </a:lnTo>
                  <a:lnTo>
                    <a:pt x="138301" y="247141"/>
                  </a:lnTo>
                  <a:lnTo>
                    <a:pt x="136872" y="241049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22111" y="3016758"/>
            <a:ext cx="40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89784" y="2783891"/>
            <a:ext cx="1526540" cy="744220"/>
            <a:chOff x="6889784" y="2783891"/>
            <a:chExt cx="1526540" cy="744220"/>
          </a:xfrm>
        </p:grpSpPr>
        <p:sp>
          <p:nvSpPr>
            <p:cNvPr id="17" name="object 17"/>
            <p:cNvSpPr/>
            <p:nvPr/>
          </p:nvSpPr>
          <p:spPr>
            <a:xfrm>
              <a:off x="6896134" y="2790241"/>
              <a:ext cx="1513840" cy="731520"/>
            </a:xfrm>
            <a:custGeom>
              <a:avLst/>
              <a:gdLst/>
              <a:ahLst/>
              <a:cxnLst/>
              <a:rect l="l" t="t" r="r" b="b"/>
              <a:pathLst>
                <a:path w="1513840" h="731520">
                  <a:moveTo>
                    <a:pt x="1188126" y="0"/>
                  </a:moveTo>
                  <a:lnTo>
                    <a:pt x="1136170" y="2791"/>
                  </a:lnTo>
                  <a:lnTo>
                    <a:pt x="1087499" y="15922"/>
                  </a:lnTo>
                  <a:lnTo>
                    <a:pt x="1046065" y="39191"/>
                  </a:lnTo>
                  <a:lnTo>
                    <a:pt x="1034676" y="30414"/>
                  </a:lnTo>
                  <a:lnTo>
                    <a:pt x="1021919" y="22601"/>
                  </a:lnTo>
                  <a:lnTo>
                    <a:pt x="1007899" y="15813"/>
                  </a:lnTo>
                  <a:lnTo>
                    <a:pt x="992725" y="10108"/>
                  </a:lnTo>
                  <a:lnTo>
                    <a:pt x="945923" y="521"/>
                  </a:lnTo>
                  <a:lnTo>
                    <a:pt x="898603" y="986"/>
                  </a:lnTo>
                  <a:lnTo>
                    <a:pt x="854147" y="10766"/>
                  </a:lnTo>
                  <a:lnTo>
                    <a:pt x="815941" y="29123"/>
                  </a:lnTo>
                  <a:lnTo>
                    <a:pt x="787366" y="55320"/>
                  </a:lnTo>
                  <a:lnTo>
                    <a:pt x="777418" y="49275"/>
                  </a:lnTo>
                  <a:lnTo>
                    <a:pt x="696900" y="22779"/>
                  </a:lnTo>
                  <a:lnTo>
                    <a:pt x="648602" y="19957"/>
                  </a:lnTo>
                  <a:lnTo>
                    <a:pt x="601454" y="25284"/>
                  </a:lnTo>
                  <a:lnTo>
                    <a:pt x="557872" y="38273"/>
                  </a:lnTo>
                  <a:lnTo>
                    <a:pt x="520274" y="58438"/>
                  </a:lnTo>
                  <a:lnTo>
                    <a:pt x="491075" y="85292"/>
                  </a:lnTo>
                  <a:lnTo>
                    <a:pt x="455487" y="74068"/>
                  </a:lnTo>
                  <a:lnTo>
                    <a:pt x="417828" y="66940"/>
                  </a:lnTo>
                  <a:lnTo>
                    <a:pt x="378882" y="64003"/>
                  </a:lnTo>
                  <a:lnTo>
                    <a:pt x="339437" y="65353"/>
                  </a:lnTo>
                  <a:lnTo>
                    <a:pt x="286494" y="74221"/>
                  </a:lnTo>
                  <a:lnTo>
                    <a:pt x="239515" y="90220"/>
                  </a:lnTo>
                  <a:lnTo>
                    <a:pt x="199718" y="112302"/>
                  </a:lnTo>
                  <a:lnTo>
                    <a:pt x="168322" y="139418"/>
                  </a:lnTo>
                  <a:lnTo>
                    <a:pt x="135616" y="204559"/>
                  </a:lnTo>
                  <a:lnTo>
                    <a:pt x="136745" y="240486"/>
                  </a:lnTo>
                  <a:lnTo>
                    <a:pt x="135475" y="242772"/>
                  </a:lnTo>
                  <a:lnTo>
                    <a:pt x="68657" y="258266"/>
                  </a:lnTo>
                  <a:lnTo>
                    <a:pt x="19651" y="292048"/>
                  </a:lnTo>
                  <a:lnTo>
                    <a:pt x="0" y="329864"/>
                  </a:lnTo>
                  <a:lnTo>
                    <a:pt x="3696" y="368359"/>
                  </a:lnTo>
                  <a:lnTo>
                    <a:pt x="28991" y="403115"/>
                  </a:lnTo>
                  <a:lnTo>
                    <a:pt x="74134" y="429716"/>
                  </a:lnTo>
                  <a:lnTo>
                    <a:pt x="54092" y="447240"/>
                  </a:lnTo>
                  <a:lnTo>
                    <a:pt x="40479" y="466943"/>
                  </a:lnTo>
                  <a:lnTo>
                    <a:pt x="33629" y="488098"/>
                  </a:lnTo>
                  <a:lnTo>
                    <a:pt x="33875" y="509980"/>
                  </a:lnTo>
                  <a:lnTo>
                    <a:pt x="52706" y="547748"/>
                  </a:lnTo>
                  <a:lnTo>
                    <a:pt x="90898" y="576861"/>
                  </a:lnTo>
                  <a:lnTo>
                    <a:pt x="142996" y="594472"/>
                  </a:lnTo>
                  <a:lnTo>
                    <a:pt x="203547" y="597737"/>
                  </a:lnTo>
                  <a:lnTo>
                    <a:pt x="206341" y="601039"/>
                  </a:lnTo>
                  <a:lnTo>
                    <a:pt x="239180" y="629989"/>
                  </a:lnTo>
                  <a:lnTo>
                    <a:pt x="278886" y="653337"/>
                  </a:lnTo>
                  <a:lnTo>
                    <a:pt x="323967" y="670835"/>
                  </a:lnTo>
                  <a:lnTo>
                    <a:pt x="372933" y="682239"/>
                  </a:lnTo>
                  <a:lnTo>
                    <a:pt x="424292" y="687303"/>
                  </a:lnTo>
                  <a:lnTo>
                    <a:pt x="476553" y="685781"/>
                  </a:lnTo>
                  <a:lnTo>
                    <a:pt x="528225" y="677428"/>
                  </a:lnTo>
                  <a:lnTo>
                    <a:pt x="577816" y="661999"/>
                  </a:lnTo>
                  <a:lnTo>
                    <a:pt x="603341" y="683015"/>
                  </a:lnTo>
                  <a:lnTo>
                    <a:pt x="633712" y="700686"/>
                  </a:lnTo>
                  <a:lnTo>
                    <a:pt x="668202" y="714666"/>
                  </a:lnTo>
                  <a:lnTo>
                    <a:pt x="706086" y="724610"/>
                  </a:lnTo>
                  <a:lnTo>
                    <a:pt x="759878" y="731051"/>
                  </a:lnTo>
                  <a:lnTo>
                    <a:pt x="812744" y="729345"/>
                  </a:lnTo>
                  <a:lnTo>
                    <a:pt x="862917" y="720118"/>
                  </a:lnTo>
                  <a:lnTo>
                    <a:pt x="908631" y="703992"/>
                  </a:lnTo>
                  <a:lnTo>
                    <a:pt x="948121" y="681593"/>
                  </a:lnTo>
                  <a:lnTo>
                    <a:pt x="979619" y="653544"/>
                  </a:lnTo>
                  <a:lnTo>
                    <a:pt x="1001361" y="620470"/>
                  </a:lnTo>
                  <a:lnTo>
                    <a:pt x="1026017" y="629128"/>
                  </a:lnTo>
                  <a:lnTo>
                    <a:pt x="1052113" y="635440"/>
                  </a:lnTo>
                  <a:lnTo>
                    <a:pt x="1079281" y="639347"/>
                  </a:lnTo>
                  <a:lnTo>
                    <a:pt x="1107152" y="640790"/>
                  </a:lnTo>
                  <a:lnTo>
                    <a:pt x="1161130" y="636279"/>
                  </a:lnTo>
                  <a:lnTo>
                    <a:pt x="1209749" y="623080"/>
                  </a:lnTo>
                  <a:lnTo>
                    <a:pt x="1251059" y="602452"/>
                  </a:lnTo>
                  <a:lnTo>
                    <a:pt x="1283108" y="575653"/>
                  </a:lnTo>
                  <a:lnTo>
                    <a:pt x="1311622" y="508583"/>
                  </a:lnTo>
                  <a:lnTo>
                    <a:pt x="1341449" y="504477"/>
                  </a:lnTo>
                  <a:lnTo>
                    <a:pt x="1397293" y="489027"/>
                  </a:lnTo>
                  <a:lnTo>
                    <a:pt x="1467572" y="448172"/>
                  </a:lnTo>
                  <a:lnTo>
                    <a:pt x="1498015" y="412985"/>
                  </a:lnTo>
                  <a:lnTo>
                    <a:pt x="1513536" y="374375"/>
                  </a:lnTo>
                  <a:lnTo>
                    <a:pt x="1513721" y="334433"/>
                  </a:lnTo>
                  <a:lnTo>
                    <a:pt x="1498158" y="295245"/>
                  </a:lnTo>
                  <a:lnTo>
                    <a:pt x="1466435" y="258901"/>
                  </a:lnTo>
                  <a:lnTo>
                    <a:pt x="1469737" y="253694"/>
                  </a:lnTo>
                  <a:lnTo>
                    <a:pt x="1472658" y="248233"/>
                  </a:lnTo>
                  <a:lnTo>
                    <a:pt x="1474944" y="242772"/>
                  </a:lnTo>
                  <a:lnTo>
                    <a:pt x="1481294" y="203547"/>
                  </a:lnTo>
                  <a:lnTo>
                    <a:pt x="1469173" y="166322"/>
                  </a:lnTo>
                  <a:lnTo>
                    <a:pt x="1440745" y="133583"/>
                  </a:lnTo>
                  <a:lnTo>
                    <a:pt x="1398175" y="107818"/>
                  </a:lnTo>
                  <a:lnTo>
                    <a:pt x="1343626" y="91515"/>
                  </a:lnTo>
                  <a:lnTo>
                    <a:pt x="1335940" y="72957"/>
                  </a:lnTo>
                  <a:lnTo>
                    <a:pt x="1323576" y="55637"/>
                  </a:lnTo>
                  <a:lnTo>
                    <a:pt x="1306853" y="39937"/>
                  </a:lnTo>
                  <a:lnTo>
                    <a:pt x="1286095" y="26237"/>
                  </a:lnTo>
                  <a:lnTo>
                    <a:pt x="1239418" y="7748"/>
                  </a:lnTo>
                  <a:lnTo>
                    <a:pt x="1188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96134" y="2790241"/>
              <a:ext cx="1513840" cy="731520"/>
            </a:xfrm>
            <a:custGeom>
              <a:avLst/>
              <a:gdLst/>
              <a:ahLst/>
              <a:cxnLst/>
              <a:rect l="l" t="t" r="r" b="b"/>
              <a:pathLst>
                <a:path w="1513840" h="731520">
                  <a:moveTo>
                    <a:pt x="136745" y="240486"/>
                  </a:moveTo>
                  <a:lnTo>
                    <a:pt x="146549" y="170520"/>
                  </a:lnTo>
                  <a:lnTo>
                    <a:pt x="199718" y="112302"/>
                  </a:lnTo>
                  <a:lnTo>
                    <a:pt x="239515" y="90220"/>
                  </a:lnTo>
                  <a:lnTo>
                    <a:pt x="286494" y="74221"/>
                  </a:lnTo>
                  <a:lnTo>
                    <a:pt x="339437" y="65353"/>
                  </a:lnTo>
                  <a:lnTo>
                    <a:pt x="378882" y="64003"/>
                  </a:lnTo>
                  <a:lnTo>
                    <a:pt x="417828" y="66940"/>
                  </a:lnTo>
                  <a:lnTo>
                    <a:pt x="455487" y="74068"/>
                  </a:lnTo>
                  <a:lnTo>
                    <a:pt x="491075" y="85292"/>
                  </a:lnTo>
                  <a:lnTo>
                    <a:pt x="520274" y="58438"/>
                  </a:lnTo>
                  <a:lnTo>
                    <a:pt x="557872" y="38273"/>
                  </a:lnTo>
                  <a:lnTo>
                    <a:pt x="601454" y="25284"/>
                  </a:lnTo>
                  <a:lnTo>
                    <a:pt x="648602" y="19957"/>
                  </a:lnTo>
                  <a:lnTo>
                    <a:pt x="696900" y="22779"/>
                  </a:lnTo>
                  <a:lnTo>
                    <a:pt x="743932" y="34238"/>
                  </a:lnTo>
                  <a:lnTo>
                    <a:pt x="787366" y="55320"/>
                  </a:lnTo>
                  <a:lnTo>
                    <a:pt x="815941" y="29123"/>
                  </a:lnTo>
                  <a:lnTo>
                    <a:pt x="854147" y="10766"/>
                  </a:lnTo>
                  <a:lnTo>
                    <a:pt x="898603" y="986"/>
                  </a:lnTo>
                  <a:lnTo>
                    <a:pt x="945923" y="521"/>
                  </a:lnTo>
                  <a:lnTo>
                    <a:pt x="992725" y="10108"/>
                  </a:lnTo>
                  <a:lnTo>
                    <a:pt x="1007899" y="15813"/>
                  </a:lnTo>
                  <a:lnTo>
                    <a:pt x="1021919" y="22601"/>
                  </a:lnTo>
                  <a:lnTo>
                    <a:pt x="1034676" y="30414"/>
                  </a:lnTo>
                  <a:lnTo>
                    <a:pt x="1046065" y="39191"/>
                  </a:lnTo>
                  <a:lnTo>
                    <a:pt x="1087499" y="15922"/>
                  </a:lnTo>
                  <a:lnTo>
                    <a:pt x="1136170" y="2791"/>
                  </a:lnTo>
                  <a:lnTo>
                    <a:pt x="1188126" y="0"/>
                  </a:lnTo>
                  <a:lnTo>
                    <a:pt x="1239418" y="7748"/>
                  </a:lnTo>
                  <a:lnTo>
                    <a:pt x="1286095" y="26237"/>
                  </a:lnTo>
                  <a:lnTo>
                    <a:pt x="1323576" y="55637"/>
                  </a:lnTo>
                  <a:lnTo>
                    <a:pt x="1343626" y="91515"/>
                  </a:lnTo>
                  <a:lnTo>
                    <a:pt x="1398175" y="107818"/>
                  </a:lnTo>
                  <a:lnTo>
                    <a:pt x="1440745" y="133583"/>
                  </a:lnTo>
                  <a:lnTo>
                    <a:pt x="1469173" y="166322"/>
                  </a:lnTo>
                  <a:lnTo>
                    <a:pt x="1481294" y="203547"/>
                  </a:lnTo>
                  <a:lnTo>
                    <a:pt x="1474944" y="242772"/>
                  </a:lnTo>
                  <a:lnTo>
                    <a:pt x="1472658" y="248233"/>
                  </a:lnTo>
                  <a:lnTo>
                    <a:pt x="1469737" y="253694"/>
                  </a:lnTo>
                  <a:lnTo>
                    <a:pt x="1466435" y="258901"/>
                  </a:lnTo>
                  <a:lnTo>
                    <a:pt x="1498158" y="295245"/>
                  </a:lnTo>
                  <a:lnTo>
                    <a:pt x="1513721" y="334433"/>
                  </a:lnTo>
                  <a:lnTo>
                    <a:pt x="1513536" y="374375"/>
                  </a:lnTo>
                  <a:lnTo>
                    <a:pt x="1498015" y="412985"/>
                  </a:lnTo>
                  <a:lnTo>
                    <a:pt x="1467572" y="448172"/>
                  </a:lnTo>
                  <a:lnTo>
                    <a:pt x="1422620" y="477849"/>
                  </a:lnTo>
                  <a:lnTo>
                    <a:pt x="1370121" y="497931"/>
                  </a:lnTo>
                  <a:lnTo>
                    <a:pt x="1311622" y="508583"/>
                  </a:lnTo>
                  <a:lnTo>
                    <a:pt x="1303946" y="543943"/>
                  </a:lnTo>
                  <a:lnTo>
                    <a:pt x="1251059" y="602452"/>
                  </a:lnTo>
                  <a:lnTo>
                    <a:pt x="1209749" y="623080"/>
                  </a:lnTo>
                  <a:lnTo>
                    <a:pt x="1161130" y="636279"/>
                  </a:lnTo>
                  <a:lnTo>
                    <a:pt x="1107152" y="640790"/>
                  </a:lnTo>
                  <a:lnTo>
                    <a:pt x="1079281" y="639347"/>
                  </a:lnTo>
                  <a:lnTo>
                    <a:pt x="1052113" y="635440"/>
                  </a:lnTo>
                  <a:lnTo>
                    <a:pt x="1026017" y="629128"/>
                  </a:lnTo>
                  <a:lnTo>
                    <a:pt x="1001361" y="620470"/>
                  </a:lnTo>
                  <a:lnTo>
                    <a:pt x="979619" y="653544"/>
                  </a:lnTo>
                  <a:lnTo>
                    <a:pt x="948121" y="681593"/>
                  </a:lnTo>
                  <a:lnTo>
                    <a:pt x="908631" y="703992"/>
                  </a:lnTo>
                  <a:lnTo>
                    <a:pt x="862917" y="720118"/>
                  </a:lnTo>
                  <a:lnTo>
                    <a:pt x="812744" y="729345"/>
                  </a:lnTo>
                  <a:lnTo>
                    <a:pt x="759878" y="731051"/>
                  </a:lnTo>
                  <a:lnTo>
                    <a:pt x="706086" y="724610"/>
                  </a:lnTo>
                  <a:lnTo>
                    <a:pt x="668202" y="714666"/>
                  </a:lnTo>
                  <a:lnTo>
                    <a:pt x="633712" y="700686"/>
                  </a:lnTo>
                  <a:lnTo>
                    <a:pt x="603341" y="683015"/>
                  </a:lnTo>
                  <a:lnTo>
                    <a:pt x="577816" y="661999"/>
                  </a:lnTo>
                  <a:lnTo>
                    <a:pt x="528225" y="677428"/>
                  </a:lnTo>
                  <a:lnTo>
                    <a:pt x="476553" y="685781"/>
                  </a:lnTo>
                  <a:lnTo>
                    <a:pt x="424292" y="687303"/>
                  </a:lnTo>
                  <a:lnTo>
                    <a:pt x="372933" y="682239"/>
                  </a:lnTo>
                  <a:lnTo>
                    <a:pt x="323967" y="670835"/>
                  </a:lnTo>
                  <a:lnTo>
                    <a:pt x="278886" y="653337"/>
                  </a:lnTo>
                  <a:lnTo>
                    <a:pt x="239180" y="629989"/>
                  </a:lnTo>
                  <a:lnTo>
                    <a:pt x="206341" y="601039"/>
                  </a:lnTo>
                  <a:lnTo>
                    <a:pt x="205452" y="599896"/>
                  </a:lnTo>
                  <a:lnTo>
                    <a:pt x="204436" y="598880"/>
                  </a:lnTo>
                  <a:lnTo>
                    <a:pt x="203547" y="597737"/>
                  </a:lnTo>
                  <a:lnTo>
                    <a:pt x="142996" y="594472"/>
                  </a:lnTo>
                  <a:lnTo>
                    <a:pt x="90898" y="576861"/>
                  </a:lnTo>
                  <a:lnTo>
                    <a:pt x="52706" y="547748"/>
                  </a:lnTo>
                  <a:lnTo>
                    <a:pt x="33875" y="509980"/>
                  </a:lnTo>
                  <a:lnTo>
                    <a:pt x="33629" y="488098"/>
                  </a:lnTo>
                  <a:lnTo>
                    <a:pt x="40479" y="466943"/>
                  </a:lnTo>
                  <a:lnTo>
                    <a:pt x="54092" y="447240"/>
                  </a:lnTo>
                  <a:lnTo>
                    <a:pt x="74134" y="429716"/>
                  </a:lnTo>
                  <a:lnTo>
                    <a:pt x="28991" y="403115"/>
                  </a:lnTo>
                  <a:lnTo>
                    <a:pt x="3696" y="368359"/>
                  </a:lnTo>
                  <a:lnTo>
                    <a:pt x="0" y="329864"/>
                  </a:lnTo>
                  <a:lnTo>
                    <a:pt x="19651" y="292048"/>
                  </a:lnTo>
                  <a:lnTo>
                    <a:pt x="41302" y="273133"/>
                  </a:lnTo>
                  <a:lnTo>
                    <a:pt x="68657" y="258266"/>
                  </a:lnTo>
                  <a:lnTo>
                    <a:pt x="100464" y="247971"/>
                  </a:lnTo>
                  <a:lnTo>
                    <a:pt x="135475" y="242772"/>
                  </a:lnTo>
                  <a:lnTo>
                    <a:pt x="136745" y="240486"/>
                  </a:lnTo>
                  <a:close/>
                </a:path>
                <a:path w="1513840" h="731520">
                  <a:moveTo>
                    <a:pt x="164558" y="440384"/>
                  </a:moveTo>
                  <a:lnTo>
                    <a:pt x="141380" y="440441"/>
                  </a:lnTo>
                  <a:lnTo>
                    <a:pt x="118584" y="438177"/>
                  </a:lnTo>
                  <a:lnTo>
                    <a:pt x="96549" y="433651"/>
                  </a:lnTo>
                  <a:lnTo>
                    <a:pt x="75658" y="426922"/>
                  </a:lnTo>
                </a:path>
                <a:path w="1513840" h="731520">
                  <a:moveTo>
                    <a:pt x="242917" y="588085"/>
                  </a:moveTo>
                  <a:lnTo>
                    <a:pt x="233469" y="590347"/>
                  </a:lnTo>
                  <a:lnTo>
                    <a:pt x="223819" y="592180"/>
                  </a:lnTo>
                  <a:lnTo>
                    <a:pt x="214002" y="593585"/>
                  </a:lnTo>
                  <a:lnTo>
                    <a:pt x="204055" y="594562"/>
                  </a:lnTo>
                </a:path>
                <a:path w="1513840" h="731520">
                  <a:moveTo>
                    <a:pt x="577816" y="659078"/>
                  </a:moveTo>
                  <a:lnTo>
                    <a:pt x="571055" y="652009"/>
                  </a:lnTo>
                  <a:lnTo>
                    <a:pt x="564878" y="644727"/>
                  </a:lnTo>
                  <a:lnTo>
                    <a:pt x="559296" y="637254"/>
                  </a:lnTo>
                  <a:lnTo>
                    <a:pt x="554321" y="629614"/>
                  </a:lnTo>
                </a:path>
                <a:path w="1513840" h="731520">
                  <a:moveTo>
                    <a:pt x="1010759" y="585545"/>
                  </a:moveTo>
                  <a:lnTo>
                    <a:pt x="1009453" y="593784"/>
                  </a:lnTo>
                  <a:lnTo>
                    <a:pt x="1007457" y="601928"/>
                  </a:lnTo>
                  <a:lnTo>
                    <a:pt x="1004794" y="609976"/>
                  </a:lnTo>
                  <a:lnTo>
                    <a:pt x="1001488" y="617930"/>
                  </a:lnTo>
                </a:path>
                <a:path w="1513840" h="731520">
                  <a:moveTo>
                    <a:pt x="1196687" y="385901"/>
                  </a:moveTo>
                  <a:lnTo>
                    <a:pt x="1244278" y="407040"/>
                  </a:lnTo>
                  <a:lnTo>
                    <a:pt x="1280332" y="435478"/>
                  </a:lnTo>
                  <a:lnTo>
                    <a:pt x="1303075" y="469322"/>
                  </a:lnTo>
                  <a:lnTo>
                    <a:pt x="1310733" y="506678"/>
                  </a:lnTo>
                </a:path>
                <a:path w="1513840" h="731520">
                  <a:moveTo>
                    <a:pt x="1465673" y="257123"/>
                  </a:moveTo>
                  <a:lnTo>
                    <a:pt x="1456003" y="269868"/>
                  </a:lnTo>
                  <a:lnTo>
                    <a:pt x="1444226" y="281745"/>
                  </a:lnTo>
                  <a:lnTo>
                    <a:pt x="1430472" y="292645"/>
                  </a:lnTo>
                  <a:lnTo>
                    <a:pt x="1414873" y="302462"/>
                  </a:lnTo>
                </a:path>
                <a:path w="1513840" h="731520">
                  <a:moveTo>
                    <a:pt x="1343880" y="88975"/>
                  </a:moveTo>
                  <a:lnTo>
                    <a:pt x="1345785" y="96087"/>
                  </a:lnTo>
                  <a:lnTo>
                    <a:pt x="1346674" y="103199"/>
                  </a:lnTo>
                  <a:lnTo>
                    <a:pt x="1346547" y="110438"/>
                  </a:lnTo>
                </a:path>
                <a:path w="1513840" h="731520">
                  <a:moveTo>
                    <a:pt x="1019649" y="64083"/>
                  </a:moveTo>
                  <a:lnTo>
                    <a:pt x="1025003" y="56798"/>
                  </a:lnTo>
                  <a:lnTo>
                    <a:pt x="1031142" y="49811"/>
                  </a:lnTo>
                  <a:lnTo>
                    <a:pt x="1038044" y="43134"/>
                  </a:lnTo>
                  <a:lnTo>
                    <a:pt x="1045684" y="36778"/>
                  </a:lnTo>
                </a:path>
                <a:path w="1513840" h="731520">
                  <a:moveTo>
                    <a:pt x="776317" y="77037"/>
                  </a:moveTo>
                  <a:lnTo>
                    <a:pt x="778676" y="70990"/>
                  </a:lnTo>
                  <a:lnTo>
                    <a:pt x="781571" y="65051"/>
                  </a:lnTo>
                  <a:lnTo>
                    <a:pt x="785014" y="59231"/>
                  </a:lnTo>
                  <a:lnTo>
                    <a:pt x="789017" y="53542"/>
                  </a:lnTo>
                </a:path>
                <a:path w="1513840" h="731520">
                  <a:moveTo>
                    <a:pt x="490948" y="85038"/>
                  </a:moveTo>
                  <a:lnTo>
                    <a:pt x="503088" y="90056"/>
                  </a:lnTo>
                  <a:lnTo>
                    <a:pt x="514729" y="95563"/>
                  </a:lnTo>
                  <a:lnTo>
                    <a:pt x="525845" y="101522"/>
                  </a:lnTo>
                  <a:lnTo>
                    <a:pt x="536414" y="107898"/>
                  </a:lnTo>
                </a:path>
                <a:path w="1513840" h="731520">
                  <a:moveTo>
                    <a:pt x="144746" y="264489"/>
                  </a:moveTo>
                  <a:lnTo>
                    <a:pt x="141063" y="256615"/>
                  </a:lnTo>
                  <a:lnTo>
                    <a:pt x="138396" y="248614"/>
                  </a:lnTo>
                  <a:lnTo>
                    <a:pt x="136745" y="24048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00670" y="2971546"/>
            <a:ext cx="40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5834" y="3223640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20" dirty="0"/>
              <a:t> </a:t>
            </a:r>
            <a:r>
              <a:rPr dirty="0"/>
              <a:t>Pipelined</a:t>
            </a:r>
            <a:r>
              <a:rPr spc="-95" dirty="0"/>
              <a:t> </a:t>
            </a:r>
            <a:r>
              <a:rPr dirty="0"/>
              <a:t>Execution</a:t>
            </a:r>
            <a:r>
              <a:rPr spc="-90" dirty="0"/>
              <a:t> </a:t>
            </a:r>
            <a:r>
              <a:rPr dirty="0"/>
              <a:t>w/</a:t>
            </a:r>
            <a:r>
              <a:rPr spc="-95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85286" y="3240735"/>
            <a:ext cx="19392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5085" y="4674565"/>
            <a:ext cx="5353050" cy="77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Value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x6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available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after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sub</a:t>
            </a:r>
            <a:r>
              <a:rPr sz="2400" spc="-91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Executes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add!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1015" y="2472690"/>
            <a:ext cx="4811395" cy="110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Value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x6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available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Execute!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Calibri"/>
              <a:cs typeface="Calibri"/>
            </a:endParaRPr>
          </a:p>
          <a:p>
            <a:pPr marL="11080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x14</a:t>
            </a:r>
            <a:r>
              <a:rPr sz="1800" spc="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x4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Forwarding</a:t>
            </a:r>
            <a:r>
              <a:rPr spc="-140" dirty="0"/>
              <a:t> </a:t>
            </a:r>
            <a:r>
              <a:rPr dirty="0"/>
              <a:t>to</a:t>
            </a:r>
            <a:r>
              <a:rPr spc="-100" dirty="0"/>
              <a:t> </a:t>
            </a:r>
            <a:r>
              <a:rPr dirty="0"/>
              <a:t>avoid</a:t>
            </a:r>
            <a:r>
              <a:rPr spc="-80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pipeline</a:t>
            </a:r>
            <a:r>
              <a:rPr spc="-90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341365" y="4087114"/>
            <a:ext cx="1548765" cy="436245"/>
            <a:chOff x="5341365" y="4087114"/>
            <a:chExt cx="1548765" cy="436245"/>
          </a:xfrm>
        </p:grpSpPr>
        <p:sp>
          <p:nvSpPr>
            <p:cNvPr id="12" name="object 12"/>
            <p:cNvSpPr/>
            <p:nvPr/>
          </p:nvSpPr>
          <p:spPr>
            <a:xfrm>
              <a:off x="5397245" y="4194302"/>
              <a:ext cx="1492885" cy="329565"/>
            </a:xfrm>
            <a:custGeom>
              <a:avLst/>
              <a:gdLst/>
              <a:ahLst/>
              <a:cxnLst/>
              <a:rect l="l" t="t" r="r" b="b"/>
              <a:pathLst>
                <a:path w="1492884" h="329564">
                  <a:moveTo>
                    <a:pt x="50800" y="113918"/>
                  </a:moveTo>
                  <a:lnTo>
                    <a:pt x="25400" y="113918"/>
                  </a:lnTo>
                  <a:lnTo>
                    <a:pt x="25400" y="329056"/>
                  </a:lnTo>
                  <a:lnTo>
                    <a:pt x="1492884" y="329056"/>
                  </a:lnTo>
                  <a:lnTo>
                    <a:pt x="1492884" y="316356"/>
                  </a:lnTo>
                  <a:lnTo>
                    <a:pt x="50800" y="316356"/>
                  </a:lnTo>
                  <a:lnTo>
                    <a:pt x="38100" y="303656"/>
                  </a:lnTo>
                  <a:lnTo>
                    <a:pt x="50800" y="303656"/>
                  </a:lnTo>
                  <a:lnTo>
                    <a:pt x="50800" y="113918"/>
                  </a:lnTo>
                  <a:close/>
                </a:path>
                <a:path w="1492884" h="329564">
                  <a:moveTo>
                    <a:pt x="50800" y="303656"/>
                  </a:moveTo>
                  <a:lnTo>
                    <a:pt x="38100" y="303656"/>
                  </a:lnTo>
                  <a:lnTo>
                    <a:pt x="50800" y="316356"/>
                  </a:lnTo>
                  <a:lnTo>
                    <a:pt x="50800" y="303656"/>
                  </a:lnTo>
                  <a:close/>
                </a:path>
                <a:path w="1492884" h="329564">
                  <a:moveTo>
                    <a:pt x="1467484" y="303656"/>
                  </a:moveTo>
                  <a:lnTo>
                    <a:pt x="50800" y="303656"/>
                  </a:lnTo>
                  <a:lnTo>
                    <a:pt x="50800" y="316356"/>
                  </a:lnTo>
                  <a:lnTo>
                    <a:pt x="1467484" y="316356"/>
                  </a:lnTo>
                  <a:lnTo>
                    <a:pt x="1467484" y="303656"/>
                  </a:lnTo>
                  <a:close/>
                </a:path>
                <a:path w="1492884" h="329564">
                  <a:moveTo>
                    <a:pt x="1467484" y="12700"/>
                  </a:moveTo>
                  <a:lnTo>
                    <a:pt x="1467484" y="316356"/>
                  </a:lnTo>
                  <a:lnTo>
                    <a:pt x="1480184" y="303656"/>
                  </a:lnTo>
                  <a:lnTo>
                    <a:pt x="1492884" y="303656"/>
                  </a:lnTo>
                  <a:lnTo>
                    <a:pt x="1492884" y="25400"/>
                  </a:lnTo>
                  <a:lnTo>
                    <a:pt x="1480184" y="25400"/>
                  </a:lnTo>
                  <a:lnTo>
                    <a:pt x="1467484" y="12700"/>
                  </a:lnTo>
                  <a:close/>
                </a:path>
                <a:path w="1492884" h="329564">
                  <a:moveTo>
                    <a:pt x="1492884" y="303656"/>
                  </a:moveTo>
                  <a:lnTo>
                    <a:pt x="1480184" y="303656"/>
                  </a:lnTo>
                  <a:lnTo>
                    <a:pt x="1467484" y="316356"/>
                  </a:lnTo>
                  <a:lnTo>
                    <a:pt x="1492884" y="316356"/>
                  </a:lnTo>
                  <a:lnTo>
                    <a:pt x="1492884" y="303656"/>
                  </a:lnTo>
                  <a:close/>
                </a:path>
                <a:path w="1492884" h="329564">
                  <a:moveTo>
                    <a:pt x="38100" y="50418"/>
                  </a:moveTo>
                  <a:lnTo>
                    <a:pt x="0" y="126618"/>
                  </a:lnTo>
                  <a:lnTo>
                    <a:pt x="25400" y="126618"/>
                  </a:lnTo>
                  <a:lnTo>
                    <a:pt x="25400" y="113918"/>
                  </a:lnTo>
                  <a:lnTo>
                    <a:pt x="69850" y="113918"/>
                  </a:lnTo>
                  <a:lnTo>
                    <a:pt x="38100" y="50418"/>
                  </a:lnTo>
                  <a:close/>
                </a:path>
                <a:path w="1492884" h="329564">
                  <a:moveTo>
                    <a:pt x="69850" y="113918"/>
                  </a:moveTo>
                  <a:lnTo>
                    <a:pt x="50800" y="113918"/>
                  </a:lnTo>
                  <a:lnTo>
                    <a:pt x="50800" y="126618"/>
                  </a:lnTo>
                  <a:lnTo>
                    <a:pt x="76200" y="126618"/>
                  </a:lnTo>
                  <a:lnTo>
                    <a:pt x="69850" y="113918"/>
                  </a:lnTo>
                  <a:close/>
                </a:path>
                <a:path w="1492884" h="329564">
                  <a:moveTo>
                    <a:pt x="1492884" y="0"/>
                  </a:moveTo>
                  <a:lnTo>
                    <a:pt x="1352677" y="0"/>
                  </a:lnTo>
                  <a:lnTo>
                    <a:pt x="1352677" y="25400"/>
                  </a:lnTo>
                  <a:lnTo>
                    <a:pt x="1467484" y="25400"/>
                  </a:lnTo>
                  <a:lnTo>
                    <a:pt x="1467484" y="12700"/>
                  </a:lnTo>
                  <a:lnTo>
                    <a:pt x="1492884" y="12700"/>
                  </a:lnTo>
                  <a:lnTo>
                    <a:pt x="1492884" y="0"/>
                  </a:lnTo>
                  <a:close/>
                </a:path>
                <a:path w="1492884" h="329564">
                  <a:moveTo>
                    <a:pt x="1492884" y="12700"/>
                  </a:moveTo>
                  <a:lnTo>
                    <a:pt x="1467484" y="12700"/>
                  </a:lnTo>
                  <a:lnTo>
                    <a:pt x="1480184" y="25400"/>
                  </a:lnTo>
                  <a:lnTo>
                    <a:pt x="1492884" y="25400"/>
                  </a:lnTo>
                  <a:lnTo>
                    <a:pt x="1492884" y="127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7715" y="4093464"/>
              <a:ext cx="173990" cy="151130"/>
            </a:xfrm>
            <a:custGeom>
              <a:avLst/>
              <a:gdLst/>
              <a:ahLst/>
              <a:cxnLst/>
              <a:rect l="l" t="t" r="r" b="b"/>
              <a:pathLst>
                <a:path w="173989" h="151129">
                  <a:moveTo>
                    <a:pt x="173736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173736" y="150875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7715" y="4093464"/>
              <a:ext cx="173990" cy="151130"/>
            </a:xfrm>
            <a:custGeom>
              <a:avLst/>
              <a:gdLst/>
              <a:ahLst/>
              <a:cxnLst/>
              <a:rect l="l" t="t" r="r" b="b"/>
              <a:pathLst>
                <a:path w="173989" h="151129">
                  <a:moveTo>
                    <a:pt x="0" y="150875"/>
                  </a:moveTo>
                  <a:lnTo>
                    <a:pt x="173736" y="150875"/>
                  </a:lnTo>
                  <a:lnTo>
                    <a:pt x="173736" y="0"/>
                  </a:lnTo>
                  <a:lnTo>
                    <a:pt x="0" y="0"/>
                  </a:lnTo>
                  <a:lnTo>
                    <a:pt x="0" y="15087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76059" y="4131564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90" h="149860">
                  <a:moveTo>
                    <a:pt x="173735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173735" y="149351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76059" y="4131564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90" h="149860">
                  <a:moveTo>
                    <a:pt x="0" y="149351"/>
                  </a:moveTo>
                  <a:lnTo>
                    <a:pt x="173735" y="149351"/>
                  </a:lnTo>
                  <a:lnTo>
                    <a:pt x="173735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57371" y="4344479"/>
            <a:ext cx="5808980" cy="14916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828040" algn="ctr">
              <a:lnSpc>
                <a:spcPct val="100000"/>
              </a:lnSpc>
              <a:spcBef>
                <a:spcPts val="415"/>
              </a:spcBef>
            </a:pPr>
            <a:r>
              <a:rPr sz="1800" spc="-20" dirty="0">
                <a:latin typeface="Courier New"/>
                <a:cs typeface="Courier New"/>
              </a:rPr>
              <a:t>“x6”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42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EX/MEM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pipeline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sub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back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Execute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act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input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operand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add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5442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1080" y="4004817"/>
            <a:ext cx="2522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5450" algn="l"/>
              </a:tabLst>
            </a:pPr>
            <a:r>
              <a:rPr sz="1800" b="1" spc="-10" dirty="0">
                <a:latin typeface="Calibri"/>
                <a:cs typeface="Calibri"/>
              </a:rPr>
              <a:t>Execute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2700" b="1" spc="-15" baseline="1543" dirty="0">
                <a:latin typeface="Calibri"/>
                <a:cs typeface="Calibri"/>
              </a:rPr>
              <a:t>Memory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2932" y="2202941"/>
            <a:ext cx="6962140" cy="140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33057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Can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also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forward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are </a:t>
            </a:r>
            <a:r>
              <a:rPr sz="2400" b="1" dirty="0">
                <a:latin typeface="Calibri"/>
                <a:cs typeface="Calibri"/>
              </a:rPr>
              <a:t>intervening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instructions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152781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x14</a:t>
            </a:r>
            <a:r>
              <a:rPr sz="1800" spc="-540" dirty="0">
                <a:latin typeface="Courier New"/>
                <a:cs typeface="Courier New"/>
              </a:rPr>
              <a:t> </a:t>
            </a:r>
            <a:r>
              <a:rPr sz="2700" baseline="4629" dirty="0">
                <a:latin typeface="Courier New"/>
                <a:cs typeface="Courier New"/>
              </a:rPr>
              <a:t>add</a:t>
            </a:r>
            <a:r>
              <a:rPr sz="2700" spc="-30" baseline="4629" dirty="0">
                <a:latin typeface="Courier New"/>
                <a:cs typeface="Courier New"/>
              </a:rPr>
              <a:t> </a:t>
            </a:r>
            <a:r>
              <a:rPr sz="2700" baseline="4629" dirty="0">
                <a:latin typeface="Courier New"/>
                <a:cs typeface="Courier New"/>
              </a:rPr>
              <a:t>x9</a:t>
            </a:r>
            <a:r>
              <a:rPr sz="2700" spc="-22" baseline="4629" dirty="0">
                <a:latin typeface="Courier New"/>
                <a:cs typeface="Courier New"/>
              </a:rPr>
              <a:t> </a:t>
            </a:r>
            <a:r>
              <a:rPr sz="2700" baseline="4629" dirty="0">
                <a:latin typeface="Courier New"/>
                <a:cs typeface="Courier New"/>
              </a:rPr>
              <a:t>x8</a:t>
            </a:r>
            <a:r>
              <a:rPr sz="2700" spc="-37" baseline="4629" dirty="0">
                <a:latin typeface="Courier New"/>
                <a:cs typeface="Courier New"/>
              </a:rPr>
              <a:t> </a:t>
            </a:r>
            <a:r>
              <a:rPr sz="2700" baseline="4629" dirty="0">
                <a:latin typeface="Courier New"/>
                <a:cs typeface="Courier New"/>
              </a:rPr>
              <a:t>x7</a:t>
            </a:r>
            <a:r>
              <a:rPr sz="2700" spc="-172" baseline="4629" dirty="0">
                <a:latin typeface="Courier New"/>
                <a:cs typeface="Courier New"/>
              </a:rPr>
              <a:t> </a:t>
            </a:r>
            <a:r>
              <a:rPr sz="2700" baseline="9259" dirty="0">
                <a:latin typeface="Courier New"/>
                <a:cs typeface="Courier New"/>
              </a:rPr>
              <a:t>sub</a:t>
            </a:r>
            <a:r>
              <a:rPr sz="2700" spc="-37" baseline="9259" dirty="0">
                <a:latin typeface="Courier New"/>
                <a:cs typeface="Courier New"/>
              </a:rPr>
              <a:t> </a:t>
            </a:r>
            <a:r>
              <a:rPr sz="2700" baseline="9259" dirty="0">
                <a:latin typeface="Courier New"/>
                <a:cs typeface="Courier New"/>
              </a:rPr>
              <a:t>x6</a:t>
            </a:r>
            <a:r>
              <a:rPr sz="2700" spc="-22" baseline="9259" dirty="0">
                <a:latin typeface="Courier New"/>
                <a:cs typeface="Courier New"/>
              </a:rPr>
              <a:t> </a:t>
            </a:r>
            <a:r>
              <a:rPr sz="2700" baseline="9259" dirty="0">
                <a:latin typeface="Courier New"/>
                <a:cs typeface="Courier New"/>
              </a:rPr>
              <a:t>x5</a:t>
            </a:r>
            <a:r>
              <a:rPr sz="2700" spc="-30" baseline="9259" dirty="0">
                <a:latin typeface="Courier New"/>
                <a:cs typeface="Courier New"/>
              </a:rPr>
              <a:t> </a:t>
            </a:r>
            <a:r>
              <a:rPr sz="2700" spc="-37" baseline="9259" dirty="0">
                <a:latin typeface="Courier New"/>
                <a:cs typeface="Courier New"/>
              </a:rPr>
              <a:t>x4</a:t>
            </a:r>
            <a:endParaRPr sz="2700" baseline="9259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Forwarding</a:t>
            </a:r>
            <a:r>
              <a:rPr spc="-140" dirty="0"/>
              <a:t> </a:t>
            </a:r>
            <a:r>
              <a:rPr dirty="0"/>
              <a:t>to</a:t>
            </a:r>
            <a:r>
              <a:rPr spc="-100" dirty="0"/>
              <a:t> </a:t>
            </a:r>
            <a:r>
              <a:rPr dirty="0"/>
              <a:t>avoid</a:t>
            </a:r>
            <a:r>
              <a:rPr spc="-80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pipeline</a:t>
            </a:r>
            <a:r>
              <a:rPr spc="-90" dirty="0"/>
              <a:t> </a:t>
            </a:r>
            <a:r>
              <a:rPr dirty="0"/>
              <a:t>RAW</a:t>
            </a:r>
            <a:r>
              <a:rPr spc="-110" dirty="0"/>
              <a:t> </a:t>
            </a:r>
            <a:r>
              <a:rPr spc="-10" dirty="0"/>
              <a:t>Hazard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341365" y="4087114"/>
            <a:ext cx="3343275" cy="413384"/>
            <a:chOff x="5341365" y="4087114"/>
            <a:chExt cx="3343275" cy="413384"/>
          </a:xfrm>
        </p:grpSpPr>
        <p:sp>
          <p:nvSpPr>
            <p:cNvPr id="12" name="object 12"/>
            <p:cNvSpPr/>
            <p:nvPr/>
          </p:nvSpPr>
          <p:spPr>
            <a:xfrm>
              <a:off x="5397245" y="4171442"/>
              <a:ext cx="3287395" cy="329565"/>
            </a:xfrm>
            <a:custGeom>
              <a:avLst/>
              <a:gdLst/>
              <a:ahLst/>
              <a:cxnLst/>
              <a:rect l="l" t="t" r="r" b="b"/>
              <a:pathLst>
                <a:path w="3287395" h="329564">
                  <a:moveTo>
                    <a:pt x="50800" y="136270"/>
                  </a:moveTo>
                  <a:lnTo>
                    <a:pt x="25400" y="136270"/>
                  </a:lnTo>
                  <a:lnTo>
                    <a:pt x="25400" y="329056"/>
                  </a:lnTo>
                  <a:lnTo>
                    <a:pt x="3286886" y="329056"/>
                  </a:lnTo>
                  <a:lnTo>
                    <a:pt x="3286886" y="316356"/>
                  </a:lnTo>
                  <a:lnTo>
                    <a:pt x="50800" y="316356"/>
                  </a:lnTo>
                  <a:lnTo>
                    <a:pt x="38100" y="303656"/>
                  </a:lnTo>
                  <a:lnTo>
                    <a:pt x="50800" y="303656"/>
                  </a:lnTo>
                  <a:lnTo>
                    <a:pt x="50800" y="136270"/>
                  </a:lnTo>
                  <a:close/>
                </a:path>
                <a:path w="3287395" h="329564">
                  <a:moveTo>
                    <a:pt x="50800" y="303656"/>
                  </a:moveTo>
                  <a:lnTo>
                    <a:pt x="38100" y="303656"/>
                  </a:lnTo>
                  <a:lnTo>
                    <a:pt x="50800" y="316356"/>
                  </a:lnTo>
                  <a:lnTo>
                    <a:pt x="50800" y="303656"/>
                  </a:lnTo>
                  <a:close/>
                </a:path>
                <a:path w="3287395" h="329564">
                  <a:moveTo>
                    <a:pt x="3261486" y="303656"/>
                  </a:moveTo>
                  <a:lnTo>
                    <a:pt x="50800" y="303656"/>
                  </a:lnTo>
                  <a:lnTo>
                    <a:pt x="50800" y="316356"/>
                  </a:lnTo>
                  <a:lnTo>
                    <a:pt x="3261486" y="316356"/>
                  </a:lnTo>
                  <a:lnTo>
                    <a:pt x="3261486" y="303656"/>
                  </a:lnTo>
                  <a:close/>
                </a:path>
                <a:path w="3287395" h="329564">
                  <a:moveTo>
                    <a:pt x="3261486" y="12699"/>
                  </a:moveTo>
                  <a:lnTo>
                    <a:pt x="3261486" y="316356"/>
                  </a:lnTo>
                  <a:lnTo>
                    <a:pt x="3274186" y="303656"/>
                  </a:lnTo>
                  <a:lnTo>
                    <a:pt x="3286886" y="303656"/>
                  </a:lnTo>
                  <a:lnTo>
                    <a:pt x="3286886" y="25399"/>
                  </a:lnTo>
                  <a:lnTo>
                    <a:pt x="3274186" y="25399"/>
                  </a:lnTo>
                  <a:lnTo>
                    <a:pt x="3261486" y="12699"/>
                  </a:lnTo>
                  <a:close/>
                </a:path>
                <a:path w="3287395" h="329564">
                  <a:moveTo>
                    <a:pt x="3286886" y="303656"/>
                  </a:moveTo>
                  <a:lnTo>
                    <a:pt x="3274186" y="303656"/>
                  </a:lnTo>
                  <a:lnTo>
                    <a:pt x="3261486" y="316356"/>
                  </a:lnTo>
                  <a:lnTo>
                    <a:pt x="3286886" y="316356"/>
                  </a:lnTo>
                  <a:lnTo>
                    <a:pt x="3286886" y="303656"/>
                  </a:lnTo>
                  <a:close/>
                </a:path>
                <a:path w="3287395" h="329564">
                  <a:moveTo>
                    <a:pt x="38100" y="72770"/>
                  </a:moveTo>
                  <a:lnTo>
                    <a:pt x="0" y="148970"/>
                  </a:lnTo>
                  <a:lnTo>
                    <a:pt x="25400" y="148970"/>
                  </a:lnTo>
                  <a:lnTo>
                    <a:pt x="25400" y="136270"/>
                  </a:lnTo>
                  <a:lnTo>
                    <a:pt x="69850" y="136270"/>
                  </a:lnTo>
                  <a:lnTo>
                    <a:pt x="38100" y="72770"/>
                  </a:lnTo>
                  <a:close/>
                </a:path>
                <a:path w="3287395" h="329564">
                  <a:moveTo>
                    <a:pt x="69850" y="136270"/>
                  </a:moveTo>
                  <a:lnTo>
                    <a:pt x="50800" y="136270"/>
                  </a:lnTo>
                  <a:lnTo>
                    <a:pt x="50800" y="148970"/>
                  </a:lnTo>
                  <a:lnTo>
                    <a:pt x="76200" y="148970"/>
                  </a:lnTo>
                  <a:lnTo>
                    <a:pt x="69850" y="136270"/>
                  </a:lnTo>
                  <a:close/>
                </a:path>
                <a:path w="3287395" h="329564">
                  <a:moveTo>
                    <a:pt x="3286886" y="0"/>
                  </a:moveTo>
                  <a:lnTo>
                    <a:pt x="3045586" y="0"/>
                  </a:lnTo>
                  <a:lnTo>
                    <a:pt x="3045586" y="25399"/>
                  </a:lnTo>
                  <a:lnTo>
                    <a:pt x="3261486" y="25399"/>
                  </a:lnTo>
                  <a:lnTo>
                    <a:pt x="3261486" y="12699"/>
                  </a:lnTo>
                  <a:lnTo>
                    <a:pt x="3286886" y="12699"/>
                  </a:lnTo>
                  <a:lnTo>
                    <a:pt x="3286886" y="0"/>
                  </a:lnTo>
                  <a:close/>
                </a:path>
                <a:path w="3287395" h="329564">
                  <a:moveTo>
                    <a:pt x="3286886" y="12699"/>
                  </a:moveTo>
                  <a:lnTo>
                    <a:pt x="3261486" y="12699"/>
                  </a:lnTo>
                  <a:lnTo>
                    <a:pt x="3274186" y="25399"/>
                  </a:lnTo>
                  <a:lnTo>
                    <a:pt x="3286886" y="25399"/>
                  </a:lnTo>
                  <a:lnTo>
                    <a:pt x="3286886" y="126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7715" y="4093464"/>
              <a:ext cx="173990" cy="151130"/>
            </a:xfrm>
            <a:custGeom>
              <a:avLst/>
              <a:gdLst/>
              <a:ahLst/>
              <a:cxnLst/>
              <a:rect l="l" t="t" r="r" b="b"/>
              <a:pathLst>
                <a:path w="173989" h="151129">
                  <a:moveTo>
                    <a:pt x="173736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173736" y="150875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7715" y="4093464"/>
              <a:ext cx="173990" cy="151130"/>
            </a:xfrm>
            <a:custGeom>
              <a:avLst/>
              <a:gdLst/>
              <a:ahLst/>
              <a:cxnLst/>
              <a:rect l="l" t="t" r="r" b="b"/>
              <a:pathLst>
                <a:path w="173989" h="151129">
                  <a:moveTo>
                    <a:pt x="0" y="150875"/>
                  </a:moveTo>
                  <a:lnTo>
                    <a:pt x="173736" y="150875"/>
                  </a:lnTo>
                  <a:lnTo>
                    <a:pt x="173736" y="0"/>
                  </a:lnTo>
                  <a:lnTo>
                    <a:pt x="0" y="0"/>
                  </a:lnTo>
                  <a:lnTo>
                    <a:pt x="0" y="15087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9223" y="4108704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90" h="149860">
                  <a:moveTo>
                    <a:pt x="173735" y="0"/>
                  </a:moveTo>
                  <a:lnTo>
                    <a:pt x="0" y="0"/>
                  </a:lnTo>
                  <a:lnTo>
                    <a:pt x="0" y="149352"/>
                  </a:lnTo>
                  <a:lnTo>
                    <a:pt x="173735" y="149352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69223" y="4108704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90" h="149860">
                  <a:moveTo>
                    <a:pt x="0" y="149352"/>
                  </a:moveTo>
                  <a:lnTo>
                    <a:pt x="173735" y="149352"/>
                  </a:lnTo>
                  <a:lnTo>
                    <a:pt x="173735" y="0"/>
                  </a:lnTo>
                  <a:lnTo>
                    <a:pt x="0" y="0"/>
                  </a:lnTo>
                  <a:lnTo>
                    <a:pt x="0" y="1493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40254" y="4423029"/>
            <a:ext cx="8191500" cy="169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075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ourier New"/>
                <a:cs typeface="Courier New"/>
              </a:rPr>
              <a:t>“x6”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1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MEM/WB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pipeline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register</a:t>
            </a:r>
            <a:r>
              <a:rPr sz="2400" b="1" spc="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sub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back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Execute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act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input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operand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add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(going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around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unrelated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memory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stage)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5442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3957" y="3998721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46617" y="3248025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0xabc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10567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Pipeline</a:t>
            </a:r>
            <a:r>
              <a:rPr spc="-105" dirty="0"/>
              <a:t> </a:t>
            </a:r>
            <a:r>
              <a:rPr dirty="0"/>
              <a:t>Can</a:t>
            </a:r>
            <a:r>
              <a:rPr spc="-100" dirty="0"/>
              <a:t> </a:t>
            </a:r>
            <a:r>
              <a:rPr dirty="0"/>
              <a:t>Forward</a:t>
            </a:r>
            <a:r>
              <a:rPr spc="-135" dirty="0"/>
              <a:t> </a:t>
            </a:r>
            <a:r>
              <a:rPr dirty="0"/>
              <a:t>Between</a:t>
            </a:r>
            <a:r>
              <a:rPr spc="-100" dirty="0"/>
              <a:t> </a:t>
            </a:r>
            <a:r>
              <a:rPr spc="-10" dirty="0"/>
              <a:t>Different</a:t>
            </a:r>
            <a:r>
              <a:rPr spc="-100" dirty="0"/>
              <a:t> </a:t>
            </a:r>
            <a:r>
              <a:rPr spc="-10" dirty="0"/>
              <a:t>Stages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08296" y="3223716"/>
            <a:ext cx="19392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1015" y="1668526"/>
            <a:ext cx="7710805" cy="119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85485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0xabc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x14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Value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x6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available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Memory!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89626" y="2878324"/>
            <a:ext cx="3253104" cy="1640839"/>
            <a:chOff x="5389626" y="2878324"/>
            <a:chExt cx="3253104" cy="1640839"/>
          </a:xfrm>
        </p:grpSpPr>
        <p:sp>
          <p:nvSpPr>
            <p:cNvPr id="15" name="object 15"/>
            <p:cNvSpPr/>
            <p:nvPr/>
          </p:nvSpPr>
          <p:spPr>
            <a:xfrm>
              <a:off x="5389626" y="2884677"/>
              <a:ext cx="3253104" cy="1634489"/>
            </a:xfrm>
            <a:custGeom>
              <a:avLst/>
              <a:gdLst/>
              <a:ahLst/>
              <a:cxnLst/>
              <a:rect l="l" t="t" r="r" b="b"/>
              <a:pathLst>
                <a:path w="3253104" h="1634489">
                  <a:moveTo>
                    <a:pt x="3090291" y="335191"/>
                  </a:moveTo>
                  <a:lnTo>
                    <a:pt x="3074695" y="295960"/>
                  </a:lnTo>
                  <a:lnTo>
                    <a:pt x="3042920" y="259588"/>
                  </a:lnTo>
                  <a:lnTo>
                    <a:pt x="3046349" y="254254"/>
                  </a:lnTo>
                  <a:lnTo>
                    <a:pt x="3049270" y="248793"/>
                  </a:lnTo>
                  <a:lnTo>
                    <a:pt x="3051556" y="243332"/>
                  </a:lnTo>
                  <a:lnTo>
                    <a:pt x="3057880" y="204038"/>
                  </a:lnTo>
                  <a:lnTo>
                    <a:pt x="3045739" y="166738"/>
                  </a:lnTo>
                  <a:lnTo>
                    <a:pt x="3017266" y="133946"/>
                  </a:lnTo>
                  <a:lnTo>
                    <a:pt x="2974670" y="108140"/>
                  </a:lnTo>
                  <a:lnTo>
                    <a:pt x="2920111" y="91821"/>
                  </a:lnTo>
                  <a:lnTo>
                    <a:pt x="2912351" y="73177"/>
                  </a:lnTo>
                  <a:lnTo>
                    <a:pt x="2883255" y="40017"/>
                  </a:lnTo>
                  <a:lnTo>
                    <a:pt x="2815818" y="7759"/>
                  </a:lnTo>
                  <a:lnTo>
                    <a:pt x="2764447" y="0"/>
                  </a:lnTo>
                  <a:lnTo>
                    <a:pt x="2712415" y="2819"/>
                  </a:lnTo>
                  <a:lnTo>
                    <a:pt x="2663672" y="15963"/>
                  </a:lnTo>
                  <a:lnTo>
                    <a:pt x="2622169" y="39243"/>
                  </a:lnTo>
                  <a:lnTo>
                    <a:pt x="2610828" y="30543"/>
                  </a:lnTo>
                  <a:lnTo>
                    <a:pt x="2598064" y="22758"/>
                  </a:lnTo>
                  <a:lnTo>
                    <a:pt x="2584018" y="15938"/>
                  </a:lnTo>
                  <a:lnTo>
                    <a:pt x="2568829" y="10160"/>
                  </a:lnTo>
                  <a:lnTo>
                    <a:pt x="2521953" y="584"/>
                  </a:lnTo>
                  <a:lnTo>
                    <a:pt x="2474595" y="1054"/>
                  </a:lnTo>
                  <a:lnTo>
                    <a:pt x="2430132" y="10845"/>
                  </a:lnTo>
                  <a:lnTo>
                    <a:pt x="2391918" y="29248"/>
                  </a:lnTo>
                  <a:lnTo>
                    <a:pt x="2363343" y="55499"/>
                  </a:lnTo>
                  <a:lnTo>
                    <a:pt x="2353310" y="49466"/>
                  </a:lnTo>
                  <a:lnTo>
                    <a:pt x="2272690" y="22910"/>
                  </a:lnTo>
                  <a:lnTo>
                    <a:pt x="2224354" y="20053"/>
                  </a:lnTo>
                  <a:lnTo>
                    <a:pt x="2177173" y="25374"/>
                  </a:lnTo>
                  <a:lnTo>
                    <a:pt x="2133562" y="38379"/>
                  </a:lnTo>
                  <a:lnTo>
                    <a:pt x="2095919" y="58572"/>
                  </a:lnTo>
                  <a:lnTo>
                    <a:pt x="2066671" y="85471"/>
                  </a:lnTo>
                  <a:lnTo>
                    <a:pt x="2031009" y="74256"/>
                  </a:lnTo>
                  <a:lnTo>
                    <a:pt x="1993303" y="67119"/>
                  </a:lnTo>
                  <a:lnTo>
                    <a:pt x="1954352" y="64185"/>
                  </a:lnTo>
                  <a:lnTo>
                    <a:pt x="1914906" y="65532"/>
                  </a:lnTo>
                  <a:lnTo>
                    <a:pt x="1861858" y="74422"/>
                  </a:lnTo>
                  <a:lnTo>
                    <a:pt x="1814817" y="90462"/>
                  </a:lnTo>
                  <a:lnTo>
                    <a:pt x="1774977" y="112598"/>
                  </a:lnTo>
                  <a:lnTo>
                    <a:pt x="1743544" y="139776"/>
                  </a:lnTo>
                  <a:lnTo>
                    <a:pt x="1710829" y="205066"/>
                  </a:lnTo>
                  <a:lnTo>
                    <a:pt x="1711960" y="241046"/>
                  </a:lnTo>
                  <a:lnTo>
                    <a:pt x="1710690" y="243332"/>
                  </a:lnTo>
                  <a:lnTo>
                    <a:pt x="1643761" y="258851"/>
                  </a:lnTo>
                  <a:lnTo>
                    <a:pt x="1594739" y="292735"/>
                  </a:lnTo>
                  <a:lnTo>
                    <a:pt x="1575079" y="330593"/>
                  </a:lnTo>
                  <a:lnTo>
                    <a:pt x="1578775" y="369201"/>
                  </a:lnTo>
                  <a:lnTo>
                    <a:pt x="1604073" y="404075"/>
                  </a:lnTo>
                  <a:lnTo>
                    <a:pt x="1649222" y="430784"/>
                  </a:lnTo>
                  <a:lnTo>
                    <a:pt x="1629232" y="448259"/>
                  </a:lnTo>
                  <a:lnTo>
                    <a:pt x="1615605" y="467969"/>
                  </a:lnTo>
                  <a:lnTo>
                    <a:pt x="1608734" y="489153"/>
                  </a:lnTo>
                  <a:lnTo>
                    <a:pt x="1608963" y="511048"/>
                  </a:lnTo>
                  <a:lnTo>
                    <a:pt x="1627860" y="548970"/>
                  </a:lnTo>
                  <a:lnTo>
                    <a:pt x="1666087" y="578154"/>
                  </a:lnTo>
                  <a:lnTo>
                    <a:pt x="1718208" y="595795"/>
                  </a:lnTo>
                  <a:lnTo>
                    <a:pt x="1778762" y="599059"/>
                  </a:lnTo>
                  <a:lnTo>
                    <a:pt x="1781683" y="602361"/>
                  </a:lnTo>
                  <a:lnTo>
                    <a:pt x="1814525" y="631367"/>
                  </a:lnTo>
                  <a:lnTo>
                    <a:pt x="1854263" y="654761"/>
                  </a:lnTo>
                  <a:lnTo>
                    <a:pt x="1899386" y="672287"/>
                  </a:lnTo>
                  <a:lnTo>
                    <a:pt x="1948408" y="683729"/>
                  </a:lnTo>
                  <a:lnTo>
                    <a:pt x="1999830" y="688809"/>
                  </a:lnTo>
                  <a:lnTo>
                    <a:pt x="2052154" y="687285"/>
                  </a:lnTo>
                  <a:lnTo>
                    <a:pt x="2103894" y="678916"/>
                  </a:lnTo>
                  <a:lnTo>
                    <a:pt x="2153539" y="663448"/>
                  </a:lnTo>
                  <a:lnTo>
                    <a:pt x="2179066" y="684491"/>
                  </a:lnTo>
                  <a:lnTo>
                    <a:pt x="2209444" y="702208"/>
                  </a:lnTo>
                  <a:lnTo>
                    <a:pt x="2243975" y="716229"/>
                  </a:lnTo>
                  <a:lnTo>
                    <a:pt x="2281936" y="726186"/>
                  </a:lnTo>
                  <a:lnTo>
                    <a:pt x="2335733" y="732624"/>
                  </a:lnTo>
                  <a:lnTo>
                    <a:pt x="2388641" y="730897"/>
                  </a:lnTo>
                  <a:lnTo>
                    <a:pt x="2438857" y="721652"/>
                  </a:lnTo>
                  <a:lnTo>
                    <a:pt x="2484628" y="705497"/>
                  </a:lnTo>
                  <a:lnTo>
                    <a:pt x="2524163" y="683069"/>
                  </a:lnTo>
                  <a:lnTo>
                    <a:pt x="2555697" y="655002"/>
                  </a:lnTo>
                  <a:lnTo>
                    <a:pt x="2577465" y="621919"/>
                  </a:lnTo>
                  <a:lnTo>
                    <a:pt x="2602115" y="630529"/>
                  </a:lnTo>
                  <a:lnTo>
                    <a:pt x="2628214" y="636828"/>
                  </a:lnTo>
                  <a:lnTo>
                    <a:pt x="2655379" y="640727"/>
                  </a:lnTo>
                  <a:lnTo>
                    <a:pt x="2683256" y="642112"/>
                  </a:lnTo>
                  <a:lnTo>
                    <a:pt x="2737294" y="637654"/>
                  </a:lnTo>
                  <a:lnTo>
                    <a:pt x="2785973" y="624459"/>
                  </a:lnTo>
                  <a:lnTo>
                    <a:pt x="2827337" y="603796"/>
                  </a:lnTo>
                  <a:lnTo>
                    <a:pt x="2859417" y="576935"/>
                  </a:lnTo>
                  <a:lnTo>
                    <a:pt x="2887980" y="509651"/>
                  </a:lnTo>
                  <a:lnTo>
                    <a:pt x="2917875" y="505548"/>
                  </a:lnTo>
                  <a:lnTo>
                    <a:pt x="2973819" y="490105"/>
                  </a:lnTo>
                  <a:lnTo>
                    <a:pt x="3044177" y="449173"/>
                  </a:lnTo>
                  <a:lnTo>
                    <a:pt x="3074619" y="413905"/>
                  </a:lnTo>
                  <a:lnTo>
                    <a:pt x="3090126" y="375208"/>
                  </a:lnTo>
                  <a:lnTo>
                    <a:pt x="3090291" y="335191"/>
                  </a:lnTo>
                  <a:close/>
                </a:path>
                <a:path w="3253104" h="1634489">
                  <a:moveTo>
                    <a:pt x="3252851" y="1305052"/>
                  </a:moveTo>
                  <a:lnTo>
                    <a:pt x="3091307" y="1305052"/>
                  </a:lnTo>
                  <a:lnTo>
                    <a:pt x="3091307" y="1330452"/>
                  </a:lnTo>
                  <a:lnTo>
                    <a:pt x="3227451" y="1330452"/>
                  </a:lnTo>
                  <a:lnTo>
                    <a:pt x="3227451" y="1608709"/>
                  </a:lnTo>
                  <a:lnTo>
                    <a:pt x="50800" y="1608709"/>
                  </a:lnTo>
                  <a:lnTo>
                    <a:pt x="50800" y="1436243"/>
                  </a:lnTo>
                  <a:lnTo>
                    <a:pt x="76200" y="1436243"/>
                  </a:lnTo>
                  <a:lnTo>
                    <a:pt x="69850" y="1423543"/>
                  </a:lnTo>
                  <a:lnTo>
                    <a:pt x="38100" y="1360043"/>
                  </a:lnTo>
                  <a:lnTo>
                    <a:pt x="0" y="1436243"/>
                  </a:lnTo>
                  <a:lnTo>
                    <a:pt x="25400" y="1436243"/>
                  </a:lnTo>
                  <a:lnTo>
                    <a:pt x="25400" y="1634109"/>
                  </a:lnTo>
                  <a:lnTo>
                    <a:pt x="3252851" y="1634109"/>
                  </a:lnTo>
                  <a:lnTo>
                    <a:pt x="3252851" y="1621409"/>
                  </a:lnTo>
                  <a:lnTo>
                    <a:pt x="3252851" y="1608709"/>
                  </a:lnTo>
                  <a:lnTo>
                    <a:pt x="3252851" y="1330452"/>
                  </a:lnTo>
                  <a:lnTo>
                    <a:pt x="3252851" y="1317752"/>
                  </a:lnTo>
                  <a:lnTo>
                    <a:pt x="3252851" y="130505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4713" y="2884674"/>
              <a:ext cx="1515745" cy="732790"/>
            </a:xfrm>
            <a:custGeom>
              <a:avLst/>
              <a:gdLst/>
              <a:ahLst/>
              <a:cxnLst/>
              <a:rect l="l" t="t" r="r" b="b"/>
              <a:pathLst>
                <a:path w="1515745" h="732789">
                  <a:moveTo>
                    <a:pt x="136872" y="241049"/>
                  </a:moveTo>
                  <a:lnTo>
                    <a:pt x="146681" y="170952"/>
                  </a:lnTo>
                  <a:lnTo>
                    <a:pt x="199892" y="112594"/>
                  </a:lnTo>
                  <a:lnTo>
                    <a:pt x="239734" y="90455"/>
                  </a:lnTo>
                  <a:lnTo>
                    <a:pt x="286781" y="74417"/>
                  </a:lnTo>
                  <a:lnTo>
                    <a:pt x="339818" y="65535"/>
                  </a:lnTo>
                  <a:lnTo>
                    <a:pt x="379265" y="64185"/>
                  </a:lnTo>
                  <a:lnTo>
                    <a:pt x="418224" y="67122"/>
                  </a:lnTo>
                  <a:lnTo>
                    <a:pt x="455922" y="74250"/>
                  </a:lnTo>
                  <a:lnTo>
                    <a:pt x="491583" y="85474"/>
                  </a:lnTo>
                  <a:lnTo>
                    <a:pt x="520836" y="58567"/>
                  </a:lnTo>
                  <a:lnTo>
                    <a:pt x="558474" y="38371"/>
                  </a:lnTo>
                  <a:lnTo>
                    <a:pt x="602089" y="25371"/>
                  </a:lnTo>
                  <a:lnTo>
                    <a:pt x="649270" y="20054"/>
                  </a:lnTo>
                  <a:lnTo>
                    <a:pt x="697608" y="22908"/>
                  </a:lnTo>
                  <a:lnTo>
                    <a:pt x="744694" y="34420"/>
                  </a:lnTo>
                  <a:lnTo>
                    <a:pt x="788255" y="55502"/>
                  </a:lnTo>
                  <a:lnTo>
                    <a:pt x="816831" y="29243"/>
                  </a:lnTo>
                  <a:lnTo>
                    <a:pt x="855045" y="10848"/>
                  </a:lnTo>
                  <a:lnTo>
                    <a:pt x="899519" y="1049"/>
                  </a:lnTo>
                  <a:lnTo>
                    <a:pt x="946877" y="577"/>
                  </a:lnTo>
                  <a:lnTo>
                    <a:pt x="993741" y="10163"/>
                  </a:lnTo>
                  <a:lnTo>
                    <a:pt x="1008933" y="15939"/>
                  </a:lnTo>
                  <a:lnTo>
                    <a:pt x="1022983" y="22751"/>
                  </a:lnTo>
                  <a:lnTo>
                    <a:pt x="1035746" y="30540"/>
                  </a:lnTo>
                  <a:lnTo>
                    <a:pt x="1047081" y="39246"/>
                  </a:lnTo>
                  <a:lnTo>
                    <a:pt x="1088591" y="15965"/>
                  </a:lnTo>
                  <a:lnTo>
                    <a:pt x="1137338" y="2810"/>
                  </a:lnTo>
                  <a:lnTo>
                    <a:pt x="1189371" y="0"/>
                  </a:lnTo>
                  <a:lnTo>
                    <a:pt x="1240738" y="7754"/>
                  </a:lnTo>
                  <a:lnTo>
                    <a:pt x="1287492" y="26292"/>
                  </a:lnTo>
                  <a:lnTo>
                    <a:pt x="1324877" y="55771"/>
                  </a:lnTo>
                  <a:lnTo>
                    <a:pt x="1345023" y="91824"/>
                  </a:lnTo>
                  <a:lnTo>
                    <a:pt x="1399585" y="108142"/>
                  </a:lnTo>
                  <a:lnTo>
                    <a:pt x="1442187" y="133945"/>
                  </a:lnTo>
                  <a:lnTo>
                    <a:pt x="1470652" y="166740"/>
                  </a:lnTo>
                  <a:lnTo>
                    <a:pt x="1482805" y="204035"/>
                  </a:lnTo>
                  <a:lnTo>
                    <a:pt x="1476468" y="243335"/>
                  </a:lnTo>
                  <a:lnTo>
                    <a:pt x="1474182" y="248796"/>
                  </a:lnTo>
                  <a:lnTo>
                    <a:pt x="1471261" y="254257"/>
                  </a:lnTo>
                  <a:lnTo>
                    <a:pt x="1467832" y="259591"/>
                  </a:lnTo>
                  <a:lnTo>
                    <a:pt x="1499609" y="295954"/>
                  </a:lnTo>
                  <a:lnTo>
                    <a:pt x="1515207" y="335193"/>
                  </a:lnTo>
                  <a:lnTo>
                    <a:pt x="1515044" y="375208"/>
                  </a:lnTo>
                  <a:lnTo>
                    <a:pt x="1499535" y="413900"/>
                  </a:lnTo>
                  <a:lnTo>
                    <a:pt x="1469096" y="449170"/>
                  </a:lnTo>
                  <a:lnTo>
                    <a:pt x="1424144" y="478920"/>
                  </a:lnTo>
                  <a:lnTo>
                    <a:pt x="1371518" y="499001"/>
                  </a:lnTo>
                  <a:lnTo>
                    <a:pt x="1312892" y="509654"/>
                  </a:lnTo>
                  <a:lnTo>
                    <a:pt x="1305206" y="545130"/>
                  </a:lnTo>
                  <a:lnTo>
                    <a:pt x="1252249" y="603792"/>
                  </a:lnTo>
                  <a:lnTo>
                    <a:pt x="1210887" y="624452"/>
                  </a:lnTo>
                  <a:lnTo>
                    <a:pt x="1162209" y="637647"/>
                  </a:lnTo>
                  <a:lnTo>
                    <a:pt x="1108168" y="642115"/>
                  </a:lnTo>
                  <a:lnTo>
                    <a:pt x="1080297" y="640727"/>
                  </a:lnTo>
                  <a:lnTo>
                    <a:pt x="1053129" y="636828"/>
                  </a:lnTo>
                  <a:lnTo>
                    <a:pt x="1027033" y="630524"/>
                  </a:lnTo>
                  <a:lnTo>
                    <a:pt x="1002377" y="621922"/>
                  </a:lnTo>
                  <a:lnTo>
                    <a:pt x="980621" y="655003"/>
                  </a:lnTo>
                  <a:lnTo>
                    <a:pt x="949086" y="683070"/>
                  </a:lnTo>
                  <a:lnTo>
                    <a:pt x="909547" y="705494"/>
                  </a:lnTo>
                  <a:lnTo>
                    <a:pt x="863779" y="721647"/>
                  </a:lnTo>
                  <a:lnTo>
                    <a:pt x="813556" y="730899"/>
                  </a:lnTo>
                  <a:lnTo>
                    <a:pt x="760654" y="732623"/>
                  </a:lnTo>
                  <a:lnTo>
                    <a:pt x="706848" y="726189"/>
                  </a:lnTo>
                  <a:lnTo>
                    <a:pt x="668891" y="716225"/>
                  </a:lnTo>
                  <a:lnTo>
                    <a:pt x="634363" y="702201"/>
                  </a:lnTo>
                  <a:lnTo>
                    <a:pt x="603978" y="684487"/>
                  </a:lnTo>
                  <a:lnTo>
                    <a:pt x="578451" y="663451"/>
                  </a:lnTo>
                  <a:lnTo>
                    <a:pt x="528807" y="678917"/>
                  </a:lnTo>
                  <a:lnTo>
                    <a:pt x="477075" y="687285"/>
                  </a:lnTo>
                  <a:lnTo>
                    <a:pt x="424751" y="688804"/>
                  </a:lnTo>
                  <a:lnTo>
                    <a:pt x="373330" y="683723"/>
                  </a:lnTo>
                  <a:lnTo>
                    <a:pt x="324308" y="672290"/>
                  </a:lnTo>
                  <a:lnTo>
                    <a:pt x="279181" y="654753"/>
                  </a:lnTo>
                  <a:lnTo>
                    <a:pt x="239445" y="631361"/>
                  </a:lnTo>
                  <a:lnTo>
                    <a:pt x="206595" y="602364"/>
                  </a:lnTo>
                  <a:lnTo>
                    <a:pt x="204690" y="600205"/>
                  </a:lnTo>
                  <a:lnTo>
                    <a:pt x="203674" y="599062"/>
                  </a:lnTo>
                  <a:lnTo>
                    <a:pt x="143121" y="595793"/>
                  </a:lnTo>
                  <a:lnTo>
                    <a:pt x="91009" y="578154"/>
                  </a:lnTo>
                  <a:lnTo>
                    <a:pt x="52780" y="548966"/>
                  </a:lnTo>
                  <a:lnTo>
                    <a:pt x="33875" y="511051"/>
                  </a:lnTo>
                  <a:lnTo>
                    <a:pt x="33647" y="489151"/>
                  </a:lnTo>
                  <a:lnTo>
                    <a:pt x="40526" y="467966"/>
                  </a:lnTo>
                  <a:lnTo>
                    <a:pt x="54145" y="448257"/>
                  </a:lnTo>
                  <a:lnTo>
                    <a:pt x="74134" y="430787"/>
                  </a:lnTo>
                  <a:lnTo>
                    <a:pt x="28991" y="404073"/>
                  </a:lnTo>
                  <a:lnTo>
                    <a:pt x="3696" y="369192"/>
                  </a:lnTo>
                  <a:lnTo>
                    <a:pt x="0" y="330595"/>
                  </a:lnTo>
                  <a:lnTo>
                    <a:pt x="19651" y="292738"/>
                  </a:lnTo>
                  <a:lnTo>
                    <a:pt x="41304" y="273749"/>
                  </a:lnTo>
                  <a:lnTo>
                    <a:pt x="68673" y="258844"/>
                  </a:lnTo>
                  <a:lnTo>
                    <a:pt x="100518" y="248536"/>
                  </a:lnTo>
                  <a:lnTo>
                    <a:pt x="135602" y="243335"/>
                  </a:lnTo>
                  <a:lnTo>
                    <a:pt x="136872" y="241049"/>
                  </a:lnTo>
                  <a:close/>
                </a:path>
                <a:path w="1515745" h="732789">
                  <a:moveTo>
                    <a:pt x="164685" y="441455"/>
                  </a:moveTo>
                  <a:lnTo>
                    <a:pt x="141489" y="441439"/>
                  </a:lnTo>
                  <a:lnTo>
                    <a:pt x="118663" y="439137"/>
                  </a:lnTo>
                  <a:lnTo>
                    <a:pt x="96623" y="434597"/>
                  </a:lnTo>
                  <a:lnTo>
                    <a:pt x="75785" y="427866"/>
                  </a:lnTo>
                </a:path>
                <a:path w="1515745" h="732789">
                  <a:moveTo>
                    <a:pt x="243171" y="589410"/>
                  </a:moveTo>
                  <a:lnTo>
                    <a:pt x="233721" y="591672"/>
                  </a:lnTo>
                  <a:lnTo>
                    <a:pt x="224057" y="593505"/>
                  </a:lnTo>
                  <a:lnTo>
                    <a:pt x="214203" y="594910"/>
                  </a:lnTo>
                  <a:lnTo>
                    <a:pt x="204182" y="595887"/>
                  </a:lnTo>
                </a:path>
                <a:path w="1515745" h="732789">
                  <a:moveTo>
                    <a:pt x="578324" y="660530"/>
                  </a:moveTo>
                  <a:lnTo>
                    <a:pt x="571583" y="653459"/>
                  </a:lnTo>
                  <a:lnTo>
                    <a:pt x="565449" y="646163"/>
                  </a:lnTo>
                  <a:lnTo>
                    <a:pt x="559911" y="638652"/>
                  </a:lnTo>
                  <a:lnTo>
                    <a:pt x="554956" y="630939"/>
                  </a:lnTo>
                </a:path>
                <a:path w="1515745" h="732789">
                  <a:moveTo>
                    <a:pt x="1011775" y="586870"/>
                  </a:moveTo>
                  <a:lnTo>
                    <a:pt x="1010469" y="595109"/>
                  </a:lnTo>
                  <a:lnTo>
                    <a:pt x="1008473" y="603253"/>
                  </a:lnTo>
                  <a:lnTo>
                    <a:pt x="1005810" y="611301"/>
                  </a:lnTo>
                  <a:lnTo>
                    <a:pt x="1002504" y="619255"/>
                  </a:lnTo>
                </a:path>
                <a:path w="1515745" h="732789">
                  <a:moveTo>
                    <a:pt x="1197957" y="386718"/>
                  </a:moveTo>
                  <a:lnTo>
                    <a:pt x="1245550" y="407879"/>
                  </a:lnTo>
                  <a:lnTo>
                    <a:pt x="1281618" y="436375"/>
                  </a:lnTo>
                  <a:lnTo>
                    <a:pt x="1304399" y="470299"/>
                  </a:lnTo>
                  <a:lnTo>
                    <a:pt x="1312130" y="507749"/>
                  </a:lnTo>
                </a:path>
                <a:path w="1515745" h="732789">
                  <a:moveTo>
                    <a:pt x="1467070" y="257686"/>
                  </a:moveTo>
                  <a:lnTo>
                    <a:pt x="1457471" y="270451"/>
                  </a:lnTo>
                  <a:lnTo>
                    <a:pt x="1445718" y="282371"/>
                  </a:lnTo>
                  <a:lnTo>
                    <a:pt x="1431940" y="293315"/>
                  </a:lnTo>
                  <a:lnTo>
                    <a:pt x="1416270" y="303152"/>
                  </a:lnTo>
                </a:path>
                <a:path w="1515745" h="732789">
                  <a:moveTo>
                    <a:pt x="1345150" y="89284"/>
                  </a:moveTo>
                  <a:lnTo>
                    <a:pt x="1347182" y="96396"/>
                  </a:lnTo>
                  <a:lnTo>
                    <a:pt x="1348071" y="103508"/>
                  </a:lnTo>
                  <a:lnTo>
                    <a:pt x="1347817" y="110747"/>
                  </a:lnTo>
                </a:path>
                <a:path w="1515745" h="732789">
                  <a:moveTo>
                    <a:pt x="1020665" y="64265"/>
                  </a:moveTo>
                  <a:lnTo>
                    <a:pt x="1026019" y="56980"/>
                  </a:lnTo>
                  <a:lnTo>
                    <a:pt x="1032158" y="49993"/>
                  </a:lnTo>
                  <a:lnTo>
                    <a:pt x="1039060" y="43316"/>
                  </a:lnTo>
                  <a:lnTo>
                    <a:pt x="1046700" y="36960"/>
                  </a:lnTo>
                </a:path>
                <a:path w="1515745" h="732789">
                  <a:moveTo>
                    <a:pt x="777206" y="77346"/>
                  </a:moveTo>
                  <a:lnTo>
                    <a:pt x="779492" y="71226"/>
                  </a:lnTo>
                  <a:lnTo>
                    <a:pt x="782349" y="65249"/>
                  </a:lnTo>
                  <a:lnTo>
                    <a:pt x="785778" y="59415"/>
                  </a:lnTo>
                  <a:lnTo>
                    <a:pt x="789779" y="53724"/>
                  </a:lnTo>
                </a:path>
                <a:path w="1515745" h="732789">
                  <a:moveTo>
                    <a:pt x="491329" y="85347"/>
                  </a:moveTo>
                  <a:lnTo>
                    <a:pt x="503545" y="90347"/>
                  </a:lnTo>
                  <a:lnTo>
                    <a:pt x="515237" y="95824"/>
                  </a:lnTo>
                  <a:lnTo>
                    <a:pt x="526405" y="101777"/>
                  </a:lnTo>
                  <a:lnTo>
                    <a:pt x="537049" y="108207"/>
                  </a:lnTo>
                </a:path>
                <a:path w="1515745" h="732789">
                  <a:moveTo>
                    <a:pt x="144873" y="265179"/>
                  </a:moveTo>
                  <a:lnTo>
                    <a:pt x="142301" y="259229"/>
                  </a:lnTo>
                  <a:lnTo>
                    <a:pt x="140110" y="253209"/>
                  </a:lnTo>
                  <a:lnTo>
                    <a:pt x="138301" y="247141"/>
                  </a:lnTo>
                  <a:lnTo>
                    <a:pt x="136872" y="241049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71721" y="4705857"/>
            <a:ext cx="70561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Memory’s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pipeline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lw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back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Execute’s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input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add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(Still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requires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stalling…)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0393" y="3066999"/>
            <a:ext cx="400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33746" y="4088638"/>
            <a:ext cx="3154045" cy="195580"/>
            <a:chOff x="5333746" y="4088638"/>
            <a:chExt cx="3154045" cy="195580"/>
          </a:xfrm>
        </p:grpSpPr>
        <p:sp>
          <p:nvSpPr>
            <p:cNvPr id="20" name="object 20"/>
            <p:cNvSpPr/>
            <p:nvPr/>
          </p:nvSpPr>
          <p:spPr>
            <a:xfrm>
              <a:off x="8307324" y="4126992"/>
              <a:ext cx="173990" cy="151130"/>
            </a:xfrm>
            <a:custGeom>
              <a:avLst/>
              <a:gdLst/>
              <a:ahLst/>
              <a:cxnLst/>
              <a:rect l="l" t="t" r="r" b="b"/>
              <a:pathLst>
                <a:path w="173990" h="151129">
                  <a:moveTo>
                    <a:pt x="173735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173735" y="150875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07324" y="4126992"/>
              <a:ext cx="173990" cy="151130"/>
            </a:xfrm>
            <a:custGeom>
              <a:avLst/>
              <a:gdLst/>
              <a:ahLst/>
              <a:cxnLst/>
              <a:rect l="l" t="t" r="r" b="b"/>
              <a:pathLst>
                <a:path w="173990" h="151129">
                  <a:moveTo>
                    <a:pt x="0" y="150875"/>
                  </a:moveTo>
                  <a:lnTo>
                    <a:pt x="173735" y="150875"/>
                  </a:lnTo>
                  <a:lnTo>
                    <a:pt x="173735" y="0"/>
                  </a:lnTo>
                  <a:lnTo>
                    <a:pt x="0" y="0"/>
                  </a:lnTo>
                  <a:lnTo>
                    <a:pt x="0" y="1508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40096" y="4094988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89" h="149860">
                  <a:moveTo>
                    <a:pt x="173736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173736" y="149351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40096" y="4094988"/>
              <a:ext cx="173990" cy="149860"/>
            </a:xfrm>
            <a:custGeom>
              <a:avLst/>
              <a:gdLst/>
              <a:ahLst/>
              <a:cxnLst/>
              <a:rect l="l" t="t" r="r" b="b"/>
              <a:pathLst>
                <a:path w="173989" h="149860">
                  <a:moveTo>
                    <a:pt x="0" y="149351"/>
                  </a:moveTo>
                  <a:lnTo>
                    <a:pt x="173736" y="149351"/>
                  </a:lnTo>
                  <a:lnTo>
                    <a:pt x="173736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708404"/>
            <a:ext cx="6155690" cy="3627120"/>
            <a:chOff x="179831" y="1708404"/>
            <a:chExt cx="6155690" cy="3627120"/>
          </a:xfrm>
        </p:grpSpPr>
        <p:sp>
          <p:nvSpPr>
            <p:cNvPr id="3" name="object 3"/>
            <p:cNvSpPr/>
            <p:nvPr/>
          </p:nvSpPr>
          <p:spPr>
            <a:xfrm>
              <a:off x="198881" y="1727454"/>
              <a:ext cx="1663064" cy="3589020"/>
            </a:xfrm>
            <a:custGeom>
              <a:avLst/>
              <a:gdLst/>
              <a:ahLst/>
              <a:cxnLst/>
              <a:rect l="l" t="t" r="r" b="b"/>
              <a:pathLst>
                <a:path w="1663064" h="3589020">
                  <a:moveTo>
                    <a:pt x="0" y="3589020"/>
                  </a:moveTo>
                  <a:lnTo>
                    <a:pt x="1662683" y="3589020"/>
                  </a:lnTo>
                  <a:lnTo>
                    <a:pt x="1662683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2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331" y="236982"/>
            <a:ext cx="61804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Adding</a:t>
            </a:r>
            <a:r>
              <a:rPr spc="-80" dirty="0"/>
              <a:t> </a:t>
            </a:r>
            <a:r>
              <a:rPr dirty="0"/>
              <a:t>Forwarding</a:t>
            </a:r>
            <a:r>
              <a:rPr spc="-110" dirty="0"/>
              <a:t> </a:t>
            </a:r>
            <a:r>
              <a:rPr spc="-10" dirty="0"/>
              <a:t>Support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0858" y="2584703"/>
            <a:ext cx="3420110" cy="3105785"/>
          </a:xfrm>
          <a:custGeom>
            <a:avLst/>
            <a:gdLst/>
            <a:ahLst/>
            <a:cxnLst/>
            <a:rect l="l" t="t" r="r" b="b"/>
            <a:pathLst>
              <a:path w="3420110" h="3105785">
                <a:moveTo>
                  <a:pt x="640207" y="38100"/>
                </a:moveTo>
                <a:lnTo>
                  <a:pt x="627507" y="31750"/>
                </a:lnTo>
                <a:lnTo>
                  <a:pt x="564007" y="0"/>
                </a:lnTo>
                <a:lnTo>
                  <a:pt x="564007" y="31750"/>
                </a:lnTo>
                <a:lnTo>
                  <a:pt x="84074" y="31750"/>
                </a:lnTo>
                <a:lnTo>
                  <a:pt x="84074" y="44450"/>
                </a:lnTo>
                <a:lnTo>
                  <a:pt x="564007" y="44450"/>
                </a:lnTo>
                <a:lnTo>
                  <a:pt x="564007" y="76200"/>
                </a:lnTo>
                <a:lnTo>
                  <a:pt x="627507" y="44450"/>
                </a:lnTo>
                <a:lnTo>
                  <a:pt x="640207" y="38100"/>
                </a:lnTo>
                <a:close/>
              </a:path>
              <a:path w="3420110" h="3105785">
                <a:moveTo>
                  <a:pt x="2487041" y="2827655"/>
                </a:moveTo>
                <a:lnTo>
                  <a:pt x="2480691" y="2814955"/>
                </a:lnTo>
                <a:lnTo>
                  <a:pt x="2448941" y="2751455"/>
                </a:lnTo>
                <a:lnTo>
                  <a:pt x="2410841" y="2827655"/>
                </a:lnTo>
                <a:lnTo>
                  <a:pt x="2442591" y="2827655"/>
                </a:lnTo>
                <a:lnTo>
                  <a:pt x="2442591" y="3092945"/>
                </a:lnTo>
                <a:lnTo>
                  <a:pt x="12700" y="3092945"/>
                </a:lnTo>
                <a:lnTo>
                  <a:pt x="12700" y="2731008"/>
                </a:lnTo>
                <a:lnTo>
                  <a:pt x="0" y="2731008"/>
                </a:lnTo>
                <a:lnTo>
                  <a:pt x="0" y="3105645"/>
                </a:lnTo>
                <a:lnTo>
                  <a:pt x="2455291" y="3105645"/>
                </a:lnTo>
                <a:lnTo>
                  <a:pt x="2455291" y="3099295"/>
                </a:lnTo>
                <a:lnTo>
                  <a:pt x="2455291" y="3092945"/>
                </a:lnTo>
                <a:lnTo>
                  <a:pt x="2455291" y="2827655"/>
                </a:lnTo>
                <a:lnTo>
                  <a:pt x="2487041" y="2827655"/>
                </a:lnTo>
                <a:close/>
              </a:path>
              <a:path w="3420110" h="3105785">
                <a:moveTo>
                  <a:pt x="3420110" y="813181"/>
                </a:moveTo>
                <a:lnTo>
                  <a:pt x="3388360" y="813181"/>
                </a:lnTo>
                <a:lnTo>
                  <a:pt x="3388360" y="446532"/>
                </a:lnTo>
                <a:lnTo>
                  <a:pt x="3375660" y="446532"/>
                </a:lnTo>
                <a:lnTo>
                  <a:pt x="3375660" y="813181"/>
                </a:lnTo>
                <a:lnTo>
                  <a:pt x="3343910" y="813181"/>
                </a:lnTo>
                <a:lnTo>
                  <a:pt x="3382010" y="889381"/>
                </a:lnTo>
                <a:lnTo>
                  <a:pt x="3413760" y="825881"/>
                </a:lnTo>
                <a:lnTo>
                  <a:pt x="3420110" y="81318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9794" y="1837689"/>
            <a:ext cx="223520" cy="1931670"/>
            <a:chOff x="2669794" y="1837689"/>
            <a:chExt cx="223520" cy="1931670"/>
          </a:xfrm>
        </p:grpSpPr>
        <p:sp>
          <p:nvSpPr>
            <p:cNvPr id="14" name="object 14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144" y="1844039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19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3963" y="3192017"/>
            <a:ext cx="101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1504" y="4046220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0645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97636" y="1317625"/>
            <a:ext cx="10932160" cy="4039235"/>
            <a:chOff x="897636" y="1317625"/>
            <a:chExt cx="10932160" cy="4039235"/>
          </a:xfrm>
        </p:grpSpPr>
        <p:sp>
          <p:nvSpPr>
            <p:cNvPr id="29" name="object 29"/>
            <p:cNvSpPr/>
            <p:nvPr/>
          </p:nvSpPr>
          <p:spPr>
            <a:xfrm>
              <a:off x="2059686" y="1727454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636" y="1317625"/>
              <a:ext cx="4236720" cy="420370"/>
            </a:xfrm>
            <a:custGeom>
              <a:avLst/>
              <a:gdLst/>
              <a:ahLst/>
              <a:cxnLst/>
              <a:rect l="l" t="t" r="r" b="b"/>
              <a:pathLst>
                <a:path w="4236720" h="420369">
                  <a:moveTo>
                    <a:pt x="4223893" y="6350"/>
                  </a:moveTo>
                  <a:lnTo>
                    <a:pt x="4223893" y="419862"/>
                  </a:lnTo>
                  <a:lnTo>
                    <a:pt x="4236593" y="419862"/>
                  </a:lnTo>
                  <a:lnTo>
                    <a:pt x="4236593" y="12700"/>
                  </a:lnTo>
                  <a:lnTo>
                    <a:pt x="423024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31750" y="334390"/>
                  </a:moveTo>
                  <a:lnTo>
                    <a:pt x="0" y="334390"/>
                  </a:lnTo>
                  <a:lnTo>
                    <a:pt x="38100" y="410590"/>
                  </a:lnTo>
                  <a:lnTo>
                    <a:pt x="69850" y="347090"/>
                  </a:lnTo>
                  <a:lnTo>
                    <a:pt x="31750" y="347090"/>
                  </a:lnTo>
                  <a:lnTo>
                    <a:pt x="31750" y="334390"/>
                  </a:lnTo>
                  <a:close/>
                </a:path>
                <a:path w="4236720" h="420369">
                  <a:moveTo>
                    <a:pt x="4236593" y="0"/>
                  </a:moveTo>
                  <a:lnTo>
                    <a:pt x="31750" y="0"/>
                  </a:lnTo>
                  <a:lnTo>
                    <a:pt x="31750" y="347090"/>
                  </a:lnTo>
                  <a:lnTo>
                    <a:pt x="44450" y="34709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4236593" y="6350"/>
                  </a:lnTo>
                  <a:lnTo>
                    <a:pt x="4236593" y="0"/>
                  </a:lnTo>
                  <a:close/>
                </a:path>
                <a:path w="4236720" h="420369">
                  <a:moveTo>
                    <a:pt x="76200" y="334390"/>
                  </a:moveTo>
                  <a:lnTo>
                    <a:pt x="44450" y="334390"/>
                  </a:lnTo>
                  <a:lnTo>
                    <a:pt x="44450" y="347090"/>
                  </a:lnTo>
                  <a:lnTo>
                    <a:pt x="69850" y="347090"/>
                  </a:lnTo>
                  <a:lnTo>
                    <a:pt x="76200" y="334390"/>
                  </a:lnTo>
                  <a:close/>
                </a:path>
                <a:path w="4236720" h="42036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4236720" h="420369">
                  <a:moveTo>
                    <a:pt x="422389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4223893" y="12700"/>
                  </a:lnTo>
                  <a:lnTo>
                    <a:pt x="4223893" y="6350"/>
                  </a:lnTo>
                  <a:close/>
                </a:path>
                <a:path w="4236720" h="420369">
                  <a:moveTo>
                    <a:pt x="4236593" y="6350"/>
                  </a:moveTo>
                  <a:lnTo>
                    <a:pt x="4223893" y="6350"/>
                  </a:lnTo>
                  <a:lnTo>
                    <a:pt x="4230243" y="12700"/>
                  </a:lnTo>
                  <a:lnTo>
                    <a:pt x="4236593" y="12700"/>
                  </a:lnTo>
                  <a:lnTo>
                    <a:pt x="423659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3905" y="1713738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7499" y="2013965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2551" y="2715259"/>
            <a:ext cx="320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47218" y="1491741"/>
            <a:ext cx="4671060" cy="566420"/>
            <a:chOff x="347218" y="1491741"/>
            <a:chExt cx="4671060" cy="566420"/>
          </a:xfrm>
        </p:grpSpPr>
        <p:sp>
          <p:nvSpPr>
            <p:cNvPr id="44" name="object 44"/>
            <p:cNvSpPr/>
            <p:nvPr/>
          </p:nvSpPr>
          <p:spPr>
            <a:xfrm>
              <a:off x="353568" y="1491741"/>
              <a:ext cx="4664710" cy="560070"/>
            </a:xfrm>
            <a:custGeom>
              <a:avLst/>
              <a:gdLst/>
              <a:ahLst/>
              <a:cxnLst/>
              <a:rect l="l" t="t" r="r" b="b"/>
              <a:pathLst>
                <a:path w="4664710" h="560069">
                  <a:moveTo>
                    <a:pt x="265176" y="305054"/>
                  </a:moveTo>
                  <a:lnTo>
                    <a:pt x="0" y="305054"/>
                  </a:lnTo>
                  <a:lnTo>
                    <a:pt x="0" y="559562"/>
                  </a:lnTo>
                  <a:lnTo>
                    <a:pt x="265176" y="559562"/>
                  </a:lnTo>
                  <a:lnTo>
                    <a:pt x="265176" y="305054"/>
                  </a:lnTo>
                  <a:close/>
                </a:path>
                <a:path w="4664710" h="560069">
                  <a:moveTo>
                    <a:pt x="4664456" y="0"/>
                  </a:moveTo>
                  <a:lnTo>
                    <a:pt x="431038" y="0"/>
                  </a:lnTo>
                  <a:lnTo>
                    <a:pt x="431038" y="158750"/>
                  </a:lnTo>
                  <a:lnTo>
                    <a:pt x="399288" y="158750"/>
                  </a:lnTo>
                  <a:lnTo>
                    <a:pt x="437388" y="234950"/>
                  </a:lnTo>
                  <a:lnTo>
                    <a:pt x="469138" y="171450"/>
                  </a:lnTo>
                  <a:lnTo>
                    <a:pt x="475488" y="158750"/>
                  </a:lnTo>
                  <a:lnTo>
                    <a:pt x="443738" y="158750"/>
                  </a:lnTo>
                  <a:lnTo>
                    <a:pt x="443738" y="12700"/>
                  </a:lnTo>
                  <a:lnTo>
                    <a:pt x="4651756" y="12700"/>
                  </a:lnTo>
                  <a:lnTo>
                    <a:pt x="4651756" y="255397"/>
                  </a:lnTo>
                  <a:lnTo>
                    <a:pt x="4664456" y="255397"/>
                  </a:lnTo>
                  <a:lnTo>
                    <a:pt x="4664456" y="12700"/>
                  </a:lnTo>
                  <a:lnTo>
                    <a:pt x="4664456" y="6350"/>
                  </a:lnTo>
                  <a:lnTo>
                    <a:pt x="46644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12089" y="1821560"/>
            <a:ext cx="173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212189" y="2719577"/>
            <a:ext cx="5346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2" name="object 52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2927095" y="2229358"/>
            <a:ext cx="49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Control Signals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60877" y="2924683"/>
            <a:ext cx="537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820923" y="2797810"/>
            <a:ext cx="300990" cy="1184275"/>
          </a:xfrm>
          <a:custGeom>
            <a:avLst/>
            <a:gdLst/>
            <a:ahLst/>
            <a:cxnLst/>
            <a:rect l="l" t="t" r="r" b="b"/>
            <a:pathLst>
              <a:path w="300989" h="1184275">
                <a:moveTo>
                  <a:pt x="31750" y="1107694"/>
                </a:moveTo>
                <a:lnTo>
                  <a:pt x="0" y="1107694"/>
                </a:lnTo>
                <a:lnTo>
                  <a:pt x="38100" y="1183894"/>
                </a:lnTo>
                <a:lnTo>
                  <a:pt x="69850" y="1120394"/>
                </a:lnTo>
                <a:lnTo>
                  <a:pt x="31750" y="1120394"/>
                </a:lnTo>
                <a:lnTo>
                  <a:pt x="31750" y="1107694"/>
                </a:lnTo>
                <a:close/>
              </a:path>
              <a:path w="300989" h="1184275">
                <a:moveTo>
                  <a:pt x="287908" y="1068451"/>
                </a:moveTo>
                <a:lnTo>
                  <a:pt x="31750" y="1068451"/>
                </a:lnTo>
                <a:lnTo>
                  <a:pt x="31750" y="1120394"/>
                </a:lnTo>
                <a:lnTo>
                  <a:pt x="44450" y="1120394"/>
                </a:lnTo>
                <a:lnTo>
                  <a:pt x="44450" y="1081151"/>
                </a:lnTo>
                <a:lnTo>
                  <a:pt x="38100" y="1081151"/>
                </a:lnTo>
                <a:lnTo>
                  <a:pt x="44450" y="1074801"/>
                </a:lnTo>
                <a:lnTo>
                  <a:pt x="287908" y="1074801"/>
                </a:lnTo>
                <a:lnTo>
                  <a:pt x="287908" y="1068451"/>
                </a:lnTo>
                <a:close/>
              </a:path>
              <a:path w="300989" h="1184275">
                <a:moveTo>
                  <a:pt x="76200" y="1107694"/>
                </a:moveTo>
                <a:lnTo>
                  <a:pt x="44450" y="1107694"/>
                </a:lnTo>
                <a:lnTo>
                  <a:pt x="44450" y="1120394"/>
                </a:lnTo>
                <a:lnTo>
                  <a:pt x="69850" y="1120394"/>
                </a:lnTo>
                <a:lnTo>
                  <a:pt x="76200" y="1107694"/>
                </a:lnTo>
                <a:close/>
              </a:path>
              <a:path w="300989" h="1184275">
                <a:moveTo>
                  <a:pt x="44450" y="1074801"/>
                </a:moveTo>
                <a:lnTo>
                  <a:pt x="38100" y="1081151"/>
                </a:lnTo>
                <a:lnTo>
                  <a:pt x="44450" y="1081151"/>
                </a:lnTo>
                <a:lnTo>
                  <a:pt x="44450" y="1074801"/>
                </a:lnTo>
                <a:close/>
              </a:path>
              <a:path w="300989" h="1184275">
                <a:moveTo>
                  <a:pt x="300608" y="1068451"/>
                </a:moveTo>
                <a:lnTo>
                  <a:pt x="294258" y="1068451"/>
                </a:lnTo>
                <a:lnTo>
                  <a:pt x="287908" y="1074801"/>
                </a:lnTo>
                <a:lnTo>
                  <a:pt x="44450" y="1074801"/>
                </a:lnTo>
                <a:lnTo>
                  <a:pt x="44450" y="1081151"/>
                </a:lnTo>
                <a:lnTo>
                  <a:pt x="300608" y="1081151"/>
                </a:lnTo>
                <a:lnTo>
                  <a:pt x="300608" y="1068451"/>
                </a:lnTo>
                <a:close/>
              </a:path>
              <a:path w="300989" h="1184275">
                <a:moveTo>
                  <a:pt x="287908" y="6350"/>
                </a:moveTo>
                <a:lnTo>
                  <a:pt x="287908" y="1074801"/>
                </a:lnTo>
                <a:lnTo>
                  <a:pt x="294258" y="1068451"/>
                </a:lnTo>
                <a:lnTo>
                  <a:pt x="300608" y="1068451"/>
                </a:lnTo>
                <a:lnTo>
                  <a:pt x="300608" y="12700"/>
                </a:lnTo>
                <a:lnTo>
                  <a:pt x="294258" y="12700"/>
                </a:lnTo>
                <a:lnTo>
                  <a:pt x="287908" y="6350"/>
                </a:lnTo>
                <a:close/>
              </a:path>
              <a:path w="300989" h="1184275">
                <a:moveTo>
                  <a:pt x="300608" y="0"/>
                </a:moveTo>
                <a:lnTo>
                  <a:pt x="65658" y="0"/>
                </a:lnTo>
                <a:lnTo>
                  <a:pt x="65658" y="12700"/>
                </a:lnTo>
                <a:lnTo>
                  <a:pt x="287908" y="12700"/>
                </a:lnTo>
                <a:lnTo>
                  <a:pt x="287908" y="6350"/>
                </a:lnTo>
                <a:lnTo>
                  <a:pt x="300608" y="6350"/>
                </a:lnTo>
                <a:lnTo>
                  <a:pt x="300608" y="0"/>
                </a:lnTo>
                <a:close/>
              </a:path>
              <a:path w="300989" h="1184275">
                <a:moveTo>
                  <a:pt x="300608" y="6350"/>
                </a:moveTo>
                <a:lnTo>
                  <a:pt x="287908" y="6350"/>
                </a:lnTo>
                <a:lnTo>
                  <a:pt x="294258" y="12700"/>
                </a:lnTo>
                <a:lnTo>
                  <a:pt x="300608" y="12700"/>
                </a:lnTo>
                <a:lnTo>
                  <a:pt x="300608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457825" y="6287820"/>
            <a:ext cx="1092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181728" y="1958085"/>
            <a:ext cx="1446530" cy="2756535"/>
            <a:chOff x="4181728" y="1958085"/>
            <a:chExt cx="1446530" cy="2756535"/>
          </a:xfrm>
        </p:grpSpPr>
        <p:sp>
          <p:nvSpPr>
            <p:cNvPr id="62" name="object 62"/>
            <p:cNvSpPr/>
            <p:nvPr/>
          </p:nvSpPr>
          <p:spPr>
            <a:xfrm>
              <a:off x="4181729" y="2039111"/>
              <a:ext cx="1446530" cy="2675890"/>
            </a:xfrm>
            <a:custGeom>
              <a:avLst/>
              <a:gdLst/>
              <a:ahLst/>
              <a:cxnLst/>
              <a:rect l="l" t="t" r="r" b="b"/>
              <a:pathLst>
                <a:path w="1446529" h="2675890">
                  <a:moveTo>
                    <a:pt x="304279" y="44704"/>
                  </a:moveTo>
                  <a:lnTo>
                    <a:pt x="252349" y="44704"/>
                  </a:lnTo>
                  <a:lnTo>
                    <a:pt x="239560" y="44704"/>
                  </a:lnTo>
                  <a:lnTo>
                    <a:pt x="239141" y="76200"/>
                  </a:lnTo>
                  <a:lnTo>
                    <a:pt x="304279" y="44704"/>
                  </a:lnTo>
                  <a:close/>
                </a:path>
                <a:path w="1446529" h="2675890">
                  <a:moveTo>
                    <a:pt x="315849" y="39116"/>
                  </a:moveTo>
                  <a:lnTo>
                    <a:pt x="240157" y="0"/>
                  </a:lnTo>
                  <a:lnTo>
                    <a:pt x="239725" y="31838"/>
                  </a:lnTo>
                  <a:lnTo>
                    <a:pt x="254" y="28702"/>
                  </a:lnTo>
                  <a:lnTo>
                    <a:pt x="0" y="41402"/>
                  </a:lnTo>
                  <a:lnTo>
                    <a:pt x="239560" y="44538"/>
                  </a:lnTo>
                  <a:lnTo>
                    <a:pt x="252349" y="44538"/>
                  </a:lnTo>
                  <a:lnTo>
                    <a:pt x="304634" y="44538"/>
                  </a:lnTo>
                  <a:lnTo>
                    <a:pt x="315849" y="39116"/>
                  </a:lnTo>
                  <a:close/>
                </a:path>
                <a:path w="1446529" h="2675890">
                  <a:moveTo>
                    <a:pt x="1446403" y="2599309"/>
                  </a:moveTo>
                  <a:lnTo>
                    <a:pt x="1414653" y="2599309"/>
                  </a:lnTo>
                  <a:lnTo>
                    <a:pt x="1414653" y="2232660"/>
                  </a:lnTo>
                  <a:lnTo>
                    <a:pt x="1401953" y="2232660"/>
                  </a:lnTo>
                  <a:lnTo>
                    <a:pt x="1401953" y="2599309"/>
                  </a:lnTo>
                  <a:lnTo>
                    <a:pt x="1370203" y="2599309"/>
                  </a:lnTo>
                  <a:lnTo>
                    <a:pt x="1408303" y="2675509"/>
                  </a:lnTo>
                  <a:lnTo>
                    <a:pt x="1440053" y="2612009"/>
                  </a:lnTo>
                  <a:lnTo>
                    <a:pt x="1446403" y="259930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827" y="2403347"/>
              <a:ext cx="159638" cy="7620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0"/>
                  </a:moveTo>
                  <a:lnTo>
                    <a:pt x="0" y="576072"/>
                  </a:lnTo>
                  <a:lnTo>
                    <a:pt x="242315" y="460883"/>
                  </a:lnTo>
                  <a:lnTo>
                    <a:pt x="242315" y="115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97323" y="1964435"/>
              <a:ext cx="242570" cy="576580"/>
            </a:xfrm>
            <a:custGeom>
              <a:avLst/>
              <a:gdLst/>
              <a:ahLst/>
              <a:cxnLst/>
              <a:rect l="l" t="t" r="r" b="b"/>
              <a:pathLst>
                <a:path w="242570" h="576580">
                  <a:moveTo>
                    <a:pt x="0" y="576072"/>
                  </a:moveTo>
                  <a:lnTo>
                    <a:pt x="0" y="0"/>
                  </a:lnTo>
                  <a:lnTo>
                    <a:pt x="242315" y="115188"/>
                  </a:lnTo>
                  <a:lnTo>
                    <a:pt x="242315" y="460883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973" y="2177541"/>
              <a:ext cx="98043" cy="154432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4610480" y="218973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3874" y="1089533"/>
            <a:ext cx="4271645" cy="657860"/>
          </a:xfrm>
          <a:custGeom>
            <a:avLst/>
            <a:gdLst/>
            <a:ahLst/>
            <a:cxnLst/>
            <a:rect l="l" t="t" r="r" b="b"/>
            <a:pathLst>
              <a:path w="4271645" h="657860">
                <a:moveTo>
                  <a:pt x="4195318" y="579374"/>
                </a:moveTo>
                <a:lnTo>
                  <a:pt x="4228338" y="657859"/>
                </a:lnTo>
                <a:lnTo>
                  <a:pt x="4265506" y="594487"/>
                </a:lnTo>
                <a:lnTo>
                  <a:pt x="4226179" y="594487"/>
                </a:lnTo>
                <a:lnTo>
                  <a:pt x="4226195" y="581435"/>
                </a:lnTo>
                <a:lnTo>
                  <a:pt x="4195318" y="579374"/>
                </a:lnTo>
                <a:close/>
              </a:path>
              <a:path w="4271645" h="657860">
                <a:moveTo>
                  <a:pt x="4239768" y="0"/>
                </a:moveTo>
                <a:lnTo>
                  <a:pt x="0" y="0"/>
                </a:lnTo>
                <a:lnTo>
                  <a:pt x="0" y="637158"/>
                </a:lnTo>
                <a:lnTo>
                  <a:pt x="12700" y="63715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239758" y="6350"/>
                </a:lnTo>
                <a:lnTo>
                  <a:pt x="4239768" y="0"/>
                </a:lnTo>
                <a:close/>
              </a:path>
              <a:path w="4271645" h="657860">
                <a:moveTo>
                  <a:pt x="4226195" y="581435"/>
                </a:moveTo>
                <a:lnTo>
                  <a:pt x="4226179" y="594487"/>
                </a:lnTo>
                <a:lnTo>
                  <a:pt x="4238879" y="594487"/>
                </a:lnTo>
                <a:lnTo>
                  <a:pt x="4238897" y="582284"/>
                </a:lnTo>
                <a:lnTo>
                  <a:pt x="4226195" y="581435"/>
                </a:lnTo>
                <a:close/>
              </a:path>
              <a:path w="4271645" h="657860">
                <a:moveTo>
                  <a:pt x="4238897" y="582284"/>
                </a:moveTo>
                <a:lnTo>
                  <a:pt x="4238879" y="594487"/>
                </a:lnTo>
                <a:lnTo>
                  <a:pt x="4265506" y="594487"/>
                </a:lnTo>
                <a:lnTo>
                  <a:pt x="4271391" y="584453"/>
                </a:lnTo>
                <a:lnTo>
                  <a:pt x="4238897" y="582284"/>
                </a:lnTo>
                <a:close/>
              </a:path>
              <a:path w="4271645" h="657860">
                <a:moveTo>
                  <a:pt x="4239758" y="6350"/>
                </a:moveTo>
                <a:lnTo>
                  <a:pt x="4226941" y="6350"/>
                </a:lnTo>
                <a:lnTo>
                  <a:pt x="4233291" y="12700"/>
                </a:lnTo>
                <a:lnTo>
                  <a:pt x="4226932" y="12700"/>
                </a:lnTo>
                <a:lnTo>
                  <a:pt x="4226195" y="581435"/>
                </a:lnTo>
                <a:lnTo>
                  <a:pt x="4238897" y="582284"/>
                </a:lnTo>
                <a:lnTo>
                  <a:pt x="4239749" y="12700"/>
                </a:lnTo>
                <a:lnTo>
                  <a:pt x="4233291" y="12700"/>
                </a:lnTo>
                <a:lnTo>
                  <a:pt x="4226941" y="6350"/>
                </a:lnTo>
                <a:lnTo>
                  <a:pt x="4239758" y="6350"/>
                </a:lnTo>
                <a:close/>
              </a:path>
              <a:path w="4271645" h="65786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4271645" h="657860">
                <a:moveTo>
                  <a:pt x="422694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226932" y="12700"/>
                </a:lnTo>
                <a:lnTo>
                  <a:pt x="422694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40993" y="1016507"/>
            <a:ext cx="2251710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8720" indent="1905">
              <a:lnSpc>
                <a:spcPct val="1199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46708" y="2279142"/>
            <a:ext cx="3822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800857" y="2208276"/>
            <a:ext cx="8192770" cy="3552190"/>
            <a:chOff x="2800857" y="2208276"/>
            <a:chExt cx="8192770" cy="3552190"/>
          </a:xfrm>
        </p:grpSpPr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5067" y="2208276"/>
              <a:ext cx="159639" cy="7620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800858" y="3608831"/>
              <a:ext cx="8192770" cy="2152015"/>
            </a:xfrm>
            <a:custGeom>
              <a:avLst/>
              <a:gdLst/>
              <a:ahLst/>
              <a:cxnLst/>
              <a:rect l="l" t="t" r="r" b="b"/>
              <a:pathLst>
                <a:path w="8192770" h="2152015">
                  <a:moveTo>
                    <a:pt x="5218176" y="1788922"/>
                  </a:moveTo>
                  <a:lnTo>
                    <a:pt x="5211826" y="1776222"/>
                  </a:lnTo>
                  <a:lnTo>
                    <a:pt x="5180076" y="1712722"/>
                  </a:lnTo>
                  <a:lnTo>
                    <a:pt x="5141976" y="1788922"/>
                  </a:lnTo>
                  <a:lnTo>
                    <a:pt x="5173726" y="1788922"/>
                  </a:lnTo>
                  <a:lnTo>
                    <a:pt x="5173726" y="2070722"/>
                  </a:lnTo>
                  <a:lnTo>
                    <a:pt x="12700" y="2070722"/>
                  </a:lnTo>
                  <a:lnTo>
                    <a:pt x="12700" y="1706880"/>
                  </a:lnTo>
                  <a:lnTo>
                    <a:pt x="0" y="1706880"/>
                  </a:lnTo>
                  <a:lnTo>
                    <a:pt x="0" y="2083422"/>
                  </a:lnTo>
                  <a:lnTo>
                    <a:pt x="5186426" y="2083422"/>
                  </a:lnTo>
                  <a:lnTo>
                    <a:pt x="5186426" y="2077072"/>
                  </a:lnTo>
                  <a:lnTo>
                    <a:pt x="5186426" y="2070722"/>
                  </a:lnTo>
                  <a:lnTo>
                    <a:pt x="5186426" y="1788922"/>
                  </a:lnTo>
                  <a:lnTo>
                    <a:pt x="5218176" y="1788922"/>
                  </a:lnTo>
                  <a:close/>
                </a:path>
                <a:path w="8192770" h="2152015">
                  <a:moveTo>
                    <a:pt x="6083808" y="38100"/>
                  </a:moveTo>
                  <a:lnTo>
                    <a:pt x="6071108" y="31750"/>
                  </a:lnTo>
                  <a:lnTo>
                    <a:pt x="6007608" y="0"/>
                  </a:lnTo>
                  <a:lnTo>
                    <a:pt x="6007608" y="31750"/>
                  </a:lnTo>
                  <a:lnTo>
                    <a:pt x="5716778" y="31750"/>
                  </a:lnTo>
                  <a:lnTo>
                    <a:pt x="5716778" y="44450"/>
                  </a:lnTo>
                  <a:lnTo>
                    <a:pt x="6007608" y="44450"/>
                  </a:lnTo>
                  <a:lnTo>
                    <a:pt x="6007608" y="76200"/>
                  </a:lnTo>
                  <a:lnTo>
                    <a:pt x="6071108" y="44450"/>
                  </a:lnTo>
                  <a:lnTo>
                    <a:pt x="6083808" y="38100"/>
                  </a:lnTo>
                  <a:close/>
                </a:path>
                <a:path w="8192770" h="2152015">
                  <a:moveTo>
                    <a:pt x="8192389" y="1780032"/>
                  </a:moveTo>
                  <a:lnTo>
                    <a:pt x="8186039" y="1767332"/>
                  </a:lnTo>
                  <a:lnTo>
                    <a:pt x="8154289" y="1703832"/>
                  </a:lnTo>
                  <a:lnTo>
                    <a:pt x="8116189" y="1780032"/>
                  </a:lnTo>
                  <a:lnTo>
                    <a:pt x="8147939" y="1780032"/>
                  </a:lnTo>
                  <a:lnTo>
                    <a:pt x="8147939" y="2138730"/>
                  </a:lnTo>
                  <a:lnTo>
                    <a:pt x="5660644" y="2138730"/>
                  </a:lnTo>
                  <a:lnTo>
                    <a:pt x="5660644" y="1709166"/>
                  </a:lnTo>
                  <a:lnTo>
                    <a:pt x="5647944" y="1709166"/>
                  </a:lnTo>
                  <a:lnTo>
                    <a:pt x="5647944" y="2151430"/>
                  </a:lnTo>
                  <a:lnTo>
                    <a:pt x="8160639" y="2151430"/>
                  </a:lnTo>
                  <a:lnTo>
                    <a:pt x="8160639" y="2145080"/>
                  </a:lnTo>
                  <a:lnTo>
                    <a:pt x="8160639" y="2138730"/>
                  </a:lnTo>
                  <a:lnTo>
                    <a:pt x="8160639" y="1780032"/>
                  </a:lnTo>
                  <a:lnTo>
                    <a:pt x="8192389" y="178003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827779" y="1802637"/>
            <a:ext cx="60325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2725" algn="just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 Offset</a:t>
            </a:r>
            <a:endParaRPr sz="1000">
              <a:latin typeface="Calibri"/>
              <a:cs typeface="Calibri"/>
            </a:endParaRPr>
          </a:p>
          <a:p>
            <a:pPr marL="15240" marR="5080" algn="just">
              <a:lnSpc>
                <a:spcPct val="100000"/>
              </a:lnSpc>
              <a:spcBef>
                <a:spcPts val="254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9395206" y="1956561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522966" y="1946528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762490" y="3519042"/>
            <a:ext cx="368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927080" y="3534917"/>
            <a:ext cx="391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37958" y="4095064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33172" y="5036261"/>
            <a:ext cx="1607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198370" y="5055565"/>
            <a:ext cx="232029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515620" marR="299085" indent="131445">
              <a:lnSpc>
                <a:spcPct val="143700"/>
              </a:lnSpc>
              <a:spcBef>
                <a:spcPts val="45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385445">
              <a:lnSpc>
                <a:spcPct val="1000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215628" y="4995417"/>
            <a:ext cx="187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91" name="object 91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4890642" y="2147442"/>
            <a:ext cx="7575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Exec/Exec</a:t>
            </a:r>
            <a:r>
              <a:rPr sz="1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940297" y="1270888"/>
            <a:ext cx="3166110" cy="862965"/>
            <a:chOff x="5940297" y="1270888"/>
            <a:chExt cx="3166110" cy="862965"/>
          </a:xfrm>
        </p:grpSpPr>
        <p:sp>
          <p:nvSpPr>
            <p:cNvPr id="97" name="object 97"/>
            <p:cNvSpPr/>
            <p:nvPr/>
          </p:nvSpPr>
          <p:spPr>
            <a:xfrm>
              <a:off x="8915399" y="2007108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15399" y="2007108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Mem/Exec</a:t>
            </a:r>
            <a:r>
              <a:rPr sz="1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2" name="object 112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7" name="object 117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7" name="object 127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1" name="object 131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3" name="object 133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405" y="5068189"/>
            <a:ext cx="9919335" cy="149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5"/>
              </a:lnSpc>
            </a:pPr>
            <a:r>
              <a:rPr sz="3400" dirty="0">
                <a:latin typeface="Calibri"/>
                <a:cs typeface="Calibri"/>
              </a:rPr>
              <a:t>What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if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one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of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our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instructions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were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throw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an</a:t>
            </a:r>
            <a:endParaRPr sz="3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400" spc="-20" dirty="0">
                <a:latin typeface="Calibri"/>
                <a:cs typeface="Calibri"/>
              </a:rPr>
              <a:t>exception</a:t>
            </a:r>
            <a:r>
              <a:rPr sz="3400" spc="-12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(e.g.,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illegal</a:t>
            </a:r>
            <a:r>
              <a:rPr sz="3400" spc="-114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decode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or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page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fault </a:t>
            </a:r>
            <a:r>
              <a:rPr sz="3400" dirty="0">
                <a:latin typeface="Calibri"/>
                <a:cs typeface="Calibri"/>
              </a:rPr>
              <a:t>on</a:t>
            </a:r>
            <a:r>
              <a:rPr sz="3400" spc="-4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</a:t>
            </a:r>
            <a:r>
              <a:rPr sz="3400" spc="-4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memop)?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0902" y="3659885"/>
            <a:ext cx="152908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91440" marR="381635">
              <a:lnSpc>
                <a:spcPct val="100000"/>
              </a:lnSpc>
              <a:spcBef>
                <a:spcPts val="484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6434" y="3294634"/>
            <a:ext cx="3342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r>
              <a:rPr sz="1800" spc="-7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9860" y="3297428"/>
            <a:ext cx="3303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sub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x5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x4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5101" y="3289757"/>
            <a:ext cx="1528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5"/>
              </a:spcBef>
            </a:pPr>
            <a:r>
              <a:rPr dirty="0"/>
              <a:t>Question:</a:t>
            </a:r>
            <a:r>
              <a:rPr spc="-50" dirty="0"/>
              <a:t> </a:t>
            </a: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pipelined</a:t>
            </a:r>
            <a:r>
              <a:rPr spc="-15" dirty="0"/>
              <a:t> </a:t>
            </a:r>
            <a:r>
              <a:rPr spc="-10" dirty="0"/>
              <a:t>system?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08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Pipelining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abstract:</a:t>
            </a:r>
          </a:p>
          <a:p>
            <a:pPr marL="12700">
              <a:lnSpc>
                <a:spcPts val="5015"/>
              </a:lnSpc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laundry</a:t>
            </a:r>
            <a:r>
              <a:rPr spc="-60" dirty="0"/>
              <a:t> </a:t>
            </a:r>
            <a:r>
              <a:rPr dirty="0"/>
              <a:t>efficiency</a:t>
            </a:r>
            <a:r>
              <a:rPr spc="-2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069" y="3216020"/>
            <a:ext cx="4405630" cy="2358390"/>
            <a:chOff x="3600069" y="3216020"/>
            <a:chExt cx="4405630" cy="235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37" y="3825239"/>
              <a:ext cx="980933" cy="1147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6507" y="3837373"/>
              <a:ext cx="1076004" cy="1136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9867" y="3712695"/>
              <a:ext cx="1469616" cy="1185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8644" y="3244595"/>
              <a:ext cx="4348480" cy="2301240"/>
            </a:xfrm>
            <a:custGeom>
              <a:avLst/>
              <a:gdLst/>
              <a:ahLst/>
              <a:cxnLst/>
              <a:rect l="l" t="t" r="r" b="b"/>
              <a:pathLst>
                <a:path w="4348480" h="2301240">
                  <a:moveTo>
                    <a:pt x="0" y="2301240"/>
                  </a:moveTo>
                  <a:lnTo>
                    <a:pt x="4347972" y="230124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03027" y="457200"/>
            <a:ext cx="4712335" cy="1652270"/>
            <a:chOff x="7303027" y="457200"/>
            <a:chExt cx="4712335" cy="16522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19" y="644652"/>
              <a:ext cx="3282696" cy="1377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3027" y="457200"/>
              <a:ext cx="1420329" cy="165201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087" y="3250844"/>
            <a:ext cx="732548" cy="61026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834905" y="3998017"/>
            <a:ext cx="732790" cy="1449070"/>
            <a:chOff x="1834905" y="3998017"/>
            <a:chExt cx="732790" cy="144907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8673" y="3998017"/>
              <a:ext cx="728536" cy="6143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4905" y="4620767"/>
              <a:ext cx="710164" cy="82600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06474" y="2763773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35" dirty="0"/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24296" y="6670573"/>
            <a:ext cx="6698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Art</a:t>
            </a:r>
            <a:r>
              <a:rPr sz="1000" spc="-10" dirty="0">
                <a:latin typeface="Calibri"/>
                <a:cs typeface="Calibri"/>
              </a:rPr>
              <a:t> attribution: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Andrejs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Kirma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ProjectKoson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Rattanaphan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Project,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Symbolon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Noun</a:t>
            </a:r>
            <a:r>
              <a:rPr sz="1000" spc="-10" dirty="0">
                <a:latin typeface="Calibri"/>
                <a:cs typeface="Calibri"/>
              </a:rPr>
              <a:t> 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1281" y="276377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washed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6434" y="3294634"/>
            <a:ext cx="3342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r>
              <a:rPr sz="1800" spc="-7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9860" y="3294634"/>
            <a:ext cx="152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invalid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ins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5101" y="3289757"/>
            <a:ext cx="1528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4332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Exception</a:t>
            </a:r>
            <a:r>
              <a:rPr spc="-135" dirty="0"/>
              <a:t> </a:t>
            </a:r>
            <a:r>
              <a:rPr spc="-10" dirty="0"/>
              <a:t>Handling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35321" y="3297428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96715" y="1709927"/>
            <a:ext cx="171450" cy="1448435"/>
          </a:xfrm>
          <a:custGeom>
            <a:avLst/>
            <a:gdLst/>
            <a:ahLst/>
            <a:cxnLst/>
            <a:rect l="l" t="t" r="r" b="b"/>
            <a:pathLst>
              <a:path w="171450" h="1448435">
                <a:moveTo>
                  <a:pt x="57150" y="1276858"/>
                </a:moveTo>
                <a:lnTo>
                  <a:pt x="0" y="1276858"/>
                </a:lnTo>
                <a:lnTo>
                  <a:pt x="85725" y="1448308"/>
                </a:lnTo>
                <a:lnTo>
                  <a:pt x="157162" y="1305433"/>
                </a:lnTo>
                <a:lnTo>
                  <a:pt x="57150" y="1305433"/>
                </a:lnTo>
                <a:lnTo>
                  <a:pt x="57150" y="1276858"/>
                </a:lnTo>
                <a:close/>
              </a:path>
              <a:path w="171450" h="1448435">
                <a:moveTo>
                  <a:pt x="114300" y="0"/>
                </a:moveTo>
                <a:lnTo>
                  <a:pt x="57150" y="0"/>
                </a:lnTo>
                <a:lnTo>
                  <a:pt x="57150" y="1305433"/>
                </a:lnTo>
                <a:lnTo>
                  <a:pt x="114300" y="1305433"/>
                </a:lnTo>
                <a:lnTo>
                  <a:pt x="114300" y="0"/>
                </a:lnTo>
                <a:close/>
              </a:path>
              <a:path w="171450" h="1448435">
                <a:moveTo>
                  <a:pt x="171450" y="1276858"/>
                </a:moveTo>
                <a:lnTo>
                  <a:pt x="114300" y="1276858"/>
                </a:lnTo>
                <a:lnTo>
                  <a:pt x="114300" y="1305433"/>
                </a:lnTo>
                <a:lnTo>
                  <a:pt x="157162" y="1305433"/>
                </a:lnTo>
                <a:lnTo>
                  <a:pt x="171450" y="127685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16222" y="1335785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Exception!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405" y="5068189"/>
            <a:ext cx="9919335" cy="149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5"/>
              </a:lnSpc>
            </a:pPr>
            <a:r>
              <a:rPr sz="3400" dirty="0">
                <a:latin typeface="Calibri"/>
                <a:cs typeface="Calibri"/>
              </a:rPr>
              <a:t>What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if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one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of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our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instructions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were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throw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an</a:t>
            </a:r>
            <a:endParaRPr sz="3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400" spc="-20" dirty="0">
                <a:latin typeface="Calibri"/>
                <a:cs typeface="Calibri"/>
              </a:rPr>
              <a:t>exception</a:t>
            </a:r>
            <a:r>
              <a:rPr sz="3400" spc="-12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(e.g.,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illegal</a:t>
            </a:r>
            <a:r>
              <a:rPr sz="3400" spc="-114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decode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or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page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fault </a:t>
            </a:r>
            <a:r>
              <a:rPr sz="3400" dirty="0">
                <a:latin typeface="Calibri"/>
                <a:cs typeface="Calibri"/>
              </a:rPr>
              <a:t>on</a:t>
            </a:r>
            <a:r>
              <a:rPr sz="3400" spc="-4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</a:t>
            </a:r>
            <a:r>
              <a:rPr sz="3400" spc="-4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memop)?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0902" y="3659885"/>
            <a:ext cx="152908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91440" marR="381635">
              <a:lnSpc>
                <a:spcPct val="100000"/>
              </a:lnSpc>
              <a:spcBef>
                <a:spcPts val="484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6434" y="3294634"/>
            <a:ext cx="3342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r>
              <a:rPr sz="1800" spc="-7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9860" y="3294634"/>
            <a:ext cx="152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invalid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ins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5101" y="3289757"/>
            <a:ext cx="1528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4332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Exception</a:t>
            </a:r>
            <a:r>
              <a:rPr spc="-135" dirty="0"/>
              <a:t> </a:t>
            </a:r>
            <a:r>
              <a:rPr spc="-10" dirty="0"/>
              <a:t>Handling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35321" y="3297428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405" y="4960365"/>
            <a:ext cx="10499725" cy="157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Basic</a:t>
            </a:r>
            <a:r>
              <a:rPr sz="3400" spc="-14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Exception</a:t>
            </a:r>
            <a:r>
              <a:rPr sz="3400" spc="-15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Idea:</a:t>
            </a:r>
            <a:r>
              <a:rPr sz="3400" spc="-12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Nuke</a:t>
            </a:r>
            <a:r>
              <a:rPr sz="3400" spc="-13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everything</a:t>
            </a:r>
            <a:r>
              <a:rPr sz="3400" spc="-13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that</a:t>
            </a:r>
            <a:r>
              <a:rPr sz="3400" spc="-13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started</a:t>
            </a:r>
            <a:r>
              <a:rPr sz="3400" spc="-1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after</a:t>
            </a:r>
            <a:r>
              <a:rPr sz="3400" spc="-13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the </a:t>
            </a:r>
            <a:r>
              <a:rPr sz="3400" dirty="0">
                <a:latin typeface="Calibri"/>
                <a:cs typeface="Calibri"/>
              </a:rPr>
              <a:t>current</a:t>
            </a:r>
            <a:r>
              <a:rPr sz="3400" spc="-14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instruction,</a:t>
            </a:r>
            <a:r>
              <a:rPr sz="3400" spc="-1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finish</a:t>
            </a:r>
            <a:r>
              <a:rPr sz="3400" spc="-13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everything</a:t>
            </a:r>
            <a:r>
              <a:rPr sz="3400" spc="-13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that</a:t>
            </a:r>
            <a:r>
              <a:rPr sz="3400" spc="-13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started</a:t>
            </a:r>
            <a:r>
              <a:rPr sz="3400" spc="-165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before</a:t>
            </a:r>
            <a:r>
              <a:rPr sz="3400" spc="-14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the </a:t>
            </a:r>
            <a:r>
              <a:rPr sz="3400" spc="-10" dirty="0">
                <a:latin typeface="Calibri"/>
                <a:cs typeface="Calibri"/>
              </a:rPr>
              <a:t>current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instruction,</a:t>
            </a:r>
            <a:r>
              <a:rPr sz="3400" spc="-114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jump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exception</a:t>
            </a:r>
            <a:r>
              <a:rPr sz="3400" spc="-12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handler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96715" y="1709927"/>
            <a:ext cx="171450" cy="1448435"/>
          </a:xfrm>
          <a:custGeom>
            <a:avLst/>
            <a:gdLst/>
            <a:ahLst/>
            <a:cxnLst/>
            <a:rect l="l" t="t" r="r" b="b"/>
            <a:pathLst>
              <a:path w="171450" h="1448435">
                <a:moveTo>
                  <a:pt x="57150" y="1276858"/>
                </a:moveTo>
                <a:lnTo>
                  <a:pt x="0" y="1276858"/>
                </a:lnTo>
                <a:lnTo>
                  <a:pt x="85725" y="1448308"/>
                </a:lnTo>
                <a:lnTo>
                  <a:pt x="157162" y="1305433"/>
                </a:lnTo>
                <a:lnTo>
                  <a:pt x="57150" y="1305433"/>
                </a:lnTo>
                <a:lnTo>
                  <a:pt x="57150" y="1276858"/>
                </a:lnTo>
                <a:close/>
              </a:path>
              <a:path w="171450" h="1448435">
                <a:moveTo>
                  <a:pt x="114300" y="0"/>
                </a:moveTo>
                <a:lnTo>
                  <a:pt x="57150" y="0"/>
                </a:lnTo>
                <a:lnTo>
                  <a:pt x="57150" y="1305433"/>
                </a:lnTo>
                <a:lnTo>
                  <a:pt x="114300" y="1305433"/>
                </a:lnTo>
                <a:lnTo>
                  <a:pt x="114300" y="0"/>
                </a:lnTo>
                <a:close/>
              </a:path>
              <a:path w="171450" h="1448435">
                <a:moveTo>
                  <a:pt x="171450" y="1276858"/>
                </a:moveTo>
                <a:lnTo>
                  <a:pt x="114300" y="1276858"/>
                </a:lnTo>
                <a:lnTo>
                  <a:pt x="114300" y="1305433"/>
                </a:lnTo>
                <a:lnTo>
                  <a:pt x="157162" y="1305433"/>
                </a:lnTo>
                <a:lnTo>
                  <a:pt x="171450" y="127685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16222" y="1335785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Exception!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42559" y="3032379"/>
            <a:ext cx="5100320" cy="171450"/>
          </a:xfrm>
          <a:custGeom>
            <a:avLst/>
            <a:gdLst/>
            <a:ahLst/>
            <a:cxnLst/>
            <a:rect l="l" t="t" r="r" b="b"/>
            <a:pathLst>
              <a:path w="5100320" h="171450">
                <a:moveTo>
                  <a:pt x="4928870" y="0"/>
                </a:moveTo>
                <a:lnTo>
                  <a:pt x="4928870" y="171450"/>
                </a:lnTo>
                <a:lnTo>
                  <a:pt x="5043170" y="114300"/>
                </a:lnTo>
                <a:lnTo>
                  <a:pt x="4957445" y="114300"/>
                </a:lnTo>
                <a:lnTo>
                  <a:pt x="4957445" y="57150"/>
                </a:lnTo>
                <a:lnTo>
                  <a:pt x="5043170" y="57150"/>
                </a:lnTo>
                <a:lnTo>
                  <a:pt x="4928870" y="0"/>
                </a:lnTo>
                <a:close/>
              </a:path>
              <a:path w="5100320" h="171450">
                <a:moveTo>
                  <a:pt x="492887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4928870" y="114300"/>
                </a:lnTo>
                <a:lnTo>
                  <a:pt x="4928870" y="57150"/>
                </a:lnTo>
                <a:close/>
              </a:path>
              <a:path w="5100320" h="171450">
                <a:moveTo>
                  <a:pt x="5043170" y="57150"/>
                </a:moveTo>
                <a:lnTo>
                  <a:pt x="4957445" y="57150"/>
                </a:lnTo>
                <a:lnTo>
                  <a:pt x="4957445" y="114300"/>
                </a:lnTo>
                <a:lnTo>
                  <a:pt x="5043170" y="114300"/>
                </a:lnTo>
                <a:lnTo>
                  <a:pt x="5100320" y="85725"/>
                </a:lnTo>
                <a:lnTo>
                  <a:pt x="5043170" y="5715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6211" y="3072002"/>
            <a:ext cx="1496695" cy="171450"/>
          </a:xfrm>
          <a:custGeom>
            <a:avLst/>
            <a:gdLst/>
            <a:ahLst/>
            <a:cxnLst/>
            <a:rect l="l" t="t" r="r" b="b"/>
            <a:pathLst>
              <a:path w="1496695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1496695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1496695" h="171450">
                <a:moveTo>
                  <a:pt x="149644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1496440" y="114300"/>
                </a:lnTo>
                <a:lnTo>
                  <a:pt x="1496440" y="571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3321" y="3658361"/>
            <a:ext cx="1490980" cy="607060"/>
          </a:xfrm>
          <a:custGeom>
            <a:avLst/>
            <a:gdLst/>
            <a:ahLst/>
            <a:cxnLst/>
            <a:rect l="l" t="t" r="r" b="b"/>
            <a:pathLst>
              <a:path w="1490979" h="607060">
                <a:moveTo>
                  <a:pt x="0" y="606551"/>
                </a:moveTo>
                <a:lnTo>
                  <a:pt x="1490472" y="606551"/>
                </a:lnTo>
                <a:lnTo>
                  <a:pt x="1490472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902" y="3659885"/>
            <a:ext cx="1529080" cy="586740"/>
          </a:xfrm>
          <a:custGeom>
            <a:avLst/>
            <a:gdLst/>
            <a:ahLst/>
            <a:cxnLst/>
            <a:rect l="l" t="t" r="r" b="b"/>
            <a:pathLst>
              <a:path w="1529079" h="586739">
                <a:moveTo>
                  <a:pt x="0" y="586739"/>
                </a:moveTo>
                <a:lnTo>
                  <a:pt x="1528572" y="586739"/>
                </a:lnTo>
                <a:lnTo>
                  <a:pt x="15285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6973" y="3658361"/>
            <a:ext cx="1663064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0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778" y="3658361"/>
            <a:ext cx="1498600" cy="58674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0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080" y="4004817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5442" y="3658361"/>
            <a:ext cx="1490980" cy="60706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150" y="3721354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6434" y="3294634"/>
            <a:ext cx="3342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x12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(x15)</a:t>
            </a:r>
            <a:r>
              <a:rPr sz="1800" spc="-7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add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x7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x8</a:t>
            </a:r>
            <a:r>
              <a:rPr sz="1800" spc="-25" dirty="0">
                <a:latin typeface="Courier New"/>
                <a:cs typeface="Courier New"/>
              </a:rPr>
              <a:t> x9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9860" y="3294634"/>
            <a:ext cx="1529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BNE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&lt;ehreg&gt;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5101" y="3289757"/>
            <a:ext cx="1528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(x14)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9369" y="236677"/>
            <a:ext cx="4332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Exception</a:t>
            </a:r>
            <a:r>
              <a:rPr spc="-135" dirty="0"/>
              <a:t> </a:t>
            </a:r>
            <a:r>
              <a:rPr spc="-10" dirty="0"/>
              <a:t>Handling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35321" y="3297428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sw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x0</a:t>
            </a:r>
            <a:r>
              <a:rPr sz="1800" spc="-20" dirty="0">
                <a:latin typeface="Courier New"/>
                <a:cs typeface="Courier New"/>
              </a:rPr>
              <a:t> (x13)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405" y="4960365"/>
            <a:ext cx="10574655" cy="157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Calibri"/>
                <a:cs typeface="Calibri"/>
              </a:rPr>
              <a:t>Basic</a:t>
            </a:r>
            <a:r>
              <a:rPr sz="3400" spc="-14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Exception</a:t>
            </a:r>
            <a:r>
              <a:rPr sz="3400" spc="-15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Idea:</a:t>
            </a:r>
            <a:r>
              <a:rPr sz="3400" spc="-12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Nuke</a:t>
            </a:r>
            <a:r>
              <a:rPr sz="3400" spc="-13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everything</a:t>
            </a:r>
            <a:r>
              <a:rPr sz="3400" spc="-13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that</a:t>
            </a:r>
            <a:r>
              <a:rPr sz="3400" spc="-13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started</a:t>
            </a:r>
            <a:r>
              <a:rPr sz="3400" spc="-1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after</a:t>
            </a:r>
            <a:r>
              <a:rPr sz="3400" spc="-13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the </a:t>
            </a:r>
            <a:r>
              <a:rPr sz="3400" dirty="0">
                <a:latin typeface="Calibri"/>
                <a:cs typeface="Calibri"/>
              </a:rPr>
              <a:t>current</a:t>
            </a:r>
            <a:r>
              <a:rPr sz="3400" spc="-14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instruction,</a:t>
            </a:r>
            <a:r>
              <a:rPr sz="3400" spc="-1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finish</a:t>
            </a:r>
            <a:r>
              <a:rPr sz="3400" spc="-13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everything</a:t>
            </a:r>
            <a:r>
              <a:rPr sz="3400" spc="-13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that</a:t>
            </a:r>
            <a:r>
              <a:rPr sz="3400" spc="-13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started</a:t>
            </a:r>
            <a:r>
              <a:rPr sz="3400" spc="-165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before</a:t>
            </a:r>
            <a:r>
              <a:rPr sz="3400" spc="-14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the </a:t>
            </a:r>
            <a:r>
              <a:rPr sz="3400" spc="-10" dirty="0">
                <a:latin typeface="Calibri"/>
                <a:cs typeface="Calibri"/>
              </a:rPr>
              <a:t>current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instruction,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jump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to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exception</a:t>
            </a:r>
            <a:r>
              <a:rPr sz="3400" spc="-120" dirty="0">
                <a:latin typeface="Calibri"/>
                <a:cs typeface="Calibri"/>
              </a:rPr>
              <a:t> </a:t>
            </a:r>
            <a:r>
              <a:rPr sz="3400" spc="-40" dirty="0">
                <a:latin typeface="Calibri"/>
                <a:cs typeface="Calibri"/>
              </a:rPr>
              <a:t>handler,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no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new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insns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96715" y="1709927"/>
            <a:ext cx="6146165" cy="1494155"/>
            <a:chOff x="4196715" y="1709927"/>
            <a:chExt cx="6146165" cy="1494155"/>
          </a:xfrm>
        </p:grpSpPr>
        <p:sp>
          <p:nvSpPr>
            <p:cNvPr id="16" name="object 16"/>
            <p:cNvSpPr/>
            <p:nvPr/>
          </p:nvSpPr>
          <p:spPr>
            <a:xfrm>
              <a:off x="4196715" y="1709927"/>
              <a:ext cx="171450" cy="1448435"/>
            </a:xfrm>
            <a:custGeom>
              <a:avLst/>
              <a:gdLst/>
              <a:ahLst/>
              <a:cxnLst/>
              <a:rect l="l" t="t" r="r" b="b"/>
              <a:pathLst>
                <a:path w="171450" h="1448435">
                  <a:moveTo>
                    <a:pt x="57150" y="1276858"/>
                  </a:moveTo>
                  <a:lnTo>
                    <a:pt x="0" y="1276858"/>
                  </a:lnTo>
                  <a:lnTo>
                    <a:pt x="85725" y="1448308"/>
                  </a:lnTo>
                  <a:lnTo>
                    <a:pt x="157162" y="1305433"/>
                  </a:lnTo>
                  <a:lnTo>
                    <a:pt x="57150" y="1305433"/>
                  </a:lnTo>
                  <a:lnTo>
                    <a:pt x="57150" y="1276858"/>
                  </a:lnTo>
                  <a:close/>
                </a:path>
                <a:path w="171450" h="1448435">
                  <a:moveTo>
                    <a:pt x="114300" y="0"/>
                  </a:moveTo>
                  <a:lnTo>
                    <a:pt x="57150" y="0"/>
                  </a:lnTo>
                  <a:lnTo>
                    <a:pt x="57150" y="1305433"/>
                  </a:lnTo>
                  <a:lnTo>
                    <a:pt x="114300" y="1305433"/>
                  </a:lnTo>
                  <a:lnTo>
                    <a:pt x="114300" y="0"/>
                  </a:lnTo>
                  <a:close/>
                </a:path>
                <a:path w="171450" h="1448435">
                  <a:moveTo>
                    <a:pt x="171450" y="1276858"/>
                  </a:moveTo>
                  <a:lnTo>
                    <a:pt x="114300" y="1276858"/>
                  </a:lnTo>
                  <a:lnTo>
                    <a:pt x="114300" y="1305433"/>
                  </a:lnTo>
                  <a:lnTo>
                    <a:pt x="157162" y="1305433"/>
                  </a:lnTo>
                  <a:lnTo>
                    <a:pt x="171450" y="127685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2560" y="3032378"/>
              <a:ext cx="5100320" cy="171450"/>
            </a:xfrm>
            <a:custGeom>
              <a:avLst/>
              <a:gdLst/>
              <a:ahLst/>
              <a:cxnLst/>
              <a:rect l="l" t="t" r="r" b="b"/>
              <a:pathLst>
                <a:path w="5100320" h="171450">
                  <a:moveTo>
                    <a:pt x="4928870" y="0"/>
                  </a:moveTo>
                  <a:lnTo>
                    <a:pt x="4928870" y="171450"/>
                  </a:lnTo>
                  <a:lnTo>
                    <a:pt x="5043170" y="114300"/>
                  </a:lnTo>
                  <a:lnTo>
                    <a:pt x="4957445" y="114300"/>
                  </a:lnTo>
                  <a:lnTo>
                    <a:pt x="4957445" y="57150"/>
                  </a:lnTo>
                  <a:lnTo>
                    <a:pt x="5043170" y="57150"/>
                  </a:lnTo>
                  <a:lnTo>
                    <a:pt x="4928870" y="0"/>
                  </a:lnTo>
                  <a:close/>
                </a:path>
                <a:path w="5100320" h="171450">
                  <a:moveTo>
                    <a:pt x="4928870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4928870" y="114300"/>
                  </a:lnTo>
                  <a:lnTo>
                    <a:pt x="4928870" y="57150"/>
                  </a:lnTo>
                  <a:close/>
                </a:path>
                <a:path w="5100320" h="171450">
                  <a:moveTo>
                    <a:pt x="5043170" y="57150"/>
                  </a:moveTo>
                  <a:lnTo>
                    <a:pt x="4957445" y="57150"/>
                  </a:lnTo>
                  <a:lnTo>
                    <a:pt x="4957445" y="114300"/>
                  </a:lnTo>
                  <a:lnTo>
                    <a:pt x="5043170" y="114300"/>
                  </a:lnTo>
                  <a:lnTo>
                    <a:pt x="5100320" y="85725"/>
                  </a:lnTo>
                  <a:lnTo>
                    <a:pt x="5043170" y="5715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16222" y="1335785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Exception!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96211" y="3072002"/>
            <a:ext cx="1496695" cy="171450"/>
          </a:xfrm>
          <a:custGeom>
            <a:avLst/>
            <a:gdLst/>
            <a:ahLst/>
            <a:cxnLst/>
            <a:rect l="l" t="t" r="r" b="b"/>
            <a:pathLst>
              <a:path w="1496695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1496695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1496695" h="171450">
                <a:moveTo>
                  <a:pt x="149644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1496440" y="114300"/>
                </a:lnTo>
                <a:lnTo>
                  <a:pt x="1496440" y="571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803138" y="1703577"/>
            <a:ext cx="936625" cy="300990"/>
            <a:chOff x="5803138" y="1703577"/>
            <a:chExt cx="936625" cy="300990"/>
          </a:xfrm>
        </p:grpSpPr>
        <p:sp>
          <p:nvSpPr>
            <p:cNvPr id="21" name="object 21"/>
            <p:cNvSpPr/>
            <p:nvPr/>
          </p:nvSpPr>
          <p:spPr>
            <a:xfrm>
              <a:off x="5809488" y="1709927"/>
              <a:ext cx="923925" cy="288290"/>
            </a:xfrm>
            <a:custGeom>
              <a:avLst/>
              <a:gdLst/>
              <a:ahLst/>
              <a:cxnLst/>
              <a:rect l="l" t="t" r="r" b="b"/>
              <a:pathLst>
                <a:path w="923925" h="288289">
                  <a:moveTo>
                    <a:pt x="923543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23543" y="288036"/>
                  </a:lnTo>
                  <a:lnTo>
                    <a:pt x="9235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09488" y="1709927"/>
              <a:ext cx="923925" cy="288290"/>
            </a:xfrm>
            <a:custGeom>
              <a:avLst/>
              <a:gdLst/>
              <a:ahLst/>
              <a:cxnLst/>
              <a:rect l="l" t="t" r="r" b="b"/>
              <a:pathLst>
                <a:path w="923925" h="288289">
                  <a:moveTo>
                    <a:pt x="0" y="288036"/>
                  </a:moveTo>
                  <a:lnTo>
                    <a:pt x="923543" y="288036"/>
                  </a:lnTo>
                  <a:lnTo>
                    <a:pt x="923543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803138" y="2262885"/>
            <a:ext cx="936625" cy="302260"/>
            <a:chOff x="5803138" y="2262885"/>
            <a:chExt cx="936625" cy="302260"/>
          </a:xfrm>
        </p:grpSpPr>
        <p:sp>
          <p:nvSpPr>
            <p:cNvPr id="24" name="object 24"/>
            <p:cNvSpPr/>
            <p:nvPr/>
          </p:nvSpPr>
          <p:spPr>
            <a:xfrm>
              <a:off x="5809488" y="2269235"/>
              <a:ext cx="923925" cy="289560"/>
            </a:xfrm>
            <a:custGeom>
              <a:avLst/>
              <a:gdLst/>
              <a:ahLst/>
              <a:cxnLst/>
              <a:rect l="l" t="t" r="r" b="b"/>
              <a:pathLst>
                <a:path w="923925" h="289560">
                  <a:moveTo>
                    <a:pt x="923543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923543" y="289560"/>
                  </a:lnTo>
                  <a:lnTo>
                    <a:pt x="9235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09488" y="2269235"/>
              <a:ext cx="923925" cy="289560"/>
            </a:xfrm>
            <a:custGeom>
              <a:avLst/>
              <a:gdLst/>
              <a:ahLst/>
              <a:cxnLst/>
              <a:rect l="l" t="t" r="r" b="b"/>
              <a:pathLst>
                <a:path w="923925" h="289560">
                  <a:moveTo>
                    <a:pt x="0" y="289560"/>
                  </a:moveTo>
                  <a:lnTo>
                    <a:pt x="923543" y="289560"/>
                  </a:lnTo>
                  <a:lnTo>
                    <a:pt x="923543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06567" y="1351788"/>
            <a:ext cx="1854835" cy="136271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Exception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Handler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Exception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Reason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76597" y="2033016"/>
            <a:ext cx="1030605" cy="1122045"/>
            <a:chOff x="4276597" y="2033016"/>
            <a:chExt cx="1030605" cy="1122045"/>
          </a:xfrm>
        </p:grpSpPr>
        <p:sp>
          <p:nvSpPr>
            <p:cNvPr id="28" name="object 28"/>
            <p:cNvSpPr/>
            <p:nvPr/>
          </p:nvSpPr>
          <p:spPr>
            <a:xfrm>
              <a:off x="4276597" y="2033016"/>
              <a:ext cx="1030605" cy="1122045"/>
            </a:xfrm>
            <a:custGeom>
              <a:avLst/>
              <a:gdLst/>
              <a:ahLst/>
              <a:cxnLst/>
              <a:rect l="l" t="t" r="r" b="b"/>
              <a:pathLst>
                <a:path w="1030604" h="1122045">
                  <a:moveTo>
                    <a:pt x="893504" y="107122"/>
                  </a:moveTo>
                  <a:lnTo>
                    <a:pt x="0" y="1082929"/>
                  </a:lnTo>
                  <a:lnTo>
                    <a:pt x="42163" y="1121537"/>
                  </a:lnTo>
                  <a:lnTo>
                    <a:pt x="935670" y="145728"/>
                  </a:lnTo>
                  <a:lnTo>
                    <a:pt x="893504" y="107122"/>
                  </a:lnTo>
                  <a:close/>
                </a:path>
                <a:path w="1030604" h="1122045">
                  <a:moveTo>
                    <a:pt x="1005783" y="86106"/>
                  </a:moveTo>
                  <a:lnTo>
                    <a:pt x="912749" y="86106"/>
                  </a:lnTo>
                  <a:lnTo>
                    <a:pt x="954913" y="124713"/>
                  </a:lnTo>
                  <a:lnTo>
                    <a:pt x="935670" y="145728"/>
                  </a:lnTo>
                  <a:lnTo>
                    <a:pt x="977773" y="184276"/>
                  </a:lnTo>
                  <a:lnTo>
                    <a:pt x="1005783" y="86106"/>
                  </a:lnTo>
                  <a:close/>
                </a:path>
                <a:path w="1030604" h="1122045">
                  <a:moveTo>
                    <a:pt x="912749" y="86106"/>
                  </a:moveTo>
                  <a:lnTo>
                    <a:pt x="893504" y="107122"/>
                  </a:lnTo>
                  <a:lnTo>
                    <a:pt x="935670" y="145728"/>
                  </a:lnTo>
                  <a:lnTo>
                    <a:pt x="954913" y="124713"/>
                  </a:lnTo>
                  <a:lnTo>
                    <a:pt x="912749" y="86106"/>
                  </a:lnTo>
                  <a:close/>
                </a:path>
                <a:path w="1030604" h="1122045">
                  <a:moveTo>
                    <a:pt x="1030351" y="0"/>
                  </a:moveTo>
                  <a:lnTo>
                    <a:pt x="851407" y="68580"/>
                  </a:lnTo>
                  <a:lnTo>
                    <a:pt x="893504" y="107122"/>
                  </a:lnTo>
                  <a:lnTo>
                    <a:pt x="912749" y="86106"/>
                  </a:lnTo>
                  <a:lnTo>
                    <a:pt x="1005783" y="86106"/>
                  </a:lnTo>
                  <a:lnTo>
                    <a:pt x="10303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75911" y="2117344"/>
              <a:ext cx="723265" cy="739140"/>
            </a:xfrm>
            <a:custGeom>
              <a:avLst/>
              <a:gdLst/>
              <a:ahLst/>
              <a:cxnLst/>
              <a:rect l="l" t="t" r="r" b="b"/>
              <a:pathLst>
                <a:path w="723264" h="739139">
                  <a:moveTo>
                    <a:pt x="127412" y="665098"/>
                  </a:moveTo>
                  <a:lnTo>
                    <a:pt x="94614" y="665098"/>
                  </a:lnTo>
                  <a:lnTo>
                    <a:pt x="98043" y="666368"/>
                  </a:lnTo>
                  <a:lnTo>
                    <a:pt x="101346" y="667638"/>
                  </a:lnTo>
                  <a:lnTo>
                    <a:pt x="114808" y="686688"/>
                  </a:lnTo>
                  <a:lnTo>
                    <a:pt x="114426" y="689228"/>
                  </a:lnTo>
                  <a:lnTo>
                    <a:pt x="114173" y="693038"/>
                  </a:lnTo>
                  <a:lnTo>
                    <a:pt x="113157" y="696848"/>
                  </a:lnTo>
                  <a:lnTo>
                    <a:pt x="111505" y="699388"/>
                  </a:lnTo>
                  <a:lnTo>
                    <a:pt x="109854" y="703198"/>
                  </a:lnTo>
                  <a:lnTo>
                    <a:pt x="107568" y="705738"/>
                  </a:lnTo>
                  <a:lnTo>
                    <a:pt x="100711" y="712088"/>
                  </a:lnTo>
                  <a:lnTo>
                    <a:pt x="96900" y="715898"/>
                  </a:lnTo>
                  <a:lnTo>
                    <a:pt x="89026" y="719708"/>
                  </a:lnTo>
                  <a:lnTo>
                    <a:pt x="85598" y="720978"/>
                  </a:lnTo>
                  <a:lnTo>
                    <a:pt x="79248" y="723518"/>
                  </a:lnTo>
                  <a:lnTo>
                    <a:pt x="76580" y="724788"/>
                  </a:lnTo>
                  <a:lnTo>
                    <a:pt x="72136" y="724788"/>
                  </a:lnTo>
                  <a:lnTo>
                    <a:pt x="70612" y="726058"/>
                  </a:lnTo>
                  <a:lnTo>
                    <a:pt x="69468" y="727328"/>
                  </a:lnTo>
                  <a:lnTo>
                    <a:pt x="69087" y="727328"/>
                  </a:lnTo>
                  <a:lnTo>
                    <a:pt x="68961" y="728598"/>
                  </a:lnTo>
                  <a:lnTo>
                    <a:pt x="69214" y="729868"/>
                  </a:lnTo>
                  <a:lnTo>
                    <a:pt x="69468" y="729868"/>
                  </a:lnTo>
                  <a:lnTo>
                    <a:pt x="69976" y="731138"/>
                  </a:lnTo>
                  <a:lnTo>
                    <a:pt x="71247" y="732408"/>
                  </a:lnTo>
                  <a:lnTo>
                    <a:pt x="72136" y="733678"/>
                  </a:lnTo>
                  <a:lnTo>
                    <a:pt x="73405" y="734948"/>
                  </a:lnTo>
                  <a:lnTo>
                    <a:pt x="76453" y="737488"/>
                  </a:lnTo>
                  <a:lnTo>
                    <a:pt x="78993" y="738758"/>
                  </a:lnTo>
                  <a:lnTo>
                    <a:pt x="84582" y="738758"/>
                  </a:lnTo>
                  <a:lnTo>
                    <a:pt x="89408" y="737488"/>
                  </a:lnTo>
                  <a:lnTo>
                    <a:pt x="92201" y="736218"/>
                  </a:lnTo>
                  <a:lnTo>
                    <a:pt x="95376" y="734948"/>
                  </a:lnTo>
                  <a:lnTo>
                    <a:pt x="98425" y="733678"/>
                  </a:lnTo>
                  <a:lnTo>
                    <a:pt x="101726" y="732408"/>
                  </a:lnTo>
                  <a:lnTo>
                    <a:pt x="105283" y="729868"/>
                  </a:lnTo>
                  <a:lnTo>
                    <a:pt x="108712" y="727328"/>
                  </a:lnTo>
                  <a:lnTo>
                    <a:pt x="112267" y="724788"/>
                  </a:lnTo>
                  <a:lnTo>
                    <a:pt x="115570" y="720978"/>
                  </a:lnTo>
                  <a:lnTo>
                    <a:pt x="132968" y="682878"/>
                  </a:lnTo>
                  <a:lnTo>
                    <a:pt x="132207" y="676528"/>
                  </a:lnTo>
                  <a:lnTo>
                    <a:pt x="130301" y="671448"/>
                  </a:lnTo>
                  <a:lnTo>
                    <a:pt x="128270" y="666368"/>
                  </a:lnTo>
                  <a:lnTo>
                    <a:pt x="127412" y="665098"/>
                  </a:lnTo>
                  <a:close/>
                </a:path>
                <a:path w="723264" h="739139">
                  <a:moveTo>
                    <a:pt x="47625" y="595248"/>
                  </a:moveTo>
                  <a:lnTo>
                    <a:pt x="41148" y="595248"/>
                  </a:lnTo>
                  <a:lnTo>
                    <a:pt x="38862" y="596518"/>
                  </a:lnTo>
                  <a:lnTo>
                    <a:pt x="36449" y="596518"/>
                  </a:lnTo>
                  <a:lnTo>
                    <a:pt x="33909" y="597788"/>
                  </a:lnTo>
                  <a:lnTo>
                    <a:pt x="31241" y="599058"/>
                  </a:lnTo>
                  <a:lnTo>
                    <a:pt x="28448" y="600328"/>
                  </a:lnTo>
                  <a:lnTo>
                    <a:pt x="25780" y="602868"/>
                  </a:lnTo>
                  <a:lnTo>
                    <a:pt x="20447" y="606678"/>
                  </a:lnTo>
                  <a:lnTo>
                    <a:pt x="18034" y="607948"/>
                  </a:lnTo>
                  <a:lnTo>
                    <a:pt x="15748" y="610488"/>
                  </a:lnTo>
                  <a:lnTo>
                    <a:pt x="0" y="644778"/>
                  </a:lnTo>
                  <a:lnTo>
                    <a:pt x="635" y="649858"/>
                  </a:lnTo>
                  <a:lnTo>
                    <a:pt x="2539" y="654938"/>
                  </a:lnTo>
                  <a:lnTo>
                    <a:pt x="4317" y="660018"/>
                  </a:lnTo>
                  <a:lnTo>
                    <a:pt x="7365" y="663828"/>
                  </a:lnTo>
                  <a:lnTo>
                    <a:pt x="15748" y="672718"/>
                  </a:lnTo>
                  <a:lnTo>
                    <a:pt x="19938" y="675258"/>
                  </a:lnTo>
                  <a:lnTo>
                    <a:pt x="24257" y="676528"/>
                  </a:lnTo>
                  <a:lnTo>
                    <a:pt x="28575" y="679068"/>
                  </a:lnTo>
                  <a:lnTo>
                    <a:pt x="46100" y="679068"/>
                  </a:lnTo>
                  <a:lnTo>
                    <a:pt x="71754" y="671448"/>
                  </a:lnTo>
                  <a:lnTo>
                    <a:pt x="75691" y="668908"/>
                  </a:lnTo>
                  <a:lnTo>
                    <a:pt x="79755" y="667638"/>
                  </a:lnTo>
                  <a:lnTo>
                    <a:pt x="83692" y="666368"/>
                  </a:lnTo>
                  <a:lnTo>
                    <a:pt x="87375" y="666368"/>
                  </a:lnTo>
                  <a:lnTo>
                    <a:pt x="91059" y="665098"/>
                  </a:lnTo>
                  <a:lnTo>
                    <a:pt x="127412" y="665098"/>
                  </a:lnTo>
                  <a:lnTo>
                    <a:pt x="124840" y="661288"/>
                  </a:lnTo>
                  <a:lnTo>
                    <a:pt x="122491" y="658748"/>
                  </a:lnTo>
                  <a:lnTo>
                    <a:pt x="33400" y="658748"/>
                  </a:lnTo>
                  <a:lnTo>
                    <a:pt x="30099" y="657478"/>
                  </a:lnTo>
                  <a:lnTo>
                    <a:pt x="26924" y="656208"/>
                  </a:lnTo>
                  <a:lnTo>
                    <a:pt x="22098" y="651128"/>
                  </a:lnTo>
                  <a:lnTo>
                    <a:pt x="20700" y="648588"/>
                  </a:lnTo>
                  <a:lnTo>
                    <a:pt x="19558" y="646048"/>
                  </a:lnTo>
                  <a:lnTo>
                    <a:pt x="18541" y="644778"/>
                  </a:lnTo>
                  <a:lnTo>
                    <a:pt x="18034" y="642238"/>
                  </a:lnTo>
                  <a:lnTo>
                    <a:pt x="18287" y="637158"/>
                  </a:lnTo>
                  <a:lnTo>
                    <a:pt x="18923" y="633348"/>
                  </a:lnTo>
                  <a:lnTo>
                    <a:pt x="20320" y="630808"/>
                  </a:lnTo>
                  <a:lnTo>
                    <a:pt x="21589" y="628268"/>
                  </a:lnTo>
                  <a:lnTo>
                    <a:pt x="23749" y="624458"/>
                  </a:lnTo>
                  <a:lnTo>
                    <a:pt x="29590" y="619378"/>
                  </a:lnTo>
                  <a:lnTo>
                    <a:pt x="32765" y="616838"/>
                  </a:lnTo>
                  <a:lnTo>
                    <a:pt x="35940" y="615568"/>
                  </a:lnTo>
                  <a:lnTo>
                    <a:pt x="39115" y="613028"/>
                  </a:lnTo>
                  <a:lnTo>
                    <a:pt x="42163" y="611758"/>
                  </a:lnTo>
                  <a:lnTo>
                    <a:pt x="44830" y="611758"/>
                  </a:lnTo>
                  <a:lnTo>
                    <a:pt x="47498" y="610488"/>
                  </a:lnTo>
                  <a:lnTo>
                    <a:pt x="49911" y="609218"/>
                  </a:lnTo>
                  <a:lnTo>
                    <a:pt x="53848" y="609218"/>
                  </a:lnTo>
                  <a:lnTo>
                    <a:pt x="55117" y="607948"/>
                  </a:lnTo>
                  <a:lnTo>
                    <a:pt x="56007" y="607948"/>
                  </a:lnTo>
                  <a:lnTo>
                    <a:pt x="56261" y="606678"/>
                  </a:lnTo>
                  <a:lnTo>
                    <a:pt x="56261" y="605408"/>
                  </a:lnTo>
                  <a:lnTo>
                    <a:pt x="55499" y="604138"/>
                  </a:lnTo>
                  <a:lnTo>
                    <a:pt x="54990" y="602868"/>
                  </a:lnTo>
                  <a:lnTo>
                    <a:pt x="54355" y="602868"/>
                  </a:lnTo>
                  <a:lnTo>
                    <a:pt x="53721" y="601598"/>
                  </a:lnTo>
                  <a:lnTo>
                    <a:pt x="52959" y="600328"/>
                  </a:lnTo>
                  <a:lnTo>
                    <a:pt x="51942" y="599058"/>
                  </a:lnTo>
                  <a:lnTo>
                    <a:pt x="50164" y="597788"/>
                  </a:lnTo>
                  <a:lnTo>
                    <a:pt x="49402" y="597788"/>
                  </a:lnTo>
                  <a:lnTo>
                    <a:pt x="47625" y="595248"/>
                  </a:lnTo>
                  <a:close/>
                </a:path>
                <a:path w="723264" h="739139">
                  <a:moveTo>
                    <a:pt x="98805" y="644778"/>
                  </a:moveTo>
                  <a:lnTo>
                    <a:pt x="90170" y="644778"/>
                  </a:lnTo>
                  <a:lnTo>
                    <a:pt x="76962" y="648588"/>
                  </a:lnTo>
                  <a:lnTo>
                    <a:pt x="64135" y="652398"/>
                  </a:lnTo>
                  <a:lnTo>
                    <a:pt x="60071" y="653668"/>
                  </a:lnTo>
                  <a:lnTo>
                    <a:pt x="55879" y="656208"/>
                  </a:lnTo>
                  <a:lnTo>
                    <a:pt x="51815" y="657478"/>
                  </a:lnTo>
                  <a:lnTo>
                    <a:pt x="47878" y="658748"/>
                  </a:lnTo>
                  <a:lnTo>
                    <a:pt x="122491" y="658748"/>
                  </a:lnTo>
                  <a:lnTo>
                    <a:pt x="120141" y="656208"/>
                  </a:lnTo>
                  <a:lnTo>
                    <a:pt x="116077" y="652398"/>
                  </a:lnTo>
                  <a:lnTo>
                    <a:pt x="111887" y="649858"/>
                  </a:lnTo>
                  <a:lnTo>
                    <a:pt x="103250" y="646048"/>
                  </a:lnTo>
                  <a:lnTo>
                    <a:pt x="98805" y="644778"/>
                  </a:lnTo>
                  <a:close/>
                </a:path>
                <a:path w="723264" h="739139">
                  <a:moveTo>
                    <a:pt x="147574" y="545718"/>
                  </a:moveTo>
                  <a:lnTo>
                    <a:pt x="114173" y="566038"/>
                  </a:lnTo>
                  <a:lnTo>
                    <a:pt x="104648" y="590168"/>
                  </a:lnTo>
                  <a:lnTo>
                    <a:pt x="105028" y="596518"/>
                  </a:lnTo>
                  <a:lnTo>
                    <a:pt x="124840" y="634618"/>
                  </a:lnTo>
                  <a:lnTo>
                    <a:pt x="156717" y="653668"/>
                  </a:lnTo>
                  <a:lnTo>
                    <a:pt x="162813" y="653668"/>
                  </a:lnTo>
                  <a:lnTo>
                    <a:pt x="169037" y="654938"/>
                  </a:lnTo>
                  <a:lnTo>
                    <a:pt x="187198" y="647318"/>
                  </a:lnTo>
                  <a:lnTo>
                    <a:pt x="193166" y="643508"/>
                  </a:lnTo>
                  <a:lnTo>
                    <a:pt x="199009" y="637158"/>
                  </a:lnTo>
                  <a:lnTo>
                    <a:pt x="164464" y="637158"/>
                  </a:lnTo>
                  <a:lnTo>
                    <a:pt x="156337" y="634618"/>
                  </a:lnTo>
                  <a:lnTo>
                    <a:pt x="144525" y="626998"/>
                  </a:lnTo>
                  <a:lnTo>
                    <a:pt x="140588" y="623188"/>
                  </a:lnTo>
                  <a:lnTo>
                    <a:pt x="150695" y="613028"/>
                  </a:lnTo>
                  <a:lnTo>
                    <a:pt x="130937" y="613028"/>
                  </a:lnTo>
                  <a:lnTo>
                    <a:pt x="128142" y="610488"/>
                  </a:lnTo>
                  <a:lnTo>
                    <a:pt x="125857" y="606678"/>
                  </a:lnTo>
                  <a:lnTo>
                    <a:pt x="124205" y="604138"/>
                  </a:lnTo>
                  <a:lnTo>
                    <a:pt x="122427" y="600328"/>
                  </a:lnTo>
                  <a:lnTo>
                    <a:pt x="121285" y="596518"/>
                  </a:lnTo>
                  <a:lnTo>
                    <a:pt x="120903" y="592708"/>
                  </a:lnTo>
                  <a:lnTo>
                    <a:pt x="120650" y="588898"/>
                  </a:lnTo>
                  <a:lnTo>
                    <a:pt x="121030" y="585088"/>
                  </a:lnTo>
                  <a:lnTo>
                    <a:pt x="122300" y="582548"/>
                  </a:lnTo>
                  <a:lnTo>
                    <a:pt x="123443" y="578738"/>
                  </a:lnTo>
                  <a:lnTo>
                    <a:pt x="125729" y="574928"/>
                  </a:lnTo>
                  <a:lnTo>
                    <a:pt x="135254" y="564768"/>
                  </a:lnTo>
                  <a:lnTo>
                    <a:pt x="141859" y="562228"/>
                  </a:lnTo>
                  <a:lnTo>
                    <a:pt x="183102" y="562228"/>
                  </a:lnTo>
                  <a:lnTo>
                    <a:pt x="179577" y="558418"/>
                  </a:lnTo>
                  <a:lnTo>
                    <a:pt x="174625" y="554608"/>
                  </a:lnTo>
                  <a:lnTo>
                    <a:pt x="169417" y="552068"/>
                  </a:lnTo>
                  <a:lnTo>
                    <a:pt x="164084" y="548258"/>
                  </a:lnTo>
                  <a:lnTo>
                    <a:pt x="158750" y="546988"/>
                  </a:lnTo>
                  <a:lnTo>
                    <a:pt x="147574" y="545718"/>
                  </a:lnTo>
                  <a:close/>
                </a:path>
                <a:path w="723264" h="739139">
                  <a:moveTo>
                    <a:pt x="211582" y="596518"/>
                  </a:moveTo>
                  <a:lnTo>
                    <a:pt x="208025" y="596518"/>
                  </a:lnTo>
                  <a:lnTo>
                    <a:pt x="207010" y="597788"/>
                  </a:lnTo>
                  <a:lnTo>
                    <a:pt x="205739" y="600328"/>
                  </a:lnTo>
                  <a:lnTo>
                    <a:pt x="204977" y="601598"/>
                  </a:lnTo>
                  <a:lnTo>
                    <a:pt x="204088" y="604138"/>
                  </a:lnTo>
                  <a:lnTo>
                    <a:pt x="201549" y="609218"/>
                  </a:lnTo>
                  <a:lnTo>
                    <a:pt x="199898" y="611758"/>
                  </a:lnTo>
                  <a:lnTo>
                    <a:pt x="197865" y="615568"/>
                  </a:lnTo>
                  <a:lnTo>
                    <a:pt x="195707" y="619378"/>
                  </a:lnTo>
                  <a:lnTo>
                    <a:pt x="193039" y="621918"/>
                  </a:lnTo>
                  <a:lnTo>
                    <a:pt x="185292" y="629538"/>
                  </a:lnTo>
                  <a:lnTo>
                    <a:pt x="181101" y="633348"/>
                  </a:lnTo>
                  <a:lnTo>
                    <a:pt x="168655" y="637158"/>
                  </a:lnTo>
                  <a:lnTo>
                    <a:pt x="199009" y="637158"/>
                  </a:lnTo>
                  <a:lnTo>
                    <a:pt x="202311" y="633348"/>
                  </a:lnTo>
                  <a:lnTo>
                    <a:pt x="205232" y="630808"/>
                  </a:lnTo>
                  <a:lnTo>
                    <a:pt x="207772" y="626998"/>
                  </a:lnTo>
                  <a:lnTo>
                    <a:pt x="210185" y="623188"/>
                  </a:lnTo>
                  <a:lnTo>
                    <a:pt x="212216" y="620648"/>
                  </a:lnTo>
                  <a:lnTo>
                    <a:pt x="215518" y="614298"/>
                  </a:lnTo>
                  <a:lnTo>
                    <a:pt x="216662" y="611758"/>
                  </a:lnTo>
                  <a:lnTo>
                    <a:pt x="218186" y="607948"/>
                  </a:lnTo>
                  <a:lnTo>
                    <a:pt x="218566" y="606678"/>
                  </a:lnTo>
                  <a:lnTo>
                    <a:pt x="218566" y="605408"/>
                  </a:lnTo>
                  <a:lnTo>
                    <a:pt x="218059" y="602868"/>
                  </a:lnTo>
                  <a:lnTo>
                    <a:pt x="217424" y="602868"/>
                  </a:lnTo>
                  <a:lnTo>
                    <a:pt x="216153" y="600328"/>
                  </a:lnTo>
                  <a:lnTo>
                    <a:pt x="213105" y="597788"/>
                  </a:lnTo>
                  <a:lnTo>
                    <a:pt x="212343" y="597788"/>
                  </a:lnTo>
                  <a:lnTo>
                    <a:pt x="211582" y="596518"/>
                  </a:lnTo>
                  <a:close/>
                </a:path>
                <a:path w="723264" h="739139">
                  <a:moveTo>
                    <a:pt x="183102" y="562228"/>
                  </a:moveTo>
                  <a:lnTo>
                    <a:pt x="141859" y="562228"/>
                  </a:lnTo>
                  <a:lnTo>
                    <a:pt x="148971" y="563498"/>
                  </a:lnTo>
                  <a:lnTo>
                    <a:pt x="156083" y="563498"/>
                  </a:lnTo>
                  <a:lnTo>
                    <a:pt x="162940" y="567308"/>
                  </a:lnTo>
                  <a:lnTo>
                    <a:pt x="169672" y="574928"/>
                  </a:lnTo>
                  <a:lnTo>
                    <a:pt x="130937" y="613028"/>
                  </a:lnTo>
                  <a:lnTo>
                    <a:pt x="150695" y="613028"/>
                  </a:lnTo>
                  <a:lnTo>
                    <a:pt x="188595" y="574928"/>
                  </a:lnTo>
                  <a:lnTo>
                    <a:pt x="189357" y="573658"/>
                  </a:lnTo>
                  <a:lnTo>
                    <a:pt x="189611" y="569848"/>
                  </a:lnTo>
                  <a:lnTo>
                    <a:pt x="188722" y="567308"/>
                  </a:lnTo>
                  <a:lnTo>
                    <a:pt x="186562" y="566038"/>
                  </a:lnTo>
                  <a:lnTo>
                    <a:pt x="184276" y="563498"/>
                  </a:lnTo>
                  <a:lnTo>
                    <a:pt x="183102" y="562228"/>
                  </a:lnTo>
                  <a:close/>
                </a:path>
                <a:path w="723264" h="739139">
                  <a:moveTo>
                    <a:pt x="209423" y="595248"/>
                  </a:moveTo>
                  <a:lnTo>
                    <a:pt x="208407" y="596518"/>
                  </a:lnTo>
                  <a:lnTo>
                    <a:pt x="210438" y="596518"/>
                  </a:lnTo>
                  <a:lnTo>
                    <a:pt x="209423" y="595248"/>
                  </a:lnTo>
                  <a:close/>
                </a:path>
                <a:path w="723264" h="739139">
                  <a:moveTo>
                    <a:pt x="169925" y="478408"/>
                  </a:moveTo>
                  <a:lnTo>
                    <a:pt x="165608" y="478408"/>
                  </a:lnTo>
                  <a:lnTo>
                    <a:pt x="164591" y="479678"/>
                  </a:lnTo>
                  <a:lnTo>
                    <a:pt x="162560" y="480948"/>
                  </a:lnTo>
                  <a:lnTo>
                    <a:pt x="160020" y="484758"/>
                  </a:lnTo>
                  <a:lnTo>
                    <a:pt x="158241" y="486028"/>
                  </a:lnTo>
                  <a:lnTo>
                    <a:pt x="157479" y="487298"/>
                  </a:lnTo>
                  <a:lnTo>
                    <a:pt x="156972" y="487298"/>
                  </a:lnTo>
                  <a:lnTo>
                    <a:pt x="156463" y="489838"/>
                  </a:lnTo>
                  <a:lnTo>
                    <a:pt x="156717" y="491108"/>
                  </a:lnTo>
                  <a:lnTo>
                    <a:pt x="156972" y="491108"/>
                  </a:lnTo>
                  <a:lnTo>
                    <a:pt x="174243" y="508888"/>
                  </a:lnTo>
                  <a:lnTo>
                    <a:pt x="164337" y="519048"/>
                  </a:lnTo>
                  <a:lnTo>
                    <a:pt x="185038" y="519048"/>
                  </a:lnTo>
                  <a:lnTo>
                    <a:pt x="226695" y="560958"/>
                  </a:lnTo>
                  <a:lnTo>
                    <a:pt x="230759" y="564768"/>
                  </a:lnTo>
                  <a:lnTo>
                    <a:pt x="234696" y="568578"/>
                  </a:lnTo>
                  <a:lnTo>
                    <a:pt x="242315" y="572388"/>
                  </a:lnTo>
                  <a:lnTo>
                    <a:pt x="245999" y="573658"/>
                  </a:lnTo>
                  <a:lnTo>
                    <a:pt x="253364" y="574928"/>
                  </a:lnTo>
                  <a:lnTo>
                    <a:pt x="256921" y="573658"/>
                  </a:lnTo>
                  <a:lnTo>
                    <a:pt x="260603" y="572388"/>
                  </a:lnTo>
                  <a:lnTo>
                    <a:pt x="264160" y="571118"/>
                  </a:lnTo>
                  <a:lnTo>
                    <a:pt x="267842" y="567308"/>
                  </a:lnTo>
                  <a:lnTo>
                    <a:pt x="272668" y="563498"/>
                  </a:lnTo>
                  <a:lnTo>
                    <a:pt x="273812" y="562228"/>
                  </a:lnTo>
                  <a:lnTo>
                    <a:pt x="274827" y="560958"/>
                  </a:lnTo>
                  <a:lnTo>
                    <a:pt x="275971" y="558418"/>
                  </a:lnTo>
                  <a:lnTo>
                    <a:pt x="277749" y="555878"/>
                  </a:lnTo>
                  <a:lnTo>
                    <a:pt x="255015" y="555878"/>
                  </a:lnTo>
                  <a:lnTo>
                    <a:pt x="247141" y="553338"/>
                  </a:lnTo>
                  <a:lnTo>
                    <a:pt x="242697" y="550798"/>
                  </a:lnTo>
                  <a:lnTo>
                    <a:pt x="198120" y="506348"/>
                  </a:lnTo>
                  <a:lnTo>
                    <a:pt x="208212" y="496188"/>
                  </a:lnTo>
                  <a:lnTo>
                    <a:pt x="187198" y="496188"/>
                  </a:lnTo>
                  <a:lnTo>
                    <a:pt x="169925" y="478408"/>
                  </a:lnTo>
                  <a:close/>
                </a:path>
                <a:path w="723264" h="739139">
                  <a:moveTo>
                    <a:pt x="274192" y="540638"/>
                  </a:moveTo>
                  <a:lnTo>
                    <a:pt x="268604" y="540638"/>
                  </a:lnTo>
                  <a:lnTo>
                    <a:pt x="268097" y="541908"/>
                  </a:lnTo>
                  <a:lnTo>
                    <a:pt x="266700" y="544448"/>
                  </a:lnTo>
                  <a:lnTo>
                    <a:pt x="255015" y="555878"/>
                  </a:lnTo>
                  <a:lnTo>
                    <a:pt x="277749" y="555878"/>
                  </a:lnTo>
                  <a:lnTo>
                    <a:pt x="279273" y="553338"/>
                  </a:lnTo>
                  <a:lnTo>
                    <a:pt x="279653" y="552068"/>
                  </a:lnTo>
                  <a:lnTo>
                    <a:pt x="280162" y="550798"/>
                  </a:lnTo>
                  <a:lnTo>
                    <a:pt x="280415" y="550798"/>
                  </a:lnTo>
                  <a:lnTo>
                    <a:pt x="280415" y="548258"/>
                  </a:lnTo>
                  <a:lnTo>
                    <a:pt x="280035" y="548258"/>
                  </a:lnTo>
                  <a:lnTo>
                    <a:pt x="279400" y="546988"/>
                  </a:lnTo>
                  <a:lnTo>
                    <a:pt x="278638" y="545718"/>
                  </a:lnTo>
                  <a:lnTo>
                    <a:pt x="277622" y="544448"/>
                  </a:lnTo>
                  <a:lnTo>
                    <a:pt x="276098" y="541908"/>
                  </a:lnTo>
                  <a:lnTo>
                    <a:pt x="274192" y="540638"/>
                  </a:lnTo>
                  <a:close/>
                </a:path>
                <a:path w="723264" h="739139">
                  <a:moveTo>
                    <a:pt x="272796" y="539368"/>
                  </a:moveTo>
                  <a:lnTo>
                    <a:pt x="269366" y="539368"/>
                  </a:lnTo>
                  <a:lnTo>
                    <a:pt x="268986" y="540638"/>
                  </a:lnTo>
                  <a:lnTo>
                    <a:pt x="273558" y="540638"/>
                  </a:lnTo>
                  <a:lnTo>
                    <a:pt x="272796" y="539368"/>
                  </a:lnTo>
                  <a:close/>
                </a:path>
                <a:path w="723264" h="739139">
                  <a:moveTo>
                    <a:pt x="185038" y="519048"/>
                  </a:moveTo>
                  <a:lnTo>
                    <a:pt x="163702" y="519048"/>
                  </a:lnTo>
                  <a:lnTo>
                    <a:pt x="163449" y="521588"/>
                  </a:lnTo>
                  <a:lnTo>
                    <a:pt x="163702" y="521588"/>
                  </a:lnTo>
                  <a:lnTo>
                    <a:pt x="163829" y="522858"/>
                  </a:lnTo>
                  <a:lnTo>
                    <a:pt x="165353" y="525398"/>
                  </a:lnTo>
                  <a:lnTo>
                    <a:pt x="166115" y="525398"/>
                  </a:lnTo>
                  <a:lnTo>
                    <a:pt x="167132" y="526668"/>
                  </a:lnTo>
                  <a:lnTo>
                    <a:pt x="169037" y="529208"/>
                  </a:lnTo>
                  <a:lnTo>
                    <a:pt x="170687" y="529208"/>
                  </a:lnTo>
                  <a:lnTo>
                    <a:pt x="171958" y="530478"/>
                  </a:lnTo>
                  <a:lnTo>
                    <a:pt x="174371" y="530478"/>
                  </a:lnTo>
                  <a:lnTo>
                    <a:pt x="185038" y="519048"/>
                  </a:lnTo>
                  <a:close/>
                </a:path>
                <a:path w="723264" h="739139">
                  <a:moveTo>
                    <a:pt x="210058" y="477138"/>
                  </a:moveTo>
                  <a:lnTo>
                    <a:pt x="205866" y="477138"/>
                  </a:lnTo>
                  <a:lnTo>
                    <a:pt x="187198" y="496188"/>
                  </a:lnTo>
                  <a:lnTo>
                    <a:pt x="208212" y="496188"/>
                  </a:lnTo>
                  <a:lnTo>
                    <a:pt x="217042" y="487298"/>
                  </a:lnTo>
                  <a:lnTo>
                    <a:pt x="217297" y="486028"/>
                  </a:lnTo>
                  <a:lnTo>
                    <a:pt x="216535" y="483488"/>
                  </a:lnTo>
                  <a:lnTo>
                    <a:pt x="215391" y="482218"/>
                  </a:lnTo>
                  <a:lnTo>
                    <a:pt x="213487" y="479678"/>
                  </a:lnTo>
                  <a:lnTo>
                    <a:pt x="212471" y="479678"/>
                  </a:lnTo>
                  <a:lnTo>
                    <a:pt x="211582" y="478408"/>
                  </a:lnTo>
                  <a:lnTo>
                    <a:pt x="210820" y="478408"/>
                  </a:lnTo>
                  <a:lnTo>
                    <a:pt x="210058" y="477138"/>
                  </a:lnTo>
                  <a:close/>
                </a:path>
                <a:path w="723264" h="739139">
                  <a:moveTo>
                    <a:pt x="259841" y="386968"/>
                  </a:moveTo>
                  <a:lnTo>
                    <a:pt x="258190" y="386968"/>
                  </a:lnTo>
                  <a:lnTo>
                    <a:pt x="257428" y="388238"/>
                  </a:lnTo>
                  <a:lnTo>
                    <a:pt x="255904" y="388238"/>
                  </a:lnTo>
                  <a:lnTo>
                    <a:pt x="255015" y="389508"/>
                  </a:lnTo>
                  <a:lnTo>
                    <a:pt x="254000" y="389508"/>
                  </a:lnTo>
                  <a:lnTo>
                    <a:pt x="250316" y="393318"/>
                  </a:lnTo>
                  <a:lnTo>
                    <a:pt x="249300" y="394588"/>
                  </a:lnTo>
                  <a:lnTo>
                    <a:pt x="248665" y="395858"/>
                  </a:lnTo>
                  <a:lnTo>
                    <a:pt x="247903" y="395858"/>
                  </a:lnTo>
                  <a:lnTo>
                    <a:pt x="246887" y="398398"/>
                  </a:lnTo>
                  <a:lnTo>
                    <a:pt x="246761" y="399668"/>
                  </a:lnTo>
                  <a:lnTo>
                    <a:pt x="247014" y="400938"/>
                  </a:lnTo>
                  <a:lnTo>
                    <a:pt x="247268" y="400938"/>
                  </a:lnTo>
                  <a:lnTo>
                    <a:pt x="264540" y="417448"/>
                  </a:lnTo>
                  <a:lnTo>
                    <a:pt x="254762" y="427608"/>
                  </a:lnTo>
                  <a:lnTo>
                    <a:pt x="254380" y="428878"/>
                  </a:lnTo>
                  <a:lnTo>
                    <a:pt x="275463" y="428878"/>
                  </a:lnTo>
                  <a:lnTo>
                    <a:pt x="316991" y="470788"/>
                  </a:lnTo>
                  <a:lnTo>
                    <a:pt x="321183" y="474598"/>
                  </a:lnTo>
                  <a:lnTo>
                    <a:pt x="325120" y="477138"/>
                  </a:lnTo>
                  <a:lnTo>
                    <a:pt x="328929" y="479678"/>
                  </a:lnTo>
                  <a:lnTo>
                    <a:pt x="332613" y="482218"/>
                  </a:lnTo>
                  <a:lnTo>
                    <a:pt x="336423" y="483488"/>
                  </a:lnTo>
                  <a:lnTo>
                    <a:pt x="347345" y="483488"/>
                  </a:lnTo>
                  <a:lnTo>
                    <a:pt x="350900" y="480948"/>
                  </a:lnTo>
                  <a:lnTo>
                    <a:pt x="354584" y="479678"/>
                  </a:lnTo>
                  <a:lnTo>
                    <a:pt x="358139" y="477138"/>
                  </a:lnTo>
                  <a:lnTo>
                    <a:pt x="361823" y="473328"/>
                  </a:lnTo>
                  <a:lnTo>
                    <a:pt x="363092" y="472058"/>
                  </a:lnTo>
                  <a:lnTo>
                    <a:pt x="364236" y="470788"/>
                  </a:lnTo>
                  <a:lnTo>
                    <a:pt x="367284" y="466978"/>
                  </a:lnTo>
                  <a:lnTo>
                    <a:pt x="368046" y="465708"/>
                  </a:lnTo>
                  <a:lnTo>
                    <a:pt x="345313" y="465708"/>
                  </a:lnTo>
                  <a:lnTo>
                    <a:pt x="337438" y="463168"/>
                  </a:lnTo>
                  <a:lnTo>
                    <a:pt x="332993" y="460628"/>
                  </a:lnTo>
                  <a:lnTo>
                    <a:pt x="328167" y="455548"/>
                  </a:lnTo>
                  <a:lnTo>
                    <a:pt x="288416" y="416178"/>
                  </a:lnTo>
                  <a:lnTo>
                    <a:pt x="299313" y="404748"/>
                  </a:lnTo>
                  <a:lnTo>
                    <a:pt x="277622" y="404748"/>
                  </a:lnTo>
                  <a:lnTo>
                    <a:pt x="260350" y="388238"/>
                  </a:lnTo>
                  <a:lnTo>
                    <a:pt x="259841" y="386968"/>
                  </a:lnTo>
                  <a:close/>
                </a:path>
                <a:path w="723264" h="739139">
                  <a:moveTo>
                    <a:pt x="363092" y="449198"/>
                  </a:moveTo>
                  <a:lnTo>
                    <a:pt x="359283" y="449198"/>
                  </a:lnTo>
                  <a:lnTo>
                    <a:pt x="358648" y="450468"/>
                  </a:lnTo>
                  <a:lnTo>
                    <a:pt x="358393" y="451738"/>
                  </a:lnTo>
                  <a:lnTo>
                    <a:pt x="358013" y="451738"/>
                  </a:lnTo>
                  <a:lnTo>
                    <a:pt x="357504" y="453008"/>
                  </a:lnTo>
                  <a:lnTo>
                    <a:pt x="357124" y="454278"/>
                  </a:lnTo>
                  <a:lnTo>
                    <a:pt x="356488" y="455548"/>
                  </a:lnTo>
                  <a:lnTo>
                    <a:pt x="355726" y="456818"/>
                  </a:lnTo>
                  <a:lnTo>
                    <a:pt x="355091" y="458088"/>
                  </a:lnTo>
                  <a:lnTo>
                    <a:pt x="354075" y="459358"/>
                  </a:lnTo>
                  <a:lnTo>
                    <a:pt x="349123" y="464438"/>
                  </a:lnTo>
                  <a:lnTo>
                    <a:pt x="345313" y="465708"/>
                  </a:lnTo>
                  <a:lnTo>
                    <a:pt x="368046" y="465708"/>
                  </a:lnTo>
                  <a:lnTo>
                    <a:pt x="370713" y="459358"/>
                  </a:lnTo>
                  <a:lnTo>
                    <a:pt x="370713" y="458088"/>
                  </a:lnTo>
                  <a:lnTo>
                    <a:pt x="370459" y="456818"/>
                  </a:lnTo>
                  <a:lnTo>
                    <a:pt x="369697" y="455548"/>
                  </a:lnTo>
                  <a:lnTo>
                    <a:pt x="369062" y="454278"/>
                  </a:lnTo>
                  <a:lnTo>
                    <a:pt x="367918" y="453008"/>
                  </a:lnTo>
                  <a:lnTo>
                    <a:pt x="366395" y="451738"/>
                  </a:lnTo>
                  <a:lnTo>
                    <a:pt x="365505" y="450468"/>
                  </a:lnTo>
                  <a:lnTo>
                    <a:pt x="364616" y="450468"/>
                  </a:lnTo>
                  <a:lnTo>
                    <a:pt x="363092" y="449198"/>
                  </a:lnTo>
                  <a:close/>
                </a:path>
                <a:path w="723264" h="739139">
                  <a:moveTo>
                    <a:pt x="361568" y="447928"/>
                  </a:moveTo>
                  <a:lnTo>
                    <a:pt x="360299" y="447928"/>
                  </a:lnTo>
                  <a:lnTo>
                    <a:pt x="360045" y="449198"/>
                  </a:lnTo>
                  <a:lnTo>
                    <a:pt x="361950" y="449198"/>
                  </a:lnTo>
                  <a:lnTo>
                    <a:pt x="361568" y="447928"/>
                  </a:lnTo>
                  <a:close/>
                </a:path>
                <a:path w="723264" h="739139">
                  <a:moveTo>
                    <a:pt x="264667" y="439038"/>
                  </a:moveTo>
                  <a:lnTo>
                    <a:pt x="262382" y="439038"/>
                  </a:lnTo>
                  <a:lnTo>
                    <a:pt x="263651" y="440308"/>
                  </a:lnTo>
                  <a:lnTo>
                    <a:pt x="264667" y="439038"/>
                  </a:lnTo>
                  <a:close/>
                </a:path>
                <a:path w="723264" h="739139">
                  <a:moveTo>
                    <a:pt x="295401" y="320928"/>
                  </a:moveTo>
                  <a:lnTo>
                    <a:pt x="292608" y="320928"/>
                  </a:lnTo>
                  <a:lnTo>
                    <a:pt x="291973" y="322198"/>
                  </a:lnTo>
                  <a:lnTo>
                    <a:pt x="290195" y="322198"/>
                  </a:lnTo>
                  <a:lnTo>
                    <a:pt x="288163" y="324738"/>
                  </a:lnTo>
                  <a:lnTo>
                    <a:pt x="285496" y="327278"/>
                  </a:lnTo>
                  <a:lnTo>
                    <a:pt x="284607" y="328548"/>
                  </a:lnTo>
                  <a:lnTo>
                    <a:pt x="283845" y="328548"/>
                  </a:lnTo>
                  <a:lnTo>
                    <a:pt x="283083" y="329818"/>
                  </a:lnTo>
                  <a:lnTo>
                    <a:pt x="282575" y="331088"/>
                  </a:lnTo>
                  <a:lnTo>
                    <a:pt x="282321" y="331088"/>
                  </a:lnTo>
                  <a:lnTo>
                    <a:pt x="281939" y="332358"/>
                  </a:lnTo>
                  <a:lnTo>
                    <a:pt x="282448" y="334898"/>
                  </a:lnTo>
                  <a:lnTo>
                    <a:pt x="282828" y="334898"/>
                  </a:lnTo>
                  <a:lnTo>
                    <a:pt x="389000" y="440308"/>
                  </a:lnTo>
                  <a:lnTo>
                    <a:pt x="393191" y="440308"/>
                  </a:lnTo>
                  <a:lnTo>
                    <a:pt x="394080" y="439038"/>
                  </a:lnTo>
                  <a:lnTo>
                    <a:pt x="395097" y="437768"/>
                  </a:lnTo>
                  <a:lnTo>
                    <a:pt x="397383" y="436498"/>
                  </a:lnTo>
                  <a:lnTo>
                    <a:pt x="398779" y="435228"/>
                  </a:lnTo>
                  <a:lnTo>
                    <a:pt x="400558" y="432688"/>
                  </a:lnTo>
                  <a:lnTo>
                    <a:pt x="401192" y="431418"/>
                  </a:lnTo>
                  <a:lnTo>
                    <a:pt x="401700" y="431418"/>
                  </a:lnTo>
                  <a:lnTo>
                    <a:pt x="401954" y="430148"/>
                  </a:lnTo>
                  <a:lnTo>
                    <a:pt x="402209" y="430148"/>
                  </a:lnTo>
                  <a:lnTo>
                    <a:pt x="402209" y="427608"/>
                  </a:lnTo>
                  <a:lnTo>
                    <a:pt x="401954" y="427608"/>
                  </a:lnTo>
                  <a:lnTo>
                    <a:pt x="351789" y="376808"/>
                  </a:lnTo>
                  <a:lnTo>
                    <a:pt x="350900" y="369188"/>
                  </a:lnTo>
                  <a:lnTo>
                    <a:pt x="350900" y="364108"/>
                  </a:lnTo>
                  <a:lnTo>
                    <a:pt x="338454" y="364108"/>
                  </a:lnTo>
                  <a:lnTo>
                    <a:pt x="295401" y="320928"/>
                  </a:lnTo>
                  <a:close/>
                </a:path>
                <a:path w="723264" h="739139">
                  <a:moveTo>
                    <a:pt x="275463" y="428878"/>
                  </a:moveTo>
                  <a:lnTo>
                    <a:pt x="253873" y="428878"/>
                  </a:lnTo>
                  <a:lnTo>
                    <a:pt x="253746" y="430148"/>
                  </a:lnTo>
                  <a:lnTo>
                    <a:pt x="254000" y="431418"/>
                  </a:lnTo>
                  <a:lnTo>
                    <a:pt x="254253" y="431418"/>
                  </a:lnTo>
                  <a:lnTo>
                    <a:pt x="254635" y="432688"/>
                  </a:lnTo>
                  <a:lnTo>
                    <a:pt x="255142" y="433958"/>
                  </a:lnTo>
                  <a:lnTo>
                    <a:pt x="255777" y="433958"/>
                  </a:lnTo>
                  <a:lnTo>
                    <a:pt x="256539" y="435228"/>
                  </a:lnTo>
                  <a:lnTo>
                    <a:pt x="257555" y="436498"/>
                  </a:lnTo>
                  <a:lnTo>
                    <a:pt x="259461" y="437768"/>
                  </a:lnTo>
                  <a:lnTo>
                    <a:pt x="260985" y="439038"/>
                  </a:lnTo>
                  <a:lnTo>
                    <a:pt x="265557" y="439038"/>
                  </a:lnTo>
                  <a:lnTo>
                    <a:pt x="275463" y="428878"/>
                  </a:lnTo>
                  <a:close/>
                </a:path>
                <a:path w="723264" h="739139">
                  <a:moveTo>
                    <a:pt x="299592" y="385698"/>
                  </a:moveTo>
                  <a:lnTo>
                    <a:pt x="296163" y="385698"/>
                  </a:lnTo>
                  <a:lnTo>
                    <a:pt x="277622" y="404748"/>
                  </a:lnTo>
                  <a:lnTo>
                    <a:pt x="299313" y="404748"/>
                  </a:lnTo>
                  <a:lnTo>
                    <a:pt x="306577" y="397128"/>
                  </a:lnTo>
                  <a:lnTo>
                    <a:pt x="307466" y="397128"/>
                  </a:lnTo>
                  <a:lnTo>
                    <a:pt x="307593" y="395858"/>
                  </a:lnTo>
                  <a:lnTo>
                    <a:pt x="306832" y="393318"/>
                  </a:lnTo>
                  <a:lnTo>
                    <a:pt x="305688" y="392048"/>
                  </a:lnTo>
                  <a:lnTo>
                    <a:pt x="303911" y="389508"/>
                  </a:lnTo>
                  <a:lnTo>
                    <a:pt x="302895" y="388238"/>
                  </a:lnTo>
                  <a:lnTo>
                    <a:pt x="302005" y="388238"/>
                  </a:lnTo>
                  <a:lnTo>
                    <a:pt x="301116" y="386968"/>
                  </a:lnTo>
                  <a:lnTo>
                    <a:pt x="300354" y="386968"/>
                  </a:lnTo>
                  <a:lnTo>
                    <a:pt x="299592" y="385698"/>
                  </a:lnTo>
                  <a:close/>
                </a:path>
                <a:path w="723264" h="739139">
                  <a:moveTo>
                    <a:pt x="407559" y="337438"/>
                  </a:moveTo>
                  <a:lnTo>
                    <a:pt x="375030" y="337438"/>
                  </a:lnTo>
                  <a:lnTo>
                    <a:pt x="377951" y="338708"/>
                  </a:lnTo>
                  <a:lnTo>
                    <a:pt x="381000" y="339978"/>
                  </a:lnTo>
                  <a:lnTo>
                    <a:pt x="384175" y="341248"/>
                  </a:lnTo>
                  <a:lnTo>
                    <a:pt x="387223" y="343788"/>
                  </a:lnTo>
                  <a:lnTo>
                    <a:pt x="390905" y="346328"/>
                  </a:lnTo>
                  <a:lnTo>
                    <a:pt x="437007" y="392048"/>
                  </a:lnTo>
                  <a:lnTo>
                    <a:pt x="441198" y="392048"/>
                  </a:lnTo>
                  <a:lnTo>
                    <a:pt x="442213" y="390778"/>
                  </a:lnTo>
                  <a:lnTo>
                    <a:pt x="443102" y="389508"/>
                  </a:lnTo>
                  <a:lnTo>
                    <a:pt x="446786" y="386968"/>
                  </a:lnTo>
                  <a:lnTo>
                    <a:pt x="448563" y="384428"/>
                  </a:lnTo>
                  <a:lnTo>
                    <a:pt x="449325" y="383158"/>
                  </a:lnTo>
                  <a:lnTo>
                    <a:pt x="449834" y="383158"/>
                  </a:lnTo>
                  <a:lnTo>
                    <a:pt x="450088" y="381888"/>
                  </a:lnTo>
                  <a:lnTo>
                    <a:pt x="450341" y="381888"/>
                  </a:lnTo>
                  <a:lnTo>
                    <a:pt x="450468" y="380618"/>
                  </a:lnTo>
                  <a:lnTo>
                    <a:pt x="450214" y="379348"/>
                  </a:lnTo>
                  <a:lnTo>
                    <a:pt x="449579" y="379348"/>
                  </a:lnTo>
                  <a:lnTo>
                    <a:pt x="407559" y="337438"/>
                  </a:lnTo>
                  <a:close/>
                </a:path>
                <a:path w="723264" h="739139">
                  <a:moveTo>
                    <a:pt x="378078" y="318388"/>
                  </a:moveTo>
                  <a:lnTo>
                    <a:pt x="368680" y="318388"/>
                  </a:lnTo>
                  <a:lnTo>
                    <a:pt x="359028" y="322198"/>
                  </a:lnTo>
                  <a:lnTo>
                    <a:pt x="338327" y="356488"/>
                  </a:lnTo>
                  <a:lnTo>
                    <a:pt x="338454" y="364108"/>
                  </a:lnTo>
                  <a:lnTo>
                    <a:pt x="350900" y="364108"/>
                  </a:lnTo>
                  <a:lnTo>
                    <a:pt x="350900" y="362838"/>
                  </a:lnTo>
                  <a:lnTo>
                    <a:pt x="351789" y="356488"/>
                  </a:lnTo>
                  <a:lnTo>
                    <a:pt x="369062" y="337438"/>
                  </a:lnTo>
                  <a:lnTo>
                    <a:pt x="407559" y="337438"/>
                  </a:lnTo>
                  <a:lnTo>
                    <a:pt x="401192" y="331088"/>
                  </a:lnTo>
                  <a:lnTo>
                    <a:pt x="396366" y="326008"/>
                  </a:lnTo>
                  <a:lnTo>
                    <a:pt x="391922" y="323468"/>
                  </a:lnTo>
                  <a:lnTo>
                    <a:pt x="387350" y="320928"/>
                  </a:lnTo>
                  <a:lnTo>
                    <a:pt x="378078" y="318388"/>
                  </a:lnTo>
                  <a:close/>
                </a:path>
                <a:path w="723264" h="739139">
                  <a:moveTo>
                    <a:pt x="456311" y="235838"/>
                  </a:moveTo>
                  <a:lnTo>
                    <a:pt x="450723" y="237108"/>
                  </a:lnTo>
                  <a:lnTo>
                    <a:pt x="445008" y="239648"/>
                  </a:lnTo>
                  <a:lnTo>
                    <a:pt x="439292" y="240918"/>
                  </a:lnTo>
                  <a:lnTo>
                    <a:pt x="414274" y="273938"/>
                  </a:lnTo>
                  <a:lnTo>
                    <a:pt x="413385" y="280288"/>
                  </a:lnTo>
                  <a:lnTo>
                    <a:pt x="413765" y="286638"/>
                  </a:lnTo>
                  <a:lnTo>
                    <a:pt x="439927" y="331088"/>
                  </a:lnTo>
                  <a:lnTo>
                    <a:pt x="465327" y="343788"/>
                  </a:lnTo>
                  <a:lnTo>
                    <a:pt x="471550" y="343788"/>
                  </a:lnTo>
                  <a:lnTo>
                    <a:pt x="477774" y="345058"/>
                  </a:lnTo>
                  <a:lnTo>
                    <a:pt x="483870" y="343788"/>
                  </a:lnTo>
                  <a:lnTo>
                    <a:pt x="489965" y="339978"/>
                  </a:lnTo>
                  <a:lnTo>
                    <a:pt x="495935" y="337438"/>
                  </a:lnTo>
                  <a:lnTo>
                    <a:pt x="501903" y="333628"/>
                  </a:lnTo>
                  <a:lnTo>
                    <a:pt x="508435" y="327278"/>
                  </a:lnTo>
                  <a:lnTo>
                    <a:pt x="477392" y="327278"/>
                  </a:lnTo>
                  <a:lnTo>
                    <a:pt x="469138" y="326008"/>
                  </a:lnTo>
                  <a:lnTo>
                    <a:pt x="465074" y="324738"/>
                  </a:lnTo>
                  <a:lnTo>
                    <a:pt x="453263" y="317118"/>
                  </a:lnTo>
                  <a:lnTo>
                    <a:pt x="449325" y="313308"/>
                  </a:lnTo>
                  <a:lnTo>
                    <a:pt x="459403" y="303148"/>
                  </a:lnTo>
                  <a:lnTo>
                    <a:pt x="439674" y="303148"/>
                  </a:lnTo>
                  <a:lnTo>
                    <a:pt x="436879" y="300608"/>
                  </a:lnTo>
                  <a:lnTo>
                    <a:pt x="434593" y="296798"/>
                  </a:lnTo>
                  <a:lnTo>
                    <a:pt x="432815" y="294258"/>
                  </a:lnTo>
                  <a:lnTo>
                    <a:pt x="431164" y="290448"/>
                  </a:lnTo>
                  <a:lnTo>
                    <a:pt x="430022" y="286638"/>
                  </a:lnTo>
                  <a:lnTo>
                    <a:pt x="429260" y="279018"/>
                  </a:lnTo>
                  <a:lnTo>
                    <a:pt x="429767" y="275208"/>
                  </a:lnTo>
                  <a:lnTo>
                    <a:pt x="450596" y="252348"/>
                  </a:lnTo>
                  <a:lnTo>
                    <a:pt x="491807" y="252348"/>
                  </a:lnTo>
                  <a:lnTo>
                    <a:pt x="488314" y="248538"/>
                  </a:lnTo>
                  <a:lnTo>
                    <a:pt x="483362" y="244728"/>
                  </a:lnTo>
                  <a:lnTo>
                    <a:pt x="478154" y="242188"/>
                  </a:lnTo>
                  <a:lnTo>
                    <a:pt x="467487" y="237108"/>
                  </a:lnTo>
                  <a:lnTo>
                    <a:pt x="456311" y="235838"/>
                  </a:lnTo>
                  <a:close/>
                </a:path>
                <a:path w="723264" h="739139">
                  <a:moveTo>
                    <a:pt x="520318" y="286638"/>
                  </a:moveTo>
                  <a:lnTo>
                    <a:pt x="516763" y="286638"/>
                  </a:lnTo>
                  <a:lnTo>
                    <a:pt x="515747" y="287908"/>
                  </a:lnTo>
                  <a:lnTo>
                    <a:pt x="515112" y="289178"/>
                  </a:lnTo>
                  <a:lnTo>
                    <a:pt x="514350" y="290448"/>
                  </a:lnTo>
                  <a:lnTo>
                    <a:pt x="513714" y="291718"/>
                  </a:lnTo>
                  <a:lnTo>
                    <a:pt x="512699" y="294258"/>
                  </a:lnTo>
                  <a:lnTo>
                    <a:pt x="511555" y="296798"/>
                  </a:lnTo>
                  <a:lnTo>
                    <a:pt x="510286" y="299338"/>
                  </a:lnTo>
                  <a:lnTo>
                    <a:pt x="508635" y="303148"/>
                  </a:lnTo>
                  <a:lnTo>
                    <a:pt x="506475" y="305688"/>
                  </a:lnTo>
                  <a:lnTo>
                    <a:pt x="504443" y="309498"/>
                  </a:lnTo>
                  <a:lnTo>
                    <a:pt x="501650" y="312038"/>
                  </a:lnTo>
                  <a:lnTo>
                    <a:pt x="498348" y="315848"/>
                  </a:lnTo>
                  <a:lnTo>
                    <a:pt x="494029" y="319658"/>
                  </a:lnTo>
                  <a:lnTo>
                    <a:pt x="489838" y="323468"/>
                  </a:lnTo>
                  <a:lnTo>
                    <a:pt x="477392" y="327278"/>
                  </a:lnTo>
                  <a:lnTo>
                    <a:pt x="508435" y="327278"/>
                  </a:lnTo>
                  <a:lnTo>
                    <a:pt x="511048" y="324738"/>
                  </a:lnTo>
                  <a:lnTo>
                    <a:pt x="513968" y="320928"/>
                  </a:lnTo>
                  <a:lnTo>
                    <a:pt x="516509" y="317118"/>
                  </a:lnTo>
                  <a:lnTo>
                    <a:pt x="518922" y="313308"/>
                  </a:lnTo>
                  <a:lnTo>
                    <a:pt x="520953" y="310768"/>
                  </a:lnTo>
                  <a:lnTo>
                    <a:pt x="524255" y="304418"/>
                  </a:lnTo>
                  <a:lnTo>
                    <a:pt x="525399" y="301878"/>
                  </a:lnTo>
                  <a:lnTo>
                    <a:pt x="526161" y="300608"/>
                  </a:lnTo>
                  <a:lnTo>
                    <a:pt x="527303" y="296798"/>
                  </a:lnTo>
                  <a:lnTo>
                    <a:pt x="527303" y="295528"/>
                  </a:lnTo>
                  <a:lnTo>
                    <a:pt x="526796" y="292988"/>
                  </a:lnTo>
                  <a:lnTo>
                    <a:pt x="526161" y="292988"/>
                  </a:lnTo>
                  <a:lnTo>
                    <a:pt x="525779" y="291718"/>
                  </a:lnTo>
                  <a:lnTo>
                    <a:pt x="525272" y="291718"/>
                  </a:lnTo>
                  <a:lnTo>
                    <a:pt x="524890" y="290448"/>
                  </a:lnTo>
                  <a:lnTo>
                    <a:pt x="521842" y="287908"/>
                  </a:lnTo>
                  <a:lnTo>
                    <a:pt x="521080" y="287908"/>
                  </a:lnTo>
                  <a:lnTo>
                    <a:pt x="520318" y="286638"/>
                  </a:lnTo>
                  <a:close/>
                </a:path>
                <a:path w="723264" h="739139">
                  <a:moveTo>
                    <a:pt x="491807" y="252348"/>
                  </a:moveTo>
                  <a:lnTo>
                    <a:pt x="450596" y="252348"/>
                  </a:lnTo>
                  <a:lnTo>
                    <a:pt x="457708" y="253618"/>
                  </a:lnTo>
                  <a:lnTo>
                    <a:pt x="464820" y="253618"/>
                  </a:lnTo>
                  <a:lnTo>
                    <a:pt x="471677" y="257428"/>
                  </a:lnTo>
                  <a:lnTo>
                    <a:pt x="478409" y="265048"/>
                  </a:lnTo>
                  <a:lnTo>
                    <a:pt x="439674" y="303148"/>
                  </a:lnTo>
                  <a:lnTo>
                    <a:pt x="459403" y="303148"/>
                  </a:lnTo>
                  <a:lnTo>
                    <a:pt x="495935" y="266318"/>
                  </a:lnTo>
                  <a:lnTo>
                    <a:pt x="497332" y="265048"/>
                  </a:lnTo>
                  <a:lnTo>
                    <a:pt x="498093" y="263778"/>
                  </a:lnTo>
                  <a:lnTo>
                    <a:pt x="498348" y="259968"/>
                  </a:lnTo>
                  <a:lnTo>
                    <a:pt x="497459" y="257428"/>
                  </a:lnTo>
                  <a:lnTo>
                    <a:pt x="495300" y="256158"/>
                  </a:lnTo>
                  <a:lnTo>
                    <a:pt x="491807" y="252348"/>
                  </a:lnTo>
                  <a:close/>
                </a:path>
                <a:path w="723264" h="739139">
                  <a:moveTo>
                    <a:pt x="586486" y="220598"/>
                  </a:moveTo>
                  <a:lnTo>
                    <a:pt x="563245" y="220598"/>
                  </a:lnTo>
                  <a:lnTo>
                    <a:pt x="565530" y="221868"/>
                  </a:lnTo>
                  <a:lnTo>
                    <a:pt x="569467" y="225678"/>
                  </a:lnTo>
                  <a:lnTo>
                    <a:pt x="570738" y="228218"/>
                  </a:lnTo>
                  <a:lnTo>
                    <a:pt x="572262" y="232028"/>
                  </a:lnTo>
                  <a:lnTo>
                    <a:pt x="572388" y="234568"/>
                  </a:lnTo>
                  <a:lnTo>
                    <a:pt x="571626" y="238378"/>
                  </a:lnTo>
                  <a:lnTo>
                    <a:pt x="570738" y="240918"/>
                  </a:lnTo>
                  <a:lnTo>
                    <a:pt x="569467" y="243458"/>
                  </a:lnTo>
                  <a:lnTo>
                    <a:pt x="568071" y="245998"/>
                  </a:lnTo>
                  <a:lnTo>
                    <a:pt x="566420" y="247268"/>
                  </a:lnTo>
                  <a:lnTo>
                    <a:pt x="561213" y="252348"/>
                  </a:lnTo>
                  <a:lnTo>
                    <a:pt x="558291" y="254888"/>
                  </a:lnTo>
                  <a:lnTo>
                    <a:pt x="555243" y="256158"/>
                  </a:lnTo>
                  <a:lnTo>
                    <a:pt x="552323" y="258698"/>
                  </a:lnTo>
                  <a:lnTo>
                    <a:pt x="549528" y="259968"/>
                  </a:lnTo>
                  <a:lnTo>
                    <a:pt x="547115" y="259968"/>
                  </a:lnTo>
                  <a:lnTo>
                    <a:pt x="544576" y="261238"/>
                  </a:lnTo>
                  <a:lnTo>
                    <a:pt x="542416" y="261238"/>
                  </a:lnTo>
                  <a:lnTo>
                    <a:pt x="540638" y="262508"/>
                  </a:lnTo>
                  <a:lnTo>
                    <a:pt x="537590" y="262508"/>
                  </a:lnTo>
                  <a:lnTo>
                    <a:pt x="536575" y="263778"/>
                  </a:lnTo>
                  <a:lnTo>
                    <a:pt x="536321" y="265048"/>
                  </a:lnTo>
                  <a:lnTo>
                    <a:pt x="536193" y="265048"/>
                  </a:lnTo>
                  <a:lnTo>
                    <a:pt x="536193" y="266318"/>
                  </a:lnTo>
                  <a:lnTo>
                    <a:pt x="536701" y="267588"/>
                  </a:lnTo>
                  <a:lnTo>
                    <a:pt x="537210" y="267588"/>
                  </a:lnTo>
                  <a:lnTo>
                    <a:pt x="537717" y="268858"/>
                  </a:lnTo>
                  <a:lnTo>
                    <a:pt x="539114" y="270128"/>
                  </a:lnTo>
                  <a:lnTo>
                    <a:pt x="541782" y="272668"/>
                  </a:lnTo>
                  <a:lnTo>
                    <a:pt x="543178" y="273938"/>
                  </a:lnTo>
                  <a:lnTo>
                    <a:pt x="544449" y="275208"/>
                  </a:lnTo>
                  <a:lnTo>
                    <a:pt x="550545" y="275208"/>
                  </a:lnTo>
                  <a:lnTo>
                    <a:pt x="554354" y="273938"/>
                  </a:lnTo>
                  <a:lnTo>
                    <a:pt x="556513" y="272668"/>
                  </a:lnTo>
                  <a:lnTo>
                    <a:pt x="561339" y="270128"/>
                  </a:lnTo>
                  <a:lnTo>
                    <a:pt x="563879" y="268858"/>
                  </a:lnTo>
                  <a:lnTo>
                    <a:pt x="569213" y="265048"/>
                  </a:lnTo>
                  <a:lnTo>
                    <a:pt x="571880" y="262508"/>
                  </a:lnTo>
                  <a:lnTo>
                    <a:pt x="574421" y="261238"/>
                  </a:lnTo>
                  <a:lnTo>
                    <a:pt x="578485" y="256158"/>
                  </a:lnTo>
                  <a:lnTo>
                    <a:pt x="581660" y="252348"/>
                  </a:lnTo>
                  <a:lnTo>
                    <a:pt x="586486" y="243458"/>
                  </a:lnTo>
                  <a:lnTo>
                    <a:pt x="588010" y="238378"/>
                  </a:lnTo>
                  <a:lnTo>
                    <a:pt x="589026" y="229488"/>
                  </a:lnTo>
                  <a:lnTo>
                    <a:pt x="588517" y="225678"/>
                  </a:lnTo>
                  <a:lnTo>
                    <a:pt x="586486" y="220598"/>
                  </a:lnTo>
                  <a:close/>
                </a:path>
                <a:path w="723264" h="739139">
                  <a:moveTo>
                    <a:pt x="527812" y="165988"/>
                  </a:moveTo>
                  <a:lnTo>
                    <a:pt x="517651" y="165988"/>
                  </a:lnTo>
                  <a:lnTo>
                    <a:pt x="515874" y="167258"/>
                  </a:lnTo>
                  <a:lnTo>
                    <a:pt x="511810" y="169798"/>
                  </a:lnTo>
                  <a:lnTo>
                    <a:pt x="505333" y="173608"/>
                  </a:lnTo>
                  <a:lnTo>
                    <a:pt x="503300" y="176148"/>
                  </a:lnTo>
                  <a:lnTo>
                    <a:pt x="497077" y="181228"/>
                  </a:lnTo>
                  <a:lnTo>
                    <a:pt x="488061" y="207898"/>
                  </a:lnTo>
                  <a:lnTo>
                    <a:pt x="488696" y="211708"/>
                  </a:lnTo>
                  <a:lnTo>
                    <a:pt x="512952" y="233298"/>
                  </a:lnTo>
                  <a:lnTo>
                    <a:pt x="519557" y="233298"/>
                  </a:lnTo>
                  <a:lnTo>
                    <a:pt x="522859" y="232028"/>
                  </a:lnTo>
                  <a:lnTo>
                    <a:pt x="526034" y="230758"/>
                  </a:lnTo>
                  <a:lnTo>
                    <a:pt x="529336" y="230758"/>
                  </a:lnTo>
                  <a:lnTo>
                    <a:pt x="532511" y="229488"/>
                  </a:lnTo>
                  <a:lnTo>
                    <a:pt x="535686" y="226948"/>
                  </a:lnTo>
                  <a:lnTo>
                    <a:pt x="541782" y="224408"/>
                  </a:lnTo>
                  <a:lnTo>
                    <a:pt x="547624" y="221868"/>
                  </a:lnTo>
                  <a:lnTo>
                    <a:pt x="550417" y="221868"/>
                  </a:lnTo>
                  <a:lnTo>
                    <a:pt x="556005" y="220598"/>
                  </a:lnTo>
                  <a:lnTo>
                    <a:pt x="586486" y="220598"/>
                  </a:lnTo>
                  <a:lnTo>
                    <a:pt x="585470" y="218058"/>
                  </a:lnTo>
                  <a:lnTo>
                    <a:pt x="584200" y="215518"/>
                  </a:lnTo>
                  <a:lnTo>
                    <a:pt x="517525" y="215518"/>
                  </a:lnTo>
                  <a:lnTo>
                    <a:pt x="512699" y="214248"/>
                  </a:lnTo>
                  <a:lnTo>
                    <a:pt x="504063" y="202818"/>
                  </a:lnTo>
                  <a:lnTo>
                    <a:pt x="504189" y="200278"/>
                  </a:lnTo>
                  <a:lnTo>
                    <a:pt x="504443" y="199008"/>
                  </a:lnTo>
                  <a:lnTo>
                    <a:pt x="505078" y="196468"/>
                  </a:lnTo>
                  <a:lnTo>
                    <a:pt x="506222" y="193928"/>
                  </a:lnTo>
                  <a:lnTo>
                    <a:pt x="507364" y="192658"/>
                  </a:lnTo>
                  <a:lnTo>
                    <a:pt x="509142" y="190118"/>
                  </a:lnTo>
                  <a:lnTo>
                    <a:pt x="513841" y="185038"/>
                  </a:lnTo>
                  <a:lnTo>
                    <a:pt x="516254" y="183768"/>
                  </a:lnTo>
                  <a:lnTo>
                    <a:pt x="518795" y="182498"/>
                  </a:lnTo>
                  <a:lnTo>
                    <a:pt x="521208" y="179958"/>
                  </a:lnTo>
                  <a:lnTo>
                    <a:pt x="523493" y="179958"/>
                  </a:lnTo>
                  <a:lnTo>
                    <a:pt x="525652" y="178688"/>
                  </a:lnTo>
                  <a:lnTo>
                    <a:pt x="527685" y="177418"/>
                  </a:lnTo>
                  <a:lnTo>
                    <a:pt x="530987" y="177418"/>
                  </a:lnTo>
                  <a:lnTo>
                    <a:pt x="532384" y="176148"/>
                  </a:lnTo>
                  <a:lnTo>
                    <a:pt x="534162" y="176148"/>
                  </a:lnTo>
                  <a:lnTo>
                    <a:pt x="534415" y="174878"/>
                  </a:lnTo>
                  <a:lnTo>
                    <a:pt x="534415" y="173608"/>
                  </a:lnTo>
                  <a:lnTo>
                    <a:pt x="534035" y="172338"/>
                  </a:lnTo>
                  <a:lnTo>
                    <a:pt x="533526" y="172338"/>
                  </a:lnTo>
                  <a:lnTo>
                    <a:pt x="533018" y="171068"/>
                  </a:lnTo>
                  <a:lnTo>
                    <a:pt x="532384" y="169798"/>
                  </a:lnTo>
                  <a:lnTo>
                    <a:pt x="530733" y="168528"/>
                  </a:lnTo>
                  <a:lnTo>
                    <a:pt x="529971" y="167258"/>
                  </a:lnTo>
                  <a:lnTo>
                    <a:pt x="528574" y="167258"/>
                  </a:lnTo>
                  <a:lnTo>
                    <a:pt x="527812" y="165988"/>
                  </a:lnTo>
                  <a:close/>
                </a:path>
                <a:path w="723264" h="739139">
                  <a:moveTo>
                    <a:pt x="563372" y="201548"/>
                  </a:moveTo>
                  <a:lnTo>
                    <a:pt x="556895" y="201548"/>
                  </a:lnTo>
                  <a:lnTo>
                    <a:pt x="546988" y="205358"/>
                  </a:lnTo>
                  <a:lnTo>
                    <a:pt x="543813" y="205358"/>
                  </a:lnTo>
                  <a:lnTo>
                    <a:pt x="540638" y="207898"/>
                  </a:lnTo>
                  <a:lnTo>
                    <a:pt x="528447" y="212978"/>
                  </a:lnTo>
                  <a:lnTo>
                    <a:pt x="525652" y="214248"/>
                  </a:lnTo>
                  <a:lnTo>
                    <a:pt x="520191" y="214248"/>
                  </a:lnTo>
                  <a:lnTo>
                    <a:pt x="517525" y="215518"/>
                  </a:lnTo>
                  <a:lnTo>
                    <a:pt x="584200" y="215518"/>
                  </a:lnTo>
                  <a:lnTo>
                    <a:pt x="582929" y="212978"/>
                  </a:lnTo>
                  <a:lnTo>
                    <a:pt x="579374" y="210438"/>
                  </a:lnTo>
                  <a:lnTo>
                    <a:pt x="576326" y="206628"/>
                  </a:lnTo>
                  <a:lnTo>
                    <a:pt x="573151" y="205358"/>
                  </a:lnTo>
                  <a:lnTo>
                    <a:pt x="569849" y="204088"/>
                  </a:lnTo>
                  <a:lnTo>
                    <a:pt x="566674" y="202818"/>
                  </a:lnTo>
                  <a:lnTo>
                    <a:pt x="563372" y="201548"/>
                  </a:lnTo>
                  <a:close/>
                </a:path>
                <a:path w="723264" h="739139">
                  <a:moveTo>
                    <a:pt x="600455" y="91058"/>
                  </a:moveTo>
                  <a:lnTo>
                    <a:pt x="567054" y="111378"/>
                  </a:lnTo>
                  <a:lnTo>
                    <a:pt x="557529" y="135508"/>
                  </a:lnTo>
                  <a:lnTo>
                    <a:pt x="557911" y="141858"/>
                  </a:lnTo>
                  <a:lnTo>
                    <a:pt x="584073" y="186308"/>
                  </a:lnTo>
                  <a:lnTo>
                    <a:pt x="596900" y="193928"/>
                  </a:lnTo>
                  <a:lnTo>
                    <a:pt x="603250" y="197738"/>
                  </a:lnTo>
                  <a:lnTo>
                    <a:pt x="609473" y="199008"/>
                  </a:lnTo>
                  <a:lnTo>
                    <a:pt x="615696" y="199008"/>
                  </a:lnTo>
                  <a:lnTo>
                    <a:pt x="621918" y="200278"/>
                  </a:lnTo>
                  <a:lnTo>
                    <a:pt x="628014" y="199008"/>
                  </a:lnTo>
                  <a:lnTo>
                    <a:pt x="634111" y="195198"/>
                  </a:lnTo>
                  <a:lnTo>
                    <a:pt x="640079" y="192658"/>
                  </a:lnTo>
                  <a:lnTo>
                    <a:pt x="646049" y="188848"/>
                  </a:lnTo>
                  <a:lnTo>
                    <a:pt x="652580" y="182498"/>
                  </a:lnTo>
                  <a:lnTo>
                    <a:pt x="621538" y="182498"/>
                  </a:lnTo>
                  <a:lnTo>
                    <a:pt x="613283" y="181228"/>
                  </a:lnTo>
                  <a:lnTo>
                    <a:pt x="609218" y="179958"/>
                  </a:lnTo>
                  <a:lnTo>
                    <a:pt x="605282" y="177418"/>
                  </a:lnTo>
                  <a:lnTo>
                    <a:pt x="601345" y="176148"/>
                  </a:lnTo>
                  <a:lnTo>
                    <a:pt x="593471" y="168528"/>
                  </a:lnTo>
                  <a:lnTo>
                    <a:pt x="602314" y="159638"/>
                  </a:lnTo>
                  <a:lnTo>
                    <a:pt x="583818" y="159638"/>
                  </a:lnTo>
                  <a:lnTo>
                    <a:pt x="581025" y="155828"/>
                  </a:lnTo>
                  <a:lnTo>
                    <a:pt x="578738" y="153288"/>
                  </a:lnTo>
                  <a:lnTo>
                    <a:pt x="576961" y="149478"/>
                  </a:lnTo>
                  <a:lnTo>
                    <a:pt x="575310" y="145668"/>
                  </a:lnTo>
                  <a:lnTo>
                    <a:pt x="574166" y="141858"/>
                  </a:lnTo>
                  <a:lnTo>
                    <a:pt x="573404" y="134238"/>
                  </a:lnTo>
                  <a:lnTo>
                    <a:pt x="573913" y="131698"/>
                  </a:lnTo>
                  <a:lnTo>
                    <a:pt x="594740" y="107568"/>
                  </a:lnTo>
                  <a:lnTo>
                    <a:pt x="635952" y="107568"/>
                  </a:lnTo>
                  <a:lnTo>
                    <a:pt x="632460" y="103758"/>
                  </a:lnTo>
                  <a:lnTo>
                    <a:pt x="627507" y="99948"/>
                  </a:lnTo>
                  <a:lnTo>
                    <a:pt x="622300" y="97408"/>
                  </a:lnTo>
                  <a:lnTo>
                    <a:pt x="611632" y="92328"/>
                  </a:lnTo>
                  <a:lnTo>
                    <a:pt x="600455" y="91058"/>
                  </a:lnTo>
                  <a:close/>
                </a:path>
                <a:path w="723264" h="739139">
                  <a:moveTo>
                    <a:pt x="664463" y="141858"/>
                  </a:moveTo>
                  <a:lnTo>
                    <a:pt x="660908" y="141858"/>
                  </a:lnTo>
                  <a:lnTo>
                    <a:pt x="659891" y="143128"/>
                  </a:lnTo>
                  <a:lnTo>
                    <a:pt x="659257" y="144398"/>
                  </a:lnTo>
                  <a:lnTo>
                    <a:pt x="658495" y="145668"/>
                  </a:lnTo>
                  <a:lnTo>
                    <a:pt x="657860" y="148208"/>
                  </a:lnTo>
                  <a:lnTo>
                    <a:pt x="656843" y="149478"/>
                  </a:lnTo>
                  <a:lnTo>
                    <a:pt x="655701" y="152018"/>
                  </a:lnTo>
                  <a:lnTo>
                    <a:pt x="654430" y="154558"/>
                  </a:lnTo>
                  <a:lnTo>
                    <a:pt x="652779" y="158368"/>
                  </a:lnTo>
                  <a:lnTo>
                    <a:pt x="650621" y="160908"/>
                  </a:lnTo>
                  <a:lnTo>
                    <a:pt x="648588" y="164718"/>
                  </a:lnTo>
                  <a:lnTo>
                    <a:pt x="645795" y="167258"/>
                  </a:lnTo>
                  <a:lnTo>
                    <a:pt x="638175" y="174878"/>
                  </a:lnTo>
                  <a:lnTo>
                    <a:pt x="633984" y="178688"/>
                  </a:lnTo>
                  <a:lnTo>
                    <a:pt x="625601" y="182498"/>
                  </a:lnTo>
                  <a:lnTo>
                    <a:pt x="652580" y="182498"/>
                  </a:lnTo>
                  <a:lnTo>
                    <a:pt x="655192" y="179958"/>
                  </a:lnTo>
                  <a:lnTo>
                    <a:pt x="658113" y="176148"/>
                  </a:lnTo>
                  <a:lnTo>
                    <a:pt x="660653" y="172338"/>
                  </a:lnTo>
                  <a:lnTo>
                    <a:pt x="663066" y="168528"/>
                  </a:lnTo>
                  <a:lnTo>
                    <a:pt x="665099" y="165988"/>
                  </a:lnTo>
                  <a:lnTo>
                    <a:pt x="668401" y="159638"/>
                  </a:lnTo>
                  <a:lnTo>
                    <a:pt x="669543" y="157098"/>
                  </a:lnTo>
                  <a:lnTo>
                    <a:pt x="670305" y="155828"/>
                  </a:lnTo>
                  <a:lnTo>
                    <a:pt x="671449" y="152018"/>
                  </a:lnTo>
                  <a:lnTo>
                    <a:pt x="671449" y="150748"/>
                  </a:lnTo>
                  <a:lnTo>
                    <a:pt x="670940" y="148208"/>
                  </a:lnTo>
                  <a:lnTo>
                    <a:pt x="670305" y="148208"/>
                  </a:lnTo>
                  <a:lnTo>
                    <a:pt x="669036" y="146938"/>
                  </a:lnTo>
                  <a:lnTo>
                    <a:pt x="665988" y="143128"/>
                  </a:lnTo>
                  <a:lnTo>
                    <a:pt x="665226" y="143128"/>
                  </a:lnTo>
                  <a:lnTo>
                    <a:pt x="664463" y="141858"/>
                  </a:lnTo>
                  <a:close/>
                </a:path>
                <a:path w="723264" h="739139">
                  <a:moveTo>
                    <a:pt x="526414" y="164718"/>
                  </a:moveTo>
                  <a:lnTo>
                    <a:pt x="522224" y="164718"/>
                  </a:lnTo>
                  <a:lnTo>
                    <a:pt x="520826" y="165988"/>
                  </a:lnTo>
                  <a:lnTo>
                    <a:pt x="526796" y="165988"/>
                  </a:lnTo>
                  <a:lnTo>
                    <a:pt x="526414" y="164718"/>
                  </a:lnTo>
                  <a:close/>
                </a:path>
                <a:path w="723264" h="739139">
                  <a:moveTo>
                    <a:pt x="635952" y="107568"/>
                  </a:moveTo>
                  <a:lnTo>
                    <a:pt x="594740" y="107568"/>
                  </a:lnTo>
                  <a:lnTo>
                    <a:pt x="601852" y="108838"/>
                  </a:lnTo>
                  <a:lnTo>
                    <a:pt x="608964" y="108838"/>
                  </a:lnTo>
                  <a:lnTo>
                    <a:pt x="615823" y="112648"/>
                  </a:lnTo>
                  <a:lnTo>
                    <a:pt x="622553" y="120268"/>
                  </a:lnTo>
                  <a:lnTo>
                    <a:pt x="583818" y="159638"/>
                  </a:lnTo>
                  <a:lnTo>
                    <a:pt x="602314" y="159638"/>
                  </a:lnTo>
                  <a:lnTo>
                    <a:pt x="641476" y="120268"/>
                  </a:lnTo>
                  <a:lnTo>
                    <a:pt x="642112" y="118998"/>
                  </a:lnTo>
                  <a:lnTo>
                    <a:pt x="642492" y="115188"/>
                  </a:lnTo>
                  <a:lnTo>
                    <a:pt x="641603" y="112648"/>
                  </a:lnTo>
                  <a:lnTo>
                    <a:pt x="639445" y="111378"/>
                  </a:lnTo>
                  <a:lnTo>
                    <a:pt x="635952" y="107568"/>
                  </a:lnTo>
                  <a:close/>
                </a:path>
                <a:path w="723264" h="739139">
                  <a:moveTo>
                    <a:pt x="617092" y="0"/>
                  </a:moveTo>
                  <a:lnTo>
                    <a:pt x="616330" y="0"/>
                  </a:lnTo>
                  <a:lnTo>
                    <a:pt x="615441" y="253"/>
                  </a:lnTo>
                  <a:lnTo>
                    <a:pt x="608838" y="5079"/>
                  </a:lnTo>
                  <a:lnTo>
                    <a:pt x="607313" y="6476"/>
                  </a:lnTo>
                  <a:lnTo>
                    <a:pt x="603630" y="12572"/>
                  </a:lnTo>
                  <a:lnTo>
                    <a:pt x="603630" y="13334"/>
                  </a:lnTo>
                  <a:lnTo>
                    <a:pt x="604012" y="13969"/>
                  </a:lnTo>
                  <a:lnTo>
                    <a:pt x="604265" y="14731"/>
                  </a:lnTo>
                  <a:lnTo>
                    <a:pt x="604647" y="15366"/>
                  </a:lnTo>
                  <a:lnTo>
                    <a:pt x="605409" y="15875"/>
                  </a:lnTo>
                  <a:lnTo>
                    <a:pt x="682116" y="89788"/>
                  </a:lnTo>
                  <a:lnTo>
                    <a:pt x="682625" y="90169"/>
                  </a:lnTo>
                  <a:lnTo>
                    <a:pt x="683005" y="90423"/>
                  </a:lnTo>
                  <a:lnTo>
                    <a:pt x="684022" y="90677"/>
                  </a:lnTo>
                  <a:lnTo>
                    <a:pt x="684657" y="90677"/>
                  </a:lnTo>
                  <a:lnTo>
                    <a:pt x="685291" y="90423"/>
                  </a:lnTo>
                  <a:lnTo>
                    <a:pt x="686815" y="89661"/>
                  </a:lnTo>
                  <a:lnTo>
                    <a:pt x="687577" y="89026"/>
                  </a:lnTo>
                  <a:lnTo>
                    <a:pt x="688466" y="88391"/>
                  </a:lnTo>
                  <a:lnTo>
                    <a:pt x="690499" y="86359"/>
                  </a:lnTo>
                  <a:lnTo>
                    <a:pt x="691641" y="85343"/>
                  </a:lnTo>
                  <a:lnTo>
                    <a:pt x="692530" y="84327"/>
                  </a:lnTo>
                  <a:lnTo>
                    <a:pt x="693165" y="83438"/>
                  </a:lnTo>
                  <a:lnTo>
                    <a:pt x="693801" y="82676"/>
                  </a:lnTo>
                  <a:lnTo>
                    <a:pt x="694182" y="81914"/>
                  </a:lnTo>
                  <a:lnTo>
                    <a:pt x="694436" y="81152"/>
                  </a:lnTo>
                  <a:lnTo>
                    <a:pt x="694689" y="80517"/>
                  </a:lnTo>
                  <a:lnTo>
                    <a:pt x="694816" y="79882"/>
                  </a:lnTo>
                  <a:lnTo>
                    <a:pt x="694563" y="78866"/>
                  </a:lnTo>
                  <a:lnTo>
                    <a:pt x="694182" y="78485"/>
                  </a:lnTo>
                  <a:lnTo>
                    <a:pt x="693801" y="77977"/>
                  </a:lnTo>
                  <a:lnTo>
                    <a:pt x="619125" y="888"/>
                  </a:lnTo>
                  <a:lnTo>
                    <a:pt x="618489" y="507"/>
                  </a:lnTo>
                  <a:lnTo>
                    <a:pt x="617727" y="253"/>
                  </a:lnTo>
                  <a:lnTo>
                    <a:pt x="617092" y="0"/>
                  </a:lnTo>
                  <a:close/>
                </a:path>
                <a:path w="723264" h="739139">
                  <a:moveTo>
                    <a:pt x="709929" y="91312"/>
                  </a:moveTo>
                  <a:lnTo>
                    <a:pt x="707389" y="91312"/>
                  </a:lnTo>
                  <a:lnTo>
                    <a:pt x="705992" y="91693"/>
                  </a:lnTo>
                  <a:lnTo>
                    <a:pt x="704723" y="92455"/>
                  </a:lnTo>
                  <a:lnTo>
                    <a:pt x="703326" y="93217"/>
                  </a:lnTo>
                  <a:lnTo>
                    <a:pt x="701801" y="94487"/>
                  </a:lnTo>
                  <a:lnTo>
                    <a:pt x="700277" y="96138"/>
                  </a:lnTo>
                  <a:lnTo>
                    <a:pt x="698626" y="97789"/>
                  </a:lnTo>
                  <a:lnTo>
                    <a:pt x="697357" y="99186"/>
                  </a:lnTo>
                  <a:lnTo>
                    <a:pt x="695833" y="101980"/>
                  </a:lnTo>
                  <a:lnTo>
                    <a:pt x="695451" y="103250"/>
                  </a:lnTo>
                  <a:lnTo>
                    <a:pt x="695451" y="105917"/>
                  </a:lnTo>
                  <a:lnTo>
                    <a:pt x="695960" y="107187"/>
                  </a:lnTo>
                  <a:lnTo>
                    <a:pt x="696976" y="108711"/>
                  </a:lnTo>
                  <a:lnTo>
                    <a:pt x="697864" y="110108"/>
                  </a:lnTo>
                  <a:lnTo>
                    <a:pt x="708405" y="118744"/>
                  </a:lnTo>
                  <a:lnTo>
                    <a:pt x="709676" y="118744"/>
                  </a:lnTo>
                  <a:lnTo>
                    <a:pt x="711073" y="118871"/>
                  </a:lnTo>
                  <a:lnTo>
                    <a:pt x="722934" y="107187"/>
                  </a:lnTo>
                  <a:lnTo>
                    <a:pt x="722884" y="104139"/>
                  </a:lnTo>
                  <a:lnTo>
                    <a:pt x="722376" y="102742"/>
                  </a:lnTo>
                  <a:lnTo>
                    <a:pt x="721487" y="101472"/>
                  </a:lnTo>
                  <a:lnTo>
                    <a:pt x="720598" y="100075"/>
                  </a:lnTo>
                  <a:lnTo>
                    <a:pt x="711326" y="91820"/>
                  </a:lnTo>
                  <a:lnTo>
                    <a:pt x="709929" y="91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-6350" y="2698547"/>
            <a:ext cx="1494790" cy="744220"/>
            <a:chOff x="-6350" y="2698547"/>
            <a:chExt cx="1494790" cy="744220"/>
          </a:xfrm>
        </p:grpSpPr>
        <p:sp>
          <p:nvSpPr>
            <p:cNvPr id="31" name="object 31"/>
            <p:cNvSpPr/>
            <p:nvPr/>
          </p:nvSpPr>
          <p:spPr>
            <a:xfrm>
              <a:off x="0" y="2704897"/>
              <a:ext cx="1482090" cy="731520"/>
            </a:xfrm>
            <a:custGeom>
              <a:avLst/>
              <a:gdLst/>
              <a:ahLst/>
              <a:cxnLst/>
              <a:rect l="l" t="t" r="r" b="b"/>
              <a:pathLst>
                <a:path w="1482090" h="731520">
                  <a:moveTo>
                    <a:pt x="938134" y="661999"/>
                  </a:moveTo>
                  <a:lnTo>
                    <a:pt x="545896" y="661999"/>
                  </a:lnTo>
                  <a:lnTo>
                    <a:pt x="571410" y="683015"/>
                  </a:lnTo>
                  <a:lnTo>
                    <a:pt x="601768" y="700686"/>
                  </a:lnTo>
                  <a:lnTo>
                    <a:pt x="636249" y="714666"/>
                  </a:lnTo>
                  <a:lnTo>
                    <a:pt x="674128" y="724610"/>
                  </a:lnTo>
                  <a:lnTo>
                    <a:pt x="727897" y="731051"/>
                  </a:lnTo>
                  <a:lnTo>
                    <a:pt x="780756" y="729345"/>
                  </a:lnTo>
                  <a:lnTo>
                    <a:pt x="830930" y="720118"/>
                  </a:lnTo>
                  <a:lnTo>
                    <a:pt x="876648" y="703992"/>
                  </a:lnTo>
                  <a:lnTo>
                    <a:pt x="916138" y="681593"/>
                  </a:lnTo>
                  <a:lnTo>
                    <a:pt x="938134" y="661999"/>
                  </a:lnTo>
                  <a:close/>
                </a:path>
                <a:path w="1482090" h="731520">
                  <a:moveTo>
                    <a:pt x="346894" y="64003"/>
                  </a:moveTo>
                  <a:lnTo>
                    <a:pt x="307479" y="65353"/>
                  </a:lnTo>
                  <a:lnTo>
                    <a:pt x="254520" y="74221"/>
                  </a:lnTo>
                  <a:lnTo>
                    <a:pt x="207533" y="90220"/>
                  </a:lnTo>
                  <a:lnTo>
                    <a:pt x="167734" y="112302"/>
                  </a:lnTo>
                  <a:lnTo>
                    <a:pt x="136339" y="139418"/>
                  </a:lnTo>
                  <a:lnTo>
                    <a:pt x="103632" y="204559"/>
                  </a:lnTo>
                  <a:lnTo>
                    <a:pt x="104753" y="240486"/>
                  </a:lnTo>
                  <a:lnTo>
                    <a:pt x="103478" y="242772"/>
                  </a:lnTo>
                  <a:lnTo>
                    <a:pt x="68454" y="247971"/>
                  </a:lnTo>
                  <a:lnTo>
                    <a:pt x="36644" y="258266"/>
                  </a:lnTo>
                  <a:lnTo>
                    <a:pt x="9289" y="273133"/>
                  </a:lnTo>
                  <a:lnTo>
                    <a:pt x="0" y="281245"/>
                  </a:lnTo>
                  <a:lnTo>
                    <a:pt x="0" y="404893"/>
                  </a:lnTo>
                  <a:lnTo>
                    <a:pt x="42109" y="429716"/>
                  </a:lnTo>
                  <a:lnTo>
                    <a:pt x="22111" y="447240"/>
                  </a:lnTo>
                  <a:lnTo>
                    <a:pt x="8496" y="466943"/>
                  </a:lnTo>
                  <a:lnTo>
                    <a:pt x="1631" y="488098"/>
                  </a:lnTo>
                  <a:lnTo>
                    <a:pt x="1884" y="509980"/>
                  </a:lnTo>
                  <a:lnTo>
                    <a:pt x="20754" y="547748"/>
                  </a:lnTo>
                  <a:lnTo>
                    <a:pt x="58961" y="576861"/>
                  </a:lnTo>
                  <a:lnTo>
                    <a:pt x="111046" y="594472"/>
                  </a:lnTo>
                  <a:lnTo>
                    <a:pt x="171551" y="597737"/>
                  </a:lnTo>
                  <a:lnTo>
                    <a:pt x="172491" y="598880"/>
                  </a:lnTo>
                  <a:lnTo>
                    <a:pt x="173443" y="599896"/>
                  </a:lnTo>
                  <a:lnTo>
                    <a:pt x="174409" y="601039"/>
                  </a:lnTo>
                  <a:lnTo>
                    <a:pt x="207234" y="629989"/>
                  </a:lnTo>
                  <a:lnTo>
                    <a:pt x="246936" y="653337"/>
                  </a:lnTo>
                  <a:lnTo>
                    <a:pt x="292020" y="670835"/>
                  </a:lnTo>
                  <a:lnTo>
                    <a:pt x="340993" y="682239"/>
                  </a:lnTo>
                  <a:lnTo>
                    <a:pt x="392361" y="687303"/>
                  </a:lnTo>
                  <a:lnTo>
                    <a:pt x="444630" y="685781"/>
                  </a:lnTo>
                  <a:lnTo>
                    <a:pt x="496306" y="677428"/>
                  </a:lnTo>
                  <a:lnTo>
                    <a:pt x="545896" y="661999"/>
                  </a:lnTo>
                  <a:lnTo>
                    <a:pt x="938134" y="661999"/>
                  </a:lnTo>
                  <a:lnTo>
                    <a:pt x="947626" y="653544"/>
                  </a:lnTo>
                  <a:lnTo>
                    <a:pt x="969340" y="620470"/>
                  </a:lnTo>
                  <a:lnTo>
                    <a:pt x="1182985" y="620470"/>
                  </a:lnTo>
                  <a:lnTo>
                    <a:pt x="1219074" y="602452"/>
                  </a:lnTo>
                  <a:lnTo>
                    <a:pt x="1251131" y="575653"/>
                  </a:lnTo>
                  <a:lnTo>
                    <a:pt x="1271974" y="543943"/>
                  </a:lnTo>
                  <a:lnTo>
                    <a:pt x="1279652" y="508583"/>
                  </a:lnTo>
                  <a:lnTo>
                    <a:pt x="1309479" y="504477"/>
                  </a:lnTo>
                  <a:lnTo>
                    <a:pt x="1365323" y="489027"/>
                  </a:lnTo>
                  <a:lnTo>
                    <a:pt x="1435602" y="448172"/>
                  </a:lnTo>
                  <a:lnTo>
                    <a:pt x="1466045" y="412985"/>
                  </a:lnTo>
                  <a:lnTo>
                    <a:pt x="1481566" y="374375"/>
                  </a:lnTo>
                  <a:lnTo>
                    <a:pt x="1481751" y="334433"/>
                  </a:lnTo>
                  <a:lnTo>
                    <a:pt x="1466188" y="295245"/>
                  </a:lnTo>
                  <a:lnTo>
                    <a:pt x="1434465" y="258901"/>
                  </a:lnTo>
                  <a:lnTo>
                    <a:pt x="1437767" y="253694"/>
                  </a:lnTo>
                  <a:lnTo>
                    <a:pt x="1440688" y="248233"/>
                  </a:lnTo>
                  <a:lnTo>
                    <a:pt x="1442974" y="242772"/>
                  </a:lnTo>
                  <a:lnTo>
                    <a:pt x="1449324" y="203547"/>
                  </a:lnTo>
                  <a:lnTo>
                    <a:pt x="1437203" y="166322"/>
                  </a:lnTo>
                  <a:lnTo>
                    <a:pt x="1408775" y="133583"/>
                  </a:lnTo>
                  <a:lnTo>
                    <a:pt x="1366205" y="107818"/>
                  </a:lnTo>
                  <a:lnTo>
                    <a:pt x="1311656" y="91515"/>
                  </a:lnTo>
                  <a:lnTo>
                    <a:pt x="1309079" y="85292"/>
                  </a:lnTo>
                  <a:lnTo>
                    <a:pt x="459105" y="85292"/>
                  </a:lnTo>
                  <a:lnTo>
                    <a:pt x="423504" y="74068"/>
                  </a:lnTo>
                  <a:lnTo>
                    <a:pt x="385835" y="66940"/>
                  </a:lnTo>
                  <a:lnTo>
                    <a:pt x="346894" y="64003"/>
                  </a:lnTo>
                  <a:close/>
                </a:path>
                <a:path w="1482090" h="731520">
                  <a:moveTo>
                    <a:pt x="1182985" y="620470"/>
                  </a:moveTo>
                  <a:lnTo>
                    <a:pt x="969340" y="620470"/>
                  </a:lnTo>
                  <a:lnTo>
                    <a:pt x="994003" y="629128"/>
                  </a:lnTo>
                  <a:lnTo>
                    <a:pt x="1020113" y="635440"/>
                  </a:lnTo>
                  <a:lnTo>
                    <a:pt x="1047287" y="639347"/>
                  </a:lnTo>
                  <a:lnTo>
                    <a:pt x="1075143" y="640790"/>
                  </a:lnTo>
                  <a:lnTo>
                    <a:pt x="1129129" y="636279"/>
                  </a:lnTo>
                  <a:lnTo>
                    <a:pt x="1177756" y="623080"/>
                  </a:lnTo>
                  <a:lnTo>
                    <a:pt x="1182985" y="620470"/>
                  </a:lnTo>
                  <a:close/>
                </a:path>
                <a:path w="1482090" h="731520">
                  <a:moveTo>
                    <a:pt x="616653" y="19957"/>
                  </a:moveTo>
                  <a:lnTo>
                    <a:pt x="569510" y="25284"/>
                  </a:lnTo>
                  <a:lnTo>
                    <a:pt x="525931" y="38273"/>
                  </a:lnTo>
                  <a:lnTo>
                    <a:pt x="488325" y="58438"/>
                  </a:lnTo>
                  <a:lnTo>
                    <a:pt x="459105" y="85292"/>
                  </a:lnTo>
                  <a:lnTo>
                    <a:pt x="1309079" y="85292"/>
                  </a:lnTo>
                  <a:lnTo>
                    <a:pt x="1303971" y="72957"/>
                  </a:lnTo>
                  <a:lnTo>
                    <a:pt x="1291610" y="55637"/>
                  </a:lnTo>
                  <a:lnTo>
                    <a:pt x="1291272" y="55320"/>
                  </a:lnTo>
                  <a:lnTo>
                    <a:pt x="755446" y="55320"/>
                  </a:lnTo>
                  <a:lnTo>
                    <a:pt x="745464" y="49275"/>
                  </a:lnTo>
                  <a:lnTo>
                    <a:pt x="734864" y="43731"/>
                  </a:lnTo>
                  <a:lnTo>
                    <a:pt x="723691" y="38710"/>
                  </a:lnTo>
                  <a:lnTo>
                    <a:pt x="711987" y="34238"/>
                  </a:lnTo>
                  <a:lnTo>
                    <a:pt x="664949" y="22779"/>
                  </a:lnTo>
                  <a:lnTo>
                    <a:pt x="616653" y="19957"/>
                  </a:lnTo>
                  <a:close/>
                </a:path>
                <a:path w="1482090" h="731520">
                  <a:moveTo>
                    <a:pt x="913956" y="521"/>
                  </a:moveTo>
                  <a:lnTo>
                    <a:pt x="866659" y="986"/>
                  </a:lnTo>
                  <a:lnTo>
                    <a:pt x="822221" y="10766"/>
                  </a:lnTo>
                  <a:lnTo>
                    <a:pt x="784023" y="29123"/>
                  </a:lnTo>
                  <a:lnTo>
                    <a:pt x="755446" y="55320"/>
                  </a:lnTo>
                  <a:lnTo>
                    <a:pt x="1291272" y="55320"/>
                  </a:lnTo>
                  <a:lnTo>
                    <a:pt x="1274899" y="39937"/>
                  </a:lnTo>
                  <a:lnTo>
                    <a:pt x="1273770" y="39191"/>
                  </a:lnTo>
                  <a:lnTo>
                    <a:pt x="1014120" y="39191"/>
                  </a:lnTo>
                  <a:lnTo>
                    <a:pt x="1002738" y="30414"/>
                  </a:lnTo>
                  <a:lnTo>
                    <a:pt x="989958" y="22601"/>
                  </a:lnTo>
                  <a:lnTo>
                    <a:pt x="975912" y="15813"/>
                  </a:lnTo>
                  <a:lnTo>
                    <a:pt x="960729" y="10108"/>
                  </a:lnTo>
                  <a:lnTo>
                    <a:pt x="913956" y="521"/>
                  </a:lnTo>
                  <a:close/>
                </a:path>
                <a:path w="1482090" h="731520">
                  <a:moveTo>
                    <a:pt x="1156191" y="0"/>
                  </a:moveTo>
                  <a:lnTo>
                    <a:pt x="1104228" y="2791"/>
                  </a:lnTo>
                  <a:lnTo>
                    <a:pt x="1055552" y="15922"/>
                  </a:lnTo>
                  <a:lnTo>
                    <a:pt x="1014120" y="39191"/>
                  </a:lnTo>
                  <a:lnTo>
                    <a:pt x="1273770" y="39191"/>
                  </a:lnTo>
                  <a:lnTo>
                    <a:pt x="1254163" y="26237"/>
                  </a:lnTo>
                  <a:lnTo>
                    <a:pt x="1207488" y="7748"/>
                  </a:lnTo>
                  <a:lnTo>
                    <a:pt x="11561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704897"/>
              <a:ext cx="1482090" cy="731520"/>
            </a:xfrm>
            <a:custGeom>
              <a:avLst/>
              <a:gdLst/>
              <a:ahLst/>
              <a:cxnLst/>
              <a:rect l="l" t="t" r="r" b="b"/>
              <a:pathLst>
                <a:path w="1482090" h="731520">
                  <a:moveTo>
                    <a:pt x="104753" y="240486"/>
                  </a:moveTo>
                  <a:lnTo>
                    <a:pt x="114566" y="170520"/>
                  </a:lnTo>
                  <a:lnTo>
                    <a:pt x="167734" y="112302"/>
                  </a:lnTo>
                  <a:lnTo>
                    <a:pt x="207533" y="90220"/>
                  </a:lnTo>
                  <a:lnTo>
                    <a:pt x="254520" y="74221"/>
                  </a:lnTo>
                  <a:lnTo>
                    <a:pt x="307479" y="65353"/>
                  </a:lnTo>
                  <a:lnTo>
                    <a:pt x="346894" y="64003"/>
                  </a:lnTo>
                  <a:lnTo>
                    <a:pt x="385835" y="66940"/>
                  </a:lnTo>
                  <a:lnTo>
                    <a:pt x="423504" y="74068"/>
                  </a:lnTo>
                  <a:lnTo>
                    <a:pt x="459105" y="85292"/>
                  </a:lnTo>
                  <a:lnTo>
                    <a:pt x="488325" y="58438"/>
                  </a:lnTo>
                  <a:lnTo>
                    <a:pt x="525931" y="38273"/>
                  </a:lnTo>
                  <a:lnTo>
                    <a:pt x="569510" y="25284"/>
                  </a:lnTo>
                  <a:lnTo>
                    <a:pt x="616653" y="19957"/>
                  </a:lnTo>
                  <a:lnTo>
                    <a:pt x="664949" y="22779"/>
                  </a:lnTo>
                  <a:lnTo>
                    <a:pt x="711987" y="34238"/>
                  </a:lnTo>
                  <a:lnTo>
                    <a:pt x="755446" y="55320"/>
                  </a:lnTo>
                  <a:lnTo>
                    <a:pt x="784023" y="29123"/>
                  </a:lnTo>
                  <a:lnTo>
                    <a:pt x="822221" y="10766"/>
                  </a:lnTo>
                  <a:lnTo>
                    <a:pt x="866659" y="986"/>
                  </a:lnTo>
                  <a:lnTo>
                    <a:pt x="913956" y="521"/>
                  </a:lnTo>
                  <a:lnTo>
                    <a:pt x="960729" y="10108"/>
                  </a:lnTo>
                  <a:lnTo>
                    <a:pt x="975912" y="15813"/>
                  </a:lnTo>
                  <a:lnTo>
                    <a:pt x="989958" y="22601"/>
                  </a:lnTo>
                  <a:lnTo>
                    <a:pt x="1002738" y="30414"/>
                  </a:lnTo>
                  <a:lnTo>
                    <a:pt x="1014120" y="39191"/>
                  </a:lnTo>
                  <a:lnTo>
                    <a:pt x="1055552" y="15922"/>
                  </a:lnTo>
                  <a:lnTo>
                    <a:pt x="1104228" y="2791"/>
                  </a:lnTo>
                  <a:lnTo>
                    <a:pt x="1156191" y="0"/>
                  </a:lnTo>
                  <a:lnTo>
                    <a:pt x="1207488" y="7748"/>
                  </a:lnTo>
                  <a:lnTo>
                    <a:pt x="1254163" y="26237"/>
                  </a:lnTo>
                  <a:lnTo>
                    <a:pt x="1291610" y="55637"/>
                  </a:lnTo>
                  <a:lnTo>
                    <a:pt x="1311656" y="91515"/>
                  </a:lnTo>
                  <a:lnTo>
                    <a:pt x="1366205" y="107818"/>
                  </a:lnTo>
                  <a:lnTo>
                    <a:pt x="1408775" y="133583"/>
                  </a:lnTo>
                  <a:lnTo>
                    <a:pt x="1437203" y="166322"/>
                  </a:lnTo>
                  <a:lnTo>
                    <a:pt x="1449324" y="203547"/>
                  </a:lnTo>
                  <a:lnTo>
                    <a:pt x="1442974" y="242772"/>
                  </a:lnTo>
                  <a:lnTo>
                    <a:pt x="1440688" y="248233"/>
                  </a:lnTo>
                  <a:lnTo>
                    <a:pt x="1437767" y="253694"/>
                  </a:lnTo>
                  <a:lnTo>
                    <a:pt x="1434465" y="258901"/>
                  </a:lnTo>
                  <a:lnTo>
                    <a:pt x="1466188" y="295245"/>
                  </a:lnTo>
                  <a:lnTo>
                    <a:pt x="1481751" y="334433"/>
                  </a:lnTo>
                  <a:lnTo>
                    <a:pt x="1481566" y="374375"/>
                  </a:lnTo>
                  <a:lnTo>
                    <a:pt x="1466045" y="412985"/>
                  </a:lnTo>
                  <a:lnTo>
                    <a:pt x="1435602" y="448172"/>
                  </a:lnTo>
                  <a:lnTo>
                    <a:pt x="1390650" y="477849"/>
                  </a:lnTo>
                  <a:lnTo>
                    <a:pt x="1338151" y="497931"/>
                  </a:lnTo>
                  <a:lnTo>
                    <a:pt x="1279652" y="508583"/>
                  </a:lnTo>
                  <a:lnTo>
                    <a:pt x="1271974" y="543943"/>
                  </a:lnTo>
                  <a:lnTo>
                    <a:pt x="1219074" y="602452"/>
                  </a:lnTo>
                  <a:lnTo>
                    <a:pt x="1177756" y="623080"/>
                  </a:lnTo>
                  <a:lnTo>
                    <a:pt x="1129129" y="636279"/>
                  </a:lnTo>
                  <a:lnTo>
                    <a:pt x="1075143" y="640790"/>
                  </a:lnTo>
                  <a:lnTo>
                    <a:pt x="1047287" y="639347"/>
                  </a:lnTo>
                  <a:lnTo>
                    <a:pt x="1020113" y="635440"/>
                  </a:lnTo>
                  <a:lnTo>
                    <a:pt x="994003" y="629128"/>
                  </a:lnTo>
                  <a:lnTo>
                    <a:pt x="969340" y="620470"/>
                  </a:lnTo>
                  <a:lnTo>
                    <a:pt x="947626" y="653544"/>
                  </a:lnTo>
                  <a:lnTo>
                    <a:pt x="916138" y="681593"/>
                  </a:lnTo>
                  <a:lnTo>
                    <a:pt x="876648" y="703992"/>
                  </a:lnTo>
                  <a:lnTo>
                    <a:pt x="830930" y="720118"/>
                  </a:lnTo>
                  <a:lnTo>
                    <a:pt x="780756" y="729345"/>
                  </a:lnTo>
                  <a:lnTo>
                    <a:pt x="727897" y="731051"/>
                  </a:lnTo>
                  <a:lnTo>
                    <a:pt x="674128" y="724610"/>
                  </a:lnTo>
                  <a:lnTo>
                    <a:pt x="636249" y="714666"/>
                  </a:lnTo>
                  <a:lnTo>
                    <a:pt x="601768" y="700686"/>
                  </a:lnTo>
                  <a:lnTo>
                    <a:pt x="571410" y="683015"/>
                  </a:lnTo>
                  <a:lnTo>
                    <a:pt x="545896" y="661999"/>
                  </a:lnTo>
                  <a:lnTo>
                    <a:pt x="496306" y="677428"/>
                  </a:lnTo>
                  <a:lnTo>
                    <a:pt x="444630" y="685781"/>
                  </a:lnTo>
                  <a:lnTo>
                    <a:pt x="392361" y="687303"/>
                  </a:lnTo>
                  <a:lnTo>
                    <a:pt x="340993" y="682239"/>
                  </a:lnTo>
                  <a:lnTo>
                    <a:pt x="292020" y="670835"/>
                  </a:lnTo>
                  <a:lnTo>
                    <a:pt x="246936" y="653337"/>
                  </a:lnTo>
                  <a:lnTo>
                    <a:pt x="207234" y="629989"/>
                  </a:lnTo>
                  <a:lnTo>
                    <a:pt x="174409" y="601039"/>
                  </a:lnTo>
                  <a:lnTo>
                    <a:pt x="173443" y="599896"/>
                  </a:lnTo>
                  <a:lnTo>
                    <a:pt x="172491" y="598880"/>
                  </a:lnTo>
                  <a:lnTo>
                    <a:pt x="171551" y="597737"/>
                  </a:lnTo>
                  <a:lnTo>
                    <a:pt x="111046" y="594472"/>
                  </a:lnTo>
                  <a:lnTo>
                    <a:pt x="58961" y="576861"/>
                  </a:lnTo>
                  <a:lnTo>
                    <a:pt x="20754" y="547748"/>
                  </a:lnTo>
                  <a:lnTo>
                    <a:pt x="1884" y="509980"/>
                  </a:lnTo>
                  <a:lnTo>
                    <a:pt x="1631" y="488098"/>
                  </a:lnTo>
                  <a:lnTo>
                    <a:pt x="8496" y="466943"/>
                  </a:lnTo>
                  <a:lnTo>
                    <a:pt x="22111" y="447240"/>
                  </a:lnTo>
                  <a:lnTo>
                    <a:pt x="42109" y="429716"/>
                  </a:lnTo>
                  <a:lnTo>
                    <a:pt x="0" y="404893"/>
                  </a:lnTo>
                </a:path>
                <a:path w="1482090" h="731520">
                  <a:moveTo>
                    <a:pt x="0" y="281245"/>
                  </a:moveTo>
                  <a:lnTo>
                    <a:pt x="9289" y="273133"/>
                  </a:lnTo>
                  <a:lnTo>
                    <a:pt x="36644" y="258266"/>
                  </a:lnTo>
                  <a:lnTo>
                    <a:pt x="68454" y="247971"/>
                  </a:lnTo>
                  <a:lnTo>
                    <a:pt x="103478" y="242772"/>
                  </a:lnTo>
                  <a:lnTo>
                    <a:pt x="104753" y="24048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734" y="2741676"/>
              <a:ext cx="1390015" cy="622300"/>
            </a:xfrm>
            <a:custGeom>
              <a:avLst/>
              <a:gdLst/>
              <a:ahLst/>
              <a:cxnLst/>
              <a:rect l="l" t="t" r="r" b="b"/>
              <a:pathLst>
                <a:path w="1390015" h="622300">
                  <a:moveTo>
                    <a:pt x="88827" y="403606"/>
                  </a:moveTo>
                  <a:lnTo>
                    <a:pt x="65643" y="403663"/>
                  </a:lnTo>
                  <a:lnTo>
                    <a:pt x="42850" y="401399"/>
                  </a:lnTo>
                  <a:lnTo>
                    <a:pt x="20839" y="396873"/>
                  </a:lnTo>
                  <a:lnTo>
                    <a:pt x="0" y="390144"/>
                  </a:lnTo>
                </a:path>
                <a:path w="1390015" h="622300">
                  <a:moveTo>
                    <a:pt x="167199" y="551307"/>
                  </a:moveTo>
                  <a:lnTo>
                    <a:pt x="157740" y="553569"/>
                  </a:lnTo>
                  <a:lnTo>
                    <a:pt x="148092" y="555402"/>
                  </a:lnTo>
                  <a:lnTo>
                    <a:pt x="138281" y="556807"/>
                  </a:lnTo>
                  <a:lnTo>
                    <a:pt x="128337" y="557784"/>
                  </a:lnTo>
                </a:path>
                <a:path w="1390015" h="622300">
                  <a:moveTo>
                    <a:pt x="502085" y="622300"/>
                  </a:moveTo>
                  <a:lnTo>
                    <a:pt x="495336" y="615231"/>
                  </a:lnTo>
                  <a:lnTo>
                    <a:pt x="489176" y="607949"/>
                  </a:lnTo>
                  <a:lnTo>
                    <a:pt x="483615" y="600475"/>
                  </a:lnTo>
                  <a:lnTo>
                    <a:pt x="478666" y="592836"/>
                  </a:lnTo>
                </a:path>
                <a:path w="1390015" h="622300">
                  <a:moveTo>
                    <a:pt x="935117" y="548766"/>
                  </a:moveTo>
                  <a:lnTo>
                    <a:pt x="933751" y="557006"/>
                  </a:lnTo>
                  <a:lnTo>
                    <a:pt x="931732" y="565150"/>
                  </a:lnTo>
                  <a:lnTo>
                    <a:pt x="929066" y="573198"/>
                  </a:lnTo>
                  <a:lnTo>
                    <a:pt x="925757" y="581151"/>
                  </a:lnTo>
                </a:path>
                <a:path w="1390015" h="622300">
                  <a:moveTo>
                    <a:pt x="1121032" y="349123"/>
                  </a:moveTo>
                  <a:lnTo>
                    <a:pt x="1168583" y="370262"/>
                  </a:lnTo>
                  <a:lnTo>
                    <a:pt x="1204624" y="398700"/>
                  </a:lnTo>
                  <a:lnTo>
                    <a:pt x="1227367" y="432544"/>
                  </a:lnTo>
                  <a:lnTo>
                    <a:pt x="1235028" y="469900"/>
                  </a:lnTo>
                </a:path>
                <a:path w="1390015" h="622300">
                  <a:moveTo>
                    <a:pt x="1389968" y="220345"/>
                  </a:moveTo>
                  <a:lnTo>
                    <a:pt x="1380298" y="233090"/>
                  </a:lnTo>
                  <a:lnTo>
                    <a:pt x="1368520" y="244967"/>
                  </a:lnTo>
                  <a:lnTo>
                    <a:pt x="1354767" y="255867"/>
                  </a:lnTo>
                  <a:lnTo>
                    <a:pt x="1339168" y="265684"/>
                  </a:lnTo>
                </a:path>
                <a:path w="1390015" h="622300">
                  <a:moveTo>
                    <a:pt x="1268175" y="52197"/>
                  </a:moveTo>
                  <a:lnTo>
                    <a:pt x="1270080" y="59309"/>
                  </a:lnTo>
                  <a:lnTo>
                    <a:pt x="1270969" y="66421"/>
                  </a:lnTo>
                  <a:lnTo>
                    <a:pt x="1270842" y="73660"/>
                  </a:lnTo>
                </a:path>
                <a:path w="1390015" h="622300">
                  <a:moveTo>
                    <a:pt x="943918" y="27304"/>
                  </a:moveTo>
                  <a:lnTo>
                    <a:pt x="949271" y="20020"/>
                  </a:lnTo>
                  <a:lnTo>
                    <a:pt x="955407" y="13033"/>
                  </a:lnTo>
                  <a:lnTo>
                    <a:pt x="962297" y="6355"/>
                  </a:lnTo>
                  <a:lnTo>
                    <a:pt x="969915" y="0"/>
                  </a:lnTo>
                </a:path>
                <a:path w="1390015" h="622300">
                  <a:moveTo>
                    <a:pt x="700662" y="40259"/>
                  </a:moveTo>
                  <a:lnTo>
                    <a:pt x="702968" y="34212"/>
                  </a:lnTo>
                  <a:lnTo>
                    <a:pt x="705842" y="28273"/>
                  </a:lnTo>
                  <a:lnTo>
                    <a:pt x="709276" y="22453"/>
                  </a:lnTo>
                  <a:lnTo>
                    <a:pt x="713261" y="16763"/>
                  </a:lnTo>
                </a:path>
                <a:path w="1390015" h="622300">
                  <a:moveTo>
                    <a:pt x="415192" y="48260"/>
                  </a:moveTo>
                  <a:lnTo>
                    <a:pt x="427357" y="53278"/>
                  </a:lnTo>
                  <a:lnTo>
                    <a:pt x="439030" y="58785"/>
                  </a:lnTo>
                  <a:lnTo>
                    <a:pt x="450178" y="64744"/>
                  </a:lnTo>
                  <a:lnTo>
                    <a:pt x="460772" y="71120"/>
                  </a:lnTo>
                </a:path>
                <a:path w="1390015" h="622300">
                  <a:moveTo>
                    <a:pt x="68978" y="227711"/>
                  </a:moveTo>
                  <a:lnTo>
                    <a:pt x="65366" y="219837"/>
                  </a:lnTo>
                  <a:lnTo>
                    <a:pt x="62707" y="211836"/>
                  </a:lnTo>
                  <a:lnTo>
                    <a:pt x="61024" y="203708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2236" y="2886836"/>
            <a:ext cx="40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stall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5423" y="3089655"/>
            <a:ext cx="3569335" cy="414655"/>
          </a:xfrm>
          <a:custGeom>
            <a:avLst/>
            <a:gdLst/>
            <a:ahLst/>
            <a:cxnLst/>
            <a:rect l="l" t="t" r="r" b="b"/>
            <a:pathLst>
              <a:path w="3569335" h="414654">
                <a:moveTo>
                  <a:pt x="163233" y="243459"/>
                </a:moveTo>
                <a:lnTo>
                  <a:pt x="0" y="343916"/>
                </a:lnTo>
                <a:lnTo>
                  <a:pt x="178333" y="414274"/>
                </a:lnTo>
                <a:lnTo>
                  <a:pt x="173517" y="359791"/>
                </a:lnTo>
                <a:lnTo>
                  <a:pt x="144830" y="359791"/>
                </a:lnTo>
                <a:lnTo>
                  <a:pt x="139801" y="302895"/>
                </a:lnTo>
                <a:lnTo>
                  <a:pt x="168264" y="300377"/>
                </a:lnTo>
                <a:lnTo>
                  <a:pt x="163233" y="243459"/>
                </a:lnTo>
                <a:close/>
              </a:path>
              <a:path w="3569335" h="414654">
                <a:moveTo>
                  <a:pt x="168264" y="300377"/>
                </a:moveTo>
                <a:lnTo>
                  <a:pt x="139801" y="302895"/>
                </a:lnTo>
                <a:lnTo>
                  <a:pt x="144830" y="359791"/>
                </a:lnTo>
                <a:lnTo>
                  <a:pt x="173294" y="357273"/>
                </a:lnTo>
                <a:lnTo>
                  <a:pt x="168264" y="300377"/>
                </a:lnTo>
                <a:close/>
              </a:path>
              <a:path w="3569335" h="414654">
                <a:moveTo>
                  <a:pt x="173294" y="357273"/>
                </a:moveTo>
                <a:lnTo>
                  <a:pt x="144830" y="359791"/>
                </a:lnTo>
                <a:lnTo>
                  <a:pt x="173517" y="359791"/>
                </a:lnTo>
                <a:lnTo>
                  <a:pt x="173294" y="357273"/>
                </a:lnTo>
                <a:close/>
              </a:path>
              <a:path w="3569335" h="414654">
                <a:moveTo>
                  <a:pt x="3563747" y="0"/>
                </a:moveTo>
                <a:lnTo>
                  <a:pt x="168264" y="300377"/>
                </a:lnTo>
                <a:lnTo>
                  <a:pt x="173294" y="357273"/>
                </a:lnTo>
                <a:lnTo>
                  <a:pt x="3568827" y="56896"/>
                </a:lnTo>
                <a:lnTo>
                  <a:pt x="356374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333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8752205" cy="23698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2349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Basics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pipelining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first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technique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Instruction-</a:t>
            </a:r>
            <a:r>
              <a:rPr sz="2800" spc="-10" dirty="0">
                <a:latin typeface="Calibri"/>
                <a:cs typeface="Calibri"/>
              </a:rPr>
              <a:t>level parallelism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Datapath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decomposition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pipelined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execution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Hazards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impediment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pipelined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execution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Forwarding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pipeline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avoid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stalling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hazards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927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8297545" cy="30867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  <a:tab pos="5299075" algn="l"/>
              </a:tabLst>
            </a:pPr>
            <a:r>
              <a:rPr sz="2800" dirty="0">
                <a:latin typeface="Calibri"/>
                <a:cs typeface="Calibri"/>
              </a:rPr>
              <a:t>More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concepts</a:t>
            </a:r>
            <a:r>
              <a:rPr sz="2800" dirty="0">
                <a:latin typeface="Calibri"/>
                <a:cs typeface="Calibri"/>
              </a:rPr>
              <a:t>	(next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Control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hazards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optimization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(next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Implementation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hierarchies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tradeoffs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Evaluation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(next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Pareto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Frontiers,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exploration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7021</Words>
  <Application>Microsoft Office PowerPoint</Application>
  <PresentationFormat>Widescreen</PresentationFormat>
  <Paragraphs>2079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Pipelined Microarchitectural Implementation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Pipelining in the abstract: A laundry efficiency problem</vt:lpstr>
      <vt:lpstr>Let’s do some grouping together of functionality</vt:lpstr>
      <vt:lpstr>Let’s do some grouping together of functionality</vt:lpstr>
      <vt:lpstr>Let’s do some grouping together of functionality</vt:lpstr>
      <vt:lpstr>A Simple 5-Stage Pipelined Processor Datapath</vt:lpstr>
      <vt:lpstr>What about an alternative decomposition?</vt:lpstr>
      <vt:lpstr>4-stage? Pro / con?</vt:lpstr>
      <vt:lpstr>What does ALU op do in Mem? Memop in EX?</vt:lpstr>
      <vt:lpstr>Cost of pipelining:</vt:lpstr>
      <vt:lpstr>Cost of pipelining:</vt:lpstr>
      <vt:lpstr>Need to store state between pipeline stages</vt:lpstr>
      <vt:lpstr>Need to store state between pipeline stages</vt:lpstr>
      <vt:lpstr>Need to store state between pipeline stages</vt:lpstr>
      <vt:lpstr>Need to store state between pipeline stages</vt:lpstr>
      <vt:lpstr>Need to store state between pipeline stages</vt:lpstr>
      <vt:lpstr>Need to store state between pipeline stages</vt:lpstr>
      <vt:lpstr>Example: Pipelined Execution</vt:lpstr>
      <vt:lpstr>Example: Pipelined Execution</vt:lpstr>
      <vt:lpstr>Example: Pipelined Execution</vt:lpstr>
      <vt:lpstr>Example: Pipelined Execution</vt:lpstr>
      <vt:lpstr>Example: Pipelined Execution</vt:lpstr>
      <vt:lpstr>Example: Pipelined Execution</vt:lpstr>
      <vt:lpstr>Example: Pipelined Execution</vt:lpstr>
      <vt:lpstr>Pipeline Diagram Illustrates Parallelism</vt:lpstr>
      <vt:lpstr>Pipeline Diagram Illustrates Parallelism</vt:lpstr>
      <vt:lpstr>Pipeline Diagram Illustrates Parallelism</vt:lpstr>
      <vt:lpstr>Pipeline Diagram: Single Cycle Design</vt:lpstr>
      <vt:lpstr>PowerPoint Presentation</vt:lpstr>
      <vt:lpstr>PowerPoint Presentation</vt:lpstr>
      <vt:lpstr>Iron Law of Computer Performance</vt:lpstr>
      <vt:lpstr>Iron Law of Computer Performance</vt:lpstr>
      <vt:lpstr>Pipelining Code Example</vt:lpstr>
      <vt:lpstr>Pipelining Code Example</vt:lpstr>
      <vt:lpstr>Example: Pipelined Execution</vt:lpstr>
      <vt:lpstr>Example: Pipelined Execution</vt:lpstr>
      <vt:lpstr>Example: Pipelined Execution</vt:lpstr>
      <vt:lpstr>Types of Data Hazards</vt:lpstr>
      <vt:lpstr>lw x6 0xabc sub x6 x5 x4 add x12 x6 x14</vt:lpstr>
      <vt:lpstr>lw x6 0xabc sub x6 x5 x4 add x12 x6 x14</vt:lpstr>
      <vt:lpstr>lw x6 0xabc sub x6 x5 x4 add x12 x6 x14</vt:lpstr>
      <vt:lpstr>lw x6 0xabc sub x6 x5 x4 add x12 x6 x14</vt:lpstr>
      <vt:lpstr>lw x6 0xabc sub x6 x5 x4 add x12 x6 x14</vt:lpstr>
      <vt:lpstr>lw x6 0xabc sub x6 x5 x4 add x12 x6 x14</vt:lpstr>
      <vt:lpstr>sub x8 x16 x4 add x16 x6 x14 lw x11 0xabc</vt:lpstr>
      <vt:lpstr>What can we do about these data hazards?</vt:lpstr>
      <vt:lpstr>Example: Pipelined Execution w/ RAW Hazard</vt:lpstr>
      <vt:lpstr>Example: Pipelined Execution w/ RAW Hazard</vt:lpstr>
      <vt:lpstr>Example: Pipelined Execution w/ RAW Hazard</vt:lpstr>
      <vt:lpstr>Example: Pipelined Execution w/ RAW Hazard</vt:lpstr>
      <vt:lpstr>Example: Pipelined Execution w/ RAW Hazard</vt:lpstr>
      <vt:lpstr>Example: Pipelined Execution w/ RAW Hazard</vt:lpstr>
      <vt:lpstr>Example: Pipelined Execution w/ RAW Hazard</vt:lpstr>
      <vt:lpstr>Example: Pipelined Execution w/ RAW Hazard</vt:lpstr>
      <vt:lpstr>How do we avoid the stall cycles?</vt:lpstr>
      <vt:lpstr>Example: Pipelined Execution w/ RAW Hazard</vt:lpstr>
      <vt:lpstr>Forwarding to avoid a pipeline RAW Hazard</vt:lpstr>
      <vt:lpstr>Forwarding to avoid a pipeline RAW Hazard</vt:lpstr>
      <vt:lpstr>Pipeline Can Forward Between Different Stages</vt:lpstr>
      <vt:lpstr>Adding Forwarding Support</vt:lpstr>
      <vt:lpstr>Question: What is time in a pipelined system?</vt:lpstr>
      <vt:lpstr>Exception Handling</vt:lpstr>
      <vt:lpstr>Exception Handling</vt:lpstr>
      <vt:lpstr>Exception Handling</vt:lpstr>
      <vt:lpstr>What did we just learn?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5</cp:revision>
  <dcterms:created xsi:type="dcterms:W3CDTF">2023-09-12T01:28:54Z</dcterms:created>
  <dcterms:modified xsi:type="dcterms:W3CDTF">2023-09-14T04:59:59Z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2023-09-12T00:00:00Z</vt:filetime>
  </property>
  <property fmtid="{D5CDD505-2E9C-101B-9397-08002B2CF9AE}" pid="5" name="Producer">
    <vt:lpwstr>Microsoft® PowerPoint® for Microsoft 365</vt:lpwstr>
  </property>
</Properties>
</file>