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8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79625" y="1103198"/>
            <a:ext cx="8032749" cy="233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555" y="573405"/>
            <a:ext cx="1163888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3114" y="1659712"/>
            <a:ext cx="5079365" cy="1946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iscv.org/technical/specification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ref.x86asm.net/coder.html)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mputer hardware software interface&#10;&#10;Description automatically generated">
            <a:extLst>
              <a:ext uri="{FF2B5EF4-FFF2-40B4-BE49-F238E27FC236}">
                <a16:creationId xmlns:a16="http://schemas.microsoft.com/office/drawing/2014/main" id="{810F7516-70DC-172F-E7EE-CF1944F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4" t="16667" r="1609" b="1111"/>
          <a:stretch/>
        </p:blipFill>
        <p:spPr>
          <a:xfrm>
            <a:off x="685800" y="0"/>
            <a:ext cx="11125200" cy="68605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34200" y="152400"/>
            <a:ext cx="366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Calibri"/>
                <a:cs typeface="Calibri"/>
              </a:rPr>
              <a:t>Fall</a:t>
            </a:r>
            <a:r>
              <a:rPr lang="en-US" sz="2400" spc="-8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2023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B8911A5-C562-978F-F58E-02D144E7CC60}"/>
              </a:ext>
            </a:extLst>
          </p:cNvPr>
          <p:cNvSpPr txBox="1"/>
          <p:nvPr/>
        </p:nvSpPr>
        <p:spPr>
          <a:xfrm>
            <a:off x="4191000" y="3352914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Lecture 4: ISAs: The RISC-V ISA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A57C735-C7C9-6336-2F3C-F9046D8F623D}"/>
              </a:ext>
            </a:extLst>
          </p:cNvPr>
          <p:cNvSpPr txBox="1"/>
          <p:nvPr/>
        </p:nvSpPr>
        <p:spPr>
          <a:xfrm>
            <a:off x="6324600" y="6324600"/>
            <a:ext cx="5791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>
                <a:latin typeface="Calibri"/>
                <a:cs typeface="Calibri"/>
              </a:rPr>
              <a:t>Credit: Brandon Lucia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9754" y="5457190"/>
            <a:ext cx="1120775" cy="688340"/>
            <a:chOff x="2349754" y="5457190"/>
            <a:chExt cx="1120775" cy="688340"/>
          </a:xfrm>
        </p:grpSpPr>
        <p:sp>
          <p:nvSpPr>
            <p:cNvPr id="3" name="object 3"/>
            <p:cNvSpPr/>
            <p:nvPr/>
          </p:nvSpPr>
          <p:spPr>
            <a:xfrm>
              <a:off x="2356104" y="5463540"/>
              <a:ext cx="1108075" cy="675640"/>
            </a:xfrm>
            <a:custGeom>
              <a:avLst/>
              <a:gdLst/>
              <a:ahLst/>
              <a:cxnLst/>
              <a:rect l="l" t="t" r="r" b="b"/>
              <a:pathLst>
                <a:path w="1108075" h="675639">
                  <a:moveTo>
                    <a:pt x="1107947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1107947" y="675132"/>
                  </a:lnTo>
                  <a:lnTo>
                    <a:pt x="1107947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56104" y="5463540"/>
              <a:ext cx="1108075" cy="675640"/>
            </a:xfrm>
            <a:custGeom>
              <a:avLst/>
              <a:gdLst/>
              <a:ahLst/>
              <a:cxnLst/>
              <a:rect l="l" t="t" r="r" b="b"/>
              <a:pathLst>
                <a:path w="1108075" h="675639">
                  <a:moveTo>
                    <a:pt x="0" y="675132"/>
                  </a:moveTo>
                  <a:lnTo>
                    <a:pt x="1107947" y="675132"/>
                  </a:lnTo>
                  <a:lnTo>
                    <a:pt x="1107947" y="0"/>
                  </a:lnTo>
                  <a:lnTo>
                    <a:pt x="0" y="0"/>
                  </a:lnTo>
                  <a:lnTo>
                    <a:pt x="0" y="6751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26008" y="5463540"/>
            <a:ext cx="1109980" cy="675640"/>
          </a:xfrm>
          <a:custGeom>
            <a:avLst/>
            <a:gdLst/>
            <a:ahLst/>
            <a:cxnLst/>
            <a:rect l="l" t="t" r="r" b="b"/>
            <a:pathLst>
              <a:path w="1109980" h="675639">
                <a:moveTo>
                  <a:pt x="1109472" y="0"/>
                </a:moveTo>
                <a:lnTo>
                  <a:pt x="0" y="0"/>
                </a:lnTo>
                <a:lnTo>
                  <a:pt x="0" y="675132"/>
                </a:lnTo>
                <a:lnTo>
                  <a:pt x="1109472" y="675132"/>
                </a:lnTo>
                <a:lnTo>
                  <a:pt x="1109472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3876" y="5122164"/>
            <a:ext cx="1167765" cy="946785"/>
          </a:xfrm>
          <a:custGeom>
            <a:avLst/>
            <a:gdLst/>
            <a:ahLst/>
            <a:cxnLst/>
            <a:rect l="l" t="t" r="r" b="b"/>
            <a:pathLst>
              <a:path w="1167764" h="946785">
                <a:moveTo>
                  <a:pt x="0" y="946404"/>
                </a:moveTo>
                <a:lnTo>
                  <a:pt x="1167384" y="946404"/>
                </a:lnTo>
                <a:lnTo>
                  <a:pt x="1167384" y="0"/>
                </a:lnTo>
                <a:lnTo>
                  <a:pt x="0" y="0"/>
                </a:lnTo>
                <a:lnTo>
                  <a:pt x="0" y="9464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75105" y="3299205"/>
          <a:ext cx="4685665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87297" y="3991102"/>
          <a:ext cx="4694555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869950" y="5505958"/>
            <a:ext cx="1003300" cy="586105"/>
            <a:chOff x="869950" y="5505958"/>
            <a:chExt cx="1003300" cy="586105"/>
          </a:xfrm>
        </p:grpSpPr>
        <p:sp>
          <p:nvSpPr>
            <p:cNvPr id="11" name="object 11"/>
            <p:cNvSpPr/>
            <p:nvPr/>
          </p:nvSpPr>
          <p:spPr>
            <a:xfrm>
              <a:off x="876300" y="5512308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6300" y="5512308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7824" y="5821680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30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7824" y="5821680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30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01823" y="5512308"/>
            <a:ext cx="990600" cy="2641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20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6008" y="5463540"/>
            <a:ext cx="1109980" cy="675640"/>
          </a:xfrm>
          <a:prstGeom prst="rect">
            <a:avLst/>
          </a:prstGeom>
          <a:ln w="12700">
            <a:solidFill>
              <a:srgbClr val="2E528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04872" y="5830823"/>
            <a:ext cx="989330" cy="2641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2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67611" y="4274820"/>
            <a:ext cx="5039360" cy="1842770"/>
            <a:chOff x="1467611" y="4274820"/>
            <a:chExt cx="5039360" cy="1842770"/>
          </a:xfrm>
        </p:grpSpPr>
        <p:sp>
          <p:nvSpPr>
            <p:cNvPr id="19" name="object 19"/>
            <p:cNvSpPr/>
            <p:nvPr/>
          </p:nvSpPr>
          <p:spPr>
            <a:xfrm>
              <a:off x="3400044" y="4274819"/>
              <a:ext cx="2753995" cy="1842770"/>
            </a:xfrm>
            <a:custGeom>
              <a:avLst/>
              <a:gdLst/>
              <a:ahLst/>
              <a:cxnLst/>
              <a:rect l="l" t="t" r="r" b="b"/>
              <a:pathLst>
                <a:path w="2753995" h="1842770">
                  <a:moveTo>
                    <a:pt x="475869" y="0"/>
                  </a:moveTo>
                  <a:lnTo>
                    <a:pt x="463169" y="0"/>
                  </a:lnTo>
                  <a:lnTo>
                    <a:pt x="463169" y="499999"/>
                  </a:lnTo>
                  <a:lnTo>
                    <a:pt x="31750" y="499999"/>
                  </a:lnTo>
                  <a:lnTo>
                    <a:pt x="31750" y="936498"/>
                  </a:lnTo>
                  <a:lnTo>
                    <a:pt x="0" y="936498"/>
                  </a:lnTo>
                  <a:lnTo>
                    <a:pt x="38100" y="1012698"/>
                  </a:lnTo>
                  <a:lnTo>
                    <a:pt x="69850" y="949198"/>
                  </a:lnTo>
                  <a:lnTo>
                    <a:pt x="76200" y="936498"/>
                  </a:lnTo>
                  <a:lnTo>
                    <a:pt x="44450" y="936498"/>
                  </a:lnTo>
                  <a:lnTo>
                    <a:pt x="44450" y="512699"/>
                  </a:lnTo>
                  <a:lnTo>
                    <a:pt x="475869" y="512699"/>
                  </a:lnTo>
                  <a:lnTo>
                    <a:pt x="475869" y="499999"/>
                  </a:lnTo>
                  <a:lnTo>
                    <a:pt x="475869" y="0"/>
                  </a:lnTo>
                  <a:close/>
                </a:path>
                <a:path w="2753995" h="1842770">
                  <a:moveTo>
                    <a:pt x="2307209" y="1009523"/>
                  </a:moveTo>
                  <a:lnTo>
                    <a:pt x="1103757" y="1009523"/>
                  </a:lnTo>
                  <a:lnTo>
                    <a:pt x="1103757" y="1351622"/>
                  </a:lnTo>
                  <a:lnTo>
                    <a:pt x="181356" y="1351622"/>
                  </a:lnTo>
                  <a:lnTo>
                    <a:pt x="181356" y="1319872"/>
                  </a:lnTo>
                  <a:lnTo>
                    <a:pt x="105156" y="1357972"/>
                  </a:lnTo>
                  <a:lnTo>
                    <a:pt x="181356" y="1396072"/>
                  </a:lnTo>
                  <a:lnTo>
                    <a:pt x="181356" y="1364322"/>
                  </a:lnTo>
                  <a:lnTo>
                    <a:pt x="1116457" y="1364322"/>
                  </a:lnTo>
                  <a:lnTo>
                    <a:pt x="1116457" y="1357972"/>
                  </a:lnTo>
                  <a:lnTo>
                    <a:pt x="1116457" y="1351622"/>
                  </a:lnTo>
                  <a:lnTo>
                    <a:pt x="1116457" y="1022223"/>
                  </a:lnTo>
                  <a:lnTo>
                    <a:pt x="2294509" y="1022223"/>
                  </a:lnTo>
                  <a:lnTo>
                    <a:pt x="2294509" y="1126236"/>
                  </a:lnTo>
                  <a:lnTo>
                    <a:pt x="2307209" y="1126236"/>
                  </a:lnTo>
                  <a:lnTo>
                    <a:pt x="2307209" y="1022223"/>
                  </a:lnTo>
                  <a:lnTo>
                    <a:pt x="2307209" y="1015873"/>
                  </a:lnTo>
                  <a:lnTo>
                    <a:pt x="2307209" y="1009523"/>
                  </a:lnTo>
                  <a:close/>
                </a:path>
                <a:path w="2753995" h="1842770">
                  <a:moveTo>
                    <a:pt x="2753868" y="1566672"/>
                  </a:moveTo>
                  <a:lnTo>
                    <a:pt x="2562479" y="1289304"/>
                  </a:lnTo>
                  <a:lnTo>
                    <a:pt x="1988185" y="1289304"/>
                  </a:lnTo>
                  <a:lnTo>
                    <a:pt x="1796796" y="1566672"/>
                  </a:lnTo>
                  <a:lnTo>
                    <a:pt x="1948421" y="1566672"/>
                  </a:lnTo>
                  <a:lnTo>
                    <a:pt x="1911096" y="1641335"/>
                  </a:lnTo>
                  <a:lnTo>
                    <a:pt x="1942846" y="1641335"/>
                  </a:lnTo>
                  <a:lnTo>
                    <a:pt x="1942846" y="1787385"/>
                  </a:lnTo>
                  <a:lnTo>
                    <a:pt x="1012317" y="1787385"/>
                  </a:lnTo>
                  <a:lnTo>
                    <a:pt x="1012317" y="1496822"/>
                  </a:lnTo>
                  <a:lnTo>
                    <a:pt x="1012317" y="1490472"/>
                  </a:lnTo>
                  <a:lnTo>
                    <a:pt x="1012317" y="1484122"/>
                  </a:lnTo>
                  <a:lnTo>
                    <a:pt x="102108" y="1484122"/>
                  </a:lnTo>
                  <a:lnTo>
                    <a:pt x="102108" y="1496822"/>
                  </a:lnTo>
                  <a:lnTo>
                    <a:pt x="999617" y="1496822"/>
                  </a:lnTo>
                  <a:lnTo>
                    <a:pt x="999617" y="1800085"/>
                  </a:lnTo>
                  <a:lnTo>
                    <a:pt x="1955546" y="1800085"/>
                  </a:lnTo>
                  <a:lnTo>
                    <a:pt x="1955546" y="1793735"/>
                  </a:lnTo>
                  <a:lnTo>
                    <a:pt x="1955546" y="1787385"/>
                  </a:lnTo>
                  <a:lnTo>
                    <a:pt x="1955546" y="1641335"/>
                  </a:lnTo>
                  <a:lnTo>
                    <a:pt x="1987296" y="1641335"/>
                  </a:lnTo>
                  <a:lnTo>
                    <a:pt x="1980946" y="1628635"/>
                  </a:lnTo>
                  <a:lnTo>
                    <a:pt x="1949958" y="1566672"/>
                  </a:lnTo>
                  <a:lnTo>
                    <a:pt x="2573782" y="1566672"/>
                  </a:lnTo>
                  <a:lnTo>
                    <a:pt x="2536444" y="1641348"/>
                  </a:lnTo>
                  <a:lnTo>
                    <a:pt x="2568194" y="1641348"/>
                  </a:lnTo>
                  <a:lnTo>
                    <a:pt x="2568194" y="1830019"/>
                  </a:lnTo>
                  <a:lnTo>
                    <a:pt x="102108" y="1830019"/>
                  </a:lnTo>
                  <a:lnTo>
                    <a:pt x="102108" y="1842719"/>
                  </a:lnTo>
                  <a:lnTo>
                    <a:pt x="2580894" y="1842719"/>
                  </a:lnTo>
                  <a:lnTo>
                    <a:pt x="2580894" y="1836369"/>
                  </a:lnTo>
                  <a:lnTo>
                    <a:pt x="2580894" y="1830019"/>
                  </a:lnTo>
                  <a:lnTo>
                    <a:pt x="2580894" y="1641348"/>
                  </a:lnTo>
                  <a:lnTo>
                    <a:pt x="2612644" y="1641348"/>
                  </a:lnTo>
                  <a:lnTo>
                    <a:pt x="2606294" y="1628648"/>
                  </a:lnTo>
                  <a:lnTo>
                    <a:pt x="2575306" y="1566672"/>
                  </a:lnTo>
                  <a:lnTo>
                    <a:pt x="2753868" y="15666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96840" y="55641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3" y="0"/>
                  </a:lnTo>
                  <a:lnTo>
                    <a:pt x="957072" y="2773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4726" y="5737606"/>
              <a:ext cx="247396" cy="11023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309615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09615" y="57759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35979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35979" y="57759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61659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61659" y="55686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67612" y="4274819"/>
              <a:ext cx="5039360" cy="1359535"/>
            </a:xfrm>
            <a:custGeom>
              <a:avLst/>
              <a:gdLst/>
              <a:ahLst/>
              <a:cxnLst/>
              <a:rect l="l" t="t" r="r" b="b"/>
              <a:pathLst>
                <a:path w="5039359" h="1359535">
                  <a:moveTo>
                    <a:pt x="107696" y="0"/>
                  </a:moveTo>
                  <a:lnTo>
                    <a:pt x="94996" y="0"/>
                  </a:lnTo>
                  <a:lnTo>
                    <a:pt x="94996" y="502793"/>
                  </a:lnTo>
                  <a:lnTo>
                    <a:pt x="31750" y="502793"/>
                  </a:lnTo>
                  <a:lnTo>
                    <a:pt x="31750" y="942086"/>
                  </a:lnTo>
                  <a:lnTo>
                    <a:pt x="0" y="942086"/>
                  </a:lnTo>
                  <a:lnTo>
                    <a:pt x="38100" y="1018286"/>
                  </a:lnTo>
                  <a:lnTo>
                    <a:pt x="69850" y="954786"/>
                  </a:lnTo>
                  <a:lnTo>
                    <a:pt x="76200" y="942086"/>
                  </a:lnTo>
                  <a:lnTo>
                    <a:pt x="44450" y="942086"/>
                  </a:lnTo>
                  <a:lnTo>
                    <a:pt x="44450" y="515493"/>
                  </a:lnTo>
                  <a:lnTo>
                    <a:pt x="107696" y="515493"/>
                  </a:lnTo>
                  <a:lnTo>
                    <a:pt x="107696" y="502793"/>
                  </a:lnTo>
                  <a:lnTo>
                    <a:pt x="107696" y="0"/>
                  </a:lnTo>
                  <a:close/>
                </a:path>
                <a:path w="5039359" h="1359535">
                  <a:moveTo>
                    <a:pt x="1261491" y="0"/>
                  </a:moveTo>
                  <a:lnTo>
                    <a:pt x="1248791" y="0"/>
                  </a:lnTo>
                  <a:lnTo>
                    <a:pt x="1248791" y="501904"/>
                  </a:lnTo>
                  <a:lnTo>
                    <a:pt x="802894" y="501904"/>
                  </a:lnTo>
                  <a:lnTo>
                    <a:pt x="802894" y="940308"/>
                  </a:lnTo>
                  <a:lnTo>
                    <a:pt x="771144" y="940308"/>
                  </a:lnTo>
                  <a:lnTo>
                    <a:pt x="809244" y="1016508"/>
                  </a:lnTo>
                  <a:lnTo>
                    <a:pt x="840994" y="953008"/>
                  </a:lnTo>
                  <a:lnTo>
                    <a:pt x="847344" y="940308"/>
                  </a:lnTo>
                  <a:lnTo>
                    <a:pt x="815594" y="940308"/>
                  </a:lnTo>
                  <a:lnTo>
                    <a:pt x="815594" y="514604"/>
                  </a:lnTo>
                  <a:lnTo>
                    <a:pt x="1261491" y="514604"/>
                  </a:lnTo>
                  <a:lnTo>
                    <a:pt x="1261491" y="501904"/>
                  </a:lnTo>
                  <a:lnTo>
                    <a:pt x="1261491" y="0"/>
                  </a:lnTo>
                  <a:close/>
                </a:path>
                <a:path w="5039359" h="1359535">
                  <a:moveTo>
                    <a:pt x="5038852" y="418592"/>
                  </a:moveTo>
                  <a:lnTo>
                    <a:pt x="3642614" y="418592"/>
                  </a:lnTo>
                  <a:lnTo>
                    <a:pt x="3642614" y="1524"/>
                  </a:lnTo>
                  <a:lnTo>
                    <a:pt x="3629914" y="1524"/>
                  </a:lnTo>
                  <a:lnTo>
                    <a:pt x="3629914" y="431292"/>
                  </a:lnTo>
                  <a:lnTo>
                    <a:pt x="5026152" y="431292"/>
                  </a:lnTo>
                  <a:lnTo>
                    <a:pt x="5026152" y="1314919"/>
                  </a:lnTo>
                  <a:lnTo>
                    <a:pt x="4880102" y="1314919"/>
                  </a:lnTo>
                  <a:lnTo>
                    <a:pt x="4880102" y="1283208"/>
                  </a:lnTo>
                  <a:lnTo>
                    <a:pt x="4803902" y="1321269"/>
                  </a:lnTo>
                  <a:lnTo>
                    <a:pt x="4880102" y="1359369"/>
                  </a:lnTo>
                  <a:lnTo>
                    <a:pt x="4880102" y="1327619"/>
                  </a:lnTo>
                  <a:lnTo>
                    <a:pt x="5038852" y="1327619"/>
                  </a:lnTo>
                  <a:lnTo>
                    <a:pt x="5038852" y="1321269"/>
                  </a:lnTo>
                  <a:lnTo>
                    <a:pt x="5038852" y="1314919"/>
                  </a:lnTo>
                  <a:lnTo>
                    <a:pt x="5038852" y="431292"/>
                  </a:lnTo>
                  <a:lnTo>
                    <a:pt x="5038852" y="4185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94730" y="54163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16020" y="1861820"/>
            <a:ext cx="6083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architecture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perfectly </a:t>
            </a:r>
            <a:r>
              <a:rPr sz="2400" dirty="0">
                <a:latin typeface="Calibri"/>
                <a:cs typeface="Calibri"/>
              </a:rPr>
              <a:t>good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implementations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69634" y="3473322"/>
            <a:ext cx="312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Register-register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ops,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numbering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9042" y="4890642"/>
            <a:ext cx="3792854" cy="115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166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8509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One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ALU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containing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 adder;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multiply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w/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iterated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addition, physical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 </a:t>
            </a:r>
            <a:r>
              <a:rPr sz="1200" dirty="0">
                <a:latin typeface="Calibri"/>
                <a:cs typeface="Calibri"/>
              </a:rPr>
              <a:t>file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r>
              <a:rPr sz="1200" dirty="0">
                <a:latin typeface="Calibri"/>
                <a:cs typeface="Calibri"/>
              </a:rPr>
              <a:t> numbering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0-</a:t>
            </a:r>
            <a:r>
              <a:rPr sz="1200" spc="-5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4035" y="5088382"/>
            <a:ext cx="278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ALU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44261" y="5333746"/>
            <a:ext cx="572770" cy="671195"/>
          </a:xfrm>
          <a:custGeom>
            <a:avLst/>
            <a:gdLst/>
            <a:ahLst/>
            <a:cxnLst/>
            <a:rect l="l" t="t" r="r" b="b"/>
            <a:pathLst>
              <a:path w="572770" h="671195">
                <a:moveTo>
                  <a:pt x="563372" y="0"/>
                </a:moveTo>
                <a:lnTo>
                  <a:pt x="0" y="0"/>
                </a:lnTo>
                <a:lnTo>
                  <a:pt x="0" y="670763"/>
                </a:lnTo>
                <a:lnTo>
                  <a:pt x="540512" y="670763"/>
                </a:lnTo>
                <a:lnTo>
                  <a:pt x="540512" y="664413"/>
                </a:lnTo>
                <a:lnTo>
                  <a:pt x="12700" y="664413"/>
                </a:lnTo>
                <a:lnTo>
                  <a:pt x="6350" y="658063"/>
                </a:lnTo>
                <a:lnTo>
                  <a:pt x="12700" y="658063"/>
                </a:lnTo>
                <a:lnTo>
                  <a:pt x="12700" y="12699"/>
                </a:lnTo>
                <a:lnTo>
                  <a:pt x="6350" y="12699"/>
                </a:lnTo>
                <a:lnTo>
                  <a:pt x="12700" y="6349"/>
                </a:lnTo>
                <a:lnTo>
                  <a:pt x="563372" y="6349"/>
                </a:lnTo>
                <a:lnTo>
                  <a:pt x="563372" y="0"/>
                </a:lnTo>
                <a:close/>
              </a:path>
              <a:path w="572770" h="671195">
                <a:moveTo>
                  <a:pt x="12700" y="658063"/>
                </a:moveTo>
                <a:lnTo>
                  <a:pt x="6350" y="658063"/>
                </a:lnTo>
                <a:lnTo>
                  <a:pt x="12700" y="664413"/>
                </a:lnTo>
                <a:lnTo>
                  <a:pt x="12700" y="658063"/>
                </a:lnTo>
                <a:close/>
              </a:path>
              <a:path w="572770" h="671195">
                <a:moveTo>
                  <a:pt x="527812" y="658063"/>
                </a:moveTo>
                <a:lnTo>
                  <a:pt x="12700" y="658063"/>
                </a:lnTo>
                <a:lnTo>
                  <a:pt x="12700" y="664413"/>
                </a:lnTo>
                <a:lnTo>
                  <a:pt x="527812" y="664413"/>
                </a:lnTo>
                <a:lnTo>
                  <a:pt x="527812" y="658063"/>
                </a:lnTo>
                <a:close/>
              </a:path>
              <a:path w="572770" h="671195">
                <a:moveTo>
                  <a:pt x="540512" y="571512"/>
                </a:moveTo>
                <a:lnTo>
                  <a:pt x="527812" y="571512"/>
                </a:lnTo>
                <a:lnTo>
                  <a:pt x="527812" y="664413"/>
                </a:lnTo>
                <a:lnTo>
                  <a:pt x="534162" y="658063"/>
                </a:lnTo>
                <a:lnTo>
                  <a:pt x="540512" y="658063"/>
                </a:lnTo>
                <a:lnTo>
                  <a:pt x="540512" y="571512"/>
                </a:lnTo>
                <a:close/>
              </a:path>
              <a:path w="572770" h="671195">
                <a:moveTo>
                  <a:pt x="540512" y="658063"/>
                </a:moveTo>
                <a:lnTo>
                  <a:pt x="534162" y="658063"/>
                </a:lnTo>
                <a:lnTo>
                  <a:pt x="527812" y="664413"/>
                </a:lnTo>
                <a:lnTo>
                  <a:pt x="540512" y="664413"/>
                </a:lnTo>
                <a:lnTo>
                  <a:pt x="540512" y="658063"/>
                </a:lnTo>
                <a:close/>
              </a:path>
              <a:path w="572770" h="671195">
                <a:moveTo>
                  <a:pt x="534162" y="508012"/>
                </a:moveTo>
                <a:lnTo>
                  <a:pt x="496062" y="584212"/>
                </a:lnTo>
                <a:lnTo>
                  <a:pt x="527812" y="584212"/>
                </a:lnTo>
                <a:lnTo>
                  <a:pt x="527812" y="571512"/>
                </a:lnTo>
                <a:lnTo>
                  <a:pt x="565912" y="571512"/>
                </a:lnTo>
                <a:lnTo>
                  <a:pt x="534162" y="508012"/>
                </a:lnTo>
                <a:close/>
              </a:path>
              <a:path w="572770" h="671195">
                <a:moveTo>
                  <a:pt x="565912" y="571512"/>
                </a:moveTo>
                <a:lnTo>
                  <a:pt x="540512" y="571512"/>
                </a:lnTo>
                <a:lnTo>
                  <a:pt x="540512" y="584212"/>
                </a:lnTo>
                <a:lnTo>
                  <a:pt x="572262" y="584212"/>
                </a:lnTo>
                <a:lnTo>
                  <a:pt x="565912" y="571512"/>
                </a:lnTo>
                <a:close/>
              </a:path>
              <a:path w="572770" h="671195">
                <a:moveTo>
                  <a:pt x="550672" y="6349"/>
                </a:moveTo>
                <a:lnTo>
                  <a:pt x="550672" y="234949"/>
                </a:lnTo>
                <a:lnTo>
                  <a:pt x="563372" y="234949"/>
                </a:lnTo>
                <a:lnTo>
                  <a:pt x="563372" y="12699"/>
                </a:lnTo>
                <a:lnTo>
                  <a:pt x="55702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12700" y="6349"/>
                </a:moveTo>
                <a:lnTo>
                  <a:pt x="6350" y="12699"/>
                </a:lnTo>
                <a:lnTo>
                  <a:pt x="12700" y="12699"/>
                </a:lnTo>
                <a:lnTo>
                  <a:pt x="12700" y="6349"/>
                </a:lnTo>
                <a:close/>
              </a:path>
              <a:path w="572770" h="671195">
                <a:moveTo>
                  <a:pt x="550672" y="6349"/>
                </a:moveTo>
                <a:lnTo>
                  <a:pt x="12700" y="6349"/>
                </a:lnTo>
                <a:lnTo>
                  <a:pt x="12700" y="12699"/>
                </a:lnTo>
                <a:lnTo>
                  <a:pt x="550672" y="12699"/>
                </a:lnTo>
                <a:lnTo>
                  <a:pt x="550672" y="6349"/>
                </a:lnTo>
                <a:close/>
              </a:path>
              <a:path w="572770" h="671195">
                <a:moveTo>
                  <a:pt x="563372" y="6349"/>
                </a:moveTo>
                <a:lnTo>
                  <a:pt x="550672" y="6349"/>
                </a:lnTo>
                <a:lnTo>
                  <a:pt x="557022" y="12699"/>
                </a:lnTo>
                <a:lnTo>
                  <a:pt x="563372" y="12699"/>
                </a:lnTo>
                <a:lnTo>
                  <a:pt x="563372" y="63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2922" y="5288102"/>
            <a:ext cx="2703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100"/>
              </a:spcBef>
              <a:tabLst>
                <a:tab pos="1588770" algn="l"/>
              </a:tabLst>
            </a:pPr>
            <a:r>
              <a:rPr sz="1200" b="1" dirty="0">
                <a:latin typeface="Calibri"/>
                <a:cs typeface="Calibri"/>
              </a:rPr>
              <a:t>SRAM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Bank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#1</a:t>
            </a:r>
            <a:r>
              <a:rPr sz="1200" b="1" dirty="0">
                <a:latin typeface="Calibri"/>
                <a:cs typeface="Calibri"/>
              </a:rPr>
              <a:t>	SRAM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Bank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#2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6572" y="5292852"/>
            <a:ext cx="2735580" cy="944880"/>
          </a:xfrm>
          <a:custGeom>
            <a:avLst/>
            <a:gdLst/>
            <a:ahLst/>
            <a:cxnLst/>
            <a:rect l="l" t="t" r="r" b="b"/>
            <a:pathLst>
              <a:path w="2735579" h="944879">
                <a:moveTo>
                  <a:pt x="0" y="944880"/>
                </a:moveTo>
                <a:lnTo>
                  <a:pt x="2735579" y="944880"/>
                </a:lnTo>
                <a:lnTo>
                  <a:pt x="2735579" y="0"/>
                </a:lnTo>
                <a:lnTo>
                  <a:pt x="0" y="0"/>
                </a:lnTo>
                <a:lnTo>
                  <a:pt x="0" y="9448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72846" y="5114925"/>
            <a:ext cx="793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File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4259" y="6224117"/>
            <a:ext cx="2834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Microarchitecture: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Two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SRAM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banks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storing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based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6087" y="2858515"/>
            <a:ext cx="3119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alibri"/>
                <a:cs typeface="Calibri"/>
              </a:rPr>
              <a:t>Architecture: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Sequentially-numbered,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general-</a:t>
            </a:r>
            <a:r>
              <a:rPr sz="1200" dirty="0">
                <a:latin typeface="Calibri"/>
                <a:cs typeface="Calibri"/>
              </a:rPr>
              <a:t>purpose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registers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ISA</a:t>
            </a:r>
            <a:r>
              <a:rPr spc="-25" dirty="0"/>
              <a:t> </a:t>
            </a:r>
            <a:r>
              <a:rPr dirty="0"/>
              <a:t>Design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Diving</a:t>
            </a:r>
            <a:r>
              <a:rPr spc="-5" dirty="0"/>
              <a:t> </a:t>
            </a:r>
            <a:r>
              <a:rPr dirty="0"/>
              <a:t>into </a:t>
            </a:r>
            <a:r>
              <a:rPr spc="-20" dirty="0"/>
              <a:t>RISCV-</a:t>
            </a:r>
            <a:r>
              <a:rPr spc="-10" dirty="0"/>
              <a:t>RV32I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8463280" cy="27432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makes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ISA?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basics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RISCV-</a:t>
            </a:r>
            <a:r>
              <a:rPr sz="2800" dirty="0">
                <a:latin typeface="Calibri"/>
                <a:cs typeface="Calibri"/>
              </a:rPr>
              <a:t>RV32I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ISA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modern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engineered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goals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principles</a:t>
            </a:r>
            <a:endParaRPr sz="2400">
              <a:latin typeface="Calibri"/>
              <a:cs typeface="Calibri"/>
            </a:endParaRPr>
          </a:p>
          <a:p>
            <a:pPr marL="227965" marR="3320415" indent="-227965" algn="r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27965" algn="l"/>
              </a:tabLst>
            </a:pPr>
            <a:r>
              <a:rPr sz="2800" dirty="0">
                <a:latin typeface="Calibri"/>
                <a:cs typeface="Calibri"/>
              </a:rPr>
              <a:t>More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microarchitectural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concepts</a:t>
            </a:r>
            <a:endParaRPr sz="2800">
              <a:latin typeface="Calibri"/>
              <a:cs typeface="Calibri"/>
            </a:endParaRPr>
          </a:p>
          <a:p>
            <a:pPr marL="227965" marR="3290570" lvl="1" indent="-227965" algn="r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27965" algn="l"/>
              </a:tabLst>
            </a:pPr>
            <a:r>
              <a:rPr sz="2400" dirty="0">
                <a:latin typeface="Calibri"/>
                <a:cs typeface="Calibri"/>
              </a:rPr>
              <a:t>Control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hazards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Pipelining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instruction-</a:t>
            </a:r>
            <a:r>
              <a:rPr sz="2400" dirty="0">
                <a:latin typeface="Calibri"/>
                <a:cs typeface="Calibri"/>
              </a:rPr>
              <a:t>level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parallelism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80" y="4910328"/>
            <a:ext cx="11351260" cy="1518285"/>
            <a:chOff x="487680" y="4910328"/>
            <a:chExt cx="11351260" cy="1518285"/>
          </a:xfrm>
        </p:grpSpPr>
        <p:sp>
          <p:nvSpPr>
            <p:cNvPr id="3" name="object 3"/>
            <p:cNvSpPr/>
            <p:nvPr/>
          </p:nvSpPr>
          <p:spPr>
            <a:xfrm>
              <a:off x="487680" y="5451475"/>
              <a:ext cx="11351260" cy="100330"/>
            </a:xfrm>
            <a:custGeom>
              <a:avLst/>
              <a:gdLst/>
              <a:ahLst/>
              <a:cxnLst/>
              <a:rect l="l" t="t" r="r" b="b"/>
              <a:pathLst>
                <a:path w="11351260" h="100329">
                  <a:moveTo>
                    <a:pt x="76123" y="23749"/>
                  </a:moveTo>
                  <a:lnTo>
                    <a:pt x="0" y="61975"/>
                  </a:lnTo>
                  <a:lnTo>
                    <a:pt x="76276" y="99949"/>
                  </a:lnTo>
                  <a:lnTo>
                    <a:pt x="76212" y="68199"/>
                  </a:lnTo>
                  <a:lnTo>
                    <a:pt x="63461" y="68199"/>
                  </a:lnTo>
                  <a:lnTo>
                    <a:pt x="63436" y="55499"/>
                  </a:lnTo>
                  <a:lnTo>
                    <a:pt x="76187" y="55472"/>
                  </a:lnTo>
                  <a:lnTo>
                    <a:pt x="76123" y="23749"/>
                  </a:lnTo>
                  <a:close/>
                </a:path>
                <a:path w="11351260" h="100329">
                  <a:moveTo>
                    <a:pt x="11338391" y="31750"/>
                  </a:moveTo>
                  <a:lnTo>
                    <a:pt x="11287633" y="31750"/>
                  </a:lnTo>
                  <a:lnTo>
                    <a:pt x="11287760" y="44450"/>
                  </a:lnTo>
                  <a:lnTo>
                    <a:pt x="11274753" y="44477"/>
                  </a:lnTo>
                  <a:lnTo>
                    <a:pt x="11274806" y="76200"/>
                  </a:lnTo>
                  <a:lnTo>
                    <a:pt x="11350879" y="37972"/>
                  </a:lnTo>
                  <a:lnTo>
                    <a:pt x="11338391" y="31750"/>
                  </a:lnTo>
                  <a:close/>
                </a:path>
                <a:path w="11351260" h="100329">
                  <a:moveTo>
                    <a:pt x="76187" y="55472"/>
                  </a:moveTo>
                  <a:lnTo>
                    <a:pt x="63436" y="55499"/>
                  </a:lnTo>
                  <a:lnTo>
                    <a:pt x="63461" y="68199"/>
                  </a:lnTo>
                  <a:lnTo>
                    <a:pt x="76212" y="68172"/>
                  </a:lnTo>
                  <a:lnTo>
                    <a:pt x="76187" y="55472"/>
                  </a:lnTo>
                  <a:close/>
                </a:path>
                <a:path w="11351260" h="100329">
                  <a:moveTo>
                    <a:pt x="76212" y="68172"/>
                  </a:moveTo>
                  <a:lnTo>
                    <a:pt x="63461" y="68199"/>
                  </a:lnTo>
                  <a:lnTo>
                    <a:pt x="76212" y="68199"/>
                  </a:lnTo>
                  <a:close/>
                </a:path>
                <a:path w="11351260" h="100329">
                  <a:moveTo>
                    <a:pt x="11274731" y="31777"/>
                  </a:moveTo>
                  <a:lnTo>
                    <a:pt x="76187" y="55472"/>
                  </a:lnTo>
                  <a:lnTo>
                    <a:pt x="76212" y="68172"/>
                  </a:lnTo>
                  <a:lnTo>
                    <a:pt x="11274753" y="44477"/>
                  </a:lnTo>
                  <a:lnTo>
                    <a:pt x="11274731" y="31777"/>
                  </a:lnTo>
                  <a:close/>
                </a:path>
                <a:path w="11351260" h="100329">
                  <a:moveTo>
                    <a:pt x="11287633" y="31750"/>
                  </a:moveTo>
                  <a:lnTo>
                    <a:pt x="11274731" y="31777"/>
                  </a:lnTo>
                  <a:lnTo>
                    <a:pt x="11274753" y="44477"/>
                  </a:lnTo>
                  <a:lnTo>
                    <a:pt x="11287760" y="44450"/>
                  </a:lnTo>
                  <a:lnTo>
                    <a:pt x="11287633" y="31750"/>
                  </a:lnTo>
                  <a:close/>
                </a:path>
                <a:path w="11351260" h="100329">
                  <a:moveTo>
                    <a:pt x="11274679" y="0"/>
                  </a:moveTo>
                  <a:lnTo>
                    <a:pt x="11274731" y="31777"/>
                  </a:lnTo>
                  <a:lnTo>
                    <a:pt x="11338391" y="31750"/>
                  </a:lnTo>
                  <a:lnTo>
                    <a:pt x="112746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3220" y="4910328"/>
              <a:ext cx="1133855" cy="1133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944" y="4910328"/>
              <a:ext cx="972312" cy="973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7388" y="5398008"/>
              <a:ext cx="1766315" cy="10302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ISA?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2011" y="2564384"/>
            <a:ext cx="4282440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 </a:t>
            </a:r>
            <a:r>
              <a:rPr sz="1200" b="1" spc="-10" dirty="0">
                <a:latin typeface="Calibri"/>
                <a:cs typeface="Calibri"/>
              </a:rPr>
              <a:t>primitives: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Let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software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10" dirty="0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Decouple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functionality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accesses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795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total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Usually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something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8484" y="2564384"/>
            <a:ext cx="4283710" cy="222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provides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Often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memory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Operations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manipulate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ISA?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2011" y="2564384"/>
            <a:ext cx="428244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 </a:t>
            </a:r>
            <a:r>
              <a:rPr sz="1200" b="1" spc="-10" dirty="0">
                <a:latin typeface="Calibri"/>
                <a:cs typeface="Calibri"/>
              </a:rPr>
              <a:t>primitives:</a:t>
            </a:r>
            <a:endParaRPr sz="1200">
              <a:latin typeface="Calibri"/>
              <a:cs typeface="Calibri"/>
            </a:endParaRPr>
          </a:p>
          <a:p>
            <a:pPr marL="4679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Let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software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10" dirty="0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8484" y="2564384"/>
            <a:ext cx="4283710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0845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must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7433" y="3679697"/>
            <a:ext cx="2880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Decouple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functionality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accesses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7433" y="4332478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total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Usually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something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0745" y="4397755"/>
            <a:ext cx="27920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memory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Operations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manipulate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00745" y="3679697"/>
            <a:ext cx="2511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Often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thing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6719" y="6475984"/>
            <a:ext cx="3503627" cy="15736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780019" y="4941442"/>
            <a:ext cx="4285615" cy="1210945"/>
            <a:chOff x="7780019" y="4941442"/>
            <a:chExt cx="4285615" cy="121094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0019" y="4943978"/>
              <a:ext cx="2927601" cy="120835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8967" y="4941442"/>
              <a:ext cx="1526158" cy="114162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699759" y="4919471"/>
            <a:ext cx="2420620" cy="46228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 marR="449580">
              <a:lnSpc>
                <a:spcPct val="100000"/>
              </a:lnSpc>
              <a:spcBef>
                <a:spcPts val="295"/>
              </a:spcBef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cases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control </a:t>
            </a:r>
            <a:r>
              <a:rPr sz="1200" b="1" dirty="0">
                <a:latin typeface="Calibri"/>
                <a:cs typeface="Calibri"/>
              </a:rPr>
              <a:t>signals in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microarchitecture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17752" y="5117083"/>
            <a:ext cx="1037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rd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M[imm] </a:t>
            </a:r>
            <a:r>
              <a:rPr sz="1200" b="1" dirty="0">
                <a:latin typeface="Courier New"/>
                <a:cs typeface="Courier New"/>
              </a:rPr>
              <a:t>rd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M[reg]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752" y="5483149"/>
            <a:ext cx="159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rd 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M[reg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+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spc="-20" dirty="0">
                <a:latin typeface="Courier New"/>
                <a:cs typeface="Courier New"/>
              </a:rPr>
              <a:t>imm] </a:t>
            </a:r>
            <a:r>
              <a:rPr sz="1200" b="1" dirty="0">
                <a:latin typeface="Courier New"/>
                <a:cs typeface="Courier New"/>
              </a:rPr>
              <a:t>rd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 M[PC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+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spc="-20" dirty="0">
                <a:latin typeface="Courier New"/>
                <a:cs typeface="Courier New"/>
              </a:rPr>
              <a:t>imm]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4806" y="6254597"/>
            <a:ext cx="1919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Plus all of these</a:t>
            </a:r>
            <a:r>
              <a:rPr sz="1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combinations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9735" y="4924044"/>
            <a:ext cx="2421890" cy="46037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2075" marR="95885">
              <a:lnSpc>
                <a:spcPct val="100000"/>
              </a:lnSpc>
              <a:spcBef>
                <a:spcPts val="290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cases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map to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control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signals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microarchitecture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dirty="0"/>
              <a:t>should</a:t>
            </a:r>
            <a:r>
              <a:rPr spc="-10" dirty="0"/>
              <a:t> </a:t>
            </a:r>
            <a:r>
              <a:rPr dirty="0"/>
              <a:t>go</a:t>
            </a:r>
            <a:r>
              <a:rPr spc="-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spc="-20" dirty="0"/>
              <a:t>ISA?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2011" y="2564384"/>
            <a:ext cx="4282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8484" y="2564384"/>
            <a:ext cx="4283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Computer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4848" y="3548583"/>
            <a:ext cx="2653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primitives: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Let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software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compose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10" dirty="0">
                <a:latin typeface="Calibri"/>
                <a:cs typeface="Calibri"/>
              </a:rPr>
              <a:t> operations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848" y="4210304"/>
            <a:ext cx="287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7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Decouple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functionality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memory</a:t>
            </a:r>
            <a:r>
              <a:rPr sz="1200" spc="-10" dirty="0">
                <a:latin typeface="Calibri"/>
                <a:cs typeface="Calibri"/>
              </a:rPr>
              <a:t> accesses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04848" y="4871720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Few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total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Usually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10" dirty="0">
                <a:latin typeface="Calibri"/>
                <a:cs typeface="Calibri"/>
              </a:rPr>
              <a:t> something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8541" y="3453765"/>
            <a:ext cx="2867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Simple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complex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Hardware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must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support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complex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functionality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38541" y="4115180"/>
            <a:ext cx="279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Register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memory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operands: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Operations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may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manipulate memory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38541" y="4776342"/>
            <a:ext cx="25114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Many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operations: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Often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several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ways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same </a:t>
            </a:r>
            <a:r>
              <a:rPr sz="1200" spc="-20" dirty="0">
                <a:latin typeface="Calibri"/>
                <a:cs typeface="Calibri"/>
              </a:rPr>
              <a:t>thing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29788" y="5302255"/>
            <a:ext cx="6619875" cy="1439545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345"/>
              </a:spcBef>
            </a:pP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cons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each?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400" b="1" dirty="0">
                <a:latin typeface="Calibri"/>
                <a:cs typeface="Calibri"/>
              </a:rPr>
              <a:t>How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RISC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vs.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CISC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affect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0" dirty="0">
                <a:latin typeface="Calibri"/>
                <a:cs typeface="Calibri"/>
              </a:rPr>
              <a:t> microarchitecture,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latin typeface="Calibri"/>
                <a:cs typeface="Calibri"/>
              </a:rPr>
              <a:t>compiler,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program,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programmer?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Principles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ISA</a:t>
            </a:r>
            <a:r>
              <a:rPr spc="-30" dirty="0"/>
              <a:t> </a:t>
            </a:r>
            <a:r>
              <a:rPr spc="-10" dirty="0"/>
              <a:t>Design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94632" y="1911095"/>
            <a:ext cx="7897495" cy="4937760"/>
            <a:chOff x="4294632" y="1911095"/>
            <a:chExt cx="7897495" cy="49377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2196" y="1911095"/>
              <a:ext cx="4901184" cy="3703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6960" y="3983734"/>
              <a:ext cx="2225040" cy="2865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4632" y="5646808"/>
              <a:ext cx="3423858" cy="117727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5673" y="1585721"/>
            <a:ext cx="5146675" cy="3646804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Principles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470"/>
              </a:spcBef>
            </a:pPr>
            <a:r>
              <a:rPr sz="1200" b="1" dirty="0">
                <a:latin typeface="Calibri"/>
                <a:cs typeface="Calibri"/>
              </a:rPr>
              <a:t>Regularity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“Law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least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astonishment”</a:t>
            </a:r>
            <a:endParaRPr sz="1200">
              <a:latin typeface="Calibri"/>
              <a:cs typeface="Calibri"/>
            </a:endParaRPr>
          </a:p>
          <a:p>
            <a:pPr marL="393700" marR="123317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Orthogonality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keep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separable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concerns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separate </a:t>
            </a:r>
            <a:r>
              <a:rPr sz="1200" b="1" dirty="0">
                <a:latin typeface="Calibri"/>
                <a:cs typeface="Calibri"/>
              </a:rPr>
              <a:t>Composability – </a:t>
            </a:r>
            <a:r>
              <a:rPr sz="1200" b="1" spc="-10" dirty="0">
                <a:latin typeface="Calibri"/>
                <a:cs typeface="Calibri"/>
              </a:rPr>
              <a:t>regular, </a:t>
            </a:r>
            <a:r>
              <a:rPr sz="1200" b="1" dirty="0">
                <a:latin typeface="Calibri"/>
                <a:cs typeface="Calibri"/>
              </a:rPr>
              <a:t>orthogonal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combine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easily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10" dirty="0">
                <a:latin typeface="Calibri"/>
                <a:cs typeface="Calibri"/>
              </a:rPr>
              <a:t> Principles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Calibri"/>
                <a:cs typeface="Calibri"/>
              </a:rPr>
              <a:t>One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vs.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All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 precisely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way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it,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or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all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ways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should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be</a:t>
            </a:r>
            <a:r>
              <a:rPr sz="1200" b="1" spc="-10" dirty="0">
                <a:latin typeface="Calibri"/>
                <a:cs typeface="Calibri"/>
              </a:rPr>
              <a:t> possible</a:t>
            </a:r>
            <a:endParaRPr sz="1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Primitives,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not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solutions – solve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coding,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compiling,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10" dirty="0">
                <a:latin typeface="Calibri"/>
                <a:cs typeface="Calibri"/>
              </a:rPr>
              <a:t> synthesizing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“Blatant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opinions”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(matters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taste)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840"/>
              </a:spcBef>
            </a:pPr>
            <a:r>
              <a:rPr sz="1200" b="1" dirty="0">
                <a:latin typeface="Calibri"/>
                <a:cs typeface="Calibri"/>
              </a:rPr>
              <a:t>Addressing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 not limited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 simple</a:t>
            </a:r>
            <a:r>
              <a:rPr sz="1200" b="1" spc="-10" dirty="0">
                <a:latin typeface="Calibri"/>
                <a:cs typeface="Calibri"/>
              </a:rPr>
              <a:t> arrays,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etc.</a:t>
            </a:r>
            <a:endParaRPr sz="1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Environment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Support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exceptions,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processes,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debugging,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etc</a:t>
            </a:r>
            <a:endParaRPr sz="12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Deviations –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deviate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from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these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rules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only in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implementation-</a:t>
            </a:r>
            <a:r>
              <a:rPr sz="1200" b="1" dirty="0">
                <a:latin typeface="Calibri"/>
                <a:cs typeface="Calibri"/>
              </a:rPr>
              <a:t>specific</a:t>
            </a:r>
            <a:r>
              <a:rPr sz="1200" b="1" spc="-20" dirty="0">
                <a:latin typeface="Calibri"/>
                <a:cs typeface="Calibri"/>
              </a:rPr>
              <a:t> ways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906" y="5812535"/>
            <a:ext cx="3439455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RISCV</a:t>
            </a:r>
            <a:r>
              <a:rPr spc="-40" dirty="0"/>
              <a:t> </a:t>
            </a:r>
            <a:r>
              <a:rPr spc="-25" dirty="0"/>
              <a:t>ISA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8759"/>
            <a:ext cx="7663180" cy="43605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We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will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learn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design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learning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about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RISCV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Modern,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full-featured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RISC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ISA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ts val="311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Developed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last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decade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UC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Berkeley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ts val="2620"/>
              </a:lnSpc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fifth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sequence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RISC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originating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80s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630"/>
              </a:lnSpc>
              <a:buClr>
                <a:srgbClr val="000000"/>
              </a:buClr>
              <a:buFont typeface="Arial"/>
              <a:buChar char="•"/>
              <a:tabLst>
                <a:tab pos="698500" algn="l"/>
              </a:tabLst>
            </a:pPr>
            <a:r>
              <a:rPr sz="22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https://riscv.org/technical/specifications/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Char char="•"/>
              <a:tabLst>
                <a:tab pos="698500" algn="l"/>
              </a:tabLst>
            </a:pPr>
            <a:r>
              <a:rPr sz="1300" dirty="0">
                <a:latin typeface="Arial"/>
                <a:cs typeface="Arial"/>
              </a:rPr>
              <a:t>The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RISC-</a:t>
            </a:r>
            <a:r>
              <a:rPr sz="1300" dirty="0">
                <a:latin typeface="Arial"/>
                <a:cs typeface="Arial"/>
              </a:rPr>
              <a:t>V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Instruction Set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Manual, </a:t>
            </a:r>
            <a:r>
              <a:rPr sz="1300" spc="-10" dirty="0">
                <a:latin typeface="Arial"/>
                <a:cs typeface="Arial"/>
              </a:rPr>
              <a:t>Volume </a:t>
            </a:r>
            <a:r>
              <a:rPr sz="1300" dirty="0">
                <a:latin typeface="Arial"/>
                <a:cs typeface="Arial"/>
              </a:rPr>
              <a:t>I: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BaseUser-</a:t>
            </a:r>
            <a:r>
              <a:rPr sz="1300" dirty="0">
                <a:latin typeface="Arial"/>
                <a:cs typeface="Arial"/>
              </a:rPr>
              <a:t>Level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ISA,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Waterman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et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al,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2011</a:t>
            </a:r>
            <a:endParaRPr sz="13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85"/>
              </a:spcBef>
              <a:buChar char="•"/>
              <a:tabLst>
                <a:tab pos="240665" algn="l"/>
              </a:tabLst>
            </a:pPr>
            <a:r>
              <a:rPr sz="1700" spc="-10" dirty="0">
                <a:latin typeface="Arial"/>
                <a:cs typeface="Arial"/>
              </a:rPr>
              <a:t>Goals</a:t>
            </a:r>
            <a:endParaRPr sz="17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698500" algn="l"/>
              </a:tabLst>
            </a:pPr>
            <a:r>
              <a:rPr sz="1300" spc="-20" dirty="0">
                <a:latin typeface="Arial"/>
                <a:cs typeface="Arial"/>
              </a:rPr>
              <a:t>Open-</a:t>
            </a:r>
            <a:r>
              <a:rPr sz="1300" spc="-10" dirty="0">
                <a:latin typeface="Arial"/>
                <a:cs typeface="Arial"/>
              </a:rPr>
              <a:t>source</a:t>
            </a:r>
            <a:endParaRPr sz="13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698500" algn="l"/>
              </a:tabLst>
            </a:pPr>
            <a:r>
              <a:rPr sz="1300" spc="-20" dirty="0">
                <a:latin typeface="Arial"/>
                <a:cs typeface="Arial"/>
              </a:rPr>
              <a:t>Free</a:t>
            </a:r>
            <a:endParaRPr sz="13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698500" algn="l"/>
              </a:tabLst>
            </a:pPr>
            <a:r>
              <a:rPr sz="1300" dirty="0">
                <a:latin typeface="Arial"/>
                <a:cs typeface="Arial"/>
              </a:rPr>
              <a:t>Simple,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but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full-</a:t>
            </a:r>
            <a:r>
              <a:rPr sz="1300" dirty="0">
                <a:latin typeface="Arial"/>
                <a:cs typeface="Arial"/>
              </a:rPr>
              <a:t>featured; avoids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“over-</a:t>
            </a:r>
            <a:r>
              <a:rPr sz="1300" dirty="0">
                <a:latin typeface="Arial"/>
                <a:cs typeface="Arial"/>
              </a:rPr>
              <a:t>architecting”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for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particular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uArch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style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(FPGA,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ASIC,…)</a:t>
            </a:r>
            <a:endParaRPr sz="13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698500" algn="l"/>
              </a:tabLst>
            </a:pPr>
            <a:r>
              <a:rPr sz="1300" dirty="0">
                <a:latin typeface="Arial"/>
                <a:cs typeface="Arial"/>
              </a:rPr>
              <a:t>Extensible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through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extension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specifications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variants</a:t>
            </a:r>
            <a:endParaRPr sz="13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698500" algn="l"/>
              </a:tabLst>
            </a:pPr>
            <a:r>
              <a:rPr sz="1300" dirty="0">
                <a:latin typeface="Arial"/>
                <a:cs typeface="Arial"/>
              </a:rPr>
              <a:t>Support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heterogeneous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&amp;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parallel</a:t>
            </a:r>
            <a:r>
              <a:rPr sz="1300" spc="-6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systems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efficiently</a:t>
            </a:r>
            <a:endParaRPr sz="13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80"/>
              </a:spcBef>
              <a:buChar char="•"/>
              <a:tabLst>
                <a:tab pos="698500" algn="l"/>
              </a:tabLst>
            </a:pPr>
            <a:r>
              <a:rPr sz="1300" dirty="0">
                <a:latin typeface="Arial"/>
                <a:cs typeface="Arial"/>
              </a:rPr>
              <a:t>Support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32-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and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64-</a:t>
            </a:r>
            <a:r>
              <a:rPr sz="1300" dirty="0">
                <a:latin typeface="Arial"/>
                <a:cs typeface="Arial"/>
              </a:rPr>
              <a:t>bit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variants </a:t>
            </a:r>
            <a:r>
              <a:rPr sz="1300" spc="-10" dirty="0">
                <a:latin typeface="Arial"/>
                <a:cs typeface="Arial"/>
              </a:rPr>
              <a:t>efficiently</a:t>
            </a:r>
            <a:endParaRPr sz="13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Char char="•"/>
              <a:tabLst>
                <a:tab pos="698500" algn="l"/>
              </a:tabLst>
            </a:pPr>
            <a:r>
              <a:rPr sz="1300" dirty="0">
                <a:latin typeface="Arial"/>
                <a:cs typeface="Arial"/>
              </a:rPr>
              <a:t>Fully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virtualizable</a:t>
            </a:r>
            <a:endParaRPr sz="13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698500" algn="l"/>
              </a:tabLst>
            </a:pPr>
            <a:r>
              <a:rPr sz="1300" dirty="0">
                <a:latin typeface="Arial"/>
                <a:cs typeface="Arial"/>
              </a:rPr>
              <a:t>Supports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(but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does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not</a:t>
            </a:r>
            <a:r>
              <a:rPr sz="1300" spc="-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require)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IEEE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754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Floating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Point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335" y="1825751"/>
            <a:ext cx="2788920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RISCV</a:t>
            </a:r>
            <a:r>
              <a:rPr spc="-110" dirty="0"/>
              <a:t> </a:t>
            </a:r>
            <a:r>
              <a:rPr spc="-10" dirty="0"/>
              <a:t>Variants</a:t>
            </a:r>
            <a:r>
              <a:rPr spc="-80" dirty="0"/>
              <a:t> </a:t>
            </a:r>
            <a:r>
              <a:rPr dirty="0"/>
              <a:t>&amp;</a:t>
            </a:r>
            <a:r>
              <a:rPr spc="-75" dirty="0"/>
              <a:t> </a:t>
            </a:r>
            <a:r>
              <a:rPr spc="-10" dirty="0"/>
              <a:t>extensions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4578" y="18686"/>
            <a:ext cx="3401355" cy="68019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5372506"/>
            <a:ext cx="65316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5" dirty="0">
                <a:latin typeface="Calibri"/>
                <a:cs typeface="Calibri"/>
              </a:rPr>
              <a:t>L,B,J,T,P,V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Extra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weird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stuff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(read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spec)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0409" y="1717294"/>
          <a:ext cx="7974330" cy="364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3155">
                <a:tc>
                  <a:txBody>
                    <a:bodyPr/>
                    <a:lstStyle/>
                    <a:p>
                      <a:pPr marL="410845" indent="-227965">
                        <a:lnSpc>
                          <a:spcPct val="100000"/>
                        </a:lnSpc>
                        <a:spcBef>
                          <a:spcPts val="645"/>
                        </a:spcBef>
                        <a:buFont typeface="Arial"/>
                        <a:buChar char="•"/>
                        <a:tabLst>
                          <a:tab pos="41084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RV32I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RV64I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2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base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integer</a:t>
                      </a:r>
                      <a:r>
                        <a:rPr sz="2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ISA</a:t>
                      </a:r>
                      <a:r>
                        <a:rPr sz="2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versions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10845" indent="-227965">
                        <a:lnSpc>
                          <a:spcPct val="100000"/>
                        </a:lnSpc>
                        <a:spcBef>
                          <a:spcPts val="675"/>
                        </a:spcBef>
                        <a:buFont typeface="Arial"/>
                        <a:buChar char="•"/>
                        <a:tabLst>
                          <a:tab pos="410845" algn="l"/>
                          <a:tab pos="628713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HW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Divide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700" baseline="-23148" dirty="0">
                          <a:latin typeface="Calibri"/>
                          <a:cs typeface="Calibri"/>
                        </a:rPr>
                        <a:t>Basic</a:t>
                      </a:r>
                      <a:r>
                        <a:rPr sz="2700" spc="-22" baseline="-2314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5" baseline="-23148" dirty="0">
                          <a:latin typeface="Calibri"/>
                          <a:cs typeface="Calibri"/>
                        </a:rPr>
                        <a:t>Operations</a:t>
                      </a:r>
                      <a:endParaRPr sz="2700" baseline="-23148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490">
                <a:tc>
                  <a:txBody>
                    <a:bodyPr/>
                    <a:lstStyle/>
                    <a:p>
                      <a:pPr marL="410845" indent="-227965">
                        <a:lnSpc>
                          <a:spcPts val="3295"/>
                        </a:lnSpc>
                        <a:buFont typeface="Arial"/>
                        <a:buChar char="•"/>
                        <a:tabLst>
                          <a:tab pos="41084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single-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precision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Float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10845" indent="-227965">
                        <a:lnSpc>
                          <a:spcPct val="100000"/>
                        </a:lnSpc>
                        <a:spcBef>
                          <a:spcPts val="660"/>
                        </a:spcBef>
                        <a:buFont typeface="Arial"/>
                        <a:buChar char="•"/>
                        <a:tabLst>
                          <a:tab pos="41084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double-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precision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Float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10845" indent="-227965">
                        <a:lnSpc>
                          <a:spcPct val="100000"/>
                        </a:lnSpc>
                        <a:spcBef>
                          <a:spcPts val="670"/>
                        </a:spcBef>
                        <a:buFont typeface="Arial"/>
                        <a:buChar char="•"/>
                        <a:tabLst>
                          <a:tab pos="410845" algn="l"/>
                          <a:tab pos="6546850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2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25" dirty="0">
                          <a:latin typeface="Calibri"/>
                          <a:cs typeface="Calibri"/>
                        </a:rPr>
                        <a:t>quad-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precision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Float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700" baseline="-18518" dirty="0">
                          <a:latin typeface="Calibri"/>
                          <a:cs typeface="Calibri"/>
                        </a:rPr>
                        <a:t>Floating</a:t>
                      </a:r>
                      <a:r>
                        <a:rPr sz="2700" spc="-30" baseline="-1851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700" spc="-15" baseline="-18518" dirty="0">
                          <a:latin typeface="Calibri"/>
                          <a:cs typeface="Calibri"/>
                        </a:rPr>
                        <a:t>Point</a:t>
                      </a:r>
                      <a:endParaRPr sz="2700" baseline="-18518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619">
                <a:tc>
                  <a:txBody>
                    <a:bodyPr/>
                    <a:lstStyle/>
                    <a:p>
                      <a:pPr marL="410845" indent="-227965">
                        <a:lnSpc>
                          <a:spcPct val="100000"/>
                        </a:lnSpc>
                        <a:spcBef>
                          <a:spcPts val="135"/>
                        </a:spcBef>
                        <a:buFont typeface="Arial"/>
                        <a:buChar char="•"/>
                        <a:tabLst>
                          <a:tab pos="410845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Atomic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instructions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410845" indent="-227965">
                        <a:lnSpc>
                          <a:spcPct val="100000"/>
                        </a:lnSpc>
                        <a:spcBef>
                          <a:spcPts val="660"/>
                        </a:spcBef>
                        <a:buFont typeface="Arial"/>
                        <a:buChar char="•"/>
                        <a:tabLst>
                          <a:tab pos="410845" algn="l"/>
                          <a:tab pos="6656070" algn="l"/>
                        </a:tabLst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RVWMO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Memory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Consistency</a:t>
                      </a:r>
                      <a:r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Model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700" spc="-15" baseline="-10802" dirty="0">
                          <a:latin typeface="Calibri"/>
                          <a:cs typeface="Calibri"/>
                        </a:rPr>
                        <a:t>Concurrency</a:t>
                      </a:r>
                      <a:endParaRPr sz="2700" baseline="-10802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RISCV</a:t>
            </a:r>
            <a:r>
              <a:rPr spc="-110" dirty="0"/>
              <a:t> </a:t>
            </a:r>
            <a:r>
              <a:rPr spc="-10" dirty="0"/>
              <a:t>Variants</a:t>
            </a:r>
            <a:r>
              <a:rPr spc="-80" dirty="0"/>
              <a:t> </a:t>
            </a:r>
            <a:r>
              <a:rPr dirty="0"/>
              <a:t>&amp;</a:t>
            </a:r>
            <a:r>
              <a:rPr spc="-75" dirty="0"/>
              <a:t> </a:t>
            </a:r>
            <a:r>
              <a:rPr spc="-10" dirty="0"/>
              <a:t>extensions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4578" y="18686"/>
            <a:ext cx="3401355" cy="68019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706841"/>
            <a:ext cx="6555105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RV32I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RV64I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integer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versions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XLEN: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many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register?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Memory: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2^XLEN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bytes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20" dirty="0">
                <a:latin typeface="Calibri"/>
                <a:cs typeface="Calibri"/>
              </a:rPr>
              <a:t>Word: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4B,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Doubleword: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8B,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Halfword: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2B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81729" y="4753102"/>
          <a:ext cx="1128395" cy="1618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Insn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2540" algn="ctr">
                        <a:lnSpc>
                          <a:spcPts val="13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Insn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905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10795" algn="ctr">
                        <a:lnSpc>
                          <a:spcPts val="131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Insn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4445" algn="ctr">
                        <a:lnSpc>
                          <a:spcPts val="129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Insn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7620" algn="ctr">
                        <a:lnSpc>
                          <a:spcPts val="133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905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19050">
                      <a:solidFill>
                        <a:srgbClr val="2E528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9050">
                      <a:solidFill>
                        <a:srgbClr val="2E528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50741" y="4475479"/>
            <a:ext cx="3393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32-</a:t>
            </a:r>
            <a:r>
              <a:rPr sz="1800" b="1" dirty="0">
                <a:latin typeface="Calibri"/>
                <a:cs typeface="Calibri"/>
              </a:rPr>
              <a:t>bit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instructions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base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encoding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RISCV-</a:t>
            </a:r>
            <a:r>
              <a:rPr dirty="0"/>
              <a:t>RV32I</a:t>
            </a:r>
            <a:r>
              <a:rPr spc="-105" dirty="0"/>
              <a:t> </a:t>
            </a:r>
            <a:r>
              <a:rPr spc="-10" dirty="0"/>
              <a:t>Specification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8277859" cy="34886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32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Registers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x0-</a:t>
            </a:r>
            <a:r>
              <a:rPr sz="2800" dirty="0">
                <a:latin typeface="Calibri"/>
                <a:cs typeface="Calibri"/>
              </a:rPr>
              <a:t>x31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PC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register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x0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always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zero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x1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return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address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(by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convention)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x2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stack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pointer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(by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convention)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x5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“alternate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link”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register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(by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convention)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E.g.,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Implementing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exceptions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jumps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software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spc="-20" dirty="0">
                <a:latin typeface="Calibri"/>
                <a:cs typeface="Calibri"/>
              </a:rPr>
              <a:t>(Micro)architectural </a:t>
            </a:r>
            <a:r>
              <a:rPr sz="2800" b="1" dirty="0">
                <a:latin typeface="Calibri"/>
                <a:cs typeface="Calibri"/>
              </a:rPr>
              <a:t>implications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ISA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choice?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8423" y="60779"/>
            <a:ext cx="2633078" cy="67566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is</a:t>
            </a:r>
            <a:r>
              <a:rPr spc="-2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Computer</a:t>
            </a:r>
            <a:r>
              <a:rPr spc="-20" dirty="0"/>
              <a:t> </a:t>
            </a:r>
            <a:r>
              <a:rPr spc="-10" dirty="0"/>
              <a:t>Architecture?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/>
              <a:t>Building</a:t>
            </a:r>
            <a:r>
              <a:rPr spc="-15" dirty="0"/>
              <a:t> </a:t>
            </a:r>
            <a:r>
              <a:rPr dirty="0"/>
              <a:t>up</a:t>
            </a:r>
            <a:r>
              <a:rPr spc="-1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our</a:t>
            </a:r>
            <a:r>
              <a:rPr spc="-20" dirty="0"/>
              <a:t> </a:t>
            </a:r>
            <a:r>
              <a:rPr dirty="0"/>
              <a:t>first</a:t>
            </a:r>
            <a:r>
              <a:rPr spc="-20" dirty="0"/>
              <a:t> </a:t>
            </a:r>
            <a:r>
              <a:rPr spc="-10" dirty="0"/>
              <a:t>architecture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/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/>
              <a:t>Defining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ISA:</a:t>
            </a:r>
            <a:r>
              <a:rPr spc="-30" dirty="0"/>
              <a:t> </a:t>
            </a:r>
            <a:r>
              <a:rPr dirty="0"/>
              <a:t>Architecture</a:t>
            </a:r>
            <a:r>
              <a:rPr spc="-5" dirty="0"/>
              <a:t> </a:t>
            </a:r>
            <a:r>
              <a:rPr dirty="0"/>
              <a:t>vs.</a:t>
            </a:r>
            <a:r>
              <a:rPr spc="-35" dirty="0"/>
              <a:t> </a:t>
            </a:r>
            <a:r>
              <a:rPr spc="-10" dirty="0"/>
              <a:t>Microarchitecture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/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/>
              <a:t>RISC</a:t>
            </a:r>
            <a:r>
              <a:rPr spc="-20" dirty="0"/>
              <a:t> </a:t>
            </a:r>
            <a:r>
              <a:rPr dirty="0"/>
              <a:t>vs.</a:t>
            </a:r>
            <a:r>
              <a:rPr spc="-25" dirty="0"/>
              <a:t> </a:t>
            </a:r>
            <a:r>
              <a:rPr dirty="0"/>
              <a:t>CISC</a:t>
            </a:r>
            <a:r>
              <a:rPr spc="-15" dirty="0"/>
              <a:t> </a:t>
            </a:r>
            <a:r>
              <a:rPr spc="-20" dirty="0"/>
              <a:t>ISAs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/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/>
              <a:t>RISCV</a:t>
            </a:r>
            <a:r>
              <a:rPr spc="-25" dirty="0"/>
              <a:t> ISA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RISCV-</a:t>
            </a:r>
            <a:r>
              <a:rPr dirty="0"/>
              <a:t>RV32I</a:t>
            </a:r>
            <a:r>
              <a:rPr spc="-105" dirty="0"/>
              <a:t> </a:t>
            </a:r>
            <a:r>
              <a:rPr spc="-10" dirty="0"/>
              <a:t>Specification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8759"/>
            <a:ext cx="7708265" cy="43510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32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Registers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x0-</a:t>
            </a:r>
            <a:r>
              <a:rPr sz="2600" dirty="0">
                <a:latin typeface="Calibri"/>
                <a:cs typeface="Calibri"/>
              </a:rPr>
              <a:t>x31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PC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register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x0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always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zero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x1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return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address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(by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convention)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x2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stack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pointer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(by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convention)</a:t>
            </a:r>
            <a:endParaRPr sz="2600">
              <a:latin typeface="Calibri"/>
              <a:cs typeface="Calibri"/>
            </a:endParaRPr>
          </a:p>
          <a:p>
            <a:pPr marL="240665" indent="-227965">
              <a:lnSpc>
                <a:spcPts val="3115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x5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“alternate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link”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register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(by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convention)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ts val="2635"/>
              </a:lnSpc>
              <a:buFont typeface="Arial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E.g.,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Implementing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exceptions 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jumps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software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ts val="3115"/>
              </a:lnSpc>
              <a:spcBef>
                <a:spcPts val="355"/>
              </a:spcBef>
              <a:buFont typeface="Arial"/>
              <a:buChar char="•"/>
              <a:tabLst>
                <a:tab pos="240665" algn="l"/>
              </a:tabLst>
            </a:pPr>
            <a:r>
              <a:rPr sz="2600" b="1" spc="-10" dirty="0">
                <a:latin typeface="Calibri"/>
                <a:cs typeface="Calibri"/>
              </a:rPr>
              <a:t>(Micro)architectural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implications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this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ISA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choice?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ts val="2625"/>
              </a:lnSpc>
              <a:buFont typeface="Arial"/>
              <a:buChar char="•"/>
              <a:tabLst>
                <a:tab pos="698500" algn="l"/>
                <a:tab pos="3342640" algn="l"/>
              </a:tabLst>
            </a:pPr>
            <a:r>
              <a:rPr sz="2200" b="1" dirty="0">
                <a:latin typeface="Calibri"/>
                <a:cs typeface="Calibri"/>
              </a:rPr>
              <a:t>Why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not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16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registers?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20" dirty="0">
                <a:latin typeface="Calibri"/>
                <a:cs typeface="Calibri"/>
              </a:rPr>
              <a:t>[RV32-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has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16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regs;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why?]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610"/>
              </a:lnSpc>
              <a:buFont typeface="Arial"/>
              <a:buChar char="•"/>
              <a:tabLst>
                <a:tab pos="698500" algn="l"/>
              </a:tabLst>
            </a:pPr>
            <a:r>
              <a:rPr sz="2200" b="1" dirty="0">
                <a:latin typeface="Calibri"/>
                <a:cs typeface="Calibri"/>
              </a:rPr>
              <a:t>Why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not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16-</a:t>
            </a:r>
            <a:r>
              <a:rPr sz="2200" b="1" dirty="0">
                <a:latin typeface="Calibri"/>
                <a:cs typeface="Calibri"/>
              </a:rPr>
              <a:t>bit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instructions?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610"/>
              </a:lnSpc>
              <a:buFont typeface="Arial"/>
              <a:buChar char="•"/>
              <a:tabLst>
                <a:tab pos="698500" algn="l"/>
              </a:tabLst>
            </a:pPr>
            <a:r>
              <a:rPr sz="2200" b="1" dirty="0">
                <a:latin typeface="Calibri"/>
                <a:cs typeface="Calibri"/>
              </a:rPr>
              <a:t>Power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/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Energy?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630"/>
              </a:lnSpc>
              <a:buFont typeface="Arial"/>
              <a:buChar char="•"/>
              <a:tabLst>
                <a:tab pos="698500" algn="l"/>
              </a:tabLst>
            </a:pPr>
            <a:r>
              <a:rPr sz="2200" b="1" spc="-10" dirty="0">
                <a:latin typeface="Calibri"/>
                <a:cs typeface="Calibri"/>
              </a:rPr>
              <a:t>Compilation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&amp;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optimization?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8423" y="60779"/>
            <a:ext cx="2633078" cy="67566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Exercise:</a:t>
            </a:r>
            <a:r>
              <a:rPr spc="-114" dirty="0"/>
              <a:t> </a:t>
            </a:r>
            <a:r>
              <a:rPr dirty="0"/>
              <a:t>What</a:t>
            </a:r>
            <a:r>
              <a:rPr spc="-75" dirty="0"/>
              <a:t> </a:t>
            </a:r>
            <a:r>
              <a:rPr dirty="0"/>
              <a:t>about</a:t>
            </a:r>
            <a:r>
              <a:rPr spc="-80" dirty="0"/>
              <a:t> </a:t>
            </a:r>
            <a:r>
              <a:rPr dirty="0"/>
              <a:t>variable</a:t>
            </a:r>
            <a:r>
              <a:rPr spc="-95" dirty="0"/>
              <a:t> </a:t>
            </a:r>
            <a:r>
              <a:rPr dirty="0"/>
              <a:t>insn/reg</a:t>
            </a:r>
            <a:r>
              <a:rPr spc="-105" dirty="0"/>
              <a:t> </a:t>
            </a:r>
            <a:r>
              <a:rPr spc="-10" dirty="0"/>
              <a:t>size?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9794240" cy="32664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7907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  <a:tab pos="4745990" algn="l"/>
                <a:tab pos="5728970" algn="l"/>
              </a:tabLst>
            </a:pPr>
            <a:r>
              <a:rPr sz="2800" dirty="0">
                <a:latin typeface="Calibri"/>
                <a:cs typeface="Calibri"/>
              </a:rPr>
              <a:t>What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defines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size?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Why?</a:t>
            </a:r>
            <a:r>
              <a:rPr sz="2800" dirty="0">
                <a:latin typeface="Calibri"/>
                <a:cs typeface="Calibri"/>
              </a:rPr>
              <a:t>	What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defines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register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size? </a:t>
            </a:r>
            <a:r>
              <a:rPr sz="2800" spc="-20" dirty="0">
                <a:latin typeface="Calibri"/>
                <a:cs typeface="Calibri"/>
              </a:rPr>
              <a:t>Why?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Can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sizes?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would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support </a:t>
            </a: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sizes?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How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support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different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sizes?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Benefits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drawbacks?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Exercise:</a:t>
            </a:r>
            <a:r>
              <a:rPr spc="-114" dirty="0"/>
              <a:t> </a:t>
            </a:r>
            <a:r>
              <a:rPr dirty="0"/>
              <a:t>What</a:t>
            </a:r>
            <a:r>
              <a:rPr spc="-75" dirty="0"/>
              <a:t> </a:t>
            </a:r>
            <a:r>
              <a:rPr dirty="0"/>
              <a:t>about</a:t>
            </a:r>
            <a:r>
              <a:rPr spc="-80" dirty="0"/>
              <a:t> </a:t>
            </a:r>
            <a:r>
              <a:rPr dirty="0"/>
              <a:t>variable</a:t>
            </a:r>
            <a:r>
              <a:rPr spc="-95" dirty="0"/>
              <a:t> </a:t>
            </a:r>
            <a:r>
              <a:rPr dirty="0"/>
              <a:t>insn/reg</a:t>
            </a:r>
            <a:r>
              <a:rPr spc="-105" dirty="0"/>
              <a:t> </a:t>
            </a:r>
            <a:r>
              <a:rPr spc="-10" dirty="0"/>
              <a:t>size?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613"/>
            <a:ext cx="10315575" cy="401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254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3779520" algn="l"/>
                <a:tab pos="4553585" algn="l"/>
                <a:tab pos="7732395" algn="l"/>
              </a:tabLst>
            </a:pPr>
            <a:r>
              <a:rPr sz="2200" dirty="0">
                <a:latin typeface="Calibri"/>
                <a:cs typeface="Calibri"/>
              </a:rPr>
              <a:t>What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defines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instruction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size?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Why?</a:t>
            </a:r>
            <a:r>
              <a:rPr sz="2200" dirty="0">
                <a:latin typeface="Calibri"/>
                <a:cs typeface="Calibri"/>
              </a:rPr>
              <a:t>	What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defines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register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size?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Why?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095"/>
              </a:lnSpc>
              <a:buFont typeface="Arial"/>
              <a:buChar char="•"/>
              <a:tabLst>
                <a:tab pos="698500" algn="l"/>
              </a:tabLst>
            </a:pPr>
            <a:r>
              <a:rPr sz="1900" dirty="0">
                <a:latin typeface="Calibri"/>
                <a:cs typeface="Calibri"/>
              </a:rPr>
              <a:t>ISA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defines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insn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size.</a:t>
            </a:r>
            <a:r>
              <a:rPr sz="1900" spc="3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Lacking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extensions,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RV32I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&amp;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RV64I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both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32-</a:t>
            </a:r>
            <a:r>
              <a:rPr sz="1900" dirty="0">
                <a:latin typeface="Calibri"/>
                <a:cs typeface="Calibri"/>
              </a:rPr>
              <a:t>bit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insn</a:t>
            </a:r>
            <a:endParaRPr sz="1900">
              <a:latin typeface="Calibri"/>
              <a:cs typeface="Calibri"/>
            </a:endParaRPr>
          </a:p>
          <a:p>
            <a:pPr marL="698500" marR="5080" lvl="1" indent="-228600">
              <a:lnSpc>
                <a:spcPct val="70000"/>
              </a:lnSpc>
              <a:spcBef>
                <a:spcPts val="595"/>
              </a:spcBef>
              <a:buFont typeface="Arial"/>
              <a:buChar char="•"/>
              <a:tabLst>
                <a:tab pos="698500" algn="l"/>
              </a:tabLst>
            </a:pPr>
            <a:r>
              <a:rPr sz="1900" dirty="0">
                <a:latin typeface="Calibri"/>
                <a:cs typeface="Calibri"/>
              </a:rPr>
              <a:t>ISA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variant</a:t>
            </a:r>
            <a:r>
              <a:rPr sz="1900" b="1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defines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reg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size.</a:t>
            </a:r>
            <a:r>
              <a:rPr sz="1900" spc="3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Programmer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must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40" dirty="0">
                <a:latin typeface="Calibri"/>
                <a:cs typeface="Calibri"/>
              </a:rPr>
              <a:t>know,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datapath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must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implement;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must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ISA-</a:t>
            </a:r>
            <a:r>
              <a:rPr sz="1900" spc="-10" dirty="0">
                <a:latin typeface="Calibri"/>
                <a:cs typeface="Calibri"/>
              </a:rPr>
              <a:t>level spec.</a:t>
            </a:r>
            <a:endParaRPr sz="1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240665" indent="-227965">
              <a:lnSpc>
                <a:spcPts val="2545"/>
              </a:lnSpc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Can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instruction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sizes?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would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multiple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sizes?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2185"/>
              </a:lnSpc>
              <a:buFont typeface="Arial"/>
              <a:buChar char="•"/>
              <a:tabLst>
                <a:tab pos="698500" algn="l"/>
              </a:tabLst>
            </a:pPr>
            <a:r>
              <a:rPr sz="1900" dirty="0">
                <a:latin typeface="Calibri"/>
                <a:cs typeface="Calibri"/>
              </a:rPr>
              <a:t>Can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we?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Yes.</a:t>
            </a:r>
            <a:r>
              <a:rPr sz="1900" spc="3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Why?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Code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size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optimization,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longer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constant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immediates,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longer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jumps</a:t>
            </a:r>
            <a:endParaRPr sz="1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240665" indent="-227965">
              <a:lnSpc>
                <a:spcPts val="2550"/>
              </a:lnSpc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How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support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different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sizes?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Benefits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drawbacks?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ts val="1850"/>
              </a:lnSpc>
              <a:buFont typeface="Arial"/>
              <a:buChar char="•"/>
              <a:tabLst>
                <a:tab pos="698500" algn="l"/>
              </a:tabLst>
            </a:pPr>
            <a:r>
              <a:rPr sz="1900" spc="-20" dirty="0">
                <a:latin typeface="Calibri"/>
                <a:cs typeface="Calibri"/>
              </a:rPr>
              <a:t>Two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options.</a:t>
            </a:r>
            <a:r>
              <a:rPr sz="1900" spc="3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Option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1: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RVC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(riscv-compressed)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–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16-</a:t>
            </a:r>
            <a:r>
              <a:rPr sz="1900" dirty="0">
                <a:latin typeface="Calibri"/>
                <a:cs typeface="Calibri"/>
              </a:rPr>
              <a:t>bit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ops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blowup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at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decode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into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32bit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ones.</a:t>
            </a:r>
            <a:endParaRPr sz="1900">
              <a:latin typeface="Calibri"/>
              <a:cs typeface="Calibri"/>
            </a:endParaRPr>
          </a:p>
          <a:p>
            <a:pPr marL="698500">
              <a:lnSpc>
                <a:spcPts val="1845"/>
              </a:lnSpc>
            </a:pPr>
            <a:r>
              <a:rPr sz="1900" dirty="0">
                <a:latin typeface="Calibri"/>
                <a:cs typeface="Calibri"/>
              </a:rPr>
              <a:t>Code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size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optimization.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Longer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jumps</a:t>
            </a:r>
            <a:r>
              <a:rPr sz="1900" spc="-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possible.</a:t>
            </a:r>
            <a:endParaRPr sz="1900">
              <a:latin typeface="Calibri"/>
              <a:cs typeface="Calibri"/>
            </a:endParaRPr>
          </a:p>
          <a:p>
            <a:pPr marL="698500" lvl="1" indent="-228600">
              <a:lnSpc>
                <a:spcPts val="2095"/>
              </a:lnSpc>
              <a:buFont typeface="Arial"/>
              <a:buChar char="•"/>
              <a:tabLst>
                <a:tab pos="698500" algn="l"/>
              </a:tabLst>
            </a:pPr>
            <a:r>
              <a:rPr sz="1900" dirty="0">
                <a:latin typeface="Calibri"/>
                <a:cs typeface="Calibri"/>
              </a:rPr>
              <a:t>Option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2: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steal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some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ISA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bits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indicate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variable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width: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11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32,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011111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48,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0111111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64</a:t>
            </a:r>
            <a:endParaRPr sz="1900">
              <a:latin typeface="Calibri"/>
              <a:cs typeface="Calibri"/>
            </a:endParaRPr>
          </a:p>
          <a:p>
            <a:pPr marL="698500" marR="271780" lvl="1" indent="-228600">
              <a:lnSpc>
                <a:spcPct val="70000"/>
              </a:lnSpc>
              <a:spcBef>
                <a:spcPts val="595"/>
              </a:spcBef>
              <a:buFont typeface="Arial"/>
              <a:buChar char="•"/>
              <a:tabLst>
                <a:tab pos="698500" algn="l"/>
              </a:tabLst>
            </a:pPr>
            <a:r>
              <a:rPr sz="1900" dirty="0">
                <a:latin typeface="Calibri"/>
                <a:cs typeface="Calibri"/>
              </a:rPr>
              <a:t>Costs?</a:t>
            </a:r>
            <a:r>
              <a:rPr sz="1900" spc="28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Increased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decode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complexity.</a:t>
            </a:r>
            <a:r>
              <a:rPr sz="1900" spc="3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Need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figure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out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how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big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instruction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word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is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where important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signals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instruction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word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based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on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size.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RISCV-</a:t>
            </a:r>
            <a:r>
              <a:rPr dirty="0"/>
              <a:t>RV32I</a:t>
            </a:r>
            <a:r>
              <a:rPr spc="-105" dirty="0"/>
              <a:t> </a:t>
            </a:r>
            <a:r>
              <a:rPr spc="-10" dirty="0"/>
              <a:t>Specification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7836534" cy="1278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Four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encoding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formats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R(egister),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I(mmediate),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S(tore),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U(pper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Immediate)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Mnemonics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binding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formats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flexibly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47" y="3694544"/>
            <a:ext cx="11795443" cy="29525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RISCV-</a:t>
            </a:r>
            <a:r>
              <a:rPr dirty="0"/>
              <a:t>RV32I</a:t>
            </a:r>
            <a:r>
              <a:rPr spc="-105" dirty="0"/>
              <a:t> </a:t>
            </a:r>
            <a:r>
              <a:rPr spc="-10" dirty="0"/>
              <a:t>Specification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7836534" cy="1278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Four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encoding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formats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R(egister),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I(mmediate),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S(tore),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U(pper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Immediate)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Mnemonics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binding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formats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flexibly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094" y="3694544"/>
            <a:ext cx="11998960" cy="3108960"/>
            <a:chOff x="117094" y="3694544"/>
            <a:chExt cx="11998960" cy="31089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47" y="3694544"/>
              <a:ext cx="11795443" cy="2952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3444" y="4576572"/>
              <a:ext cx="11986260" cy="2220595"/>
            </a:xfrm>
            <a:custGeom>
              <a:avLst/>
              <a:gdLst/>
              <a:ahLst/>
              <a:cxnLst/>
              <a:rect l="l" t="t" r="r" b="b"/>
              <a:pathLst>
                <a:path w="11986260" h="2220595">
                  <a:moveTo>
                    <a:pt x="11986260" y="0"/>
                  </a:moveTo>
                  <a:lnTo>
                    <a:pt x="0" y="0"/>
                  </a:lnTo>
                  <a:lnTo>
                    <a:pt x="0" y="2220467"/>
                  </a:lnTo>
                  <a:lnTo>
                    <a:pt x="11986260" y="2220467"/>
                  </a:lnTo>
                  <a:lnTo>
                    <a:pt x="119862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444" y="4576572"/>
              <a:ext cx="11986260" cy="2220595"/>
            </a:xfrm>
            <a:custGeom>
              <a:avLst/>
              <a:gdLst/>
              <a:ahLst/>
              <a:cxnLst/>
              <a:rect l="l" t="t" r="r" b="b"/>
              <a:pathLst>
                <a:path w="11986260" h="2220595">
                  <a:moveTo>
                    <a:pt x="0" y="2220467"/>
                  </a:moveTo>
                  <a:lnTo>
                    <a:pt x="11986260" y="2220467"/>
                  </a:lnTo>
                  <a:lnTo>
                    <a:pt x="11986260" y="0"/>
                  </a:lnTo>
                  <a:lnTo>
                    <a:pt x="0" y="0"/>
                  </a:lnTo>
                  <a:lnTo>
                    <a:pt x="0" y="2220467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89633" y="5522467"/>
            <a:ext cx="9450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Type: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operands,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operand,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opcode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type,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bits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RISCV-</a:t>
            </a:r>
            <a:r>
              <a:rPr dirty="0"/>
              <a:t>RV32I</a:t>
            </a:r>
            <a:r>
              <a:rPr spc="-105" dirty="0"/>
              <a:t> </a:t>
            </a:r>
            <a:r>
              <a:rPr spc="-10" dirty="0"/>
              <a:t>Specification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7836534" cy="1278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Four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encoding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formats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R(egister),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I(mmediate),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S(tore),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U(pper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Immediate)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Mnemonics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binding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formats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flexibly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757" y="3694544"/>
            <a:ext cx="12000865" cy="3077210"/>
            <a:chOff x="95757" y="3694544"/>
            <a:chExt cx="12000865" cy="30772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47" y="3694544"/>
              <a:ext cx="11795443" cy="2952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107" y="5384290"/>
              <a:ext cx="11988165" cy="1381125"/>
            </a:xfrm>
            <a:custGeom>
              <a:avLst/>
              <a:gdLst/>
              <a:ahLst/>
              <a:cxnLst/>
              <a:rect l="l" t="t" r="r" b="b"/>
              <a:pathLst>
                <a:path w="11988165" h="1381125">
                  <a:moveTo>
                    <a:pt x="11987784" y="0"/>
                  </a:moveTo>
                  <a:lnTo>
                    <a:pt x="0" y="0"/>
                  </a:lnTo>
                  <a:lnTo>
                    <a:pt x="0" y="1380744"/>
                  </a:lnTo>
                  <a:lnTo>
                    <a:pt x="11987784" y="1380744"/>
                  </a:lnTo>
                  <a:lnTo>
                    <a:pt x="119877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107" y="5384290"/>
              <a:ext cx="11988165" cy="1381125"/>
            </a:xfrm>
            <a:custGeom>
              <a:avLst/>
              <a:gdLst/>
              <a:ahLst/>
              <a:cxnLst/>
              <a:rect l="l" t="t" r="r" b="b"/>
              <a:pathLst>
                <a:path w="11988165" h="1381125">
                  <a:moveTo>
                    <a:pt x="0" y="1380744"/>
                  </a:moveTo>
                  <a:lnTo>
                    <a:pt x="11987784" y="1380744"/>
                  </a:lnTo>
                  <a:lnTo>
                    <a:pt x="11987784" y="0"/>
                  </a:lnTo>
                  <a:lnTo>
                    <a:pt x="0" y="0"/>
                  </a:lnTo>
                  <a:lnTo>
                    <a:pt x="0" y="138074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66722" y="5774232"/>
            <a:ext cx="8254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I-Type: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operands,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immediate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operand,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operand,</a:t>
            </a:r>
            <a:endParaRPr sz="18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opcode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type,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selection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5757" y="3916426"/>
            <a:ext cx="12000865" cy="628650"/>
            <a:chOff x="95757" y="3916426"/>
            <a:chExt cx="12000865" cy="628650"/>
          </a:xfrm>
        </p:grpSpPr>
        <p:sp>
          <p:nvSpPr>
            <p:cNvPr id="10" name="object 10"/>
            <p:cNvSpPr/>
            <p:nvPr/>
          </p:nvSpPr>
          <p:spPr>
            <a:xfrm>
              <a:off x="102107" y="3922776"/>
              <a:ext cx="11988165" cy="615950"/>
            </a:xfrm>
            <a:custGeom>
              <a:avLst/>
              <a:gdLst/>
              <a:ahLst/>
              <a:cxnLst/>
              <a:rect l="l" t="t" r="r" b="b"/>
              <a:pathLst>
                <a:path w="11988165" h="615950">
                  <a:moveTo>
                    <a:pt x="11987784" y="0"/>
                  </a:moveTo>
                  <a:lnTo>
                    <a:pt x="0" y="0"/>
                  </a:lnTo>
                  <a:lnTo>
                    <a:pt x="0" y="615696"/>
                  </a:lnTo>
                  <a:lnTo>
                    <a:pt x="11987784" y="615696"/>
                  </a:lnTo>
                  <a:lnTo>
                    <a:pt x="119877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107" y="3922776"/>
              <a:ext cx="11988165" cy="615950"/>
            </a:xfrm>
            <a:custGeom>
              <a:avLst/>
              <a:gdLst/>
              <a:ahLst/>
              <a:cxnLst/>
              <a:rect l="l" t="t" r="r" b="b"/>
              <a:pathLst>
                <a:path w="11988165" h="615950">
                  <a:moveTo>
                    <a:pt x="0" y="615696"/>
                  </a:moveTo>
                  <a:lnTo>
                    <a:pt x="11987784" y="615696"/>
                  </a:lnTo>
                  <a:lnTo>
                    <a:pt x="11987784" y="0"/>
                  </a:lnTo>
                  <a:lnTo>
                    <a:pt x="0" y="0"/>
                  </a:lnTo>
                  <a:lnTo>
                    <a:pt x="0" y="6156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RISCV-</a:t>
            </a:r>
            <a:r>
              <a:rPr dirty="0"/>
              <a:t>RV32I</a:t>
            </a:r>
            <a:r>
              <a:rPr spc="-105" dirty="0"/>
              <a:t> </a:t>
            </a:r>
            <a:r>
              <a:rPr spc="-10" dirty="0"/>
              <a:t>Specification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7836534" cy="1278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Four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encoding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formats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R(egister),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I(mmediate),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S(tore),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U(pper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Immediate)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Mnemonics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binding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formats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flexibly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47" y="3694544"/>
            <a:ext cx="11795443" cy="2952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107" y="3883152"/>
            <a:ext cx="11988165" cy="138112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4114800" marR="2091055" indent="-2013585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S-Type: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operands,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immediate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operand,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operands]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Opcode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type,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757" y="6170421"/>
            <a:ext cx="12000865" cy="628650"/>
            <a:chOff x="95757" y="6170421"/>
            <a:chExt cx="12000865" cy="628650"/>
          </a:xfrm>
        </p:grpSpPr>
        <p:sp>
          <p:nvSpPr>
            <p:cNvPr id="7" name="object 7"/>
            <p:cNvSpPr/>
            <p:nvPr/>
          </p:nvSpPr>
          <p:spPr>
            <a:xfrm>
              <a:off x="102107" y="6176771"/>
              <a:ext cx="11988165" cy="615950"/>
            </a:xfrm>
            <a:custGeom>
              <a:avLst/>
              <a:gdLst/>
              <a:ahLst/>
              <a:cxnLst/>
              <a:rect l="l" t="t" r="r" b="b"/>
              <a:pathLst>
                <a:path w="11988165" h="615950">
                  <a:moveTo>
                    <a:pt x="11987784" y="0"/>
                  </a:moveTo>
                  <a:lnTo>
                    <a:pt x="0" y="0"/>
                  </a:lnTo>
                  <a:lnTo>
                    <a:pt x="0" y="615695"/>
                  </a:lnTo>
                  <a:lnTo>
                    <a:pt x="11987784" y="615695"/>
                  </a:lnTo>
                  <a:lnTo>
                    <a:pt x="119877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107" y="6176771"/>
              <a:ext cx="11988165" cy="615950"/>
            </a:xfrm>
            <a:custGeom>
              <a:avLst/>
              <a:gdLst/>
              <a:ahLst/>
              <a:cxnLst/>
              <a:rect l="l" t="t" r="r" b="b"/>
              <a:pathLst>
                <a:path w="11988165" h="615950">
                  <a:moveTo>
                    <a:pt x="0" y="615695"/>
                  </a:moveTo>
                  <a:lnTo>
                    <a:pt x="11987784" y="615695"/>
                  </a:lnTo>
                  <a:lnTo>
                    <a:pt x="11987784" y="0"/>
                  </a:lnTo>
                  <a:lnTo>
                    <a:pt x="0" y="0"/>
                  </a:lnTo>
                  <a:lnTo>
                    <a:pt x="0" y="6156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RISCV-</a:t>
            </a:r>
            <a:r>
              <a:rPr dirty="0"/>
              <a:t>RV32I</a:t>
            </a:r>
            <a:r>
              <a:rPr spc="-105" dirty="0"/>
              <a:t> </a:t>
            </a:r>
            <a:r>
              <a:rPr spc="-10" dirty="0"/>
              <a:t>Specification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7836534" cy="1278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Four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encoding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formats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R(egister),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I(mmediate),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S(tore),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U(pper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immediate)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Mnemonics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</a:t>
            </a:r>
            <a:r>
              <a:rPr sz="2400" dirty="0">
                <a:latin typeface="Calibri"/>
                <a:cs typeface="Calibri"/>
              </a:rPr>
              <a:t>binding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formats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flexibly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47" y="3694544"/>
            <a:ext cx="11795443" cy="29525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107" y="3883152"/>
            <a:ext cx="11988165" cy="2181225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Type: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immediate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operand,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register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operand,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opcode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selection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bits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75" dirty="0"/>
              <a:t> </a:t>
            </a:r>
            <a:r>
              <a:rPr spc="-10" dirty="0"/>
              <a:t>R-</a:t>
            </a:r>
            <a:r>
              <a:rPr dirty="0"/>
              <a:t>type</a:t>
            </a:r>
            <a:r>
              <a:rPr spc="-55" dirty="0"/>
              <a:t> </a:t>
            </a:r>
            <a:r>
              <a:rPr dirty="0"/>
              <a:t>Arithmetic</a:t>
            </a:r>
            <a:r>
              <a:rPr spc="-75" dirty="0"/>
              <a:t> </a:t>
            </a:r>
            <a:r>
              <a:rPr spc="-10" dirty="0"/>
              <a:t>Operations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79776" y="5518403"/>
          <a:ext cx="787908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0000000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0110011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585197" y="5057013"/>
            <a:ext cx="41655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latin typeface="Calibri"/>
                <a:cs typeface="Calibri"/>
              </a:rPr>
              <a:t>OP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1975"/>
            <a:ext cx="12080747" cy="37155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49031" y="1523822"/>
            <a:ext cx="419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https://metalcode.eu/2019-12-06-rv32i.html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75" dirty="0"/>
              <a:t> </a:t>
            </a:r>
            <a:r>
              <a:rPr spc="-10" dirty="0"/>
              <a:t>R-</a:t>
            </a:r>
            <a:r>
              <a:rPr dirty="0"/>
              <a:t>type</a:t>
            </a:r>
            <a:r>
              <a:rPr spc="-55" dirty="0"/>
              <a:t> </a:t>
            </a:r>
            <a:r>
              <a:rPr dirty="0"/>
              <a:t>Arithmetic</a:t>
            </a:r>
            <a:r>
              <a:rPr spc="-75" dirty="0"/>
              <a:t> </a:t>
            </a:r>
            <a:r>
              <a:rPr spc="-10" dirty="0"/>
              <a:t>Operations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79776" y="5518403"/>
          <a:ext cx="787908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0000000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0110011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31316" y="5614517"/>
            <a:ext cx="15843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x7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x5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5197" y="5057013"/>
            <a:ext cx="41655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latin typeface="Calibri"/>
                <a:cs typeface="Calibri"/>
              </a:rPr>
              <a:t>OP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0080" y="5057013"/>
            <a:ext cx="18167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8060" algn="l"/>
              </a:tabLst>
            </a:pPr>
            <a:r>
              <a:rPr sz="2600" spc="-25" dirty="0">
                <a:latin typeface="Calibri"/>
                <a:cs typeface="Calibri"/>
              </a:rPr>
              <a:t>ADD</a:t>
            </a:r>
            <a:r>
              <a:rPr sz="2600" dirty="0">
                <a:latin typeface="Calibri"/>
                <a:cs typeface="Calibri"/>
              </a:rPr>
              <a:t>	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7196" y="5024754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2192" y="5024754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7439" y="5039359"/>
            <a:ext cx="13868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Func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7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</a:t>
            </a:r>
            <a:r>
              <a:rPr sz="2600" spc="-50" dirty="0">
                <a:latin typeface="Calibri"/>
                <a:cs typeface="Calibri"/>
              </a:rPr>
              <a:t>0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1975"/>
            <a:ext cx="12080747" cy="37155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49031" y="1523822"/>
            <a:ext cx="419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https://metalcode.eu/2019-12-06-rv32i.html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Recap:</a:t>
            </a:r>
            <a:r>
              <a:rPr spc="-60" dirty="0"/>
              <a:t> </a:t>
            </a: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Computer</a:t>
            </a:r>
            <a:r>
              <a:rPr spc="-45" dirty="0"/>
              <a:t> </a:t>
            </a:r>
            <a:r>
              <a:rPr spc="-10" dirty="0"/>
              <a:t>Architecture?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/>
              <a:t>Building</a:t>
            </a:r>
            <a:r>
              <a:rPr spc="-15" dirty="0"/>
              <a:t> </a:t>
            </a:r>
            <a:r>
              <a:rPr dirty="0"/>
              <a:t>up</a:t>
            </a:r>
            <a:r>
              <a:rPr spc="-1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our</a:t>
            </a:r>
            <a:r>
              <a:rPr spc="-20" dirty="0"/>
              <a:t> </a:t>
            </a:r>
            <a:r>
              <a:rPr dirty="0"/>
              <a:t>first</a:t>
            </a:r>
            <a:r>
              <a:rPr spc="-20" dirty="0"/>
              <a:t> </a:t>
            </a:r>
            <a:r>
              <a:rPr spc="-10" dirty="0"/>
              <a:t>architecture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/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dirty="0"/>
              <a:t>Defining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ISA:</a:t>
            </a:r>
            <a:r>
              <a:rPr spc="-30" dirty="0"/>
              <a:t> </a:t>
            </a:r>
            <a:r>
              <a:rPr dirty="0"/>
              <a:t>Architecture</a:t>
            </a:r>
            <a:r>
              <a:rPr spc="-5" dirty="0"/>
              <a:t> </a:t>
            </a:r>
            <a:r>
              <a:rPr dirty="0"/>
              <a:t>vs.</a:t>
            </a:r>
            <a:r>
              <a:rPr spc="-35" dirty="0"/>
              <a:t> </a:t>
            </a:r>
            <a:r>
              <a:rPr spc="-10" dirty="0"/>
              <a:t>Microarchitecture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750"/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/>
              <a:t>RISC</a:t>
            </a:r>
            <a:r>
              <a:rPr spc="-20" dirty="0"/>
              <a:t> </a:t>
            </a:r>
            <a:r>
              <a:rPr dirty="0"/>
              <a:t>vs.</a:t>
            </a:r>
            <a:r>
              <a:rPr spc="-25" dirty="0"/>
              <a:t> </a:t>
            </a:r>
            <a:r>
              <a:rPr dirty="0"/>
              <a:t>CISC</a:t>
            </a:r>
            <a:r>
              <a:rPr spc="-15" dirty="0"/>
              <a:t> </a:t>
            </a:r>
            <a:r>
              <a:rPr spc="-20" dirty="0"/>
              <a:t>ISAs</a:t>
            </a: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/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/>
              <a:t>RISCV</a:t>
            </a:r>
            <a:r>
              <a:rPr spc="-25" dirty="0"/>
              <a:t> ISA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75" dirty="0"/>
              <a:t> </a:t>
            </a:r>
            <a:r>
              <a:rPr spc="-10" dirty="0"/>
              <a:t>R-</a:t>
            </a:r>
            <a:r>
              <a:rPr dirty="0"/>
              <a:t>type</a:t>
            </a:r>
            <a:r>
              <a:rPr spc="-55" dirty="0"/>
              <a:t> </a:t>
            </a:r>
            <a:r>
              <a:rPr dirty="0"/>
              <a:t>Arithmetic</a:t>
            </a:r>
            <a:r>
              <a:rPr spc="-75" dirty="0"/>
              <a:t> </a:t>
            </a:r>
            <a:r>
              <a:rPr spc="-10" dirty="0"/>
              <a:t>Operations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79776" y="5518403"/>
          <a:ext cx="787908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0100000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0110011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31316" y="5614517"/>
            <a:ext cx="15208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x7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x5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5197" y="5057013"/>
            <a:ext cx="41655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latin typeface="Calibri"/>
                <a:cs typeface="Calibri"/>
              </a:rPr>
              <a:t>OP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0080" y="5057013"/>
            <a:ext cx="18167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8060" algn="l"/>
              </a:tabLst>
            </a:pPr>
            <a:r>
              <a:rPr sz="2600" spc="-25" dirty="0">
                <a:latin typeface="Calibri"/>
                <a:cs typeface="Calibri"/>
              </a:rPr>
              <a:t>SUB</a:t>
            </a:r>
            <a:r>
              <a:rPr sz="2600" dirty="0">
                <a:latin typeface="Calibri"/>
                <a:cs typeface="Calibri"/>
              </a:rPr>
              <a:t>	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7196" y="5024754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2192" y="5024754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6529" y="5039359"/>
            <a:ext cx="155448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Func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7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</a:t>
            </a:r>
            <a:r>
              <a:rPr sz="2600" spc="-25" dirty="0">
                <a:latin typeface="Calibri"/>
                <a:cs typeface="Calibri"/>
              </a:rPr>
              <a:t>32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1975"/>
            <a:ext cx="12080747" cy="37155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49031" y="1523822"/>
            <a:ext cx="419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https://metalcode.eu/2019-12-06-rv32i.html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75" dirty="0"/>
              <a:t> </a:t>
            </a:r>
            <a:r>
              <a:rPr spc="-10" dirty="0"/>
              <a:t>R-</a:t>
            </a:r>
            <a:r>
              <a:rPr dirty="0"/>
              <a:t>type</a:t>
            </a:r>
            <a:r>
              <a:rPr spc="-55" dirty="0"/>
              <a:t> </a:t>
            </a:r>
            <a:r>
              <a:rPr dirty="0"/>
              <a:t>Arithmetic</a:t>
            </a:r>
            <a:r>
              <a:rPr spc="-75" dirty="0"/>
              <a:t> </a:t>
            </a:r>
            <a:r>
              <a:rPr spc="-10" dirty="0"/>
              <a:t>Operations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79776" y="5518403"/>
          <a:ext cx="787908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0000000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110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0110011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31316" y="5614517"/>
            <a:ext cx="15709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x7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x5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|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5197" y="5057013"/>
            <a:ext cx="416559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latin typeface="Calibri"/>
                <a:cs typeface="Calibri"/>
              </a:rPr>
              <a:t>OP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0080" y="5057013"/>
            <a:ext cx="181673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8060" algn="l"/>
              </a:tabLst>
            </a:pPr>
            <a:r>
              <a:rPr sz="2600" spc="-25" dirty="0">
                <a:latin typeface="Calibri"/>
                <a:cs typeface="Calibri"/>
              </a:rPr>
              <a:t>OR</a:t>
            </a:r>
            <a:r>
              <a:rPr sz="2600" dirty="0">
                <a:latin typeface="Calibri"/>
                <a:cs typeface="Calibri"/>
              </a:rPr>
              <a:t>	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x7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1975"/>
            <a:ext cx="12080747" cy="37155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67196" y="5024754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2192" y="5024754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4866" y="5039359"/>
            <a:ext cx="13868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Func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7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</a:t>
            </a:r>
            <a:r>
              <a:rPr sz="2600" spc="-50" dirty="0">
                <a:latin typeface="Calibri"/>
                <a:cs typeface="Calibri"/>
              </a:rPr>
              <a:t>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9031" y="1523822"/>
            <a:ext cx="41954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https://metalcode.eu/2019-12-06-rv32i.html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50" dirty="0"/>
              <a:t> </a:t>
            </a:r>
            <a:r>
              <a:rPr spc="-10" dirty="0"/>
              <a:t>I-</a:t>
            </a:r>
            <a:r>
              <a:rPr dirty="0"/>
              <a:t>type</a:t>
            </a:r>
            <a:r>
              <a:rPr spc="-25" dirty="0"/>
              <a:t> </a:t>
            </a:r>
            <a:r>
              <a:rPr dirty="0"/>
              <a:t>Reg/Imm</a:t>
            </a:r>
            <a:r>
              <a:rPr spc="-45" dirty="0"/>
              <a:t> </a:t>
            </a:r>
            <a:r>
              <a:rPr dirty="0"/>
              <a:t>Arithmetic</a:t>
            </a:r>
            <a:r>
              <a:rPr spc="-30" dirty="0"/>
              <a:t> </a:t>
            </a:r>
            <a:r>
              <a:rPr spc="-10" dirty="0"/>
              <a:t>Operations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79776" y="5518403"/>
          <a:ext cx="787908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20" dirty="0">
                          <a:latin typeface="Calibri"/>
                          <a:cs typeface="Calibri"/>
                        </a:rPr>
                        <a:t>1001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010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0100011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0395" y="5614517"/>
            <a:ext cx="16059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x7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x5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&lt;&lt;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9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02293" y="5051297"/>
            <a:ext cx="11664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OP-</a:t>
            </a:r>
            <a:r>
              <a:rPr sz="2600" spc="-25" dirty="0">
                <a:latin typeface="Calibri"/>
                <a:cs typeface="Calibri"/>
              </a:rPr>
              <a:t>IMM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5693" y="5057013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8775" y="5039359"/>
            <a:ext cx="5365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40" dirty="0">
                <a:latin typeface="Calibri"/>
                <a:cs typeface="Calibri"/>
              </a:rPr>
              <a:t>SLTI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6469" y="5024754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4866" y="5039359"/>
            <a:ext cx="13868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Func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7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</a:t>
            </a:r>
            <a:r>
              <a:rPr sz="2600" spc="-50" dirty="0">
                <a:latin typeface="Calibri"/>
                <a:cs typeface="Calibri"/>
              </a:rPr>
              <a:t>0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13432"/>
            <a:ext cx="12191999" cy="222351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57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95" dirty="0"/>
              <a:t> </a:t>
            </a:r>
            <a:r>
              <a:rPr spc="-10" dirty="0"/>
              <a:t>S-</a:t>
            </a:r>
            <a:r>
              <a:rPr dirty="0"/>
              <a:t>type</a:t>
            </a:r>
            <a:r>
              <a:rPr spc="-80" dirty="0"/>
              <a:t> </a:t>
            </a:r>
            <a:r>
              <a:rPr dirty="0"/>
              <a:t>Store</a:t>
            </a:r>
            <a:r>
              <a:rPr spc="-90" dirty="0"/>
              <a:t> </a:t>
            </a:r>
            <a:r>
              <a:rPr spc="-10" dirty="0"/>
              <a:t>Operations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41448"/>
            <a:ext cx="12191999" cy="197510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79776" y="5518403"/>
          <a:ext cx="787908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0100000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010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0100011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798" y="5615736"/>
            <a:ext cx="252984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M[x6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offset]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x5 </a:t>
            </a:r>
            <a:r>
              <a:rPr sz="2600" spc="-10" dirty="0">
                <a:latin typeface="Calibri"/>
                <a:cs typeface="Calibri"/>
              </a:rPr>
              <a:t>(4-</a:t>
            </a:r>
            <a:r>
              <a:rPr sz="2600" dirty="0">
                <a:latin typeface="Calibri"/>
                <a:cs typeface="Calibri"/>
              </a:rPr>
              <a:t>bytes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stored)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6935" y="5057013"/>
            <a:ext cx="88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STORE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3194" y="5066538"/>
            <a:ext cx="12573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imm[4:0]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6259" y="6103721"/>
            <a:ext cx="7181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latin typeface="Calibri"/>
                <a:cs typeface="Calibri"/>
              </a:rPr>
              <a:t>word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7196" y="5024754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1679" y="5021072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2095" y="5030470"/>
            <a:ext cx="14243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imm[11:5]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9553" y="6116828"/>
            <a:ext cx="7442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value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1121" y="6059830"/>
            <a:ext cx="65278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latin typeface="Calibri"/>
                <a:cs typeface="Calibri"/>
              </a:rPr>
              <a:t>addr base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1021" y="1818843"/>
            <a:ext cx="48463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libri"/>
                <a:cs typeface="Calibri"/>
              </a:rPr>
              <a:t>Base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+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offset: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Why?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Seem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familiar?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99833" y="5063997"/>
            <a:ext cx="7956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width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7032" y="6113475"/>
            <a:ext cx="7988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offset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26069" y="6106464"/>
            <a:ext cx="7962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offset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57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95" dirty="0"/>
              <a:t> </a:t>
            </a:r>
            <a:r>
              <a:rPr spc="-10" dirty="0"/>
              <a:t>S-</a:t>
            </a:r>
            <a:r>
              <a:rPr dirty="0"/>
              <a:t>type</a:t>
            </a:r>
            <a:r>
              <a:rPr spc="-80" dirty="0"/>
              <a:t> </a:t>
            </a:r>
            <a:r>
              <a:rPr dirty="0"/>
              <a:t>Store</a:t>
            </a:r>
            <a:r>
              <a:rPr spc="-90" dirty="0"/>
              <a:t> </a:t>
            </a:r>
            <a:r>
              <a:rPr spc="-10" dirty="0"/>
              <a:t>Operations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41448"/>
            <a:ext cx="12191999" cy="197510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79776" y="5518403"/>
          <a:ext cx="787908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0100000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763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001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0100011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798" y="5615736"/>
            <a:ext cx="252984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M[x6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offset]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x5 </a:t>
            </a:r>
            <a:r>
              <a:rPr sz="2600" spc="-10" dirty="0">
                <a:latin typeface="Calibri"/>
                <a:cs typeface="Calibri"/>
              </a:rPr>
              <a:t>(2-</a:t>
            </a:r>
            <a:r>
              <a:rPr sz="2600" dirty="0">
                <a:latin typeface="Calibri"/>
                <a:cs typeface="Calibri"/>
              </a:rPr>
              <a:t>bytes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stored)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66935" y="5057013"/>
            <a:ext cx="8890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STORE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9833" y="5066538"/>
            <a:ext cx="224028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5680" algn="l"/>
              </a:tabLst>
            </a:pPr>
            <a:r>
              <a:rPr sz="2600" spc="-10" dirty="0">
                <a:latin typeface="Calibri"/>
                <a:cs typeface="Calibri"/>
              </a:rPr>
              <a:t>width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10" dirty="0">
                <a:latin typeface="Calibri"/>
                <a:cs typeface="Calibri"/>
              </a:rPr>
              <a:t>imm[4:0]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3569" y="6059830"/>
            <a:ext cx="71818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half- </a:t>
            </a:r>
            <a:r>
              <a:rPr sz="2600" spc="-30" dirty="0">
                <a:latin typeface="Calibri"/>
                <a:cs typeface="Calibri"/>
              </a:rPr>
              <a:t>word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67196" y="5024754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1679" y="5021072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x5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2095" y="5030470"/>
            <a:ext cx="14243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imm[11:5]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9553" y="6116828"/>
            <a:ext cx="7442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latin typeface="Calibri"/>
                <a:cs typeface="Calibri"/>
              </a:rPr>
              <a:t>value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1121" y="6059830"/>
            <a:ext cx="65278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latin typeface="Calibri"/>
                <a:cs typeface="Calibri"/>
              </a:rPr>
              <a:t>addr base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1021" y="1818843"/>
            <a:ext cx="48463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libri"/>
                <a:cs typeface="Calibri"/>
              </a:rPr>
              <a:t>Base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+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offset: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Why?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Seem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familiar?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77032" y="6113475"/>
            <a:ext cx="7988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offset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6069" y="6106464"/>
            <a:ext cx="7962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offset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type</a:t>
            </a:r>
            <a:r>
              <a:rPr spc="-2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dirty="0"/>
              <a:t>Load</a:t>
            </a:r>
            <a:r>
              <a:rPr spc="-25" dirty="0"/>
              <a:t> </a:t>
            </a:r>
            <a:r>
              <a:rPr spc="-10" dirty="0"/>
              <a:t>instructions?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47" y="2210250"/>
            <a:ext cx="11795443" cy="29539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5723026"/>
            <a:ext cx="11748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What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information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do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need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encode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for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load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instruction?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Load</a:t>
            </a:r>
            <a:r>
              <a:rPr spc="-100" dirty="0"/>
              <a:t> </a:t>
            </a:r>
            <a:r>
              <a:rPr dirty="0"/>
              <a:t>operations</a:t>
            </a:r>
            <a:r>
              <a:rPr spc="-100" dirty="0"/>
              <a:t> </a:t>
            </a:r>
            <a:r>
              <a:rPr dirty="0"/>
              <a:t>are</a:t>
            </a:r>
            <a:r>
              <a:rPr spc="-110" dirty="0"/>
              <a:t> </a:t>
            </a:r>
            <a:r>
              <a:rPr spc="-20" dirty="0"/>
              <a:t>I-</a:t>
            </a:r>
            <a:r>
              <a:rPr spc="-10" dirty="0"/>
              <a:t>Type</a:t>
            </a:r>
            <a:r>
              <a:rPr spc="-95" dirty="0"/>
              <a:t> </a:t>
            </a:r>
            <a:r>
              <a:rPr spc="-10" dirty="0"/>
              <a:t>Instructions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17" y="2974987"/>
            <a:ext cx="11773726" cy="140890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85" dirty="0"/>
              <a:t> </a:t>
            </a:r>
            <a:r>
              <a:rPr spc="-10" dirty="0"/>
              <a:t>U-</a:t>
            </a:r>
            <a:r>
              <a:rPr dirty="0"/>
              <a:t>type</a:t>
            </a:r>
            <a:r>
              <a:rPr spc="-50" dirty="0"/>
              <a:t> </a:t>
            </a:r>
            <a:r>
              <a:rPr dirty="0"/>
              <a:t>Upper</a:t>
            </a:r>
            <a:r>
              <a:rPr spc="-50" dirty="0"/>
              <a:t> </a:t>
            </a:r>
            <a:r>
              <a:rPr dirty="0"/>
              <a:t>Immediate</a:t>
            </a:r>
            <a:r>
              <a:rPr spc="-50" dirty="0"/>
              <a:t> </a:t>
            </a:r>
            <a:r>
              <a:rPr spc="-10" dirty="0"/>
              <a:t>Operations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79776" y="5518403"/>
          <a:ext cx="787908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1000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1111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20" dirty="0">
                          <a:latin typeface="Calibri"/>
                          <a:cs typeface="Calibri"/>
                        </a:rPr>
                        <a:t>1111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45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0110111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31140" y="5596229"/>
            <a:ext cx="23304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x7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(2303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&lt;&lt;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12)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8539" y="4679950"/>
            <a:ext cx="218376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LUI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(Load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Upper Immediate)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9884" y="4989067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4866" y="5039359"/>
            <a:ext cx="32613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20-</a:t>
            </a:r>
            <a:r>
              <a:rPr sz="2600" dirty="0">
                <a:latin typeface="Calibri"/>
                <a:cs typeface="Calibri"/>
              </a:rPr>
              <a:t>bit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Upper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Immediate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34639"/>
            <a:ext cx="12191999" cy="11887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40073" y="1878330"/>
            <a:ext cx="69850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libri"/>
                <a:cs typeface="Calibri"/>
              </a:rPr>
              <a:t>What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world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this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instruction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type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used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for?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3677" y="6140907"/>
            <a:ext cx="656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2303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Example:</a:t>
            </a:r>
            <a:r>
              <a:rPr spc="-85" dirty="0"/>
              <a:t> </a:t>
            </a:r>
            <a:r>
              <a:rPr spc="-10" dirty="0"/>
              <a:t>U-</a:t>
            </a:r>
            <a:r>
              <a:rPr dirty="0"/>
              <a:t>type</a:t>
            </a:r>
            <a:r>
              <a:rPr spc="-50" dirty="0"/>
              <a:t> </a:t>
            </a:r>
            <a:r>
              <a:rPr dirty="0"/>
              <a:t>Upper</a:t>
            </a:r>
            <a:r>
              <a:rPr spc="-50" dirty="0"/>
              <a:t> </a:t>
            </a:r>
            <a:r>
              <a:rPr dirty="0"/>
              <a:t>Immediate</a:t>
            </a:r>
            <a:r>
              <a:rPr spc="-50" dirty="0"/>
              <a:t> </a:t>
            </a:r>
            <a:r>
              <a:rPr spc="-10" dirty="0"/>
              <a:t>Operations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79776" y="5518403"/>
          <a:ext cx="7879080" cy="60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0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1000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1111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20" dirty="0">
                          <a:latin typeface="Calibri"/>
                          <a:cs typeface="Calibri"/>
                        </a:rPr>
                        <a:t>1111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45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6217" y="4348098"/>
            <a:ext cx="29908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x7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 PC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 (2303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&lt;&lt; </a:t>
            </a:r>
            <a:r>
              <a:rPr sz="2600" spc="-25" dirty="0">
                <a:latin typeface="Calibri"/>
                <a:cs typeface="Calibri"/>
              </a:rPr>
              <a:t>12)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8539" y="4679950"/>
            <a:ext cx="247586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AUIPC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(Add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Upper </a:t>
            </a:r>
            <a:r>
              <a:rPr sz="2600" dirty="0">
                <a:latin typeface="Calibri"/>
                <a:cs typeface="Calibri"/>
              </a:rPr>
              <a:t>Imm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PC)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9884" y="4989067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4866" y="5039359"/>
            <a:ext cx="32613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20-</a:t>
            </a:r>
            <a:r>
              <a:rPr sz="2600" dirty="0">
                <a:latin typeface="Calibri"/>
                <a:cs typeface="Calibri"/>
              </a:rPr>
              <a:t>bit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Upper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Immediate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34639"/>
            <a:ext cx="12191999" cy="11887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41117" y="1878330"/>
            <a:ext cx="47453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libri"/>
                <a:cs typeface="Calibri"/>
              </a:rPr>
              <a:t>Why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bring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PC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into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picture?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3677" y="6140907"/>
            <a:ext cx="656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2303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Control</a:t>
            </a:r>
            <a:r>
              <a:rPr spc="-55" dirty="0"/>
              <a:t> </a:t>
            </a:r>
            <a:r>
              <a:rPr dirty="0"/>
              <a:t>Flow:</a:t>
            </a:r>
            <a:r>
              <a:rPr spc="-50" dirty="0"/>
              <a:t> </a:t>
            </a:r>
            <a:r>
              <a:rPr spc="-10" dirty="0"/>
              <a:t>Jump-and-</a:t>
            </a:r>
            <a:r>
              <a:rPr spc="-20" dirty="0"/>
              <a:t>link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59279"/>
            <a:ext cx="12191999" cy="213969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29940" y="5453634"/>
          <a:ext cx="7879080" cy="60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76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100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1100111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2384" y="4223384"/>
            <a:ext cx="218376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x8=PC+4;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jump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((base+offset)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&amp; </a:t>
            </a:r>
            <a:r>
              <a:rPr sz="2600" spc="-10" dirty="0">
                <a:latin typeface="Calibri"/>
                <a:cs typeface="Calibri"/>
              </a:rPr>
              <a:t>0xfffffffe)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3992" y="4623561"/>
            <a:ext cx="165481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Jump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Link </a:t>
            </a:r>
            <a:r>
              <a:rPr sz="2600" spc="-10" dirty="0">
                <a:latin typeface="Calibri"/>
                <a:cs typeface="Calibri"/>
              </a:rPr>
              <a:t>(Register)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1838" y="4966208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8682" y="4982336"/>
            <a:ext cx="14789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Immediate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33486" y="4935982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x8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98409" y="6090005"/>
            <a:ext cx="13970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Save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PC+4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61152" y="6116218"/>
            <a:ext cx="6527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Calibri"/>
                <a:cs typeface="Calibri"/>
              </a:rPr>
              <a:t>base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9460" y="6107684"/>
            <a:ext cx="7962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offset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41184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Basic</a:t>
            </a:r>
            <a:r>
              <a:rPr spc="-100" dirty="0"/>
              <a:t> </a:t>
            </a:r>
            <a:r>
              <a:rPr dirty="0"/>
              <a:t>Architecture:</a:t>
            </a:r>
            <a:r>
              <a:rPr spc="-114" dirty="0"/>
              <a:t> </a:t>
            </a:r>
            <a:r>
              <a:rPr dirty="0"/>
              <a:t>State</a:t>
            </a:r>
            <a:r>
              <a:rPr spc="-80" dirty="0"/>
              <a:t> </a:t>
            </a:r>
            <a:r>
              <a:rPr dirty="0"/>
              <a:t>+</a:t>
            </a:r>
            <a:r>
              <a:rPr spc="-80" dirty="0"/>
              <a:t> </a:t>
            </a:r>
            <a:r>
              <a:rPr spc="-10" dirty="0"/>
              <a:t>processing elements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58914" y="2831338"/>
            <a:ext cx="1779270" cy="1195705"/>
            <a:chOff x="7058914" y="2831338"/>
            <a:chExt cx="1779270" cy="1195705"/>
          </a:xfrm>
        </p:grpSpPr>
        <p:sp>
          <p:nvSpPr>
            <p:cNvPr id="4" name="object 4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1766316" y="0"/>
                  </a:moveTo>
                  <a:lnTo>
                    <a:pt x="0" y="0"/>
                  </a:lnTo>
                  <a:lnTo>
                    <a:pt x="0" y="1182624"/>
                  </a:lnTo>
                  <a:lnTo>
                    <a:pt x="1766316" y="1182624"/>
                  </a:lnTo>
                  <a:lnTo>
                    <a:pt x="1766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0" y="1182624"/>
                  </a:moveTo>
                  <a:lnTo>
                    <a:pt x="1766316" y="1182624"/>
                  </a:lnTo>
                  <a:lnTo>
                    <a:pt x="1766316" y="0"/>
                  </a:lnTo>
                  <a:lnTo>
                    <a:pt x="0" y="0"/>
                  </a:lnTo>
                  <a:lnTo>
                    <a:pt x="0" y="11826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58050" y="2990469"/>
            <a:ext cx="1383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(sequential logic)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70250" y="2872485"/>
            <a:ext cx="2689225" cy="1122680"/>
            <a:chOff x="3270250" y="2872485"/>
            <a:chExt cx="2689225" cy="1122680"/>
          </a:xfrm>
        </p:grpSpPr>
        <p:sp>
          <p:nvSpPr>
            <p:cNvPr id="8" name="object 8"/>
            <p:cNvSpPr/>
            <p:nvPr/>
          </p:nvSpPr>
          <p:spPr>
            <a:xfrm>
              <a:off x="3276600" y="2878835"/>
              <a:ext cx="2676525" cy="1109980"/>
            </a:xfrm>
            <a:custGeom>
              <a:avLst/>
              <a:gdLst/>
              <a:ahLst/>
              <a:cxnLst/>
              <a:rect l="l" t="t" r="r" b="b"/>
              <a:pathLst>
                <a:path w="2676525" h="1109979">
                  <a:moveTo>
                    <a:pt x="1338072" y="0"/>
                  </a:moveTo>
                  <a:lnTo>
                    <a:pt x="1271287" y="679"/>
                  </a:lnTo>
                  <a:lnTo>
                    <a:pt x="1205350" y="2694"/>
                  </a:lnTo>
                  <a:lnTo>
                    <a:pt x="1140337" y="6015"/>
                  </a:lnTo>
                  <a:lnTo>
                    <a:pt x="1076326" y="10610"/>
                  </a:lnTo>
                  <a:lnTo>
                    <a:pt x="1013392" y="16445"/>
                  </a:lnTo>
                  <a:lnTo>
                    <a:pt x="951613" y="23490"/>
                  </a:lnTo>
                  <a:lnTo>
                    <a:pt x="891064" y="31713"/>
                  </a:lnTo>
                  <a:lnTo>
                    <a:pt x="831824" y="41083"/>
                  </a:lnTo>
                  <a:lnTo>
                    <a:pt x="773967" y="51566"/>
                  </a:lnTo>
                  <a:lnTo>
                    <a:pt x="717572" y="63132"/>
                  </a:lnTo>
                  <a:lnTo>
                    <a:pt x="662714" y="75748"/>
                  </a:lnTo>
                  <a:lnTo>
                    <a:pt x="609470" y="89383"/>
                  </a:lnTo>
                  <a:lnTo>
                    <a:pt x="557917" y="104005"/>
                  </a:lnTo>
                  <a:lnTo>
                    <a:pt x="508132" y="119583"/>
                  </a:lnTo>
                  <a:lnTo>
                    <a:pt x="460191" y="136083"/>
                  </a:lnTo>
                  <a:lnTo>
                    <a:pt x="414171" y="153475"/>
                  </a:lnTo>
                  <a:lnTo>
                    <a:pt x="370149" y="171728"/>
                  </a:lnTo>
                  <a:lnTo>
                    <a:pt x="328201" y="190808"/>
                  </a:lnTo>
                  <a:lnTo>
                    <a:pt x="288403" y="210684"/>
                  </a:lnTo>
                  <a:lnTo>
                    <a:pt x="250833" y="231324"/>
                  </a:lnTo>
                  <a:lnTo>
                    <a:pt x="215567" y="252697"/>
                  </a:lnTo>
                  <a:lnTo>
                    <a:pt x="182682" y="274771"/>
                  </a:lnTo>
                  <a:lnTo>
                    <a:pt x="124361" y="320894"/>
                  </a:lnTo>
                  <a:lnTo>
                    <a:pt x="76482" y="369438"/>
                  </a:lnTo>
                  <a:lnTo>
                    <a:pt x="39660" y="420148"/>
                  </a:lnTo>
                  <a:lnTo>
                    <a:pt x="14507" y="472772"/>
                  </a:lnTo>
                  <a:lnTo>
                    <a:pt x="1637" y="527053"/>
                  </a:lnTo>
                  <a:lnTo>
                    <a:pt x="0" y="554736"/>
                  </a:lnTo>
                  <a:lnTo>
                    <a:pt x="1637" y="582418"/>
                  </a:lnTo>
                  <a:lnTo>
                    <a:pt x="14507" y="636699"/>
                  </a:lnTo>
                  <a:lnTo>
                    <a:pt x="39660" y="689323"/>
                  </a:lnTo>
                  <a:lnTo>
                    <a:pt x="76482" y="740033"/>
                  </a:lnTo>
                  <a:lnTo>
                    <a:pt x="124361" y="788577"/>
                  </a:lnTo>
                  <a:lnTo>
                    <a:pt x="182682" y="834700"/>
                  </a:lnTo>
                  <a:lnTo>
                    <a:pt x="215567" y="856774"/>
                  </a:lnTo>
                  <a:lnTo>
                    <a:pt x="250833" y="878147"/>
                  </a:lnTo>
                  <a:lnTo>
                    <a:pt x="288403" y="898787"/>
                  </a:lnTo>
                  <a:lnTo>
                    <a:pt x="328201" y="918663"/>
                  </a:lnTo>
                  <a:lnTo>
                    <a:pt x="370149" y="937743"/>
                  </a:lnTo>
                  <a:lnTo>
                    <a:pt x="414171" y="955996"/>
                  </a:lnTo>
                  <a:lnTo>
                    <a:pt x="460191" y="973388"/>
                  </a:lnTo>
                  <a:lnTo>
                    <a:pt x="508132" y="989888"/>
                  </a:lnTo>
                  <a:lnTo>
                    <a:pt x="557917" y="1005466"/>
                  </a:lnTo>
                  <a:lnTo>
                    <a:pt x="609470" y="1020088"/>
                  </a:lnTo>
                  <a:lnTo>
                    <a:pt x="662714" y="1033723"/>
                  </a:lnTo>
                  <a:lnTo>
                    <a:pt x="717572" y="1046339"/>
                  </a:lnTo>
                  <a:lnTo>
                    <a:pt x="773967" y="1057905"/>
                  </a:lnTo>
                  <a:lnTo>
                    <a:pt x="831824" y="1068388"/>
                  </a:lnTo>
                  <a:lnTo>
                    <a:pt x="891064" y="1077758"/>
                  </a:lnTo>
                  <a:lnTo>
                    <a:pt x="951613" y="1085981"/>
                  </a:lnTo>
                  <a:lnTo>
                    <a:pt x="1013392" y="1093026"/>
                  </a:lnTo>
                  <a:lnTo>
                    <a:pt x="1076326" y="1098861"/>
                  </a:lnTo>
                  <a:lnTo>
                    <a:pt x="1140337" y="1103456"/>
                  </a:lnTo>
                  <a:lnTo>
                    <a:pt x="1205350" y="1106777"/>
                  </a:lnTo>
                  <a:lnTo>
                    <a:pt x="1271287" y="1108792"/>
                  </a:lnTo>
                  <a:lnTo>
                    <a:pt x="1338072" y="1109471"/>
                  </a:lnTo>
                  <a:lnTo>
                    <a:pt x="1404856" y="1108792"/>
                  </a:lnTo>
                  <a:lnTo>
                    <a:pt x="1470793" y="1106777"/>
                  </a:lnTo>
                  <a:lnTo>
                    <a:pt x="1535806" y="1103456"/>
                  </a:lnTo>
                  <a:lnTo>
                    <a:pt x="1599817" y="1098861"/>
                  </a:lnTo>
                  <a:lnTo>
                    <a:pt x="1662751" y="1093026"/>
                  </a:lnTo>
                  <a:lnTo>
                    <a:pt x="1724530" y="1085981"/>
                  </a:lnTo>
                  <a:lnTo>
                    <a:pt x="1785079" y="1077758"/>
                  </a:lnTo>
                  <a:lnTo>
                    <a:pt x="1844319" y="1068388"/>
                  </a:lnTo>
                  <a:lnTo>
                    <a:pt x="1902176" y="1057905"/>
                  </a:lnTo>
                  <a:lnTo>
                    <a:pt x="1958571" y="1046339"/>
                  </a:lnTo>
                  <a:lnTo>
                    <a:pt x="2013429" y="1033723"/>
                  </a:lnTo>
                  <a:lnTo>
                    <a:pt x="2066673" y="1020088"/>
                  </a:lnTo>
                  <a:lnTo>
                    <a:pt x="2118226" y="1005466"/>
                  </a:lnTo>
                  <a:lnTo>
                    <a:pt x="2168011" y="989888"/>
                  </a:lnTo>
                  <a:lnTo>
                    <a:pt x="2215952" y="973388"/>
                  </a:lnTo>
                  <a:lnTo>
                    <a:pt x="2261972" y="955996"/>
                  </a:lnTo>
                  <a:lnTo>
                    <a:pt x="2305994" y="937743"/>
                  </a:lnTo>
                  <a:lnTo>
                    <a:pt x="2347942" y="918663"/>
                  </a:lnTo>
                  <a:lnTo>
                    <a:pt x="2387740" y="898787"/>
                  </a:lnTo>
                  <a:lnTo>
                    <a:pt x="2425310" y="878147"/>
                  </a:lnTo>
                  <a:lnTo>
                    <a:pt x="2460576" y="856774"/>
                  </a:lnTo>
                  <a:lnTo>
                    <a:pt x="2493461" y="834700"/>
                  </a:lnTo>
                  <a:lnTo>
                    <a:pt x="2551782" y="788577"/>
                  </a:lnTo>
                  <a:lnTo>
                    <a:pt x="2599661" y="740033"/>
                  </a:lnTo>
                  <a:lnTo>
                    <a:pt x="2636483" y="689323"/>
                  </a:lnTo>
                  <a:lnTo>
                    <a:pt x="2661636" y="636699"/>
                  </a:lnTo>
                  <a:lnTo>
                    <a:pt x="2674506" y="582418"/>
                  </a:lnTo>
                  <a:lnTo>
                    <a:pt x="2676144" y="554736"/>
                  </a:lnTo>
                  <a:lnTo>
                    <a:pt x="2674506" y="527053"/>
                  </a:lnTo>
                  <a:lnTo>
                    <a:pt x="2661636" y="472772"/>
                  </a:lnTo>
                  <a:lnTo>
                    <a:pt x="2636483" y="420148"/>
                  </a:lnTo>
                  <a:lnTo>
                    <a:pt x="2599661" y="369438"/>
                  </a:lnTo>
                  <a:lnTo>
                    <a:pt x="2551782" y="320894"/>
                  </a:lnTo>
                  <a:lnTo>
                    <a:pt x="2493461" y="274771"/>
                  </a:lnTo>
                  <a:lnTo>
                    <a:pt x="2460576" y="252697"/>
                  </a:lnTo>
                  <a:lnTo>
                    <a:pt x="2425310" y="231324"/>
                  </a:lnTo>
                  <a:lnTo>
                    <a:pt x="2387740" y="210684"/>
                  </a:lnTo>
                  <a:lnTo>
                    <a:pt x="2347942" y="190808"/>
                  </a:lnTo>
                  <a:lnTo>
                    <a:pt x="2305994" y="171728"/>
                  </a:lnTo>
                  <a:lnTo>
                    <a:pt x="2261972" y="153475"/>
                  </a:lnTo>
                  <a:lnTo>
                    <a:pt x="2215952" y="136083"/>
                  </a:lnTo>
                  <a:lnTo>
                    <a:pt x="2168011" y="119583"/>
                  </a:lnTo>
                  <a:lnTo>
                    <a:pt x="2118226" y="104005"/>
                  </a:lnTo>
                  <a:lnTo>
                    <a:pt x="2066673" y="89383"/>
                  </a:lnTo>
                  <a:lnTo>
                    <a:pt x="2013429" y="75748"/>
                  </a:lnTo>
                  <a:lnTo>
                    <a:pt x="1958571" y="63132"/>
                  </a:lnTo>
                  <a:lnTo>
                    <a:pt x="1902176" y="51566"/>
                  </a:lnTo>
                  <a:lnTo>
                    <a:pt x="1844319" y="41083"/>
                  </a:lnTo>
                  <a:lnTo>
                    <a:pt x="1785079" y="31713"/>
                  </a:lnTo>
                  <a:lnTo>
                    <a:pt x="1724530" y="23490"/>
                  </a:lnTo>
                  <a:lnTo>
                    <a:pt x="1662751" y="16445"/>
                  </a:lnTo>
                  <a:lnTo>
                    <a:pt x="1599817" y="10610"/>
                  </a:lnTo>
                  <a:lnTo>
                    <a:pt x="1535806" y="6015"/>
                  </a:lnTo>
                  <a:lnTo>
                    <a:pt x="1470793" y="2694"/>
                  </a:lnTo>
                  <a:lnTo>
                    <a:pt x="1404856" y="679"/>
                  </a:lnTo>
                  <a:lnTo>
                    <a:pt x="13380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6600" y="2878835"/>
              <a:ext cx="2676525" cy="1109980"/>
            </a:xfrm>
            <a:custGeom>
              <a:avLst/>
              <a:gdLst/>
              <a:ahLst/>
              <a:cxnLst/>
              <a:rect l="l" t="t" r="r" b="b"/>
              <a:pathLst>
                <a:path w="2676525" h="1109979">
                  <a:moveTo>
                    <a:pt x="0" y="554736"/>
                  </a:moveTo>
                  <a:lnTo>
                    <a:pt x="6498" y="499721"/>
                  </a:lnTo>
                  <a:lnTo>
                    <a:pt x="25587" y="446237"/>
                  </a:lnTo>
                  <a:lnTo>
                    <a:pt x="56651" y="394538"/>
                  </a:lnTo>
                  <a:lnTo>
                    <a:pt x="99078" y="344879"/>
                  </a:lnTo>
                  <a:lnTo>
                    <a:pt x="152254" y="297514"/>
                  </a:lnTo>
                  <a:lnTo>
                    <a:pt x="215567" y="252697"/>
                  </a:lnTo>
                  <a:lnTo>
                    <a:pt x="250833" y="231324"/>
                  </a:lnTo>
                  <a:lnTo>
                    <a:pt x="288403" y="210684"/>
                  </a:lnTo>
                  <a:lnTo>
                    <a:pt x="328201" y="190808"/>
                  </a:lnTo>
                  <a:lnTo>
                    <a:pt x="370149" y="171728"/>
                  </a:lnTo>
                  <a:lnTo>
                    <a:pt x="414171" y="153475"/>
                  </a:lnTo>
                  <a:lnTo>
                    <a:pt x="460191" y="136083"/>
                  </a:lnTo>
                  <a:lnTo>
                    <a:pt x="508132" y="119583"/>
                  </a:lnTo>
                  <a:lnTo>
                    <a:pt x="557917" y="104005"/>
                  </a:lnTo>
                  <a:lnTo>
                    <a:pt x="609470" y="89383"/>
                  </a:lnTo>
                  <a:lnTo>
                    <a:pt x="662714" y="75748"/>
                  </a:lnTo>
                  <a:lnTo>
                    <a:pt x="717572" y="63132"/>
                  </a:lnTo>
                  <a:lnTo>
                    <a:pt x="773967" y="51566"/>
                  </a:lnTo>
                  <a:lnTo>
                    <a:pt x="831824" y="41083"/>
                  </a:lnTo>
                  <a:lnTo>
                    <a:pt x="891064" y="31713"/>
                  </a:lnTo>
                  <a:lnTo>
                    <a:pt x="951613" y="23490"/>
                  </a:lnTo>
                  <a:lnTo>
                    <a:pt x="1013392" y="16445"/>
                  </a:lnTo>
                  <a:lnTo>
                    <a:pt x="1076326" y="10610"/>
                  </a:lnTo>
                  <a:lnTo>
                    <a:pt x="1140337" y="6015"/>
                  </a:lnTo>
                  <a:lnTo>
                    <a:pt x="1205350" y="2694"/>
                  </a:lnTo>
                  <a:lnTo>
                    <a:pt x="1271287" y="679"/>
                  </a:lnTo>
                  <a:lnTo>
                    <a:pt x="1338072" y="0"/>
                  </a:lnTo>
                  <a:lnTo>
                    <a:pt x="1404856" y="679"/>
                  </a:lnTo>
                  <a:lnTo>
                    <a:pt x="1470793" y="2694"/>
                  </a:lnTo>
                  <a:lnTo>
                    <a:pt x="1535806" y="6015"/>
                  </a:lnTo>
                  <a:lnTo>
                    <a:pt x="1599817" y="10610"/>
                  </a:lnTo>
                  <a:lnTo>
                    <a:pt x="1662751" y="16445"/>
                  </a:lnTo>
                  <a:lnTo>
                    <a:pt x="1724530" y="23490"/>
                  </a:lnTo>
                  <a:lnTo>
                    <a:pt x="1785079" y="31713"/>
                  </a:lnTo>
                  <a:lnTo>
                    <a:pt x="1844319" y="41083"/>
                  </a:lnTo>
                  <a:lnTo>
                    <a:pt x="1902176" y="51566"/>
                  </a:lnTo>
                  <a:lnTo>
                    <a:pt x="1958571" y="63132"/>
                  </a:lnTo>
                  <a:lnTo>
                    <a:pt x="2013429" y="75748"/>
                  </a:lnTo>
                  <a:lnTo>
                    <a:pt x="2066673" y="89383"/>
                  </a:lnTo>
                  <a:lnTo>
                    <a:pt x="2118226" y="104005"/>
                  </a:lnTo>
                  <a:lnTo>
                    <a:pt x="2168011" y="119583"/>
                  </a:lnTo>
                  <a:lnTo>
                    <a:pt x="2215952" y="136083"/>
                  </a:lnTo>
                  <a:lnTo>
                    <a:pt x="2261972" y="153475"/>
                  </a:lnTo>
                  <a:lnTo>
                    <a:pt x="2305994" y="171728"/>
                  </a:lnTo>
                  <a:lnTo>
                    <a:pt x="2347942" y="190808"/>
                  </a:lnTo>
                  <a:lnTo>
                    <a:pt x="2387740" y="210684"/>
                  </a:lnTo>
                  <a:lnTo>
                    <a:pt x="2425310" y="231324"/>
                  </a:lnTo>
                  <a:lnTo>
                    <a:pt x="2460576" y="252697"/>
                  </a:lnTo>
                  <a:lnTo>
                    <a:pt x="2493461" y="274771"/>
                  </a:lnTo>
                  <a:lnTo>
                    <a:pt x="2551782" y="320894"/>
                  </a:lnTo>
                  <a:lnTo>
                    <a:pt x="2599661" y="369438"/>
                  </a:lnTo>
                  <a:lnTo>
                    <a:pt x="2636483" y="420148"/>
                  </a:lnTo>
                  <a:lnTo>
                    <a:pt x="2661636" y="472772"/>
                  </a:lnTo>
                  <a:lnTo>
                    <a:pt x="2674506" y="527053"/>
                  </a:lnTo>
                  <a:lnTo>
                    <a:pt x="2676144" y="554736"/>
                  </a:lnTo>
                  <a:lnTo>
                    <a:pt x="2674506" y="582418"/>
                  </a:lnTo>
                  <a:lnTo>
                    <a:pt x="2661636" y="636699"/>
                  </a:lnTo>
                  <a:lnTo>
                    <a:pt x="2636483" y="689323"/>
                  </a:lnTo>
                  <a:lnTo>
                    <a:pt x="2599661" y="740033"/>
                  </a:lnTo>
                  <a:lnTo>
                    <a:pt x="2551782" y="788577"/>
                  </a:lnTo>
                  <a:lnTo>
                    <a:pt x="2493461" y="834700"/>
                  </a:lnTo>
                  <a:lnTo>
                    <a:pt x="2460576" y="856774"/>
                  </a:lnTo>
                  <a:lnTo>
                    <a:pt x="2425310" y="878147"/>
                  </a:lnTo>
                  <a:lnTo>
                    <a:pt x="2387740" y="898787"/>
                  </a:lnTo>
                  <a:lnTo>
                    <a:pt x="2347942" y="918663"/>
                  </a:lnTo>
                  <a:lnTo>
                    <a:pt x="2305994" y="937743"/>
                  </a:lnTo>
                  <a:lnTo>
                    <a:pt x="2261972" y="955996"/>
                  </a:lnTo>
                  <a:lnTo>
                    <a:pt x="2215952" y="973388"/>
                  </a:lnTo>
                  <a:lnTo>
                    <a:pt x="2168011" y="989888"/>
                  </a:lnTo>
                  <a:lnTo>
                    <a:pt x="2118226" y="1005466"/>
                  </a:lnTo>
                  <a:lnTo>
                    <a:pt x="2066673" y="1020088"/>
                  </a:lnTo>
                  <a:lnTo>
                    <a:pt x="2013429" y="1033723"/>
                  </a:lnTo>
                  <a:lnTo>
                    <a:pt x="1958571" y="1046339"/>
                  </a:lnTo>
                  <a:lnTo>
                    <a:pt x="1902176" y="1057905"/>
                  </a:lnTo>
                  <a:lnTo>
                    <a:pt x="1844319" y="1068388"/>
                  </a:lnTo>
                  <a:lnTo>
                    <a:pt x="1785079" y="1077758"/>
                  </a:lnTo>
                  <a:lnTo>
                    <a:pt x="1724530" y="1085981"/>
                  </a:lnTo>
                  <a:lnTo>
                    <a:pt x="1662751" y="1093026"/>
                  </a:lnTo>
                  <a:lnTo>
                    <a:pt x="1599817" y="1098861"/>
                  </a:lnTo>
                  <a:lnTo>
                    <a:pt x="1535806" y="1103456"/>
                  </a:lnTo>
                  <a:lnTo>
                    <a:pt x="1470793" y="1106777"/>
                  </a:lnTo>
                  <a:lnTo>
                    <a:pt x="1404856" y="1108792"/>
                  </a:lnTo>
                  <a:lnTo>
                    <a:pt x="1338072" y="1109471"/>
                  </a:lnTo>
                  <a:lnTo>
                    <a:pt x="1271287" y="1108792"/>
                  </a:lnTo>
                  <a:lnTo>
                    <a:pt x="1205350" y="1106777"/>
                  </a:lnTo>
                  <a:lnTo>
                    <a:pt x="1140337" y="1103456"/>
                  </a:lnTo>
                  <a:lnTo>
                    <a:pt x="1076326" y="1098861"/>
                  </a:lnTo>
                  <a:lnTo>
                    <a:pt x="1013392" y="1093026"/>
                  </a:lnTo>
                  <a:lnTo>
                    <a:pt x="951613" y="1085981"/>
                  </a:lnTo>
                  <a:lnTo>
                    <a:pt x="891064" y="1077758"/>
                  </a:lnTo>
                  <a:lnTo>
                    <a:pt x="831824" y="1068388"/>
                  </a:lnTo>
                  <a:lnTo>
                    <a:pt x="773967" y="1057905"/>
                  </a:lnTo>
                  <a:lnTo>
                    <a:pt x="717572" y="1046339"/>
                  </a:lnTo>
                  <a:lnTo>
                    <a:pt x="662714" y="1033723"/>
                  </a:lnTo>
                  <a:lnTo>
                    <a:pt x="609470" y="1020088"/>
                  </a:lnTo>
                  <a:lnTo>
                    <a:pt x="557917" y="1005466"/>
                  </a:lnTo>
                  <a:lnTo>
                    <a:pt x="508132" y="989888"/>
                  </a:lnTo>
                  <a:lnTo>
                    <a:pt x="460191" y="973388"/>
                  </a:lnTo>
                  <a:lnTo>
                    <a:pt x="414171" y="955996"/>
                  </a:lnTo>
                  <a:lnTo>
                    <a:pt x="370149" y="937743"/>
                  </a:lnTo>
                  <a:lnTo>
                    <a:pt x="328201" y="918663"/>
                  </a:lnTo>
                  <a:lnTo>
                    <a:pt x="288403" y="898787"/>
                  </a:lnTo>
                  <a:lnTo>
                    <a:pt x="250833" y="878147"/>
                  </a:lnTo>
                  <a:lnTo>
                    <a:pt x="215567" y="856774"/>
                  </a:lnTo>
                  <a:lnTo>
                    <a:pt x="182682" y="834700"/>
                  </a:lnTo>
                  <a:lnTo>
                    <a:pt x="124361" y="788577"/>
                  </a:lnTo>
                  <a:lnTo>
                    <a:pt x="76482" y="740033"/>
                  </a:lnTo>
                  <a:lnTo>
                    <a:pt x="39660" y="689323"/>
                  </a:lnTo>
                  <a:lnTo>
                    <a:pt x="14507" y="636699"/>
                  </a:lnTo>
                  <a:lnTo>
                    <a:pt x="1637" y="582418"/>
                  </a:lnTo>
                  <a:lnTo>
                    <a:pt x="0" y="554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03726" y="2995040"/>
            <a:ext cx="14243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Process (combinational logic)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87494" y="3391153"/>
            <a:ext cx="3367404" cy="1375410"/>
          </a:xfrm>
          <a:custGeom>
            <a:avLst/>
            <a:gdLst/>
            <a:ahLst/>
            <a:cxnLst/>
            <a:rect l="l" t="t" r="r" b="b"/>
            <a:pathLst>
              <a:path w="3367404" h="1375410">
                <a:moveTo>
                  <a:pt x="439166" y="1065784"/>
                </a:moveTo>
                <a:lnTo>
                  <a:pt x="438937" y="1065657"/>
                </a:lnTo>
                <a:lnTo>
                  <a:pt x="439166" y="1065784"/>
                </a:lnTo>
                <a:close/>
              </a:path>
              <a:path w="3367404" h="1375410">
                <a:moveTo>
                  <a:pt x="2478405" y="37846"/>
                </a:moveTo>
                <a:lnTo>
                  <a:pt x="2466098" y="31750"/>
                </a:lnTo>
                <a:lnTo>
                  <a:pt x="2402078" y="0"/>
                </a:lnTo>
                <a:lnTo>
                  <a:pt x="2402179" y="31813"/>
                </a:lnTo>
                <a:lnTo>
                  <a:pt x="1365250" y="36068"/>
                </a:lnTo>
                <a:lnTo>
                  <a:pt x="1365250" y="48768"/>
                </a:lnTo>
                <a:lnTo>
                  <a:pt x="2402217" y="44513"/>
                </a:lnTo>
                <a:lnTo>
                  <a:pt x="2402332" y="76200"/>
                </a:lnTo>
                <a:lnTo>
                  <a:pt x="2478405" y="37846"/>
                </a:lnTo>
                <a:close/>
              </a:path>
              <a:path w="3367404" h="1375410">
                <a:moveTo>
                  <a:pt x="3367405" y="629539"/>
                </a:moveTo>
                <a:lnTo>
                  <a:pt x="3354832" y="628777"/>
                </a:lnTo>
                <a:lnTo>
                  <a:pt x="3352444" y="663041"/>
                </a:lnTo>
                <a:lnTo>
                  <a:pt x="3352546" y="662559"/>
                </a:lnTo>
                <a:lnTo>
                  <a:pt x="3352419" y="663448"/>
                </a:lnTo>
                <a:lnTo>
                  <a:pt x="3352444" y="663041"/>
                </a:lnTo>
                <a:lnTo>
                  <a:pt x="3352355" y="663448"/>
                </a:lnTo>
                <a:lnTo>
                  <a:pt x="3345434" y="697103"/>
                </a:lnTo>
                <a:lnTo>
                  <a:pt x="3345561" y="696341"/>
                </a:lnTo>
                <a:lnTo>
                  <a:pt x="3333864" y="730542"/>
                </a:lnTo>
                <a:lnTo>
                  <a:pt x="3333699" y="730885"/>
                </a:lnTo>
                <a:lnTo>
                  <a:pt x="3317875" y="764527"/>
                </a:lnTo>
                <a:lnTo>
                  <a:pt x="3297809" y="797814"/>
                </a:lnTo>
                <a:lnTo>
                  <a:pt x="3298063" y="797306"/>
                </a:lnTo>
                <a:lnTo>
                  <a:pt x="3297682" y="797814"/>
                </a:lnTo>
                <a:lnTo>
                  <a:pt x="3273552" y="831088"/>
                </a:lnTo>
                <a:lnTo>
                  <a:pt x="3273933" y="830707"/>
                </a:lnTo>
                <a:lnTo>
                  <a:pt x="3245358" y="863854"/>
                </a:lnTo>
                <a:lnTo>
                  <a:pt x="3213608" y="896112"/>
                </a:lnTo>
                <a:lnTo>
                  <a:pt x="3213316" y="896366"/>
                </a:lnTo>
                <a:lnTo>
                  <a:pt x="3177667" y="928243"/>
                </a:lnTo>
                <a:lnTo>
                  <a:pt x="3177921" y="927989"/>
                </a:lnTo>
                <a:lnTo>
                  <a:pt x="3177603" y="928243"/>
                </a:lnTo>
                <a:lnTo>
                  <a:pt x="3138424" y="959612"/>
                </a:lnTo>
                <a:lnTo>
                  <a:pt x="3138551" y="959485"/>
                </a:lnTo>
                <a:lnTo>
                  <a:pt x="3138373" y="959612"/>
                </a:lnTo>
                <a:lnTo>
                  <a:pt x="3095752" y="990473"/>
                </a:lnTo>
                <a:lnTo>
                  <a:pt x="3096006" y="990219"/>
                </a:lnTo>
                <a:lnTo>
                  <a:pt x="3050032" y="1020445"/>
                </a:lnTo>
                <a:lnTo>
                  <a:pt x="3050159" y="1020318"/>
                </a:lnTo>
                <a:lnTo>
                  <a:pt x="3049943" y="1020445"/>
                </a:lnTo>
                <a:lnTo>
                  <a:pt x="3001010" y="1049655"/>
                </a:lnTo>
                <a:lnTo>
                  <a:pt x="3001264" y="1049528"/>
                </a:lnTo>
                <a:lnTo>
                  <a:pt x="2949194" y="1077976"/>
                </a:lnTo>
                <a:lnTo>
                  <a:pt x="2949448" y="1077976"/>
                </a:lnTo>
                <a:lnTo>
                  <a:pt x="2894711" y="1105535"/>
                </a:lnTo>
                <a:lnTo>
                  <a:pt x="2894838" y="1105408"/>
                </a:lnTo>
                <a:lnTo>
                  <a:pt x="2837561" y="1131951"/>
                </a:lnTo>
                <a:lnTo>
                  <a:pt x="2837688" y="1131824"/>
                </a:lnTo>
                <a:lnTo>
                  <a:pt x="2777871" y="1157224"/>
                </a:lnTo>
                <a:lnTo>
                  <a:pt x="2778125" y="1157224"/>
                </a:lnTo>
                <a:lnTo>
                  <a:pt x="2716022" y="1181481"/>
                </a:lnTo>
                <a:lnTo>
                  <a:pt x="2716149" y="1181481"/>
                </a:lnTo>
                <a:lnTo>
                  <a:pt x="2651887" y="1204595"/>
                </a:lnTo>
                <a:lnTo>
                  <a:pt x="2652141" y="1204595"/>
                </a:lnTo>
                <a:lnTo>
                  <a:pt x="2585847" y="1226312"/>
                </a:lnTo>
                <a:lnTo>
                  <a:pt x="2586101" y="1226312"/>
                </a:lnTo>
                <a:lnTo>
                  <a:pt x="2517902" y="1246632"/>
                </a:lnTo>
                <a:lnTo>
                  <a:pt x="2518156" y="1246632"/>
                </a:lnTo>
                <a:lnTo>
                  <a:pt x="2448433" y="1265682"/>
                </a:lnTo>
                <a:lnTo>
                  <a:pt x="2448560" y="1265682"/>
                </a:lnTo>
                <a:lnTo>
                  <a:pt x="2377313" y="1283208"/>
                </a:lnTo>
                <a:lnTo>
                  <a:pt x="2377440" y="1283081"/>
                </a:lnTo>
                <a:lnTo>
                  <a:pt x="2304796" y="1299083"/>
                </a:lnTo>
                <a:lnTo>
                  <a:pt x="2305050" y="1299083"/>
                </a:lnTo>
                <a:lnTo>
                  <a:pt x="2231136" y="1313434"/>
                </a:lnTo>
                <a:lnTo>
                  <a:pt x="2231390" y="1313307"/>
                </a:lnTo>
                <a:lnTo>
                  <a:pt x="2156333" y="1326007"/>
                </a:lnTo>
                <a:lnTo>
                  <a:pt x="2156587" y="1326007"/>
                </a:lnTo>
                <a:lnTo>
                  <a:pt x="2080768" y="1336929"/>
                </a:lnTo>
                <a:lnTo>
                  <a:pt x="2080895" y="1336802"/>
                </a:lnTo>
                <a:lnTo>
                  <a:pt x="2004301" y="1345946"/>
                </a:lnTo>
                <a:lnTo>
                  <a:pt x="2004428" y="1345946"/>
                </a:lnTo>
                <a:lnTo>
                  <a:pt x="1927479" y="1353058"/>
                </a:lnTo>
                <a:lnTo>
                  <a:pt x="1850009" y="1358265"/>
                </a:lnTo>
                <a:lnTo>
                  <a:pt x="1772158" y="1361440"/>
                </a:lnTo>
                <a:lnTo>
                  <a:pt x="1694180" y="1362583"/>
                </a:lnTo>
                <a:lnTo>
                  <a:pt x="1694053" y="1362583"/>
                </a:lnTo>
                <a:lnTo>
                  <a:pt x="1616075" y="1361440"/>
                </a:lnTo>
                <a:lnTo>
                  <a:pt x="1538351" y="1358138"/>
                </a:lnTo>
                <a:lnTo>
                  <a:pt x="1538605" y="1358138"/>
                </a:lnTo>
                <a:lnTo>
                  <a:pt x="1460881" y="1352677"/>
                </a:lnTo>
                <a:lnTo>
                  <a:pt x="1383919" y="1345184"/>
                </a:lnTo>
                <a:lnTo>
                  <a:pt x="1384046" y="1345184"/>
                </a:lnTo>
                <a:lnTo>
                  <a:pt x="1307465" y="1335786"/>
                </a:lnTo>
                <a:lnTo>
                  <a:pt x="1307592" y="1335786"/>
                </a:lnTo>
                <a:lnTo>
                  <a:pt x="1232611" y="1324483"/>
                </a:lnTo>
                <a:lnTo>
                  <a:pt x="1231773" y="1324356"/>
                </a:lnTo>
                <a:lnTo>
                  <a:pt x="1231900" y="1324483"/>
                </a:lnTo>
                <a:lnTo>
                  <a:pt x="1156970" y="1311275"/>
                </a:lnTo>
                <a:lnTo>
                  <a:pt x="1157097" y="1311275"/>
                </a:lnTo>
                <a:lnTo>
                  <a:pt x="1083932" y="1296416"/>
                </a:lnTo>
                <a:lnTo>
                  <a:pt x="1083310" y="1296289"/>
                </a:lnTo>
                <a:lnTo>
                  <a:pt x="1083437" y="1296416"/>
                </a:lnTo>
                <a:lnTo>
                  <a:pt x="1010920" y="1279779"/>
                </a:lnTo>
                <a:lnTo>
                  <a:pt x="1011047" y="1279779"/>
                </a:lnTo>
                <a:lnTo>
                  <a:pt x="939800" y="1261491"/>
                </a:lnTo>
                <a:lnTo>
                  <a:pt x="939927" y="1261491"/>
                </a:lnTo>
                <a:lnTo>
                  <a:pt x="870635" y="1241679"/>
                </a:lnTo>
                <a:lnTo>
                  <a:pt x="870204" y="1241552"/>
                </a:lnTo>
                <a:lnTo>
                  <a:pt x="870458" y="1241679"/>
                </a:lnTo>
                <a:lnTo>
                  <a:pt x="802259" y="1220470"/>
                </a:lnTo>
                <a:lnTo>
                  <a:pt x="802513" y="1220470"/>
                </a:lnTo>
                <a:lnTo>
                  <a:pt x="736346" y="1197737"/>
                </a:lnTo>
                <a:lnTo>
                  <a:pt x="736473" y="1197737"/>
                </a:lnTo>
                <a:lnTo>
                  <a:pt x="672541" y="1173734"/>
                </a:lnTo>
                <a:lnTo>
                  <a:pt x="672211" y="1173607"/>
                </a:lnTo>
                <a:lnTo>
                  <a:pt x="672465" y="1173734"/>
                </a:lnTo>
                <a:lnTo>
                  <a:pt x="610666" y="1148461"/>
                </a:lnTo>
                <a:lnTo>
                  <a:pt x="610362" y="1148334"/>
                </a:lnTo>
                <a:lnTo>
                  <a:pt x="610489" y="1148461"/>
                </a:lnTo>
                <a:lnTo>
                  <a:pt x="550672" y="1121918"/>
                </a:lnTo>
                <a:lnTo>
                  <a:pt x="550926" y="1121918"/>
                </a:lnTo>
                <a:lnTo>
                  <a:pt x="493776" y="1094359"/>
                </a:lnTo>
                <a:lnTo>
                  <a:pt x="493522" y="1094232"/>
                </a:lnTo>
                <a:lnTo>
                  <a:pt x="493649" y="1094359"/>
                </a:lnTo>
                <a:lnTo>
                  <a:pt x="438912" y="1065657"/>
                </a:lnTo>
                <a:lnTo>
                  <a:pt x="387096" y="1036066"/>
                </a:lnTo>
                <a:lnTo>
                  <a:pt x="387350" y="1036193"/>
                </a:lnTo>
                <a:lnTo>
                  <a:pt x="387134" y="1036066"/>
                </a:lnTo>
                <a:lnTo>
                  <a:pt x="338201" y="1005586"/>
                </a:lnTo>
                <a:lnTo>
                  <a:pt x="338455" y="1005713"/>
                </a:lnTo>
                <a:lnTo>
                  <a:pt x="338264" y="1005586"/>
                </a:lnTo>
                <a:lnTo>
                  <a:pt x="292658" y="974344"/>
                </a:lnTo>
                <a:lnTo>
                  <a:pt x="292481" y="974217"/>
                </a:lnTo>
                <a:lnTo>
                  <a:pt x="292608" y="974344"/>
                </a:lnTo>
                <a:lnTo>
                  <a:pt x="249809" y="942086"/>
                </a:lnTo>
                <a:lnTo>
                  <a:pt x="250063" y="942213"/>
                </a:lnTo>
                <a:lnTo>
                  <a:pt x="249897" y="942086"/>
                </a:lnTo>
                <a:lnTo>
                  <a:pt x="210566" y="909320"/>
                </a:lnTo>
                <a:lnTo>
                  <a:pt x="210820" y="909447"/>
                </a:lnTo>
                <a:lnTo>
                  <a:pt x="210680" y="909320"/>
                </a:lnTo>
                <a:lnTo>
                  <a:pt x="175018" y="876173"/>
                </a:lnTo>
                <a:lnTo>
                  <a:pt x="174866" y="876033"/>
                </a:lnTo>
                <a:lnTo>
                  <a:pt x="142748" y="842010"/>
                </a:lnTo>
                <a:lnTo>
                  <a:pt x="143002" y="842264"/>
                </a:lnTo>
                <a:lnTo>
                  <a:pt x="142786" y="842010"/>
                </a:lnTo>
                <a:lnTo>
                  <a:pt x="114427" y="807593"/>
                </a:lnTo>
                <a:lnTo>
                  <a:pt x="114808" y="807974"/>
                </a:lnTo>
                <a:lnTo>
                  <a:pt x="114541" y="807593"/>
                </a:lnTo>
                <a:lnTo>
                  <a:pt x="90551" y="773303"/>
                </a:lnTo>
                <a:lnTo>
                  <a:pt x="90449" y="773163"/>
                </a:lnTo>
                <a:lnTo>
                  <a:pt x="90322" y="772922"/>
                </a:lnTo>
                <a:lnTo>
                  <a:pt x="70459" y="738505"/>
                </a:lnTo>
                <a:lnTo>
                  <a:pt x="70104" y="737870"/>
                </a:lnTo>
                <a:lnTo>
                  <a:pt x="70358" y="738505"/>
                </a:lnTo>
                <a:lnTo>
                  <a:pt x="54800" y="703707"/>
                </a:lnTo>
                <a:lnTo>
                  <a:pt x="54356" y="702691"/>
                </a:lnTo>
                <a:lnTo>
                  <a:pt x="54610" y="703707"/>
                </a:lnTo>
                <a:lnTo>
                  <a:pt x="45770" y="671537"/>
                </a:lnTo>
                <a:lnTo>
                  <a:pt x="75438" y="667385"/>
                </a:lnTo>
                <a:lnTo>
                  <a:pt x="69240" y="658368"/>
                </a:lnTo>
                <a:lnTo>
                  <a:pt x="27178" y="597154"/>
                </a:lnTo>
                <a:lnTo>
                  <a:pt x="0" y="677926"/>
                </a:lnTo>
                <a:lnTo>
                  <a:pt x="33058" y="673315"/>
                </a:lnTo>
                <a:lnTo>
                  <a:pt x="42545" y="707517"/>
                </a:lnTo>
                <a:lnTo>
                  <a:pt x="58928" y="743966"/>
                </a:lnTo>
                <a:lnTo>
                  <a:pt x="79756" y="779907"/>
                </a:lnTo>
                <a:lnTo>
                  <a:pt x="104521" y="815467"/>
                </a:lnTo>
                <a:lnTo>
                  <a:pt x="133350" y="850519"/>
                </a:lnTo>
                <a:lnTo>
                  <a:pt x="165989" y="885063"/>
                </a:lnTo>
                <a:lnTo>
                  <a:pt x="202184" y="918972"/>
                </a:lnTo>
                <a:lnTo>
                  <a:pt x="242062" y="952119"/>
                </a:lnTo>
                <a:lnTo>
                  <a:pt x="285115" y="984504"/>
                </a:lnTo>
                <a:lnTo>
                  <a:pt x="331343" y="1016254"/>
                </a:lnTo>
                <a:lnTo>
                  <a:pt x="380746" y="1046988"/>
                </a:lnTo>
                <a:lnTo>
                  <a:pt x="432943" y="1076833"/>
                </a:lnTo>
                <a:lnTo>
                  <a:pt x="487934" y="1105662"/>
                </a:lnTo>
                <a:lnTo>
                  <a:pt x="545465" y="1133475"/>
                </a:lnTo>
                <a:lnTo>
                  <a:pt x="605409" y="1160145"/>
                </a:lnTo>
                <a:lnTo>
                  <a:pt x="667766" y="1185545"/>
                </a:lnTo>
                <a:lnTo>
                  <a:pt x="732028" y="1209675"/>
                </a:lnTo>
                <a:lnTo>
                  <a:pt x="798449" y="1232535"/>
                </a:lnTo>
                <a:lnTo>
                  <a:pt x="866648" y="1253744"/>
                </a:lnTo>
                <a:lnTo>
                  <a:pt x="936625" y="1273810"/>
                </a:lnTo>
                <a:lnTo>
                  <a:pt x="1007999" y="1292098"/>
                </a:lnTo>
                <a:lnTo>
                  <a:pt x="1080770" y="1308735"/>
                </a:lnTo>
                <a:lnTo>
                  <a:pt x="1154684" y="1323721"/>
                </a:lnTo>
                <a:lnTo>
                  <a:pt x="1229868" y="1336929"/>
                </a:lnTo>
                <a:lnTo>
                  <a:pt x="1305814" y="1348359"/>
                </a:lnTo>
                <a:lnTo>
                  <a:pt x="1382522" y="1357884"/>
                </a:lnTo>
                <a:lnTo>
                  <a:pt x="1459865" y="1365377"/>
                </a:lnTo>
                <a:lnTo>
                  <a:pt x="1537716" y="1370838"/>
                </a:lnTo>
                <a:lnTo>
                  <a:pt x="1615821" y="1374013"/>
                </a:lnTo>
                <a:lnTo>
                  <a:pt x="1694180" y="1375283"/>
                </a:lnTo>
                <a:lnTo>
                  <a:pt x="1772412" y="1374140"/>
                </a:lnTo>
                <a:lnTo>
                  <a:pt x="1850644" y="1370965"/>
                </a:lnTo>
                <a:lnTo>
                  <a:pt x="1928355" y="1365758"/>
                </a:lnTo>
                <a:lnTo>
                  <a:pt x="1962886" y="1362583"/>
                </a:lnTo>
                <a:lnTo>
                  <a:pt x="2005711" y="1358646"/>
                </a:lnTo>
                <a:lnTo>
                  <a:pt x="2082419" y="1349502"/>
                </a:lnTo>
                <a:lnTo>
                  <a:pt x="2158365" y="1338580"/>
                </a:lnTo>
                <a:lnTo>
                  <a:pt x="2168131" y="1336929"/>
                </a:lnTo>
                <a:lnTo>
                  <a:pt x="2233549" y="1325880"/>
                </a:lnTo>
                <a:lnTo>
                  <a:pt x="2297646" y="1313434"/>
                </a:lnTo>
                <a:lnTo>
                  <a:pt x="2307463" y="1311529"/>
                </a:lnTo>
                <a:lnTo>
                  <a:pt x="2380234" y="1295527"/>
                </a:lnTo>
                <a:lnTo>
                  <a:pt x="2430399" y="1283208"/>
                </a:lnTo>
                <a:lnTo>
                  <a:pt x="2451608" y="1278001"/>
                </a:lnTo>
                <a:lnTo>
                  <a:pt x="2521585" y="1258824"/>
                </a:lnTo>
                <a:lnTo>
                  <a:pt x="2589784" y="1238377"/>
                </a:lnTo>
                <a:lnTo>
                  <a:pt x="2656205" y="1216533"/>
                </a:lnTo>
                <a:lnTo>
                  <a:pt x="2720467" y="1193419"/>
                </a:lnTo>
                <a:lnTo>
                  <a:pt x="2782824" y="1169035"/>
                </a:lnTo>
                <a:lnTo>
                  <a:pt x="2842768" y="1143508"/>
                </a:lnTo>
                <a:lnTo>
                  <a:pt x="2867812" y="1131951"/>
                </a:lnTo>
                <a:lnTo>
                  <a:pt x="2900299" y="1116965"/>
                </a:lnTo>
                <a:lnTo>
                  <a:pt x="2922994" y="1105535"/>
                </a:lnTo>
                <a:lnTo>
                  <a:pt x="2955290" y="1089279"/>
                </a:lnTo>
                <a:lnTo>
                  <a:pt x="3007487" y="1060577"/>
                </a:lnTo>
                <a:lnTo>
                  <a:pt x="3026003" y="1049528"/>
                </a:lnTo>
                <a:lnTo>
                  <a:pt x="3056890" y="1031113"/>
                </a:lnTo>
                <a:lnTo>
                  <a:pt x="3103118" y="1000760"/>
                </a:lnTo>
                <a:lnTo>
                  <a:pt x="3117342" y="990473"/>
                </a:lnTo>
                <a:lnTo>
                  <a:pt x="3146171" y="969645"/>
                </a:lnTo>
                <a:lnTo>
                  <a:pt x="3185922" y="937895"/>
                </a:lnTo>
                <a:lnTo>
                  <a:pt x="3222244" y="905383"/>
                </a:lnTo>
                <a:lnTo>
                  <a:pt x="3231400" y="896112"/>
                </a:lnTo>
                <a:lnTo>
                  <a:pt x="3254883" y="872363"/>
                </a:lnTo>
                <a:lnTo>
                  <a:pt x="3262388" y="863600"/>
                </a:lnTo>
                <a:lnTo>
                  <a:pt x="3283712" y="838708"/>
                </a:lnTo>
                <a:lnTo>
                  <a:pt x="3289503" y="830707"/>
                </a:lnTo>
                <a:lnTo>
                  <a:pt x="3308477" y="804545"/>
                </a:lnTo>
                <a:lnTo>
                  <a:pt x="3329305" y="770128"/>
                </a:lnTo>
                <a:lnTo>
                  <a:pt x="3332226" y="763905"/>
                </a:lnTo>
                <a:lnTo>
                  <a:pt x="3345688" y="735330"/>
                </a:lnTo>
                <a:lnTo>
                  <a:pt x="3347415" y="730250"/>
                </a:lnTo>
                <a:lnTo>
                  <a:pt x="3357753" y="700024"/>
                </a:lnTo>
                <a:lnTo>
                  <a:pt x="3358350" y="697103"/>
                </a:lnTo>
                <a:lnTo>
                  <a:pt x="3364992" y="664718"/>
                </a:lnTo>
                <a:lnTo>
                  <a:pt x="3365131" y="662559"/>
                </a:lnTo>
                <a:lnTo>
                  <a:pt x="3367405" y="62953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59528" y="4754117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145" y="2519298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ALU/processing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79028" y="2447925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7744" y="1041653"/>
            <a:ext cx="809625" cy="36830"/>
          </a:xfrm>
          <a:custGeom>
            <a:avLst/>
            <a:gdLst/>
            <a:ahLst/>
            <a:cxnLst/>
            <a:rect l="l" t="t" r="r" b="b"/>
            <a:pathLst>
              <a:path w="809625" h="36830">
                <a:moveTo>
                  <a:pt x="809244" y="0"/>
                </a:moveTo>
                <a:lnTo>
                  <a:pt x="0" y="0"/>
                </a:lnTo>
                <a:lnTo>
                  <a:pt x="0" y="36575"/>
                </a:lnTo>
                <a:lnTo>
                  <a:pt x="809244" y="36575"/>
                </a:lnTo>
                <a:lnTo>
                  <a:pt x="8092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Control</a:t>
            </a:r>
            <a:r>
              <a:rPr spc="-45" dirty="0"/>
              <a:t> </a:t>
            </a:r>
            <a:r>
              <a:rPr dirty="0"/>
              <a:t>Flow:</a:t>
            </a:r>
            <a:r>
              <a:rPr spc="-55" dirty="0"/>
              <a:t> </a:t>
            </a:r>
            <a:r>
              <a:rPr dirty="0"/>
              <a:t>Call</a:t>
            </a:r>
            <a:r>
              <a:rPr spc="-45" dirty="0"/>
              <a:t> </a:t>
            </a:r>
            <a:r>
              <a:rPr spc="-10" dirty="0"/>
              <a:t>Jump-</a:t>
            </a:r>
            <a:r>
              <a:rPr dirty="0"/>
              <a:t>and-</a:t>
            </a:r>
            <a:r>
              <a:rPr spc="-20" dirty="0"/>
              <a:t>link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59279"/>
            <a:ext cx="12191999" cy="213969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29940" y="5453634"/>
          <a:ext cx="7879080" cy="60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76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dirty="0">
                          <a:latin typeface="Calibri"/>
                          <a:cs typeface="Calibri"/>
                        </a:rPr>
                        <a:t>0000</a:t>
                      </a:r>
                      <a:r>
                        <a:rPr sz="2600" spc="-25" dirty="0">
                          <a:latin typeface="Calibri"/>
                          <a:cs typeface="Calibri"/>
                        </a:rPr>
                        <a:t> 100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3234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1100111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32384" y="4223384"/>
            <a:ext cx="2183765" cy="161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x8=PC+4;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jump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((base+offset)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&amp; </a:t>
            </a:r>
            <a:r>
              <a:rPr sz="2600" spc="-10" dirty="0">
                <a:latin typeface="Calibri"/>
                <a:cs typeface="Calibri"/>
              </a:rPr>
              <a:t>0xfffffffe)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33992" y="4623561"/>
            <a:ext cx="1654810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Jump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&amp;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Link </a:t>
            </a:r>
            <a:r>
              <a:rPr sz="2600" spc="-10" dirty="0">
                <a:latin typeface="Calibri"/>
                <a:cs typeface="Calibri"/>
              </a:rPr>
              <a:t>(Register)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1838" y="4966208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8682" y="4982336"/>
            <a:ext cx="14789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Immediate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33486" y="4935982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x8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98409" y="6090005"/>
            <a:ext cx="13970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Save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PC+4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61152" y="6116218"/>
            <a:ext cx="6527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Calibri"/>
                <a:cs typeface="Calibri"/>
              </a:rPr>
              <a:t>base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9460" y="6107684"/>
            <a:ext cx="7962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offset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8794" y="6198819"/>
            <a:ext cx="21399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alibri"/>
                <a:cs typeface="Calibri"/>
              </a:rPr>
              <a:t>Why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the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mask?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Control</a:t>
            </a:r>
            <a:r>
              <a:rPr spc="-70" dirty="0"/>
              <a:t> </a:t>
            </a:r>
            <a:r>
              <a:rPr dirty="0"/>
              <a:t>Flow:</a:t>
            </a:r>
            <a:r>
              <a:rPr spc="-55" dirty="0"/>
              <a:t> </a:t>
            </a:r>
            <a:r>
              <a:rPr dirty="0"/>
              <a:t>Compare</a:t>
            </a:r>
            <a:r>
              <a:rPr spc="-65" dirty="0"/>
              <a:t> </a:t>
            </a:r>
            <a:r>
              <a:rPr dirty="0"/>
              <a:t>&amp;</a:t>
            </a:r>
            <a:r>
              <a:rPr spc="-55" dirty="0"/>
              <a:t> </a:t>
            </a:r>
            <a:r>
              <a:rPr spc="-10" dirty="0"/>
              <a:t>Branch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13432"/>
            <a:ext cx="12191999" cy="2231136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329940" y="5452871"/>
          <a:ext cx="7879080" cy="60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6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2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10" dirty="0">
                          <a:latin typeface="Calibri"/>
                          <a:cs typeface="Calibri"/>
                        </a:rPr>
                        <a:t>000000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00111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01000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600" spc="-25" dirty="0">
                          <a:latin typeface="Calibri"/>
                          <a:cs typeface="Calibri"/>
                        </a:rPr>
                        <a:t>101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7112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2600" dirty="0">
                          <a:latin typeface="Calibri"/>
                          <a:cs typeface="Calibri"/>
                        </a:rPr>
                        <a:t>1000</a:t>
                      </a:r>
                      <a:r>
                        <a:rPr sz="2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spc="-50" dirty="0">
                          <a:latin typeface="Calibri"/>
                          <a:cs typeface="Calibri"/>
                        </a:rPr>
                        <a:t>0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2600" spc="-10" dirty="0">
                          <a:latin typeface="Calibri"/>
                          <a:cs typeface="Calibri"/>
                        </a:rPr>
                        <a:t>1100011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76555" y="5249367"/>
            <a:ext cx="183070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5080" indent="-29908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If(x8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&gt;= </a:t>
            </a:r>
            <a:r>
              <a:rPr sz="2600" spc="-25" dirty="0">
                <a:latin typeface="Calibri"/>
                <a:cs typeface="Calibri"/>
              </a:rPr>
              <a:t>x7) </a:t>
            </a:r>
            <a:r>
              <a:rPr sz="2600" dirty="0">
                <a:latin typeface="Calibri"/>
                <a:cs typeface="Calibri"/>
              </a:rPr>
              <a:t>PC=PC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+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16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54894" y="4952238"/>
            <a:ext cx="9607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Branch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646" y="4966208"/>
            <a:ext cx="8407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1310" y="5012182"/>
            <a:ext cx="18478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Imm[12,10:5]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5161" y="4953380"/>
            <a:ext cx="17341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940" algn="l"/>
              </a:tabLst>
            </a:pPr>
            <a:r>
              <a:rPr sz="2600" dirty="0">
                <a:latin typeface="Calibri"/>
                <a:cs typeface="Calibri"/>
              </a:rPr>
              <a:t>reg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x8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5" dirty="0">
                <a:latin typeface="Calibri"/>
                <a:cs typeface="Calibri"/>
              </a:rPr>
              <a:t>BGE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2618" y="6186322"/>
            <a:ext cx="208216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alibri"/>
                <a:cs typeface="Calibri"/>
              </a:rPr>
              <a:t>Where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bit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0?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92618" y="4959477"/>
            <a:ext cx="168211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Calibri"/>
                <a:cs typeface="Calibri"/>
              </a:rPr>
              <a:t>Imm[4:1,11]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9020" y="6202476"/>
            <a:ext cx="42183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alibri"/>
                <a:cs typeface="Calibri"/>
              </a:rPr>
              <a:t>Imm: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PC-</a:t>
            </a:r>
            <a:r>
              <a:rPr sz="2600" b="1" dirty="0">
                <a:latin typeface="Calibri"/>
                <a:cs typeface="Calibri"/>
              </a:rPr>
              <a:t>relative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branch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target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Design</a:t>
            </a:r>
            <a:r>
              <a:rPr spc="-20" dirty="0"/>
              <a:t> </a:t>
            </a:r>
            <a:r>
              <a:rPr dirty="0"/>
              <a:t>Goals</a:t>
            </a:r>
            <a:r>
              <a:rPr spc="-15" dirty="0"/>
              <a:t> </a:t>
            </a:r>
            <a:r>
              <a:rPr dirty="0"/>
              <a:t>Behind Instruction</a:t>
            </a:r>
            <a:r>
              <a:rPr spc="-30" dirty="0"/>
              <a:t> </a:t>
            </a:r>
            <a:r>
              <a:rPr spc="-10" dirty="0"/>
              <a:t>Encoding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6841"/>
            <a:ext cx="7949565" cy="15614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Why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immediate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bits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over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place?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Why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immediates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apparently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different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sizes?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Why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some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immediate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bits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left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unspecified?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3634" y="3694544"/>
            <a:ext cx="11840845" cy="3009900"/>
            <a:chOff x="123634" y="3694544"/>
            <a:chExt cx="11840845" cy="3009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47" y="3694544"/>
              <a:ext cx="11795443" cy="2952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921" y="4693158"/>
              <a:ext cx="8686800" cy="1996439"/>
            </a:xfrm>
            <a:custGeom>
              <a:avLst/>
              <a:gdLst/>
              <a:ahLst/>
              <a:cxnLst/>
              <a:rect l="l" t="t" r="r" b="b"/>
              <a:pathLst>
                <a:path w="8686800" h="1996440">
                  <a:moveTo>
                    <a:pt x="27432" y="461771"/>
                  </a:moveTo>
                  <a:lnTo>
                    <a:pt x="4207764" y="461771"/>
                  </a:lnTo>
                  <a:lnTo>
                    <a:pt x="4207764" y="0"/>
                  </a:lnTo>
                  <a:lnTo>
                    <a:pt x="27432" y="0"/>
                  </a:lnTo>
                  <a:lnTo>
                    <a:pt x="27432" y="461771"/>
                  </a:lnTo>
                  <a:close/>
                </a:path>
                <a:path w="8686800" h="1996440">
                  <a:moveTo>
                    <a:pt x="27432" y="1237487"/>
                  </a:moveTo>
                  <a:lnTo>
                    <a:pt x="2606040" y="1237487"/>
                  </a:lnTo>
                  <a:lnTo>
                    <a:pt x="2606040" y="775715"/>
                  </a:lnTo>
                  <a:lnTo>
                    <a:pt x="27432" y="775715"/>
                  </a:lnTo>
                  <a:lnTo>
                    <a:pt x="27432" y="1237487"/>
                  </a:lnTo>
                  <a:close/>
                </a:path>
                <a:path w="8686800" h="1996440">
                  <a:moveTo>
                    <a:pt x="6993635" y="1237487"/>
                  </a:moveTo>
                  <a:lnTo>
                    <a:pt x="8686799" y="1237487"/>
                  </a:lnTo>
                  <a:lnTo>
                    <a:pt x="8686799" y="775715"/>
                  </a:lnTo>
                  <a:lnTo>
                    <a:pt x="6993635" y="775715"/>
                  </a:lnTo>
                  <a:lnTo>
                    <a:pt x="6993635" y="1237487"/>
                  </a:lnTo>
                  <a:close/>
                </a:path>
                <a:path w="8686800" h="1996440">
                  <a:moveTo>
                    <a:pt x="0" y="1996439"/>
                  </a:moveTo>
                  <a:lnTo>
                    <a:pt x="7053072" y="1996439"/>
                  </a:lnTo>
                  <a:lnTo>
                    <a:pt x="7053072" y="1534667"/>
                  </a:lnTo>
                  <a:lnTo>
                    <a:pt x="0" y="1534667"/>
                  </a:lnTo>
                  <a:lnTo>
                    <a:pt x="0" y="19964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Design</a:t>
            </a:r>
            <a:r>
              <a:rPr spc="-20" dirty="0"/>
              <a:t> </a:t>
            </a:r>
            <a:r>
              <a:rPr dirty="0"/>
              <a:t>Goals</a:t>
            </a:r>
            <a:r>
              <a:rPr spc="-15" dirty="0"/>
              <a:t> </a:t>
            </a:r>
            <a:r>
              <a:rPr dirty="0"/>
              <a:t>Behind Instruction</a:t>
            </a:r>
            <a:r>
              <a:rPr spc="-30" dirty="0"/>
              <a:t> </a:t>
            </a:r>
            <a:r>
              <a:rPr spc="-10" dirty="0"/>
              <a:t>Encoding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7949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Why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immediate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bits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over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place?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3634" y="3694544"/>
            <a:ext cx="11840845" cy="3009900"/>
            <a:chOff x="123634" y="3694544"/>
            <a:chExt cx="11840845" cy="3009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47" y="3694544"/>
              <a:ext cx="11795443" cy="2952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921" y="4693158"/>
              <a:ext cx="8686800" cy="1996439"/>
            </a:xfrm>
            <a:custGeom>
              <a:avLst/>
              <a:gdLst/>
              <a:ahLst/>
              <a:cxnLst/>
              <a:rect l="l" t="t" r="r" b="b"/>
              <a:pathLst>
                <a:path w="8686800" h="1996440">
                  <a:moveTo>
                    <a:pt x="27432" y="461771"/>
                  </a:moveTo>
                  <a:lnTo>
                    <a:pt x="4207764" y="461771"/>
                  </a:lnTo>
                  <a:lnTo>
                    <a:pt x="4207764" y="0"/>
                  </a:lnTo>
                  <a:lnTo>
                    <a:pt x="27432" y="0"/>
                  </a:lnTo>
                  <a:lnTo>
                    <a:pt x="27432" y="461771"/>
                  </a:lnTo>
                  <a:close/>
                </a:path>
                <a:path w="8686800" h="1996440">
                  <a:moveTo>
                    <a:pt x="27432" y="1237487"/>
                  </a:moveTo>
                  <a:lnTo>
                    <a:pt x="2606040" y="1237487"/>
                  </a:lnTo>
                  <a:lnTo>
                    <a:pt x="2606040" y="775715"/>
                  </a:lnTo>
                  <a:lnTo>
                    <a:pt x="27432" y="775715"/>
                  </a:lnTo>
                  <a:lnTo>
                    <a:pt x="27432" y="1237487"/>
                  </a:lnTo>
                  <a:close/>
                </a:path>
                <a:path w="8686800" h="1996440">
                  <a:moveTo>
                    <a:pt x="6993635" y="1237487"/>
                  </a:moveTo>
                  <a:lnTo>
                    <a:pt x="8686799" y="1237487"/>
                  </a:lnTo>
                  <a:lnTo>
                    <a:pt x="8686799" y="775715"/>
                  </a:lnTo>
                  <a:lnTo>
                    <a:pt x="6993635" y="775715"/>
                  </a:lnTo>
                  <a:lnTo>
                    <a:pt x="6993635" y="1237487"/>
                  </a:lnTo>
                  <a:close/>
                </a:path>
                <a:path w="8686800" h="1996440">
                  <a:moveTo>
                    <a:pt x="0" y="1996439"/>
                  </a:moveTo>
                  <a:lnTo>
                    <a:pt x="7053072" y="1996439"/>
                  </a:lnTo>
                  <a:lnTo>
                    <a:pt x="7053072" y="1534667"/>
                  </a:lnTo>
                  <a:lnTo>
                    <a:pt x="0" y="1534667"/>
                  </a:lnTo>
                  <a:lnTo>
                    <a:pt x="0" y="19964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Design</a:t>
            </a:r>
            <a:r>
              <a:rPr spc="-20" dirty="0"/>
              <a:t> </a:t>
            </a:r>
            <a:r>
              <a:rPr dirty="0"/>
              <a:t>Goals</a:t>
            </a:r>
            <a:r>
              <a:rPr spc="-15" dirty="0"/>
              <a:t> </a:t>
            </a:r>
            <a:r>
              <a:rPr dirty="0"/>
              <a:t>Behind Instruction</a:t>
            </a:r>
            <a:r>
              <a:rPr spc="-30" dirty="0"/>
              <a:t> </a:t>
            </a:r>
            <a:r>
              <a:rPr spc="-10" dirty="0"/>
              <a:t>Encoding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8354059" cy="1278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Why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immediate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bits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all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over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place?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decode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expensive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always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critical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Registers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always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decoder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simpler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8747" y="3694544"/>
            <a:ext cx="11795760" cy="3009900"/>
            <a:chOff x="168747" y="3694544"/>
            <a:chExt cx="11795760" cy="3009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47" y="3694544"/>
              <a:ext cx="11795443" cy="2952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66237" y="3926586"/>
              <a:ext cx="6158865" cy="2763520"/>
            </a:xfrm>
            <a:custGeom>
              <a:avLst/>
              <a:gdLst/>
              <a:ahLst/>
              <a:cxnLst/>
              <a:rect l="l" t="t" r="r" b="b"/>
              <a:pathLst>
                <a:path w="6158865" h="2763520">
                  <a:moveTo>
                    <a:pt x="1624584" y="1970532"/>
                  </a:moveTo>
                  <a:lnTo>
                    <a:pt x="3317748" y="1970532"/>
                  </a:lnTo>
                  <a:lnTo>
                    <a:pt x="3317748" y="10668"/>
                  </a:lnTo>
                  <a:lnTo>
                    <a:pt x="1624584" y="10668"/>
                  </a:lnTo>
                  <a:lnTo>
                    <a:pt x="1624584" y="1970532"/>
                  </a:lnTo>
                  <a:close/>
                </a:path>
                <a:path w="6158865" h="2763520">
                  <a:moveTo>
                    <a:pt x="4465320" y="2763012"/>
                  </a:moveTo>
                  <a:lnTo>
                    <a:pt x="6158483" y="2763012"/>
                  </a:lnTo>
                  <a:lnTo>
                    <a:pt x="6158483" y="10668"/>
                  </a:lnTo>
                  <a:lnTo>
                    <a:pt x="4465320" y="10668"/>
                  </a:lnTo>
                  <a:lnTo>
                    <a:pt x="4465320" y="2763012"/>
                  </a:lnTo>
                  <a:close/>
                </a:path>
                <a:path w="6158865" h="2763520">
                  <a:moveTo>
                    <a:pt x="0" y="1970532"/>
                  </a:moveTo>
                  <a:lnTo>
                    <a:pt x="1691639" y="1970532"/>
                  </a:lnTo>
                  <a:lnTo>
                    <a:pt x="1691639" y="0"/>
                  </a:lnTo>
                  <a:lnTo>
                    <a:pt x="0" y="0"/>
                  </a:lnTo>
                  <a:lnTo>
                    <a:pt x="0" y="1970532"/>
                  </a:lnTo>
                  <a:close/>
                </a:path>
              </a:pathLst>
            </a:custGeom>
            <a:ln w="285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6955" y="3185160"/>
            <a:ext cx="67310" cy="426720"/>
          </a:xfrm>
          <a:custGeom>
            <a:avLst/>
            <a:gdLst/>
            <a:ahLst/>
            <a:cxnLst/>
            <a:rect l="l" t="t" r="r" b="b"/>
            <a:pathLst>
              <a:path w="67310" h="426720">
                <a:moveTo>
                  <a:pt x="0" y="426719"/>
                </a:moveTo>
                <a:lnTo>
                  <a:pt x="67056" y="426719"/>
                </a:lnTo>
                <a:lnTo>
                  <a:pt x="67056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70605" y="3178810"/>
            <a:ext cx="633095" cy="439420"/>
            <a:chOff x="3070605" y="3178810"/>
            <a:chExt cx="633095" cy="439420"/>
          </a:xfrm>
        </p:grpSpPr>
        <p:sp>
          <p:nvSpPr>
            <p:cNvPr id="4" name="object 4"/>
            <p:cNvSpPr/>
            <p:nvPr/>
          </p:nvSpPr>
          <p:spPr>
            <a:xfrm>
              <a:off x="3633215" y="3185160"/>
              <a:ext cx="64135" cy="426720"/>
            </a:xfrm>
            <a:custGeom>
              <a:avLst/>
              <a:gdLst/>
              <a:ahLst/>
              <a:cxnLst/>
              <a:rect l="l" t="t" r="r" b="b"/>
              <a:pathLst>
                <a:path w="64135" h="426720">
                  <a:moveTo>
                    <a:pt x="0" y="426719"/>
                  </a:moveTo>
                  <a:lnTo>
                    <a:pt x="64008" y="426719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6955" y="3185160"/>
              <a:ext cx="620395" cy="426720"/>
            </a:xfrm>
            <a:custGeom>
              <a:avLst/>
              <a:gdLst/>
              <a:ahLst/>
              <a:cxnLst/>
              <a:rect l="l" t="t" r="r" b="b"/>
              <a:pathLst>
                <a:path w="620395" h="426720">
                  <a:moveTo>
                    <a:pt x="0" y="426719"/>
                  </a:moveTo>
                  <a:lnTo>
                    <a:pt x="620268" y="426719"/>
                  </a:lnTo>
                  <a:lnTo>
                    <a:pt x="620268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076955" y="3896867"/>
            <a:ext cx="67310" cy="426720"/>
          </a:xfrm>
          <a:custGeom>
            <a:avLst/>
            <a:gdLst/>
            <a:ahLst/>
            <a:cxnLst/>
            <a:rect l="l" t="t" r="r" b="b"/>
            <a:pathLst>
              <a:path w="67310" h="426720">
                <a:moveTo>
                  <a:pt x="0" y="426719"/>
                </a:moveTo>
                <a:lnTo>
                  <a:pt x="67056" y="426719"/>
                </a:lnTo>
                <a:lnTo>
                  <a:pt x="67056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070605" y="3890517"/>
            <a:ext cx="633095" cy="880110"/>
            <a:chOff x="3070605" y="3890517"/>
            <a:chExt cx="633095" cy="880110"/>
          </a:xfrm>
        </p:grpSpPr>
        <p:sp>
          <p:nvSpPr>
            <p:cNvPr id="8" name="object 8"/>
            <p:cNvSpPr/>
            <p:nvPr/>
          </p:nvSpPr>
          <p:spPr>
            <a:xfrm>
              <a:off x="3633215" y="3896867"/>
              <a:ext cx="64135" cy="426720"/>
            </a:xfrm>
            <a:custGeom>
              <a:avLst/>
              <a:gdLst/>
              <a:ahLst/>
              <a:cxnLst/>
              <a:rect l="l" t="t" r="r" b="b"/>
              <a:pathLst>
                <a:path w="64135" h="426720">
                  <a:moveTo>
                    <a:pt x="0" y="426719"/>
                  </a:moveTo>
                  <a:lnTo>
                    <a:pt x="64008" y="426719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6955" y="3896867"/>
              <a:ext cx="620395" cy="426720"/>
            </a:xfrm>
            <a:custGeom>
              <a:avLst/>
              <a:gdLst/>
              <a:ahLst/>
              <a:cxnLst/>
              <a:rect l="l" t="t" r="r" b="b"/>
              <a:pathLst>
                <a:path w="620395" h="426720">
                  <a:moveTo>
                    <a:pt x="0" y="426719"/>
                  </a:moveTo>
                  <a:lnTo>
                    <a:pt x="620268" y="426719"/>
                  </a:lnTo>
                  <a:lnTo>
                    <a:pt x="620268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76956" y="4337303"/>
              <a:ext cx="620395" cy="426720"/>
            </a:xfrm>
            <a:custGeom>
              <a:avLst/>
              <a:gdLst/>
              <a:ahLst/>
              <a:cxnLst/>
              <a:rect l="l" t="t" r="r" b="b"/>
              <a:pathLst>
                <a:path w="620395" h="426720">
                  <a:moveTo>
                    <a:pt x="67056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67056" y="426720"/>
                  </a:lnTo>
                  <a:lnTo>
                    <a:pt x="67056" y="0"/>
                  </a:lnTo>
                  <a:close/>
                </a:path>
                <a:path w="620395" h="426720">
                  <a:moveTo>
                    <a:pt x="620268" y="0"/>
                  </a:moveTo>
                  <a:lnTo>
                    <a:pt x="556260" y="0"/>
                  </a:lnTo>
                  <a:lnTo>
                    <a:pt x="556260" y="426720"/>
                  </a:lnTo>
                  <a:lnTo>
                    <a:pt x="620268" y="426720"/>
                  </a:lnTo>
                  <a:lnTo>
                    <a:pt x="62026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6955" y="4337303"/>
              <a:ext cx="620395" cy="426720"/>
            </a:xfrm>
            <a:custGeom>
              <a:avLst/>
              <a:gdLst/>
              <a:ahLst/>
              <a:cxnLst/>
              <a:rect l="l" t="t" r="r" b="b"/>
              <a:pathLst>
                <a:path w="620395" h="426720">
                  <a:moveTo>
                    <a:pt x="0" y="426720"/>
                  </a:moveTo>
                  <a:lnTo>
                    <a:pt x="620268" y="426720"/>
                  </a:lnTo>
                  <a:lnTo>
                    <a:pt x="620268" y="0"/>
                  </a:lnTo>
                  <a:lnTo>
                    <a:pt x="0" y="0"/>
                  </a:lnTo>
                  <a:lnTo>
                    <a:pt x="0" y="426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4086" y="3050794"/>
            <a:ext cx="1069340" cy="1634489"/>
            <a:chOff x="434086" y="3050794"/>
            <a:chExt cx="1069340" cy="1634489"/>
          </a:xfrm>
        </p:grpSpPr>
        <p:sp>
          <p:nvSpPr>
            <p:cNvPr id="13" name="object 13"/>
            <p:cNvSpPr/>
            <p:nvPr/>
          </p:nvSpPr>
          <p:spPr>
            <a:xfrm>
              <a:off x="440436" y="305714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0436" y="305714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3484" y="323697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3484" y="323697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8056" y="3421380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056" y="3421380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3484" y="359511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3484" y="359511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6532" y="377494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6532" y="377494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104" y="395935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1104" y="395935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580" y="414070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9580" y="414070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2628" y="432054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628" y="432054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200" y="450494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7200" y="450494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137661" y="2488438"/>
            <a:ext cx="502284" cy="2884170"/>
            <a:chOff x="3137661" y="2488438"/>
            <a:chExt cx="502284" cy="2884170"/>
          </a:xfrm>
        </p:grpSpPr>
        <p:sp>
          <p:nvSpPr>
            <p:cNvPr id="32" name="object 32"/>
            <p:cNvSpPr/>
            <p:nvPr/>
          </p:nvSpPr>
          <p:spPr>
            <a:xfrm>
              <a:off x="3144011" y="2494788"/>
              <a:ext cx="489584" cy="2871470"/>
            </a:xfrm>
            <a:custGeom>
              <a:avLst/>
              <a:gdLst/>
              <a:ahLst/>
              <a:cxnLst/>
              <a:rect l="l" t="t" r="r" b="b"/>
              <a:pathLst>
                <a:path w="489585" h="2871470">
                  <a:moveTo>
                    <a:pt x="489203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489203" y="2871216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44011" y="2494788"/>
              <a:ext cx="489584" cy="2871470"/>
            </a:xfrm>
            <a:custGeom>
              <a:avLst/>
              <a:gdLst/>
              <a:ahLst/>
              <a:cxnLst/>
              <a:rect l="l" t="t" r="r" b="b"/>
              <a:pathLst>
                <a:path w="489585" h="2871470">
                  <a:moveTo>
                    <a:pt x="0" y="2871216"/>
                  </a:moveTo>
                  <a:lnTo>
                    <a:pt x="489203" y="2871216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124453" y="3497745"/>
            <a:ext cx="528955" cy="1031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64207" y="3064764"/>
            <a:ext cx="489584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873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873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3823715"/>
            <a:ext cx="147066" cy="762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39" y="3822191"/>
            <a:ext cx="147066" cy="7620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550667" y="2564129"/>
            <a:ext cx="177800" cy="2725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000001</a:t>
            </a:r>
            <a:r>
              <a:rPr sz="1200" b="1" spc="280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C7C30"/>
                </a:solidFill>
                <a:latin typeface="Calibri"/>
                <a:cs typeface="Calibri"/>
              </a:rPr>
              <a:t>01010</a:t>
            </a:r>
            <a:r>
              <a:rPr sz="1200" b="1" spc="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38235"/>
                </a:solidFill>
                <a:latin typeface="Calibri"/>
                <a:cs typeface="Calibri"/>
              </a:rPr>
              <a:t>00011</a:t>
            </a:r>
            <a:r>
              <a:rPr sz="1200" b="1" spc="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000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00010</a:t>
            </a:r>
            <a:r>
              <a:rPr sz="1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00000001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87167" y="2485644"/>
            <a:ext cx="276225" cy="2868295"/>
          </a:xfrm>
          <a:custGeom>
            <a:avLst/>
            <a:gdLst/>
            <a:ahLst/>
            <a:cxnLst/>
            <a:rect l="l" t="t" r="r" b="b"/>
            <a:pathLst>
              <a:path w="276225" h="2868295">
                <a:moveTo>
                  <a:pt x="0" y="2868167"/>
                </a:moveTo>
                <a:lnTo>
                  <a:pt x="275844" y="2868167"/>
                </a:lnTo>
                <a:lnTo>
                  <a:pt x="275844" y="0"/>
                </a:lnTo>
                <a:lnTo>
                  <a:pt x="0" y="0"/>
                </a:lnTo>
                <a:lnTo>
                  <a:pt x="0" y="286816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Fixed</a:t>
            </a:r>
            <a:r>
              <a:rPr spc="-215" dirty="0"/>
              <a:t> </a:t>
            </a:r>
            <a:r>
              <a:rPr spc="-35" dirty="0"/>
              <a:t>register</a:t>
            </a:r>
            <a:r>
              <a:rPr spc="-200" dirty="0"/>
              <a:t> </a:t>
            </a:r>
            <a:r>
              <a:rPr spc="-20" dirty="0"/>
              <a:t>position,</a:t>
            </a:r>
            <a:r>
              <a:rPr spc="-185" dirty="0"/>
              <a:t> </a:t>
            </a:r>
            <a:r>
              <a:rPr spc="-10" dirty="0"/>
              <a:t>simple</a:t>
            </a:r>
            <a:r>
              <a:rPr spc="-190" dirty="0"/>
              <a:t> </a:t>
            </a:r>
            <a:r>
              <a:rPr spc="-20" dirty="0"/>
              <a:t>decode</a:t>
            </a:r>
            <a:r>
              <a:rPr spc="-204" dirty="0"/>
              <a:t> </a:t>
            </a:r>
            <a:r>
              <a:rPr spc="-10" dirty="0"/>
              <a:t>logic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2677667" y="2008863"/>
            <a:ext cx="4170045" cy="4261485"/>
            <a:chOff x="2677667" y="2008863"/>
            <a:chExt cx="4170045" cy="4261485"/>
          </a:xfrm>
        </p:grpSpPr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7216" y="2008863"/>
              <a:ext cx="1661651" cy="426122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677667" y="2346959"/>
              <a:ext cx="2477770" cy="1088390"/>
            </a:xfrm>
            <a:custGeom>
              <a:avLst/>
              <a:gdLst/>
              <a:ahLst/>
              <a:cxnLst/>
              <a:rect l="l" t="t" r="r" b="b"/>
              <a:pathLst>
                <a:path w="2477770" h="1088389">
                  <a:moveTo>
                    <a:pt x="1232281" y="1075309"/>
                  </a:moveTo>
                  <a:lnTo>
                    <a:pt x="0" y="1075309"/>
                  </a:lnTo>
                  <a:lnTo>
                    <a:pt x="0" y="1088009"/>
                  </a:lnTo>
                  <a:lnTo>
                    <a:pt x="1244981" y="1088009"/>
                  </a:lnTo>
                  <a:lnTo>
                    <a:pt x="1244981" y="1081659"/>
                  </a:lnTo>
                  <a:lnTo>
                    <a:pt x="1232281" y="1081659"/>
                  </a:lnTo>
                  <a:lnTo>
                    <a:pt x="1232281" y="1075309"/>
                  </a:lnTo>
                  <a:close/>
                </a:path>
                <a:path w="2477770" h="1088389">
                  <a:moveTo>
                    <a:pt x="2401061" y="31750"/>
                  </a:moveTo>
                  <a:lnTo>
                    <a:pt x="1232281" y="31750"/>
                  </a:lnTo>
                  <a:lnTo>
                    <a:pt x="1232281" y="1081659"/>
                  </a:lnTo>
                  <a:lnTo>
                    <a:pt x="1238631" y="1075309"/>
                  </a:lnTo>
                  <a:lnTo>
                    <a:pt x="1244981" y="1075309"/>
                  </a:lnTo>
                  <a:lnTo>
                    <a:pt x="1244981" y="44450"/>
                  </a:lnTo>
                  <a:lnTo>
                    <a:pt x="1238631" y="44450"/>
                  </a:lnTo>
                  <a:lnTo>
                    <a:pt x="1244981" y="38100"/>
                  </a:lnTo>
                  <a:lnTo>
                    <a:pt x="2401061" y="38100"/>
                  </a:lnTo>
                  <a:lnTo>
                    <a:pt x="2401061" y="31750"/>
                  </a:lnTo>
                  <a:close/>
                </a:path>
                <a:path w="2477770" h="1088389">
                  <a:moveTo>
                    <a:pt x="1244981" y="1075309"/>
                  </a:moveTo>
                  <a:lnTo>
                    <a:pt x="1238631" y="1075309"/>
                  </a:lnTo>
                  <a:lnTo>
                    <a:pt x="1232281" y="1081659"/>
                  </a:lnTo>
                  <a:lnTo>
                    <a:pt x="1244981" y="1081659"/>
                  </a:lnTo>
                  <a:lnTo>
                    <a:pt x="1244981" y="1075309"/>
                  </a:lnTo>
                  <a:close/>
                </a:path>
                <a:path w="2477770" h="1088389">
                  <a:moveTo>
                    <a:pt x="2401061" y="0"/>
                  </a:moveTo>
                  <a:lnTo>
                    <a:pt x="2401061" y="76200"/>
                  </a:lnTo>
                  <a:lnTo>
                    <a:pt x="2464561" y="44450"/>
                  </a:lnTo>
                  <a:lnTo>
                    <a:pt x="2413761" y="44450"/>
                  </a:lnTo>
                  <a:lnTo>
                    <a:pt x="2413761" y="31750"/>
                  </a:lnTo>
                  <a:lnTo>
                    <a:pt x="2464561" y="31750"/>
                  </a:lnTo>
                  <a:lnTo>
                    <a:pt x="2401061" y="0"/>
                  </a:lnTo>
                  <a:close/>
                </a:path>
                <a:path w="2477770" h="1088389">
                  <a:moveTo>
                    <a:pt x="1244981" y="38100"/>
                  </a:moveTo>
                  <a:lnTo>
                    <a:pt x="1238631" y="44450"/>
                  </a:lnTo>
                  <a:lnTo>
                    <a:pt x="1244981" y="44450"/>
                  </a:lnTo>
                  <a:lnTo>
                    <a:pt x="1244981" y="38100"/>
                  </a:lnTo>
                  <a:close/>
                </a:path>
                <a:path w="2477770" h="1088389">
                  <a:moveTo>
                    <a:pt x="2401061" y="38100"/>
                  </a:moveTo>
                  <a:lnTo>
                    <a:pt x="1244981" y="38100"/>
                  </a:lnTo>
                  <a:lnTo>
                    <a:pt x="1244981" y="44450"/>
                  </a:lnTo>
                  <a:lnTo>
                    <a:pt x="2401061" y="44450"/>
                  </a:lnTo>
                  <a:lnTo>
                    <a:pt x="2401061" y="38100"/>
                  </a:lnTo>
                  <a:close/>
                </a:path>
                <a:path w="2477770" h="1088389">
                  <a:moveTo>
                    <a:pt x="2464561" y="31750"/>
                  </a:moveTo>
                  <a:lnTo>
                    <a:pt x="2413761" y="31750"/>
                  </a:lnTo>
                  <a:lnTo>
                    <a:pt x="2413761" y="44450"/>
                  </a:lnTo>
                  <a:lnTo>
                    <a:pt x="2464561" y="44450"/>
                  </a:lnTo>
                  <a:lnTo>
                    <a:pt x="2477261" y="38100"/>
                  </a:lnTo>
                  <a:lnTo>
                    <a:pt x="246456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57216" y="2333243"/>
              <a:ext cx="1684020" cy="108585"/>
            </a:xfrm>
            <a:custGeom>
              <a:avLst/>
              <a:gdLst/>
              <a:ahLst/>
              <a:cxnLst/>
              <a:rect l="l" t="t" r="r" b="b"/>
              <a:pathLst>
                <a:path w="1684020" h="108585">
                  <a:moveTo>
                    <a:pt x="1684019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1684019" y="108203"/>
                  </a:lnTo>
                  <a:lnTo>
                    <a:pt x="16840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57216" y="2333243"/>
              <a:ext cx="1684020" cy="108585"/>
            </a:xfrm>
            <a:custGeom>
              <a:avLst/>
              <a:gdLst/>
              <a:ahLst/>
              <a:cxnLst/>
              <a:rect l="l" t="t" r="r" b="b"/>
              <a:pathLst>
                <a:path w="1684020" h="108585">
                  <a:moveTo>
                    <a:pt x="0" y="108203"/>
                  </a:moveTo>
                  <a:lnTo>
                    <a:pt x="1684019" y="108203"/>
                  </a:lnTo>
                  <a:lnTo>
                    <a:pt x="1684019" y="0"/>
                  </a:lnTo>
                  <a:lnTo>
                    <a:pt x="0" y="0"/>
                  </a:lnTo>
                  <a:lnTo>
                    <a:pt x="0" y="1082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56915" y="2488691"/>
              <a:ext cx="2399030" cy="1645285"/>
            </a:xfrm>
            <a:custGeom>
              <a:avLst/>
              <a:gdLst/>
              <a:ahLst/>
              <a:cxnLst/>
              <a:rect l="l" t="t" r="r" b="b"/>
              <a:pathLst>
                <a:path w="2399029" h="1645285">
                  <a:moveTo>
                    <a:pt x="1732660" y="1632331"/>
                  </a:moveTo>
                  <a:lnTo>
                    <a:pt x="0" y="1632331"/>
                  </a:lnTo>
                  <a:lnTo>
                    <a:pt x="0" y="1645031"/>
                  </a:lnTo>
                  <a:lnTo>
                    <a:pt x="1745360" y="1645031"/>
                  </a:lnTo>
                  <a:lnTo>
                    <a:pt x="1745360" y="1638681"/>
                  </a:lnTo>
                  <a:lnTo>
                    <a:pt x="1732660" y="1638681"/>
                  </a:lnTo>
                  <a:lnTo>
                    <a:pt x="1732660" y="1632331"/>
                  </a:lnTo>
                  <a:close/>
                </a:path>
                <a:path w="2399029" h="1645285">
                  <a:moveTo>
                    <a:pt x="2322703" y="31750"/>
                  </a:moveTo>
                  <a:lnTo>
                    <a:pt x="1732660" y="31750"/>
                  </a:lnTo>
                  <a:lnTo>
                    <a:pt x="1732660" y="1638681"/>
                  </a:lnTo>
                  <a:lnTo>
                    <a:pt x="1739010" y="1632331"/>
                  </a:lnTo>
                  <a:lnTo>
                    <a:pt x="1745360" y="1632331"/>
                  </a:lnTo>
                  <a:lnTo>
                    <a:pt x="1745360" y="44450"/>
                  </a:lnTo>
                  <a:lnTo>
                    <a:pt x="1739010" y="44450"/>
                  </a:lnTo>
                  <a:lnTo>
                    <a:pt x="1745360" y="38100"/>
                  </a:lnTo>
                  <a:lnTo>
                    <a:pt x="2322703" y="38100"/>
                  </a:lnTo>
                  <a:lnTo>
                    <a:pt x="2322703" y="31750"/>
                  </a:lnTo>
                  <a:close/>
                </a:path>
                <a:path w="2399029" h="1645285">
                  <a:moveTo>
                    <a:pt x="1745360" y="1632331"/>
                  </a:moveTo>
                  <a:lnTo>
                    <a:pt x="1739010" y="1632331"/>
                  </a:lnTo>
                  <a:lnTo>
                    <a:pt x="1732660" y="1638681"/>
                  </a:lnTo>
                  <a:lnTo>
                    <a:pt x="1745360" y="1638681"/>
                  </a:lnTo>
                  <a:lnTo>
                    <a:pt x="1745360" y="1632331"/>
                  </a:lnTo>
                  <a:close/>
                </a:path>
                <a:path w="2399029" h="1645285">
                  <a:moveTo>
                    <a:pt x="2322703" y="0"/>
                  </a:moveTo>
                  <a:lnTo>
                    <a:pt x="2322703" y="76200"/>
                  </a:lnTo>
                  <a:lnTo>
                    <a:pt x="2386203" y="44450"/>
                  </a:lnTo>
                  <a:lnTo>
                    <a:pt x="2335403" y="44450"/>
                  </a:lnTo>
                  <a:lnTo>
                    <a:pt x="2335403" y="31750"/>
                  </a:lnTo>
                  <a:lnTo>
                    <a:pt x="2386203" y="31750"/>
                  </a:lnTo>
                  <a:lnTo>
                    <a:pt x="2322703" y="0"/>
                  </a:lnTo>
                  <a:close/>
                </a:path>
                <a:path w="2399029" h="1645285">
                  <a:moveTo>
                    <a:pt x="1745360" y="38100"/>
                  </a:moveTo>
                  <a:lnTo>
                    <a:pt x="1739010" y="44450"/>
                  </a:lnTo>
                  <a:lnTo>
                    <a:pt x="1745360" y="44450"/>
                  </a:lnTo>
                  <a:lnTo>
                    <a:pt x="1745360" y="38100"/>
                  </a:lnTo>
                  <a:close/>
                </a:path>
                <a:path w="2399029" h="1645285">
                  <a:moveTo>
                    <a:pt x="2322703" y="38100"/>
                  </a:moveTo>
                  <a:lnTo>
                    <a:pt x="1745360" y="38100"/>
                  </a:lnTo>
                  <a:lnTo>
                    <a:pt x="1745360" y="44450"/>
                  </a:lnTo>
                  <a:lnTo>
                    <a:pt x="2322703" y="44450"/>
                  </a:lnTo>
                  <a:lnTo>
                    <a:pt x="2322703" y="38100"/>
                  </a:lnTo>
                  <a:close/>
                </a:path>
                <a:path w="2399029" h="1645285">
                  <a:moveTo>
                    <a:pt x="2386203" y="31750"/>
                  </a:moveTo>
                  <a:lnTo>
                    <a:pt x="2335403" y="31750"/>
                  </a:lnTo>
                  <a:lnTo>
                    <a:pt x="2335403" y="44450"/>
                  </a:lnTo>
                  <a:lnTo>
                    <a:pt x="2386203" y="44450"/>
                  </a:lnTo>
                  <a:lnTo>
                    <a:pt x="2398903" y="38100"/>
                  </a:lnTo>
                  <a:lnTo>
                    <a:pt x="238620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55691" y="2473451"/>
              <a:ext cx="1684020" cy="108585"/>
            </a:xfrm>
            <a:custGeom>
              <a:avLst/>
              <a:gdLst/>
              <a:ahLst/>
              <a:cxnLst/>
              <a:rect l="l" t="t" r="r" b="b"/>
              <a:pathLst>
                <a:path w="1684020" h="108585">
                  <a:moveTo>
                    <a:pt x="1684019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1684019" y="108203"/>
                  </a:lnTo>
                  <a:lnTo>
                    <a:pt x="168401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55691" y="2473451"/>
              <a:ext cx="1684020" cy="108585"/>
            </a:xfrm>
            <a:custGeom>
              <a:avLst/>
              <a:gdLst/>
              <a:ahLst/>
              <a:cxnLst/>
              <a:rect l="l" t="t" r="r" b="b"/>
              <a:pathLst>
                <a:path w="1684020" h="108585">
                  <a:moveTo>
                    <a:pt x="0" y="108203"/>
                  </a:moveTo>
                  <a:lnTo>
                    <a:pt x="1684019" y="108203"/>
                  </a:lnTo>
                  <a:lnTo>
                    <a:pt x="1684019" y="0"/>
                  </a:lnTo>
                  <a:lnTo>
                    <a:pt x="0" y="0"/>
                  </a:lnTo>
                  <a:lnTo>
                    <a:pt x="0" y="1082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55691" y="3268979"/>
              <a:ext cx="1684020" cy="108585"/>
            </a:xfrm>
            <a:custGeom>
              <a:avLst/>
              <a:gdLst/>
              <a:ahLst/>
              <a:cxnLst/>
              <a:rect l="l" t="t" r="r" b="b"/>
              <a:pathLst>
                <a:path w="1684020" h="108585">
                  <a:moveTo>
                    <a:pt x="1684019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1684019" y="108203"/>
                  </a:lnTo>
                  <a:lnTo>
                    <a:pt x="16840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5691" y="3268979"/>
              <a:ext cx="1684020" cy="108585"/>
            </a:xfrm>
            <a:custGeom>
              <a:avLst/>
              <a:gdLst/>
              <a:ahLst/>
              <a:cxnLst/>
              <a:rect l="l" t="t" r="r" b="b"/>
              <a:pathLst>
                <a:path w="1684020" h="108585">
                  <a:moveTo>
                    <a:pt x="0" y="108203"/>
                  </a:moveTo>
                  <a:lnTo>
                    <a:pt x="1684019" y="108203"/>
                  </a:lnTo>
                  <a:lnTo>
                    <a:pt x="1684019" y="0"/>
                  </a:lnTo>
                  <a:lnTo>
                    <a:pt x="0" y="0"/>
                  </a:lnTo>
                  <a:lnTo>
                    <a:pt x="0" y="1082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56915" y="3285743"/>
              <a:ext cx="2400300" cy="1268730"/>
            </a:xfrm>
            <a:custGeom>
              <a:avLst/>
              <a:gdLst/>
              <a:ahLst/>
              <a:cxnLst/>
              <a:rect l="l" t="t" r="r" b="b"/>
              <a:pathLst>
                <a:path w="2400300" h="1268729">
                  <a:moveTo>
                    <a:pt x="2124963" y="1255775"/>
                  </a:moveTo>
                  <a:lnTo>
                    <a:pt x="0" y="1255775"/>
                  </a:lnTo>
                  <a:lnTo>
                    <a:pt x="0" y="1268475"/>
                  </a:lnTo>
                  <a:lnTo>
                    <a:pt x="2137663" y="1268475"/>
                  </a:lnTo>
                  <a:lnTo>
                    <a:pt x="2137663" y="1262125"/>
                  </a:lnTo>
                  <a:lnTo>
                    <a:pt x="2124963" y="1262125"/>
                  </a:lnTo>
                  <a:lnTo>
                    <a:pt x="2124963" y="1255775"/>
                  </a:lnTo>
                  <a:close/>
                </a:path>
                <a:path w="2400300" h="1268729">
                  <a:moveTo>
                    <a:pt x="2323592" y="31750"/>
                  </a:moveTo>
                  <a:lnTo>
                    <a:pt x="2124963" y="31750"/>
                  </a:lnTo>
                  <a:lnTo>
                    <a:pt x="2124963" y="1262125"/>
                  </a:lnTo>
                  <a:lnTo>
                    <a:pt x="2131313" y="1255775"/>
                  </a:lnTo>
                  <a:lnTo>
                    <a:pt x="2137663" y="1255775"/>
                  </a:lnTo>
                  <a:lnTo>
                    <a:pt x="2137663" y="44450"/>
                  </a:lnTo>
                  <a:lnTo>
                    <a:pt x="2131313" y="44450"/>
                  </a:lnTo>
                  <a:lnTo>
                    <a:pt x="2137663" y="38100"/>
                  </a:lnTo>
                  <a:lnTo>
                    <a:pt x="2323592" y="38100"/>
                  </a:lnTo>
                  <a:lnTo>
                    <a:pt x="2323592" y="31750"/>
                  </a:lnTo>
                  <a:close/>
                </a:path>
                <a:path w="2400300" h="1268729">
                  <a:moveTo>
                    <a:pt x="2137663" y="1255775"/>
                  </a:moveTo>
                  <a:lnTo>
                    <a:pt x="2131313" y="1255775"/>
                  </a:lnTo>
                  <a:lnTo>
                    <a:pt x="2124963" y="1262125"/>
                  </a:lnTo>
                  <a:lnTo>
                    <a:pt x="2137663" y="1262125"/>
                  </a:lnTo>
                  <a:lnTo>
                    <a:pt x="2137663" y="1255775"/>
                  </a:lnTo>
                  <a:close/>
                </a:path>
                <a:path w="2400300" h="1268729">
                  <a:moveTo>
                    <a:pt x="2323592" y="0"/>
                  </a:moveTo>
                  <a:lnTo>
                    <a:pt x="2323592" y="76200"/>
                  </a:lnTo>
                  <a:lnTo>
                    <a:pt x="2387092" y="44450"/>
                  </a:lnTo>
                  <a:lnTo>
                    <a:pt x="2336292" y="44450"/>
                  </a:lnTo>
                  <a:lnTo>
                    <a:pt x="2336292" y="31750"/>
                  </a:lnTo>
                  <a:lnTo>
                    <a:pt x="2387092" y="31750"/>
                  </a:lnTo>
                  <a:lnTo>
                    <a:pt x="2323592" y="0"/>
                  </a:lnTo>
                  <a:close/>
                </a:path>
                <a:path w="2400300" h="1268729">
                  <a:moveTo>
                    <a:pt x="2137663" y="38100"/>
                  </a:moveTo>
                  <a:lnTo>
                    <a:pt x="2131313" y="44450"/>
                  </a:lnTo>
                  <a:lnTo>
                    <a:pt x="2137663" y="44450"/>
                  </a:lnTo>
                  <a:lnTo>
                    <a:pt x="2137663" y="38100"/>
                  </a:lnTo>
                  <a:close/>
                </a:path>
                <a:path w="2400300" h="1268729">
                  <a:moveTo>
                    <a:pt x="2323592" y="38100"/>
                  </a:moveTo>
                  <a:lnTo>
                    <a:pt x="2137663" y="38100"/>
                  </a:lnTo>
                  <a:lnTo>
                    <a:pt x="2137663" y="44450"/>
                  </a:lnTo>
                  <a:lnTo>
                    <a:pt x="2323592" y="44450"/>
                  </a:lnTo>
                  <a:lnTo>
                    <a:pt x="2323592" y="38100"/>
                  </a:lnTo>
                  <a:close/>
                </a:path>
                <a:path w="2400300" h="1268729">
                  <a:moveTo>
                    <a:pt x="2387092" y="31750"/>
                  </a:moveTo>
                  <a:lnTo>
                    <a:pt x="2336292" y="31750"/>
                  </a:lnTo>
                  <a:lnTo>
                    <a:pt x="2336292" y="44450"/>
                  </a:lnTo>
                  <a:lnTo>
                    <a:pt x="2387092" y="44450"/>
                  </a:lnTo>
                  <a:lnTo>
                    <a:pt x="2399792" y="38100"/>
                  </a:lnTo>
                  <a:lnTo>
                    <a:pt x="238709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6955" y="3185160"/>
            <a:ext cx="67310" cy="426720"/>
          </a:xfrm>
          <a:custGeom>
            <a:avLst/>
            <a:gdLst/>
            <a:ahLst/>
            <a:cxnLst/>
            <a:rect l="l" t="t" r="r" b="b"/>
            <a:pathLst>
              <a:path w="67310" h="426720">
                <a:moveTo>
                  <a:pt x="0" y="426719"/>
                </a:moveTo>
                <a:lnTo>
                  <a:pt x="67056" y="426719"/>
                </a:lnTo>
                <a:lnTo>
                  <a:pt x="67056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70605" y="3178810"/>
            <a:ext cx="633095" cy="439420"/>
            <a:chOff x="3070605" y="3178810"/>
            <a:chExt cx="633095" cy="439420"/>
          </a:xfrm>
        </p:grpSpPr>
        <p:sp>
          <p:nvSpPr>
            <p:cNvPr id="4" name="object 4"/>
            <p:cNvSpPr/>
            <p:nvPr/>
          </p:nvSpPr>
          <p:spPr>
            <a:xfrm>
              <a:off x="3633215" y="3185160"/>
              <a:ext cx="64135" cy="426720"/>
            </a:xfrm>
            <a:custGeom>
              <a:avLst/>
              <a:gdLst/>
              <a:ahLst/>
              <a:cxnLst/>
              <a:rect l="l" t="t" r="r" b="b"/>
              <a:pathLst>
                <a:path w="64135" h="426720">
                  <a:moveTo>
                    <a:pt x="0" y="426719"/>
                  </a:moveTo>
                  <a:lnTo>
                    <a:pt x="64008" y="426719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6955" y="3185160"/>
              <a:ext cx="620395" cy="426720"/>
            </a:xfrm>
            <a:custGeom>
              <a:avLst/>
              <a:gdLst/>
              <a:ahLst/>
              <a:cxnLst/>
              <a:rect l="l" t="t" r="r" b="b"/>
              <a:pathLst>
                <a:path w="620395" h="426720">
                  <a:moveTo>
                    <a:pt x="0" y="426719"/>
                  </a:moveTo>
                  <a:lnTo>
                    <a:pt x="620268" y="426719"/>
                  </a:lnTo>
                  <a:lnTo>
                    <a:pt x="620268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076955" y="3896867"/>
            <a:ext cx="67310" cy="426720"/>
          </a:xfrm>
          <a:custGeom>
            <a:avLst/>
            <a:gdLst/>
            <a:ahLst/>
            <a:cxnLst/>
            <a:rect l="l" t="t" r="r" b="b"/>
            <a:pathLst>
              <a:path w="67310" h="426720">
                <a:moveTo>
                  <a:pt x="0" y="426719"/>
                </a:moveTo>
                <a:lnTo>
                  <a:pt x="67056" y="426719"/>
                </a:lnTo>
                <a:lnTo>
                  <a:pt x="67056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070605" y="3890517"/>
            <a:ext cx="633095" cy="880110"/>
            <a:chOff x="3070605" y="3890517"/>
            <a:chExt cx="633095" cy="880110"/>
          </a:xfrm>
        </p:grpSpPr>
        <p:sp>
          <p:nvSpPr>
            <p:cNvPr id="8" name="object 8"/>
            <p:cNvSpPr/>
            <p:nvPr/>
          </p:nvSpPr>
          <p:spPr>
            <a:xfrm>
              <a:off x="3633215" y="3896867"/>
              <a:ext cx="64135" cy="426720"/>
            </a:xfrm>
            <a:custGeom>
              <a:avLst/>
              <a:gdLst/>
              <a:ahLst/>
              <a:cxnLst/>
              <a:rect l="l" t="t" r="r" b="b"/>
              <a:pathLst>
                <a:path w="64135" h="426720">
                  <a:moveTo>
                    <a:pt x="0" y="426719"/>
                  </a:moveTo>
                  <a:lnTo>
                    <a:pt x="64008" y="426719"/>
                  </a:lnTo>
                  <a:lnTo>
                    <a:pt x="64008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6955" y="3896867"/>
              <a:ext cx="620395" cy="426720"/>
            </a:xfrm>
            <a:custGeom>
              <a:avLst/>
              <a:gdLst/>
              <a:ahLst/>
              <a:cxnLst/>
              <a:rect l="l" t="t" r="r" b="b"/>
              <a:pathLst>
                <a:path w="620395" h="426720">
                  <a:moveTo>
                    <a:pt x="0" y="426719"/>
                  </a:moveTo>
                  <a:lnTo>
                    <a:pt x="620268" y="426719"/>
                  </a:lnTo>
                  <a:lnTo>
                    <a:pt x="620268" y="0"/>
                  </a:lnTo>
                  <a:lnTo>
                    <a:pt x="0" y="0"/>
                  </a:lnTo>
                  <a:lnTo>
                    <a:pt x="0" y="4267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76956" y="4337303"/>
              <a:ext cx="620395" cy="426720"/>
            </a:xfrm>
            <a:custGeom>
              <a:avLst/>
              <a:gdLst/>
              <a:ahLst/>
              <a:cxnLst/>
              <a:rect l="l" t="t" r="r" b="b"/>
              <a:pathLst>
                <a:path w="620395" h="426720">
                  <a:moveTo>
                    <a:pt x="67056" y="0"/>
                  </a:moveTo>
                  <a:lnTo>
                    <a:pt x="0" y="0"/>
                  </a:lnTo>
                  <a:lnTo>
                    <a:pt x="0" y="426720"/>
                  </a:lnTo>
                  <a:lnTo>
                    <a:pt x="67056" y="426720"/>
                  </a:lnTo>
                  <a:lnTo>
                    <a:pt x="67056" y="0"/>
                  </a:lnTo>
                  <a:close/>
                </a:path>
                <a:path w="620395" h="426720">
                  <a:moveTo>
                    <a:pt x="620268" y="0"/>
                  </a:moveTo>
                  <a:lnTo>
                    <a:pt x="556260" y="0"/>
                  </a:lnTo>
                  <a:lnTo>
                    <a:pt x="556260" y="426720"/>
                  </a:lnTo>
                  <a:lnTo>
                    <a:pt x="620268" y="426720"/>
                  </a:lnTo>
                  <a:lnTo>
                    <a:pt x="62026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6955" y="4337303"/>
              <a:ext cx="620395" cy="426720"/>
            </a:xfrm>
            <a:custGeom>
              <a:avLst/>
              <a:gdLst/>
              <a:ahLst/>
              <a:cxnLst/>
              <a:rect l="l" t="t" r="r" b="b"/>
              <a:pathLst>
                <a:path w="620395" h="426720">
                  <a:moveTo>
                    <a:pt x="0" y="426720"/>
                  </a:moveTo>
                  <a:lnTo>
                    <a:pt x="620268" y="426720"/>
                  </a:lnTo>
                  <a:lnTo>
                    <a:pt x="620268" y="0"/>
                  </a:lnTo>
                  <a:lnTo>
                    <a:pt x="0" y="0"/>
                  </a:lnTo>
                  <a:lnTo>
                    <a:pt x="0" y="42672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34086" y="3050794"/>
            <a:ext cx="1069340" cy="1634489"/>
            <a:chOff x="434086" y="3050794"/>
            <a:chExt cx="1069340" cy="1634489"/>
          </a:xfrm>
        </p:grpSpPr>
        <p:sp>
          <p:nvSpPr>
            <p:cNvPr id="13" name="object 13"/>
            <p:cNvSpPr/>
            <p:nvPr/>
          </p:nvSpPr>
          <p:spPr>
            <a:xfrm>
              <a:off x="440436" y="305714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0436" y="305714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3484" y="323697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3484" y="323697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8056" y="3421380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8056" y="3421380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3484" y="359511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3484" y="359511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6532" y="377494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6532" y="377494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1104" y="395935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1104" y="395935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580" y="414070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9580" y="414070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2628" y="432054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2628" y="432054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200" y="450494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7200" y="450494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4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137661" y="2488438"/>
            <a:ext cx="502284" cy="2884170"/>
            <a:chOff x="3137661" y="2488438"/>
            <a:chExt cx="502284" cy="2884170"/>
          </a:xfrm>
        </p:grpSpPr>
        <p:sp>
          <p:nvSpPr>
            <p:cNvPr id="32" name="object 32"/>
            <p:cNvSpPr/>
            <p:nvPr/>
          </p:nvSpPr>
          <p:spPr>
            <a:xfrm>
              <a:off x="3144011" y="2494788"/>
              <a:ext cx="489584" cy="2871470"/>
            </a:xfrm>
            <a:custGeom>
              <a:avLst/>
              <a:gdLst/>
              <a:ahLst/>
              <a:cxnLst/>
              <a:rect l="l" t="t" r="r" b="b"/>
              <a:pathLst>
                <a:path w="489585" h="2871470">
                  <a:moveTo>
                    <a:pt x="489203" y="0"/>
                  </a:moveTo>
                  <a:lnTo>
                    <a:pt x="0" y="0"/>
                  </a:lnTo>
                  <a:lnTo>
                    <a:pt x="0" y="2871216"/>
                  </a:lnTo>
                  <a:lnTo>
                    <a:pt x="489203" y="2871216"/>
                  </a:lnTo>
                  <a:lnTo>
                    <a:pt x="4892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44011" y="2494788"/>
              <a:ext cx="489584" cy="2871470"/>
            </a:xfrm>
            <a:custGeom>
              <a:avLst/>
              <a:gdLst/>
              <a:ahLst/>
              <a:cxnLst/>
              <a:rect l="l" t="t" r="r" b="b"/>
              <a:pathLst>
                <a:path w="489585" h="2871470">
                  <a:moveTo>
                    <a:pt x="0" y="2871216"/>
                  </a:moveTo>
                  <a:lnTo>
                    <a:pt x="489203" y="2871216"/>
                  </a:lnTo>
                  <a:lnTo>
                    <a:pt x="489203" y="0"/>
                  </a:lnTo>
                  <a:lnTo>
                    <a:pt x="0" y="0"/>
                  </a:lnTo>
                  <a:lnTo>
                    <a:pt x="0" y="28712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124453" y="3497745"/>
            <a:ext cx="528955" cy="1031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64207" y="3064764"/>
            <a:ext cx="489584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873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873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3823715"/>
            <a:ext cx="147066" cy="7620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839" y="3822191"/>
            <a:ext cx="147066" cy="7620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550667" y="2564129"/>
            <a:ext cx="177800" cy="2725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latin typeface="Calibri"/>
                <a:cs typeface="Calibri"/>
              </a:rPr>
              <a:t>000001</a:t>
            </a:r>
            <a:r>
              <a:rPr sz="1200" b="1" spc="280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C7C30"/>
                </a:solidFill>
                <a:latin typeface="Calibri"/>
                <a:cs typeface="Calibri"/>
              </a:rPr>
              <a:t>00100</a:t>
            </a:r>
            <a:r>
              <a:rPr sz="1200" b="1" spc="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38235"/>
                </a:solidFill>
                <a:latin typeface="Calibri"/>
                <a:cs typeface="Calibri"/>
              </a:rPr>
              <a:t>01111</a:t>
            </a:r>
            <a:r>
              <a:rPr sz="1200" b="1" spc="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000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01000</a:t>
            </a:r>
            <a:r>
              <a:rPr sz="1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00000001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87167" y="2485644"/>
            <a:ext cx="276225" cy="2868295"/>
          </a:xfrm>
          <a:custGeom>
            <a:avLst/>
            <a:gdLst/>
            <a:ahLst/>
            <a:cxnLst/>
            <a:rect l="l" t="t" r="r" b="b"/>
            <a:pathLst>
              <a:path w="276225" h="2868295">
                <a:moveTo>
                  <a:pt x="0" y="2868167"/>
                </a:moveTo>
                <a:lnTo>
                  <a:pt x="275844" y="2868167"/>
                </a:lnTo>
                <a:lnTo>
                  <a:pt x="275844" y="0"/>
                </a:lnTo>
                <a:lnTo>
                  <a:pt x="0" y="0"/>
                </a:lnTo>
                <a:lnTo>
                  <a:pt x="0" y="2868167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Fixed</a:t>
            </a:r>
            <a:r>
              <a:rPr spc="-215" dirty="0"/>
              <a:t> </a:t>
            </a:r>
            <a:r>
              <a:rPr spc="-35" dirty="0"/>
              <a:t>register</a:t>
            </a:r>
            <a:r>
              <a:rPr spc="-200" dirty="0"/>
              <a:t> </a:t>
            </a:r>
            <a:r>
              <a:rPr spc="-20" dirty="0"/>
              <a:t>position,</a:t>
            </a:r>
            <a:r>
              <a:rPr spc="-185" dirty="0"/>
              <a:t> </a:t>
            </a:r>
            <a:r>
              <a:rPr spc="-10" dirty="0"/>
              <a:t>simple</a:t>
            </a:r>
            <a:r>
              <a:rPr spc="-190" dirty="0"/>
              <a:t> </a:t>
            </a:r>
            <a:r>
              <a:rPr spc="-20" dirty="0"/>
              <a:t>decode</a:t>
            </a:r>
            <a:r>
              <a:rPr spc="-204" dirty="0"/>
              <a:t> </a:t>
            </a:r>
            <a:r>
              <a:rPr spc="-10" dirty="0"/>
              <a:t>logic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2677667" y="2008863"/>
            <a:ext cx="4177665" cy="4261485"/>
            <a:chOff x="2677667" y="2008863"/>
            <a:chExt cx="4177665" cy="4261485"/>
          </a:xfrm>
        </p:grpSpPr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7216" y="2008863"/>
              <a:ext cx="1661651" cy="426122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677667" y="3067811"/>
              <a:ext cx="2479040" cy="368300"/>
            </a:xfrm>
            <a:custGeom>
              <a:avLst/>
              <a:gdLst/>
              <a:ahLst/>
              <a:cxnLst/>
              <a:rect l="l" t="t" r="r" b="b"/>
              <a:pathLst>
                <a:path w="2479040" h="368300">
                  <a:moveTo>
                    <a:pt x="1870964" y="355346"/>
                  </a:moveTo>
                  <a:lnTo>
                    <a:pt x="0" y="355346"/>
                  </a:lnTo>
                  <a:lnTo>
                    <a:pt x="0" y="368046"/>
                  </a:lnTo>
                  <a:lnTo>
                    <a:pt x="1883664" y="368046"/>
                  </a:lnTo>
                  <a:lnTo>
                    <a:pt x="1883664" y="361696"/>
                  </a:lnTo>
                  <a:lnTo>
                    <a:pt x="1870964" y="361696"/>
                  </a:lnTo>
                  <a:lnTo>
                    <a:pt x="1870964" y="355346"/>
                  </a:lnTo>
                  <a:close/>
                </a:path>
                <a:path w="2479040" h="368300">
                  <a:moveTo>
                    <a:pt x="2402712" y="31750"/>
                  </a:moveTo>
                  <a:lnTo>
                    <a:pt x="1870964" y="31750"/>
                  </a:lnTo>
                  <a:lnTo>
                    <a:pt x="1870964" y="361696"/>
                  </a:lnTo>
                  <a:lnTo>
                    <a:pt x="1877314" y="355346"/>
                  </a:lnTo>
                  <a:lnTo>
                    <a:pt x="1883664" y="355346"/>
                  </a:lnTo>
                  <a:lnTo>
                    <a:pt x="1883664" y="44450"/>
                  </a:lnTo>
                  <a:lnTo>
                    <a:pt x="1877314" y="44450"/>
                  </a:lnTo>
                  <a:lnTo>
                    <a:pt x="1883664" y="38100"/>
                  </a:lnTo>
                  <a:lnTo>
                    <a:pt x="2402712" y="38100"/>
                  </a:lnTo>
                  <a:lnTo>
                    <a:pt x="2402712" y="31750"/>
                  </a:lnTo>
                  <a:close/>
                </a:path>
                <a:path w="2479040" h="368300">
                  <a:moveTo>
                    <a:pt x="1883664" y="355346"/>
                  </a:moveTo>
                  <a:lnTo>
                    <a:pt x="1877314" y="355346"/>
                  </a:lnTo>
                  <a:lnTo>
                    <a:pt x="1870964" y="361696"/>
                  </a:lnTo>
                  <a:lnTo>
                    <a:pt x="1883664" y="361696"/>
                  </a:lnTo>
                  <a:lnTo>
                    <a:pt x="1883664" y="355346"/>
                  </a:lnTo>
                  <a:close/>
                </a:path>
                <a:path w="2479040" h="368300">
                  <a:moveTo>
                    <a:pt x="2402712" y="0"/>
                  </a:moveTo>
                  <a:lnTo>
                    <a:pt x="2402712" y="76200"/>
                  </a:lnTo>
                  <a:lnTo>
                    <a:pt x="2466212" y="44450"/>
                  </a:lnTo>
                  <a:lnTo>
                    <a:pt x="2415412" y="44450"/>
                  </a:lnTo>
                  <a:lnTo>
                    <a:pt x="2415412" y="31750"/>
                  </a:lnTo>
                  <a:lnTo>
                    <a:pt x="2466212" y="31750"/>
                  </a:lnTo>
                  <a:lnTo>
                    <a:pt x="2402712" y="0"/>
                  </a:lnTo>
                  <a:close/>
                </a:path>
                <a:path w="2479040" h="368300">
                  <a:moveTo>
                    <a:pt x="1883664" y="38100"/>
                  </a:moveTo>
                  <a:lnTo>
                    <a:pt x="1877314" y="44450"/>
                  </a:lnTo>
                  <a:lnTo>
                    <a:pt x="1883664" y="44450"/>
                  </a:lnTo>
                  <a:lnTo>
                    <a:pt x="1883664" y="38100"/>
                  </a:lnTo>
                  <a:close/>
                </a:path>
                <a:path w="2479040" h="368300">
                  <a:moveTo>
                    <a:pt x="2402712" y="38100"/>
                  </a:moveTo>
                  <a:lnTo>
                    <a:pt x="1883664" y="38100"/>
                  </a:lnTo>
                  <a:lnTo>
                    <a:pt x="1883664" y="44450"/>
                  </a:lnTo>
                  <a:lnTo>
                    <a:pt x="2402712" y="44450"/>
                  </a:lnTo>
                  <a:lnTo>
                    <a:pt x="2402712" y="38100"/>
                  </a:lnTo>
                  <a:close/>
                </a:path>
                <a:path w="2479040" h="368300">
                  <a:moveTo>
                    <a:pt x="2466212" y="31750"/>
                  </a:moveTo>
                  <a:lnTo>
                    <a:pt x="2415412" y="31750"/>
                  </a:lnTo>
                  <a:lnTo>
                    <a:pt x="2415412" y="44450"/>
                  </a:lnTo>
                  <a:lnTo>
                    <a:pt x="2466212" y="44450"/>
                  </a:lnTo>
                  <a:lnTo>
                    <a:pt x="2478912" y="38100"/>
                  </a:lnTo>
                  <a:lnTo>
                    <a:pt x="246621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55691" y="3051047"/>
              <a:ext cx="1684020" cy="108585"/>
            </a:xfrm>
            <a:custGeom>
              <a:avLst/>
              <a:gdLst/>
              <a:ahLst/>
              <a:cxnLst/>
              <a:rect l="l" t="t" r="r" b="b"/>
              <a:pathLst>
                <a:path w="1684020" h="108585">
                  <a:moveTo>
                    <a:pt x="1684019" y="0"/>
                  </a:moveTo>
                  <a:lnTo>
                    <a:pt x="0" y="0"/>
                  </a:lnTo>
                  <a:lnTo>
                    <a:pt x="0" y="108203"/>
                  </a:lnTo>
                  <a:lnTo>
                    <a:pt x="1684019" y="108203"/>
                  </a:lnTo>
                  <a:lnTo>
                    <a:pt x="16840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55691" y="3051047"/>
              <a:ext cx="1684020" cy="108585"/>
            </a:xfrm>
            <a:custGeom>
              <a:avLst/>
              <a:gdLst/>
              <a:ahLst/>
              <a:cxnLst/>
              <a:rect l="l" t="t" r="r" b="b"/>
              <a:pathLst>
                <a:path w="1684020" h="108585">
                  <a:moveTo>
                    <a:pt x="0" y="108203"/>
                  </a:moveTo>
                  <a:lnTo>
                    <a:pt x="1684019" y="108203"/>
                  </a:lnTo>
                  <a:lnTo>
                    <a:pt x="1684019" y="0"/>
                  </a:lnTo>
                  <a:lnTo>
                    <a:pt x="0" y="0"/>
                  </a:lnTo>
                  <a:lnTo>
                    <a:pt x="0" y="10820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56915" y="3875532"/>
              <a:ext cx="2399030" cy="258445"/>
            </a:xfrm>
            <a:custGeom>
              <a:avLst/>
              <a:gdLst/>
              <a:ahLst/>
              <a:cxnLst/>
              <a:rect l="l" t="t" r="r" b="b"/>
              <a:pathLst>
                <a:path w="2399029" h="258445">
                  <a:moveTo>
                    <a:pt x="1677161" y="245745"/>
                  </a:moveTo>
                  <a:lnTo>
                    <a:pt x="0" y="245745"/>
                  </a:lnTo>
                  <a:lnTo>
                    <a:pt x="0" y="258445"/>
                  </a:lnTo>
                  <a:lnTo>
                    <a:pt x="1689861" y="258445"/>
                  </a:lnTo>
                  <a:lnTo>
                    <a:pt x="1689861" y="252095"/>
                  </a:lnTo>
                  <a:lnTo>
                    <a:pt x="1677161" y="252095"/>
                  </a:lnTo>
                  <a:lnTo>
                    <a:pt x="1677161" y="245745"/>
                  </a:lnTo>
                  <a:close/>
                </a:path>
                <a:path w="2399029" h="258445">
                  <a:moveTo>
                    <a:pt x="2322703" y="31750"/>
                  </a:moveTo>
                  <a:lnTo>
                    <a:pt x="1677161" y="31750"/>
                  </a:lnTo>
                  <a:lnTo>
                    <a:pt x="1677161" y="252095"/>
                  </a:lnTo>
                  <a:lnTo>
                    <a:pt x="1683511" y="245745"/>
                  </a:lnTo>
                  <a:lnTo>
                    <a:pt x="1689861" y="245745"/>
                  </a:lnTo>
                  <a:lnTo>
                    <a:pt x="1689861" y="44450"/>
                  </a:lnTo>
                  <a:lnTo>
                    <a:pt x="1683511" y="44450"/>
                  </a:lnTo>
                  <a:lnTo>
                    <a:pt x="1689861" y="38100"/>
                  </a:lnTo>
                  <a:lnTo>
                    <a:pt x="2322703" y="38100"/>
                  </a:lnTo>
                  <a:lnTo>
                    <a:pt x="2322703" y="31750"/>
                  </a:lnTo>
                  <a:close/>
                </a:path>
                <a:path w="2399029" h="258445">
                  <a:moveTo>
                    <a:pt x="1689861" y="245745"/>
                  </a:moveTo>
                  <a:lnTo>
                    <a:pt x="1683511" y="245745"/>
                  </a:lnTo>
                  <a:lnTo>
                    <a:pt x="1677161" y="252095"/>
                  </a:lnTo>
                  <a:lnTo>
                    <a:pt x="1689861" y="252095"/>
                  </a:lnTo>
                  <a:lnTo>
                    <a:pt x="1689861" y="245745"/>
                  </a:lnTo>
                  <a:close/>
                </a:path>
                <a:path w="2399029" h="258445">
                  <a:moveTo>
                    <a:pt x="2322703" y="0"/>
                  </a:moveTo>
                  <a:lnTo>
                    <a:pt x="2322703" y="76200"/>
                  </a:lnTo>
                  <a:lnTo>
                    <a:pt x="2386203" y="44450"/>
                  </a:lnTo>
                  <a:lnTo>
                    <a:pt x="2335403" y="44450"/>
                  </a:lnTo>
                  <a:lnTo>
                    <a:pt x="2335403" y="31750"/>
                  </a:lnTo>
                  <a:lnTo>
                    <a:pt x="2386203" y="31750"/>
                  </a:lnTo>
                  <a:lnTo>
                    <a:pt x="2322703" y="0"/>
                  </a:lnTo>
                  <a:close/>
                </a:path>
                <a:path w="2399029" h="258445">
                  <a:moveTo>
                    <a:pt x="1689861" y="38100"/>
                  </a:moveTo>
                  <a:lnTo>
                    <a:pt x="1683511" y="44450"/>
                  </a:lnTo>
                  <a:lnTo>
                    <a:pt x="1689861" y="44450"/>
                  </a:lnTo>
                  <a:lnTo>
                    <a:pt x="1689861" y="38100"/>
                  </a:lnTo>
                  <a:close/>
                </a:path>
                <a:path w="2399029" h="258445">
                  <a:moveTo>
                    <a:pt x="2322703" y="38100"/>
                  </a:moveTo>
                  <a:lnTo>
                    <a:pt x="1689861" y="38100"/>
                  </a:lnTo>
                  <a:lnTo>
                    <a:pt x="1689861" y="44450"/>
                  </a:lnTo>
                  <a:lnTo>
                    <a:pt x="2322703" y="44450"/>
                  </a:lnTo>
                  <a:lnTo>
                    <a:pt x="2322703" y="38100"/>
                  </a:lnTo>
                  <a:close/>
                </a:path>
                <a:path w="2399029" h="258445">
                  <a:moveTo>
                    <a:pt x="2386203" y="31750"/>
                  </a:moveTo>
                  <a:lnTo>
                    <a:pt x="2335403" y="31750"/>
                  </a:lnTo>
                  <a:lnTo>
                    <a:pt x="2335403" y="44450"/>
                  </a:lnTo>
                  <a:lnTo>
                    <a:pt x="2386203" y="44450"/>
                  </a:lnTo>
                  <a:lnTo>
                    <a:pt x="2398903" y="38100"/>
                  </a:lnTo>
                  <a:lnTo>
                    <a:pt x="238620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55691" y="3860291"/>
              <a:ext cx="1684020" cy="106680"/>
            </a:xfrm>
            <a:custGeom>
              <a:avLst/>
              <a:gdLst/>
              <a:ahLst/>
              <a:cxnLst/>
              <a:rect l="l" t="t" r="r" b="b"/>
              <a:pathLst>
                <a:path w="1684020" h="106679">
                  <a:moveTo>
                    <a:pt x="168401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684019" y="106679"/>
                  </a:lnTo>
                  <a:lnTo>
                    <a:pt x="168401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55691" y="3860291"/>
              <a:ext cx="1684020" cy="106680"/>
            </a:xfrm>
            <a:custGeom>
              <a:avLst/>
              <a:gdLst/>
              <a:ahLst/>
              <a:cxnLst/>
              <a:rect l="l" t="t" r="r" b="b"/>
              <a:pathLst>
                <a:path w="1684020" h="106679">
                  <a:moveTo>
                    <a:pt x="0" y="106679"/>
                  </a:moveTo>
                  <a:lnTo>
                    <a:pt x="1684019" y="106679"/>
                  </a:lnTo>
                  <a:lnTo>
                    <a:pt x="1684019" y="0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64835" y="2563367"/>
              <a:ext cx="1684020" cy="106680"/>
            </a:xfrm>
            <a:custGeom>
              <a:avLst/>
              <a:gdLst/>
              <a:ahLst/>
              <a:cxnLst/>
              <a:rect l="l" t="t" r="r" b="b"/>
              <a:pathLst>
                <a:path w="1684020" h="106680">
                  <a:moveTo>
                    <a:pt x="168401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684019" y="106679"/>
                  </a:lnTo>
                  <a:lnTo>
                    <a:pt x="168401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64835" y="2563367"/>
              <a:ext cx="1684020" cy="106680"/>
            </a:xfrm>
            <a:custGeom>
              <a:avLst/>
              <a:gdLst/>
              <a:ahLst/>
              <a:cxnLst/>
              <a:rect l="l" t="t" r="r" b="b"/>
              <a:pathLst>
                <a:path w="1684020" h="106680">
                  <a:moveTo>
                    <a:pt x="0" y="106679"/>
                  </a:moveTo>
                  <a:lnTo>
                    <a:pt x="1684019" y="106679"/>
                  </a:lnTo>
                  <a:lnTo>
                    <a:pt x="1684019" y="0"/>
                  </a:lnTo>
                  <a:lnTo>
                    <a:pt x="0" y="0"/>
                  </a:lnTo>
                  <a:lnTo>
                    <a:pt x="0" y="106679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66059" y="2578607"/>
              <a:ext cx="2400300" cy="1965960"/>
            </a:xfrm>
            <a:custGeom>
              <a:avLst/>
              <a:gdLst/>
              <a:ahLst/>
              <a:cxnLst/>
              <a:rect l="l" t="t" r="r" b="b"/>
              <a:pathLst>
                <a:path w="2400300" h="1965960">
                  <a:moveTo>
                    <a:pt x="1919731" y="1953005"/>
                  </a:moveTo>
                  <a:lnTo>
                    <a:pt x="0" y="1953005"/>
                  </a:lnTo>
                  <a:lnTo>
                    <a:pt x="0" y="1965705"/>
                  </a:lnTo>
                  <a:lnTo>
                    <a:pt x="1932431" y="1965705"/>
                  </a:lnTo>
                  <a:lnTo>
                    <a:pt x="1932431" y="1959355"/>
                  </a:lnTo>
                  <a:lnTo>
                    <a:pt x="1919731" y="1959355"/>
                  </a:lnTo>
                  <a:lnTo>
                    <a:pt x="1919731" y="1953005"/>
                  </a:lnTo>
                  <a:close/>
                </a:path>
                <a:path w="2400300" h="1965960">
                  <a:moveTo>
                    <a:pt x="2323591" y="31750"/>
                  </a:moveTo>
                  <a:lnTo>
                    <a:pt x="1919731" y="31750"/>
                  </a:lnTo>
                  <a:lnTo>
                    <a:pt x="1919731" y="1959355"/>
                  </a:lnTo>
                  <a:lnTo>
                    <a:pt x="1926081" y="1953005"/>
                  </a:lnTo>
                  <a:lnTo>
                    <a:pt x="1932431" y="1953005"/>
                  </a:lnTo>
                  <a:lnTo>
                    <a:pt x="1932431" y="44450"/>
                  </a:lnTo>
                  <a:lnTo>
                    <a:pt x="1926081" y="44450"/>
                  </a:lnTo>
                  <a:lnTo>
                    <a:pt x="1932431" y="38100"/>
                  </a:lnTo>
                  <a:lnTo>
                    <a:pt x="2323591" y="38100"/>
                  </a:lnTo>
                  <a:lnTo>
                    <a:pt x="2323591" y="31750"/>
                  </a:lnTo>
                  <a:close/>
                </a:path>
                <a:path w="2400300" h="1965960">
                  <a:moveTo>
                    <a:pt x="1932431" y="1953005"/>
                  </a:moveTo>
                  <a:lnTo>
                    <a:pt x="1926081" y="1953005"/>
                  </a:lnTo>
                  <a:lnTo>
                    <a:pt x="1919731" y="1959355"/>
                  </a:lnTo>
                  <a:lnTo>
                    <a:pt x="1932431" y="1959355"/>
                  </a:lnTo>
                  <a:lnTo>
                    <a:pt x="1932431" y="1953005"/>
                  </a:lnTo>
                  <a:close/>
                </a:path>
                <a:path w="2400300" h="1965960">
                  <a:moveTo>
                    <a:pt x="2323591" y="0"/>
                  </a:moveTo>
                  <a:lnTo>
                    <a:pt x="2323591" y="76200"/>
                  </a:lnTo>
                  <a:lnTo>
                    <a:pt x="2387091" y="44450"/>
                  </a:lnTo>
                  <a:lnTo>
                    <a:pt x="2336291" y="44450"/>
                  </a:lnTo>
                  <a:lnTo>
                    <a:pt x="2336291" y="31750"/>
                  </a:lnTo>
                  <a:lnTo>
                    <a:pt x="2387091" y="31750"/>
                  </a:lnTo>
                  <a:lnTo>
                    <a:pt x="2323591" y="0"/>
                  </a:lnTo>
                  <a:close/>
                </a:path>
                <a:path w="2400300" h="1965960">
                  <a:moveTo>
                    <a:pt x="1932431" y="38100"/>
                  </a:moveTo>
                  <a:lnTo>
                    <a:pt x="1926081" y="44450"/>
                  </a:lnTo>
                  <a:lnTo>
                    <a:pt x="1932431" y="44450"/>
                  </a:lnTo>
                  <a:lnTo>
                    <a:pt x="1932431" y="38100"/>
                  </a:lnTo>
                  <a:close/>
                </a:path>
                <a:path w="2400300" h="1965960">
                  <a:moveTo>
                    <a:pt x="2323591" y="38100"/>
                  </a:moveTo>
                  <a:lnTo>
                    <a:pt x="1932431" y="38100"/>
                  </a:lnTo>
                  <a:lnTo>
                    <a:pt x="1932431" y="44450"/>
                  </a:lnTo>
                  <a:lnTo>
                    <a:pt x="2323591" y="44450"/>
                  </a:lnTo>
                  <a:lnTo>
                    <a:pt x="2323591" y="38100"/>
                  </a:lnTo>
                  <a:close/>
                </a:path>
                <a:path w="2400300" h="1965960">
                  <a:moveTo>
                    <a:pt x="2387091" y="31750"/>
                  </a:moveTo>
                  <a:lnTo>
                    <a:pt x="2336291" y="31750"/>
                  </a:lnTo>
                  <a:lnTo>
                    <a:pt x="2336291" y="44450"/>
                  </a:lnTo>
                  <a:lnTo>
                    <a:pt x="2387091" y="44450"/>
                  </a:lnTo>
                  <a:lnTo>
                    <a:pt x="2399791" y="38100"/>
                  </a:lnTo>
                  <a:lnTo>
                    <a:pt x="2387091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Design</a:t>
            </a:r>
            <a:r>
              <a:rPr spc="-20" dirty="0"/>
              <a:t> </a:t>
            </a:r>
            <a:r>
              <a:rPr dirty="0"/>
              <a:t>Goals</a:t>
            </a:r>
            <a:r>
              <a:rPr spc="-15" dirty="0"/>
              <a:t> </a:t>
            </a:r>
            <a:r>
              <a:rPr dirty="0"/>
              <a:t>Behind Instruction</a:t>
            </a:r>
            <a:r>
              <a:rPr spc="-30" dirty="0"/>
              <a:t> </a:t>
            </a:r>
            <a:r>
              <a:rPr spc="-10" dirty="0"/>
              <a:t>Encoding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7863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Why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immediates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apparently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different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sizes?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3634" y="2922904"/>
            <a:ext cx="11840845" cy="3781425"/>
            <a:chOff x="123634" y="2922904"/>
            <a:chExt cx="11840845" cy="37814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47" y="3694544"/>
              <a:ext cx="11795443" cy="2952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921" y="4693157"/>
              <a:ext cx="8686800" cy="1996439"/>
            </a:xfrm>
            <a:custGeom>
              <a:avLst/>
              <a:gdLst/>
              <a:ahLst/>
              <a:cxnLst/>
              <a:rect l="l" t="t" r="r" b="b"/>
              <a:pathLst>
                <a:path w="8686800" h="1996440">
                  <a:moveTo>
                    <a:pt x="27432" y="461771"/>
                  </a:moveTo>
                  <a:lnTo>
                    <a:pt x="4207764" y="461771"/>
                  </a:lnTo>
                  <a:lnTo>
                    <a:pt x="4207764" y="0"/>
                  </a:lnTo>
                  <a:lnTo>
                    <a:pt x="27432" y="0"/>
                  </a:lnTo>
                  <a:lnTo>
                    <a:pt x="27432" y="461771"/>
                  </a:lnTo>
                  <a:close/>
                </a:path>
                <a:path w="8686800" h="1996440">
                  <a:moveTo>
                    <a:pt x="27432" y="1237487"/>
                  </a:moveTo>
                  <a:lnTo>
                    <a:pt x="2606040" y="1237487"/>
                  </a:lnTo>
                  <a:lnTo>
                    <a:pt x="2606040" y="775715"/>
                  </a:lnTo>
                  <a:lnTo>
                    <a:pt x="27432" y="775715"/>
                  </a:lnTo>
                  <a:lnTo>
                    <a:pt x="27432" y="1237487"/>
                  </a:lnTo>
                  <a:close/>
                </a:path>
                <a:path w="8686800" h="1996440">
                  <a:moveTo>
                    <a:pt x="6993635" y="1237487"/>
                  </a:moveTo>
                  <a:lnTo>
                    <a:pt x="8686799" y="1237487"/>
                  </a:lnTo>
                  <a:lnTo>
                    <a:pt x="8686799" y="775715"/>
                  </a:lnTo>
                  <a:lnTo>
                    <a:pt x="6993635" y="775715"/>
                  </a:lnTo>
                  <a:lnTo>
                    <a:pt x="6993635" y="1237487"/>
                  </a:lnTo>
                  <a:close/>
                </a:path>
                <a:path w="8686800" h="1996440">
                  <a:moveTo>
                    <a:pt x="0" y="1996439"/>
                  </a:moveTo>
                  <a:lnTo>
                    <a:pt x="7053072" y="1996439"/>
                  </a:lnTo>
                  <a:lnTo>
                    <a:pt x="7053072" y="1534667"/>
                  </a:lnTo>
                  <a:lnTo>
                    <a:pt x="0" y="1534667"/>
                  </a:lnTo>
                  <a:lnTo>
                    <a:pt x="0" y="19964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5839" y="2922904"/>
              <a:ext cx="8928100" cy="3304540"/>
            </a:xfrm>
            <a:custGeom>
              <a:avLst/>
              <a:gdLst/>
              <a:ahLst/>
              <a:cxnLst/>
              <a:rect l="l" t="t" r="r" b="b"/>
              <a:pathLst>
                <a:path w="8928100" h="3304540">
                  <a:moveTo>
                    <a:pt x="613156" y="1686306"/>
                  </a:moveTo>
                  <a:lnTo>
                    <a:pt x="583361" y="1697316"/>
                  </a:lnTo>
                  <a:lnTo>
                    <a:pt x="11938" y="154940"/>
                  </a:lnTo>
                  <a:lnTo>
                    <a:pt x="0" y="159258"/>
                  </a:lnTo>
                  <a:lnTo>
                    <a:pt x="571411" y="1701736"/>
                  </a:lnTo>
                  <a:lnTo>
                    <a:pt x="541655" y="1712722"/>
                  </a:lnTo>
                  <a:lnTo>
                    <a:pt x="603885" y="1771015"/>
                  </a:lnTo>
                  <a:lnTo>
                    <a:pt x="610158" y="1713611"/>
                  </a:lnTo>
                  <a:lnTo>
                    <a:pt x="613156" y="1686306"/>
                  </a:lnTo>
                  <a:close/>
                </a:path>
                <a:path w="8928100" h="3304540">
                  <a:moveTo>
                    <a:pt x="5770626" y="2546604"/>
                  </a:moveTo>
                  <a:lnTo>
                    <a:pt x="5761596" y="2500249"/>
                  </a:lnTo>
                  <a:lnTo>
                    <a:pt x="5754370" y="2463038"/>
                  </a:lnTo>
                  <a:lnTo>
                    <a:pt x="5729198" y="2482431"/>
                  </a:lnTo>
                  <a:lnTo>
                    <a:pt x="3818001" y="762"/>
                  </a:lnTo>
                  <a:lnTo>
                    <a:pt x="3813060" y="4584"/>
                  </a:lnTo>
                  <a:lnTo>
                    <a:pt x="3808857" y="0"/>
                  </a:lnTo>
                  <a:lnTo>
                    <a:pt x="1140891" y="2490025"/>
                  </a:lnTo>
                  <a:lnTo>
                    <a:pt x="1119251" y="2466848"/>
                  </a:lnTo>
                  <a:lnTo>
                    <a:pt x="1089533" y="2546604"/>
                  </a:lnTo>
                  <a:lnTo>
                    <a:pt x="1171194" y="2522474"/>
                  </a:lnTo>
                  <a:lnTo>
                    <a:pt x="1157668" y="2507996"/>
                  </a:lnTo>
                  <a:lnTo>
                    <a:pt x="1149591" y="2499360"/>
                  </a:lnTo>
                  <a:lnTo>
                    <a:pt x="3812209" y="14325"/>
                  </a:lnTo>
                  <a:lnTo>
                    <a:pt x="5719165" y="2490165"/>
                  </a:lnTo>
                  <a:lnTo>
                    <a:pt x="5694045" y="2509520"/>
                  </a:lnTo>
                  <a:lnTo>
                    <a:pt x="5770626" y="2546604"/>
                  </a:lnTo>
                  <a:close/>
                </a:path>
                <a:path w="8928100" h="3304540">
                  <a:moveTo>
                    <a:pt x="8927592" y="200025"/>
                  </a:moveTo>
                  <a:lnTo>
                    <a:pt x="8919210" y="190373"/>
                  </a:lnTo>
                  <a:lnTo>
                    <a:pt x="5420550" y="3249130"/>
                  </a:lnTo>
                  <a:lnTo>
                    <a:pt x="5399659" y="3225228"/>
                  </a:lnTo>
                  <a:lnTo>
                    <a:pt x="5367401" y="3304070"/>
                  </a:lnTo>
                  <a:lnTo>
                    <a:pt x="5449824" y="3282607"/>
                  </a:lnTo>
                  <a:lnTo>
                    <a:pt x="5436235" y="3267075"/>
                  </a:lnTo>
                  <a:lnTo>
                    <a:pt x="5428920" y="3258705"/>
                  </a:lnTo>
                  <a:lnTo>
                    <a:pt x="8927592" y="20002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13612" y="2648458"/>
            <a:ext cx="64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0470" y="2611577"/>
            <a:ext cx="647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34345" y="2647899"/>
            <a:ext cx="761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32*</a:t>
            </a:r>
            <a:r>
              <a:rPr sz="1800" spc="-20" dirty="0">
                <a:latin typeface="Calibri"/>
                <a:cs typeface="Calibri"/>
              </a:rPr>
              <a:t> bits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Design</a:t>
            </a:r>
            <a:r>
              <a:rPr spc="-20" dirty="0"/>
              <a:t> </a:t>
            </a:r>
            <a:r>
              <a:rPr dirty="0"/>
              <a:t>Goals</a:t>
            </a:r>
            <a:r>
              <a:rPr spc="-15" dirty="0"/>
              <a:t> </a:t>
            </a:r>
            <a:r>
              <a:rPr dirty="0"/>
              <a:t>Behind Instruction</a:t>
            </a:r>
            <a:r>
              <a:rPr spc="-30" dirty="0"/>
              <a:t> </a:t>
            </a:r>
            <a:r>
              <a:rPr spc="-10" dirty="0"/>
              <a:t>Encoding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7863205" cy="1278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Why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immediates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apparently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different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sizes?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immediates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uses!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E.g.,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12-</a:t>
            </a:r>
            <a:r>
              <a:rPr sz="2400" dirty="0">
                <a:latin typeface="Calibri"/>
                <a:cs typeface="Calibri"/>
              </a:rPr>
              <a:t>bits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enough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PC-</a:t>
            </a:r>
            <a:r>
              <a:rPr sz="2400" dirty="0">
                <a:latin typeface="Calibri"/>
                <a:cs typeface="Calibri"/>
              </a:rPr>
              <a:t>relative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jump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targets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3634" y="3375405"/>
            <a:ext cx="11840845" cy="3328670"/>
            <a:chOff x="123634" y="3375405"/>
            <a:chExt cx="11840845" cy="3328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47" y="3694544"/>
              <a:ext cx="11795443" cy="2952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921" y="4693158"/>
              <a:ext cx="8686800" cy="1996439"/>
            </a:xfrm>
            <a:custGeom>
              <a:avLst/>
              <a:gdLst/>
              <a:ahLst/>
              <a:cxnLst/>
              <a:rect l="l" t="t" r="r" b="b"/>
              <a:pathLst>
                <a:path w="8686800" h="1996440">
                  <a:moveTo>
                    <a:pt x="27432" y="461771"/>
                  </a:moveTo>
                  <a:lnTo>
                    <a:pt x="4207764" y="461771"/>
                  </a:lnTo>
                  <a:lnTo>
                    <a:pt x="4207764" y="0"/>
                  </a:lnTo>
                  <a:lnTo>
                    <a:pt x="27432" y="0"/>
                  </a:lnTo>
                  <a:lnTo>
                    <a:pt x="27432" y="461771"/>
                  </a:lnTo>
                  <a:close/>
                </a:path>
                <a:path w="8686800" h="1996440">
                  <a:moveTo>
                    <a:pt x="27432" y="1237487"/>
                  </a:moveTo>
                  <a:lnTo>
                    <a:pt x="2606040" y="1237487"/>
                  </a:lnTo>
                  <a:lnTo>
                    <a:pt x="2606040" y="775715"/>
                  </a:lnTo>
                  <a:lnTo>
                    <a:pt x="27432" y="775715"/>
                  </a:lnTo>
                  <a:lnTo>
                    <a:pt x="27432" y="1237487"/>
                  </a:lnTo>
                  <a:close/>
                </a:path>
                <a:path w="8686800" h="1996440">
                  <a:moveTo>
                    <a:pt x="6993635" y="1237487"/>
                  </a:moveTo>
                  <a:lnTo>
                    <a:pt x="8686799" y="1237487"/>
                  </a:lnTo>
                  <a:lnTo>
                    <a:pt x="8686799" y="775715"/>
                  </a:lnTo>
                  <a:lnTo>
                    <a:pt x="6993635" y="775715"/>
                  </a:lnTo>
                  <a:lnTo>
                    <a:pt x="6993635" y="1237487"/>
                  </a:lnTo>
                  <a:close/>
                </a:path>
                <a:path w="8686800" h="1996440">
                  <a:moveTo>
                    <a:pt x="0" y="1996439"/>
                  </a:moveTo>
                  <a:lnTo>
                    <a:pt x="7053072" y="1996439"/>
                  </a:lnTo>
                  <a:lnTo>
                    <a:pt x="7053072" y="1534667"/>
                  </a:lnTo>
                  <a:lnTo>
                    <a:pt x="0" y="1534667"/>
                  </a:lnTo>
                  <a:lnTo>
                    <a:pt x="0" y="19964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5694" y="3375405"/>
              <a:ext cx="8442960" cy="2852420"/>
            </a:xfrm>
            <a:custGeom>
              <a:avLst/>
              <a:gdLst/>
              <a:ahLst/>
              <a:cxnLst/>
              <a:rect l="l" t="t" r="r" b="b"/>
              <a:pathLst>
                <a:path w="8442960" h="2852420">
                  <a:moveTo>
                    <a:pt x="501396" y="1232916"/>
                  </a:moveTo>
                  <a:lnTo>
                    <a:pt x="471906" y="1244727"/>
                  </a:lnTo>
                  <a:lnTo>
                    <a:pt x="11671" y="92329"/>
                  </a:lnTo>
                  <a:lnTo>
                    <a:pt x="0" y="97155"/>
                  </a:lnTo>
                  <a:lnTo>
                    <a:pt x="460108" y="1249451"/>
                  </a:lnTo>
                  <a:lnTo>
                    <a:pt x="430657" y="1261237"/>
                  </a:lnTo>
                  <a:lnTo>
                    <a:pt x="494284" y="1317879"/>
                  </a:lnTo>
                  <a:lnTo>
                    <a:pt x="499021" y="1261237"/>
                  </a:lnTo>
                  <a:lnTo>
                    <a:pt x="501396" y="1232916"/>
                  </a:lnTo>
                  <a:close/>
                </a:path>
                <a:path w="8442960" h="2852420">
                  <a:moveTo>
                    <a:pt x="3426079" y="9652"/>
                  </a:moveTo>
                  <a:lnTo>
                    <a:pt x="3417824" y="0"/>
                  </a:lnTo>
                  <a:lnTo>
                    <a:pt x="1033424" y="2039086"/>
                  </a:lnTo>
                  <a:lnTo>
                    <a:pt x="1012825" y="2014982"/>
                  </a:lnTo>
                  <a:lnTo>
                    <a:pt x="979678" y="2093468"/>
                  </a:lnTo>
                  <a:lnTo>
                    <a:pt x="1062355" y="2072894"/>
                  </a:lnTo>
                  <a:lnTo>
                    <a:pt x="1048766" y="2057019"/>
                  </a:lnTo>
                  <a:lnTo>
                    <a:pt x="1041679" y="2048738"/>
                  </a:lnTo>
                  <a:lnTo>
                    <a:pt x="3426079" y="9652"/>
                  </a:lnTo>
                  <a:close/>
                </a:path>
                <a:path w="8442960" h="2852420">
                  <a:moveTo>
                    <a:pt x="5661152" y="2093468"/>
                  </a:moveTo>
                  <a:lnTo>
                    <a:pt x="5646902" y="2054606"/>
                  </a:lnTo>
                  <a:lnTo>
                    <a:pt x="5631815" y="2013458"/>
                  </a:lnTo>
                  <a:lnTo>
                    <a:pt x="5610072" y="2036584"/>
                  </a:lnTo>
                  <a:lnTo>
                    <a:pt x="3449828" y="254"/>
                  </a:lnTo>
                  <a:lnTo>
                    <a:pt x="3441192" y="9398"/>
                  </a:lnTo>
                  <a:lnTo>
                    <a:pt x="5601335" y="2045868"/>
                  </a:lnTo>
                  <a:lnTo>
                    <a:pt x="5579618" y="2068957"/>
                  </a:lnTo>
                  <a:lnTo>
                    <a:pt x="5661152" y="2093468"/>
                  </a:lnTo>
                  <a:close/>
                </a:path>
                <a:path w="8442960" h="2852420">
                  <a:moveTo>
                    <a:pt x="8442579" y="146812"/>
                  </a:moveTo>
                  <a:lnTo>
                    <a:pt x="8434324" y="137160"/>
                  </a:lnTo>
                  <a:lnTo>
                    <a:pt x="5311406" y="2798153"/>
                  </a:lnTo>
                  <a:lnTo>
                    <a:pt x="5290820" y="2773972"/>
                  </a:lnTo>
                  <a:lnTo>
                    <a:pt x="5257546" y="2852394"/>
                  </a:lnTo>
                  <a:lnTo>
                    <a:pt x="5340223" y="2831973"/>
                  </a:lnTo>
                  <a:lnTo>
                    <a:pt x="5326659" y="2816060"/>
                  </a:lnTo>
                  <a:lnTo>
                    <a:pt x="5319649" y="2807830"/>
                  </a:lnTo>
                  <a:lnTo>
                    <a:pt x="8442579" y="14681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4780" y="3146552"/>
            <a:ext cx="64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1953" y="3091941"/>
            <a:ext cx="647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5830" y="3175253"/>
            <a:ext cx="761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32*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bits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Design</a:t>
            </a:r>
            <a:r>
              <a:rPr spc="-20" dirty="0"/>
              <a:t> </a:t>
            </a:r>
            <a:r>
              <a:rPr dirty="0"/>
              <a:t>Goals</a:t>
            </a:r>
            <a:r>
              <a:rPr spc="-15" dirty="0"/>
              <a:t> </a:t>
            </a:r>
            <a:r>
              <a:rPr dirty="0"/>
              <a:t>Behind Instruction</a:t>
            </a:r>
            <a:r>
              <a:rPr spc="-30" dirty="0"/>
              <a:t> </a:t>
            </a:r>
            <a:r>
              <a:rPr spc="-10" dirty="0"/>
              <a:t>Encoding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7198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Why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some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immediate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bits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left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unspecified?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290" y="3694544"/>
            <a:ext cx="11925935" cy="3125470"/>
            <a:chOff x="38290" y="3694544"/>
            <a:chExt cx="11925935" cy="31254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47" y="3694544"/>
              <a:ext cx="11795443" cy="2952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921" y="6223254"/>
              <a:ext cx="7053580" cy="462280"/>
            </a:xfrm>
            <a:custGeom>
              <a:avLst/>
              <a:gdLst/>
              <a:ahLst/>
              <a:cxnLst/>
              <a:rect l="l" t="t" r="r" b="b"/>
              <a:pathLst>
                <a:path w="7053580" h="462279">
                  <a:moveTo>
                    <a:pt x="0" y="461772"/>
                  </a:moveTo>
                  <a:lnTo>
                    <a:pt x="7053072" y="461772"/>
                  </a:lnTo>
                  <a:lnTo>
                    <a:pt x="705307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78" y="6128766"/>
              <a:ext cx="10942320" cy="676910"/>
            </a:xfrm>
            <a:custGeom>
              <a:avLst/>
              <a:gdLst/>
              <a:ahLst/>
              <a:cxnLst/>
              <a:rect l="l" t="t" r="r" b="b"/>
              <a:pathLst>
                <a:path w="10942320" h="676909">
                  <a:moveTo>
                    <a:pt x="0" y="676656"/>
                  </a:moveTo>
                  <a:lnTo>
                    <a:pt x="10942320" y="676656"/>
                  </a:lnTo>
                  <a:lnTo>
                    <a:pt x="10942320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5958" y="3621785"/>
            <a:ext cx="10363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up</a:t>
            </a:r>
            <a:r>
              <a:rPr spc="-6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our</a:t>
            </a:r>
            <a:r>
              <a:rPr spc="-60" dirty="0"/>
              <a:t> </a:t>
            </a:r>
            <a:r>
              <a:rPr dirty="0"/>
              <a:t>first</a:t>
            </a:r>
            <a:r>
              <a:rPr spc="-75" dirty="0"/>
              <a:t> </a:t>
            </a:r>
            <a:r>
              <a:rPr dirty="0"/>
              <a:t>architecture:</a:t>
            </a:r>
            <a:r>
              <a:rPr spc="-90" dirty="0"/>
              <a:t> </a:t>
            </a:r>
            <a:r>
              <a:rPr spc="-25" dirty="0"/>
              <a:t>ALU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23232" y="3555238"/>
            <a:ext cx="2127885" cy="445770"/>
            <a:chOff x="4523232" y="3555238"/>
            <a:chExt cx="2127885" cy="445770"/>
          </a:xfrm>
        </p:grpSpPr>
        <p:sp>
          <p:nvSpPr>
            <p:cNvPr id="5" name="object 5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1459992" y="0"/>
                  </a:moveTo>
                  <a:lnTo>
                    <a:pt x="0" y="0"/>
                  </a:lnTo>
                  <a:lnTo>
                    <a:pt x="291973" y="432816"/>
                  </a:lnTo>
                  <a:lnTo>
                    <a:pt x="1168018" y="432816"/>
                  </a:lnTo>
                  <a:lnTo>
                    <a:pt x="14599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84648" y="3561588"/>
              <a:ext cx="1460500" cy="433070"/>
            </a:xfrm>
            <a:custGeom>
              <a:avLst/>
              <a:gdLst/>
              <a:ahLst/>
              <a:cxnLst/>
              <a:rect l="l" t="t" r="r" b="b"/>
              <a:pathLst>
                <a:path w="1460500" h="433070">
                  <a:moveTo>
                    <a:pt x="0" y="0"/>
                  </a:moveTo>
                  <a:lnTo>
                    <a:pt x="1459992" y="0"/>
                  </a:lnTo>
                  <a:lnTo>
                    <a:pt x="1168018" y="432816"/>
                  </a:lnTo>
                  <a:lnTo>
                    <a:pt x="29197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70" y="150875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30240" y="3561588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70" y="150875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3232" y="3787140"/>
              <a:ext cx="821690" cy="76200"/>
            </a:xfrm>
            <a:custGeom>
              <a:avLst/>
              <a:gdLst/>
              <a:ahLst/>
              <a:cxnLst/>
              <a:rect l="l" t="t" r="r" b="b"/>
              <a:pathLst>
                <a:path w="821689" h="76200">
                  <a:moveTo>
                    <a:pt x="745363" y="0"/>
                  </a:moveTo>
                  <a:lnTo>
                    <a:pt x="745363" y="76200"/>
                  </a:lnTo>
                  <a:lnTo>
                    <a:pt x="808863" y="44450"/>
                  </a:lnTo>
                  <a:lnTo>
                    <a:pt x="758063" y="44450"/>
                  </a:lnTo>
                  <a:lnTo>
                    <a:pt x="758063" y="31750"/>
                  </a:lnTo>
                  <a:lnTo>
                    <a:pt x="808863" y="31750"/>
                  </a:lnTo>
                  <a:lnTo>
                    <a:pt x="745363" y="0"/>
                  </a:lnTo>
                  <a:close/>
                </a:path>
                <a:path w="821689" h="76200">
                  <a:moveTo>
                    <a:pt x="74536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745363" y="44450"/>
                  </a:lnTo>
                  <a:lnTo>
                    <a:pt x="745363" y="31750"/>
                  </a:lnTo>
                  <a:close/>
                </a:path>
                <a:path w="821689" h="76200">
                  <a:moveTo>
                    <a:pt x="808863" y="31750"/>
                  </a:moveTo>
                  <a:lnTo>
                    <a:pt x="758063" y="31750"/>
                  </a:lnTo>
                  <a:lnTo>
                    <a:pt x="758063" y="44450"/>
                  </a:lnTo>
                  <a:lnTo>
                    <a:pt x="808863" y="44450"/>
                  </a:lnTo>
                  <a:lnTo>
                    <a:pt x="821563" y="38100"/>
                  </a:lnTo>
                  <a:lnTo>
                    <a:pt x="80886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13603" y="3669538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6964" y="3118103"/>
            <a:ext cx="978535" cy="443230"/>
          </a:xfrm>
          <a:custGeom>
            <a:avLst/>
            <a:gdLst/>
            <a:ahLst/>
            <a:cxnLst/>
            <a:rect l="l" t="t" r="r" b="b"/>
            <a:pathLst>
              <a:path w="978535" h="443229">
                <a:moveTo>
                  <a:pt x="76200" y="366649"/>
                </a:moveTo>
                <a:lnTo>
                  <a:pt x="44450" y="366649"/>
                </a:lnTo>
                <a:lnTo>
                  <a:pt x="44450" y="0"/>
                </a:lnTo>
                <a:lnTo>
                  <a:pt x="31750" y="0"/>
                </a:lnTo>
                <a:lnTo>
                  <a:pt x="31750" y="366649"/>
                </a:ln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  <a:path w="978535" h="443229">
                <a:moveTo>
                  <a:pt x="978408" y="366649"/>
                </a:moveTo>
                <a:lnTo>
                  <a:pt x="946658" y="366649"/>
                </a:lnTo>
                <a:lnTo>
                  <a:pt x="946658" y="0"/>
                </a:lnTo>
                <a:lnTo>
                  <a:pt x="933958" y="0"/>
                </a:lnTo>
                <a:lnTo>
                  <a:pt x="933958" y="366649"/>
                </a:lnTo>
                <a:lnTo>
                  <a:pt x="902208" y="366649"/>
                </a:lnTo>
                <a:lnTo>
                  <a:pt x="940308" y="442849"/>
                </a:lnTo>
                <a:lnTo>
                  <a:pt x="972058" y="379349"/>
                </a:lnTo>
                <a:lnTo>
                  <a:pt x="978408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17921" y="2911221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2697" y="2911221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5876" y="3994403"/>
            <a:ext cx="76200" cy="443230"/>
          </a:xfrm>
          <a:custGeom>
            <a:avLst/>
            <a:gdLst/>
            <a:ahLst/>
            <a:cxnLst/>
            <a:rect l="l" t="t" r="r" b="b"/>
            <a:pathLst>
              <a:path w="76200" h="443229">
                <a:moveTo>
                  <a:pt x="31750" y="366649"/>
                </a:moveTo>
                <a:lnTo>
                  <a:pt x="0" y="366649"/>
                </a:lnTo>
                <a:lnTo>
                  <a:pt x="38100" y="442849"/>
                </a:lnTo>
                <a:lnTo>
                  <a:pt x="69850" y="379349"/>
                </a:lnTo>
                <a:lnTo>
                  <a:pt x="31750" y="379349"/>
                </a:lnTo>
                <a:lnTo>
                  <a:pt x="31750" y="366649"/>
                </a:lnTo>
                <a:close/>
              </a:path>
              <a:path w="76200" h="443229">
                <a:moveTo>
                  <a:pt x="44450" y="0"/>
                </a:moveTo>
                <a:lnTo>
                  <a:pt x="31750" y="0"/>
                </a:lnTo>
                <a:lnTo>
                  <a:pt x="31750" y="379349"/>
                </a:lnTo>
                <a:lnTo>
                  <a:pt x="44450" y="379349"/>
                </a:lnTo>
                <a:lnTo>
                  <a:pt x="44450" y="0"/>
                </a:lnTo>
                <a:close/>
              </a:path>
              <a:path w="76200" h="443229">
                <a:moveTo>
                  <a:pt x="76200" y="366649"/>
                </a:moveTo>
                <a:lnTo>
                  <a:pt x="44450" y="366649"/>
                </a:lnTo>
                <a:lnTo>
                  <a:pt x="44450" y="379349"/>
                </a:lnTo>
                <a:lnTo>
                  <a:pt x="69850" y="379349"/>
                </a:lnTo>
                <a:lnTo>
                  <a:pt x="76200" y="3666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56579" y="4417314"/>
            <a:ext cx="512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Output: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Design</a:t>
            </a:r>
            <a:r>
              <a:rPr spc="-20" dirty="0"/>
              <a:t> </a:t>
            </a:r>
            <a:r>
              <a:rPr dirty="0"/>
              <a:t>Goals</a:t>
            </a:r>
            <a:r>
              <a:rPr spc="-15" dirty="0"/>
              <a:t> </a:t>
            </a:r>
            <a:r>
              <a:rPr dirty="0"/>
              <a:t>Behind Instruction</a:t>
            </a:r>
            <a:r>
              <a:rPr spc="-30" dirty="0"/>
              <a:t> </a:t>
            </a:r>
            <a:r>
              <a:rPr spc="-10" dirty="0"/>
              <a:t>Encoding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9718040" cy="1278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Why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are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some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immediate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bits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left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unspecified?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spc="-95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(like,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32-</a:t>
            </a:r>
            <a:r>
              <a:rPr sz="2400" dirty="0">
                <a:latin typeface="Calibri"/>
                <a:cs typeface="Calibri"/>
              </a:rPr>
              <a:t>bit)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values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32-</a:t>
            </a:r>
            <a:r>
              <a:rPr sz="2400" dirty="0">
                <a:latin typeface="Calibri"/>
                <a:cs typeface="Calibri"/>
              </a:rPr>
              <a:t>bit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insn.,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leave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stuff</a:t>
            </a:r>
            <a:r>
              <a:rPr sz="2400" spc="-25" dirty="0">
                <a:latin typeface="Calibri"/>
                <a:cs typeface="Calibri"/>
              </a:rPr>
              <a:t> out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E.g.,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LUI: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store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order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constant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register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290" y="3694544"/>
            <a:ext cx="11925935" cy="3125470"/>
            <a:chOff x="38290" y="3694544"/>
            <a:chExt cx="11925935" cy="31254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47" y="3694544"/>
              <a:ext cx="11795443" cy="29525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921" y="6223254"/>
              <a:ext cx="7053580" cy="462280"/>
            </a:xfrm>
            <a:custGeom>
              <a:avLst/>
              <a:gdLst/>
              <a:ahLst/>
              <a:cxnLst/>
              <a:rect l="l" t="t" r="r" b="b"/>
              <a:pathLst>
                <a:path w="7053580" h="462279">
                  <a:moveTo>
                    <a:pt x="0" y="461772"/>
                  </a:moveTo>
                  <a:lnTo>
                    <a:pt x="7053072" y="461772"/>
                  </a:lnTo>
                  <a:lnTo>
                    <a:pt x="7053072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2857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78" y="6128766"/>
              <a:ext cx="10942320" cy="676910"/>
            </a:xfrm>
            <a:custGeom>
              <a:avLst/>
              <a:gdLst/>
              <a:ahLst/>
              <a:cxnLst/>
              <a:rect l="l" t="t" r="r" b="b"/>
              <a:pathLst>
                <a:path w="10942320" h="676909">
                  <a:moveTo>
                    <a:pt x="0" y="676656"/>
                  </a:moveTo>
                  <a:lnTo>
                    <a:pt x="10942320" y="676656"/>
                  </a:lnTo>
                  <a:lnTo>
                    <a:pt x="10942320" y="0"/>
                  </a:lnTo>
                  <a:lnTo>
                    <a:pt x="0" y="0"/>
                  </a:lnTo>
                  <a:lnTo>
                    <a:pt x="0" y="676656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Implications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dirty="0"/>
              <a:t>Flow</a:t>
            </a:r>
            <a:r>
              <a:rPr spc="-65" dirty="0"/>
              <a:t> </a:t>
            </a:r>
            <a:r>
              <a:rPr spc="-10" dirty="0"/>
              <a:t>Design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55" y="3538728"/>
            <a:ext cx="9305544" cy="33192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2897" y="1742058"/>
            <a:ext cx="67665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Benefits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limitations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PC-</a:t>
            </a:r>
            <a:r>
              <a:rPr sz="2800" b="1" dirty="0">
                <a:latin typeface="Calibri"/>
                <a:cs typeface="Calibri"/>
              </a:rPr>
              <a:t>relative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offsets?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Implications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dirty="0"/>
              <a:t>Flow</a:t>
            </a:r>
            <a:r>
              <a:rPr spc="-65" dirty="0"/>
              <a:t> </a:t>
            </a:r>
            <a:r>
              <a:rPr spc="-10" dirty="0"/>
              <a:t>Design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55" y="3538728"/>
            <a:ext cx="9305544" cy="33192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2897" y="1705839"/>
            <a:ext cx="9474200" cy="16700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Benefits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limitations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PC-</a:t>
            </a:r>
            <a:r>
              <a:rPr sz="2800" b="1" dirty="0">
                <a:latin typeface="Calibri"/>
                <a:cs typeface="Calibri"/>
              </a:rPr>
              <a:t>relative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offsets?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Compact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encoding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Easy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position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independent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(PIC)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jumps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PC-</a:t>
            </a:r>
            <a:r>
              <a:rPr sz="2400" spc="-10" dirty="0">
                <a:latin typeface="Calibri"/>
                <a:cs typeface="Calibri"/>
              </a:rPr>
              <a:t>relative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Limited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reach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jump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targets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Implications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dirty="0"/>
              <a:t>Flow</a:t>
            </a:r>
            <a:r>
              <a:rPr spc="-65" dirty="0"/>
              <a:t> </a:t>
            </a:r>
            <a:r>
              <a:rPr spc="-10" dirty="0"/>
              <a:t>Design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55" y="3538728"/>
            <a:ext cx="9305544" cy="33192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2897" y="1742058"/>
            <a:ext cx="6363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Benefits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combined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compare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branch?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Implications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dirty="0"/>
              <a:t>Flow</a:t>
            </a:r>
            <a:r>
              <a:rPr spc="-65" dirty="0"/>
              <a:t> </a:t>
            </a:r>
            <a:r>
              <a:rPr spc="-10" dirty="0"/>
              <a:t>Design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455" y="3538728"/>
            <a:ext cx="9305544" cy="33192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2897" y="1705839"/>
            <a:ext cx="10735945" cy="16700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Benefits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combined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compare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branch?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management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implicit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(&amp;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explicit)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codes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x86,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ARM,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SPARC…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Higher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density,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reduced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fetch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traffic,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Execution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reaches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sooner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instruction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stream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allowing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earlier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Other</a:t>
            </a:r>
            <a:r>
              <a:rPr spc="-10" dirty="0"/>
              <a:t> </a:t>
            </a:r>
            <a:r>
              <a:rPr dirty="0"/>
              <a:t>Design</a:t>
            </a:r>
            <a:r>
              <a:rPr spc="-25" dirty="0"/>
              <a:t> </a:t>
            </a:r>
            <a:r>
              <a:rPr spc="-10" dirty="0"/>
              <a:t>Dissiderata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897" y="1705839"/>
            <a:ext cx="11276965" cy="42887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spc="-10" dirty="0">
                <a:latin typeface="Calibri"/>
                <a:cs typeface="Calibri"/>
              </a:rPr>
              <a:t>Differences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from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x86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(for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better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for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worse)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addressing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modes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No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(like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x86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cmov)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predicated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execution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sz="2400" b="1" dirty="0">
                <a:latin typeface="Calibri"/>
                <a:cs typeface="Calibri"/>
              </a:rPr>
              <a:t>Much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smaller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basic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ISA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implementation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</a:t>
            </a:r>
            <a:r>
              <a:rPr sz="2400" b="1" spc="-10" dirty="0">
                <a:latin typeface="Calibri"/>
                <a:cs typeface="Calibri"/>
                <a:hlinkClick r:id="rId2"/>
              </a:rPr>
              <a:t>http://ref.x86asm.net/coder.html)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b="1" dirty="0">
                <a:latin typeface="Calibri"/>
                <a:cs typeface="Calibri"/>
              </a:rPr>
              <a:t>Memory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Model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Considerations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(more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this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toward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end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semester)</a:t>
            </a:r>
            <a:endParaRPr sz="2800">
              <a:latin typeface="Calibri"/>
              <a:cs typeface="Calibri"/>
            </a:endParaRPr>
          </a:p>
          <a:p>
            <a:pPr marL="698500" marR="270510" lvl="1" indent="-228600">
              <a:lnSpc>
                <a:spcPct val="90100"/>
              </a:lnSpc>
              <a:spcBef>
                <a:spcPts val="555"/>
              </a:spcBef>
              <a:buFont typeface="Arial"/>
              <a:buChar char="•"/>
              <a:tabLst>
                <a:tab pos="698500" algn="l"/>
              </a:tabLst>
            </a:pPr>
            <a:r>
              <a:rPr sz="1800" b="1" i="1" dirty="0">
                <a:latin typeface="Calibri"/>
                <a:cs typeface="Calibri"/>
              </a:rPr>
              <a:t>Alignment</a:t>
            </a:r>
            <a:r>
              <a:rPr sz="1800" b="1" i="1" spc="-4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Issues:</a:t>
            </a:r>
            <a:r>
              <a:rPr sz="1800" b="1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“The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base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ISA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supports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misaligned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accesses,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but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these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might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run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extremely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slowly </a:t>
            </a:r>
            <a:r>
              <a:rPr sz="1800" i="1" spc="-10" dirty="0">
                <a:latin typeface="Calibri"/>
                <a:cs typeface="Calibri"/>
              </a:rPr>
              <a:t>depending </a:t>
            </a:r>
            <a:r>
              <a:rPr sz="1800" i="1" dirty="0">
                <a:latin typeface="Calibri"/>
                <a:cs typeface="Calibri"/>
              </a:rPr>
              <a:t>on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implementation.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Furthermore,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naturally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aligned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loads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stores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are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guaranteed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execute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atomically, </a:t>
            </a:r>
            <a:r>
              <a:rPr sz="1800" i="1" dirty="0">
                <a:latin typeface="Calibri"/>
                <a:cs typeface="Calibri"/>
              </a:rPr>
              <a:t>whereas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misaligned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loads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stores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might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not,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hence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require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additional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synchronization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ensure</a:t>
            </a:r>
            <a:endParaRPr sz="1800">
              <a:latin typeface="Calibri"/>
              <a:cs typeface="Calibri"/>
            </a:endParaRPr>
          </a:p>
          <a:p>
            <a:pPr marL="698500">
              <a:lnSpc>
                <a:spcPts val="1945"/>
              </a:lnSpc>
            </a:pPr>
            <a:r>
              <a:rPr sz="1800" i="1" spc="-10" dirty="0">
                <a:latin typeface="Calibri"/>
                <a:cs typeface="Calibri"/>
              </a:rPr>
              <a:t>atomicity.”</a:t>
            </a:r>
            <a:endParaRPr sz="1800">
              <a:latin typeface="Calibri"/>
              <a:cs typeface="Calibri"/>
            </a:endParaRPr>
          </a:p>
          <a:p>
            <a:pPr marL="698500" marR="5080" lvl="1" indent="-228600">
              <a:lnSpc>
                <a:spcPct val="9000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1800" b="1" i="1" dirty="0">
                <a:latin typeface="Calibri"/>
                <a:cs typeface="Calibri"/>
              </a:rPr>
              <a:t>Memory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Consistency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Model: </a:t>
            </a:r>
            <a:r>
              <a:rPr sz="1800" i="1" dirty="0">
                <a:latin typeface="Calibri"/>
                <a:cs typeface="Calibri"/>
              </a:rPr>
              <a:t>“We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chose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relaxed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memory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model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allow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high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performance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from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simple</a:t>
            </a:r>
            <a:r>
              <a:rPr sz="1800" i="1" spc="-10" dirty="0">
                <a:latin typeface="Calibri"/>
                <a:cs typeface="Calibri"/>
              </a:rPr>
              <a:t> machine </a:t>
            </a:r>
            <a:r>
              <a:rPr sz="1800" i="1" dirty="0">
                <a:latin typeface="Calibri"/>
                <a:cs typeface="Calibri"/>
              </a:rPr>
              <a:t>implementations,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however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completely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relaxed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memory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model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weak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support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programming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language </a:t>
            </a:r>
            <a:r>
              <a:rPr sz="1800" i="1" dirty="0">
                <a:latin typeface="Calibri"/>
                <a:cs typeface="Calibri"/>
              </a:rPr>
              <a:t>memory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models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memory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model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being</a:t>
            </a:r>
            <a:r>
              <a:rPr sz="1800" i="1" spc="-10" dirty="0">
                <a:latin typeface="Calibri"/>
                <a:cs typeface="Calibri"/>
              </a:rPr>
              <a:t> tightened.”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[this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point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is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basically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the riscv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team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apologizing </a:t>
            </a:r>
            <a:r>
              <a:rPr sz="1800" b="1" i="1" dirty="0">
                <a:latin typeface="Calibri"/>
                <a:cs typeface="Calibri"/>
              </a:rPr>
              <a:t>for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having punted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on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concurrency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begin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with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and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walking</a:t>
            </a:r>
            <a:r>
              <a:rPr sz="1800" b="1" i="1" spc="-3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back</a:t>
            </a:r>
            <a:r>
              <a:rPr sz="1800" b="1" i="1" spc="-2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to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something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that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makes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sense]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40" dirty="0"/>
              <a:t> </a:t>
            </a:r>
            <a:r>
              <a:rPr i="1" dirty="0">
                <a:latin typeface="Calibri Light"/>
                <a:cs typeface="Calibri Light"/>
              </a:rPr>
              <a:t>kind</a:t>
            </a:r>
            <a:r>
              <a:rPr i="1" spc="-45" dirty="0">
                <a:latin typeface="Calibri Light"/>
                <a:cs typeface="Calibri Light"/>
              </a:rPr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ISA</a:t>
            </a:r>
            <a:r>
              <a:rPr spc="-35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dirty="0"/>
              <a:t>we</a:t>
            </a:r>
            <a:r>
              <a:rPr spc="-20" dirty="0"/>
              <a:t> </a:t>
            </a:r>
            <a:r>
              <a:rPr spc="-10" dirty="0"/>
              <a:t>studying?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058914" y="2831338"/>
            <a:ext cx="1779270" cy="1195705"/>
            <a:chOff x="7058914" y="2831338"/>
            <a:chExt cx="1779270" cy="1195705"/>
          </a:xfrm>
        </p:grpSpPr>
        <p:sp>
          <p:nvSpPr>
            <p:cNvPr id="4" name="object 4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1766316" y="0"/>
                  </a:moveTo>
                  <a:lnTo>
                    <a:pt x="0" y="0"/>
                  </a:lnTo>
                  <a:lnTo>
                    <a:pt x="0" y="1182624"/>
                  </a:lnTo>
                  <a:lnTo>
                    <a:pt x="1766316" y="1182624"/>
                  </a:lnTo>
                  <a:lnTo>
                    <a:pt x="1766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5264" y="2837688"/>
              <a:ext cx="1766570" cy="1183005"/>
            </a:xfrm>
            <a:custGeom>
              <a:avLst/>
              <a:gdLst/>
              <a:ahLst/>
              <a:cxnLst/>
              <a:rect l="l" t="t" r="r" b="b"/>
              <a:pathLst>
                <a:path w="1766570" h="1183004">
                  <a:moveTo>
                    <a:pt x="0" y="1182624"/>
                  </a:moveTo>
                  <a:lnTo>
                    <a:pt x="1766316" y="1182624"/>
                  </a:lnTo>
                  <a:lnTo>
                    <a:pt x="1766316" y="0"/>
                  </a:lnTo>
                  <a:lnTo>
                    <a:pt x="0" y="0"/>
                  </a:lnTo>
                  <a:lnTo>
                    <a:pt x="0" y="118262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58050" y="2990469"/>
            <a:ext cx="1383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Maintain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(sequential logic)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70250" y="2872485"/>
            <a:ext cx="2689225" cy="1122680"/>
            <a:chOff x="3270250" y="2872485"/>
            <a:chExt cx="2689225" cy="1122680"/>
          </a:xfrm>
        </p:grpSpPr>
        <p:sp>
          <p:nvSpPr>
            <p:cNvPr id="8" name="object 8"/>
            <p:cNvSpPr/>
            <p:nvPr/>
          </p:nvSpPr>
          <p:spPr>
            <a:xfrm>
              <a:off x="3276600" y="2878835"/>
              <a:ext cx="2676525" cy="1109980"/>
            </a:xfrm>
            <a:custGeom>
              <a:avLst/>
              <a:gdLst/>
              <a:ahLst/>
              <a:cxnLst/>
              <a:rect l="l" t="t" r="r" b="b"/>
              <a:pathLst>
                <a:path w="2676525" h="1109979">
                  <a:moveTo>
                    <a:pt x="1338072" y="0"/>
                  </a:moveTo>
                  <a:lnTo>
                    <a:pt x="1271287" y="679"/>
                  </a:lnTo>
                  <a:lnTo>
                    <a:pt x="1205350" y="2694"/>
                  </a:lnTo>
                  <a:lnTo>
                    <a:pt x="1140337" y="6015"/>
                  </a:lnTo>
                  <a:lnTo>
                    <a:pt x="1076326" y="10610"/>
                  </a:lnTo>
                  <a:lnTo>
                    <a:pt x="1013392" y="16445"/>
                  </a:lnTo>
                  <a:lnTo>
                    <a:pt x="951613" y="23490"/>
                  </a:lnTo>
                  <a:lnTo>
                    <a:pt x="891064" y="31713"/>
                  </a:lnTo>
                  <a:lnTo>
                    <a:pt x="831824" y="41083"/>
                  </a:lnTo>
                  <a:lnTo>
                    <a:pt x="773967" y="51566"/>
                  </a:lnTo>
                  <a:lnTo>
                    <a:pt x="717572" y="63132"/>
                  </a:lnTo>
                  <a:lnTo>
                    <a:pt x="662714" y="75748"/>
                  </a:lnTo>
                  <a:lnTo>
                    <a:pt x="609470" y="89383"/>
                  </a:lnTo>
                  <a:lnTo>
                    <a:pt x="557917" y="104005"/>
                  </a:lnTo>
                  <a:lnTo>
                    <a:pt x="508132" y="119583"/>
                  </a:lnTo>
                  <a:lnTo>
                    <a:pt x="460191" y="136083"/>
                  </a:lnTo>
                  <a:lnTo>
                    <a:pt x="414171" y="153475"/>
                  </a:lnTo>
                  <a:lnTo>
                    <a:pt x="370149" y="171728"/>
                  </a:lnTo>
                  <a:lnTo>
                    <a:pt x="328201" y="190808"/>
                  </a:lnTo>
                  <a:lnTo>
                    <a:pt x="288403" y="210684"/>
                  </a:lnTo>
                  <a:lnTo>
                    <a:pt x="250833" y="231324"/>
                  </a:lnTo>
                  <a:lnTo>
                    <a:pt x="215567" y="252697"/>
                  </a:lnTo>
                  <a:lnTo>
                    <a:pt x="182682" y="274771"/>
                  </a:lnTo>
                  <a:lnTo>
                    <a:pt x="124361" y="320894"/>
                  </a:lnTo>
                  <a:lnTo>
                    <a:pt x="76482" y="369438"/>
                  </a:lnTo>
                  <a:lnTo>
                    <a:pt x="39660" y="420148"/>
                  </a:lnTo>
                  <a:lnTo>
                    <a:pt x="14507" y="472772"/>
                  </a:lnTo>
                  <a:lnTo>
                    <a:pt x="1637" y="527053"/>
                  </a:lnTo>
                  <a:lnTo>
                    <a:pt x="0" y="554736"/>
                  </a:lnTo>
                  <a:lnTo>
                    <a:pt x="1637" y="582418"/>
                  </a:lnTo>
                  <a:lnTo>
                    <a:pt x="14507" y="636699"/>
                  </a:lnTo>
                  <a:lnTo>
                    <a:pt x="39660" y="689323"/>
                  </a:lnTo>
                  <a:lnTo>
                    <a:pt x="76482" y="740033"/>
                  </a:lnTo>
                  <a:lnTo>
                    <a:pt x="124361" y="788577"/>
                  </a:lnTo>
                  <a:lnTo>
                    <a:pt x="182682" y="834700"/>
                  </a:lnTo>
                  <a:lnTo>
                    <a:pt x="215567" y="856774"/>
                  </a:lnTo>
                  <a:lnTo>
                    <a:pt x="250833" y="878147"/>
                  </a:lnTo>
                  <a:lnTo>
                    <a:pt x="288403" y="898787"/>
                  </a:lnTo>
                  <a:lnTo>
                    <a:pt x="328201" y="918663"/>
                  </a:lnTo>
                  <a:lnTo>
                    <a:pt x="370149" y="937743"/>
                  </a:lnTo>
                  <a:lnTo>
                    <a:pt x="414171" y="955996"/>
                  </a:lnTo>
                  <a:lnTo>
                    <a:pt x="460191" y="973388"/>
                  </a:lnTo>
                  <a:lnTo>
                    <a:pt x="508132" y="989888"/>
                  </a:lnTo>
                  <a:lnTo>
                    <a:pt x="557917" y="1005466"/>
                  </a:lnTo>
                  <a:lnTo>
                    <a:pt x="609470" y="1020088"/>
                  </a:lnTo>
                  <a:lnTo>
                    <a:pt x="662714" y="1033723"/>
                  </a:lnTo>
                  <a:lnTo>
                    <a:pt x="717572" y="1046339"/>
                  </a:lnTo>
                  <a:lnTo>
                    <a:pt x="773967" y="1057905"/>
                  </a:lnTo>
                  <a:lnTo>
                    <a:pt x="831824" y="1068388"/>
                  </a:lnTo>
                  <a:lnTo>
                    <a:pt x="891064" y="1077758"/>
                  </a:lnTo>
                  <a:lnTo>
                    <a:pt x="951613" y="1085981"/>
                  </a:lnTo>
                  <a:lnTo>
                    <a:pt x="1013392" y="1093026"/>
                  </a:lnTo>
                  <a:lnTo>
                    <a:pt x="1076326" y="1098861"/>
                  </a:lnTo>
                  <a:lnTo>
                    <a:pt x="1140337" y="1103456"/>
                  </a:lnTo>
                  <a:lnTo>
                    <a:pt x="1205350" y="1106777"/>
                  </a:lnTo>
                  <a:lnTo>
                    <a:pt x="1271287" y="1108792"/>
                  </a:lnTo>
                  <a:lnTo>
                    <a:pt x="1338072" y="1109471"/>
                  </a:lnTo>
                  <a:lnTo>
                    <a:pt x="1404856" y="1108792"/>
                  </a:lnTo>
                  <a:lnTo>
                    <a:pt x="1470793" y="1106777"/>
                  </a:lnTo>
                  <a:lnTo>
                    <a:pt x="1535806" y="1103456"/>
                  </a:lnTo>
                  <a:lnTo>
                    <a:pt x="1599817" y="1098861"/>
                  </a:lnTo>
                  <a:lnTo>
                    <a:pt x="1662751" y="1093026"/>
                  </a:lnTo>
                  <a:lnTo>
                    <a:pt x="1724530" y="1085981"/>
                  </a:lnTo>
                  <a:lnTo>
                    <a:pt x="1785079" y="1077758"/>
                  </a:lnTo>
                  <a:lnTo>
                    <a:pt x="1844319" y="1068388"/>
                  </a:lnTo>
                  <a:lnTo>
                    <a:pt x="1902176" y="1057905"/>
                  </a:lnTo>
                  <a:lnTo>
                    <a:pt x="1958571" y="1046339"/>
                  </a:lnTo>
                  <a:lnTo>
                    <a:pt x="2013429" y="1033723"/>
                  </a:lnTo>
                  <a:lnTo>
                    <a:pt x="2066673" y="1020088"/>
                  </a:lnTo>
                  <a:lnTo>
                    <a:pt x="2118226" y="1005466"/>
                  </a:lnTo>
                  <a:lnTo>
                    <a:pt x="2168011" y="989888"/>
                  </a:lnTo>
                  <a:lnTo>
                    <a:pt x="2215952" y="973388"/>
                  </a:lnTo>
                  <a:lnTo>
                    <a:pt x="2261972" y="955996"/>
                  </a:lnTo>
                  <a:lnTo>
                    <a:pt x="2305994" y="937743"/>
                  </a:lnTo>
                  <a:lnTo>
                    <a:pt x="2347942" y="918663"/>
                  </a:lnTo>
                  <a:lnTo>
                    <a:pt x="2387740" y="898787"/>
                  </a:lnTo>
                  <a:lnTo>
                    <a:pt x="2425310" y="878147"/>
                  </a:lnTo>
                  <a:lnTo>
                    <a:pt x="2460576" y="856774"/>
                  </a:lnTo>
                  <a:lnTo>
                    <a:pt x="2493461" y="834700"/>
                  </a:lnTo>
                  <a:lnTo>
                    <a:pt x="2551782" y="788577"/>
                  </a:lnTo>
                  <a:lnTo>
                    <a:pt x="2599661" y="740033"/>
                  </a:lnTo>
                  <a:lnTo>
                    <a:pt x="2636483" y="689323"/>
                  </a:lnTo>
                  <a:lnTo>
                    <a:pt x="2661636" y="636699"/>
                  </a:lnTo>
                  <a:lnTo>
                    <a:pt x="2674506" y="582418"/>
                  </a:lnTo>
                  <a:lnTo>
                    <a:pt x="2676144" y="554736"/>
                  </a:lnTo>
                  <a:lnTo>
                    <a:pt x="2674506" y="527053"/>
                  </a:lnTo>
                  <a:lnTo>
                    <a:pt x="2661636" y="472772"/>
                  </a:lnTo>
                  <a:lnTo>
                    <a:pt x="2636483" y="420148"/>
                  </a:lnTo>
                  <a:lnTo>
                    <a:pt x="2599661" y="369438"/>
                  </a:lnTo>
                  <a:lnTo>
                    <a:pt x="2551782" y="320894"/>
                  </a:lnTo>
                  <a:lnTo>
                    <a:pt x="2493461" y="274771"/>
                  </a:lnTo>
                  <a:lnTo>
                    <a:pt x="2460576" y="252697"/>
                  </a:lnTo>
                  <a:lnTo>
                    <a:pt x="2425310" y="231324"/>
                  </a:lnTo>
                  <a:lnTo>
                    <a:pt x="2387740" y="210684"/>
                  </a:lnTo>
                  <a:lnTo>
                    <a:pt x="2347942" y="190808"/>
                  </a:lnTo>
                  <a:lnTo>
                    <a:pt x="2305994" y="171728"/>
                  </a:lnTo>
                  <a:lnTo>
                    <a:pt x="2261972" y="153475"/>
                  </a:lnTo>
                  <a:lnTo>
                    <a:pt x="2215952" y="136083"/>
                  </a:lnTo>
                  <a:lnTo>
                    <a:pt x="2168011" y="119583"/>
                  </a:lnTo>
                  <a:lnTo>
                    <a:pt x="2118226" y="104005"/>
                  </a:lnTo>
                  <a:lnTo>
                    <a:pt x="2066673" y="89383"/>
                  </a:lnTo>
                  <a:lnTo>
                    <a:pt x="2013429" y="75748"/>
                  </a:lnTo>
                  <a:lnTo>
                    <a:pt x="1958571" y="63132"/>
                  </a:lnTo>
                  <a:lnTo>
                    <a:pt x="1902176" y="51566"/>
                  </a:lnTo>
                  <a:lnTo>
                    <a:pt x="1844319" y="41083"/>
                  </a:lnTo>
                  <a:lnTo>
                    <a:pt x="1785079" y="31713"/>
                  </a:lnTo>
                  <a:lnTo>
                    <a:pt x="1724530" y="23490"/>
                  </a:lnTo>
                  <a:lnTo>
                    <a:pt x="1662751" y="16445"/>
                  </a:lnTo>
                  <a:lnTo>
                    <a:pt x="1599817" y="10610"/>
                  </a:lnTo>
                  <a:lnTo>
                    <a:pt x="1535806" y="6015"/>
                  </a:lnTo>
                  <a:lnTo>
                    <a:pt x="1470793" y="2694"/>
                  </a:lnTo>
                  <a:lnTo>
                    <a:pt x="1404856" y="679"/>
                  </a:lnTo>
                  <a:lnTo>
                    <a:pt x="13380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6600" y="2878835"/>
              <a:ext cx="2676525" cy="1109980"/>
            </a:xfrm>
            <a:custGeom>
              <a:avLst/>
              <a:gdLst/>
              <a:ahLst/>
              <a:cxnLst/>
              <a:rect l="l" t="t" r="r" b="b"/>
              <a:pathLst>
                <a:path w="2676525" h="1109979">
                  <a:moveTo>
                    <a:pt x="0" y="554736"/>
                  </a:moveTo>
                  <a:lnTo>
                    <a:pt x="6498" y="499721"/>
                  </a:lnTo>
                  <a:lnTo>
                    <a:pt x="25587" y="446237"/>
                  </a:lnTo>
                  <a:lnTo>
                    <a:pt x="56651" y="394538"/>
                  </a:lnTo>
                  <a:lnTo>
                    <a:pt x="99078" y="344879"/>
                  </a:lnTo>
                  <a:lnTo>
                    <a:pt x="152254" y="297514"/>
                  </a:lnTo>
                  <a:lnTo>
                    <a:pt x="215567" y="252697"/>
                  </a:lnTo>
                  <a:lnTo>
                    <a:pt x="250833" y="231324"/>
                  </a:lnTo>
                  <a:lnTo>
                    <a:pt x="288403" y="210684"/>
                  </a:lnTo>
                  <a:lnTo>
                    <a:pt x="328201" y="190808"/>
                  </a:lnTo>
                  <a:lnTo>
                    <a:pt x="370149" y="171728"/>
                  </a:lnTo>
                  <a:lnTo>
                    <a:pt x="414171" y="153475"/>
                  </a:lnTo>
                  <a:lnTo>
                    <a:pt x="460191" y="136083"/>
                  </a:lnTo>
                  <a:lnTo>
                    <a:pt x="508132" y="119583"/>
                  </a:lnTo>
                  <a:lnTo>
                    <a:pt x="557917" y="104005"/>
                  </a:lnTo>
                  <a:lnTo>
                    <a:pt x="609470" y="89383"/>
                  </a:lnTo>
                  <a:lnTo>
                    <a:pt x="662714" y="75748"/>
                  </a:lnTo>
                  <a:lnTo>
                    <a:pt x="717572" y="63132"/>
                  </a:lnTo>
                  <a:lnTo>
                    <a:pt x="773967" y="51566"/>
                  </a:lnTo>
                  <a:lnTo>
                    <a:pt x="831824" y="41083"/>
                  </a:lnTo>
                  <a:lnTo>
                    <a:pt x="891064" y="31713"/>
                  </a:lnTo>
                  <a:lnTo>
                    <a:pt x="951613" y="23490"/>
                  </a:lnTo>
                  <a:lnTo>
                    <a:pt x="1013392" y="16445"/>
                  </a:lnTo>
                  <a:lnTo>
                    <a:pt x="1076326" y="10610"/>
                  </a:lnTo>
                  <a:lnTo>
                    <a:pt x="1140337" y="6015"/>
                  </a:lnTo>
                  <a:lnTo>
                    <a:pt x="1205350" y="2694"/>
                  </a:lnTo>
                  <a:lnTo>
                    <a:pt x="1271287" y="679"/>
                  </a:lnTo>
                  <a:lnTo>
                    <a:pt x="1338072" y="0"/>
                  </a:lnTo>
                  <a:lnTo>
                    <a:pt x="1404856" y="679"/>
                  </a:lnTo>
                  <a:lnTo>
                    <a:pt x="1470793" y="2694"/>
                  </a:lnTo>
                  <a:lnTo>
                    <a:pt x="1535806" y="6015"/>
                  </a:lnTo>
                  <a:lnTo>
                    <a:pt x="1599817" y="10610"/>
                  </a:lnTo>
                  <a:lnTo>
                    <a:pt x="1662751" y="16445"/>
                  </a:lnTo>
                  <a:lnTo>
                    <a:pt x="1724530" y="23490"/>
                  </a:lnTo>
                  <a:lnTo>
                    <a:pt x="1785079" y="31713"/>
                  </a:lnTo>
                  <a:lnTo>
                    <a:pt x="1844319" y="41083"/>
                  </a:lnTo>
                  <a:lnTo>
                    <a:pt x="1902176" y="51566"/>
                  </a:lnTo>
                  <a:lnTo>
                    <a:pt x="1958571" y="63132"/>
                  </a:lnTo>
                  <a:lnTo>
                    <a:pt x="2013429" y="75748"/>
                  </a:lnTo>
                  <a:lnTo>
                    <a:pt x="2066673" y="89383"/>
                  </a:lnTo>
                  <a:lnTo>
                    <a:pt x="2118226" y="104005"/>
                  </a:lnTo>
                  <a:lnTo>
                    <a:pt x="2168011" y="119583"/>
                  </a:lnTo>
                  <a:lnTo>
                    <a:pt x="2215952" y="136083"/>
                  </a:lnTo>
                  <a:lnTo>
                    <a:pt x="2261972" y="153475"/>
                  </a:lnTo>
                  <a:lnTo>
                    <a:pt x="2305994" y="171728"/>
                  </a:lnTo>
                  <a:lnTo>
                    <a:pt x="2347942" y="190808"/>
                  </a:lnTo>
                  <a:lnTo>
                    <a:pt x="2387740" y="210684"/>
                  </a:lnTo>
                  <a:lnTo>
                    <a:pt x="2425310" y="231324"/>
                  </a:lnTo>
                  <a:lnTo>
                    <a:pt x="2460576" y="252697"/>
                  </a:lnTo>
                  <a:lnTo>
                    <a:pt x="2493461" y="274771"/>
                  </a:lnTo>
                  <a:lnTo>
                    <a:pt x="2551782" y="320894"/>
                  </a:lnTo>
                  <a:lnTo>
                    <a:pt x="2599661" y="369438"/>
                  </a:lnTo>
                  <a:lnTo>
                    <a:pt x="2636483" y="420148"/>
                  </a:lnTo>
                  <a:lnTo>
                    <a:pt x="2661636" y="472772"/>
                  </a:lnTo>
                  <a:lnTo>
                    <a:pt x="2674506" y="527053"/>
                  </a:lnTo>
                  <a:lnTo>
                    <a:pt x="2676144" y="554736"/>
                  </a:lnTo>
                  <a:lnTo>
                    <a:pt x="2674506" y="582418"/>
                  </a:lnTo>
                  <a:lnTo>
                    <a:pt x="2661636" y="636699"/>
                  </a:lnTo>
                  <a:lnTo>
                    <a:pt x="2636483" y="689323"/>
                  </a:lnTo>
                  <a:lnTo>
                    <a:pt x="2599661" y="740033"/>
                  </a:lnTo>
                  <a:lnTo>
                    <a:pt x="2551782" y="788577"/>
                  </a:lnTo>
                  <a:lnTo>
                    <a:pt x="2493461" y="834700"/>
                  </a:lnTo>
                  <a:lnTo>
                    <a:pt x="2460576" y="856774"/>
                  </a:lnTo>
                  <a:lnTo>
                    <a:pt x="2425310" y="878147"/>
                  </a:lnTo>
                  <a:lnTo>
                    <a:pt x="2387740" y="898787"/>
                  </a:lnTo>
                  <a:lnTo>
                    <a:pt x="2347942" y="918663"/>
                  </a:lnTo>
                  <a:lnTo>
                    <a:pt x="2305994" y="937743"/>
                  </a:lnTo>
                  <a:lnTo>
                    <a:pt x="2261972" y="955996"/>
                  </a:lnTo>
                  <a:lnTo>
                    <a:pt x="2215952" y="973388"/>
                  </a:lnTo>
                  <a:lnTo>
                    <a:pt x="2168011" y="989888"/>
                  </a:lnTo>
                  <a:lnTo>
                    <a:pt x="2118226" y="1005466"/>
                  </a:lnTo>
                  <a:lnTo>
                    <a:pt x="2066673" y="1020088"/>
                  </a:lnTo>
                  <a:lnTo>
                    <a:pt x="2013429" y="1033723"/>
                  </a:lnTo>
                  <a:lnTo>
                    <a:pt x="1958571" y="1046339"/>
                  </a:lnTo>
                  <a:lnTo>
                    <a:pt x="1902176" y="1057905"/>
                  </a:lnTo>
                  <a:lnTo>
                    <a:pt x="1844319" y="1068388"/>
                  </a:lnTo>
                  <a:lnTo>
                    <a:pt x="1785079" y="1077758"/>
                  </a:lnTo>
                  <a:lnTo>
                    <a:pt x="1724530" y="1085981"/>
                  </a:lnTo>
                  <a:lnTo>
                    <a:pt x="1662751" y="1093026"/>
                  </a:lnTo>
                  <a:lnTo>
                    <a:pt x="1599817" y="1098861"/>
                  </a:lnTo>
                  <a:lnTo>
                    <a:pt x="1535806" y="1103456"/>
                  </a:lnTo>
                  <a:lnTo>
                    <a:pt x="1470793" y="1106777"/>
                  </a:lnTo>
                  <a:lnTo>
                    <a:pt x="1404856" y="1108792"/>
                  </a:lnTo>
                  <a:lnTo>
                    <a:pt x="1338072" y="1109471"/>
                  </a:lnTo>
                  <a:lnTo>
                    <a:pt x="1271287" y="1108792"/>
                  </a:lnTo>
                  <a:lnTo>
                    <a:pt x="1205350" y="1106777"/>
                  </a:lnTo>
                  <a:lnTo>
                    <a:pt x="1140337" y="1103456"/>
                  </a:lnTo>
                  <a:lnTo>
                    <a:pt x="1076326" y="1098861"/>
                  </a:lnTo>
                  <a:lnTo>
                    <a:pt x="1013392" y="1093026"/>
                  </a:lnTo>
                  <a:lnTo>
                    <a:pt x="951613" y="1085981"/>
                  </a:lnTo>
                  <a:lnTo>
                    <a:pt x="891064" y="1077758"/>
                  </a:lnTo>
                  <a:lnTo>
                    <a:pt x="831824" y="1068388"/>
                  </a:lnTo>
                  <a:lnTo>
                    <a:pt x="773967" y="1057905"/>
                  </a:lnTo>
                  <a:lnTo>
                    <a:pt x="717572" y="1046339"/>
                  </a:lnTo>
                  <a:lnTo>
                    <a:pt x="662714" y="1033723"/>
                  </a:lnTo>
                  <a:lnTo>
                    <a:pt x="609470" y="1020088"/>
                  </a:lnTo>
                  <a:lnTo>
                    <a:pt x="557917" y="1005466"/>
                  </a:lnTo>
                  <a:lnTo>
                    <a:pt x="508132" y="989888"/>
                  </a:lnTo>
                  <a:lnTo>
                    <a:pt x="460191" y="973388"/>
                  </a:lnTo>
                  <a:lnTo>
                    <a:pt x="414171" y="955996"/>
                  </a:lnTo>
                  <a:lnTo>
                    <a:pt x="370149" y="937743"/>
                  </a:lnTo>
                  <a:lnTo>
                    <a:pt x="328201" y="918663"/>
                  </a:lnTo>
                  <a:lnTo>
                    <a:pt x="288403" y="898787"/>
                  </a:lnTo>
                  <a:lnTo>
                    <a:pt x="250833" y="878147"/>
                  </a:lnTo>
                  <a:lnTo>
                    <a:pt x="215567" y="856774"/>
                  </a:lnTo>
                  <a:lnTo>
                    <a:pt x="182682" y="834700"/>
                  </a:lnTo>
                  <a:lnTo>
                    <a:pt x="124361" y="788577"/>
                  </a:lnTo>
                  <a:lnTo>
                    <a:pt x="76482" y="740033"/>
                  </a:lnTo>
                  <a:lnTo>
                    <a:pt x="39660" y="689323"/>
                  </a:lnTo>
                  <a:lnTo>
                    <a:pt x="14507" y="636699"/>
                  </a:lnTo>
                  <a:lnTo>
                    <a:pt x="1637" y="582418"/>
                  </a:lnTo>
                  <a:lnTo>
                    <a:pt x="0" y="554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03726" y="2995040"/>
            <a:ext cx="14243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Process (combinational logic)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87494" y="3391153"/>
            <a:ext cx="3367404" cy="1375410"/>
          </a:xfrm>
          <a:custGeom>
            <a:avLst/>
            <a:gdLst/>
            <a:ahLst/>
            <a:cxnLst/>
            <a:rect l="l" t="t" r="r" b="b"/>
            <a:pathLst>
              <a:path w="3367404" h="1375410">
                <a:moveTo>
                  <a:pt x="439166" y="1065784"/>
                </a:moveTo>
                <a:lnTo>
                  <a:pt x="438937" y="1065657"/>
                </a:lnTo>
                <a:lnTo>
                  <a:pt x="439166" y="1065784"/>
                </a:lnTo>
                <a:close/>
              </a:path>
              <a:path w="3367404" h="1375410">
                <a:moveTo>
                  <a:pt x="2478405" y="37846"/>
                </a:moveTo>
                <a:lnTo>
                  <a:pt x="2466098" y="31750"/>
                </a:lnTo>
                <a:lnTo>
                  <a:pt x="2402078" y="0"/>
                </a:lnTo>
                <a:lnTo>
                  <a:pt x="2402179" y="31813"/>
                </a:lnTo>
                <a:lnTo>
                  <a:pt x="1365250" y="36068"/>
                </a:lnTo>
                <a:lnTo>
                  <a:pt x="1365250" y="48768"/>
                </a:lnTo>
                <a:lnTo>
                  <a:pt x="2402217" y="44513"/>
                </a:lnTo>
                <a:lnTo>
                  <a:pt x="2402332" y="76200"/>
                </a:lnTo>
                <a:lnTo>
                  <a:pt x="2478405" y="37846"/>
                </a:lnTo>
                <a:close/>
              </a:path>
              <a:path w="3367404" h="1375410">
                <a:moveTo>
                  <a:pt x="3367405" y="629539"/>
                </a:moveTo>
                <a:lnTo>
                  <a:pt x="3354832" y="628777"/>
                </a:lnTo>
                <a:lnTo>
                  <a:pt x="3352444" y="663041"/>
                </a:lnTo>
                <a:lnTo>
                  <a:pt x="3352546" y="662559"/>
                </a:lnTo>
                <a:lnTo>
                  <a:pt x="3352419" y="663448"/>
                </a:lnTo>
                <a:lnTo>
                  <a:pt x="3352444" y="663041"/>
                </a:lnTo>
                <a:lnTo>
                  <a:pt x="3352355" y="663448"/>
                </a:lnTo>
                <a:lnTo>
                  <a:pt x="3345434" y="697103"/>
                </a:lnTo>
                <a:lnTo>
                  <a:pt x="3345561" y="696341"/>
                </a:lnTo>
                <a:lnTo>
                  <a:pt x="3333864" y="730542"/>
                </a:lnTo>
                <a:lnTo>
                  <a:pt x="3333699" y="730885"/>
                </a:lnTo>
                <a:lnTo>
                  <a:pt x="3317875" y="764527"/>
                </a:lnTo>
                <a:lnTo>
                  <a:pt x="3297809" y="797814"/>
                </a:lnTo>
                <a:lnTo>
                  <a:pt x="3298063" y="797306"/>
                </a:lnTo>
                <a:lnTo>
                  <a:pt x="3297682" y="797814"/>
                </a:lnTo>
                <a:lnTo>
                  <a:pt x="3273552" y="831088"/>
                </a:lnTo>
                <a:lnTo>
                  <a:pt x="3273933" y="830707"/>
                </a:lnTo>
                <a:lnTo>
                  <a:pt x="3245358" y="863854"/>
                </a:lnTo>
                <a:lnTo>
                  <a:pt x="3213608" y="896112"/>
                </a:lnTo>
                <a:lnTo>
                  <a:pt x="3213316" y="896366"/>
                </a:lnTo>
                <a:lnTo>
                  <a:pt x="3177667" y="928243"/>
                </a:lnTo>
                <a:lnTo>
                  <a:pt x="3177921" y="927989"/>
                </a:lnTo>
                <a:lnTo>
                  <a:pt x="3177603" y="928243"/>
                </a:lnTo>
                <a:lnTo>
                  <a:pt x="3138424" y="959612"/>
                </a:lnTo>
                <a:lnTo>
                  <a:pt x="3138551" y="959485"/>
                </a:lnTo>
                <a:lnTo>
                  <a:pt x="3138373" y="959612"/>
                </a:lnTo>
                <a:lnTo>
                  <a:pt x="3095752" y="990473"/>
                </a:lnTo>
                <a:lnTo>
                  <a:pt x="3096006" y="990219"/>
                </a:lnTo>
                <a:lnTo>
                  <a:pt x="3050032" y="1020445"/>
                </a:lnTo>
                <a:lnTo>
                  <a:pt x="3050159" y="1020318"/>
                </a:lnTo>
                <a:lnTo>
                  <a:pt x="3049943" y="1020445"/>
                </a:lnTo>
                <a:lnTo>
                  <a:pt x="3001010" y="1049655"/>
                </a:lnTo>
                <a:lnTo>
                  <a:pt x="3001264" y="1049528"/>
                </a:lnTo>
                <a:lnTo>
                  <a:pt x="2949194" y="1077976"/>
                </a:lnTo>
                <a:lnTo>
                  <a:pt x="2949448" y="1077976"/>
                </a:lnTo>
                <a:lnTo>
                  <a:pt x="2894711" y="1105535"/>
                </a:lnTo>
                <a:lnTo>
                  <a:pt x="2894838" y="1105408"/>
                </a:lnTo>
                <a:lnTo>
                  <a:pt x="2837561" y="1131951"/>
                </a:lnTo>
                <a:lnTo>
                  <a:pt x="2837688" y="1131824"/>
                </a:lnTo>
                <a:lnTo>
                  <a:pt x="2777871" y="1157224"/>
                </a:lnTo>
                <a:lnTo>
                  <a:pt x="2778125" y="1157224"/>
                </a:lnTo>
                <a:lnTo>
                  <a:pt x="2716022" y="1181481"/>
                </a:lnTo>
                <a:lnTo>
                  <a:pt x="2716149" y="1181481"/>
                </a:lnTo>
                <a:lnTo>
                  <a:pt x="2651887" y="1204595"/>
                </a:lnTo>
                <a:lnTo>
                  <a:pt x="2652141" y="1204595"/>
                </a:lnTo>
                <a:lnTo>
                  <a:pt x="2585847" y="1226312"/>
                </a:lnTo>
                <a:lnTo>
                  <a:pt x="2586101" y="1226312"/>
                </a:lnTo>
                <a:lnTo>
                  <a:pt x="2517902" y="1246632"/>
                </a:lnTo>
                <a:lnTo>
                  <a:pt x="2518156" y="1246632"/>
                </a:lnTo>
                <a:lnTo>
                  <a:pt x="2448433" y="1265682"/>
                </a:lnTo>
                <a:lnTo>
                  <a:pt x="2448560" y="1265682"/>
                </a:lnTo>
                <a:lnTo>
                  <a:pt x="2377313" y="1283208"/>
                </a:lnTo>
                <a:lnTo>
                  <a:pt x="2377440" y="1283081"/>
                </a:lnTo>
                <a:lnTo>
                  <a:pt x="2304796" y="1299083"/>
                </a:lnTo>
                <a:lnTo>
                  <a:pt x="2305050" y="1299083"/>
                </a:lnTo>
                <a:lnTo>
                  <a:pt x="2231136" y="1313434"/>
                </a:lnTo>
                <a:lnTo>
                  <a:pt x="2231390" y="1313307"/>
                </a:lnTo>
                <a:lnTo>
                  <a:pt x="2156333" y="1326007"/>
                </a:lnTo>
                <a:lnTo>
                  <a:pt x="2156587" y="1326007"/>
                </a:lnTo>
                <a:lnTo>
                  <a:pt x="2080768" y="1336929"/>
                </a:lnTo>
                <a:lnTo>
                  <a:pt x="2080895" y="1336802"/>
                </a:lnTo>
                <a:lnTo>
                  <a:pt x="2004301" y="1345946"/>
                </a:lnTo>
                <a:lnTo>
                  <a:pt x="2004428" y="1345946"/>
                </a:lnTo>
                <a:lnTo>
                  <a:pt x="1927479" y="1353058"/>
                </a:lnTo>
                <a:lnTo>
                  <a:pt x="1850009" y="1358265"/>
                </a:lnTo>
                <a:lnTo>
                  <a:pt x="1772158" y="1361440"/>
                </a:lnTo>
                <a:lnTo>
                  <a:pt x="1694180" y="1362583"/>
                </a:lnTo>
                <a:lnTo>
                  <a:pt x="1694053" y="1362583"/>
                </a:lnTo>
                <a:lnTo>
                  <a:pt x="1616075" y="1361440"/>
                </a:lnTo>
                <a:lnTo>
                  <a:pt x="1538351" y="1358138"/>
                </a:lnTo>
                <a:lnTo>
                  <a:pt x="1538605" y="1358138"/>
                </a:lnTo>
                <a:lnTo>
                  <a:pt x="1460881" y="1352677"/>
                </a:lnTo>
                <a:lnTo>
                  <a:pt x="1383919" y="1345184"/>
                </a:lnTo>
                <a:lnTo>
                  <a:pt x="1384046" y="1345184"/>
                </a:lnTo>
                <a:lnTo>
                  <a:pt x="1307465" y="1335786"/>
                </a:lnTo>
                <a:lnTo>
                  <a:pt x="1307592" y="1335786"/>
                </a:lnTo>
                <a:lnTo>
                  <a:pt x="1232611" y="1324483"/>
                </a:lnTo>
                <a:lnTo>
                  <a:pt x="1231773" y="1324356"/>
                </a:lnTo>
                <a:lnTo>
                  <a:pt x="1231900" y="1324483"/>
                </a:lnTo>
                <a:lnTo>
                  <a:pt x="1156970" y="1311275"/>
                </a:lnTo>
                <a:lnTo>
                  <a:pt x="1157097" y="1311275"/>
                </a:lnTo>
                <a:lnTo>
                  <a:pt x="1083932" y="1296416"/>
                </a:lnTo>
                <a:lnTo>
                  <a:pt x="1083310" y="1296289"/>
                </a:lnTo>
                <a:lnTo>
                  <a:pt x="1083437" y="1296416"/>
                </a:lnTo>
                <a:lnTo>
                  <a:pt x="1010920" y="1279779"/>
                </a:lnTo>
                <a:lnTo>
                  <a:pt x="1011047" y="1279779"/>
                </a:lnTo>
                <a:lnTo>
                  <a:pt x="939800" y="1261491"/>
                </a:lnTo>
                <a:lnTo>
                  <a:pt x="939927" y="1261491"/>
                </a:lnTo>
                <a:lnTo>
                  <a:pt x="870635" y="1241679"/>
                </a:lnTo>
                <a:lnTo>
                  <a:pt x="870204" y="1241552"/>
                </a:lnTo>
                <a:lnTo>
                  <a:pt x="870458" y="1241679"/>
                </a:lnTo>
                <a:lnTo>
                  <a:pt x="802259" y="1220470"/>
                </a:lnTo>
                <a:lnTo>
                  <a:pt x="802513" y="1220470"/>
                </a:lnTo>
                <a:lnTo>
                  <a:pt x="736346" y="1197737"/>
                </a:lnTo>
                <a:lnTo>
                  <a:pt x="736473" y="1197737"/>
                </a:lnTo>
                <a:lnTo>
                  <a:pt x="672541" y="1173734"/>
                </a:lnTo>
                <a:lnTo>
                  <a:pt x="672211" y="1173607"/>
                </a:lnTo>
                <a:lnTo>
                  <a:pt x="672465" y="1173734"/>
                </a:lnTo>
                <a:lnTo>
                  <a:pt x="610666" y="1148461"/>
                </a:lnTo>
                <a:lnTo>
                  <a:pt x="610362" y="1148334"/>
                </a:lnTo>
                <a:lnTo>
                  <a:pt x="610489" y="1148461"/>
                </a:lnTo>
                <a:lnTo>
                  <a:pt x="550672" y="1121918"/>
                </a:lnTo>
                <a:lnTo>
                  <a:pt x="550926" y="1121918"/>
                </a:lnTo>
                <a:lnTo>
                  <a:pt x="493776" y="1094359"/>
                </a:lnTo>
                <a:lnTo>
                  <a:pt x="493522" y="1094232"/>
                </a:lnTo>
                <a:lnTo>
                  <a:pt x="493649" y="1094359"/>
                </a:lnTo>
                <a:lnTo>
                  <a:pt x="438912" y="1065657"/>
                </a:lnTo>
                <a:lnTo>
                  <a:pt x="387096" y="1036066"/>
                </a:lnTo>
                <a:lnTo>
                  <a:pt x="387350" y="1036193"/>
                </a:lnTo>
                <a:lnTo>
                  <a:pt x="387134" y="1036066"/>
                </a:lnTo>
                <a:lnTo>
                  <a:pt x="338201" y="1005586"/>
                </a:lnTo>
                <a:lnTo>
                  <a:pt x="338455" y="1005713"/>
                </a:lnTo>
                <a:lnTo>
                  <a:pt x="338264" y="1005586"/>
                </a:lnTo>
                <a:lnTo>
                  <a:pt x="292658" y="974344"/>
                </a:lnTo>
                <a:lnTo>
                  <a:pt x="292481" y="974217"/>
                </a:lnTo>
                <a:lnTo>
                  <a:pt x="292608" y="974344"/>
                </a:lnTo>
                <a:lnTo>
                  <a:pt x="249809" y="942086"/>
                </a:lnTo>
                <a:lnTo>
                  <a:pt x="250063" y="942213"/>
                </a:lnTo>
                <a:lnTo>
                  <a:pt x="249897" y="942086"/>
                </a:lnTo>
                <a:lnTo>
                  <a:pt x="210566" y="909320"/>
                </a:lnTo>
                <a:lnTo>
                  <a:pt x="210820" y="909447"/>
                </a:lnTo>
                <a:lnTo>
                  <a:pt x="210680" y="909320"/>
                </a:lnTo>
                <a:lnTo>
                  <a:pt x="175018" y="876173"/>
                </a:lnTo>
                <a:lnTo>
                  <a:pt x="174866" y="876033"/>
                </a:lnTo>
                <a:lnTo>
                  <a:pt x="142748" y="842010"/>
                </a:lnTo>
                <a:lnTo>
                  <a:pt x="143002" y="842264"/>
                </a:lnTo>
                <a:lnTo>
                  <a:pt x="142786" y="842010"/>
                </a:lnTo>
                <a:lnTo>
                  <a:pt x="114427" y="807593"/>
                </a:lnTo>
                <a:lnTo>
                  <a:pt x="114808" y="807974"/>
                </a:lnTo>
                <a:lnTo>
                  <a:pt x="114541" y="807593"/>
                </a:lnTo>
                <a:lnTo>
                  <a:pt x="90551" y="773303"/>
                </a:lnTo>
                <a:lnTo>
                  <a:pt x="90449" y="773163"/>
                </a:lnTo>
                <a:lnTo>
                  <a:pt x="90322" y="772922"/>
                </a:lnTo>
                <a:lnTo>
                  <a:pt x="70459" y="738505"/>
                </a:lnTo>
                <a:lnTo>
                  <a:pt x="70104" y="737870"/>
                </a:lnTo>
                <a:lnTo>
                  <a:pt x="70358" y="738505"/>
                </a:lnTo>
                <a:lnTo>
                  <a:pt x="54800" y="703707"/>
                </a:lnTo>
                <a:lnTo>
                  <a:pt x="54356" y="702691"/>
                </a:lnTo>
                <a:lnTo>
                  <a:pt x="54610" y="703707"/>
                </a:lnTo>
                <a:lnTo>
                  <a:pt x="45770" y="671537"/>
                </a:lnTo>
                <a:lnTo>
                  <a:pt x="75438" y="667385"/>
                </a:lnTo>
                <a:lnTo>
                  <a:pt x="69240" y="658368"/>
                </a:lnTo>
                <a:lnTo>
                  <a:pt x="27178" y="597154"/>
                </a:lnTo>
                <a:lnTo>
                  <a:pt x="0" y="677926"/>
                </a:lnTo>
                <a:lnTo>
                  <a:pt x="33058" y="673315"/>
                </a:lnTo>
                <a:lnTo>
                  <a:pt x="42545" y="707517"/>
                </a:lnTo>
                <a:lnTo>
                  <a:pt x="58928" y="743966"/>
                </a:lnTo>
                <a:lnTo>
                  <a:pt x="79756" y="779907"/>
                </a:lnTo>
                <a:lnTo>
                  <a:pt x="104521" y="815467"/>
                </a:lnTo>
                <a:lnTo>
                  <a:pt x="133350" y="850519"/>
                </a:lnTo>
                <a:lnTo>
                  <a:pt x="165989" y="885063"/>
                </a:lnTo>
                <a:lnTo>
                  <a:pt x="202184" y="918972"/>
                </a:lnTo>
                <a:lnTo>
                  <a:pt x="242062" y="952119"/>
                </a:lnTo>
                <a:lnTo>
                  <a:pt x="285115" y="984504"/>
                </a:lnTo>
                <a:lnTo>
                  <a:pt x="331343" y="1016254"/>
                </a:lnTo>
                <a:lnTo>
                  <a:pt x="380746" y="1046988"/>
                </a:lnTo>
                <a:lnTo>
                  <a:pt x="432943" y="1076833"/>
                </a:lnTo>
                <a:lnTo>
                  <a:pt x="487934" y="1105662"/>
                </a:lnTo>
                <a:lnTo>
                  <a:pt x="545465" y="1133475"/>
                </a:lnTo>
                <a:lnTo>
                  <a:pt x="605409" y="1160145"/>
                </a:lnTo>
                <a:lnTo>
                  <a:pt x="667766" y="1185545"/>
                </a:lnTo>
                <a:lnTo>
                  <a:pt x="732028" y="1209675"/>
                </a:lnTo>
                <a:lnTo>
                  <a:pt x="798449" y="1232535"/>
                </a:lnTo>
                <a:lnTo>
                  <a:pt x="866648" y="1253744"/>
                </a:lnTo>
                <a:lnTo>
                  <a:pt x="936625" y="1273810"/>
                </a:lnTo>
                <a:lnTo>
                  <a:pt x="1007999" y="1292098"/>
                </a:lnTo>
                <a:lnTo>
                  <a:pt x="1080770" y="1308735"/>
                </a:lnTo>
                <a:lnTo>
                  <a:pt x="1154684" y="1323721"/>
                </a:lnTo>
                <a:lnTo>
                  <a:pt x="1229868" y="1336929"/>
                </a:lnTo>
                <a:lnTo>
                  <a:pt x="1305814" y="1348359"/>
                </a:lnTo>
                <a:lnTo>
                  <a:pt x="1382522" y="1357884"/>
                </a:lnTo>
                <a:lnTo>
                  <a:pt x="1459865" y="1365377"/>
                </a:lnTo>
                <a:lnTo>
                  <a:pt x="1537716" y="1370838"/>
                </a:lnTo>
                <a:lnTo>
                  <a:pt x="1615821" y="1374013"/>
                </a:lnTo>
                <a:lnTo>
                  <a:pt x="1694180" y="1375283"/>
                </a:lnTo>
                <a:lnTo>
                  <a:pt x="1772412" y="1374140"/>
                </a:lnTo>
                <a:lnTo>
                  <a:pt x="1850644" y="1370965"/>
                </a:lnTo>
                <a:lnTo>
                  <a:pt x="1928355" y="1365758"/>
                </a:lnTo>
                <a:lnTo>
                  <a:pt x="1962886" y="1362583"/>
                </a:lnTo>
                <a:lnTo>
                  <a:pt x="2005711" y="1358646"/>
                </a:lnTo>
                <a:lnTo>
                  <a:pt x="2082419" y="1349502"/>
                </a:lnTo>
                <a:lnTo>
                  <a:pt x="2158365" y="1338580"/>
                </a:lnTo>
                <a:lnTo>
                  <a:pt x="2168131" y="1336929"/>
                </a:lnTo>
                <a:lnTo>
                  <a:pt x="2233549" y="1325880"/>
                </a:lnTo>
                <a:lnTo>
                  <a:pt x="2297646" y="1313434"/>
                </a:lnTo>
                <a:lnTo>
                  <a:pt x="2307463" y="1311529"/>
                </a:lnTo>
                <a:lnTo>
                  <a:pt x="2380234" y="1295527"/>
                </a:lnTo>
                <a:lnTo>
                  <a:pt x="2430399" y="1283208"/>
                </a:lnTo>
                <a:lnTo>
                  <a:pt x="2451608" y="1278001"/>
                </a:lnTo>
                <a:lnTo>
                  <a:pt x="2521585" y="1258824"/>
                </a:lnTo>
                <a:lnTo>
                  <a:pt x="2589784" y="1238377"/>
                </a:lnTo>
                <a:lnTo>
                  <a:pt x="2656205" y="1216533"/>
                </a:lnTo>
                <a:lnTo>
                  <a:pt x="2720467" y="1193419"/>
                </a:lnTo>
                <a:lnTo>
                  <a:pt x="2782824" y="1169035"/>
                </a:lnTo>
                <a:lnTo>
                  <a:pt x="2842768" y="1143508"/>
                </a:lnTo>
                <a:lnTo>
                  <a:pt x="2867812" y="1131951"/>
                </a:lnTo>
                <a:lnTo>
                  <a:pt x="2900299" y="1116965"/>
                </a:lnTo>
                <a:lnTo>
                  <a:pt x="2922994" y="1105535"/>
                </a:lnTo>
                <a:lnTo>
                  <a:pt x="2955290" y="1089279"/>
                </a:lnTo>
                <a:lnTo>
                  <a:pt x="3007487" y="1060577"/>
                </a:lnTo>
                <a:lnTo>
                  <a:pt x="3026003" y="1049528"/>
                </a:lnTo>
                <a:lnTo>
                  <a:pt x="3056890" y="1031113"/>
                </a:lnTo>
                <a:lnTo>
                  <a:pt x="3103118" y="1000760"/>
                </a:lnTo>
                <a:lnTo>
                  <a:pt x="3117342" y="990473"/>
                </a:lnTo>
                <a:lnTo>
                  <a:pt x="3146171" y="969645"/>
                </a:lnTo>
                <a:lnTo>
                  <a:pt x="3185922" y="937895"/>
                </a:lnTo>
                <a:lnTo>
                  <a:pt x="3222244" y="905383"/>
                </a:lnTo>
                <a:lnTo>
                  <a:pt x="3231400" y="896112"/>
                </a:lnTo>
                <a:lnTo>
                  <a:pt x="3254883" y="872363"/>
                </a:lnTo>
                <a:lnTo>
                  <a:pt x="3262388" y="863600"/>
                </a:lnTo>
                <a:lnTo>
                  <a:pt x="3283712" y="838708"/>
                </a:lnTo>
                <a:lnTo>
                  <a:pt x="3289503" y="830707"/>
                </a:lnTo>
                <a:lnTo>
                  <a:pt x="3308477" y="804545"/>
                </a:lnTo>
                <a:lnTo>
                  <a:pt x="3329305" y="770128"/>
                </a:lnTo>
                <a:lnTo>
                  <a:pt x="3332226" y="763905"/>
                </a:lnTo>
                <a:lnTo>
                  <a:pt x="3345688" y="735330"/>
                </a:lnTo>
                <a:lnTo>
                  <a:pt x="3347415" y="730250"/>
                </a:lnTo>
                <a:lnTo>
                  <a:pt x="3357753" y="700024"/>
                </a:lnTo>
                <a:lnTo>
                  <a:pt x="3358350" y="697103"/>
                </a:lnTo>
                <a:lnTo>
                  <a:pt x="3364992" y="664718"/>
                </a:lnTo>
                <a:lnTo>
                  <a:pt x="3365131" y="662559"/>
                </a:lnTo>
                <a:lnTo>
                  <a:pt x="3367405" y="62953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59528" y="4754117"/>
            <a:ext cx="68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145" y="2519298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ALU/processing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6429" y="2487548"/>
            <a:ext cx="480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RISCV</a:t>
            </a:r>
            <a:r>
              <a:rPr spc="-5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“Register</a:t>
            </a:r>
            <a:r>
              <a:rPr spc="-35" dirty="0"/>
              <a:t> </a:t>
            </a:r>
            <a:r>
              <a:rPr dirty="0"/>
              <a:t>/</a:t>
            </a:r>
            <a:r>
              <a:rPr spc="-35" dirty="0"/>
              <a:t> </a:t>
            </a:r>
            <a:r>
              <a:rPr dirty="0"/>
              <a:t>Register”</a:t>
            </a:r>
            <a:r>
              <a:rPr spc="-40" dirty="0"/>
              <a:t> </a:t>
            </a:r>
            <a:r>
              <a:rPr spc="-25" dirty="0"/>
              <a:t>ISA</a:t>
            </a:r>
          </a:p>
        </p:txBody>
      </p:sp>
      <p:sp>
        <p:nvSpPr>
          <p:cNvPr id="3" name="object 3"/>
          <p:cNvSpPr/>
          <p:nvPr/>
        </p:nvSpPr>
        <p:spPr>
          <a:xfrm>
            <a:off x="3659632" y="3391280"/>
            <a:ext cx="4295140" cy="2749550"/>
          </a:xfrm>
          <a:custGeom>
            <a:avLst/>
            <a:gdLst/>
            <a:ahLst/>
            <a:cxnLst/>
            <a:rect l="l" t="t" r="r" b="b"/>
            <a:pathLst>
              <a:path w="4295140" h="2749550">
                <a:moveTo>
                  <a:pt x="3406267" y="37719"/>
                </a:moveTo>
                <a:lnTo>
                  <a:pt x="3393922" y="31623"/>
                </a:lnTo>
                <a:lnTo>
                  <a:pt x="3329940" y="0"/>
                </a:lnTo>
                <a:lnTo>
                  <a:pt x="3330092" y="31686"/>
                </a:lnTo>
                <a:lnTo>
                  <a:pt x="2293112" y="36195"/>
                </a:lnTo>
                <a:lnTo>
                  <a:pt x="2293112" y="48895"/>
                </a:lnTo>
                <a:lnTo>
                  <a:pt x="3330156" y="44386"/>
                </a:lnTo>
                <a:lnTo>
                  <a:pt x="3330321" y="76200"/>
                </a:lnTo>
                <a:lnTo>
                  <a:pt x="3406267" y="37719"/>
                </a:lnTo>
                <a:close/>
              </a:path>
              <a:path w="4295140" h="2749550">
                <a:moveTo>
                  <a:pt x="4294886" y="628650"/>
                </a:moveTo>
                <a:lnTo>
                  <a:pt x="4282313" y="628650"/>
                </a:lnTo>
                <a:lnTo>
                  <a:pt x="4281551" y="679450"/>
                </a:lnTo>
                <a:lnTo>
                  <a:pt x="4279265" y="730250"/>
                </a:lnTo>
                <a:lnTo>
                  <a:pt x="4270121" y="831850"/>
                </a:lnTo>
                <a:lnTo>
                  <a:pt x="4255135" y="933450"/>
                </a:lnTo>
                <a:lnTo>
                  <a:pt x="4234434" y="1022350"/>
                </a:lnTo>
                <a:lnTo>
                  <a:pt x="4234561" y="1022350"/>
                </a:lnTo>
                <a:lnTo>
                  <a:pt x="4208399" y="1123950"/>
                </a:lnTo>
                <a:lnTo>
                  <a:pt x="4208526" y="1123950"/>
                </a:lnTo>
                <a:lnTo>
                  <a:pt x="4177157" y="1225550"/>
                </a:lnTo>
                <a:lnTo>
                  <a:pt x="4177284" y="1225550"/>
                </a:lnTo>
                <a:lnTo>
                  <a:pt x="4140708" y="1314450"/>
                </a:lnTo>
                <a:lnTo>
                  <a:pt x="4140835" y="1314450"/>
                </a:lnTo>
                <a:lnTo>
                  <a:pt x="4099560" y="1403350"/>
                </a:lnTo>
                <a:lnTo>
                  <a:pt x="4099687" y="1403350"/>
                </a:lnTo>
                <a:lnTo>
                  <a:pt x="4053586" y="1504950"/>
                </a:lnTo>
                <a:lnTo>
                  <a:pt x="4053713" y="1504950"/>
                </a:lnTo>
                <a:lnTo>
                  <a:pt x="4003167" y="1593850"/>
                </a:lnTo>
                <a:lnTo>
                  <a:pt x="4003421" y="1593850"/>
                </a:lnTo>
                <a:lnTo>
                  <a:pt x="3948557" y="1682750"/>
                </a:lnTo>
                <a:lnTo>
                  <a:pt x="3948684" y="1682750"/>
                </a:lnTo>
                <a:lnTo>
                  <a:pt x="3889629" y="1758950"/>
                </a:lnTo>
                <a:lnTo>
                  <a:pt x="3889883" y="1758950"/>
                </a:lnTo>
                <a:lnTo>
                  <a:pt x="3827018" y="1847850"/>
                </a:lnTo>
                <a:lnTo>
                  <a:pt x="3827272" y="1847850"/>
                </a:lnTo>
                <a:lnTo>
                  <a:pt x="3760724" y="1924050"/>
                </a:lnTo>
                <a:lnTo>
                  <a:pt x="3760851" y="1924050"/>
                </a:lnTo>
                <a:lnTo>
                  <a:pt x="3690747" y="2012950"/>
                </a:lnTo>
                <a:lnTo>
                  <a:pt x="3690874" y="2012950"/>
                </a:lnTo>
                <a:lnTo>
                  <a:pt x="3617595" y="2089150"/>
                </a:lnTo>
                <a:lnTo>
                  <a:pt x="3617722" y="2089150"/>
                </a:lnTo>
                <a:lnTo>
                  <a:pt x="3541268" y="2152650"/>
                </a:lnTo>
                <a:lnTo>
                  <a:pt x="3541522" y="2152650"/>
                </a:lnTo>
                <a:lnTo>
                  <a:pt x="3462020" y="2228850"/>
                </a:lnTo>
                <a:lnTo>
                  <a:pt x="3462274" y="2228850"/>
                </a:lnTo>
                <a:lnTo>
                  <a:pt x="3379978" y="2292350"/>
                </a:lnTo>
                <a:lnTo>
                  <a:pt x="3380232" y="2292350"/>
                </a:lnTo>
                <a:lnTo>
                  <a:pt x="3295523" y="2355850"/>
                </a:lnTo>
                <a:lnTo>
                  <a:pt x="3295777" y="2355850"/>
                </a:lnTo>
                <a:lnTo>
                  <a:pt x="3208782" y="2406650"/>
                </a:lnTo>
                <a:lnTo>
                  <a:pt x="3208909" y="2406650"/>
                </a:lnTo>
                <a:lnTo>
                  <a:pt x="3119755" y="2470150"/>
                </a:lnTo>
                <a:lnTo>
                  <a:pt x="3120009" y="2470150"/>
                </a:lnTo>
                <a:lnTo>
                  <a:pt x="3028823" y="2520950"/>
                </a:lnTo>
                <a:lnTo>
                  <a:pt x="3029077" y="2520950"/>
                </a:lnTo>
                <a:lnTo>
                  <a:pt x="2936240" y="2559050"/>
                </a:lnTo>
                <a:lnTo>
                  <a:pt x="2936494" y="2559050"/>
                </a:lnTo>
                <a:lnTo>
                  <a:pt x="2842006" y="2597150"/>
                </a:lnTo>
                <a:lnTo>
                  <a:pt x="2842260" y="2597150"/>
                </a:lnTo>
                <a:lnTo>
                  <a:pt x="2746502" y="2635250"/>
                </a:lnTo>
                <a:lnTo>
                  <a:pt x="2746756" y="2635250"/>
                </a:lnTo>
                <a:lnTo>
                  <a:pt x="2649728" y="2673350"/>
                </a:lnTo>
                <a:lnTo>
                  <a:pt x="2649982" y="2673350"/>
                </a:lnTo>
                <a:lnTo>
                  <a:pt x="2552065" y="2698750"/>
                </a:lnTo>
                <a:lnTo>
                  <a:pt x="2552446" y="2698750"/>
                </a:lnTo>
                <a:lnTo>
                  <a:pt x="2453640" y="2711450"/>
                </a:lnTo>
                <a:lnTo>
                  <a:pt x="2454021" y="2711450"/>
                </a:lnTo>
                <a:lnTo>
                  <a:pt x="2354707" y="2736850"/>
                </a:lnTo>
                <a:lnTo>
                  <a:pt x="1956562" y="2736850"/>
                </a:lnTo>
                <a:lnTo>
                  <a:pt x="1857248" y="2724150"/>
                </a:lnTo>
                <a:lnTo>
                  <a:pt x="1758823" y="2724150"/>
                </a:lnTo>
                <a:lnTo>
                  <a:pt x="1660906" y="2698750"/>
                </a:lnTo>
                <a:lnTo>
                  <a:pt x="1661160" y="2698750"/>
                </a:lnTo>
                <a:lnTo>
                  <a:pt x="1564005" y="2686050"/>
                </a:lnTo>
                <a:lnTo>
                  <a:pt x="1564259" y="2686050"/>
                </a:lnTo>
                <a:lnTo>
                  <a:pt x="1468374" y="2673350"/>
                </a:lnTo>
                <a:lnTo>
                  <a:pt x="1468628" y="2673350"/>
                </a:lnTo>
                <a:lnTo>
                  <a:pt x="1374140" y="2647950"/>
                </a:lnTo>
                <a:lnTo>
                  <a:pt x="1374267" y="2647950"/>
                </a:lnTo>
                <a:lnTo>
                  <a:pt x="1281303" y="2622550"/>
                </a:lnTo>
                <a:lnTo>
                  <a:pt x="1281557" y="2622550"/>
                </a:lnTo>
                <a:lnTo>
                  <a:pt x="1190371" y="2597150"/>
                </a:lnTo>
                <a:lnTo>
                  <a:pt x="1190498" y="2597150"/>
                </a:lnTo>
                <a:lnTo>
                  <a:pt x="1101344" y="2571750"/>
                </a:lnTo>
                <a:lnTo>
                  <a:pt x="1101598" y="2571750"/>
                </a:lnTo>
                <a:lnTo>
                  <a:pt x="1014476" y="2546350"/>
                </a:lnTo>
                <a:lnTo>
                  <a:pt x="1014603" y="2546350"/>
                </a:lnTo>
                <a:lnTo>
                  <a:pt x="930021" y="2508250"/>
                </a:lnTo>
                <a:lnTo>
                  <a:pt x="930148" y="2508250"/>
                </a:lnTo>
                <a:lnTo>
                  <a:pt x="847979" y="2470150"/>
                </a:lnTo>
                <a:lnTo>
                  <a:pt x="848106" y="2470150"/>
                </a:lnTo>
                <a:lnTo>
                  <a:pt x="768731" y="2432050"/>
                </a:lnTo>
                <a:lnTo>
                  <a:pt x="768858" y="2432050"/>
                </a:lnTo>
                <a:lnTo>
                  <a:pt x="692404" y="2393950"/>
                </a:lnTo>
                <a:lnTo>
                  <a:pt x="692531" y="2393950"/>
                </a:lnTo>
                <a:lnTo>
                  <a:pt x="619125" y="2355850"/>
                </a:lnTo>
                <a:lnTo>
                  <a:pt x="619379" y="2355850"/>
                </a:lnTo>
                <a:lnTo>
                  <a:pt x="549275" y="2317750"/>
                </a:lnTo>
                <a:lnTo>
                  <a:pt x="549402" y="2317750"/>
                </a:lnTo>
                <a:lnTo>
                  <a:pt x="482981" y="2279650"/>
                </a:lnTo>
                <a:lnTo>
                  <a:pt x="483235" y="2279650"/>
                </a:lnTo>
                <a:lnTo>
                  <a:pt x="420370" y="2228850"/>
                </a:lnTo>
                <a:lnTo>
                  <a:pt x="420497" y="2228850"/>
                </a:lnTo>
                <a:lnTo>
                  <a:pt x="361569" y="2190750"/>
                </a:lnTo>
                <a:lnTo>
                  <a:pt x="361823" y="2190750"/>
                </a:lnTo>
                <a:lnTo>
                  <a:pt x="306959" y="2139950"/>
                </a:lnTo>
                <a:lnTo>
                  <a:pt x="307213" y="2139950"/>
                </a:lnTo>
                <a:lnTo>
                  <a:pt x="256667" y="2101850"/>
                </a:lnTo>
                <a:lnTo>
                  <a:pt x="256921" y="2101850"/>
                </a:lnTo>
                <a:lnTo>
                  <a:pt x="210820" y="2051050"/>
                </a:lnTo>
                <a:lnTo>
                  <a:pt x="211074" y="2051050"/>
                </a:lnTo>
                <a:lnTo>
                  <a:pt x="169799" y="2000250"/>
                </a:lnTo>
                <a:lnTo>
                  <a:pt x="170053" y="2000250"/>
                </a:lnTo>
                <a:lnTo>
                  <a:pt x="133604" y="1949450"/>
                </a:lnTo>
                <a:lnTo>
                  <a:pt x="133858" y="1949450"/>
                </a:lnTo>
                <a:lnTo>
                  <a:pt x="102362" y="1898650"/>
                </a:lnTo>
                <a:lnTo>
                  <a:pt x="102616" y="1898650"/>
                </a:lnTo>
                <a:lnTo>
                  <a:pt x="76581" y="1847850"/>
                </a:lnTo>
                <a:lnTo>
                  <a:pt x="76835" y="1847850"/>
                </a:lnTo>
                <a:lnTo>
                  <a:pt x="56134" y="1797050"/>
                </a:lnTo>
                <a:lnTo>
                  <a:pt x="56388" y="1797050"/>
                </a:lnTo>
                <a:lnTo>
                  <a:pt x="41275" y="1746250"/>
                </a:lnTo>
                <a:lnTo>
                  <a:pt x="41402" y="1746250"/>
                </a:lnTo>
                <a:lnTo>
                  <a:pt x="32258" y="1695450"/>
                </a:lnTo>
                <a:lnTo>
                  <a:pt x="32385" y="1695450"/>
                </a:lnTo>
                <a:lnTo>
                  <a:pt x="30099" y="1670050"/>
                </a:lnTo>
                <a:lnTo>
                  <a:pt x="29337" y="1644650"/>
                </a:lnTo>
                <a:lnTo>
                  <a:pt x="29464" y="1543050"/>
                </a:lnTo>
                <a:lnTo>
                  <a:pt x="29845" y="1441450"/>
                </a:lnTo>
                <a:lnTo>
                  <a:pt x="30099" y="1390650"/>
                </a:lnTo>
                <a:lnTo>
                  <a:pt x="31242" y="1250950"/>
                </a:lnTo>
                <a:lnTo>
                  <a:pt x="32258" y="1149350"/>
                </a:lnTo>
                <a:lnTo>
                  <a:pt x="32893" y="1098550"/>
                </a:lnTo>
                <a:lnTo>
                  <a:pt x="33401" y="1060450"/>
                </a:lnTo>
                <a:lnTo>
                  <a:pt x="34163" y="1009650"/>
                </a:lnTo>
                <a:lnTo>
                  <a:pt x="34798" y="971550"/>
                </a:lnTo>
                <a:lnTo>
                  <a:pt x="37084" y="857250"/>
                </a:lnTo>
                <a:lnTo>
                  <a:pt x="37973" y="819150"/>
                </a:lnTo>
                <a:lnTo>
                  <a:pt x="38735" y="781050"/>
                </a:lnTo>
                <a:lnTo>
                  <a:pt x="39624" y="755650"/>
                </a:lnTo>
                <a:lnTo>
                  <a:pt x="40640" y="717550"/>
                </a:lnTo>
                <a:lnTo>
                  <a:pt x="41529" y="692150"/>
                </a:lnTo>
                <a:lnTo>
                  <a:pt x="42545" y="666750"/>
                </a:lnTo>
                <a:lnTo>
                  <a:pt x="42926" y="654050"/>
                </a:lnTo>
                <a:lnTo>
                  <a:pt x="43942" y="628650"/>
                </a:lnTo>
                <a:lnTo>
                  <a:pt x="44564" y="623417"/>
                </a:lnTo>
                <a:lnTo>
                  <a:pt x="75819" y="628650"/>
                </a:lnTo>
                <a:lnTo>
                  <a:pt x="70713" y="615950"/>
                </a:lnTo>
                <a:lnTo>
                  <a:pt x="45212" y="552450"/>
                </a:lnTo>
                <a:lnTo>
                  <a:pt x="0" y="615950"/>
                </a:lnTo>
                <a:lnTo>
                  <a:pt x="32118" y="621334"/>
                </a:lnTo>
                <a:lnTo>
                  <a:pt x="31242" y="628650"/>
                </a:lnTo>
                <a:lnTo>
                  <a:pt x="30734" y="641350"/>
                </a:lnTo>
                <a:lnTo>
                  <a:pt x="30353" y="654050"/>
                </a:lnTo>
                <a:lnTo>
                  <a:pt x="28829" y="692150"/>
                </a:lnTo>
                <a:lnTo>
                  <a:pt x="27940" y="717550"/>
                </a:lnTo>
                <a:lnTo>
                  <a:pt x="26924" y="755650"/>
                </a:lnTo>
                <a:lnTo>
                  <a:pt x="26162" y="781050"/>
                </a:lnTo>
                <a:lnTo>
                  <a:pt x="24384" y="857250"/>
                </a:lnTo>
                <a:lnTo>
                  <a:pt x="22098" y="971550"/>
                </a:lnTo>
                <a:lnTo>
                  <a:pt x="20828" y="1060450"/>
                </a:lnTo>
                <a:lnTo>
                  <a:pt x="20193" y="1098550"/>
                </a:lnTo>
                <a:lnTo>
                  <a:pt x="19685" y="1149350"/>
                </a:lnTo>
                <a:lnTo>
                  <a:pt x="19050" y="1200150"/>
                </a:lnTo>
                <a:lnTo>
                  <a:pt x="18542" y="1250950"/>
                </a:lnTo>
                <a:lnTo>
                  <a:pt x="17399" y="1390650"/>
                </a:lnTo>
                <a:lnTo>
                  <a:pt x="17145" y="1441450"/>
                </a:lnTo>
                <a:lnTo>
                  <a:pt x="16764" y="1543050"/>
                </a:lnTo>
                <a:lnTo>
                  <a:pt x="16637" y="1644650"/>
                </a:lnTo>
                <a:lnTo>
                  <a:pt x="17399" y="1670050"/>
                </a:lnTo>
                <a:lnTo>
                  <a:pt x="29083" y="1758950"/>
                </a:lnTo>
                <a:lnTo>
                  <a:pt x="44196" y="1809750"/>
                </a:lnTo>
                <a:lnTo>
                  <a:pt x="65151" y="1860550"/>
                </a:lnTo>
                <a:lnTo>
                  <a:pt x="91567" y="1911350"/>
                </a:lnTo>
                <a:lnTo>
                  <a:pt x="123190" y="1962150"/>
                </a:lnTo>
                <a:lnTo>
                  <a:pt x="160020" y="2012950"/>
                </a:lnTo>
                <a:lnTo>
                  <a:pt x="201549" y="2051050"/>
                </a:lnTo>
                <a:lnTo>
                  <a:pt x="247904" y="2101850"/>
                </a:lnTo>
                <a:lnTo>
                  <a:pt x="298704" y="2152650"/>
                </a:lnTo>
                <a:lnTo>
                  <a:pt x="353822" y="2203450"/>
                </a:lnTo>
                <a:lnTo>
                  <a:pt x="413004" y="2241550"/>
                </a:lnTo>
                <a:lnTo>
                  <a:pt x="475996" y="2292350"/>
                </a:lnTo>
                <a:lnTo>
                  <a:pt x="542671" y="2330450"/>
                </a:lnTo>
                <a:lnTo>
                  <a:pt x="613029" y="2368550"/>
                </a:lnTo>
                <a:lnTo>
                  <a:pt x="686689" y="2406650"/>
                </a:lnTo>
                <a:lnTo>
                  <a:pt x="763397" y="2444750"/>
                </a:lnTo>
                <a:lnTo>
                  <a:pt x="843026" y="2482850"/>
                </a:lnTo>
                <a:lnTo>
                  <a:pt x="925322" y="2520950"/>
                </a:lnTo>
                <a:lnTo>
                  <a:pt x="1010158" y="2546350"/>
                </a:lnTo>
                <a:lnTo>
                  <a:pt x="1097407" y="2584450"/>
                </a:lnTo>
                <a:lnTo>
                  <a:pt x="1186815" y="2609850"/>
                </a:lnTo>
                <a:lnTo>
                  <a:pt x="1465834" y="2686050"/>
                </a:lnTo>
                <a:lnTo>
                  <a:pt x="1659128" y="2711450"/>
                </a:lnTo>
                <a:lnTo>
                  <a:pt x="1757172" y="2736850"/>
                </a:lnTo>
                <a:lnTo>
                  <a:pt x="1856232" y="2736850"/>
                </a:lnTo>
                <a:lnTo>
                  <a:pt x="1955673" y="2749550"/>
                </a:lnTo>
                <a:lnTo>
                  <a:pt x="2356358" y="2749550"/>
                </a:lnTo>
                <a:lnTo>
                  <a:pt x="2456053" y="2724150"/>
                </a:lnTo>
                <a:lnTo>
                  <a:pt x="2555113" y="2711450"/>
                </a:lnTo>
                <a:lnTo>
                  <a:pt x="2653411" y="2686050"/>
                </a:lnTo>
                <a:lnTo>
                  <a:pt x="2941688" y="2571750"/>
                </a:lnTo>
                <a:lnTo>
                  <a:pt x="3034792" y="2533650"/>
                </a:lnTo>
                <a:lnTo>
                  <a:pt x="3126232" y="2482850"/>
                </a:lnTo>
                <a:lnTo>
                  <a:pt x="3215640" y="2419350"/>
                </a:lnTo>
                <a:lnTo>
                  <a:pt x="3303016" y="2368550"/>
                </a:lnTo>
                <a:lnTo>
                  <a:pt x="3387852" y="2305050"/>
                </a:lnTo>
                <a:lnTo>
                  <a:pt x="3470275" y="2241550"/>
                </a:lnTo>
                <a:lnTo>
                  <a:pt x="3549904" y="2165350"/>
                </a:lnTo>
                <a:lnTo>
                  <a:pt x="3626612" y="2089150"/>
                </a:lnTo>
                <a:lnTo>
                  <a:pt x="3700145" y="2012950"/>
                </a:lnTo>
                <a:lnTo>
                  <a:pt x="3770376" y="1936750"/>
                </a:lnTo>
                <a:lnTo>
                  <a:pt x="3837178" y="1860550"/>
                </a:lnTo>
                <a:lnTo>
                  <a:pt x="3900043" y="1771650"/>
                </a:lnTo>
                <a:lnTo>
                  <a:pt x="3959225" y="1682750"/>
                </a:lnTo>
                <a:lnTo>
                  <a:pt x="4014216" y="1593850"/>
                </a:lnTo>
                <a:lnTo>
                  <a:pt x="4064889" y="1504950"/>
                </a:lnTo>
                <a:lnTo>
                  <a:pt x="4111117" y="1416050"/>
                </a:lnTo>
                <a:lnTo>
                  <a:pt x="4152519" y="1314450"/>
                </a:lnTo>
                <a:lnTo>
                  <a:pt x="4189095" y="1225550"/>
                </a:lnTo>
                <a:lnTo>
                  <a:pt x="4220718" y="1123950"/>
                </a:lnTo>
                <a:lnTo>
                  <a:pt x="4246880" y="1035050"/>
                </a:lnTo>
                <a:lnTo>
                  <a:pt x="4267581" y="933450"/>
                </a:lnTo>
                <a:lnTo>
                  <a:pt x="4282694" y="831850"/>
                </a:lnTo>
                <a:lnTo>
                  <a:pt x="4291838" y="730250"/>
                </a:lnTo>
                <a:lnTo>
                  <a:pt x="4294124" y="679450"/>
                </a:lnTo>
                <a:lnTo>
                  <a:pt x="4294886" y="6286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145" y="2519298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ALU/processing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5521" y="2465273"/>
            <a:ext cx="148780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inputs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&amp; </a:t>
            </a:r>
            <a:r>
              <a:rPr sz="1800" dirty="0">
                <a:latin typeface="Calibri"/>
                <a:cs typeface="Calibri"/>
              </a:rPr>
              <a:t>outputs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9" name="object 9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60648" y="2994659"/>
            <a:ext cx="443230" cy="977265"/>
          </a:xfrm>
          <a:custGeom>
            <a:avLst/>
            <a:gdLst/>
            <a:ahLst/>
            <a:cxnLst/>
            <a:rect l="l" t="t" r="r" b="b"/>
            <a:pathLst>
              <a:path w="443229" h="977264">
                <a:moveTo>
                  <a:pt x="442849" y="938784"/>
                </a:moveTo>
                <a:lnTo>
                  <a:pt x="430149" y="932434"/>
                </a:lnTo>
                <a:lnTo>
                  <a:pt x="366649" y="900684"/>
                </a:lnTo>
                <a:lnTo>
                  <a:pt x="366649" y="932434"/>
                </a:lnTo>
                <a:lnTo>
                  <a:pt x="0" y="932434"/>
                </a:lnTo>
                <a:lnTo>
                  <a:pt x="0" y="945134"/>
                </a:lnTo>
                <a:lnTo>
                  <a:pt x="366649" y="945134"/>
                </a:lnTo>
                <a:lnTo>
                  <a:pt x="366649" y="976884"/>
                </a:lnTo>
                <a:lnTo>
                  <a:pt x="430149" y="945134"/>
                </a:lnTo>
                <a:lnTo>
                  <a:pt x="442849" y="938784"/>
                </a:lnTo>
                <a:close/>
              </a:path>
              <a:path w="443229" h="977264">
                <a:moveTo>
                  <a:pt x="442849" y="38100"/>
                </a:moveTo>
                <a:lnTo>
                  <a:pt x="430149" y="31750"/>
                </a:lnTo>
                <a:lnTo>
                  <a:pt x="366649" y="0"/>
                </a:lnTo>
                <a:lnTo>
                  <a:pt x="366649" y="31750"/>
                </a:lnTo>
                <a:lnTo>
                  <a:pt x="0" y="31750"/>
                </a:lnTo>
                <a:lnTo>
                  <a:pt x="0" y="44450"/>
                </a:lnTo>
                <a:lnTo>
                  <a:pt x="366649" y="44450"/>
                </a:lnTo>
                <a:lnTo>
                  <a:pt x="366649" y="76200"/>
                </a:lnTo>
                <a:lnTo>
                  <a:pt x="430149" y="44450"/>
                </a:lnTo>
                <a:lnTo>
                  <a:pt x="442849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90340" y="3709160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0340" y="2840048"/>
            <a:ext cx="1778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61204" y="3391789"/>
            <a:ext cx="2503805" cy="76200"/>
          </a:xfrm>
          <a:custGeom>
            <a:avLst/>
            <a:gdLst/>
            <a:ahLst/>
            <a:cxnLst/>
            <a:rect l="l" t="t" r="r" b="b"/>
            <a:pathLst>
              <a:path w="2503804" h="76200">
                <a:moveTo>
                  <a:pt x="2492285" y="31623"/>
                </a:moveTo>
                <a:lnTo>
                  <a:pt x="2440304" y="31623"/>
                </a:lnTo>
                <a:lnTo>
                  <a:pt x="2440431" y="44323"/>
                </a:lnTo>
                <a:lnTo>
                  <a:pt x="2427690" y="44478"/>
                </a:lnTo>
                <a:lnTo>
                  <a:pt x="2428113" y="76200"/>
                </a:lnTo>
                <a:lnTo>
                  <a:pt x="2503804" y="37211"/>
                </a:lnTo>
                <a:lnTo>
                  <a:pt x="2492285" y="31623"/>
                </a:lnTo>
                <a:close/>
              </a:path>
              <a:path w="2503804" h="76200">
                <a:moveTo>
                  <a:pt x="2427520" y="31779"/>
                </a:moveTo>
                <a:lnTo>
                  <a:pt x="0" y="61468"/>
                </a:lnTo>
                <a:lnTo>
                  <a:pt x="254" y="74168"/>
                </a:lnTo>
                <a:lnTo>
                  <a:pt x="2427690" y="44478"/>
                </a:lnTo>
                <a:lnTo>
                  <a:pt x="2427520" y="31779"/>
                </a:lnTo>
                <a:close/>
              </a:path>
              <a:path w="2503804" h="76200">
                <a:moveTo>
                  <a:pt x="2440304" y="31623"/>
                </a:moveTo>
                <a:lnTo>
                  <a:pt x="2427520" y="31779"/>
                </a:lnTo>
                <a:lnTo>
                  <a:pt x="2427690" y="44478"/>
                </a:lnTo>
                <a:lnTo>
                  <a:pt x="2440431" y="44323"/>
                </a:lnTo>
                <a:lnTo>
                  <a:pt x="2440304" y="31623"/>
                </a:lnTo>
                <a:close/>
              </a:path>
              <a:path w="2503804" h="76200">
                <a:moveTo>
                  <a:pt x="2427097" y="0"/>
                </a:moveTo>
                <a:lnTo>
                  <a:pt x="2427520" y="31779"/>
                </a:lnTo>
                <a:lnTo>
                  <a:pt x="2440304" y="31623"/>
                </a:lnTo>
                <a:lnTo>
                  <a:pt x="2492285" y="31623"/>
                </a:lnTo>
                <a:lnTo>
                  <a:pt x="242709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27446" y="2859689"/>
            <a:ext cx="360680" cy="512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Output: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64203" y="2951988"/>
            <a:ext cx="4290695" cy="3196590"/>
            <a:chOff x="3664203" y="2951988"/>
            <a:chExt cx="4290695" cy="3196590"/>
          </a:xfrm>
        </p:grpSpPr>
        <p:sp>
          <p:nvSpPr>
            <p:cNvPr id="21" name="object 21"/>
            <p:cNvSpPr/>
            <p:nvPr/>
          </p:nvSpPr>
          <p:spPr>
            <a:xfrm>
              <a:off x="3664204" y="2951987"/>
              <a:ext cx="4290695" cy="3196590"/>
            </a:xfrm>
            <a:custGeom>
              <a:avLst/>
              <a:gdLst/>
              <a:ahLst/>
              <a:cxnLst/>
              <a:rect l="l" t="t" r="r" b="b"/>
              <a:pathLst>
                <a:path w="4290695" h="3196590">
                  <a:moveTo>
                    <a:pt x="3496945" y="38100"/>
                  </a:moveTo>
                  <a:lnTo>
                    <a:pt x="3484245" y="31750"/>
                  </a:lnTo>
                  <a:lnTo>
                    <a:pt x="3420745" y="0"/>
                  </a:lnTo>
                  <a:lnTo>
                    <a:pt x="3420745" y="31750"/>
                  </a:lnTo>
                  <a:lnTo>
                    <a:pt x="3370199" y="31750"/>
                  </a:lnTo>
                  <a:lnTo>
                    <a:pt x="3370199" y="315214"/>
                  </a:lnTo>
                  <a:lnTo>
                    <a:pt x="3370199" y="598678"/>
                  </a:lnTo>
                  <a:lnTo>
                    <a:pt x="3370199" y="848106"/>
                  </a:lnTo>
                  <a:lnTo>
                    <a:pt x="3256280" y="848106"/>
                  </a:lnTo>
                  <a:lnTo>
                    <a:pt x="3256280" y="848487"/>
                  </a:lnTo>
                  <a:lnTo>
                    <a:pt x="3256280" y="848868"/>
                  </a:lnTo>
                  <a:lnTo>
                    <a:pt x="3256280" y="860806"/>
                  </a:lnTo>
                  <a:lnTo>
                    <a:pt x="3256280" y="861187"/>
                  </a:lnTo>
                  <a:lnTo>
                    <a:pt x="3256280" y="861568"/>
                  </a:lnTo>
                  <a:lnTo>
                    <a:pt x="3382899" y="861568"/>
                  </a:lnTo>
                  <a:lnTo>
                    <a:pt x="3382899" y="611378"/>
                  </a:lnTo>
                  <a:lnTo>
                    <a:pt x="3420745" y="611378"/>
                  </a:lnTo>
                  <a:lnTo>
                    <a:pt x="3420745" y="643128"/>
                  </a:lnTo>
                  <a:lnTo>
                    <a:pt x="3484245" y="611378"/>
                  </a:lnTo>
                  <a:lnTo>
                    <a:pt x="3496945" y="605028"/>
                  </a:lnTo>
                  <a:lnTo>
                    <a:pt x="3484245" y="598678"/>
                  </a:lnTo>
                  <a:lnTo>
                    <a:pt x="3420745" y="566928"/>
                  </a:lnTo>
                  <a:lnTo>
                    <a:pt x="3420745" y="598678"/>
                  </a:lnTo>
                  <a:lnTo>
                    <a:pt x="3382899" y="598678"/>
                  </a:lnTo>
                  <a:lnTo>
                    <a:pt x="3382899" y="327914"/>
                  </a:lnTo>
                  <a:lnTo>
                    <a:pt x="3420745" y="327914"/>
                  </a:lnTo>
                  <a:lnTo>
                    <a:pt x="3420745" y="359664"/>
                  </a:lnTo>
                  <a:lnTo>
                    <a:pt x="3484245" y="327914"/>
                  </a:lnTo>
                  <a:lnTo>
                    <a:pt x="3496945" y="321564"/>
                  </a:lnTo>
                  <a:lnTo>
                    <a:pt x="3484245" y="315214"/>
                  </a:lnTo>
                  <a:lnTo>
                    <a:pt x="3420745" y="283464"/>
                  </a:lnTo>
                  <a:lnTo>
                    <a:pt x="3420745" y="315214"/>
                  </a:lnTo>
                  <a:lnTo>
                    <a:pt x="3382899" y="315214"/>
                  </a:lnTo>
                  <a:lnTo>
                    <a:pt x="3382899" y="44450"/>
                  </a:lnTo>
                  <a:lnTo>
                    <a:pt x="3420745" y="44450"/>
                  </a:lnTo>
                  <a:lnTo>
                    <a:pt x="3420745" y="76200"/>
                  </a:lnTo>
                  <a:lnTo>
                    <a:pt x="3484245" y="44450"/>
                  </a:lnTo>
                  <a:lnTo>
                    <a:pt x="3496945" y="38100"/>
                  </a:lnTo>
                  <a:close/>
                </a:path>
                <a:path w="4290695" h="3196590">
                  <a:moveTo>
                    <a:pt x="4290314" y="1075563"/>
                  </a:moveTo>
                  <a:lnTo>
                    <a:pt x="4277741" y="1075563"/>
                  </a:lnTo>
                  <a:lnTo>
                    <a:pt x="4276979" y="1126363"/>
                  </a:lnTo>
                  <a:lnTo>
                    <a:pt x="4274693" y="1177163"/>
                  </a:lnTo>
                  <a:lnTo>
                    <a:pt x="4265549" y="1278763"/>
                  </a:lnTo>
                  <a:lnTo>
                    <a:pt x="4265549" y="1266063"/>
                  </a:lnTo>
                  <a:lnTo>
                    <a:pt x="4250563" y="1367663"/>
                  </a:lnTo>
                  <a:lnTo>
                    <a:pt x="4250690" y="1367663"/>
                  </a:lnTo>
                  <a:lnTo>
                    <a:pt x="4230116" y="1469263"/>
                  </a:lnTo>
                  <a:lnTo>
                    <a:pt x="4204081" y="1570863"/>
                  </a:lnTo>
                  <a:lnTo>
                    <a:pt x="4204208" y="1570863"/>
                  </a:lnTo>
                  <a:lnTo>
                    <a:pt x="4172839" y="1659763"/>
                  </a:lnTo>
                  <a:lnTo>
                    <a:pt x="4172966" y="1659763"/>
                  </a:lnTo>
                  <a:lnTo>
                    <a:pt x="4136517" y="1761363"/>
                  </a:lnTo>
                  <a:lnTo>
                    <a:pt x="4136644" y="1761363"/>
                  </a:lnTo>
                  <a:lnTo>
                    <a:pt x="4095496" y="1850263"/>
                  </a:lnTo>
                  <a:lnTo>
                    <a:pt x="4095623" y="1850263"/>
                  </a:lnTo>
                  <a:lnTo>
                    <a:pt x="4049776" y="1939163"/>
                  </a:lnTo>
                  <a:lnTo>
                    <a:pt x="4049903" y="1939163"/>
                  </a:lnTo>
                  <a:lnTo>
                    <a:pt x="3999484" y="2028063"/>
                  </a:lnTo>
                  <a:lnTo>
                    <a:pt x="3999611" y="2028063"/>
                  </a:lnTo>
                  <a:lnTo>
                    <a:pt x="3945001" y="2116963"/>
                  </a:lnTo>
                  <a:lnTo>
                    <a:pt x="3945128" y="2116963"/>
                  </a:lnTo>
                  <a:lnTo>
                    <a:pt x="3886327" y="2205863"/>
                  </a:lnTo>
                  <a:lnTo>
                    <a:pt x="3886454" y="2205863"/>
                  </a:lnTo>
                  <a:lnTo>
                    <a:pt x="3823843" y="2294763"/>
                  </a:lnTo>
                  <a:lnTo>
                    <a:pt x="3823970" y="2294763"/>
                  </a:lnTo>
                  <a:lnTo>
                    <a:pt x="3757549" y="2370963"/>
                  </a:lnTo>
                  <a:lnTo>
                    <a:pt x="3757803" y="2370963"/>
                  </a:lnTo>
                  <a:lnTo>
                    <a:pt x="3687953" y="2447163"/>
                  </a:lnTo>
                  <a:lnTo>
                    <a:pt x="3688080" y="2447163"/>
                  </a:lnTo>
                  <a:lnTo>
                    <a:pt x="3614928" y="2523363"/>
                  </a:lnTo>
                  <a:lnTo>
                    <a:pt x="3615182" y="2523363"/>
                  </a:lnTo>
                  <a:lnTo>
                    <a:pt x="3538855" y="2599563"/>
                  </a:lnTo>
                  <a:lnTo>
                    <a:pt x="3539109" y="2599563"/>
                  </a:lnTo>
                  <a:lnTo>
                    <a:pt x="3459861" y="2675763"/>
                  </a:lnTo>
                  <a:lnTo>
                    <a:pt x="3459988" y="2675763"/>
                  </a:lnTo>
                  <a:lnTo>
                    <a:pt x="3378073" y="2739263"/>
                  </a:lnTo>
                  <a:lnTo>
                    <a:pt x="3378327" y="2739263"/>
                  </a:lnTo>
                  <a:lnTo>
                    <a:pt x="3293872" y="2802763"/>
                  </a:lnTo>
                  <a:lnTo>
                    <a:pt x="3294126" y="2802763"/>
                  </a:lnTo>
                  <a:lnTo>
                    <a:pt x="3207258" y="2853563"/>
                  </a:lnTo>
                  <a:lnTo>
                    <a:pt x="3207512" y="2853563"/>
                  </a:lnTo>
                  <a:lnTo>
                    <a:pt x="3118612" y="2917063"/>
                  </a:lnTo>
                  <a:lnTo>
                    <a:pt x="3118866" y="2917063"/>
                  </a:lnTo>
                  <a:lnTo>
                    <a:pt x="3028061" y="2967863"/>
                  </a:lnTo>
                  <a:lnTo>
                    <a:pt x="3028315" y="2967863"/>
                  </a:lnTo>
                  <a:lnTo>
                    <a:pt x="2935592" y="3005963"/>
                  </a:lnTo>
                  <a:lnTo>
                    <a:pt x="2935859" y="3005963"/>
                  </a:lnTo>
                  <a:lnTo>
                    <a:pt x="2841625" y="3044063"/>
                  </a:lnTo>
                  <a:lnTo>
                    <a:pt x="2841993" y="3044063"/>
                  </a:lnTo>
                  <a:lnTo>
                    <a:pt x="2746375" y="3082163"/>
                  </a:lnTo>
                  <a:lnTo>
                    <a:pt x="2746756" y="3082163"/>
                  </a:lnTo>
                  <a:lnTo>
                    <a:pt x="2650109" y="3120263"/>
                  </a:lnTo>
                  <a:lnTo>
                    <a:pt x="2650363" y="3120263"/>
                  </a:lnTo>
                  <a:lnTo>
                    <a:pt x="2552700" y="3145663"/>
                  </a:lnTo>
                  <a:lnTo>
                    <a:pt x="2552954" y="3145663"/>
                  </a:lnTo>
                  <a:lnTo>
                    <a:pt x="2454529" y="3158363"/>
                  </a:lnTo>
                  <a:lnTo>
                    <a:pt x="2454910" y="3158363"/>
                  </a:lnTo>
                  <a:lnTo>
                    <a:pt x="2355850" y="3183763"/>
                  </a:lnTo>
                  <a:lnTo>
                    <a:pt x="1959229" y="3183763"/>
                  </a:lnTo>
                  <a:lnTo>
                    <a:pt x="1860169" y="3171063"/>
                  </a:lnTo>
                  <a:lnTo>
                    <a:pt x="1860423" y="3171063"/>
                  </a:lnTo>
                  <a:lnTo>
                    <a:pt x="1761998" y="3158363"/>
                  </a:lnTo>
                  <a:lnTo>
                    <a:pt x="1762252" y="3158363"/>
                  </a:lnTo>
                  <a:lnTo>
                    <a:pt x="1664589" y="3132963"/>
                  </a:lnTo>
                  <a:lnTo>
                    <a:pt x="1664716" y="3132963"/>
                  </a:lnTo>
                  <a:lnTo>
                    <a:pt x="1568069" y="3120263"/>
                  </a:lnTo>
                  <a:lnTo>
                    <a:pt x="1568323" y="3120263"/>
                  </a:lnTo>
                  <a:lnTo>
                    <a:pt x="1472819" y="3082163"/>
                  </a:lnTo>
                  <a:lnTo>
                    <a:pt x="1473073" y="3082163"/>
                  </a:lnTo>
                  <a:lnTo>
                    <a:pt x="1378839" y="3056763"/>
                  </a:lnTo>
                  <a:lnTo>
                    <a:pt x="1379093" y="3056763"/>
                  </a:lnTo>
                  <a:lnTo>
                    <a:pt x="1286383" y="3018663"/>
                  </a:lnTo>
                  <a:lnTo>
                    <a:pt x="1286637" y="3018663"/>
                  </a:lnTo>
                  <a:lnTo>
                    <a:pt x="1195705" y="2993263"/>
                  </a:lnTo>
                  <a:lnTo>
                    <a:pt x="1195959" y="2993263"/>
                  </a:lnTo>
                  <a:lnTo>
                    <a:pt x="1107059" y="2955163"/>
                  </a:lnTo>
                  <a:lnTo>
                    <a:pt x="1107313" y="2955163"/>
                  </a:lnTo>
                  <a:lnTo>
                    <a:pt x="1020445" y="2904363"/>
                  </a:lnTo>
                  <a:lnTo>
                    <a:pt x="1020572" y="2904363"/>
                  </a:lnTo>
                  <a:lnTo>
                    <a:pt x="936244" y="2866263"/>
                  </a:lnTo>
                  <a:lnTo>
                    <a:pt x="936498" y="2866263"/>
                  </a:lnTo>
                  <a:lnTo>
                    <a:pt x="854583" y="2815463"/>
                  </a:lnTo>
                  <a:lnTo>
                    <a:pt x="854710" y="2815463"/>
                  </a:lnTo>
                  <a:lnTo>
                    <a:pt x="775462" y="2764663"/>
                  </a:lnTo>
                  <a:lnTo>
                    <a:pt x="775716" y="2764663"/>
                  </a:lnTo>
                  <a:lnTo>
                    <a:pt x="699389" y="2713863"/>
                  </a:lnTo>
                  <a:lnTo>
                    <a:pt x="699643" y="2713863"/>
                  </a:lnTo>
                  <a:lnTo>
                    <a:pt x="626491" y="2650363"/>
                  </a:lnTo>
                  <a:lnTo>
                    <a:pt x="626618" y="2650363"/>
                  </a:lnTo>
                  <a:lnTo>
                    <a:pt x="556895" y="2599563"/>
                  </a:lnTo>
                  <a:lnTo>
                    <a:pt x="557022" y="2599563"/>
                  </a:lnTo>
                  <a:lnTo>
                    <a:pt x="490601" y="2536063"/>
                  </a:lnTo>
                  <a:lnTo>
                    <a:pt x="490855" y="2536063"/>
                  </a:lnTo>
                  <a:lnTo>
                    <a:pt x="428117" y="2472563"/>
                  </a:lnTo>
                  <a:lnTo>
                    <a:pt x="428371" y="2472563"/>
                  </a:lnTo>
                  <a:lnTo>
                    <a:pt x="369570" y="2409063"/>
                  </a:lnTo>
                  <a:lnTo>
                    <a:pt x="369824" y="2409063"/>
                  </a:lnTo>
                  <a:lnTo>
                    <a:pt x="315087" y="2345563"/>
                  </a:lnTo>
                  <a:lnTo>
                    <a:pt x="315341" y="2345563"/>
                  </a:lnTo>
                  <a:lnTo>
                    <a:pt x="264922" y="2282063"/>
                  </a:lnTo>
                  <a:lnTo>
                    <a:pt x="265176" y="2282063"/>
                  </a:lnTo>
                  <a:lnTo>
                    <a:pt x="219202" y="2218563"/>
                  </a:lnTo>
                  <a:lnTo>
                    <a:pt x="219456" y="2218563"/>
                  </a:lnTo>
                  <a:lnTo>
                    <a:pt x="178308" y="2155063"/>
                  </a:lnTo>
                  <a:lnTo>
                    <a:pt x="178435" y="2155063"/>
                  </a:lnTo>
                  <a:lnTo>
                    <a:pt x="142113" y="2078863"/>
                  </a:lnTo>
                  <a:lnTo>
                    <a:pt x="142240" y="2078863"/>
                  </a:lnTo>
                  <a:lnTo>
                    <a:pt x="110871" y="2015363"/>
                  </a:lnTo>
                  <a:lnTo>
                    <a:pt x="111125" y="2015363"/>
                  </a:lnTo>
                  <a:lnTo>
                    <a:pt x="84963" y="1939163"/>
                  </a:lnTo>
                  <a:lnTo>
                    <a:pt x="85090" y="1939163"/>
                  </a:lnTo>
                  <a:lnTo>
                    <a:pt x="64516" y="1875663"/>
                  </a:lnTo>
                  <a:lnTo>
                    <a:pt x="64643" y="1875663"/>
                  </a:lnTo>
                  <a:lnTo>
                    <a:pt x="49657" y="1799463"/>
                  </a:lnTo>
                  <a:lnTo>
                    <a:pt x="49784" y="1799463"/>
                  </a:lnTo>
                  <a:lnTo>
                    <a:pt x="40640" y="1723263"/>
                  </a:lnTo>
                  <a:lnTo>
                    <a:pt x="38354" y="1685163"/>
                  </a:lnTo>
                  <a:lnTo>
                    <a:pt x="37592" y="1659763"/>
                  </a:lnTo>
                  <a:lnTo>
                    <a:pt x="37846" y="1367663"/>
                  </a:lnTo>
                  <a:lnTo>
                    <a:pt x="38100" y="1227963"/>
                  </a:lnTo>
                  <a:lnTo>
                    <a:pt x="38265" y="1177163"/>
                  </a:lnTo>
                  <a:lnTo>
                    <a:pt x="38354" y="1088263"/>
                  </a:lnTo>
                  <a:lnTo>
                    <a:pt x="38735" y="1024763"/>
                  </a:lnTo>
                  <a:lnTo>
                    <a:pt x="38862" y="961263"/>
                  </a:lnTo>
                  <a:lnTo>
                    <a:pt x="39878" y="707263"/>
                  </a:lnTo>
                  <a:lnTo>
                    <a:pt x="40640" y="592963"/>
                  </a:lnTo>
                  <a:lnTo>
                    <a:pt x="40640" y="567563"/>
                  </a:lnTo>
                  <a:lnTo>
                    <a:pt x="40894" y="542163"/>
                  </a:lnTo>
                  <a:lnTo>
                    <a:pt x="41021" y="516763"/>
                  </a:lnTo>
                  <a:lnTo>
                    <a:pt x="41275" y="491363"/>
                  </a:lnTo>
                  <a:lnTo>
                    <a:pt x="41402" y="465963"/>
                  </a:lnTo>
                  <a:lnTo>
                    <a:pt x="41656" y="440563"/>
                  </a:lnTo>
                  <a:lnTo>
                    <a:pt x="41910" y="402463"/>
                  </a:lnTo>
                  <a:lnTo>
                    <a:pt x="42164" y="377063"/>
                  </a:lnTo>
                  <a:lnTo>
                    <a:pt x="42291" y="351663"/>
                  </a:lnTo>
                  <a:lnTo>
                    <a:pt x="42799" y="313563"/>
                  </a:lnTo>
                  <a:lnTo>
                    <a:pt x="43307" y="262763"/>
                  </a:lnTo>
                  <a:lnTo>
                    <a:pt x="43561" y="250063"/>
                  </a:lnTo>
                  <a:lnTo>
                    <a:pt x="44069" y="199263"/>
                  </a:lnTo>
                  <a:lnTo>
                    <a:pt x="44450" y="186563"/>
                  </a:lnTo>
                  <a:lnTo>
                    <a:pt x="76200" y="186563"/>
                  </a:lnTo>
                  <a:lnTo>
                    <a:pt x="70269" y="173863"/>
                  </a:lnTo>
                  <a:lnTo>
                    <a:pt x="40640" y="110363"/>
                  </a:lnTo>
                  <a:lnTo>
                    <a:pt x="0" y="186563"/>
                  </a:lnTo>
                  <a:lnTo>
                    <a:pt x="31750" y="186563"/>
                  </a:lnTo>
                  <a:lnTo>
                    <a:pt x="31242" y="211963"/>
                  </a:lnTo>
                  <a:lnTo>
                    <a:pt x="31115" y="237363"/>
                  </a:lnTo>
                  <a:lnTo>
                    <a:pt x="30861" y="250063"/>
                  </a:lnTo>
                  <a:lnTo>
                    <a:pt x="30734" y="262763"/>
                  </a:lnTo>
                  <a:lnTo>
                    <a:pt x="30480" y="275463"/>
                  </a:lnTo>
                  <a:lnTo>
                    <a:pt x="30353" y="300863"/>
                  </a:lnTo>
                  <a:lnTo>
                    <a:pt x="29591" y="351663"/>
                  </a:lnTo>
                  <a:lnTo>
                    <a:pt x="29464" y="377063"/>
                  </a:lnTo>
                  <a:lnTo>
                    <a:pt x="29210" y="402463"/>
                  </a:lnTo>
                  <a:lnTo>
                    <a:pt x="28829" y="465963"/>
                  </a:lnTo>
                  <a:lnTo>
                    <a:pt x="28575" y="491363"/>
                  </a:lnTo>
                  <a:lnTo>
                    <a:pt x="28448" y="516763"/>
                  </a:lnTo>
                  <a:lnTo>
                    <a:pt x="28194" y="542163"/>
                  </a:lnTo>
                  <a:lnTo>
                    <a:pt x="27940" y="592963"/>
                  </a:lnTo>
                  <a:lnTo>
                    <a:pt x="27559" y="656463"/>
                  </a:lnTo>
                  <a:lnTo>
                    <a:pt x="27305" y="707263"/>
                  </a:lnTo>
                  <a:lnTo>
                    <a:pt x="26924" y="770763"/>
                  </a:lnTo>
                  <a:lnTo>
                    <a:pt x="26162" y="961263"/>
                  </a:lnTo>
                  <a:lnTo>
                    <a:pt x="26035" y="1024763"/>
                  </a:lnTo>
                  <a:lnTo>
                    <a:pt x="25781" y="1088263"/>
                  </a:lnTo>
                  <a:lnTo>
                    <a:pt x="25654" y="1151763"/>
                  </a:lnTo>
                  <a:lnTo>
                    <a:pt x="25400" y="1227963"/>
                  </a:lnTo>
                  <a:lnTo>
                    <a:pt x="25146" y="1367663"/>
                  </a:lnTo>
                  <a:lnTo>
                    <a:pt x="24892" y="1659763"/>
                  </a:lnTo>
                  <a:lnTo>
                    <a:pt x="25781" y="1697863"/>
                  </a:lnTo>
                  <a:lnTo>
                    <a:pt x="37211" y="1799463"/>
                  </a:lnTo>
                  <a:lnTo>
                    <a:pt x="52324" y="1875663"/>
                  </a:lnTo>
                  <a:lnTo>
                    <a:pt x="73025" y="1939163"/>
                  </a:lnTo>
                  <a:lnTo>
                    <a:pt x="99187" y="2015363"/>
                  </a:lnTo>
                  <a:lnTo>
                    <a:pt x="130810" y="2091563"/>
                  </a:lnTo>
                  <a:lnTo>
                    <a:pt x="167259" y="2155063"/>
                  </a:lnTo>
                  <a:lnTo>
                    <a:pt x="208661" y="2218563"/>
                  </a:lnTo>
                  <a:lnTo>
                    <a:pt x="254762" y="2294763"/>
                  </a:lnTo>
                  <a:lnTo>
                    <a:pt x="305308" y="2358263"/>
                  </a:lnTo>
                  <a:lnTo>
                    <a:pt x="360172" y="2421763"/>
                  </a:lnTo>
                  <a:lnTo>
                    <a:pt x="419227" y="2485263"/>
                  </a:lnTo>
                  <a:lnTo>
                    <a:pt x="482092" y="2548763"/>
                  </a:lnTo>
                  <a:lnTo>
                    <a:pt x="548640" y="2612263"/>
                  </a:lnTo>
                  <a:lnTo>
                    <a:pt x="618744" y="2663063"/>
                  </a:lnTo>
                  <a:lnTo>
                    <a:pt x="692023" y="2713863"/>
                  </a:lnTo>
                  <a:lnTo>
                    <a:pt x="768604" y="2777363"/>
                  </a:lnTo>
                  <a:lnTo>
                    <a:pt x="847979" y="2828163"/>
                  </a:lnTo>
                  <a:lnTo>
                    <a:pt x="930148" y="2866263"/>
                  </a:lnTo>
                  <a:lnTo>
                    <a:pt x="1014730" y="2917063"/>
                  </a:lnTo>
                  <a:lnTo>
                    <a:pt x="1101852" y="2955163"/>
                  </a:lnTo>
                  <a:lnTo>
                    <a:pt x="1190879" y="3005963"/>
                  </a:lnTo>
                  <a:lnTo>
                    <a:pt x="1281938" y="3031363"/>
                  </a:lnTo>
                  <a:lnTo>
                    <a:pt x="1374902" y="3069463"/>
                  </a:lnTo>
                  <a:lnTo>
                    <a:pt x="1759966" y="3171063"/>
                  </a:lnTo>
                  <a:lnTo>
                    <a:pt x="1958086" y="3196463"/>
                  </a:lnTo>
                  <a:lnTo>
                    <a:pt x="2357501" y="3196463"/>
                  </a:lnTo>
                  <a:lnTo>
                    <a:pt x="2407221" y="3183763"/>
                  </a:lnTo>
                  <a:lnTo>
                    <a:pt x="2456942" y="3171063"/>
                  </a:lnTo>
                  <a:lnTo>
                    <a:pt x="2555748" y="3158363"/>
                  </a:lnTo>
                  <a:lnTo>
                    <a:pt x="2653792" y="3132963"/>
                  </a:lnTo>
                  <a:lnTo>
                    <a:pt x="2941066" y="3018663"/>
                  </a:lnTo>
                  <a:lnTo>
                    <a:pt x="3034030" y="2967863"/>
                  </a:lnTo>
                  <a:lnTo>
                    <a:pt x="3125216" y="2929763"/>
                  </a:lnTo>
                  <a:lnTo>
                    <a:pt x="3214243" y="2866263"/>
                  </a:lnTo>
                  <a:lnTo>
                    <a:pt x="3301365" y="2815463"/>
                  </a:lnTo>
                  <a:lnTo>
                    <a:pt x="3385947" y="2751963"/>
                  </a:lnTo>
                  <a:lnTo>
                    <a:pt x="3468116" y="2675763"/>
                  </a:lnTo>
                  <a:lnTo>
                    <a:pt x="3547618" y="2612263"/>
                  </a:lnTo>
                  <a:lnTo>
                    <a:pt x="3624072" y="2536063"/>
                  </a:lnTo>
                  <a:lnTo>
                    <a:pt x="3697351" y="2459863"/>
                  </a:lnTo>
                  <a:lnTo>
                    <a:pt x="3767328" y="2383663"/>
                  </a:lnTo>
                  <a:lnTo>
                    <a:pt x="3833876" y="2294763"/>
                  </a:lnTo>
                  <a:lnTo>
                    <a:pt x="3896741" y="2218563"/>
                  </a:lnTo>
                  <a:lnTo>
                    <a:pt x="3955669" y="2129663"/>
                  </a:lnTo>
                  <a:lnTo>
                    <a:pt x="4010533" y="2040763"/>
                  </a:lnTo>
                  <a:lnTo>
                    <a:pt x="4061079" y="1951863"/>
                  </a:lnTo>
                  <a:lnTo>
                    <a:pt x="4107053" y="1850263"/>
                  </a:lnTo>
                  <a:lnTo>
                    <a:pt x="4148328" y="1761363"/>
                  </a:lnTo>
                  <a:lnTo>
                    <a:pt x="4184904" y="1672463"/>
                  </a:lnTo>
                  <a:lnTo>
                    <a:pt x="4216273" y="1570863"/>
                  </a:lnTo>
                  <a:lnTo>
                    <a:pt x="4242435" y="1469263"/>
                  </a:lnTo>
                  <a:lnTo>
                    <a:pt x="4263136" y="1367663"/>
                  </a:lnTo>
                  <a:lnTo>
                    <a:pt x="4278122" y="1278763"/>
                  </a:lnTo>
                  <a:lnTo>
                    <a:pt x="4287266" y="1177163"/>
                  </a:lnTo>
                  <a:lnTo>
                    <a:pt x="4289552" y="1126363"/>
                  </a:lnTo>
                  <a:lnTo>
                    <a:pt x="4290314" y="107556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0483" y="3800602"/>
              <a:ext cx="240665" cy="78993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154926" y="2852673"/>
          <a:ext cx="107823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marL="45720">
                        <a:lnSpc>
                          <a:spcPts val="198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457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45720">
                        <a:lnSpc>
                          <a:spcPts val="207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45720">
                        <a:lnSpc>
                          <a:spcPts val="202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7074789" y="2557729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RISCV</a:t>
            </a:r>
            <a:r>
              <a:rPr spc="-5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“Register</a:t>
            </a:r>
            <a:r>
              <a:rPr spc="-35" dirty="0"/>
              <a:t> </a:t>
            </a:r>
            <a:r>
              <a:rPr dirty="0"/>
              <a:t>/</a:t>
            </a:r>
            <a:r>
              <a:rPr spc="-35" dirty="0"/>
              <a:t> </a:t>
            </a:r>
            <a:r>
              <a:rPr dirty="0"/>
              <a:t>Register”</a:t>
            </a:r>
            <a:r>
              <a:rPr spc="-40" dirty="0"/>
              <a:t> </a:t>
            </a:r>
            <a:r>
              <a:rPr spc="-25" dirty="0"/>
              <a:t>ISA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96258" y="2683510"/>
            <a:ext cx="3964940" cy="1887220"/>
            <a:chOff x="4096258" y="2683510"/>
            <a:chExt cx="3964940" cy="1887220"/>
          </a:xfrm>
        </p:grpSpPr>
        <p:sp>
          <p:nvSpPr>
            <p:cNvPr id="4" name="object 4"/>
            <p:cNvSpPr/>
            <p:nvPr/>
          </p:nvSpPr>
          <p:spPr>
            <a:xfrm>
              <a:off x="4102608" y="3773424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5"/>
                  </a:lnTo>
                  <a:lnTo>
                    <a:pt x="1169162" y="432815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02608" y="3773424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5"/>
                  </a:lnTo>
                  <a:lnTo>
                    <a:pt x="292353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9724" y="3773424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0" y="0"/>
                  </a:lnTo>
                  <a:lnTo>
                    <a:pt x="178308" y="150875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9724" y="3773424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178308" y="150875"/>
                  </a:lnTo>
                  <a:lnTo>
                    <a:pt x="0" y="0"/>
                  </a:lnTo>
                  <a:lnTo>
                    <a:pt x="35661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5813" y="3203320"/>
              <a:ext cx="2248535" cy="1361440"/>
            </a:xfrm>
            <a:custGeom>
              <a:avLst/>
              <a:gdLst/>
              <a:ahLst/>
              <a:cxnLst/>
              <a:rect l="l" t="t" r="r" b="b"/>
              <a:pathLst>
                <a:path w="2248534" h="1361439">
                  <a:moveTo>
                    <a:pt x="76200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89" y="570230"/>
                  </a:lnTo>
                  <a:lnTo>
                    <a:pt x="69773" y="506857"/>
                  </a:lnTo>
                  <a:lnTo>
                    <a:pt x="76200" y="493649"/>
                  </a:lnTo>
                  <a:close/>
                </a:path>
                <a:path w="2248534" h="1361439">
                  <a:moveTo>
                    <a:pt x="979043" y="493268"/>
                  </a:moveTo>
                  <a:lnTo>
                    <a:pt x="947293" y="493268"/>
                  </a:lnTo>
                  <a:lnTo>
                    <a:pt x="947293" y="126619"/>
                  </a:lnTo>
                  <a:lnTo>
                    <a:pt x="934593" y="126619"/>
                  </a:lnTo>
                  <a:lnTo>
                    <a:pt x="934593" y="493268"/>
                  </a:lnTo>
                  <a:lnTo>
                    <a:pt x="902843" y="493268"/>
                  </a:lnTo>
                  <a:lnTo>
                    <a:pt x="940943" y="569468"/>
                  </a:lnTo>
                  <a:lnTo>
                    <a:pt x="972693" y="505968"/>
                  </a:lnTo>
                  <a:lnTo>
                    <a:pt x="979043" y="493268"/>
                  </a:lnTo>
                  <a:close/>
                </a:path>
                <a:path w="2248534" h="1361439">
                  <a:moveTo>
                    <a:pt x="1747012" y="1194181"/>
                  </a:moveTo>
                  <a:lnTo>
                    <a:pt x="1734312" y="1187831"/>
                  </a:lnTo>
                  <a:lnTo>
                    <a:pt x="1670812" y="1156081"/>
                  </a:lnTo>
                  <a:lnTo>
                    <a:pt x="1670812" y="1187831"/>
                  </a:lnTo>
                  <a:lnTo>
                    <a:pt x="496062" y="1187831"/>
                  </a:lnTo>
                  <a:lnTo>
                    <a:pt x="496062" y="1015365"/>
                  </a:lnTo>
                  <a:lnTo>
                    <a:pt x="496062" y="1002665"/>
                  </a:lnTo>
                  <a:lnTo>
                    <a:pt x="483743" y="1002665"/>
                  </a:lnTo>
                  <a:lnTo>
                    <a:pt x="483743" y="1009396"/>
                  </a:lnTo>
                  <a:lnTo>
                    <a:pt x="483362" y="1009015"/>
                  </a:lnTo>
                  <a:lnTo>
                    <a:pt x="483362" y="1200531"/>
                  </a:lnTo>
                  <a:lnTo>
                    <a:pt x="1670812" y="1200531"/>
                  </a:lnTo>
                  <a:lnTo>
                    <a:pt x="1670812" y="1232281"/>
                  </a:lnTo>
                  <a:lnTo>
                    <a:pt x="1734312" y="1200531"/>
                  </a:lnTo>
                  <a:lnTo>
                    <a:pt x="1747012" y="1194181"/>
                  </a:lnTo>
                  <a:close/>
                </a:path>
                <a:path w="2248534" h="1361439">
                  <a:moveTo>
                    <a:pt x="2248535" y="1028827"/>
                  </a:moveTo>
                  <a:lnTo>
                    <a:pt x="1747139" y="1028827"/>
                  </a:lnTo>
                  <a:lnTo>
                    <a:pt x="1747139" y="1361059"/>
                  </a:lnTo>
                  <a:lnTo>
                    <a:pt x="2248535" y="1361059"/>
                  </a:lnTo>
                  <a:lnTo>
                    <a:pt x="2248535" y="10288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2952" y="4232148"/>
              <a:ext cx="501650" cy="332740"/>
            </a:xfrm>
            <a:custGeom>
              <a:avLst/>
              <a:gdLst/>
              <a:ahLst/>
              <a:cxnLst/>
              <a:rect l="l" t="t" r="r" b="b"/>
              <a:pathLst>
                <a:path w="501650" h="332739">
                  <a:moveTo>
                    <a:pt x="0" y="332231"/>
                  </a:moveTo>
                  <a:lnTo>
                    <a:pt x="501396" y="332231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33223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35140" y="3448812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35140" y="3448812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35140" y="3733800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90600" y="26212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5140" y="3733800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7"/>
                  </a:moveTo>
                  <a:lnTo>
                    <a:pt x="990600" y="26212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35140" y="4017263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35140" y="4017263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5140" y="43007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35140" y="43007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94348" y="3543299"/>
              <a:ext cx="240665" cy="861694"/>
            </a:xfrm>
            <a:custGeom>
              <a:avLst/>
              <a:gdLst/>
              <a:ahLst/>
              <a:cxnLst/>
              <a:rect l="l" t="t" r="r" b="b"/>
              <a:pathLst>
                <a:path w="240665" h="861695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5214"/>
                  </a:lnTo>
                  <a:lnTo>
                    <a:pt x="113919" y="598678"/>
                  </a:lnTo>
                  <a:lnTo>
                    <a:pt x="113919" y="848106"/>
                  </a:lnTo>
                  <a:lnTo>
                    <a:pt x="0" y="848106"/>
                  </a:lnTo>
                  <a:lnTo>
                    <a:pt x="0" y="848487"/>
                  </a:lnTo>
                  <a:lnTo>
                    <a:pt x="0" y="848868"/>
                  </a:lnTo>
                  <a:lnTo>
                    <a:pt x="0" y="860806"/>
                  </a:lnTo>
                  <a:lnTo>
                    <a:pt x="0" y="861187"/>
                  </a:lnTo>
                  <a:lnTo>
                    <a:pt x="0" y="861568"/>
                  </a:lnTo>
                  <a:lnTo>
                    <a:pt x="126619" y="861568"/>
                  </a:lnTo>
                  <a:lnTo>
                    <a:pt x="126619" y="611378"/>
                  </a:lnTo>
                  <a:lnTo>
                    <a:pt x="164465" y="611378"/>
                  </a:lnTo>
                  <a:lnTo>
                    <a:pt x="164465" y="643128"/>
                  </a:lnTo>
                  <a:lnTo>
                    <a:pt x="227965" y="611378"/>
                  </a:lnTo>
                  <a:lnTo>
                    <a:pt x="240665" y="605028"/>
                  </a:lnTo>
                  <a:lnTo>
                    <a:pt x="227965" y="598678"/>
                  </a:lnTo>
                  <a:lnTo>
                    <a:pt x="164465" y="566928"/>
                  </a:lnTo>
                  <a:lnTo>
                    <a:pt x="164465" y="598678"/>
                  </a:lnTo>
                  <a:lnTo>
                    <a:pt x="126619" y="598678"/>
                  </a:lnTo>
                  <a:lnTo>
                    <a:pt x="126619" y="327914"/>
                  </a:lnTo>
                  <a:lnTo>
                    <a:pt x="164465" y="327914"/>
                  </a:lnTo>
                  <a:lnTo>
                    <a:pt x="164465" y="359664"/>
                  </a:lnTo>
                  <a:lnTo>
                    <a:pt x="227965" y="327914"/>
                  </a:lnTo>
                  <a:lnTo>
                    <a:pt x="240665" y="321564"/>
                  </a:lnTo>
                  <a:lnTo>
                    <a:pt x="227965" y="315214"/>
                  </a:lnTo>
                  <a:lnTo>
                    <a:pt x="164465" y="283464"/>
                  </a:lnTo>
                  <a:lnTo>
                    <a:pt x="164465" y="315214"/>
                  </a:lnTo>
                  <a:lnTo>
                    <a:pt x="126619" y="315214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348" y="4391914"/>
              <a:ext cx="240665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286756" y="2891028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1"/>
                  </a:moveTo>
                  <a:lnTo>
                    <a:pt x="2767838" y="689991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2"/>
                  </a:moveTo>
                  <a:lnTo>
                    <a:pt x="2767838" y="973582"/>
                  </a:lnTo>
                  <a:lnTo>
                    <a:pt x="2767838" y="6096"/>
                  </a:lnTo>
                  <a:lnTo>
                    <a:pt x="0" y="6096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6"/>
                  </a:lnTo>
                  <a:lnTo>
                    <a:pt x="0" y="609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45964" y="280720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85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5964" y="2807208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26992" y="2689860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502920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2920" y="51358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26992" y="2689860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0" y="513588"/>
                  </a:moveTo>
                  <a:lnTo>
                    <a:pt x="502920" y="51358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29912" y="2732532"/>
              <a:ext cx="3429635" cy="1712595"/>
            </a:xfrm>
            <a:custGeom>
              <a:avLst/>
              <a:gdLst/>
              <a:ahLst/>
              <a:cxnLst/>
              <a:rect l="l" t="t" r="r" b="b"/>
              <a:pathLst>
                <a:path w="3429634" h="1712595">
                  <a:moveTo>
                    <a:pt x="3416681" y="1699894"/>
                  </a:moveTo>
                  <a:lnTo>
                    <a:pt x="3196336" y="1699894"/>
                  </a:lnTo>
                  <a:lnTo>
                    <a:pt x="3196336" y="1712594"/>
                  </a:lnTo>
                  <a:lnTo>
                    <a:pt x="3429381" y="1712594"/>
                  </a:lnTo>
                  <a:lnTo>
                    <a:pt x="3429381" y="1706244"/>
                  </a:lnTo>
                  <a:lnTo>
                    <a:pt x="3416681" y="1706244"/>
                  </a:lnTo>
                  <a:lnTo>
                    <a:pt x="3416681" y="1699894"/>
                  </a:lnTo>
                  <a:close/>
                </a:path>
                <a:path w="3429634" h="1712595">
                  <a:moveTo>
                    <a:pt x="3416681" y="38100"/>
                  </a:moveTo>
                  <a:lnTo>
                    <a:pt x="3416681" y="1706244"/>
                  </a:lnTo>
                  <a:lnTo>
                    <a:pt x="3423031" y="1699894"/>
                  </a:lnTo>
                  <a:lnTo>
                    <a:pt x="3429381" y="1699894"/>
                  </a:lnTo>
                  <a:lnTo>
                    <a:pt x="3429381" y="44450"/>
                  </a:lnTo>
                  <a:lnTo>
                    <a:pt x="3423031" y="44450"/>
                  </a:lnTo>
                  <a:lnTo>
                    <a:pt x="3416681" y="38100"/>
                  </a:lnTo>
                  <a:close/>
                </a:path>
                <a:path w="3429634" h="1712595">
                  <a:moveTo>
                    <a:pt x="3429381" y="1699894"/>
                  </a:moveTo>
                  <a:lnTo>
                    <a:pt x="3423031" y="1699894"/>
                  </a:lnTo>
                  <a:lnTo>
                    <a:pt x="3416681" y="1706244"/>
                  </a:lnTo>
                  <a:lnTo>
                    <a:pt x="3429381" y="1706244"/>
                  </a:lnTo>
                  <a:lnTo>
                    <a:pt x="3429381" y="1699894"/>
                  </a:lnTo>
                  <a:close/>
                </a:path>
                <a:path w="3429634" h="171259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3429634" h="1712595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3429634" h="1712595">
                  <a:moveTo>
                    <a:pt x="342938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3416681" y="44450"/>
                  </a:lnTo>
                  <a:lnTo>
                    <a:pt x="3416681" y="38100"/>
                  </a:lnTo>
                  <a:lnTo>
                    <a:pt x="3429381" y="38100"/>
                  </a:lnTo>
                  <a:lnTo>
                    <a:pt x="3429381" y="31750"/>
                  </a:lnTo>
                  <a:close/>
                </a:path>
                <a:path w="3429634" h="1712595">
                  <a:moveTo>
                    <a:pt x="3429381" y="38100"/>
                  </a:moveTo>
                  <a:lnTo>
                    <a:pt x="3416681" y="38100"/>
                  </a:lnTo>
                  <a:lnTo>
                    <a:pt x="3423031" y="44450"/>
                  </a:lnTo>
                  <a:lnTo>
                    <a:pt x="3429381" y="44450"/>
                  </a:lnTo>
                  <a:lnTo>
                    <a:pt x="3429381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95090" y="3483686"/>
            <a:ext cx="4749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50" dirty="0">
                <a:latin typeface="Calibri"/>
                <a:cs typeface="Calibri"/>
              </a:rPr>
              <a:t> 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82692" y="3483686"/>
            <a:ext cx="4692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50" dirty="0">
                <a:latin typeface="Calibri"/>
                <a:cs typeface="Calibri"/>
              </a:rPr>
              <a:t> 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32452" y="3795839"/>
            <a:ext cx="1127760" cy="626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35140" y="3415029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35140" y="3692779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35140" y="3982973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35140" y="4260037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49288" y="3149041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90665" y="3663137"/>
            <a:ext cx="52514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90665" y="4029582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36340" y="2143505"/>
            <a:ext cx="525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24476" y="2211451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06570" y="4759197"/>
            <a:ext cx="1047750" cy="526415"/>
            <a:chOff x="4306570" y="4759197"/>
            <a:chExt cx="1047750" cy="526415"/>
          </a:xfrm>
        </p:grpSpPr>
        <p:sp>
          <p:nvSpPr>
            <p:cNvPr id="39" name="object 39"/>
            <p:cNvSpPr/>
            <p:nvPr/>
          </p:nvSpPr>
          <p:spPr>
            <a:xfrm>
              <a:off x="4312920" y="4765547"/>
              <a:ext cx="1035050" cy="513715"/>
            </a:xfrm>
            <a:custGeom>
              <a:avLst/>
              <a:gdLst/>
              <a:ahLst/>
              <a:cxnLst/>
              <a:rect l="l" t="t" r="r" b="b"/>
              <a:pathLst>
                <a:path w="1035050" h="513714">
                  <a:moveTo>
                    <a:pt x="10347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4796" y="513588"/>
                  </a:lnTo>
                  <a:lnTo>
                    <a:pt x="1034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12920" y="4765547"/>
              <a:ext cx="1035050" cy="513715"/>
            </a:xfrm>
            <a:custGeom>
              <a:avLst/>
              <a:gdLst/>
              <a:ahLst/>
              <a:cxnLst/>
              <a:rect l="l" t="t" r="r" b="b"/>
              <a:pathLst>
                <a:path w="1035050" h="513714">
                  <a:moveTo>
                    <a:pt x="0" y="513588"/>
                  </a:moveTo>
                  <a:lnTo>
                    <a:pt x="1034796" y="513588"/>
                  </a:lnTo>
                  <a:lnTo>
                    <a:pt x="10347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56353" y="4726940"/>
            <a:ext cx="822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72000" y="4564379"/>
            <a:ext cx="1810385" cy="894080"/>
            <a:chOff x="4572000" y="4564379"/>
            <a:chExt cx="1810385" cy="894080"/>
          </a:xfrm>
        </p:grpSpPr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5279135"/>
              <a:ext cx="76200" cy="17919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66004" y="4564379"/>
              <a:ext cx="1016000" cy="358775"/>
            </a:xfrm>
            <a:custGeom>
              <a:avLst/>
              <a:gdLst/>
              <a:ahLst/>
              <a:cxnLst/>
              <a:rect l="l" t="t" r="r" b="b"/>
              <a:pathLst>
                <a:path w="1016000" h="358775">
                  <a:moveTo>
                    <a:pt x="971423" y="345567"/>
                  </a:moveTo>
                  <a:lnTo>
                    <a:pt x="0" y="345567"/>
                  </a:lnTo>
                  <a:lnTo>
                    <a:pt x="0" y="358267"/>
                  </a:lnTo>
                  <a:lnTo>
                    <a:pt x="984123" y="358267"/>
                  </a:lnTo>
                  <a:lnTo>
                    <a:pt x="984123" y="351917"/>
                  </a:lnTo>
                  <a:lnTo>
                    <a:pt x="971423" y="351917"/>
                  </a:lnTo>
                  <a:lnTo>
                    <a:pt x="971423" y="345567"/>
                  </a:lnTo>
                  <a:close/>
                </a:path>
                <a:path w="1016000" h="358775">
                  <a:moveTo>
                    <a:pt x="984123" y="63500"/>
                  </a:moveTo>
                  <a:lnTo>
                    <a:pt x="971423" y="63500"/>
                  </a:lnTo>
                  <a:lnTo>
                    <a:pt x="971423" y="351917"/>
                  </a:lnTo>
                  <a:lnTo>
                    <a:pt x="977773" y="345567"/>
                  </a:lnTo>
                  <a:lnTo>
                    <a:pt x="984123" y="345567"/>
                  </a:lnTo>
                  <a:lnTo>
                    <a:pt x="984123" y="63500"/>
                  </a:lnTo>
                  <a:close/>
                </a:path>
                <a:path w="1016000" h="358775">
                  <a:moveTo>
                    <a:pt x="984123" y="345567"/>
                  </a:moveTo>
                  <a:lnTo>
                    <a:pt x="977773" y="345567"/>
                  </a:lnTo>
                  <a:lnTo>
                    <a:pt x="971423" y="351917"/>
                  </a:lnTo>
                  <a:lnTo>
                    <a:pt x="984123" y="351917"/>
                  </a:lnTo>
                  <a:lnTo>
                    <a:pt x="984123" y="345567"/>
                  </a:lnTo>
                  <a:close/>
                </a:path>
                <a:path w="1016000" h="358775">
                  <a:moveTo>
                    <a:pt x="977773" y="0"/>
                  </a:moveTo>
                  <a:lnTo>
                    <a:pt x="939673" y="76200"/>
                  </a:lnTo>
                  <a:lnTo>
                    <a:pt x="971423" y="76200"/>
                  </a:lnTo>
                  <a:lnTo>
                    <a:pt x="971423" y="63500"/>
                  </a:lnTo>
                  <a:lnTo>
                    <a:pt x="1009523" y="63500"/>
                  </a:lnTo>
                  <a:lnTo>
                    <a:pt x="977773" y="0"/>
                  </a:lnTo>
                  <a:close/>
                </a:path>
                <a:path w="1016000" h="358775">
                  <a:moveTo>
                    <a:pt x="1009523" y="63500"/>
                  </a:moveTo>
                  <a:lnTo>
                    <a:pt x="984123" y="63500"/>
                  </a:lnTo>
                  <a:lnTo>
                    <a:pt x="984123" y="76200"/>
                  </a:lnTo>
                  <a:lnTo>
                    <a:pt x="1015873" y="76200"/>
                  </a:lnTo>
                  <a:lnTo>
                    <a:pt x="1009523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510276" y="4733035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08347" y="5431535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80010" marR="154305">
              <a:lnSpc>
                <a:spcPct val="100000"/>
              </a:lnSpc>
              <a:spcBef>
                <a:spcPts val="12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72102" y="190449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1806" y="210820"/>
                </a:moveTo>
                <a:lnTo>
                  <a:pt x="979932" y="210820"/>
                </a:lnTo>
                <a:lnTo>
                  <a:pt x="979932" y="902716"/>
                </a:lnTo>
                <a:lnTo>
                  <a:pt x="992632" y="902716"/>
                </a:lnTo>
                <a:lnTo>
                  <a:pt x="992632" y="223520"/>
                </a:lnTo>
                <a:lnTo>
                  <a:pt x="3769106" y="223520"/>
                </a:lnTo>
                <a:lnTo>
                  <a:pt x="3769106" y="3119755"/>
                </a:lnTo>
                <a:lnTo>
                  <a:pt x="1065149" y="3119755"/>
                </a:lnTo>
                <a:lnTo>
                  <a:pt x="1065149" y="3088005"/>
                </a:lnTo>
                <a:lnTo>
                  <a:pt x="988949" y="3126105"/>
                </a:lnTo>
                <a:lnTo>
                  <a:pt x="1065149" y="3164205"/>
                </a:lnTo>
                <a:lnTo>
                  <a:pt x="1065149" y="3132455"/>
                </a:lnTo>
                <a:lnTo>
                  <a:pt x="3781806" y="3132455"/>
                </a:lnTo>
                <a:lnTo>
                  <a:pt x="3781806" y="3126105"/>
                </a:lnTo>
                <a:lnTo>
                  <a:pt x="3781806" y="3119755"/>
                </a:lnTo>
                <a:lnTo>
                  <a:pt x="3781806" y="223520"/>
                </a:lnTo>
                <a:lnTo>
                  <a:pt x="3781806" y="217170"/>
                </a:lnTo>
                <a:lnTo>
                  <a:pt x="3781806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418579" y="4803394"/>
            <a:ext cx="890269" cy="48387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 address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2040" y="5279135"/>
            <a:ext cx="76200" cy="179197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8875521" y="2465273"/>
            <a:ext cx="148780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inputs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&amp; </a:t>
            </a:r>
            <a:r>
              <a:rPr sz="1800" dirty="0">
                <a:latin typeface="Calibri"/>
                <a:cs typeface="Calibri"/>
              </a:rPr>
              <a:t>outputs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 </a:t>
            </a:r>
            <a:r>
              <a:rPr sz="1800" b="1" spc="-10" dirty="0">
                <a:latin typeface="Calibri"/>
                <a:cs typeface="Calibri"/>
              </a:rPr>
              <a:t>Register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/ </a:t>
            </a:r>
            <a:r>
              <a:rPr sz="1800" b="1" dirty="0">
                <a:latin typeface="Calibri"/>
                <a:cs typeface="Calibri"/>
              </a:rPr>
              <a:t>Register?</a:t>
            </a:r>
            <a:r>
              <a:rPr sz="1800" b="1" spc="29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we </a:t>
            </a:r>
            <a:r>
              <a:rPr sz="1800" b="1" dirty="0">
                <a:latin typeface="Calibri"/>
                <a:cs typeface="Calibri"/>
              </a:rPr>
              <a:t>have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memory </a:t>
            </a:r>
            <a:r>
              <a:rPr sz="1800" b="1" spc="-20" dirty="0">
                <a:latin typeface="Calibri"/>
                <a:cs typeface="Calibri"/>
              </a:rPr>
              <a:t>tho?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Alternative:</a:t>
            </a:r>
            <a:r>
              <a:rPr spc="-55" dirty="0"/>
              <a:t> </a:t>
            </a:r>
            <a:r>
              <a:rPr dirty="0"/>
              <a:t>“Register</a:t>
            </a:r>
            <a:r>
              <a:rPr spc="-50" dirty="0"/>
              <a:t> </a:t>
            </a:r>
            <a:r>
              <a:rPr dirty="0"/>
              <a:t>/</a:t>
            </a:r>
            <a:r>
              <a:rPr spc="-55" dirty="0"/>
              <a:t> </a:t>
            </a:r>
            <a:r>
              <a:rPr dirty="0"/>
              <a:t>Memory”</a:t>
            </a:r>
            <a:r>
              <a:rPr spc="-75" dirty="0"/>
              <a:t> </a:t>
            </a:r>
            <a:r>
              <a:rPr spc="-25" dirty="0"/>
              <a:t>ISA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096258" y="2683510"/>
            <a:ext cx="3964940" cy="1887220"/>
            <a:chOff x="4096258" y="2683510"/>
            <a:chExt cx="3964940" cy="1887220"/>
          </a:xfrm>
        </p:grpSpPr>
        <p:sp>
          <p:nvSpPr>
            <p:cNvPr id="4" name="object 4"/>
            <p:cNvSpPr/>
            <p:nvPr/>
          </p:nvSpPr>
          <p:spPr>
            <a:xfrm>
              <a:off x="4102608" y="3773424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5"/>
                  </a:lnTo>
                  <a:lnTo>
                    <a:pt x="1169162" y="432815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02608" y="3773424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5"/>
                  </a:lnTo>
                  <a:lnTo>
                    <a:pt x="292353" y="4328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49724" y="3773424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0" y="0"/>
                  </a:lnTo>
                  <a:lnTo>
                    <a:pt x="178308" y="150875"/>
                  </a:lnTo>
                  <a:lnTo>
                    <a:pt x="356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49724" y="3773424"/>
              <a:ext cx="356870" cy="151130"/>
            </a:xfrm>
            <a:custGeom>
              <a:avLst/>
              <a:gdLst/>
              <a:ahLst/>
              <a:cxnLst/>
              <a:rect l="l" t="t" r="r" b="b"/>
              <a:pathLst>
                <a:path w="356870" h="151129">
                  <a:moveTo>
                    <a:pt x="356615" y="0"/>
                  </a:moveTo>
                  <a:lnTo>
                    <a:pt x="178308" y="150875"/>
                  </a:lnTo>
                  <a:lnTo>
                    <a:pt x="0" y="0"/>
                  </a:lnTo>
                  <a:lnTo>
                    <a:pt x="35661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5813" y="3203320"/>
              <a:ext cx="2248535" cy="1361440"/>
            </a:xfrm>
            <a:custGeom>
              <a:avLst/>
              <a:gdLst/>
              <a:ahLst/>
              <a:cxnLst/>
              <a:rect l="l" t="t" r="r" b="b"/>
              <a:pathLst>
                <a:path w="2248534" h="1361439">
                  <a:moveTo>
                    <a:pt x="76200" y="493649"/>
                  </a:moveTo>
                  <a:lnTo>
                    <a:pt x="44437" y="493979"/>
                  </a:lnTo>
                  <a:lnTo>
                    <a:pt x="38989" y="0"/>
                  </a:lnTo>
                  <a:lnTo>
                    <a:pt x="26289" y="254"/>
                  </a:lnTo>
                  <a:lnTo>
                    <a:pt x="31724" y="494106"/>
                  </a:lnTo>
                  <a:lnTo>
                    <a:pt x="0" y="494411"/>
                  </a:lnTo>
                  <a:lnTo>
                    <a:pt x="38989" y="570230"/>
                  </a:lnTo>
                  <a:lnTo>
                    <a:pt x="69773" y="506857"/>
                  </a:lnTo>
                  <a:lnTo>
                    <a:pt x="76200" y="493649"/>
                  </a:lnTo>
                  <a:close/>
                </a:path>
                <a:path w="2248534" h="1361439">
                  <a:moveTo>
                    <a:pt x="979043" y="493268"/>
                  </a:moveTo>
                  <a:lnTo>
                    <a:pt x="947293" y="493268"/>
                  </a:lnTo>
                  <a:lnTo>
                    <a:pt x="947293" y="126619"/>
                  </a:lnTo>
                  <a:lnTo>
                    <a:pt x="934593" y="126619"/>
                  </a:lnTo>
                  <a:lnTo>
                    <a:pt x="934593" y="493268"/>
                  </a:lnTo>
                  <a:lnTo>
                    <a:pt x="902843" y="493268"/>
                  </a:lnTo>
                  <a:lnTo>
                    <a:pt x="940943" y="569468"/>
                  </a:lnTo>
                  <a:lnTo>
                    <a:pt x="972693" y="505968"/>
                  </a:lnTo>
                  <a:lnTo>
                    <a:pt x="979043" y="493268"/>
                  </a:lnTo>
                  <a:close/>
                </a:path>
                <a:path w="2248534" h="1361439">
                  <a:moveTo>
                    <a:pt x="1747012" y="1194181"/>
                  </a:moveTo>
                  <a:lnTo>
                    <a:pt x="1734312" y="1187831"/>
                  </a:lnTo>
                  <a:lnTo>
                    <a:pt x="1670812" y="1156081"/>
                  </a:lnTo>
                  <a:lnTo>
                    <a:pt x="1670812" y="1187831"/>
                  </a:lnTo>
                  <a:lnTo>
                    <a:pt x="496062" y="1187831"/>
                  </a:lnTo>
                  <a:lnTo>
                    <a:pt x="496062" y="1015365"/>
                  </a:lnTo>
                  <a:lnTo>
                    <a:pt x="496062" y="1002665"/>
                  </a:lnTo>
                  <a:lnTo>
                    <a:pt x="483743" y="1002665"/>
                  </a:lnTo>
                  <a:lnTo>
                    <a:pt x="483743" y="1009396"/>
                  </a:lnTo>
                  <a:lnTo>
                    <a:pt x="483362" y="1009015"/>
                  </a:lnTo>
                  <a:lnTo>
                    <a:pt x="483362" y="1200531"/>
                  </a:lnTo>
                  <a:lnTo>
                    <a:pt x="1670812" y="1200531"/>
                  </a:lnTo>
                  <a:lnTo>
                    <a:pt x="1670812" y="1232281"/>
                  </a:lnTo>
                  <a:lnTo>
                    <a:pt x="1734312" y="1200531"/>
                  </a:lnTo>
                  <a:lnTo>
                    <a:pt x="1747012" y="1194181"/>
                  </a:lnTo>
                  <a:close/>
                </a:path>
                <a:path w="2248534" h="1361439">
                  <a:moveTo>
                    <a:pt x="2248535" y="1028827"/>
                  </a:moveTo>
                  <a:lnTo>
                    <a:pt x="1747139" y="1028827"/>
                  </a:lnTo>
                  <a:lnTo>
                    <a:pt x="1747139" y="1361059"/>
                  </a:lnTo>
                  <a:lnTo>
                    <a:pt x="2248535" y="1361059"/>
                  </a:lnTo>
                  <a:lnTo>
                    <a:pt x="2248535" y="102882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2952" y="4232148"/>
              <a:ext cx="501650" cy="332740"/>
            </a:xfrm>
            <a:custGeom>
              <a:avLst/>
              <a:gdLst/>
              <a:ahLst/>
              <a:cxnLst/>
              <a:rect l="l" t="t" r="r" b="b"/>
              <a:pathLst>
                <a:path w="501650" h="332739">
                  <a:moveTo>
                    <a:pt x="0" y="332231"/>
                  </a:moveTo>
                  <a:lnTo>
                    <a:pt x="501396" y="332231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33223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35140" y="3448812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35140" y="3448812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35140" y="3733800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990600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90600" y="262127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5140" y="3733800"/>
              <a:ext cx="990600" cy="262255"/>
            </a:xfrm>
            <a:custGeom>
              <a:avLst/>
              <a:gdLst/>
              <a:ahLst/>
              <a:cxnLst/>
              <a:rect l="l" t="t" r="r" b="b"/>
              <a:pathLst>
                <a:path w="990600" h="262254">
                  <a:moveTo>
                    <a:pt x="0" y="262127"/>
                  </a:moveTo>
                  <a:lnTo>
                    <a:pt x="990600" y="262127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35140" y="4017263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90600" y="263651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35140" y="4017263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1"/>
                  </a:moveTo>
                  <a:lnTo>
                    <a:pt x="990600" y="263651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5140" y="43007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990600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90600" y="263652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35140" y="4300727"/>
              <a:ext cx="990600" cy="264160"/>
            </a:xfrm>
            <a:custGeom>
              <a:avLst/>
              <a:gdLst/>
              <a:ahLst/>
              <a:cxnLst/>
              <a:rect l="l" t="t" r="r" b="b"/>
              <a:pathLst>
                <a:path w="990600" h="264160">
                  <a:moveTo>
                    <a:pt x="0" y="263652"/>
                  </a:moveTo>
                  <a:lnTo>
                    <a:pt x="990600" y="263652"/>
                  </a:lnTo>
                  <a:lnTo>
                    <a:pt x="990600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94348" y="3543299"/>
              <a:ext cx="240665" cy="861694"/>
            </a:xfrm>
            <a:custGeom>
              <a:avLst/>
              <a:gdLst/>
              <a:ahLst/>
              <a:cxnLst/>
              <a:rect l="l" t="t" r="r" b="b"/>
              <a:pathLst>
                <a:path w="240665" h="861695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5214"/>
                  </a:lnTo>
                  <a:lnTo>
                    <a:pt x="113919" y="598678"/>
                  </a:lnTo>
                  <a:lnTo>
                    <a:pt x="113919" y="848106"/>
                  </a:lnTo>
                  <a:lnTo>
                    <a:pt x="0" y="848106"/>
                  </a:lnTo>
                  <a:lnTo>
                    <a:pt x="0" y="848487"/>
                  </a:lnTo>
                  <a:lnTo>
                    <a:pt x="0" y="848868"/>
                  </a:lnTo>
                  <a:lnTo>
                    <a:pt x="0" y="860806"/>
                  </a:lnTo>
                  <a:lnTo>
                    <a:pt x="0" y="861187"/>
                  </a:lnTo>
                  <a:lnTo>
                    <a:pt x="0" y="861568"/>
                  </a:lnTo>
                  <a:lnTo>
                    <a:pt x="126619" y="861568"/>
                  </a:lnTo>
                  <a:lnTo>
                    <a:pt x="126619" y="611378"/>
                  </a:lnTo>
                  <a:lnTo>
                    <a:pt x="164465" y="611378"/>
                  </a:lnTo>
                  <a:lnTo>
                    <a:pt x="164465" y="643128"/>
                  </a:lnTo>
                  <a:lnTo>
                    <a:pt x="227965" y="611378"/>
                  </a:lnTo>
                  <a:lnTo>
                    <a:pt x="240665" y="605028"/>
                  </a:lnTo>
                  <a:lnTo>
                    <a:pt x="227965" y="598678"/>
                  </a:lnTo>
                  <a:lnTo>
                    <a:pt x="164465" y="566928"/>
                  </a:lnTo>
                  <a:lnTo>
                    <a:pt x="164465" y="598678"/>
                  </a:lnTo>
                  <a:lnTo>
                    <a:pt x="126619" y="598678"/>
                  </a:lnTo>
                  <a:lnTo>
                    <a:pt x="126619" y="327914"/>
                  </a:lnTo>
                  <a:lnTo>
                    <a:pt x="164465" y="327914"/>
                  </a:lnTo>
                  <a:lnTo>
                    <a:pt x="164465" y="359664"/>
                  </a:lnTo>
                  <a:lnTo>
                    <a:pt x="227965" y="327914"/>
                  </a:lnTo>
                  <a:lnTo>
                    <a:pt x="240665" y="321564"/>
                  </a:lnTo>
                  <a:lnTo>
                    <a:pt x="227965" y="315214"/>
                  </a:lnTo>
                  <a:lnTo>
                    <a:pt x="164465" y="283464"/>
                  </a:lnTo>
                  <a:lnTo>
                    <a:pt x="164465" y="315214"/>
                  </a:lnTo>
                  <a:lnTo>
                    <a:pt x="126619" y="315214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348" y="4391914"/>
              <a:ext cx="240665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286756" y="2891028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1"/>
                  </a:moveTo>
                  <a:lnTo>
                    <a:pt x="2767838" y="689991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2"/>
                  </a:moveTo>
                  <a:lnTo>
                    <a:pt x="2767838" y="973582"/>
                  </a:lnTo>
                  <a:lnTo>
                    <a:pt x="2767838" y="6096"/>
                  </a:lnTo>
                  <a:lnTo>
                    <a:pt x="0" y="6096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6"/>
                  </a:lnTo>
                  <a:lnTo>
                    <a:pt x="0" y="6096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45964" y="280720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85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5964" y="2807208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26992" y="2689860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502920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2920" y="51358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26992" y="2689860"/>
              <a:ext cx="502920" cy="513715"/>
            </a:xfrm>
            <a:custGeom>
              <a:avLst/>
              <a:gdLst/>
              <a:ahLst/>
              <a:cxnLst/>
              <a:rect l="l" t="t" r="r" b="b"/>
              <a:pathLst>
                <a:path w="502920" h="513714">
                  <a:moveTo>
                    <a:pt x="0" y="513588"/>
                  </a:moveTo>
                  <a:lnTo>
                    <a:pt x="502920" y="51358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29912" y="2732532"/>
              <a:ext cx="3429635" cy="1712595"/>
            </a:xfrm>
            <a:custGeom>
              <a:avLst/>
              <a:gdLst/>
              <a:ahLst/>
              <a:cxnLst/>
              <a:rect l="l" t="t" r="r" b="b"/>
              <a:pathLst>
                <a:path w="3429634" h="1712595">
                  <a:moveTo>
                    <a:pt x="3416681" y="1699894"/>
                  </a:moveTo>
                  <a:lnTo>
                    <a:pt x="3196336" y="1699894"/>
                  </a:lnTo>
                  <a:lnTo>
                    <a:pt x="3196336" y="1712594"/>
                  </a:lnTo>
                  <a:lnTo>
                    <a:pt x="3429381" y="1712594"/>
                  </a:lnTo>
                  <a:lnTo>
                    <a:pt x="3429381" y="1706244"/>
                  </a:lnTo>
                  <a:lnTo>
                    <a:pt x="3416681" y="1706244"/>
                  </a:lnTo>
                  <a:lnTo>
                    <a:pt x="3416681" y="1699894"/>
                  </a:lnTo>
                  <a:close/>
                </a:path>
                <a:path w="3429634" h="1712595">
                  <a:moveTo>
                    <a:pt x="3416681" y="38100"/>
                  </a:moveTo>
                  <a:lnTo>
                    <a:pt x="3416681" y="1706244"/>
                  </a:lnTo>
                  <a:lnTo>
                    <a:pt x="3423031" y="1699894"/>
                  </a:lnTo>
                  <a:lnTo>
                    <a:pt x="3429381" y="1699894"/>
                  </a:lnTo>
                  <a:lnTo>
                    <a:pt x="3429381" y="44450"/>
                  </a:lnTo>
                  <a:lnTo>
                    <a:pt x="3423031" y="44450"/>
                  </a:lnTo>
                  <a:lnTo>
                    <a:pt x="3416681" y="38100"/>
                  </a:lnTo>
                  <a:close/>
                </a:path>
                <a:path w="3429634" h="1712595">
                  <a:moveTo>
                    <a:pt x="3429381" y="1699894"/>
                  </a:moveTo>
                  <a:lnTo>
                    <a:pt x="3423031" y="1699894"/>
                  </a:lnTo>
                  <a:lnTo>
                    <a:pt x="3416681" y="1706244"/>
                  </a:lnTo>
                  <a:lnTo>
                    <a:pt x="3429381" y="1706244"/>
                  </a:lnTo>
                  <a:lnTo>
                    <a:pt x="3429381" y="1699894"/>
                  </a:lnTo>
                  <a:close/>
                </a:path>
                <a:path w="3429634" h="171259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3429634" h="1712595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3429634" h="1712595">
                  <a:moveTo>
                    <a:pt x="3429381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3416681" y="44450"/>
                  </a:lnTo>
                  <a:lnTo>
                    <a:pt x="3416681" y="38100"/>
                  </a:lnTo>
                  <a:lnTo>
                    <a:pt x="3429381" y="38100"/>
                  </a:lnTo>
                  <a:lnTo>
                    <a:pt x="3429381" y="31750"/>
                  </a:lnTo>
                  <a:close/>
                </a:path>
                <a:path w="3429634" h="1712595">
                  <a:moveTo>
                    <a:pt x="3429381" y="38100"/>
                  </a:moveTo>
                  <a:lnTo>
                    <a:pt x="3416681" y="38100"/>
                  </a:lnTo>
                  <a:lnTo>
                    <a:pt x="3423031" y="44450"/>
                  </a:lnTo>
                  <a:lnTo>
                    <a:pt x="3429381" y="44450"/>
                  </a:lnTo>
                  <a:lnTo>
                    <a:pt x="3429381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895090" y="3483686"/>
            <a:ext cx="4749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50" dirty="0">
                <a:latin typeface="Calibri"/>
                <a:cs typeface="Calibri"/>
              </a:rPr>
              <a:t> 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82692" y="3483686"/>
            <a:ext cx="4692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50" dirty="0">
                <a:latin typeface="Calibri"/>
                <a:cs typeface="Calibri"/>
              </a:rPr>
              <a:t> 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32452" y="3795839"/>
            <a:ext cx="1127760" cy="6261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34950">
              <a:lnSpc>
                <a:spcPct val="100000"/>
              </a:lnSpc>
              <a:spcBef>
                <a:spcPts val="45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35140" y="3415029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35140" y="3692779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35140" y="3982973"/>
            <a:ext cx="99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35140" y="4260037"/>
            <a:ext cx="990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49288" y="3149041"/>
            <a:ext cx="1148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90665" y="3663137"/>
            <a:ext cx="52514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90665" y="4029582"/>
            <a:ext cx="484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36340" y="2143505"/>
            <a:ext cx="525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24476" y="2211451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06570" y="4759197"/>
            <a:ext cx="1047750" cy="526415"/>
            <a:chOff x="4306570" y="4759197"/>
            <a:chExt cx="1047750" cy="526415"/>
          </a:xfrm>
        </p:grpSpPr>
        <p:sp>
          <p:nvSpPr>
            <p:cNvPr id="39" name="object 39"/>
            <p:cNvSpPr/>
            <p:nvPr/>
          </p:nvSpPr>
          <p:spPr>
            <a:xfrm>
              <a:off x="4312920" y="4765547"/>
              <a:ext cx="1035050" cy="513715"/>
            </a:xfrm>
            <a:custGeom>
              <a:avLst/>
              <a:gdLst/>
              <a:ahLst/>
              <a:cxnLst/>
              <a:rect l="l" t="t" r="r" b="b"/>
              <a:pathLst>
                <a:path w="1035050" h="513714">
                  <a:moveTo>
                    <a:pt x="10347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4796" y="513588"/>
                  </a:lnTo>
                  <a:lnTo>
                    <a:pt x="1034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12920" y="4765547"/>
              <a:ext cx="1035050" cy="513715"/>
            </a:xfrm>
            <a:custGeom>
              <a:avLst/>
              <a:gdLst/>
              <a:ahLst/>
              <a:cxnLst/>
              <a:rect l="l" t="t" r="r" b="b"/>
              <a:pathLst>
                <a:path w="1035050" h="513714">
                  <a:moveTo>
                    <a:pt x="0" y="513588"/>
                  </a:moveTo>
                  <a:lnTo>
                    <a:pt x="1034796" y="513588"/>
                  </a:lnTo>
                  <a:lnTo>
                    <a:pt x="10347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356353" y="4726940"/>
            <a:ext cx="822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72000" y="4564379"/>
            <a:ext cx="1810385" cy="894080"/>
            <a:chOff x="4572000" y="4564379"/>
            <a:chExt cx="1810385" cy="894080"/>
          </a:xfrm>
        </p:grpSpPr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5279135"/>
              <a:ext cx="76200" cy="17919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66004" y="4564379"/>
              <a:ext cx="1016000" cy="358775"/>
            </a:xfrm>
            <a:custGeom>
              <a:avLst/>
              <a:gdLst/>
              <a:ahLst/>
              <a:cxnLst/>
              <a:rect l="l" t="t" r="r" b="b"/>
              <a:pathLst>
                <a:path w="1016000" h="358775">
                  <a:moveTo>
                    <a:pt x="971423" y="345567"/>
                  </a:moveTo>
                  <a:lnTo>
                    <a:pt x="0" y="345567"/>
                  </a:lnTo>
                  <a:lnTo>
                    <a:pt x="0" y="358267"/>
                  </a:lnTo>
                  <a:lnTo>
                    <a:pt x="984123" y="358267"/>
                  </a:lnTo>
                  <a:lnTo>
                    <a:pt x="984123" y="351917"/>
                  </a:lnTo>
                  <a:lnTo>
                    <a:pt x="971423" y="351917"/>
                  </a:lnTo>
                  <a:lnTo>
                    <a:pt x="971423" y="345567"/>
                  </a:lnTo>
                  <a:close/>
                </a:path>
                <a:path w="1016000" h="358775">
                  <a:moveTo>
                    <a:pt x="984123" y="63500"/>
                  </a:moveTo>
                  <a:lnTo>
                    <a:pt x="971423" y="63500"/>
                  </a:lnTo>
                  <a:lnTo>
                    <a:pt x="971423" y="351917"/>
                  </a:lnTo>
                  <a:lnTo>
                    <a:pt x="977773" y="345567"/>
                  </a:lnTo>
                  <a:lnTo>
                    <a:pt x="984123" y="345567"/>
                  </a:lnTo>
                  <a:lnTo>
                    <a:pt x="984123" y="63500"/>
                  </a:lnTo>
                  <a:close/>
                </a:path>
                <a:path w="1016000" h="358775">
                  <a:moveTo>
                    <a:pt x="984123" y="345567"/>
                  </a:moveTo>
                  <a:lnTo>
                    <a:pt x="977773" y="345567"/>
                  </a:lnTo>
                  <a:lnTo>
                    <a:pt x="971423" y="351917"/>
                  </a:lnTo>
                  <a:lnTo>
                    <a:pt x="984123" y="351917"/>
                  </a:lnTo>
                  <a:lnTo>
                    <a:pt x="984123" y="345567"/>
                  </a:lnTo>
                  <a:close/>
                </a:path>
                <a:path w="1016000" h="358775">
                  <a:moveTo>
                    <a:pt x="977773" y="0"/>
                  </a:moveTo>
                  <a:lnTo>
                    <a:pt x="939673" y="76200"/>
                  </a:lnTo>
                  <a:lnTo>
                    <a:pt x="971423" y="76200"/>
                  </a:lnTo>
                  <a:lnTo>
                    <a:pt x="971423" y="63500"/>
                  </a:lnTo>
                  <a:lnTo>
                    <a:pt x="1009523" y="63500"/>
                  </a:lnTo>
                  <a:lnTo>
                    <a:pt x="977773" y="0"/>
                  </a:lnTo>
                  <a:close/>
                </a:path>
                <a:path w="1016000" h="358775">
                  <a:moveTo>
                    <a:pt x="1009523" y="63500"/>
                  </a:moveTo>
                  <a:lnTo>
                    <a:pt x="984123" y="63500"/>
                  </a:lnTo>
                  <a:lnTo>
                    <a:pt x="984123" y="76200"/>
                  </a:lnTo>
                  <a:lnTo>
                    <a:pt x="1015873" y="76200"/>
                  </a:lnTo>
                  <a:lnTo>
                    <a:pt x="1009523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510276" y="4733035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308347" y="5431535"/>
            <a:ext cx="1039494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80010" marR="154305">
              <a:lnSpc>
                <a:spcPct val="100000"/>
              </a:lnSpc>
              <a:spcBef>
                <a:spcPts val="12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72102" y="190449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1806" y="210820"/>
                </a:moveTo>
                <a:lnTo>
                  <a:pt x="979932" y="210820"/>
                </a:lnTo>
                <a:lnTo>
                  <a:pt x="979932" y="902716"/>
                </a:lnTo>
                <a:lnTo>
                  <a:pt x="992632" y="902716"/>
                </a:lnTo>
                <a:lnTo>
                  <a:pt x="992632" y="223520"/>
                </a:lnTo>
                <a:lnTo>
                  <a:pt x="3769106" y="223520"/>
                </a:lnTo>
                <a:lnTo>
                  <a:pt x="3769106" y="3119755"/>
                </a:lnTo>
                <a:lnTo>
                  <a:pt x="1065149" y="3119755"/>
                </a:lnTo>
                <a:lnTo>
                  <a:pt x="1065149" y="3088005"/>
                </a:lnTo>
                <a:lnTo>
                  <a:pt x="988949" y="3126105"/>
                </a:lnTo>
                <a:lnTo>
                  <a:pt x="1065149" y="3164205"/>
                </a:lnTo>
                <a:lnTo>
                  <a:pt x="1065149" y="3132455"/>
                </a:lnTo>
                <a:lnTo>
                  <a:pt x="3781806" y="3132455"/>
                </a:lnTo>
                <a:lnTo>
                  <a:pt x="3781806" y="3126105"/>
                </a:lnTo>
                <a:lnTo>
                  <a:pt x="3781806" y="3119755"/>
                </a:lnTo>
                <a:lnTo>
                  <a:pt x="3781806" y="223520"/>
                </a:lnTo>
                <a:lnTo>
                  <a:pt x="3781806" y="217170"/>
                </a:lnTo>
                <a:lnTo>
                  <a:pt x="3781806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418579" y="4803394"/>
            <a:ext cx="890269" cy="48387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 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581019" y="3224529"/>
            <a:ext cx="1387475" cy="2233930"/>
            <a:chOff x="3581019" y="3224529"/>
            <a:chExt cx="1387475" cy="2233930"/>
          </a:xfrm>
        </p:grpSpPr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040" y="5279135"/>
              <a:ext cx="76200" cy="17919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581019" y="3224529"/>
              <a:ext cx="696595" cy="1813560"/>
            </a:xfrm>
            <a:custGeom>
              <a:avLst/>
              <a:gdLst/>
              <a:ahLst/>
              <a:cxnLst/>
              <a:rect l="l" t="t" r="r" b="b"/>
              <a:pathLst>
                <a:path w="696595" h="1813560">
                  <a:moveTo>
                    <a:pt x="582802" y="0"/>
                  </a:moveTo>
                  <a:lnTo>
                    <a:pt x="0" y="0"/>
                  </a:lnTo>
                  <a:lnTo>
                    <a:pt x="0" y="1813179"/>
                  </a:lnTo>
                  <a:lnTo>
                    <a:pt x="696086" y="1813179"/>
                  </a:lnTo>
                  <a:lnTo>
                    <a:pt x="696086" y="1806829"/>
                  </a:lnTo>
                  <a:lnTo>
                    <a:pt x="12700" y="1806829"/>
                  </a:lnTo>
                  <a:lnTo>
                    <a:pt x="6350" y="1800479"/>
                  </a:lnTo>
                  <a:lnTo>
                    <a:pt x="12700" y="1800479"/>
                  </a:lnTo>
                  <a:lnTo>
                    <a:pt x="12700" y="12700"/>
                  </a:lnTo>
                  <a:lnTo>
                    <a:pt x="6350" y="12700"/>
                  </a:lnTo>
                  <a:lnTo>
                    <a:pt x="12700" y="6350"/>
                  </a:lnTo>
                  <a:lnTo>
                    <a:pt x="582802" y="6350"/>
                  </a:lnTo>
                  <a:lnTo>
                    <a:pt x="582802" y="0"/>
                  </a:lnTo>
                  <a:close/>
                </a:path>
                <a:path w="696595" h="1813560">
                  <a:moveTo>
                    <a:pt x="12700" y="1800479"/>
                  </a:moveTo>
                  <a:lnTo>
                    <a:pt x="6350" y="1800479"/>
                  </a:lnTo>
                  <a:lnTo>
                    <a:pt x="12700" y="1806829"/>
                  </a:lnTo>
                  <a:lnTo>
                    <a:pt x="12700" y="1800479"/>
                  </a:lnTo>
                  <a:close/>
                </a:path>
                <a:path w="696595" h="1813560">
                  <a:moveTo>
                    <a:pt x="696086" y="1800479"/>
                  </a:moveTo>
                  <a:lnTo>
                    <a:pt x="12700" y="1800479"/>
                  </a:lnTo>
                  <a:lnTo>
                    <a:pt x="12700" y="1806829"/>
                  </a:lnTo>
                  <a:lnTo>
                    <a:pt x="696086" y="1806829"/>
                  </a:lnTo>
                  <a:lnTo>
                    <a:pt x="696086" y="1800479"/>
                  </a:lnTo>
                  <a:close/>
                </a:path>
                <a:path w="696595" h="1813560">
                  <a:moveTo>
                    <a:pt x="570102" y="158750"/>
                  </a:moveTo>
                  <a:lnTo>
                    <a:pt x="538352" y="158750"/>
                  </a:lnTo>
                  <a:lnTo>
                    <a:pt x="576452" y="234950"/>
                  </a:lnTo>
                  <a:lnTo>
                    <a:pt x="608202" y="171450"/>
                  </a:lnTo>
                  <a:lnTo>
                    <a:pt x="570102" y="171450"/>
                  </a:lnTo>
                  <a:lnTo>
                    <a:pt x="570102" y="158750"/>
                  </a:lnTo>
                  <a:close/>
                </a:path>
                <a:path w="696595" h="1813560">
                  <a:moveTo>
                    <a:pt x="570102" y="6350"/>
                  </a:moveTo>
                  <a:lnTo>
                    <a:pt x="570102" y="171450"/>
                  </a:lnTo>
                  <a:lnTo>
                    <a:pt x="582802" y="171450"/>
                  </a:lnTo>
                  <a:lnTo>
                    <a:pt x="582802" y="12700"/>
                  </a:lnTo>
                  <a:lnTo>
                    <a:pt x="576452" y="12700"/>
                  </a:lnTo>
                  <a:lnTo>
                    <a:pt x="570102" y="6350"/>
                  </a:lnTo>
                  <a:close/>
                </a:path>
                <a:path w="696595" h="1813560">
                  <a:moveTo>
                    <a:pt x="614552" y="158750"/>
                  </a:moveTo>
                  <a:lnTo>
                    <a:pt x="582802" y="158750"/>
                  </a:lnTo>
                  <a:lnTo>
                    <a:pt x="582802" y="171450"/>
                  </a:lnTo>
                  <a:lnTo>
                    <a:pt x="608202" y="171450"/>
                  </a:lnTo>
                  <a:lnTo>
                    <a:pt x="614552" y="158750"/>
                  </a:lnTo>
                  <a:close/>
                </a:path>
                <a:path w="696595" h="1813560">
                  <a:moveTo>
                    <a:pt x="12700" y="6350"/>
                  </a:moveTo>
                  <a:lnTo>
                    <a:pt x="6350" y="12700"/>
                  </a:lnTo>
                  <a:lnTo>
                    <a:pt x="12700" y="12700"/>
                  </a:lnTo>
                  <a:lnTo>
                    <a:pt x="12700" y="6350"/>
                  </a:lnTo>
                  <a:close/>
                </a:path>
                <a:path w="696595" h="1813560">
                  <a:moveTo>
                    <a:pt x="570102" y="6350"/>
                  </a:moveTo>
                  <a:lnTo>
                    <a:pt x="12700" y="6350"/>
                  </a:lnTo>
                  <a:lnTo>
                    <a:pt x="12700" y="12700"/>
                  </a:lnTo>
                  <a:lnTo>
                    <a:pt x="570102" y="12700"/>
                  </a:lnTo>
                  <a:lnTo>
                    <a:pt x="570102" y="6350"/>
                  </a:lnTo>
                  <a:close/>
                </a:path>
                <a:path w="696595" h="1813560">
                  <a:moveTo>
                    <a:pt x="582802" y="6350"/>
                  </a:moveTo>
                  <a:lnTo>
                    <a:pt x="570102" y="6350"/>
                  </a:lnTo>
                  <a:lnTo>
                    <a:pt x="576452" y="12700"/>
                  </a:lnTo>
                  <a:lnTo>
                    <a:pt x="582802" y="12700"/>
                  </a:lnTo>
                  <a:lnTo>
                    <a:pt x="582802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875521" y="2461716"/>
            <a:ext cx="148780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inputs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&amp; </a:t>
            </a:r>
            <a:r>
              <a:rPr sz="1800" dirty="0">
                <a:latin typeface="Calibri"/>
                <a:cs typeface="Calibri"/>
              </a:rPr>
              <a:t>outputs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 </a:t>
            </a:r>
            <a:r>
              <a:rPr sz="1800" b="1" spc="-10" dirty="0">
                <a:latin typeface="Calibri"/>
                <a:cs typeface="Calibri"/>
              </a:rPr>
              <a:t>Register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/ </a:t>
            </a:r>
            <a:r>
              <a:rPr sz="1800" b="1" dirty="0">
                <a:latin typeface="Calibri"/>
                <a:cs typeface="Calibri"/>
              </a:rPr>
              <a:t>Register?</a:t>
            </a:r>
            <a:r>
              <a:rPr sz="1800" b="1" spc="29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we </a:t>
            </a:r>
            <a:r>
              <a:rPr sz="2700" b="1" spc="-1455" baseline="1543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spc="-890" dirty="0">
                <a:latin typeface="Calibri"/>
                <a:cs typeface="Calibri"/>
              </a:rPr>
              <a:t>a</a:t>
            </a:r>
            <a:r>
              <a:rPr sz="2700" b="1" spc="-37" baseline="1543" dirty="0">
                <a:latin typeface="Calibri"/>
                <a:cs typeface="Calibri"/>
              </a:rPr>
              <a:t>a</a:t>
            </a:r>
            <a:r>
              <a:rPr sz="2700" b="1" spc="-1275" baseline="1543" dirty="0">
                <a:latin typeface="Calibri"/>
                <a:cs typeface="Calibri"/>
              </a:rPr>
              <a:t>v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2700" b="1" spc="-1357" baseline="1543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2700" b="1" spc="-2212" baseline="1543" dirty="0">
                <a:latin typeface="Calibri"/>
                <a:cs typeface="Calibri"/>
              </a:rPr>
              <a:t>m</a:t>
            </a:r>
            <a:r>
              <a:rPr sz="1800" b="1" spc="-20" dirty="0">
                <a:latin typeface="Calibri"/>
                <a:cs typeface="Calibri"/>
              </a:rPr>
              <a:t>m</a:t>
            </a:r>
            <a:r>
              <a:rPr sz="2700" b="1" spc="-1372" baseline="1543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2700" b="1" spc="-2212" baseline="1543" dirty="0">
                <a:latin typeface="Calibri"/>
                <a:cs typeface="Calibri"/>
              </a:rPr>
              <a:t>m</a:t>
            </a:r>
            <a:r>
              <a:rPr sz="1800" b="1" spc="-15" dirty="0">
                <a:latin typeface="Calibri"/>
                <a:cs typeface="Calibri"/>
              </a:rPr>
              <a:t>m</a:t>
            </a:r>
            <a:r>
              <a:rPr sz="2700" b="1" spc="-1462" baseline="1543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2700" b="1" spc="-975" baseline="1543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2700" b="1" spc="-1289" baseline="1543" dirty="0">
                <a:latin typeface="Calibri"/>
                <a:cs typeface="Calibri"/>
              </a:rPr>
              <a:t>y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20" dirty="0">
                <a:latin typeface="Calibri"/>
                <a:cs typeface="Calibri"/>
              </a:rPr>
              <a:t> tho?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62176" y="3283407"/>
            <a:ext cx="172973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Zero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one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inputs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comes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 </a:t>
            </a:r>
            <a:r>
              <a:rPr sz="1800" b="1" dirty="0">
                <a:latin typeface="Calibri"/>
                <a:cs typeface="Calibri"/>
              </a:rPr>
              <a:t>R/M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66584" y="5972962"/>
            <a:ext cx="4055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Example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Register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architectures?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4484" y="696213"/>
            <a:ext cx="7440930" cy="3943350"/>
            <a:chOff x="4634484" y="696213"/>
            <a:chExt cx="7440930" cy="3943350"/>
          </a:xfrm>
        </p:grpSpPr>
        <p:sp>
          <p:nvSpPr>
            <p:cNvPr id="3" name="object 3"/>
            <p:cNvSpPr/>
            <p:nvPr/>
          </p:nvSpPr>
          <p:spPr>
            <a:xfrm>
              <a:off x="10309860" y="702563"/>
              <a:ext cx="1758950" cy="1074420"/>
            </a:xfrm>
            <a:custGeom>
              <a:avLst/>
              <a:gdLst/>
              <a:ahLst/>
              <a:cxnLst/>
              <a:rect l="l" t="t" r="r" b="b"/>
              <a:pathLst>
                <a:path w="1758950" h="1074420">
                  <a:moveTo>
                    <a:pt x="0" y="1074419"/>
                  </a:moveTo>
                  <a:lnTo>
                    <a:pt x="1758696" y="1074419"/>
                  </a:lnTo>
                  <a:lnTo>
                    <a:pt x="1758696" y="0"/>
                  </a:lnTo>
                  <a:lnTo>
                    <a:pt x="0" y="0"/>
                  </a:lnTo>
                  <a:lnTo>
                    <a:pt x="0" y="10744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8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3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8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40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76555" y="534670"/>
            <a:ext cx="5078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10" dirty="0"/>
              <a:t> </a:t>
            </a:r>
            <a:r>
              <a:rPr spc="-25" dirty="0"/>
              <a:t>“single-</a:t>
            </a:r>
            <a:r>
              <a:rPr dirty="0"/>
              <a:t>cycle” </a:t>
            </a:r>
            <a:r>
              <a:rPr spc="-10" dirty="0"/>
              <a:t>design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3744594"/>
            <a:ext cx="989330" cy="60642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81102" y="1158430"/>
            <a:ext cx="11431905" cy="5344795"/>
            <a:chOff x="181102" y="1158430"/>
            <a:chExt cx="11431905" cy="5344795"/>
          </a:xfrm>
        </p:grpSpPr>
        <p:sp>
          <p:nvSpPr>
            <p:cNvPr id="105" name="object 105"/>
            <p:cNvSpPr/>
            <p:nvPr/>
          </p:nvSpPr>
          <p:spPr>
            <a:xfrm>
              <a:off x="10580370" y="1172717"/>
              <a:ext cx="1018540" cy="347980"/>
            </a:xfrm>
            <a:custGeom>
              <a:avLst/>
              <a:gdLst/>
              <a:ahLst/>
              <a:cxnLst/>
              <a:rect l="l" t="t" r="r" b="b"/>
              <a:pathLst>
                <a:path w="1018540" h="347980">
                  <a:moveTo>
                    <a:pt x="0" y="347472"/>
                  </a:moveTo>
                  <a:lnTo>
                    <a:pt x="260730" y="347472"/>
                  </a:lnTo>
                </a:path>
                <a:path w="1018540" h="347980">
                  <a:moveTo>
                    <a:pt x="254507" y="345440"/>
                  </a:moveTo>
                  <a:lnTo>
                    <a:pt x="254507" y="0"/>
                  </a:lnTo>
                </a:path>
                <a:path w="1018540" h="347980">
                  <a:moveTo>
                    <a:pt x="254507" y="0"/>
                  </a:moveTo>
                  <a:lnTo>
                    <a:pt x="508380" y="0"/>
                  </a:lnTo>
                </a:path>
                <a:path w="1018540" h="347980">
                  <a:moveTo>
                    <a:pt x="507491" y="345440"/>
                  </a:moveTo>
                  <a:lnTo>
                    <a:pt x="507491" y="0"/>
                  </a:lnTo>
                </a:path>
                <a:path w="1018540" h="347980">
                  <a:moveTo>
                    <a:pt x="510539" y="347472"/>
                  </a:moveTo>
                  <a:lnTo>
                    <a:pt x="771271" y="347472"/>
                  </a:lnTo>
                </a:path>
                <a:path w="1018540" h="347980">
                  <a:moveTo>
                    <a:pt x="763524" y="345440"/>
                  </a:moveTo>
                  <a:lnTo>
                    <a:pt x="763524" y="0"/>
                  </a:lnTo>
                </a:path>
                <a:path w="1018540" h="347980">
                  <a:moveTo>
                    <a:pt x="763524" y="0"/>
                  </a:moveTo>
                  <a:lnTo>
                    <a:pt x="1017397" y="0"/>
                  </a:lnTo>
                </a:path>
                <a:path w="1018540" h="347980">
                  <a:moveTo>
                    <a:pt x="1018031" y="345440"/>
                  </a:moveTo>
                  <a:lnTo>
                    <a:pt x="1018031" y="0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7452" y="1766315"/>
              <a:ext cx="9965690" cy="4730750"/>
            </a:xfrm>
            <a:custGeom>
              <a:avLst/>
              <a:gdLst/>
              <a:ahLst/>
              <a:cxnLst/>
              <a:rect l="l" t="t" r="r" b="b"/>
              <a:pathLst>
                <a:path w="9965690" h="4730750">
                  <a:moveTo>
                    <a:pt x="0" y="4730496"/>
                  </a:moveTo>
                  <a:lnTo>
                    <a:pt x="9965436" y="4730496"/>
                  </a:lnTo>
                  <a:lnTo>
                    <a:pt x="9965436" y="0"/>
                  </a:lnTo>
                  <a:lnTo>
                    <a:pt x="0" y="0"/>
                  </a:lnTo>
                  <a:lnTo>
                    <a:pt x="0" y="473049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153649" y="1777745"/>
              <a:ext cx="1036319" cy="2355215"/>
            </a:xfrm>
            <a:custGeom>
              <a:avLst/>
              <a:gdLst/>
              <a:ahLst/>
              <a:cxnLst/>
              <a:rect l="l" t="t" r="r" b="b"/>
              <a:pathLst>
                <a:path w="1036320" h="2355215">
                  <a:moveTo>
                    <a:pt x="1036193" y="0"/>
                  </a:moveTo>
                  <a:lnTo>
                    <a:pt x="1036193" y="2354706"/>
                  </a:lnTo>
                  <a:lnTo>
                    <a:pt x="0" y="2354706"/>
                  </a:lnTo>
                </a:path>
              </a:pathLst>
            </a:custGeom>
            <a:ln w="285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0912220" y="780745"/>
            <a:ext cx="5200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Clock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99136" y="5371896"/>
            <a:ext cx="4836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Key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Idea: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Single-</a:t>
            </a:r>
            <a:r>
              <a:rPr sz="1800" dirty="0">
                <a:latin typeface="Calibri"/>
                <a:cs typeface="Calibri"/>
              </a:rPr>
              <a:t>cycle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design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goes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reading an</a:t>
            </a:r>
            <a:r>
              <a:rPr sz="1800" spc="-10" dirty="0">
                <a:latin typeface="Calibri"/>
                <a:cs typeface="Calibri"/>
              </a:rPr>
              <a:t> instruction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memory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writing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results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registers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before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clock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edge.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Alternative:</a:t>
            </a:r>
            <a:r>
              <a:rPr spc="-80" dirty="0"/>
              <a:t> </a:t>
            </a:r>
            <a:r>
              <a:rPr dirty="0"/>
              <a:t>Stack</a:t>
            </a:r>
            <a:r>
              <a:rPr spc="-80" dirty="0"/>
              <a:t> </a:t>
            </a:r>
            <a:r>
              <a:rPr dirty="0"/>
              <a:t>Machine</a:t>
            </a:r>
            <a:r>
              <a:rPr spc="-80" dirty="0"/>
              <a:t> </a:t>
            </a:r>
            <a:r>
              <a:rPr spc="-10" dirty="0"/>
              <a:t>Architecture</a:t>
            </a:r>
          </a:p>
        </p:txBody>
      </p:sp>
      <p:sp>
        <p:nvSpPr>
          <p:cNvPr id="3" name="object 3"/>
          <p:cNvSpPr/>
          <p:nvPr/>
        </p:nvSpPr>
        <p:spPr>
          <a:xfrm>
            <a:off x="3837304" y="3139694"/>
            <a:ext cx="4938395" cy="3505200"/>
          </a:xfrm>
          <a:custGeom>
            <a:avLst/>
            <a:gdLst/>
            <a:ahLst/>
            <a:cxnLst/>
            <a:rect l="l" t="t" r="r" b="b"/>
            <a:pathLst>
              <a:path w="4938395" h="3505200">
                <a:moveTo>
                  <a:pt x="179488" y="46961"/>
                </a:moveTo>
                <a:lnTo>
                  <a:pt x="176149" y="50800"/>
                </a:lnTo>
                <a:lnTo>
                  <a:pt x="165354" y="88900"/>
                </a:lnTo>
                <a:lnTo>
                  <a:pt x="154940" y="114300"/>
                </a:lnTo>
                <a:lnTo>
                  <a:pt x="144780" y="152400"/>
                </a:lnTo>
                <a:lnTo>
                  <a:pt x="134747" y="190500"/>
                </a:lnTo>
                <a:lnTo>
                  <a:pt x="124968" y="228600"/>
                </a:lnTo>
                <a:lnTo>
                  <a:pt x="115443" y="266700"/>
                </a:lnTo>
                <a:lnTo>
                  <a:pt x="106045" y="317500"/>
                </a:lnTo>
                <a:lnTo>
                  <a:pt x="96900" y="368300"/>
                </a:lnTo>
                <a:lnTo>
                  <a:pt x="88137" y="431800"/>
                </a:lnTo>
                <a:lnTo>
                  <a:pt x="79629" y="482599"/>
                </a:lnTo>
                <a:lnTo>
                  <a:pt x="71500" y="546099"/>
                </a:lnTo>
                <a:lnTo>
                  <a:pt x="63500" y="609599"/>
                </a:lnTo>
                <a:lnTo>
                  <a:pt x="56007" y="673099"/>
                </a:lnTo>
                <a:lnTo>
                  <a:pt x="48895" y="736599"/>
                </a:lnTo>
                <a:lnTo>
                  <a:pt x="42164" y="812799"/>
                </a:lnTo>
                <a:lnTo>
                  <a:pt x="35814" y="888999"/>
                </a:lnTo>
                <a:lnTo>
                  <a:pt x="29972" y="952499"/>
                </a:lnTo>
                <a:lnTo>
                  <a:pt x="24511" y="1028699"/>
                </a:lnTo>
                <a:lnTo>
                  <a:pt x="19558" y="1104899"/>
                </a:lnTo>
                <a:lnTo>
                  <a:pt x="11303" y="1269999"/>
                </a:lnTo>
                <a:lnTo>
                  <a:pt x="5080" y="1422399"/>
                </a:lnTo>
                <a:lnTo>
                  <a:pt x="1270" y="1587499"/>
                </a:lnTo>
                <a:lnTo>
                  <a:pt x="0" y="1752599"/>
                </a:lnTo>
                <a:lnTo>
                  <a:pt x="889" y="1790699"/>
                </a:lnTo>
                <a:lnTo>
                  <a:pt x="3556" y="1828799"/>
                </a:lnTo>
                <a:lnTo>
                  <a:pt x="8000" y="1879599"/>
                </a:lnTo>
                <a:lnTo>
                  <a:pt x="14097" y="1917699"/>
                </a:lnTo>
                <a:lnTo>
                  <a:pt x="22098" y="1955799"/>
                </a:lnTo>
                <a:lnTo>
                  <a:pt x="31623" y="1993899"/>
                </a:lnTo>
                <a:lnTo>
                  <a:pt x="42799" y="2044699"/>
                </a:lnTo>
                <a:lnTo>
                  <a:pt x="55625" y="2082799"/>
                </a:lnTo>
                <a:lnTo>
                  <a:pt x="69977" y="2120899"/>
                </a:lnTo>
                <a:lnTo>
                  <a:pt x="85852" y="2158999"/>
                </a:lnTo>
                <a:lnTo>
                  <a:pt x="122300" y="2247899"/>
                </a:lnTo>
                <a:lnTo>
                  <a:pt x="164592" y="2324099"/>
                </a:lnTo>
                <a:lnTo>
                  <a:pt x="212598" y="2400299"/>
                </a:lnTo>
                <a:lnTo>
                  <a:pt x="265938" y="2476499"/>
                </a:lnTo>
                <a:lnTo>
                  <a:pt x="324612" y="2552699"/>
                </a:lnTo>
                <a:lnTo>
                  <a:pt x="387985" y="2628899"/>
                </a:lnTo>
                <a:lnTo>
                  <a:pt x="456311" y="2692399"/>
                </a:lnTo>
                <a:lnTo>
                  <a:pt x="529082" y="2768599"/>
                </a:lnTo>
                <a:lnTo>
                  <a:pt x="606171" y="2832099"/>
                </a:lnTo>
                <a:lnTo>
                  <a:pt x="687324" y="2895599"/>
                </a:lnTo>
                <a:lnTo>
                  <a:pt x="772287" y="2959099"/>
                </a:lnTo>
                <a:lnTo>
                  <a:pt x="860806" y="3022599"/>
                </a:lnTo>
                <a:lnTo>
                  <a:pt x="952627" y="3086099"/>
                </a:lnTo>
                <a:lnTo>
                  <a:pt x="1047750" y="3136899"/>
                </a:lnTo>
                <a:lnTo>
                  <a:pt x="1145794" y="3187699"/>
                </a:lnTo>
                <a:lnTo>
                  <a:pt x="1246505" y="3238499"/>
                </a:lnTo>
                <a:lnTo>
                  <a:pt x="1349756" y="3276600"/>
                </a:lnTo>
                <a:lnTo>
                  <a:pt x="1455166" y="3327400"/>
                </a:lnTo>
                <a:lnTo>
                  <a:pt x="1562735" y="3365500"/>
                </a:lnTo>
                <a:lnTo>
                  <a:pt x="1671955" y="3390900"/>
                </a:lnTo>
                <a:lnTo>
                  <a:pt x="1782953" y="3429000"/>
                </a:lnTo>
                <a:lnTo>
                  <a:pt x="1895094" y="3454400"/>
                </a:lnTo>
                <a:lnTo>
                  <a:pt x="2008505" y="3467100"/>
                </a:lnTo>
                <a:lnTo>
                  <a:pt x="2122932" y="3492500"/>
                </a:lnTo>
                <a:lnTo>
                  <a:pt x="2237867" y="3505200"/>
                </a:lnTo>
                <a:lnTo>
                  <a:pt x="2700147" y="3505200"/>
                </a:lnTo>
                <a:lnTo>
                  <a:pt x="2815081" y="3492500"/>
                </a:lnTo>
                <a:lnTo>
                  <a:pt x="2239137" y="3492500"/>
                </a:lnTo>
                <a:lnTo>
                  <a:pt x="2124456" y="3479800"/>
                </a:lnTo>
                <a:lnTo>
                  <a:pt x="2124710" y="3479800"/>
                </a:lnTo>
                <a:lnTo>
                  <a:pt x="2010537" y="3454400"/>
                </a:lnTo>
                <a:lnTo>
                  <a:pt x="2010791" y="3454400"/>
                </a:lnTo>
                <a:lnTo>
                  <a:pt x="1897634" y="3441700"/>
                </a:lnTo>
                <a:lnTo>
                  <a:pt x="1897888" y="3441700"/>
                </a:lnTo>
                <a:lnTo>
                  <a:pt x="1785874" y="3416300"/>
                </a:lnTo>
                <a:lnTo>
                  <a:pt x="1786128" y="3416300"/>
                </a:lnTo>
                <a:lnTo>
                  <a:pt x="1675384" y="3378200"/>
                </a:lnTo>
                <a:lnTo>
                  <a:pt x="1675638" y="3378200"/>
                </a:lnTo>
                <a:lnTo>
                  <a:pt x="1566545" y="3352800"/>
                </a:lnTo>
                <a:lnTo>
                  <a:pt x="1566799" y="3352800"/>
                </a:lnTo>
                <a:lnTo>
                  <a:pt x="1459611" y="3314700"/>
                </a:lnTo>
                <a:lnTo>
                  <a:pt x="1354582" y="3263900"/>
                </a:lnTo>
                <a:lnTo>
                  <a:pt x="1251712" y="3225799"/>
                </a:lnTo>
                <a:lnTo>
                  <a:pt x="1251839" y="3225799"/>
                </a:lnTo>
                <a:lnTo>
                  <a:pt x="1151382" y="3174999"/>
                </a:lnTo>
                <a:lnTo>
                  <a:pt x="1151636" y="3174999"/>
                </a:lnTo>
                <a:lnTo>
                  <a:pt x="1053846" y="3124199"/>
                </a:lnTo>
                <a:lnTo>
                  <a:pt x="959104" y="3073399"/>
                </a:lnTo>
                <a:lnTo>
                  <a:pt x="959358" y="3073399"/>
                </a:lnTo>
                <a:lnTo>
                  <a:pt x="867664" y="3009899"/>
                </a:lnTo>
                <a:lnTo>
                  <a:pt x="779526" y="2946399"/>
                </a:lnTo>
                <a:lnTo>
                  <a:pt x="779780" y="2946399"/>
                </a:lnTo>
                <a:lnTo>
                  <a:pt x="694944" y="2895599"/>
                </a:lnTo>
                <a:lnTo>
                  <a:pt x="695198" y="2895599"/>
                </a:lnTo>
                <a:lnTo>
                  <a:pt x="614172" y="2819399"/>
                </a:lnTo>
                <a:lnTo>
                  <a:pt x="614426" y="2819399"/>
                </a:lnTo>
                <a:lnTo>
                  <a:pt x="537591" y="2755899"/>
                </a:lnTo>
                <a:lnTo>
                  <a:pt x="537845" y="2755899"/>
                </a:lnTo>
                <a:lnTo>
                  <a:pt x="465200" y="2692399"/>
                </a:lnTo>
                <a:lnTo>
                  <a:pt x="465455" y="2692399"/>
                </a:lnTo>
                <a:lnTo>
                  <a:pt x="397383" y="2616199"/>
                </a:lnTo>
                <a:lnTo>
                  <a:pt x="334264" y="2539999"/>
                </a:lnTo>
                <a:lnTo>
                  <a:pt x="334518" y="2539999"/>
                </a:lnTo>
                <a:lnTo>
                  <a:pt x="276098" y="2463799"/>
                </a:lnTo>
                <a:lnTo>
                  <a:pt x="276352" y="2463799"/>
                </a:lnTo>
                <a:lnTo>
                  <a:pt x="223139" y="2387599"/>
                </a:lnTo>
                <a:lnTo>
                  <a:pt x="223393" y="2387599"/>
                </a:lnTo>
                <a:lnTo>
                  <a:pt x="175514" y="2311399"/>
                </a:lnTo>
                <a:lnTo>
                  <a:pt x="175768" y="2311399"/>
                </a:lnTo>
                <a:lnTo>
                  <a:pt x="133604" y="2235199"/>
                </a:lnTo>
                <a:lnTo>
                  <a:pt x="133858" y="2235199"/>
                </a:lnTo>
                <a:lnTo>
                  <a:pt x="97536" y="2158999"/>
                </a:lnTo>
                <a:lnTo>
                  <a:pt x="81915" y="2120899"/>
                </a:lnTo>
                <a:lnTo>
                  <a:pt x="67691" y="2082799"/>
                </a:lnTo>
                <a:lnTo>
                  <a:pt x="54991" y="2031999"/>
                </a:lnTo>
                <a:lnTo>
                  <a:pt x="43815" y="1993899"/>
                </a:lnTo>
                <a:lnTo>
                  <a:pt x="34544" y="1955799"/>
                </a:lnTo>
                <a:lnTo>
                  <a:pt x="26670" y="1917699"/>
                </a:lnTo>
                <a:lnTo>
                  <a:pt x="20574" y="1879599"/>
                </a:lnTo>
                <a:lnTo>
                  <a:pt x="16129" y="1828799"/>
                </a:lnTo>
                <a:lnTo>
                  <a:pt x="13462" y="1790699"/>
                </a:lnTo>
                <a:lnTo>
                  <a:pt x="12700" y="1752599"/>
                </a:lnTo>
                <a:lnTo>
                  <a:pt x="13970" y="1587499"/>
                </a:lnTo>
                <a:lnTo>
                  <a:pt x="17780" y="1422399"/>
                </a:lnTo>
                <a:lnTo>
                  <a:pt x="24003" y="1269999"/>
                </a:lnTo>
                <a:lnTo>
                  <a:pt x="32258" y="1104899"/>
                </a:lnTo>
                <a:lnTo>
                  <a:pt x="37211" y="1028699"/>
                </a:lnTo>
                <a:lnTo>
                  <a:pt x="42672" y="952499"/>
                </a:lnTo>
                <a:lnTo>
                  <a:pt x="48514" y="888999"/>
                </a:lnTo>
                <a:lnTo>
                  <a:pt x="54864" y="812799"/>
                </a:lnTo>
                <a:lnTo>
                  <a:pt x="61468" y="736599"/>
                </a:lnTo>
                <a:lnTo>
                  <a:pt x="68580" y="673099"/>
                </a:lnTo>
                <a:lnTo>
                  <a:pt x="76200" y="609599"/>
                </a:lnTo>
                <a:lnTo>
                  <a:pt x="84074" y="546099"/>
                </a:lnTo>
                <a:lnTo>
                  <a:pt x="92202" y="482599"/>
                </a:lnTo>
                <a:lnTo>
                  <a:pt x="100711" y="431800"/>
                </a:lnTo>
                <a:lnTo>
                  <a:pt x="109474" y="381000"/>
                </a:lnTo>
                <a:lnTo>
                  <a:pt x="118618" y="317500"/>
                </a:lnTo>
                <a:lnTo>
                  <a:pt x="127889" y="279400"/>
                </a:lnTo>
                <a:lnTo>
                  <a:pt x="137414" y="228600"/>
                </a:lnTo>
                <a:lnTo>
                  <a:pt x="147066" y="190500"/>
                </a:lnTo>
                <a:lnTo>
                  <a:pt x="157099" y="152400"/>
                </a:lnTo>
                <a:lnTo>
                  <a:pt x="167132" y="114300"/>
                </a:lnTo>
                <a:lnTo>
                  <a:pt x="177292" y="88900"/>
                </a:lnTo>
                <a:lnTo>
                  <a:pt x="187579" y="63500"/>
                </a:lnTo>
                <a:lnTo>
                  <a:pt x="186690" y="63500"/>
                </a:lnTo>
                <a:lnTo>
                  <a:pt x="191519" y="57750"/>
                </a:lnTo>
                <a:lnTo>
                  <a:pt x="179488" y="46961"/>
                </a:lnTo>
                <a:close/>
              </a:path>
              <a:path w="4938395" h="3505200">
                <a:moveTo>
                  <a:pt x="4757420" y="660399"/>
                </a:moveTo>
                <a:lnTo>
                  <a:pt x="4745355" y="660399"/>
                </a:lnTo>
                <a:lnTo>
                  <a:pt x="4766564" y="736599"/>
                </a:lnTo>
                <a:lnTo>
                  <a:pt x="4786884" y="800099"/>
                </a:lnTo>
                <a:lnTo>
                  <a:pt x="4786757" y="800099"/>
                </a:lnTo>
                <a:lnTo>
                  <a:pt x="4805934" y="863599"/>
                </a:lnTo>
                <a:lnTo>
                  <a:pt x="4823841" y="939799"/>
                </a:lnTo>
                <a:lnTo>
                  <a:pt x="4840478" y="1003299"/>
                </a:lnTo>
                <a:lnTo>
                  <a:pt x="4855845" y="1079499"/>
                </a:lnTo>
                <a:lnTo>
                  <a:pt x="4869815" y="1155699"/>
                </a:lnTo>
                <a:lnTo>
                  <a:pt x="4882388" y="1231899"/>
                </a:lnTo>
                <a:lnTo>
                  <a:pt x="4893437" y="1308099"/>
                </a:lnTo>
                <a:lnTo>
                  <a:pt x="4902962" y="1384299"/>
                </a:lnTo>
                <a:lnTo>
                  <a:pt x="4910963" y="1460499"/>
                </a:lnTo>
                <a:lnTo>
                  <a:pt x="4917186" y="1549399"/>
                </a:lnTo>
                <a:lnTo>
                  <a:pt x="4921758" y="1625599"/>
                </a:lnTo>
                <a:lnTo>
                  <a:pt x="4924552" y="1701799"/>
                </a:lnTo>
                <a:lnTo>
                  <a:pt x="4925441" y="1790699"/>
                </a:lnTo>
                <a:lnTo>
                  <a:pt x="4924552" y="1828799"/>
                </a:lnTo>
                <a:lnTo>
                  <a:pt x="4921885" y="1866899"/>
                </a:lnTo>
                <a:lnTo>
                  <a:pt x="4917440" y="1904999"/>
                </a:lnTo>
                <a:lnTo>
                  <a:pt x="4911471" y="1943099"/>
                </a:lnTo>
                <a:lnTo>
                  <a:pt x="4903597" y="1981199"/>
                </a:lnTo>
                <a:lnTo>
                  <a:pt x="4894199" y="2019299"/>
                </a:lnTo>
                <a:lnTo>
                  <a:pt x="4883150" y="2070099"/>
                </a:lnTo>
                <a:lnTo>
                  <a:pt x="4870450" y="2108199"/>
                </a:lnTo>
                <a:lnTo>
                  <a:pt x="4856226" y="2146299"/>
                </a:lnTo>
                <a:lnTo>
                  <a:pt x="4840351" y="2184399"/>
                </a:lnTo>
                <a:lnTo>
                  <a:pt x="4804283" y="2260599"/>
                </a:lnTo>
                <a:lnTo>
                  <a:pt x="4804537" y="2260599"/>
                </a:lnTo>
                <a:lnTo>
                  <a:pt x="4762246" y="2336799"/>
                </a:lnTo>
                <a:lnTo>
                  <a:pt x="4762500" y="2336799"/>
                </a:lnTo>
                <a:lnTo>
                  <a:pt x="4714748" y="2412999"/>
                </a:lnTo>
                <a:lnTo>
                  <a:pt x="4715002" y="2412999"/>
                </a:lnTo>
                <a:lnTo>
                  <a:pt x="4661789" y="2489199"/>
                </a:lnTo>
                <a:lnTo>
                  <a:pt x="4662043" y="2489199"/>
                </a:lnTo>
                <a:lnTo>
                  <a:pt x="4603623" y="2565399"/>
                </a:lnTo>
                <a:lnTo>
                  <a:pt x="4603877" y="2565399"/>
                </a:lnTo>
                <a:lnTo>
                  <a:pt x="4540504" y="2628899"/>
                </a:lnTo>
                <a:lnTo>
                  <a:pt x="4540758" y="2628899"/>
                </a:lnTo>
                <a:lnTo>
                  <a:pt x="4472686" y="2705099"/>
                </a:lnTo>
                <a:lnTo>
                  <a:pt x="4472940" y="2705099"/>
                </a:lnTo>
                <a:lnTo>
                  <a:pt x="4400296" y="2768599"/>
                </a:lnTo>
                <a:lnTo>
                  <a:pt x="4400550" y="2768599"/>
                </a:lnTo>
                <a:lnTo>
                  <a:pt x="4323715" y="2832099"/>
                </a:lnTo>
                <a:lnTo>
                  <a:pt x="4242943" y="2895599"/>
                </a:lnTo>
                <a:lnTo>
                  <a:pt x="4243197" y="2895599"/>
                </a:lnTo>
                <a:lnTo>
                  <a:pt x="4158488" y="2959099"/>
                </a:lnTo>
                <a:lnTo>
                  <a:pt x="4070223" y="3022599"/>
                </a:lnTo>
                <a:lnTo>
                  <a:pt x="4070477" y="3022599"/>
                </a:lnTo>
                <a:lnTo>
                  <a:pt x="3978783" y="3073399"/>
                </a:lnTo>
                <a:lnTo>
                  <a:pt x="3884041" y="3136899"/>
                </a:lnTo>
                <a:lnTo>
                  <a:pt x="3884295" y="3136899"/>
                </a:lnTo>
                <a:lnTo>
                  <a:pt x="3786378" y="3187699"/>
                </a:lnTo>
                <a:lnTo>
                  <a:pt x="3786631" y="3187699"/>
                </a:lnTo>
                <a:lnTo>
                  <a:pt x="3686175" y="3225799"/>
                </a:lnTo>
                <a:lnTo>
                  <a:pt x="3686429" y="3225799"/>
                </a:lnTo>
                <a:lnTo>
                  <a:pt x="3583304" y="3276600"/>
                </a:lnTo>
                <a:lnTo>
                  <a:pt x="3583559" y="3276600"/>
                </a:lnTo>
                <a:lnTo>
                  <a:pt x="3478276" y="3314700"/>
                </a:lnTo>
                <a:lnTo>
                  <a:pt x="3478529" y="3314700"/>
                </a:lnTo>
                <a:lnTo>
                  <a:pt x="3371215" y="3352800"/>
                </a:lnTo>
                <a:lnTo>
                  <a:pt x="3371469" y="3352800"/>
                </a:lnTo>
                <a:lnTo>
                  <a:pt x="3262376" y="3390900"/>
                </a:lnTo>
                <a:lnTo>
                  <a:pt x="3262629" y="3390900"/>
                </a:lnTo>
                <a:lnTo>
                  <a:pt x="3151886" y="3416300"/>
                </a:lnTo>
                <a:lnTo>
                  <a:pt x="3152140" y="3416300"/>
                </a:lnTo>
                <a:lnTo>
                  <a:pt x="3040126" y="3441700"/>
                </a:lnTo>
                <a:lnTo>
                  <a:pt x="3040379" y="3441700"/>
                </a:lnTo>
                <a:lnTo>
                  <a:pt x="2927223" y="3454400"/>
                </a:lnTo>
                <a:lnTo>
                  <a:pt x="2927477" y="3454400"/>
                </a:lnTo>
                <a:lnTo>
                  <a:pt x="2813430" y="3479800"/>
                </a:lnTo>
                <a:lnTo>
                  <a:pt x="2813685" y="3479800"/>
                </a:lnTo>
                <a:lnTo>
                  <a:pt x="2699004" y="3492500"/>
                </a:lnTo>
                <a:lnTo>
                  <a:pt x="2815081" y="3492500"/>
                </a:lnTo>
                <a:lnTo>
                  <a:pt x="2929381" y="3467100"/>
                </a:lnTo>
                <a:lnTo>
                  <a:pt x="3042793" y="3454400"/>
                </a:lnTo>
                <a:lnTo>
                  <a:pt x="3155061" y="3429000"/>
                </a:lnTo>
                <a:lnTo>
                  <a:pt x="3265931" y="3390900"/>
                </a:lnTo>
                <a:lnTo>
                  <a:pt x="3375279" y="3365500"/>
                </a:lnTo>
                <a:lnTo>
                  <a:pt x="3588258" y="3289300"/>
                </a:lnTo>
                <a:lnTo>
                  <a:pt x="3691509" y="3238499"/>
                </a:lnTo>
                <a:lnTo>
                  <a:pt x="3792220" y="3187699"/>
                </a:lnTo>
                <a:lnTo>
                  <a:pt x="3890264" y="3136899"/>
                </a:lnTo>
                <a:lnTo>
                  <a:pt x="3985260" y="3086099"/>
                </a:lnTo>
                <a:lnTo>
                  <a:pt x="4077208" y="3035299"/>
                </a:lnTo>
                <a:lnTo>
                  <a:pt x="4165854" y="2971799"/>
                </a:lnTo>
                <a:lnTo>
                  <a:pt x="4250817" y="2908299"/>
                </a:lnTo>
                <a:lnTo>
                  <a:pt x="4331843" y="2844799"/>
                </a:lnTo>
                <a:lnTo>
                  <a:pt x="4408932" y="2781299"/>
                </a:lnTo>
                <a:lnTo>
                  <a:pt x="4481703" y="2717799"/>
                </a:lnTo>
                <a:lnTo>
                  <a:pt x="4549902" y="2641599"/>
                </a:lnTo>
                <a:lnTo>
                  <a:pt x="4613529" y="2565399"/>
                </a:lnTo>
                <a:lnTo>
                  <a:pt x="4672076" y="2501899"/>
                </a:lnTo>
                <a:lnTo>
                  <a:pt x="4725416" y="2425699"/>
                </a:lnTo>
                <a:lnTo>
                  <a:pt x="4773295" y="2349499"/>
                </a:lnTo>
                <a:lnTo>
                  <a:pt x="4852035" y="2184399"/>
                </a:lnTo>
                <a:lnTo>
                  <a:pt x="4868037" y="2146299"/>
                </a:lnTo>
                <a:lnTo>
                  <a:pt x="4882515" y="2108199"/>
                </a:lnTo>
                <a:lnTo>
                  <a:pt x="4895342" y="2070099"/>
                </a:lnTo>
                <a:lnTo>
                  <a:pt x="4906518" y="2031999"/>
                </a:lnTo>
                <a:lnTo>
                  <a:pt x="4916043" y="1993899"/>
                </a:lnTo>
                <a:lnTo>
                  <a:pt x="4923917" y="1943099"/>
                </a:lnTo>
                <a:lnTo>
                  <a:pt x="4930140" y="1904999"/>
                </a:lnTo>
                <a:lnTo>
                  <a:pt x="4934585" y="1866899"/>
                </a:lnTo>
                <a:lnTo>
                  <a:pt x="4937252" y="1828799"/>
                </a:lnTo>
                <a:lnTo>
                  <a:pt x="4938141" y="1790699"/>
                </a:lnTo>
                <a:lnTo>
                  <a:pt x="4937125" y="1701799"/>
                </a:lnTo>
                <a:lnTo>
                  <a:pt x="4934458" y="1625599"/>
                </a:lnTo>
                <a:lnTo>
                  <a:pt x="4929886" y="1549399"/>
                </a:lnTo>
                <a:lnTo>
                  <a:pt x="4923536" y="1460499"/>
                </a:lnTo>
                <a:lnTo>
                  <a:pt x="4915662" y="1384299"/>
                </a:lnTo>
                <a:lnTo>
                  <a:pt x="4906010" y="1308099"/>
                </a:lnTo>
                <a:lnTo>
                  <a:pt x="4894961" y="1231899"/>
                </a:lnTo>
                <a:lnTo>
                  <a:pt x="4882261" y="1155699"/>
                </a:lnTo>
                <a:lnTo>
                  <a:pt x="4868291" y="1079499"/>
                </a:lnTo>
                <a:lnTo>
                  <a:pt x="4852797" y="1003299"/>
                </a:lnTo>
                <a:lnTo>
                  <a:pt x="4836160" y="927099"/>
                </a:lnTo>
                <a:lnTo>
                  <a:pt x="4818253" y="863599"/>
                </a:lnTo>
                <a:lnTo>
                  <a:pt x="4798949" y="787399"/>
                </a:lnTo>
                <a:lnTo>
                  <a:pt x="4778629" y="723899"/>
                </a:lnTo>
                <a:lnTo>
                  <a:pt x="4757420" y="660399"/>
                </a:lnTo>
                <a:close/>
              </a:path>
              <a:path w="4938395" h="3505200">
                <a:moveTo>
                  <a:pt x="4497197" y="177800"/>
                </a:moveTo>
                <a:lnTo>
                  <a:pt x="4487672" y="177800"/>
                </a:lnTo>
                <a:lnTo>
                  <a:pt x="4516374" y="215900"/>
                </a:lnTo>
                <a:lnTo>
                  <a:pt x="4516120" y="215900"/>
                </a:lnTo>
                <a:lnTo>
                  <a:pt x="4544441" y="254000"/>
                </a:lnTo>
                <a:lnTo>
                  <a:pt x="4544187" y="254000"/>
                </a:lnTo>
                <a:lnTo>
                  <a:pt x="4571873" y="292100"/>
                </a:lnTo>
                <a:lnTo>
                  <a:pt x="4598924" y="342900"/>
                </a:lnTo>
                <a:lnTo>
                  <a:pt x="4625213" y="381000"/>
                </a:lnTo>
                <a:lnTo>
                  <a:pt x="4650994" y="431800"/>
                </a:lnTo>
                <a:lnTo>
                  <a:pt x="4675759" y="495299"/>
                </a:lnTo>
                <a:lnTo>
                  <a:pt x="4699889" y="546099"/>
                </a:lnTo>
                <a:lnTo>
                  <a:pt x="4723130" y="609599"/>
                </a:lnTo>
                <a:lnTo>
                  <a:pt x="4745482" y="673099"/>
                </a:lnTo>
                <a:lnTo>
                  <a:pt x="4745355" y="660399"/>
                </a:lnTo>
                <a:lnTo>
                  <a:pt x="4757420" y="660399"/>
                </a:lnTo>
                <a:lnTo>
                  <a:pt x="4734941" y="596899"/>
                </a:lnTo>
                <a:lnTo>
                  <a:pt x="4711700" y="546099"/>
                </a:lnTo>
                <a:lnTo>
                  <a:pt x="4687316" y="482599"/>
                </a:lnTo>
                <a:lnTo>
                  <a:pt x="4662297" y="431800"/>
                </a:lnTo>
                <a:lnTo>
                  <a:pt x="4636389" y="381000"/>
                </a:lnTo>
                <a:lnTo>
                  <a:pt x="4609846" y="330200"/>
                </a:lnTo>
                <a:lnTo>
                  <a:pt x="4582541" y="292100"/>
                </a:lnTo>
                <a:lnTo>
                  <a:pt x="4554601" y="241300"/>
                </a:lnTo>
                <a:lnTo>
                  <a:pt x="4526153" y="203200"/>
                </a:lnTo>
                <a:lnTo>
                  <a:pt x="4497197" y="177800"/>
                </a:lnTo>
                <a:close/>
              </a:path>
              <a:path w="4938395" h="3505200">
                <a:moveTo>
                  <a:pt x="4345686" y="63500"/>
                </a:moveTo>
                <a:lnTo>
                  <a:pt x="4283456" y="63500"/>
                </a:lnTo>
                <a:lnTo>
                  <a:pt x="4282440" y="76200"/>
                </a:lnTo>
                <a:lnTo>
                  <a:pt x="4341368" y="76200"/>
                </a:lnTo>
                <a:lnTo>
                  <a:pt x="4371594" y="88900"/>
                </a:lnTo>
                <a:lnTo>
                  <a:pt x="4370832" y="88900"/>
                </a:lnTo>
                <a:lnTo>
                  <a:pt x="4400931" y="114300"/>
                </a:lnTo>
                <a:lnTo>
                  <a:pt x="4400296" y="114300"/>
                </a:lnTo>
                <a:lnTo>
                  <a:pt x="4430141" y="127000"/>
                </a:lnTo>
                <a:lnTo>
                  <a:pt x="4429633" y="127000"/>
                </a:lnTo>
                <a:lnTo>
                  <a:pt x="4459097" y="152400"/>
                </a:lnTo>
                <a:lnTo>
                  <a:pt x="4458716" y="152400"/>
                </a:lnTo>
                <a:lnTo>
                  <a:pt x="4488053" y="190500"/>
                </a:lnTo>
                <a:lnTo>
                  <a:pt x="4487672" y="177800"/>
                </a:lnTo>
                <a:lnTo>
                  <a:pt x="4497197" y="177800"/>
                </a:lnTo>
                <a:lnTo>
                  <a:pt x="4467606" y="139700"/>
                </a:lnTo>
                <a:lnTo>
                  <a:pt x="4437761" y="114300"/>
                </a:lnTo>
                <a:lnTo>
                  <a:pt x="4407408" y="101600"/>
                </a:lnTo>
                <a:lnTo>
                  <a:pt x="4376674" y="76200"/>
                </a:lnTo>
                <a:lnTo>
                  <a:pt x="4345686" y="63500"/>
                </a:lnTo>
                <a:close/>
              </a:path>
              <a:path w="4938395" h="3505200">
                <a:moveTo>
                  <a:pt x="223456" y="38100"/>
                </a:moveTo>
                <a:lnTo>
                  <a:pt x="187198" y="38100"/>
                </a:lnTo>
                <a:lnTo>
                  <a:pt x="197358" y="50800"/>
                </a:lnTo>
                <a:lnTo>
                  <a:pt x="191519" y="57750"/>
                </a:lnTo>
                <a:lnTo>
                  <a:pt x="212090" y="76200"/>
                </a:lnTo>
                <a:lnTo>
                  <a:pt x="223456" y="38100"/>
                </a:lnTo>
                <a:close/>
              </a:path>
              <a:path w="4938395" h="3505200">
                <a:moveTo>
                  <a:pt x="187198" y="38100"/>
                </a:moveTo>
                <a:lnTo>
                  <a:pt x="179488" y="46961"/>
                </a:lnTo>
                <a:lnTo>
                  <a:pt x="191519" y="57750"/>
                </a:lnTo>
                <a:lnTo>
                  <a:pt x="197358" y="50800"/>
                </a:lnTo>
                <a:lnTo>
                  <a:pt x="187198" y="38100"/>
                </a:lnTo>
                <a:close/>
              </a:path>
              <a:path w="4938395" h="3505200">
                <a:moveTo>
                  <a:pt x="234823" y="0"/>
                </a:moveTo>
                <a:lnTo>
                  <a:pt x="155448" y="25400"/>
                </a:lnTo>
                <a:lnTo>
                  <a:pt x="179488" y="46961"/>
                </a:lnTo>
                <a:lnTo>
                  <a:pt x="187198" y="38100"/>
                </a:lnTo>
                <a:lnTo>
                  <a:pt x="223456" y="38100"/>
                </a:lnTo>
                <a:lnTo>
                  <a:pt x="23482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7" name="object 7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3190" y="3493387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5917" y="2668726"/>
            <a:ext cx="1778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59808" y="3229736"/>
            <a:ext cx="2555875" cy="76200"/>
          </a:xfrm>
          <a:custGeom>
            <a:avLst/>
            <a:gdLst/>
            <a:ahLst/>
            <a:cxnLst/>
            <a:rect l="l" t="t" r="r" b="b"/>
            <a:pathLst>
              <a:path w="2555875" h="76200">
                <a:moveTo>
                  <a:pt x="2543669" y="31750"/>
                </a:moveTo>
                <a:lnTo>
                  <a:pt x="2492247" y="31750"/>
                </a:lnTo>
                <a:lnTo>
                  <a:pt x="2492374" y="44450"/>
                </a:lnTo>
                <a:lnTo>
                  <a:pt x="2479643" y="44522"/>
                </a:lnTo>
                <a:lnTo>
                  <a:pt x="2479801" y="76200"/>
                </a:lnTo>
                <a:lnTo>
                  <a:pt x="2555747" y="37718"/>
                </a:lnTo>
                <a:lnTo>
                  <a:pt x="2543669" y="31750"/>
                </a:lnTo>
                <a:close/>
              </a:path>
              <a:path w="2555875" h="76200">
                <a:moveTo>
                  <a:pt x="2479580" y="31822"/>
                </a:moveTo>
                <a:lnTo>
                  <a:pt x="0" y="45974"/>
                </a:lnTo>
                <a:lnTo>
                  <a:pt x="0" y="58674"/>
                </a:lnTo>
                <a:lnTo>
                  <a:pt x="2479643" y="44522"/>
                </a:lnTo>
                <a:lnTo>
                  <a:pt x="2479580" y="31822"/>
                </a:lnTo>
                <a:close/>
              </a:path>
              <a:path w="2555875" h="76200">
                <a:moveTo>
                  <a:pt x="2492247" y="31750"/>
                </a:moveTo>
                <a:lnTo>
                  <a:pt x="2479580" y="31822"/>
                </a:lnTo>
                <a:lnTo>
                  <a:pt x="2479643" y="44522"/>
                </a:lnTo>
                <a:lnTo>
                  <a:pt x="2492374" y="44450"/>
                </a:lnTo>
                <a:lnTo>
                  <a:pt x="2492247" y="31750"/>
                </a:lnTo>
                <a:close/>
              </a:path>
              <a:path w="2555875" h="76200">
                <a:moveTo>
                  <a:pt x="2479420" y="0"/>
                </a:moveTo>
                <a:lnTo>
                  <a:pt x="2479580" y="31822"/>
                </a:lnTo>
                <a:lnTo>
                  <a:pt x="2543669" y="31750"/>
                </a:lnTo>
                <a:lnTo>
                  <a:pt x="247942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56657" y="2829890"/>
            <a:ext cx="1195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stored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stack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top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29507" y="3136138"/>
            <a:ext cx="4683760" cy="3178810"/>
            <a:chOff x="3929507" y="3136138"/>
            <a:chExt cx="4683760" cy="3178810"/>
          </a:xfrm>
        </p:grpSpPr>
        <p:sp>
          <p:nvSpPr>
            <p:cNvPr id="18" name="object 18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61276" y="3425952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61276" y="3425952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61276" y="370941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61276" y="370941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29507" y="3558667"/>
              <a:ext cx="4683760" cy="2755900"/>
            </a:xfrm>
            <a:custGeom>
              <a:avLst/>
              <a:gdLst/>
              <a:ahLst/>
              <a:cxnLst/>
              <a:rect l="l" t="t" r="r" b="b"/>
              <a:pathLst>
                <a:path w="4683759" h="2755900">
                  <a:moveTo>
                    <a:pt x="257461" y="123955"/>
                  </a:moveTo>
                  <a:lnTo>
                    <a:pt x="254507" y="127000"/>
                  </a:lnTo>
                  <a:lnTo>
                    <a:pt x="246379" y="127000"/>
                  </a:lnTo>
                  <a:lnTo>
                    <a:pt x="239013" y="139700"/>
                  </a:lnTo>
                  <a:lnTo>
                    <a:pt x="216915" y="177800"/>
                  </a:lnTo>
                  <a:lnTo>
                    <a:pt x="195579" y="215900"/>
                  </a:lnTo>
                  <a:lnTo>
                    <a:pt x="174878" y="266700"/>
                  </a:lnTo>
                  <a:lnTo>
                    <a:pt x="161416" y="292100"/>
                  </a:lnTo>
                  <a:lnTo>
                    <a:pt x="154939" y="317500"/>
                  </a:lnTo>
                  <a:lnTo>
                    <a:pt x="148462" y="330200"/>
                  </a:lnTo>
                  <a:lnTo>
                    <a:pt x="141985" y="355600"/>
                  </a:lnTo>
                  <a:lnTo>
                    <a:pt x="135635" y="368300"/>
                  </a:lnTo>
                  <a:lnTo>
                    <a:pt x="129412" y="393700"/>
                  </a:lnTo>
                  <a:lnTo>
                    <a:pt x="123316" y="419100"/>
                  </a:lnTo>
                  <a:lnTo>
                    <a:pt x="111378" y="457200"/>
                  </a:lnTo>
                  <a:lnTo>
                    <a:pt x="99821" y="508000"/>
                  </a:lnTo>
                  <a:lnTo>
                    <a:pt x="88900" y="558800"/>
                  </a:lnTo>
                  <a:lnTo>
                    <a:pt x="78358" y="596900"/>
                  </a:lnTo>
                  <a:lnTo>
                    <a:pt x="68325" y="660400"/>
                  </a:lnTo>
                  <a:lnTo>
                    <a:pt x="59054" y="711200"/>
                  </a:lnTo>
                  <a:lnTo>
                    <a:pt x="50164" y="762000"/>
                  </a:lnTo>
                  <a:lnTo>
                    <a:pt x="41909" y="812800"/>
                  </a:lnTo>
                  <a:lnTo>
                    <a:pt x="34289" y="876300"/>
                  </a:lnTo>
                  <a:lnTo>
                    <a:pt x="27431" y="927100"/>
                  </a:lnTo>
                  <a:lnTo>
                    <a:pt x="21208" y="990600"/>
                  </a:lnTo>
                  <a:lnTo>
                    <a:pt x="15747" y="1054100"/>
                  </a:lnTo>
                  <a:lnTo>
                    <a:pt x="11048" y="1117600"/>
                  </a:lnTo>
                  <a:lnTo>
                    <a:pt x="7112" y="1168400"/>
                  </a:lnTo>
                  <a:lnTo>
                    <a:pt x="4063" y="1231900"/>
                  </a:lnTo>
                  <a:lnTo>
                    <a:pt x="1777" y="1295400"/>
                  </a:lnTo>
                  <a:lnTo>
                    <a:pt x="507" y="1358900"/>
                  </a:lnTo>
                  <a:lnTo>
                    <a:pt x="0" y="1422400"/>
                  </a:lnTo>
                  <a:lnTo>
                    <a:pt x="888" y="1460500"/>
                  </a:lnTo>
                  <a:lnTo>
                    <a:pt x="3428" y="1485900"/>
                  </a:lnTo>
                  <a:lnTo>
                    <a:pt x="7619" y="1511300"/>
                  </a:lnTo>
                  <a:lnTo>
                    <a:pt x="13588" y="1549400"/>
                  </a:lnTo>
                  <a:lnTo>
                    <a:pt x="21081" y="1574800"/>
                  </a:lnTo>
                  <a:lnTo>
                    <a:pt x="30098" y="1612900"/>
                  </a:lnTo>
                  <a:lnTo>
                    <a:pt x="40766" y="1638300"/>
                  </a:lnTo>
                  <a:lnTo>
                    <a:pt x="52958" y="1676400"/>
                  </a:lnTo>
                  <a:lnTo>
                    <a:pt x="81787" y="1739900"/>
                  </a:lnTo>
                  <a:lnTo>
                    <a:pt x="116331" y="1790700"/>
                  </a:lnTo>
                  <a:lnTo>
                    <a:pt x="156590" y="1854200"/>
                  </a:lnTo>
                  <a:lnTo>
                    <a:pt x="202056" y="1917700"/>
                  </a:lnTo>
                  <a:lnTo>
                    <a:pt x="252729" y="1968500"/>
                  </a:lnTo>
                  <a:lnTo>
                    <a:pt x="308355" y="2032000"/>
                  </a:lnTo>
                  <a:lnTo>
                    <a:pt x="368680" y="2082800"/>
                  </a:lnTo>
                  <a:lnTo>
                    <a:pt x="433323" y="2146300"/>
                  </a:lnTo>
                  <a:lnTo>
                    <a:pt x="502412" y="2197100"/>
                  </a:lnTo>
                  <a:lnTo>
                    <a:pt x="575563" y="2247900"/>
                  </a:lnTo>
                  <a:lnTo>
                    <a:pt x="652398" y="2298700"/>
                  </a:lnTo>
                  <a:lnTo>
                    <a:pt x="732916" y="2349500"/>
                  </a:lnTo>
                  <a:lnTo>
                    <a:pt x="816863" y="2387600"/>
                  </a:lnTo>
                  <a:lnTo>
                    <a:pt x="904113" y="2438400"/>
                  </a:lnTo>
                  <a:lnTo>
                    <a:pt x="994282" y="2476500"/>
                  </a:lnTo>
                  <a:lnTo>
                    <a:pt x="1087246" y="2514600"/>
                  </a:lnTo>
                  <a:lnTo>
                    <a:pt x="1280540" y="2590800"/>
                  </a:lnTo>
                  <a:lnTo>
                    <a:pt x="1482470" y="2641600"/>
                  </a:lnTo>
                  <a:lnTo>
                    <a:pt x="1586102" y="2679700"/>
                  </a:lnTo>
                  <a:lnTo>
                    <a:pt x="1691258" y="2692400"/>
                  </a:lnTo>
                  <a:lnTo>
                    <a:pt x="1797684" y="2717800"/>
                  </a:lnTo>
                  <a:lnTo>
                    <a:pt x="2122551" y="2755900"/>
                  </a:lnTo>
                  <a:lnTo>
                    <a:pt x="2560828" y="2755900"/>
                  </a:lnTo>
                  <a:lnTo>
                    <a:pt x="2669793" y="2743200"/>
                  </a:lnTo>
                  <a:lnTo>
                    <a:pt x="2123566" y="2743200"/>
                  </a:lnTo>
                  <a:lnTo>
                    <a:pt x="2014727" y="2730500"/>
                  </a:lnTo>
                  <a:lnTo>
                    <a:pt x="2014981" y="2730500"/>
                  </a:lnTo>
                  <a:lnTo>
                    <a:pt x="1906777" y="2717800"/>
                  </a:lnTo>
                  <a:lnTo>
                    <a:pt x="1907031" y="2717800"/>
                  </a:lnTo>
                  <a:lnTo>
                    <a:pt x="1799716" y="2705100"/>
                  </a:lnTo>
                  <a:lnTo>
                    <a:pt x="1693671" y="2679700"/>
                  </a:lnTo>
                  <a:lnTo>
                    <a:pt x="1693926" y="2679700"/>
                  </a:lnTo>
                  <a:lnTo>
                    <a:pt x="1588896" y="2667000"/>
                  </a:lnTo>
                  <a:lnTo>
                    <a:pt x="1589151" y="2667000"/>
                  </a:lnTo>
                  <a:lnTo>
                    <a:pt x="1485645" y="2628900"/>
                  </a:lnTo>
                  <a:lnTo>
                    <a:pt x="1485900" y="2628900"/>
                  </a:lnTo>
                  <a:lnTo>
                    <a:pt x="1384172" y="2603500"/>
                  </a:lnTo>
                  <a:lnTo>
                    <a:pt x="1384300" y="2603500"/>
                  </a:lnTo>
                  <a:lnTo>
                    <a:pt x="1284477" y="2578100"/>
                  </a:lnTo>
                  <a:lnTo>
                    <a:pt x="1284731" y="2578100"/>
                  </a:lnTo>
                  <a:lnTo>
                    <a:pt x="1187068" y="2540000"/>
                  </a:lnTo>
                  <a:lnTo>
                    <a:pt x="1091945" y="2501900"/>
                  </a:lnTo>
                  <a:lnTo>
                    <a:pt x="999235" y="2463800"/>
                  </a:lnTo>
                  <a:lnTo>
                    <a:pt x="999489" y="2463800"/>
                  </a:lnTo>
                  <a:lnTo>
                    <a:pt x="909573" y="2425700"/>
                  </a:lnTo>
                  <a:lnTo>
                    <a:pt x="909701" y="2425700"/>
                  </a:lnTo>
                  <a:lnTo>
                    <a:pt x="822705" y="2374900"/>
                  </a:lnTo>
                  <a:lnTo>
                    <a:pt x="822959" y="2374900"/>
                  </a:lnTo>
                  <a:lnTo>
                    <a:pt x="739139" y="2336800"/>
                  </a:lnTo>
                  <a:lnTo>
                    <a:pt x="739393" y="2336800"/>
                  </a:lnTo>
                  <a:lnTo>
                    <a:pt x="659002" y="2286000"/>
                  </a:lnTo>
                  <a:lnTo>
                    <a:pt x="582548" y="2235200"/>
                  </a:lnTo>
                  <a:lnTo>
                    <a:pt x="582676" y="2235200"/>
                  </a:lnTo>
                  <a:lnTo>
                    <a:pt x="509904" y="2184400"/>
                  </a:lnTo>
                  <a:lnTo>
                    <a:pt x="441197" y="2133600"/>
                  </a:lnTo>
                  <a:lnTo>
                    <a:pt x="441451" y="2133600"/>
                  </a:lnTo>
                  <a:lnTo>
                    <a:pt x="376935" y="2082800"/>
                  </a:lnTo>
                  <a:lnTo>
                    <a:pt x="377189" y="2082800"/>
                  </a:lnTo>
                  <a:lnTo>
                    <a:pt x="317118" y="2019300"/>
                  </a:lnTo>
                  <a:lnTo>
                    <a:pt x="262000" y="1968500"/>
                  </a:lnTo>
                  <a:lnTo>
                    <a:pt x="211835" y="1905000"/>
                  </a:lnTo>
                  <a:lnTo>
                    <a:pt x="212089" y="1905000"/>
                  </a:lnTo>
                  <a:lnTo>
                    <a:pt x="166750" y="1854200"/>
                  </a:lnTo>
                  <a:lnTo>
                    <a:pt x="167004" y="1854200"/>
                  </a:lnTo>
                  <a:lnTo>
                    <a:pt x="127000" y="1790700"/>
                  </a:lnTo>
                  <a:lnTo>
                    <a:pt x="127253" y="1790700"/>
                  </a:lnTo>
                  <a:lnTo>
                    <a:pt x="92837" y="1727200"/>
                  </a:lnTo>
                  <a:lnTo>
                    <a:pt x="93090" y="1727200"/>
                  </a:lnTo>
                  <a:lnTo>
                    <a:pt x="64515" y="1663700"/>
                  </a:lnTo>
                  <a:lnTo>
                    <a:pt x="64769" y="1663700"/>
                  </a:lnTo>
                  <a:lnTo>
                    <a:pt x="52577" y="1638300"/>
                  </a:lnTo>
                  <a:lnTo>
                    <a:pt x="42163" y="1612900"/>
                  </a:lnTo>
                  <a:lnTo>
                    <a:pt x="33273" y="1574800"/>
                  </a:lnTo>
                  <a:lnTo>
                    <a:pt x="33400" y="1574800"/>
                  </a:lnTo>
                  <a:lnTo>
                    <a:pt x="25907" y="1549400"/>
                  </a:lnTo>
                  <a:lnTo>
                    <a:pt x="20192" y="1511300"/>
                  </a:lnTo>
                  <a:lnTo>
                    <a:pt x="16001" y="1485900"/>
                  </a:lnTo>
                  <a:lnTo>
                    <a:pt x="13462" y="1447800"/>
                  </a:lnTo>
                  <a:lnTo>
                    <a:pt x="12700" y="1422400"/>
                  </a:lnTo>
                  <a:lnTo>
                    <a:pt x="13207" y="1358900"/>
                  </a:lnTo>
                  <a:lnTo>
                    <a:pt x="14477" y="1295400"/>
                  </a:lnTo>
                  <a:lnTo>
                    <a:pt x="16763" y="1231900"/>
                  </a:lnTo>
                  <a:lnTo>
                    <a:pt x="19812" y="1168400"/>
                  </a:lnTo>
                  <a:lnTo>
                    <a:pt x="20599" y="1168400"/>
                  </a:lnTo>
                  <a:lnTo>
                    <a:pt x="23748" y="1117600"/>
                  </a:lnTo>
                  <a:lnTo>
                    <a:pt x="28447" y="1054100"/>
                  </a:lnTo>
                  <a:lnTo>
                    <a:pt x="33908" y="990600"/>
                  </a:lnTo>
                  <a:lnTo>
                    <a:pt x="40004" y="939800"/>
                  </a:lnTo>
                  <a:lnTo>
                    <a:pt x="46862" y="876300"/>
                  </a:lnTo>
                  <a:lnTo>
                    <a:pt x="54482" y="825500"/>
                  </a:lnTo>
                  <a:lnTo>
                    <a:pt x="62737" y="762000"/>
                  </a:lnTo>
                  <a:lnTo>
                    <a:pt x="71500" y="711200"/>
                  </a:lnTo>
                  <a:lnTo>
                    <a:pt x="80898" y="660400"/>
                  </a:lnTo>
                  <a:lnTo>
                    <a:pt x="90804" y="609600"/>
                  </a:lnTo>
                  <a:lnTo>
                    <a:pt x="101345" y="558800"/>
                  </a:lnTo>
                  <a:lnTo>
                    <a:pt x="112267" y="508000"/>
                  </a:lnTo>
                  <a:lnTo>
                    <a:pt x="123697" y="457200"/>
                  </a:lnTo>
                  <a:lnTo>
                    <a:pt x="135508" y="419100"/>
                  </a:lnTo>
                  <a:lnTo>
                    <a:pt x="141604" y="393700"/>
                  </a:lnTo>
                  <a:lnTo>
                    <a:pt x="147700" y="381000"/>
                  </a:lnTo>
                  <a:lnTo>
                    <a:pt x="154050" y="355600"/>
                  </a:lnTo>
                  <a:lnTo>
                    <a:pt x="160400" y="342900"/>
                  </a:lnTo>
                  <a:lnTo>
                    <a:pt x="166877" y="317500"/>
                  </a:lnTo>
                  <a:lnTo>
                    <a:pt x="173354" y="304800"/>
                  </a:lnTo>
                  <a:lnTo>
                    <a:pt x="179958" y="279400"/>
                  </a:lnTo>
                  <a:lnTo>
                    <a:pt x="186562" y="266700"/>
                  </a:lnTo>
                  <a:lnTo>
                    <a:pt x="200278" y="241300"/>
                  </a:lnTo>
                  <a:lnTo>
                    <a:pt x="207009" y="215900"/>
                  </a:lnTo>
                  <a:lnTo>
                    <a:pt x="227964" y="177800"/>
                  </a:lnTo>
                  <a:lnTo>
                    <a:pt x="235076" y="165100"/>
                  </a:lnTo>
                  <a:lnTo>
                    <a:pt x="242062" y="165100"/>
                  </a:lnTo>
                  <a:lnTo>
                    <a:pt x="249300" y="152400"/>
                  </a:lnTo>
                  <a:lnTo>
                    <a:pt x="249046" y="152400"/>
                  </a:lnTo>
                  <a:lnTo>
                    <a:pt x="256285" y="139700"/>
                  </a:lnTo>
                  <a:lnTo>
                    <a:pt x="261046" y="131272"/>
                  </a:lnTo>
                  <a:lnTo>
                    <a:pt x="257461" y="123955"/>
                  </a:lnTo>
                  <a:close/>
                </a:path>
                <a:path w="4683759" h="2755900">
                  <a:moveTo>
                    <a:pt x="4352544" y="63500"/>
                  </a:moveTo>
                  <a:lnTo>
                    <a:pt x="4332986" y="63500"/>
                  </a:lnTo>
                  <a:lnTo>
                    <a:pt x="4343399" y="76200"/>
                  </a:lnTo>
                  <a:lnTo>
                    <a:pt x="4343145" y="76200"/>
                  </a:lnTo>
                  <a:lnTo>
                    <a:pt x="4353433" y="88900"/>
                  </a:lnTo>
                  <a:lnTo>
                    <a:pt x="4363466" y="101600"/>
                  </a:lnTo>
                  <a:lnTo>
                    <a:pt x="4373498" y="114300"/>
                  </a:lnTo>
                  <a:lnTo>
                    <a:pt x="4383404" y="127000"/>
                  </a:lnTo>
                  <a:lnTo>
                    <a:pt x="4403090" y="152400"/>
                  </a:lnTo>
                  <a:lnTo>
                    <a:pt x="4412742" y="177800"/>
                  </a:lnTo>
                  <a:lnTo>
                    <a:pt x="4422394" y="190500"/>
                  </a:lnTo>
                  <a:lnTo>
                    <a:pt x="4431919" y="203200"/>
                  </a:lnTo>
                  <a:lnTo>
                    <a:pt x="4441317" y="228600"/>
                  </a:lnTo>
                  <a:lnTo>
                    <a:pt x="4450588" y="241300"/>
                  </a:lnTo>
                  <a:lnTo>
                    <a:pt x="4459859" y="266700"/>
                  </a:lnTo>
                  <a:lnTo>
                    <a:pt x="4468875" y="279400"/>
                  </a:lnTo>
                  <a:lnTo>
                    <a:pt x="4477766" y="304800"/>
                  </a:lnTo>
                  <a:lnTo>
                    <a:pt x="4486656" y="317500"/>
                  </a:lnTo>
                  <a:lnTo>
                    <a:pt x="4495419" y="342900"/>
                  </a:lnTo>
                  <a:lnTo>
                    <a:pt x="4512310" y="393700"/>
                  </a:lnTo>
                  <a:lnTo>
                    <a:pt x="4528439" y="431800"/>
                  </a:lnTo>
                  <a:lnTo>
                    <a:pt x="4544187" y="482600"/>
                  </a:lnTo>
                  <a:lnTo>
                    <a:pt x="4559045" y="533400"/>
                  </a:lnTo>
                  <a:lnTo>
                    <a:pt x="4573270" y="584200"/>
                  </a:lnTo>
                  <a:lnTo>
                    <a:pt x="4586732" y="647700"/>
                  </a:lnTo>
                  <a:lnTo>
                    <a:pt x="4599304" y="698500"/>
                  </a:lnTo>
                  <a:lnTo>
                    <a:pt x="4610989" y="762000"/>
                  </a:lnTo>
                  <a:lnTo>
                    <a:pt x="4621657" y="812800"/>
                  </a:lnTo>
                  <a:lnTo>
                    <a:pt x="4631436" y="876300"/>
                  </a:lnTo>
                  <a:lnTo>
                    <a:pt x="4640325" y="939800"/>
                  </a:lnTo>
                  <a:lnTo>
                    <a:pt x="4648072" y="1003300"/>
                  </a:lnTo>
                  <a:lnTo>
                    <a:pt x="4654803" y="1066800"/>
                  </a:lnTo>
                  <a:lnTo>
                    <a:pt x="4660392" y="1130300"/>
                  </a:lnTo>
                  <a:lnTo>
                    <a:pt x="4664710" y="1193800"/>
                  </a:lnTo>
                  <a:lnTo>
                    <a:pt x="4668012" y="1257300"/>
                  </a:lnTo>
                  <a:lnTo>
                    <a:pt x="4669917" y="1320800"/>
                  </a:lnTo>
                  <a:lnTo>
                    <a:pt x="4670551" y="1384300"/>
                  </a:lnTo>
                  <a:lnTo>
                    <a:pt x="4669790" y="1409700"/>
                  </a:lnTo>
                  <a:lnTo>
                    <a:pt x="4667249" y="1447800"/>
                  </a:lnTo>
                  <a:lnTo>
                    <a:pt x="4663059" y="1473200"/>
                  </a:lnTo>
                  <a:lnTo>
                    <a:pt x="4657344" y="1511300"/>
                  </a:lnTo>
                  <a:lnTo>
                    <a:pt x="4649977" y="1536700"/>
                  </a:lnTo>
                  <a:lnTo>
                    <a:pt x="4641088" y="1574800"/>
                  </a:lnTo>
                  <a:lnTo>
                    <a:pt x="4630546" y="1600200"/>
                  </a:lnTo>
                  <a:lnTo>
                    <a:pt x="4618609" y="1638300"/>
                  </a:lnTo>
                  <a:lnTo>
                    <a:pt x="4590161" y="1701800"/>
                  </a:lnTo>
                  <a:lnTo>
                    <a:pt x="4590415" y="1701800"/>
                  </a:lnTo>
                  <a:lnTo>
                    <a:pt x="4555997" y="1765300"/>
                  </a:lnTo>
                  <a:lnTo>
                    <a:pt x="4556251" y="1765300"/>
                  </a:lnTo>
                  <a:lnTo>
                    <a:pt x="4516246" y="1816100"/>
                  </a:lnTo>
                  <a:lnTo>
                    <a:pt x="4516500" y="1816100"/>
                  </a:lnTo>
                  <a:lnTo>
                    <a:pt x="4471162" y="1879600"/>
                  </a:lnTo>
                  <a:lnTo>
                    <a:pt x="4471416" y="1879600"/>
                  </a:lnTo>
                  <a:lnTo>
                    <a:pt x="4420996" y="1943100"/>
                  </a:lnTo>
                  <a:lnTo>
                    <a:pt x="4421250" y="1943100"/>
                  </a:lnTo>
                  <a:lnTo>
                    <a:pt x="4366006" y="1993900"/>
                  </a:lnTo>
                  <a:lnTo>
                    <a:pt x="4306062" y="2057400"/>
                  </a:lnTo>
                  <a:lnTo>
                    <a:pt x="4306316" y="2057400"/>
                  </a:lnTo>
                  <a:lnTo>
                    <a:pt x="4241799" y="2108200"/>
                  </a:lnTo>
                  <a:lnTo>
                    <a:pt x="4242053" y="2108200"/>
                  </a:lnTo>
                  <a:lnTo>
                    <a:pt x="4173219" y="2171700"/>
                  </a:lnTo>
                  <a:lnTo>
                    <a:pt x="4100575" y="2222500"/>
                  </a:lnTo>
                  <a:lnTo>
                    <a:pt x="4023994" y="2273300"/>
                  </a:lnTo>
                  <a:lnTo>
                    <a:pt x="4024248" y="2273300"/>
                  </a:lnTo>
                  <a:lnTo>
                    <a:pt x="3943858" y="2324100"/>
                  </a:lnTo>
                  <a:lnTo>
                    <a:pt x="3944112" y="2324100"/>
                  </a:lnTo>
                  <a:lnTo>
                    <a:pt x="3860291" y="2362200"/>
                  </a:lnTo>
                  <a:lnTo>
                    <a:pt x="3860545" y="2362200"/>
                  </a:lnTo>
                  <a:lnTo>
                    <a:pt x="3773423" y="2413000"/>
                  </a:lnTo>
                  <a:lnTo>
                    <a:pt x="3773677" y="2413000"/>
                  </a:lnTo>
                  <a:lnTo>
                    <a:pt x="3683762" y="2451100"/>
                  </a:lnTo>
                  <a:lnTo>
                    <a:pt x="3684016" y="2451100"/>
                  </a:lnTo>
                  <a:lnTo>
                    <a:pt x="3591178" y="2501900"/>
                  </a:lnTo>
                  <a:lnTo>
                    <a:pt x="3591306" y="2501900"/>
                  </a:lnTo>
                  <a:lnTo>
                    <a:pt x="3496056" y="2540000"/>
                  </a:lnTo>
                  <a:lnTo>
                    <a:pt x="3398519" y="2565400"/>
                  </a:lnTo>
                  <a:lnTo>
                    <a:pt x="3398773" y="2565400"/>
                  </a:lnTo>
                  <a:lnTo>
                    <a:pt x="3298951" y="2603500"/>
                  </a:lnTo>
                  <a:lnTo>
                    <a:pt x="3197351" y="2628900"/>
                  </a:lnTo>
                  <a:lnTo>
                    <a:pt x="3197606" y="2628900"/>
                  </a:lnTo>
                  <a:lnTo>
                    <a:pt x="3094227" y="2654300"/>
                  </a:lnTo>
                  <a:lnTo>
                    <a:pt x="2989452" y="2679700"/>
                  </a:lnTo>
                  <a:lnTo>
                    <a:pt x="2883408" y="2705100"/>
                  </a:lnTo>
                  <a:lnTo>
                    <a:pt x="2883662" y="2705100"/>
                  </a:lnTo>
                  <a:lnTo>
                    <a:pt x="2776219" y="2717800"/>
                  </a:lnTo>
                  <a:lnTo>
                    <a:pt x="2776473" y="2717800"/>
                  </a:lnTo>
                  <a:lnTo>
                    <a:pt x="2668396" y="2730500"/>
                  </a:lnTo>
                  <a:lnTo>
                    <a:pt x="2559812" y="2743200"/>
                  </a:lnTo>
                  <a:lnTo>
                    <a:pt x="2669793" y="2743200"/>
                  </a:lnTo>
                  <a:lnTo>
                    <a:pt x="2885693" y="2717800"/>
                  </a:lnTo>
                  <a:lnTo>
                    <a:pt x="3302762" y="2616200"/>
                  </a:lnTo>
                  <a:lnTo>
                    <a:pt x="3500627" y="2540000"/>
                  </a:lnTo>
                  <a:lnTo>
                    <a:pt x="3596132" y="2501900"/>
                  </a:lnTo>
                  <a:lnTo>
                    <a:pt x="3689095" y="2463800"/>
                  </a:lnTo>
                  <a:lnTo>
                    <a:pt x="3779266" y="2425700"/>
                  </a:lnTo>
                  <a:lnTo>
                    <a:pt x="3866515" y="2374900"/>
                  </a:lnTo>
                  <a:lnTo>
                    <a:pt x="3950462" y="2336800"/>
                  </a:lnTo>
                  <a:lnTo>
                    <a:pt x="4030979" y="2286000"/>
                  </a:lnTo>
                  <a:lnTo>
                    <a:pt x="4107941" y="2235200"/>
                  </a:lnTo>
                  <a:lnTo>
                    <a:pt x="4180966" y="2171700"/>
                  </a:lnTo>
                  <a:lnTo>
                    <a:pt x="4250054" y="2120900"/>
                  </a:lnTo>
                  <a:lnTo>
                    <a:pt x="4314697" y="2070100"/>
                  </a:lnTo>
                  <a:lnTo>
                    <a:pt x="4375149" y="2006600"/>
                  </a:lnTo>
                  <a:lnTo>
                    <a:pt x="4430648" y="1955800"/>
                  </a:lnTo>
                  <a:lnTo>
                    <a:pt x="4481321" y="1892300"/>
                  </a:lnTo>
                  <a:lnTo>
                    <a:pt x="4526788" y="1828800"/>
                  </a:lnTo>
                  <a:lnTo>
                    <a:pt x="4567046" y="1765300"/>
                  </a:lnTo>
                  <a:lnTo>
                    <a:pt x="4601591" y="1701800"/>
                  </a:lnTo>
                  <a:lnTo>
                    <a:pt x="4630420" y="1638300"/>
                  </a:lnTo>
                  <a:lnTo>
                    <a:pt x="4642612" y="1612900"/>
                  </a:lnTo>
                  <a:lnTo>
                    <a:pt x="4653279" y="1574800"/>
                  </a:lnTo>
                  <a:lnTo>
                    <a:pt x="4662296" y="1536700"/>
                  </a:lnTo>
                  <a:lnTo>
                    <a:pt x="4669790" y="1511300"/>
                  </a:lnTo>
                  <a:lnTo>
                    <a:pt x="4675632" y="1473200"/>
                  </a:lnTo>
                  <a:lnTo>
                    <a:pt x="4679822" y="1447800"/>
                  </a:lnTo>
                  <a:lnTo>
                    <a:pt x="4682490" y="1409700"/>
                  </a:lnTo>
                  <a:lnTo>
                    <a:pt x="4683251" y="1384300"/>
                  </a:lnTo>
                  <a:lnTo>
                    <a:pt x="4682617" y="1320800"/>
                  </a:lnTo>
                  <a:lnTo>
                    <a:pt x="4680712" y="1257300"/>
                  </a:lnTo>
                  <a:lnTo>
                    <a:pt x="4677410" y="1181100"/>
                  </a:lnTo>
                  <a:lnTo>
                    <a:pt x="4673092" y="1117600"/>
                  </a:lnTo>
                  <a:lnTo>
                    <a:pt x="4667376" y="1054100"/>
                  </a:lnTo>
                  <a:lnTo>
                    <a:pt x="4660772" y="1003300"/>
                  </a:lnTo>
                  <a:lnTo>
                    <a:pt x="4652898" y="939800"/>
                  </a:lnTo>
                  <a:lnTo>
                    <a:pt x="4644009" y="876300"/>
                  </a:lnTo>
                  <a:lnTo>
                    <a:pt x="4634229" y="812800"/>
                  </a:lnTo>
                  <a:lnTo>
                    <a:pt x="4623435" y="749300"/>
                  </a:lnTo>
                  <a:lnTo>
                    <a:pt x="4611623" y="698500"/>
                  </a:lnTo>
                  <a:lnTo>
                    <a:pt x="4599050" y="635000"/>
                  </a:lnTo>
                  <a:lnTo>
                    <a:pt x="4585589" y="584200"/>
                  </a:lnTo>
                  <a:lnTo>
                    <a:pt x="4571238" y="533400"/>
                  </a:lnTo>
                  <a:lnTo>
                    <a:pt x="4556251" y="482600"/>
                  </a:lnTo>
                  <a:lnTo>
                    <a:pt x="4540503" y="431800"/>
                  </a:lnTo>
                  <a:lnTo>
                    <a:pt x="4524247" y="381000"/>
                  </a:lnTo>
                  <a:lnTo>
                    <a:pt x="4507229" y="342900"/>
                  </a:lnTo>
                  <a:lnTo>
                    <a:pt x="4489449" y="292100"/>
                  </a:lnTo>
                  <a:lnTo>
                    <a:pt x="4480433" y="279400"/>
                  </a:lnTo>
                  <a:lnTo>
                    <a:pt x="4471289" y="254000"/>
                  </a:lnTo>
                  <a:lnTo>
                    <a:pt x="4462018" y="241300"/>
                  </a:lnTo>
                  <a:lnTo>
                    <a:pt x="4452620" y="215900"/>
                  </a:lnTo>
                  <a:lnTo>
                    <a:pt x="4443095" y="203200"/>
                  </a:lnTo>
                  <a:lnTo>
                    <a:pt x="4433443" y="177800"/>
                  </a:lnTo>
                  <a:lnTo>
                    <a:pt x="4423664" y="165100"/>
                  </a:lnTo>
                  <a:lnTo>
                    <a:pt x="4413758" y="152400"/>
                  </a:lnTo>
                  <a:lnTo>
                    <a:pt x="4403724" y="139700"/>
                  </a:lnTo>
                  <a:lnTo>
                    <a:pt x="4393819" y="114300"/>
                  </a:lnTo>
                  <a:lnTo>
                    <a:pt x="4383532" y="101600"/>
                  </a:lnTo>
                  <a:lnTo>
                    <a:pt x="4373371" y="88900"/>
                  </a:lnTo>
                  <a:lnTo>
                    <a:pt x="4352544" y="63500"/>
                  </a:lnTo>
                  <a:close/>
                </a:path>
                <a:path w="4683759" h="2755900">
                  <a:moveTo>
                    <a:pt x="20599" y="1168400"/>
                  </a:moveTo>
                  <a:lnTo>
                    <a:pt x="19812" y="1168400"/>
                  </a:lnTo>
                  <a:lnTo>
                    <a:pt x="19812" y="1181100"/>
                  </a:lnTo>
                  <a:lnTo>
                    <a:pt x="20599" y="1168400"/>
                  </a:lnTo>
                  <a:close/>
                </a:path>
                <a:path w="4683759" h="2755900">
                  <a:moveTo>
                    <a:pt x="309456" y="114300"/>
                  </a:moveTo>
                  <a:lnTo>
                    <a:pt x="266826" y="114300"/>
                  </a:lnTo>
                  <a:lnTo>
                    <a:pt x="273176" y="127000"/>
                  </a:lnTo>
                  <a:lnTo>
                    <a:pt x="263525" y="127000"/>
                  </a:lnTo>
                  <a:lnTo>
                    <a:pt x="261046" y="131272"/>
                  </a:lnTo>
                  <a:lnTo>
                    <a:pt x="277621" y="165100"/>
                  </a:lnTo>
                  <a:lnTo>
                    <a:pt x="309456" y="114300"/>
                  </a:lnTo>
                  <a:close/>
                </a:path>
                <a:path w="4683759" h="2755900">
                  <a:moveTo>
                    <a:pt x="266826" y="114300"/>
                  </a:moveTo>
                  <a:lnTo>
                    <a:pt x="257461" y="123955"/>
                  </a:lnTo>
                  <a:lnTo>
                    <a:pt x="261046" y="131272"/>
                  </a:lnTo>
                  <a:lnTo>
                    <a:pt x="263525" y="127000"/>
                  </a:lnTo>
                  <a:lnTo>
                    <a:pt x="273176" y="127000"/>
                  </a:lnTo>
                  <a:lnTo>
                    <a:pt x="266826" y="114300"/>
                  </a:lnTo>
                  <a:close/>
                </a:path>
                <a:path w="4683759" h="2755900">
                  <a:moveTo>
                    <a:pt x="325373" y="88900"/>
                  </a:moveTo>
                  <a:lnTo>
                    <a:pt x="240283" y="88900"/>
                  </a:lnTo>
                  <a:lnTo>
                    <a:pt x="257461" y="123955"/>
                  </a:lnTo>
                  <a:lnTo>
                    <a:pt x="266826" y="114300"/>
                  </a:lnTo>
                  <a:lnTo>
                    <a:pt x="309456" y="114300"/>
                  </a:lnTo>
                  <a:lnTo>
                    <a:pt x="325373" y="88900"/>
                  </a:lnTo>
                  <a:close/>
                </a:path>
                <a:path w="4683759" h="2755900">
                  <a:moveTo>
                    <a:pt x="4322825" y="50800"/>
                  </a:moveTo>
                  <a:lnTo>
                    <a:pt x="4312666" y="50800"/>
                  </a:lnTo>
                  <a:lnTo>
                    <a:pt x="4323079" y="63500"/>
                  </a:lnTo>
                  <a:lnTo>
                    <a:pt x="4322825" y="50800"/>
                  </a:lnTo>
                  <a:close/>
                </a:path>
                <a:path w="4683759" h="2755900">
                  <a:moveTo>
                    <a:pt x="4309871" y="25400"/>
                  </a:moveTo>
                  <a:lnTo>
                    <a:pt x="4281932" y="25400"/>
                  </a:lnTo>
                  <a:lnTo>
                    <a:pt x="4292472" y="38100"/>
                  </a:lnTo>
                  <a:lnTo>
                    <a:pt x="4302378" y="38100"/>
                  </a:lnTo>
                  <a:lnTo>
                    <a:pt x="4312920" y="50800"/>
                  </a:lnTo>
                  <a:lnTo>
                    <a:pt x="4322825" y="50800"/>
                  </a:lnTo>
                  <a:lnTo>
                    <a:pt x="4333240" y="63500"/>
                  </a:lnTo>
                  <a:lnTo>
                    <a:pt x="4342002" y="63500"/>
                  </a:lnTo>
                  <a:lnTo>
                    <a:pt x="4331335" y="50800"/>
                  </a:lnTo>
                  <a:lnTo>
                    <a:pt x="4320794" y="38100"/>
                  </a:lnTo>
                  <a:lnTo>
                    <a:pt x="4309871" y="25400"/>
                  </a:lnTo>
                  <a:close/>
                </a:path>
                <a:path w="4683759" h="2755900">
                  <a:moveTo>
                    <a:pt x="4288154" y="12700"/>
                  </a:moveTo>
                  <a:lnTo>
                    <a:pt x="4261485" y="12700"/>
                  </a:lnTo>
                  <a:lnTo>
                    <a:pt x="4272025" y="25400"/>
                  </a:lnTo>
                  <a:lnTo>
                    <a:pt x="4299076" y="25400"/>
                  </a:lnTo>
                  <a:lnTo>
                    <a:pt x="4288154" y="12700"/>
                  </a:lnTo>
                  <a:close/>
                </a:path>
                <a:path w="4683759" h="2755900">
                  <a:moveTo>
                    <a:pt x="4254881" y="0"/>
                  </a:moveTo>
                  <a:lnTo>
                    <a:pt x="4221479" y="0"/>
                  </a:lnTo>
                  <a:lnTo>
                    <a:pt x="4220971" y="12700"/>
                  </a:lnTo>
                  <a:lnTo>
                    <a:pt x="4266057" y="12700"/>
                  </a:lnTo>
                  <a:lnTo>
                    <a:pt x="425488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497826" y="5473700"/>
            <a:ext cx="1340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Implicit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arguments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from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top </a:t>
            </a:r>
            <a:r>
              <a:rPr sz="1200" b="1" dirty="0">
                <a:latin typeface="Calibri"/>
                <a:cs typeface="Calibri"/>
              </a:rPr>
              <a:t>two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stack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positions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79005" y="3958793"/>
            <a:ext cx="3669029" cy="76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  <a:p>
            <a:pPr marL="1779905">
              <a:lnSpc>
                <a:spcPts val="1845"/>
              </a:lnSpc>
            </a:pPr>
            <a:r>
              <a:rPr sz="1800" b="1" dirty="0">
                <a:latin typeface="Calibri"/>
                <a:cs typeface="Calibri"/>
              </a:rPr>
              <a:t>(Access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via</a:t>
            </a:r>
            <a:endParaRPr sz="1800">
              <a:latin typeface="Calibri"/>
              <a:cs typeface="Calibri"/>
            </a:endParaRPr>
          </a:p>
          <a:p>
            <a:pPr marL="177990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ld/st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stack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top)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46591" y="2507360"/>
            <a:ext cx="19189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in/out </a:t>
            </a:r>
            <a:r>
              <a:rPr sz="1800" dirty="0">
                <a:latin typeface="Calibri"/>
                <a:cs typeface="Calibri"/>
              </a:rPr>
              <a:t>operands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stack </a:t>
            </a:r>
            <a:r>
              <a:rPr sz="1800" dirty="0">
                <a:latin typeface="Calibri"/>
                <a:cs typeface="Calibri"/>
              </a:rPr>
              <a:t>only.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no </a:t>
            </a:r>
            <a:r>
              <a:rPr sz="1800" b="1" spc="-10" dirty="0">
                <a:latin typeface="Calibri"/>
                <a:cs typeface="Calibri"/>
              </a:rPr>
              <a:t>registers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20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architecture!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Alternative:</a:t>
            </a:r>
            <a:r>
              <a:rPr spc="-80" dirty="0"/>
              <a:t> </a:t>
            </a:r>
            <a:r>
              <a:rPr dirty="0"/>
              <a:t>Stack</a:t>
            </a:r>
            <a:r>
              <a:rPr spc="-80" dirty="0"/>
              <a:t> </a:t>
            </a:r>
            <a:r>
              <a:rPr dirty="0"/>
              <a:t>Machine</a:t>
            </a:r>
            <a:r>
              <a:rPr spc="-80" dirty="0"/>
              <a:t> </a:t>
            </a:r>
            <a:r>
              <a:rPr spc="-10" dirty="0"/>
              <a:t>Architecture</a:t>
            </a:r>
          </a:p>
        </p:txBody>
      </p:sp>
      <p:sp>
        <p:nvSpPr>
          <p:cNvPr id="3" name="object 3"/>
          <p:cNvSpPr/>
          <p:nvPr/>
        </p:nvSpPr>
        <p:spPr>
          <a:xfrm>
            <a:off x="3837304" y="3139694"/>
            <a:ext cx="4938395" cy="3505200"/>
          </a:xfrm>
          <a:custGeom>
            <a:avLst/>
            <a:gdLst/>
            <a:ahLst/>
            <a:cxnLst/>
            <a:rect l="l" t="t" r="r" b="b"/>
            <a:pathLst>
              <a:path w="4938395" h="3505200">
                <a:moveTo>
                  <a:pt x="179488" y="46961"/>
                </a:moveTo>
                <a:lnTo>
                  <a:pt x="176149" y="50800"/>
                </a:lnTo>
                <a:lnTo>
                  <a:pt x="165354" y="88900"/>
                </a:lnTo>
                <a:lnTo>
                  <a:pt x="154940" y="114300"/>
                </a:lnTo>
                <a:lnTo>
                  <a:pt x="144780" y="152400"/>
                </a:lnTo>
                <a:lnTo>
                  <a:pt x="134747" y="190500"/>
                </a:lnTo>
                <a:lnTo>
                  <a:pt x="124968" y="228600"/>
                </a:lnTo>
                <a:lnTo>
                  <a:pt x="115443" y="266700"/>
                </a:lnTo>
                <a:lnTo>
                  <a:pt x="106045" y="317500"/>
                </a:lnTo>
                <a:lnTo>
                  <a:pt x="96900" y="368300"/>
                </a:lnTo>
                <a:lnTo>
                  <a:pt x="88137" y="431800"/>
                </a:lnTo>
                <a:lnTo>
                  <a:pt x="79629" y="482599"/>
                </a:lnTo>
                <a:lnTo>
                  <a:pt x="71500" y="546099"/>
                </a:lnTo>
                <a:lnTo>
                  <a:pt x="63500" y="609599"/>
                </a:lnTo>
                <a:lnTo>
                  <a:pt x="56007" y="673099"/>
                </a:lnTo>
                <a:lnTo>
                  <a:pt x="48895" y="736599"/>
                </a:lnTo>
                <a:lnTo>
                  <a:pt x="42164" y="812799"/>
                </a:lnTo>
                <a:lnTo>
                  <a:pt x="35814" y="888999"/>
                </a:lnTo>
                <a:lnTo>
                  <a:pt x="29972" y="952499"/>
                </a:lnTo>
                <a:lnTo>
                  <a:pt x="24511" y="1028699"/>
                </a:lnTo>
                <a:lnTo>
                  <a:pt x="19558" y="1104899"/>
                </a:lnTo>
                <a:lnTo>
                  <a:pt x="11303" y="1269999"/>
                </a:lnTo>
                <a:lnTo>
                  <a:pt x="5080" y="1422399"/>
                </a:lnTo>
                <a:lnTo>
                  <a:pt x="1270" y="1587499"/>
                </a:lnTo>
                <a:lnTo>
                  <a:pt x="0" y="1752599"/>
                </a:lnTo>
                <a:lnTo>
                  <a:pt x="889" y="1790699"/>
                </a:lnTo>
                <a:lnTo>
                  <a:pt x="3556" y="1828799"/>
                </a:lnTo>
                <a:lnTo>
                  <a:pt x="8000" y="1879599"/>
                </a:lnTo>
                <a:lnTo>
                  <a:pt x="14097" y="1917699"/>
                </a:lnTo>
                <a:lnTo>
                  <a:pt x="22098" y="1955799"/>
                </a:lnTo>
                <a:lnTo>
                  <a:pt x="31623" y="1993899"/>
                </a:lnTo>
                <a:lnTo>
                  <a:pt x="42799" y="2044699"/>
                </a:lnTo>
                <a:lnTo>
                  <a:pt x="55625" y="2082799"/>
                </a:lnTo>
                <a:lnTo>
                  <a:pt x="69977" y="2120899"/>
                </a:lnTo>
                <a:lnTo>
                  <a:pt x="85852" y="2158999"/>
                </a:lnTo>
                <a:lnTo>
                  <a:pt x="122300" y="2247899"/>
                </a:lnTo>
                <a:lnTo>
                  <a:pt x="164592" y="2324099"/>
                </a:lnTo>
                <a:lnTo>
                  <a:pt x="212598" y="2400299"/>
                </a:lnTo>
                <a:lnTo>
                  <a:pt x="265938" y="2476499"/>
                </a:lnTo>
                <a:lnTo>
                  <a:pt x="324612" y="2552699"/>
                </a:lnTo>
                <a:lnTo>
                  <a:pt x="387985" y="2628899"/>
                </a:lnTo>
                <a:lnTo>
                  <a:pt x="456311" y="2692399"/>
                </a:lnTo>
                <a:lnTo>
                  <a:pt x="529082" y="2768599"/>
                </a:lnTo>
                <a:lnTo>
                  <a:pt x="606171" y="2832099"/>
                </a:lnTo>
                <a:lnTo>
                  <a:pt x="687324" y="2895599"/>
                </a:lnTo>
                <a:lnTo>
                  <a:pt x="772287" y="2959099"/>
                </a:lnTo>
                <a:lnTo>
                  <a:pt x="860806" y="3022599"/>
                </a:lnTo>
                <a:lnTo>
                  <a:pt x="952627" y="3086099"/>
                </a:lnTo>
                <a:lnTo>
                  <a:pt x="1047750" y="3136899"/>
                </a:lnTo>
                <a:lnTo>
                  <a:pt x="1145794" y="3187699"/>
                </a:lnTo>
                <a:lnTo>
                  <a:pt x="1246505" y="3238499"/>
                </a:lnTo>
                <a:lnTo>
                  <a:pt x="1349756" y="3276600"/>
                </a:lnTo>
                <a:lnTo>
                  <a:pt x="1455166" y="3327400"/>
                </a:lnTo>
                <a:lnTo>
                  <a:pt x="1562735" y="3365500"/>
                </a:lnTo>
                <a:lnTo>
                  <a:pt x="1671955" y="3390900"/>
                </a:lnTo>
                <a:lnTo>
                  <a:pt x="1782953" y="3429000"/>
                </a:lnTo>
                <a:lnTo>
                  <a:pt x="1895094" y="3454400"/>
                </a:lnTo>
                <a:lnTo>
                  <a:pt x="2008505" y="3467100"/>
                </a:lnTo>
                <a:lnTo>
                  <a:pt x="2122932" y="3492500"/>
                </a:lnTo>
                <a:lnTo>
                  <a:pt x="2237867" y="3505200"/>
                </a:lnTo>
                <a:lnTo>
                  <a:pt x="2700147" y="3505200"/>
                </a:lnTo>
                <a:lnTo>
                  <a:pt x="2815081" y="3492500"/>
                </a:lnTo>
                <a:lnTo>
                  <a:pt x="2239137" y="3492500"/>
                </a:lnTo>
                <a:lnTo>
                  <a:pt x="2124456" y="3479800"/>
                </a:lnTo>
                <a:lnTo>
                  <a:pt x="2124710" y="3479800"/>
                </a:lnTo>
                <a:lnTo>
                  <a:pt x="2010537" y="3454400"/>
                </a:lnTo>
                <a:lnTo>
                  <a:pt x="2010791" y="3454400"/>
                </a:lnTo>
                <a:lnTo>
                  <a:pt x="1897634" y="3441700"/>
                </a:lnTo>
                <a:lnTo>
                  <a:pt x="1897888" y="3441700"/>
                </a:lnTo>
                <a:lnTo>
                  <a:pt x="1785874" y="3416300"/>
                </a:lnTo>
                <a:lnTo>
                  <a:pt x="1786128" y="3416300"/>
                </a:lnTo>
                <a:lnTo>
                  <a:pt x="1675384" y="3378200"/>
                </a:lnTo>
                <a:lnTo>
                  <a:pt x="1675638" y="3378200"/>
                </a:lnTo>
                <a:lnTo>
                  <a:pt x="1566545" y="3352800"/>
                </a:lnTo>
                <a:lnTo>
                  <a:pt x="1566799" y="3352800"/>
                </a:lnTo>
                <a:lnTo>
                  <a:pt x="1459611" y="3314700"/>
                </a:lnTo>
                <a:lnTo>
                  <a:pt x="1354582" y="3263900"/>
                </a:lnTo>
                <a:lnTo>
                  <a:pt x="1251712" y="3225799"/>
                </a:lnTo>
                <a:lnTo>
                  <a:pt x="1251839" y="3225799"/>
                </a:lnTo>
                <a:lnTo>
                  <a:pt x="1151382" y="3174999"/>
                </a:lnTo>
                <a:lnTo>
                  <a:pt x="1151636" y="3174999"/>
                </a:lnTo>
                <a:lnTo>
                  <a:pt x="1053846" y="3124199"/>
                </a:lnTo>
                <a:lnTo>
                  <a:pt x="959104" y="3073399"/>
                </a:lnTo>
                <a:lnTo>
                  <a:pt x="959358" y="3073399"/>
                </a:lnTo>
                <a:lnTo>
                  <a:pt x="867664" y="3009899"/>
                </a:lnTo>
                <a:lnTo>
                  <a:pt x="779526" y="2946399"/>
                </a:lnTo>
                <a:lnTo>
                  <a:pt x="779780" y="2946399"/>
                </a:lnTo>
                <a:lnTo>
                  <a:pt x="694944" y="2895599"/>
                </a:lnTo>
                <a:lnTo>
                  <a:pt x="695198" y="2895599"/>
                </a:lnTo>
                <a:lnTo>
                  <a:pt x="614172" y="2819399"/>
                </a:lnTo>
                <a:lnTo>
                  <a:pt x="614426" y="2819399"/>
                </a:lnTo>
                <a:lnTo>
                  <a:pt x="537591" y="2755899"/>
                </a:lnTo>
                <a:lnTo>
                  <a:pt x="537845" y="2755899"/>
                </a:lnTo>
                <a:lnTo>
                  <a:pt x="465200" y="2692399"/>
                </a:lnTo>
                <a:lnTo>
                  <a:pt x="465455" y="2692399"/>
                </a:lnTo>
                <a:lnTo>
                  <a:pt x="397383" y="2616199"/>
                </a:lnTo>
                <a:lnTo>
                  <a:pt x="334264" y="2539999"/>
                </a:lnTo>
                <a:lnTo>
                  <a:pt x="334518" y="2539999"/>
                </a:lnTo>
                <a:lnTo>
                  <a:pt x="276098" y="2463799"/>
                </a:lnTo>
                <a:lnTo>
                  <a:pt x="276352" y="2463799"/>
                </a:lnTo>
                <a:lnTo>
                  <a:pt x="223139" y="2387599"/>
                </a:lnTo>
                <a:lnTo>
                  <a:pt x="223393" y="2387599"/>
                </a:lnTo>
                <a:lnTo>
                  <a:pt x="175514" y="2311399"/>
                </a:lnTo>
                <a:lnTo>
                  <a:pt x="175768" y="2311399"/>
                </a:lnTo>
                <a:lnTo>
                  <a:pt x="133604" y="2235199"/>
                </a:lnTo>
                <a:lnTo>
                  <a:pt x="133858" y="2235199"/>
                </a:lnTo>
                <a:lnTo>
                  <a:pt x="97536" y="2158999"/>
                </a:lnTo>
                <a:lnTo>
                  <a:pt x="81915" y="2120899"/>
                </a:lnTo>
                <a:lnTo>
                  <a:pt x="67691" y="2082799"/>
                </a:lnTo>
                <a:lnTo>
                  <a:pt x="54991" y="2031999"/>
                </a:lnTo>
                <a:lnTo>
                  <a:pt x="43815" y="1993899"/>
                </a:lnTo>
                <a:lnTo>
                  <a:pt x="34544" y="1955799"/>
                </a:lnTo>
                <a:lnTo>
                  <a:pt x="26670" y="1917699"/>
                </a:lnTo>
                <a:lnTo>
                  <a:pt x="20574" y="1879599"/>
                </a:lnTo>
                <a:lnTo>
                  <a:pt x="16129" y="1828799"/>
                </a:lnTo>
                <a:lnTo>
                  <a:pt x="13462" y="1790699"/>
                </a:lnTo>
                <a:lnTo>
                  <a:pt x="12700" y="1752599"/>
                </a:lnTo>
                <a:lnTo>
                  <a:pt x="13970" y="1587499"/>
                </a:lnTo>
                <a:lnTo>
                  <a:pt x="17780" y="1422399"/>
                </a:lnTo>
                <a:lnTo>
                  <a:pt x="24003" y="1269999"/>
                </a:lnTo>
                <a:lnTo>
                  <a:pt x="32258" y="1104899"/>
                </a:lnTo>
                <a:lnTo>
                  <a:pt x="37211" y="1028699"/>
                </a:lnTo>
                <a:lnTo>
                  <a:pt x="42672" y="952499"/>
                </a:lnTo>
                <a:lnTo>
                  <a:pt x="48514" y="888999"/>
                </a:lnTo>
                <a:lnTo>
                  <a:pt x="54864" y="812799"/>
                </a:lnTo>
                <a:lnTo>
                  <a:pt x="61468" y="736599"/>
                </a:lnTo>
                <a:lnTo>
                  <a:pt x="68580" y="673099"/>
                </a:lnTo>
                <a:lnTo>
                  <a:pt x="76200" y="609599"/>
                </a:lnTo>
                <a:lnTo>
                  <a:pt x="84074" y="546099"/>
                </a:lnTo>
                <a:lnTo>
                  <a:pt x="92202" y="482599"/>
                </a:lnTo>
                <a:lnTo>
                  <a:pt x="100711" y="431800"/>
                </a:lnTo>
                <a:lnTo>
                  <a:pt x="109474" y="381000"/>
                </a:lnTo>
                <a:lnTo>
                  <a:pt x="118618" y="317500"/>
                </a:lnTo>
                <a:lnTo>
                  <a:pt x="127889" y="279400"/>
                </a:lnTo>
                <a:lnTo>
                  <a:pt x="137414" y="228600"/>
                </a:lnTo>
                <a:lnTo>
                  <a:pt x="147066" y="190500"/>
                </a:lnTo>
                <a:lnTo>
                  <a:pt x="157099" y="152400"/>
                </a:lnTo>
                <a:lnTo>
                  <a:pt x="167132" y="114300"/>
                </a:lnTo>
                <a:lnTo>
                  <a:pt x="177292" y="88900"/>
                </a:lnTo>
                <a:lnTo>
                  <a:pt x="187579" y="63500"/>
                </a:lnTo>
                <a:lnTo>
                  <a:pt x="186690" y="63500"/>
                </a:lnTo>
                <a:lnTo>
                  <a:pt x="191519" y="57750"/>
                </a:lnTo>
                <a:lnTo>
                  <a:pt x="179488" y="46961"/>
                </a:lnTo>
                <a:close/>
              </a:path>
              <a:path w="4938395" h="3505200">
                <a:moveTo>
                  <a:pt x="4757420" y="660399"/>
                </a:moveTo>
                <a:lnTo>
                  <a:pt x="4745355" y="660399"/>
                </a:lnTo>
                <a:lnTo>
                  <a:pt x="4766564" y="736599"/>
                </a:lnTo>
                <a:lnTo>
                  <a:pt x="4786884" y="800099"/>
                </a:lnTo>
                <a:lnTo>
                  <a:pt x="4786757" y="800099"/>
                </a:lnTo>
                <a:lnTo>
                  <a:pt x="4805934" y="863599"/>
                </a:lnTo>
                <a:lnTo>
                  <a:pt x="4823841" y="939799"/>
                </a:lnTo>
                <a:lnTo>
                  <a:pt x="4840478" y="1003299"/>
                </a:lnTo>
                <a:lnTo>
                  <a:pt x="4855845" y="1079499"/>
                </a:lnTo>
                <a:lnTo>
                  <a:pt x="4869815" y="1155699"/>
                </a:lnTo>
                <a:lnTo>
                  <a:pt x="4882388" y="1231899"/>
                </a:lnTo>
                <a:lnTo>
                  <a:pt x="4893437" y="1308099"/>
                </a:lnTo>
                <a:lnTo>
                  <a:pt x="4902962" y="1384299"/>
                </a:lnTo>
                <a:lnTo>
                  <a:pt x="4910963" y="1460499"/>
                </a:lnTo>
                <a:lnTo>
                  <a:pt x="4917186" y="1549399"/>
                </a:lnTo>
                <a:lnTo>
                  <a:pt x="4921758" y="1625599"/>
                </a:lnTo>
                <a:lnTo>
                  <a:pt x="4924552" y="1701799"/>
                </a:lnTo>
                <a:lnTo>
                  <a:pt x="4925441" y="1790699"/>
                </a:lnTo>
                <a:lnTo>
                  <a:pt x="4924552" y="1828799"/>
                </a:lnTo>
                <a:lnTo>
                  <a:pt x="4921885" y="1866899"/>
                </a:lnTo>
                <a:lnTo>
                  <a:pt x="4917440" y="1904999"/>
                </a:lnTo>
                <a:lnTo>
                  <a:pt x="4911471" y="1943099"/>
                </a:lnTo>
                <a:lnTo>
                  <a:pt x="4903597" y="1981199"/>
                </a:lnTo>
                <a:lnTo>
                  <a:pt x="4894199" y="2019299"/>
                </a:lnTo>
                <a:lnTo>
                  <a:pt x="4883150" y="2070099"/>
                </a:lnTo>
                <a:lnTo>
                  <a:pt x="4870450" y="2108199"/>
                </a:lnTo>
                <a:lnTo>
                  <a:pt x="4856226" y="2146299"/>
                </a:lnTo>
                <a:lnTo>
                  <a:pt x="4840351" y="2184399"/>
                </a:lnTo>
                <a:lnTo>
                  <a:pt x="4804283" y="2260599"/>
                </a:lnTo>
                <a:lnTo>
                  <a:pt x="4804537" y="2260599"/>
                </a:lnTo>
                <a:lnTo>
                  <a:pt x="4762246" y="2336799"/>
                </a:lnTo>
                <a:lnTo>
                  <a:pt x="4762500" y="2336799"/>
                </a:lnTo>
                <a:lnTo>
                  <a:pt x="4714748" y="2412999"/>
                </a:lnTo>
                <a:lnTo>
                  <a:pt x="4715002" y="2412999"/>
                </a:lnTo>
                <a:lnTo>
                  <a:pt x="4661789" y="2489199"/>
                </a:lnTo>
                <a:lnTo>
                  <a:pt x="4662043" y="2489199"/>
                </a:lnTo>
                <a:lnTo>
                  <a:pt x="4603623" y="2565399"/>
                </a:lnTo>
                <a:lnTo>
                  <a:pt x="4603877" y="2565399"/>
                </a:lnTo>
                <a:lnTo>
                  <a:pt x="4540504" y="2628899"/>
                </a:lnTo>
                <a:lnTo>
                  <a:pt x="4540758" y="2628899"/>
                </a:lnTo>
                <a:lnTo>
                  <a:pt x="4472686" y="2705099"/>
                </a:lnTo>
                <a:lnTo>
                  <a:pt x="4472940" y="2705099"/>
                </a:lnTo>
                <a:lnTo>
                  <a:pt x="4400296" y="2768599"/>
                </a:lnTo>
                <a:lnTo>
                  <a:pt x="4400550" y="2768599"/>
                </a:lnTo>
                <a:lnTo>
                  <a:pt x="4323715" y="2832099"/>
                </a:lnTo>
                <a:lnTo>
                  <a:pt x="4242943" y="2895599"/>
                </a:lnTo>
                <a:lnTo>
                  <a:pt x="4243197" y="2895599"/>
                </a:lnTo>
                <a:lnTo>
                  <a:pt x="4158488" y="2959099"/>
                </a:lnTo>
                <a:lnTo>
                  <a:pt x="4070223" y="3022599"/>
                </a:lnTo>
                <a:lnTo>
                  <a:pt x="4070477" y="3022599"/>
                </a:lnTo>
                <a:lnTo>
                  <a:pt x="3978783" y="3073399"/>
                </a:lnTo>
                <a:lnTo>
                  <a:pt x="3884041" y="3136899"/>
                </a:lnTo>
                <a:lnTo>
                  <a:pt x="3884295" y="3136899"/>
                </a:lnTo>
                <a:lnTo>
                  <a:pt x="3786378" y="3187699"/>
                </a:lnTo>
                <a:lnTo>
                  <a:pt x="3786631" y="3187699"/>
                </a:lnTo>
                <a:lnTo>
                  <a:pt x="3686175" y="3225799"/>
                </a:lnTo>
                <a:lnTo>
                  <a:pt x="3686429" y="3225799"/>
                </a:lnTo>
                <a:lnTo>
                  <a:pt x="3583304" y="3276600"/>
                </a:lnTo>
                <a:lnTo>
                  <a:pt x="3583559" y="3276600"/>
                </a:lnTo>
                <a:lnTo>
                  <a:pt x="3478276" y="3314700"/>
                </a:lnTo>
                <a:lnTo>
                  <a:pt x="3478529" y="3314700"/>
                </a:lnTo>
                <a:lnTo>
                  <a:pt x="3371215" y="3352800"/>
                </a:lnTo>
                <a:lnTo>
                  <a:pt x="3371469" y="3352800"/>
                </a:lnTo>
                <a:lnTo>
                  <a:pt x="3262376" y="3390900"/>
                </a:lnTo>
                <a:lnTo>
                  <a:pt x="3262629" y="3390900"/>
                </a:lnTo>
                <a:lnTo>
                  <a:pt x="3151886" y="3416300"/>
                </a:lnTo>
                <a:lnTo>
                  <a:pt x="3152140" y="3416300"/>
                </a:lnTo>
                <a:lnTo>
                  <a:pt x="3040126" y="3441700"/>
                </a:lnTo>
                <a:lnTo>
                  <a:pt x="3040379" y="3441700"/>
                </a:lnTo>
                <a:lnTo>
                  <a:pt x="2927223" y="3454400"/>
                </a:lnTo>
                <a:lnTo>
                  <a:pt x="2927477" y="3454400"/>
                </a:lnTo>
                <a:lnTo>
                  <a:pt x="2813430" y="3479800"/>
                </a:lnTo>
                <a:lnTo>
                  <a:pt x="2813685" y="3479800"/>
                </a:lnTo>
                <a:lnTo>
                  <a:pt x="2699004" y="3492500"/>
                </a:lnTo>
                <a:lnTo>
                  <a:pt x="2815081" y="3492500"/>
                </a:lnTo>
                <a:lnTo>
                  <a:pt x="2929381" y="3467100"/>
                </a:lnTo>
                <a:lnTo>
                  <a:pt x="3042793" y="3454400"/>
                </a:lnTo>
                <a:lnTo>
                  <a:pt x="3155061" y="3429000"/>
                </a:lnTo>
                <a:lnTo>
                  <a:pt x="3265931" y="3390900"/>
                </a:lnTo>
                <a:lnTo>
                  <a:pt x="3375279" y="3365500"/>
                </a:lnTo>
                <a:lnTo>
                  <a:pt x="3588258" y="3289300"/>
                </a:lnTo>
                <a:lnTo>
                  <a:pt x="3691509" y="3238499"/>
                </a:lnTo>
                <a:lnTo>
                  <a:pt x="3792220" y="3187699"/>
                </a:lnTo>
                <a:lnTo>
                  <a:pt x="3890264" y="3136899"/>
                </a:lnTo>
                <a:lnTo>
                  <a:pt x="3985260" y="3086099"/>
                </a:lnTo>
                <a:lnTo>
                  <a:pt x="4077208" y="3035299"/>
                </a:lnTo>
                <a:lnTo>
                  <a:pt x="4165854" y="2971799"/>
                </a:lnTo>
                <a:lnTo>
                  <a:pt x="4250817" y="2908299"/>
                </a:lnTo>
                <a:lnTo>
                  <a:pt x="4331843" y="2844799"/>
                </a:lnTo>
                <a:lnTo>
                  <a:pt x="4408932" y="2781299"/>
                </a:lnTo>
                <a:lnTo>
                  <a:pt x="4481703" y="2717799"/>
                </a:lnTo>
                <a:lnTo>
                  <a:pt x="4549902" y="2641599"/>
                </a:lnTo>
                <a:lnTo>
                  <a:pt x="4613529" y="2565399"/>
                </a:lnTo>
                <a:lnTo>
                  <a:pt x="4672076" y="2501899"/>
                </a:lnTo>
                <a:lnTo>
                  <a:pt x="4725416" y="2425699"/>
                </a:lnTo>
                <a:lnTo>
                  <a:pt x="4773295" y="2349499"/>
                </a:lnTo>
                <a:lnTo>
                  <a:pt x="4852035" y="2184399"/>
                </a:lnTo>
                <a:lnTo>
                  <a:pt x="4868037" y="2146299"/>
                </a:lnTo>
                <a:lnTo>
                  <a:pt x="4882515" y="2108199"/>
                </a:lnTo>
                <a:lnTo>
                  <a:pt x="4895342" y="2070099"/>
                </a:lnTo>
                <a:lnTo>
                  <a:pt x="4906518" y="2031999"/>
                </a:lnTo>
                <a:lnTo>
                  <a:pt x="4916043" y="1993899"/>
                </a:lnTo>
                <a:lnTo>
                  <a:pt x="4923917" y="1943099"/>
                </a:lnTo>
                <a:lnTo>
                  <a:pt x="4930140" y="1904999"/>
                </a:lnTo>
                <a:lnTo>
                  <a:pt x="4934585" y="1866899"/>
                </a:lnTo>
                <a:lnTo>
                  <a:pt x="4937252" y="1828799"/>
                </a:lnTo>
                <a:lnTo>
                  <a:pt x="4938141" y="1790699"/>
                </a:lnTo>
                <a:lnTo>
                  <a:pt x="4937125" y="1701799"/>
                </a:lnTo>
                <a:lnTo>
                  <a:pt x="4934458" y="1625599"/>
                </a:lnTo>
                <a:lnTo>
                  <a:pt x="4929886" y="1549399"/>
                </a:lnTo>
                <a:lnTo>
                  <a:pt x="4923536" y="1460499"/>
                </a:lnTo>
                <a:lnTo>
                  <a:pt x="4915662" y="1384299"/>
                </a:lnTo>
                <a:lnTo>
                  <a:pt x="4906010" y="1308099"/>
                </a:lnTo>
                <a:lnTo>
                  <a:pt x="4894961" y="1231899"/>
                </a:lnTo>
                <a:lnTo>
                  <a:pt x="4882261" y="1155699"/>
                </a:lnTo>
                <a:lnTo>
                  <a:pt x="4868291" y="1079499"/>
                </a:lnTo>
                <a:lnTo>
                  <a:pt x="4852797" y="1003299"/>
                </a:lnTo>
                <a:lnTo>
                  <a:pt x="4836160" y="927099"/>
                </a:lnTo>
                <a:lnTo>
                  <a:pt x="4818253" y="863599"/>
                </a:lnTo>
                <a:lnTo>
                  <a:pt x="4798949" y="787399"/>
                </a:lnTo>
                <a:lnTo>
                  <a:pt x="4778629" y="723899"/>
                </a:lnTo>
                <a:lnTo>
                  <a:pt x="4757420" y="660399"/>
                </a:lnTo>
                <a:close/>
              </a:path>
              <a:path w="4938395" h="3505200">
                <a:moveTo>
                  <a:pt x="4497197" y="177800"/>
                </a:moveTo>
                <a:lnTo>
                  <a:pt x="4487672" y="177800"/>
                </a:lnTo>
                <a:lnTo>
                  <a:pt x="4516374" y="215900"/>
                </a:lnTo>
                <a:lnTo>
                  <a:pt x="4516120" y="215900"/>
                </a:lnTo>
                <a:lnTo>
                  <a:pt x="4544441" y="254000"/>
                </a:lnTo>
                <a:lnTo>
                  <a:pt x="4544187" y="254000"/>
                </a:lnTo>
                <a:lnTo>
                  <a:pt x="4571873" y="292100"/>
                </a:lnTo>
                <a:lnTo>
                  <a:pt x="4598924" y="342900"/>
                </a:lnTo>
                <a:lnTo>
                  <a:pt x="4625213" y="381000"/>
                </a:lnTo>
                <a:lnTo>
                  <a:pt x="4650994" y="431800"/>
                </a:lnTo>
                <a:lnTo>
                  <a:pt x="4675759" y="495299"/>
                </a:lnTo>
                <a:lnTo>
                  <a:pt x="4699889" y="546099"/>
                </a:lnTo>
                <a:lnTo>
                  <a:pt x="4723130" y="609599"/>
                </a:lnTo>
                <a:lnTo>
                  <a:pt x="4745482" y="673099"/>
                </a:lnTo>
                <a:lnTo>
                  <a:pt x="4745355" y="660399"/>
                </a:lnTo>
                <a:lnTo>
                  <a:pt x="4757420" y="660399"/>
                </a:lnTo>
                <a:lnTo>
                  <a:pt x="4734941" y="596899"/>
                </a:lnTo>
                <a:lnTo>
                  <a:pt x="4711700" y="546099"/>
                </a:lnTo>
                <a:lnTo>
                  <a:pt x="4687316" y="482599"/>
                </a:lnTo>
                <a:lnTo>
                  <a:pt x="4662297" y="431800"/>
                </a:lnTo>
                <a:lnTo>
                  <a:pt x="4636389" y="381000"/>
                </a:lnTo>
                <a:lnTo>
                  <a:pt x="4609846" y="330200"/>
                </a:lnTo>
                <a:lnTo>
                  <a:pt x="4582541" y="292100"/>
                </a:lnTo>
                <a:lnTo>
                  <a:pt x="4554601" y="241300"/>
                </a:lnTo>
                <a:lnTo>
                  <a:pt x="4526153" y="203200"/>
                </a:lnTo>
                <a:lnTo>
                  <a:pt x="4497197" y="177800"/>
                </a:lnTo>
                <a:close/>
              </a:path>
              <a:path w="4938395" h="3505200">
                <a:moveTo>
                  <a:pt x="4345686" y="63500"/>
                </a:moveTo>
                <a:lnTo>
                  <a:pt x="4283456" y="63500"/>
                </a:lnTo>
                <a:lnTo>
                  <a:pt x="4282440" y="76200"/>
                </a:lnTo>
                <a:lnTo>
                  <a:pt x="4341368" y="76200"/>
                </a:lnTo>
                <a:lnTo>
                  <a:pt x="4371594" y="88900"/>
                </a:lnTo>
                <a:lnTo>
                  <a:pt x="4370832" y="88900"/>
                </a:lnTo>
                <a:lnTo>
                  <a:pt x="4400931" y="114300"/>
                </a:lnTo>
                <a:lnTo>
                  <a:pt x="4400296" y="114300"/>
                </a:lnTo>
                <a:lnTo>
                  <a:pt x="4430141" y="127000"/>
                </a:lnTo>
                <a:lnTo>
                  <a:pt x="4429633" y="127000"/>
                </a:lnTo>
                <a:lnTo>
                  <a:pt x="4459097" y="152400"/>
                </a:lnTo>
                <a:lnTo>
                  <a:pt x="4458716" y="152400"/>
                </a:lnTo>
                <a:lnTo>
                  <a:pt x="4488053" y="190500"/>
                </a:lnTo>
                <a:lnTo>
                  <a:pt x="4487672" y="177800"/>
                </a:lnTo>
                <a:lnTo>
                  <a:pt x="4497197" y="177800"/>
                </a:lnTo>
                <a:lnTo>
                  <a:pt x="4467606" y="139700"/>
                </a:lnTo>
                <a:lnTo>
                  <a:pt x="4437761" y="114300"/>
                </a:lnTo>
                <a:lnTo>
                  <a:pt x="4407408" y="101600"/>
                </a:lnTo>
                <a:lnTo>
                  <a:pt x="4376674" y="76200"/>
                </a:lnTo>
                <a:lnTo>
                  <a:pt x="4345686" y="63500"/>
                </a:lnTo>
                <a:close/>
              </a:path>
              <a:path w="4938395" h="3505200">
                <a:moveTo>
                  <a:pt x="223456" y="38100"/>
                </a:moveTo>
                <a:lnTo>
                  <a:pt x="187198" y="38100"/>
                </a:lnTo>
                <a:lnTo>
                  <a:pt x="197358" y="50800"/>
                </a:lnTo>
                <a:lnTo>
                  <a:pt x="191519" y="57750"/>
                </a:lnTo>
                <a:lnTo>
                  <a:pt x="212090" y="76200"/>
                </a:lnTo>
                <a:lnTo>
                  <a:pt x="223456" y="38100"/>
                </a:lnTo>
                <a:close/>
              </a:path>
              <a:path w="4938395" h="3505200">
                <a:moveTo>
                  <a:pt x="187198" y="38100"/>
                </a:moveTo>
                <a:lnTo>
                  <a:pt x="179488" y="46961"/>
                </a:lnTo>
                <a:lnTo>
                  <a:pt x="191519" y="57750"/>
                </a:lnTo>
                <a:lnTo>
                  <a:pt x="197358" y="50800"/>
                </a:lnTo>
                <a:lnTo>
                  <a:pt x="187198" y="38100"/>
                </a:lnTo>
                <a:close/>
              </a:path>
              <a:path w="4938395" h="3505200">
                <a:moveTo>
                  <a:pt x="234823" y="0"/>
                </a:moveTo>
                <a:lnTo>
                  <a:pt x="155448" y="25400"/>
                </a:lnTo>
                <a:lnTo>
                  <a:pt x="179488" y="46961"/>
                </a:lnTo>
                <a:lnTo>
                  <a:pt x="187198" y="38100"/>
                </a:lnTo>
                <a:lnTo>
                  <a:pt x="223456" y="38100"/>
                </a:lnTo>
                <a:lnTo>
                  <a:pt x="23482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7" name="object 7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3190" y="3493387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5917" y="2668726"/>
            <a:ext cx="1778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59808" y="3229736"/>
            <a:ext cx="2555875" cy="76200"/>
          </a:xfrm>
          <a:custGeom>
            <a:avLst/>
            <a:gdLst/>
            <a:ahLst/>
            <a:cxnLst/>
            <a:rect l="l" t="t" r="r" b="b"/>
            <a:pathLst>
              <a:path w="2555875" h="76200">
                <a:moveTo>
                  <a:pt x="2543669" y="31750"/>
                </a:moveTo>
                <a:lnTo>
                  <a:pt x="2492247" y="31750"/>
                </a:lnTo>
                <a:lnTo>
                  <a:pt x="2492374" y="44450"/>
                </a:lnTo>
                <a:lnTo>
                  <a:pt x="2479643" y="44522"/>
                </a:lnTo>
                <a:lnTo>
                  <a:pt x="2479801" y="76200"/>
                </a:lnTo>
                <a:lnTo>
                  <a:pt x="2555747" y="37718"/>
                </a:lnTo>
                <a:lnTo>
                  <a:pt x="2543669" y="31750"/>
                </a:lnTo>
                <a:close/>
              </a:path>
              <a:path w="2555875" h="76200">
                <a:moveTo>
                  <a:pt x="2479580" y="31822"/>
                </a:moveTo>
                <a:lnTo>
                  <a:pt x="0" y="45974"/>
                </a:lnTo>
                <a:lnTo>
                  <a:pt x="0" y="58674"/>
                </a:lnTo>
                <a:lnTo>
                  <a:pt x="2479643" y="44522"/>
                </a:lnTo>
                <a:lnTo>
                  <a:pt x="2479580" y="31822"/>
                </a:lnTo>
                <a:close/>
              </a:path>
              <a:path w="2555875" h="76200">
                <a:moveTo>
                  <a:pt x="2492247" y="31750"/>
                </a:moveTo>
                <a:lnTo>
                  <a:pt x="2479580" y="31822"/>
                </a:lnTo>
                <a:lnTo>
                  <a:pt x="2479643" y="44522"/>
                </a:lnTo>
                <a:lnTo>
                  <a:pt x="2492374" y="44450"/>
                </a:lnTo>
                <a:lnTo>
                  <a:pt x="2492247" y="31750"/>
                </a:lnTo>
                <a:close/>
              </a:path>
              <a:path w="2555875" h="76200">
                <a:moveTo>
                  <a:pt x="2479420" y="0"/>
                </a:moveTo>
                <a:lnTo>
                  <a:pt x="2479580" y="31822"/>
                </a:lnTo>
                <a:lnTo>
                  <a:pt x="2543669" y="31750"/>
                </a:lnTo>
                <a:lnTo>
                  <a:pt x="247942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56657" y="2829890"/>
            <a:ext cx="1195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stored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stack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top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54926" y="3136138"/>
            <a:ext cx="1002030" cy="843280"/>
            <a:chOff x="7154926" y="3136138"/>
            <a:chExt cx="1002030" cy="843280"/>
          </a:xfrm>
        </p:grpSpPr>
        <p:sp>
          <p:nvSpPr>
            <p:cNvPr id="18" name="object 18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61276" y="3425952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61276" y="3425952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61276" y="370941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61276" y="370941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79005" y="3958793"/>
            <a:ext cx="513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29507" y="3558666"/>
            <a:ext cx="4683760" cy="2755900"/>
          </a:xfrm>
          <a:custGeom>
            <a:avLst/>
            <a:gdLst/>
            <a:ahLst/>
            <a:cxnLst/>
            <a:rect l="l" t="t" r="r" b="b"/>
            <a:pathLst>
              <a:path w="4683759" h="2755900">
                <a:moveTo>
                  <a:pt x="257461" y="123955"/>
                </a:moveTo>
                <a:lnTo>
                  <a:pt x="254507" y="127000"/>
                </a:lnTo>
                <a:lnTo>
                  <a:pt x="246379" y="127000"/>
                </a:lnTo>
                <a:lnTo>
                  <a:pt x="239013" y="139700"/>
                </a:lnTo>
                <a:lnTo>
                  <a:pt x="216915" y="177800"/>
                </a:lnTo>
                <a:lnTo>
                  <a:pt x="195579" y="215900"/>
                </a:lnTo>
                <a:lnTo>
                  <a:pt x="174878" y="266700"/>
                </a:lnTo>
                <a:lnTo>
                  <a:pt x="161416" y="292100"/>
                </a:lnTo>
                <a:lnTo>
                  <a:pt x="154939" y="317500"/>
                </a:lnTo>
                <a:lnTo>
                  <a:pt x="148462" y="330200"/>
                </a:lnTo>
                <a:lnTo>
                  <a:pt x="141985" y="355600"/>
                </a:lnTo>
                <a:lnTo>
                  <a:pt x="135635" y="368300"/>
                </a:lnTo>
                <a:lnTo>
                  <a:pt x="129412" y="393700"/>
                </a:lnTo>
                <a:lnTo>
                  <a:pt x="123316" y="419100"/>
                </a:lnTo>
                <a:lnTo>
                  <a:pt x="111378" y="457200"/>
                </a:lnTo>
                <a:lnTo>
                  <a:pt x="99821" y="508000"/>
                </a:lnTo>
                <a:lnTo>
                  <a:pt x="88900" y="558800"/>
                </a:lnTo>
                <a:lnTo>
                  <a:pt x="78358" y="596900"/>
                </a:lnTo>
                <a:lnTo>
                  <a:pt x="68325" y="660400"/>
                </a:lnTo>
                <a:lnTo>
                  <a:pt x="59054" y="711200"/>
                </a:lnTo>
                <a:lnTo>
                  <a:pt x="50164" y="762000"/>
                </a:lnTo>
                <a:lnTo>
                  <a:pt x="41909" y="812800"/>
                </a:lnTo>
                <a:lnTo>
                  <a:pt x="34289" y="876300"/>
                </a:lnTo>
                <a:lnTo>
                  <a:pt x="27431" y="927100"/>
                </a:lnTo>
                <a:lnTo>
                  <a:pt x="21208" y="990600"/>
                </a:lnTo>
                <a:lnTo>
                  <a:pt x="15747" y="1054100"/>
                </a:lnTo>
                <a:lnTo>
                  <a:pt x="11048" y="1117600"/>
                </a:lnTo>
                <a:lnTo>
                  <a:pt x="7112" y="1168400"/>
                </a:lnTo>
                <a:lnTo>
                  <a:pt x="4063" y="1231900"/>
                </a:lnTo>
                <a:lnTo>
                  <a:pt x="1777" y="1295400"/>
                </a:lnTo>
                <a:lnTo>
                  <a:pt x="507" y="1358900"/>
                </a:lnTo>
                <a:lnTo>
                  <a:pt x="0" y="1422400"/>
                </a:lnTo>
                <a:lnTo>
                  <a:pt x="888" y="1460500"/>
                </a:lnTo>
                <a:lnTo>
                  <a:pt x="3428" y="1485900"/>
                </a:lnTo>
                <a:lnTo>
                  <a:pt x="7619" y="1511300"/>
                </a:lnTo>
                <a:lnTo>
                  <a:pt x="13588" y="1549400"/>
                </a:lnTo>
                <a:lnTo>
                  <a:pt x="21081" y="1574800"/>
                </a:lnTo>
                <a:lnTo>
                  <a:pt x="30098" y="1612900"/>
                </a:lnTo>
                <a:lnTo>
                  <a:pt x="40766" y="1638300"/>
                </a:lnTo>
                <a:lnTo>
                  <a:pt x="52958" y="1676400"/>
                </a:lnTo>
                <a:lnTo>
                  <a:pt x="81787" y="1739900"/>
                </a:lnTo>
                <a:lnTo>
                  <a:pt x="116331" y="1790700"/>
                </a:lnTo>
                <a:lnTo>
                  <a:pt x="156590" y="1854200"/>
                </a:lnTo>
                <a:lnTo>
                  <a:pt x="202056" y="1917700"/>
                </a:lnTo>
                <a:lnTo>
                  <a:pt x="252729" y="1968500"/>
                </a:lnTo>
                <a:lnTo>
                  <a:pt x="308355" y="2032000"/>
                </a:lnTo>
                <a:lnTo>
                  <a:pt x="368680" y="2082800"/>
                </a:lnTo>
                <a:lnTo>
                  <a:pt x="433323" y="2146300"/>
                </a:lnTo>
                <a:lnTo>
                  <a:pt x="502412" y="2197100"/>
                </a:lnTo>
                <a:lnTo>
                  <a:pt x="575563" y="2247900"/>
                </a:lnTo>
                <a:lnTo>
                  <a:pt x="652398" y="2298700"/>
                </a:lnTo>
                <a:lnTo>
                  <a:pt x="732916" y="2349500"/>
                </a:lnTo>
                <a:lnTo>
                  <a:pt x="816863" y="2387600"/>
                </a:lnTo>
                <a:lnTo>
                  <a:pt x="904113" y="2438400"/>
                </a:lnTo>
                <a:lnTo>
                  <a:pt x="994282" y="2476500"/>
                </a:lnTo>
                <a:lnTo>
                  <a:pt x="1087246" y="2514600"/>
                </a:lnTo>
                <a:lnTo>
                  <a:pt x="1280540" y="2590800"/>
                </a:lnTo>
                <a:lnTo>
                  <a:pt x="1482470" y="2641600"/>
                </a:lnTo>
                <a:lnTo>
                  <a:pt x="1586102" y="2679700"/>
                </a:lnTo>
                <a:lnTo>
                  <a:pt x="1691258" y="2692400"/>
                </a:lnTo>
                <a:lnTo>
                  <a:pt x="1797684" y="2717800"/>
                </a:lnTo>
                <a:lnTo>
                  <a:pt x="2122551" y="2755900"/>
                </a:lnTo>
                <a:lnTo>
                  <a:pt x="2560828" y="2755900"/>
                </a:lnTo>
                <a:lnTo>
                  <a:pt x="2669793" y="2743200"/>
                </a:lnTo>
                <a:lnTo>
                  <a:pt x="2123566" y="2743200"/>
                </a:lnTo>
                <a:lnTo>
                  <a:pt x="2014727" y="2730500"/>
                </a:lnTo>
                <a:lnTo>
                  <a:pt x="2014981" y="2730500"/>
                </a:lnTo>
                <a:lnTo>
                  <a:pt x="1906777" y="2717800"/>
                </a:lnTo>
                <a:lnTo>
                  <a:pt x="1907031" y="2717800"/>
                </a:lnTo>
                <a:lnTo>
                  <a:pt x="1799716" y="2705100"/>
                </a:lnTo>
                <a:lnTo>
                  <a:pt x="1693671" y="2679700"/>
                </a:lnTo>
                <a:lnTo>
                  <a:pt x="1693926" y="2679700"/>
                </a:lnTo>
                <a:lnTo>
                  <a:pt x="1588896" y="2667000"/>
                </a:lnTo>
                <a:lnTo>
                  <a:pt x="1589151" y="2667000"/>
                </a:lnTo>
                <a:lnTo>
                  <a:pt x="1485645" y="2628900"/>
                </a:lnTo>
                <a:lnTo>
                  <a:pt x="1485900" y="2628900"/>
                </a:lnTo>
                <a:lnTo>
                  <a:pt x="1384172" y="2603500"/>
                </a:lnTo>
                <a:lnTo>
                  <a:pt x="1384300" y="2603500"/>
                </a:lnTo>
                <a:lnTo>
                  <a:pt x="1284477" y="2578100"/>
                </a:lnTo>
                <a:lnTo>
                  <a:pt x="1284731" y="2578100"/>
                </a:lnTo>
                <a:lnTo>
                  <a:pt x="1187068" y="2540000"/>
                </a:lnTo>
                <a:lnTo>
                  <a:pt x="1091945" y="2501900"/>
                </a:lnTo>
                <a:lnTo>
                  <a:pt x="999235" y="2463800"/>
                </a:lnTo>
                <a:lnTo>
                  <a:pt x="999489" y="2463800"/>
                </a:lnTo>
                <a:lnTo>
                  <a:pt x="909573" y="2425700"/>
                </a:lnTo>
                <a:lnTo>
                  <a:pt x="909701" y="2425700"/>
                </a:lnTo>
                <a:lnTo>
                  <a:pt x="822705" y="2374900"/>
                </a:lnTo>
                <a:lnTo>
                  <a:pt x="822959" y="2374900"/>
                </a:lnTo>
                <a:lnTo>
                  <a:pt x="739139" y="2336800"/>
                </a:lnTo>
                <a:lnTo>
                  <a:pt x="739393" y="2336800"/>
                </a:lnTo>
                <a:lnTo>
                  <a:pt x="659002" y="2286000"/>
                </a:lnTo>
                <a:lnTo>
                  <a:pt x="582548" y="2235200"/>
                </a:lnTo>
                <a:lnTo>
                  <a:pt x="582676" y="2235200"/>
                </a:lnTo>
                <a:lnTo>
                  <a:pt x="509904" y="2184400"/>
                </a:lnTo>
                <a:lnTo>
                  <a:pt x="441197" y="2133600"/>
                </a:lnTo>
                <a:lnTo>
                  <a:pt x="441451" y="2133600"/>
                </a:lnTo>
                <a:lnTo>
                  <a:pt x="376935" y="2082800"/>
                </a:lnTo>
                <a:lnTo>
                  <a:pt x="377189" y="2082800"/>
                </a:lnTo>
                <a:lnTo>
                  <a:pt x="317118" y="2019300"/>
                </a:lnTo>
                <a:lnTo>
                  <a:pt x="262000" y="1968500"/>
                </a:lnTo>
                <a:lnTo>
                  <a:pt x="211835" y="1905000"/>
                </a:lnTo>
                <a:lnTo>
                  <a:pt x="212089" y="1905000"/>
                </a:lnTo>
                <a:lnTo>
                  <a:pt x="166750" y="1854200"/>
                </a:lnTo>
                <a:lnTo>
                  <a:pt x="167004" y="1854200"/>
                </a:lnTo>
                <a:lnTo>
                  <a:pt x="127000" y="1790700"/>
                </a:lnTo>
                <a:lnTo>
                  <a:pt x="127253" y="1790700"/>
                </a:lnTo>
                <a:lnTo>
                  <a:pt x="92837" y="1727200"/>
                </a:lnTo>
                <a:lnTo>
                  <a:pt x="93090" y="1727200"/>
                </a:lnTo>
                <a:lnTo>
                  <a:pt x="64515" y="1663700"/>
                </a:lnTo>
                <a:lnTo>
                  <a:pt x="64769" y="1663700"/>
                </a:lnTo>
                <a:lnTo>
                  <a:pt x="52577" y="1638300"/>
                </a:lnTo>
                <a:lnTo>
                  <a:pt x="42163" y="1612900"/>
                </a:lnTo>
                <a:lnTo>
                  <a:pt x="33273" y="1574800"/>
                </a:lnTo>
                <a:lnTo>
                  <a:pt x="33400" y="1574800"/>
                </a:lnTo>
                <a:lnTo>
                  <a:pt x="25907" y="1549400"/>
                </a:lnTo>
                <a:lnTo>
                  <a:pt x="20192" y="1511300"/>
                </a:lnTo>
                <a:lnTo>
                  <a:pt x="16001" y="1485900"/>
                </a:lnTo>
                <a:lnTo>
                  <a:pt x="13462" y="1447800"/>
                </a:lnTo>
                <a:lnTo>
                  <a:pt x="12700" y="1422400"/>
                </a:lnTo>
                <a:lnTo>
                  <a:pt x="13207" y="1358900"/>
                </a:lnTo>
                <a:lnTo>
                  <a:pt x="14477" y="1295400"/>
                </a:lnTo>
                <a:lnTo>
                  <a:pt x="16763" y="1231900"/>
                </a:lnTo>
                <a:lnTo>
                  <a:pt x="19812" y="1168400"/>
                </a:lnTo>
                <a:lnTo>
                  <a:pt x="20599" y="1168400"/>
                </a:lnTo>
                <a:lnTo>
                  <a:pt x="23748" y="1117600"/>
                </a:lnTo>
                <a:lnTo>
                  <a:pt x="28447" y="1054100"/>
                </a:lnTo>
                <a:lnTo>
                  <a:pt x="33908" y="990600"/>
                </a:lnTo>
                <a:lnTo>
                  <a:pt x="40004" y="939800"/>
                </a:lnTo>
                <a:lnTo>
                  <a:pt x="46862" y="876300"/>
                </a:lnTo>
                <a:lnTo>
                  <a:pt x="54482" y="825500"/>
                </a:lnTo>
                <a:lnTo>
                  <a:pt x="62737" y="762000"/>
                </a:lnTo>
                <a:lnTo>
                  <a:pt x="71500" y="711200"/>
                </a:lnTo>
                <a:lnTo>
                  <a:pt x="80898" y="660400"/>
                </a:lnTo>
                <a:lnTo>
                  <a:pt x="90804" y="609600"/>
                </a:lnTo>
                <a:lnTo>
                  <a:pt x="101345" y="558800"/>
                </a:lnTo>
                <a:lnTo>
                  <a:pt x="112267" y="508000"/>
                </a:lnTo>
                <a:lnTo>
                  <a:pt x="123697" y="457200"/>
                </a:lnTo>
                <a:lnTo>
                  <a:pt x="135508" y="419100"/>
                </a:lnTo>
                <a:lnTo>
                  <a:pt x="141604" y="393700"/>
                </a:lnTo>
                <a:lnTo>
                  <a:pt x="147700" y="381000"/>
                </a:lnTo>
                <a:lnTo>
                  <a:pt x="154050" y="355600"/>
                </a:lnTo>
                <a:lnTo>
                  <a:pt x="160400" y="342900"/>
                </a:lnTo>
                <a:lnTo>
                  <a:pt x="166877" y="317500"/>
                </a:lnTo>
                <a:lnTo>
                  <a:pt x="173354" y="304800"/>
                </a:lnTo>
                <a:lnTo>
                  <a:pt x="179958" y="279400"/>
                </a:lnTo>
                <a:lnTo>
                  <a:pt x="186562" y="266700"/>
                </a:lnTo>
                <a:lnTo>
                  <a:pt x="200278" y="241300"/>
                </a:lnTo>
                <a:lnTo>
                  <a:pt x="207009" y="215900"/>
                </a:lnTo>
                <a:lnTo>
                  <a:pt x="227964" y="177800"/>
                </a:lnTo>
                <a:lnTo>
                  <a:pt x="235076" y="165100"/>
                </a:lnTo>
                <a:lnTo>
                  <a:pt x="242062" y="165100"/>
                </a:lnTo>
                <a:lnTo>
                  <a:pt x="249300" y="152400"/>
                </a:lnTo>
                <a:lnTo>
                  <a:pt x="249046" y="152400"/>
                </a:lnTo>
                <a:lnTo>
                  <a:pt x="256285" y="139700"/>
                </a:lnTo>
                <a:lnTo>
                  <a:pt x="261046" y="131272"/>
                </a:lnTo>
                <a:lnTo>
                  <a:pt x="257461" y="123955"/>
                </a:lnTo>
                <a:close/>
              </a:path>
              <a:path w="4683759" h="2755900">
                <a:moveTo>
                  <a:pt x="4352544" y="63500"/>
                </a:moveTo>
                <a:lnTo>
                  <a:pt x="4332986" y="63500"/>
                </a:lnTo>
                <a:lnTo>
                  <a:pt x="4343399" y="76200"/>
                </a:lnTo>
                <a:lnTo>
                  <a:pt x="4343145" y="76200"/>
                </a:lnTo>
                <a:lnTo>
                  <a:pt x="4353433" y="88900"/>
                </a:lnTo>
                <a:lnTo>
                  <a:pt x="4363466" y="101600"/>
                </a:lnTo>
                <a:lnTo>
                  <a:pt x="4373498" y="114300"/>
                </a:lnTo>
                <a:lnTo>
                  <a:pt x="4383404" y="127000"/>
                </a:lnTo>
                <a:lnTo>
                  <a:pt x="4403090" y="152400"/>
                </a:lnTo>
                <a:lnTo>
                  <a:pt x="4412742" y="177800"/>
                </a:lnTo>
                <a:lnTo>
                  <a:pt x="4422394" y="190500"/>
                </a:lnTo>
                <a:lnTo>
                  <a:pt x="4431919" y="203200"/>
                </a:lnTo>
                <a:lnTo>
                  <a:pt x="4441317" y="228600"/>
                </a:lnTo>
                <a:lnTo>
                  <a:pt x="4450588" y="241300"/>
                </a:lnTo>
                <a:lnTo>
                  <a:pt x="4459859" y="266700"/>
                </a:lnTo>
                <a:lnTo>
                  <a:pt x="4468875" y="279400"/>
                </a:lnTo>
                <a:lnTo>
                  <a:pt x="4477766" y="304800"/>
                </a:lnTo>
                <a:lnTo>
                  <a:pt x="4486656" y="317500"/>
                </a:lnTo>
                <a:lnTo>
                  <a:pt x="4495419" y="342900"/>
                </a:lnTo>
                <a:lnTo>
                  <a:pt x="4512310" y="393700"/>
                </a:lnTo>
                <a:lnTo>
                  <a:pt x="4528439" y="431800"/>
                </a:lnTo>
                <a:lnTo>
                  <a:pt x="4544187" y="482600"/>
                </a:lnTo>
                <a:lnTo>
                  <a:pt x="4559045" y="533400"/>
                </a:lnTo>
                <a:lnTo>
                  <a:pt x="4573270" y="584200"/>
                </a:lnTo>
                <a:lnTo>
                  <a:pt x="4586732" y="647700"/>
                </a:lnTo>
                <a:lnTo>
                  <a:pt x="4599304" y="698500"/>
                </a:lnTo>
                <a:lnTo>
                  <a:pt x="4610989" y="762000"/>
                </a:lnTo>
                <a:lnTo>
                  <a:pt x="4621657" y="812800"/>
                </a:lnTo>
                <a:lnTo>
                  <a:pt x="4631436" y="876300"/>
                </a:lnTo>
                <a:lnTo>
                  <a:pt x="4640325" y="939800"/>
                </a:lnTo>
                <a:lnTo>
                  <a:pt x="4648072" y="1003300"/>
                </a:lnTo>
                <a:lnTo>
                  <a:pt x="4654803" y="1066800"/>
                </a:lnTo>
                <a:lnTo>
                  <a:pt x="4660392" y="1130300"/>
                </a:lnTo>
                <a:lnTo>
                  <a:pt x="4664710" y="1193800"/>
                </a:lnTo>
                <a:lnTo>
                  <a:pt x="4668012" y="1257300"/>
                </a:lnTo>
                <a:lnTo>
                  <a:pt x="4669917" y="1320800"/>
                </a:lnTo>
                <a:lnTo>
                  <a:pt x="4670551" y="1384300"/>
                </a:lnTo>
                <a:lnTo>
                  <a:pt x="4669790" y="1409700"/>
                </a:lnTo>
                <a:lnTo>
                  <a:pt x="4667249" y="1447800"/>
                </a:lnTo>
                <a:lnTo>
                  <a:pt x="4663059" y="1473200"/>
                </a:lnTo>
                <a:lnTo>
                  <a:pt x="4657344" y="1511300"/>
                </a:lnTo>
                <a:lnTo>
                  <a:pt x="4649977" y="1536700"/>
                </a:lnTo>
                <a:lnTo>
                  <a:pt x="4641088" y="1574800"/>
                </a:lnTo>
                <a:lnTo>
                  <a:pt x="4630546" y="1600200"/>
                </a:lnTo>
                <a:lnTo>
                  <a:pt x="4618609" y="1638300"/>
                </a:lnTo>
                <a:lnTo>
                  <a:pt x="4590161" y="1701800"/>
                </a:lnTo>
                <a:lnTo>
                  <a:pt x="4590415" y="1701800"/>
                </a:lnTo>
                <a:lnTo>
                  <a:pt x="4555997" y="1765300"/>
                </a:lnTo>
                <a:lnTo>
                  <a:pt x="4556251" y="1765300"/>
                </a:lnTo>
                <a:lnTo>
                  <a:pt x="4516246" y="1816100"/>
                </a:lnTo>
                <a:lnTo>
                  <a:pt x="4516500" y="1816100"/>
                </a:lnTo>
                <a:lnTo>
                  <a:pt x="4471162" y="1879600"/>
                </a:lnTo>
                <a:lnTo>
                  <a:pt x="4471416" y="1879600"/>
                </a:lnTo>
                <a:lnTo>
                  <a:pt x="4420996" y="1943100"/>
                </a:lnTo>
                <a:lnTo>
                  <a:pt x="4421250" y="1943100"/>
                </a:lnTo>
                <a:lnTo>
                  <a:pt x="4366006" y="1993900"/>
                </a:lnTo>
                <a:lnTo>
                  <a:pt x="4306062" y="2057400"/>
                </a:lnTo>
                <a:lnTo>
                  <a:pt x="4306316" y="2057400"/>
                </a:lnTo>
                <a:lnTo>
                  <a:pt x="4241799" y="2108200"/>
                </a:lnTo>
                <a:lnTo>
                  <a:pt x="4242053" y="2108200"/>
                </a:lnTo>
                <a:lnTo>
                  <a:pt x="4173219" y="2171700"/>
                </a:lnTo>
                <a:lnTo>
                  <a:pt x="4100575" y="2222500"/>
                </a:lnTo>
                <a:lnTo>
                  <a:pt x="4023994" y="2273300"/>
                </a:lnTo>
                <a:lnTo>
                  <a:pt x="4024248" y="2273300"/>
                </a:lnTo>
                <a:lnTo>
                  <a:pt x="3943858" y="2324100"/>
                </a:lnTo>
                <a:lnTo>
                  <a:pt x="3944112" y="2324100"/>
                </a:lnTo>
                <a:lnTo>
                  <a:pt x="3860291" y="2362200"/>
                </a:lnTo>
                <a:lnTo>
                  <a:pt x="3860545" y="2362200"/>
                </a:lnTo>
                <a:lnTo>
                  <a:pt x="3773423" y="2413000"/>
                </a:lnTo>
                <a:lnTo>
                  <a:pt x="3773677" y="2413000"/>
                </a:lnTo>
                <a:lnTo>
                  <a:pt x="3683762" y="2451100"/>
                </a:lnTo>
                <a:lnTo>
                  <a:pt x="3684016" y="2451100"/>
                </a:lnTo>
                <a:lnTo>
                  <a:pt x="3591178" y="2501900"/>
                </a:lnTo>
                <a:lnTo>
                  <a:pt x="3591306" y="2501900"/>
                </a:lnTo>
                <a:lnTo>
                  <a:pt x="3496056" y="2540000"/>
                </a:lnTo>
                <a:lnTo>
                  <a:pt x="3398519" y="2565400"/>
                </a:lnTo>
                <a:lnTo>
                  <a:pt x="3398773" y="2565400"/>
                </a:lnTo>
                <a:lnTo>
                  <a:pt x="3298951" y="2603500"/>
                </a:lnTo>
                <a:lnTo>
                  <a:pt x="3197351" y="2628900"/>
                </a:lnTo>
                <a:lnTo>
                  <a:pt x="3197606" y="2628900"/>
                </a:lnTo>
                <a:lnTo>
                  <a:pt x="3094227" y="2654300"/>
                </a:lnTo>
                <a:lnTo>
                  <a:pt x="2989452" y="2679700"/>
                </a:lnTo>
                <a:lnTo>
                  <a:pt x="2883408" y="2705100"/>
                </a:lnTo>
                <a:lnTo>
                  <a:pt x="2883662" y="2705100"/>
                </a:lnTo>
                <a:lnTo>
                  <a:pt x="2776219" y="2717800"/>
                </a:lnTo>
                <a:lnTo>
                  <a:pt x="2776473" y="2717800"/>
                </a:lnTo>
                <a:lnTo>
                  <a:pt x="2668396" y="2730500"/>
                </a:lnTo>
                <a:lnTo>
                  <a:pt x="2559812" y="2743200"/>
                </a:lnTo>
                <a:lnTo>
                  <a:pt x="2669793" y="2743200"/>
                </a:lnTo>
                <a:lnTo>
                  <a:pt x="2885693" y="2717800"/>
                </a:lnTo>
                <a:lnTo>
                  <a:pt x="3302762" y="2616200"/>
                </a:lnTo>
                <a:lnTo>
                  <a:pt x="3500627" y="2540000"/>
                </a:lnTo>
                <a:lnTo>
                  <a:pt x="3596132" y="2501900"/>
                </a:lnTo>
                <a:lnTo>
                  <a:pt x="3689095" y="2463800"/>
                </a:lnTo>
                <a:lnTo>
                  <a:pt x="3779266" y="2425700"/>
                </a:lnTo>
                <a:lnTo>
                  <a:pt x="3866515" y="2374900"/>
                </a:lnTo>
                <a:lnTo>
                  <a:pt x="3950462" y="2336800"/>
                </a:lnTo>
                <a:lnTo>
                  <a:pt x="4030979" y="2286000"/>
                </a:lnTo>
                <a:lnTo>
                  <a:pt x="4107941" y="2235200"/>
                </a:lnTo>
                <a:lnTo>
                  <a:pt x="4180966" y="2171700"/>
                </a:lnTo>
                <a:lnTo>
                  <a:pt x="4250054" y="2120900"/>
                </a:lnTo>
                <a:lnTo>
                  <a:pt x="4314697" y="2070100"/>
                </a:lnTo>
                <a:lnTo>
                  <a:pt x="4375149" y="2006600"/>
                </a:lnTo>
                <a:lnTo>
                  <a:pt x="4430648" y="1955800"/>
                </a:lnTo>
                <a:lnTo>
                  <a:pt x="4481321" y="1892300"/>
                </a:lnTo>
                <a:lnTo>
                  <a:pt x="4526788" y="1828800"/>
                </a:lnTo>
                <a:lnTo>
                  <a:pt x="4567046" y="1765300"/>
                </a:lnTo>
                <a:lnTo>
                  <a:pt x="4601591" y="1701800"/>
                </a:lnTo>
                <a:lnTo>
                  <a:pt x="4630420" y="1638300"/>
                </a:lnTo>
                <a:lnTo>
                  <a:pt x="4642612" y="1612900"/>
                </a:lnTo>
                <a:lnTo>
                  <a:pt x="4653279" y="1574800"/>
                </a:lnTo>
                <a:lnTo>
                  <a:pt x="4662296" y="1536700"/>
                </a:lnTo>
                <a:lnTo>
                  <a:pt x="4669790" y="1511300"/>
                </a:lnTo>
                <a:lnTo>
                  <a:pt x="4675632" y="1473200"/>
                </a:lnTo>
                <a:lnTo>
                  <a:pt x="4679822" y="1447800"/>
                </a:lnTo>
                <a:lnTo>
                  <a:pt x="4682490" y="1409700"/>
                </a:lnTo>
                <a:lnTo>
                  <a:pt x="4683251" y="1384300"/>
                </a:lnTo>
                <a:lnTo>
                  <a:pt x="4682617" y="1320800"/>
                </a:lnTo>
                <a:lnTo>
                  <a:pt x="4680712" y="1257300"/>
                </a:lnTo>
                <a:lnTo>
                  <a:pt x="4677410" y="1181100"/>
                </a:lnTo>
                <a:lnTo>
                  <a:pt x="4673092" y="1117600"/>
                </a:lnTo>
                <a:lnTo>
                  <a:pt x="4667376" y="1054100"/>
                </a:lnTo>
                <a:lnTo>
                  <a:pt x="4660772" y="1003300"/>
                </a:lnTo>
                <a:lnTo>
                  <a:pt x="4652898" y="939800"/>
                </a:lnTo>
                <a:lnTo>
                  <a:pt x="4644009" y="876300"/>
                </a:lnTo>
                <a:lnTo>
                  <a:pt x="4634229" y="812800"/>
                </a:lnTo>
                <a:lnTo>
                  <a:pt x="4623435" y="749300"/>
                </a:lnTo>
                <a:lnTo>
                  <a:pt x="4611623" y="698500"/>
                </a:lnTo>
                <a:lnTo>
                  <a:pt x="4599050" y="635000"/>
                </a:lnTo>
                <a:lnTo>
                  <a:pt x="4585589" y="584200"/>
                </a:lnTo>
                <a:lnTo>
                  <a:pt x="4571238" y="533400"/>
                </a:lnTo>
                <a:lnTo>
                  <a:pt x="4556251" y="482600"/>
                </a:lnTo>
                <a:lnTo>
                  <a:pt x="4540503" y="431800"/>
                </a:lnTo>
                <a:lnTo>
                  <a:pt x="4524247" y="381000"/>
                </a:lnTo>
                <a:lnTo>
                  <a:pt x="4507229" y="342900"/>
                </a:lnTo>
                <a:lnTo>
                  <a:pt x="4489449" y="292100"/>
                </a:lnTo>
                <a:lnTo>
                  <a:pt x="4480433" y="279400"/>
                </a:lnTo>
                <a:lnTo>
                  <a:pt x="4471289" y="254000"/>
                </a:lnTo>
                <a:lnTo>
                  <a:pt x="4462018" y="241300"/>
                </a:lnTo>
                <a:lnTo>
                  <a:pt x="4452620" y="215900"/>
                </a:lnTo>
                <a:lnTo>
                  <a:pt x="4443095" y="203200"/>
                </a:lnTo>
                <a:lnTo>
                  <a:pt x="4433443" y="177800"/>
                </a:lnTo>
                <a:lnTo>
                  <a:pt x="4423664" y="165100"/>
                </a:lnTo>
                <a:lnTo>
                  <a:pt x="4413758" y="152400"/>
                </a:lnTo>
                <a:lnTo>
                  <a:pt x="4403724" y="139700"/>
                </a:lnTo>
                <a:lnTo>
                  <a:pt x="4393819" y="114300"/>
                </a:lnTo>
                <a:lnTo>
                  <a:pt x="4383532" y="101600"/>
                </a:lnTo>
                <a:lnTo>
                  <a:pt x="4373371" y="88900"/>
                </a:lnTo>
                <a:lnTo>
                  <a:pt x="4352544" y="63500"/>
                </a:lnTo>
                <a:close/>
              </a:path>
              <a:path w="4683759" h="2755900">
                <a:moveTo>
                  <a:pt x="20599" y="1168400"/>
                </a:moveTo>
                <a:lnTo>
                  <a:pt x="19812" y="1168400"/>
                </a:lnTo>
                <a:lnTo>
                  <a:pt x="19812" y="1181100"/>
                </a:lnTo>
                <a:lnTo>
                  <a:pt x="20599" y="1168400"/>
                </a:lnTo>
                <a:close/>
              </a:path>
              <a:path w="4683759" h="2755900">
                <a:moveTo>
                  <a:pt x="309456" y="114300"/>
                </a:moveTo>
                <a:lnTo>
                  <a:pt x="266826" y="114300"/>
                </a:lnTo>
                <a:lnTo>
                  <a:pt x="273176" y="127000"/>
                </a:lnTo>
                <a:lnTo>
                  <a:pt x="263525" y="127000"/>
                </a:lnTo>
                <a:lnTo>
                  <a:pt x="261046" y="131272"/>
                </a:lnTo>
                <a:lnTo>
                  <a:pt x="277621" y="165100"/>
                </a:lnTo>
                <a:lnTo>
                  <a:pt x="309456" y="114300"/>
                </a:lnTo>
                <a:close/>
              </a:path>
              <a:path w="4683759" h="2755900">
                <a:moveTo>
                  <a:pt x="266826" y="114300"/>
                </a:moveTo>
                <a:lnTo>
                  <a:pt x="257461" y="123955"/>
                </a:lnTo>
                <a:lnTo>
                  <a:pt x="261046" y="131272"/>
                </a:lnTo>
                <a:lnTo>
                  <a:pt x="263525" y="127000"/>
                </a:lnTo>
                <a:lnTo>
                  <a:pt x="273176" y="127000"/>
                </a:lnTo>
                <a:lnTo>
                  <a:pt x="266826" y="114300"/>
                </a:lnTo>
                <a:close/>
              </a:path>
              <a:path w="4683759" h="2755900">
                <a:moveTo>
                  <a:pt x="325373" y="88900"/>
                </a:moveTo>
                <a:lnTo>
                  <a:pt x="240283" y="88900"/>
                </a:lnTo>
                <a:lnTo>
                  <a:pt x="257461" y="123955"/>
                </a:lnTo>
                <a:lnTo>
                  <a:pt x="266826" y="114300"/>
                </a:lnTo>
                <a:lnTo>
                  <a:pt x="309456" y="114300"/>
                </a:lnTo>
                <a:lnTo>
                  <a:pt x="325373" y="88900"/>
                </a:lnTo>
                <a:close/>
              </a:path>
              <a:path w="4683759" h="2755900">
                <a:moveTo>
                  <a:pt x="4322825" y="50800"/>
                </a:moveTo>
                <a:lnTo>
                  <a:pt x="4312666" y="50800"/>
                </a:lnTo>
                <a:lnTo>
                  <a:pt x="4323079" y="63500"/>
                </a:lnTo>
                <a:lnTo>
                  <a:pt x="4322825" y="50800"/>
                </a:lnTo>
                <a:close/>
              </a:path>
              <a:path w="4683759" h="2755900">
                <a:moveTo>
                  <a:pt x="4309871" y="25400"/>
                </a:moveTo>
                <a:lnTo>
                  <a:pt x="4281932" y="25400"/>
                </a:lnTo>
                <a:lnTo>
                  <a:pt x="4292472" y="38100"/>
                </a:lnTo>
                <a:lnTo>
                  <a:pt x="4302378" y="38100"/>
                </a:lnTo>
                <a:lnTo>
                  <a:pt x="4312920" y="50800"/>
                </a:lnTo>
                <a:lnTo>
                  <a:pt x="4322825" y="50800"/>
                </a:lnTo>
                <a:lnTo>
                  <a:pt x="4333240" y="63500"/>
                </a:lnTo>
                <a:lnTo>
                  <a:pt x="4342002" y="63500"/>
                </a:lnTo>
                <a:lnTo>
                  <a:pt x="4331335" y="50800"/>
                </a:lnTo>
                <a:lnTo>
                  <a:pt x="4320794" y="38100"/>
                </a:lnTo>
                <a:lnTo>
                  <a:pt x="4309871" y="25400"/>
                </a:lnTo>
                <a:close/>
              </a:path>
              <a:path w="4683759" h="2755900">
                <a:moveTo>
                  <a:pt x="4288154" y="12700"/>
                </a:moveTo>
                <a:lnTo>
                  <a:pt x="4261485" y="12700"/>
                </a:lnTo>
                <a:lnTo>
                  <a:pt x="4272025" y="25400"/>
                </a:lnTo>
                <a:lnTo>
                  <a:pt x="4299076" y="25400"/>
                </a:lnTo>
                <a:lnTo>
                  <a:pt x="4288154" y="12700"/>
                </a:lnTo>
                <a:close/>
              </a:path>
              <a:path w="4683759" h="2755900">
                <a:moveTo>
                  <a:pt x="4254881" y="0"/>
                </a:moveTo>
                <a:lnTo>
                  <a:pt x="4221479" y="0"/>
                </a:lnTo>
                <a:lnTo>
                  <a:pt x="4220971" y="12700"/>
                </a:lnTo>
                <a:lnTo>
                  <a:pt x="4266057" y="12700"/>
                </a:lnTo>
                <a:lnTo>
                  <a:pt x="425488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97826" y="5473700"/>
            <a:ext cx="1340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Implicit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arguments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from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top </a:t>
            </a:r>
            <a:r>
              <a:rPr sz="1200" b="1" dirty="0">
                <a:latin typeface="Calibri"/>
                <a:cs typeface="Calibri"/>
              </a:rPr>
              <a:t>two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stack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positions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64879" y="2507360"/>
            <a:ext cx="19189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in/out </a:t>
            </a:r>
            <a:r>
              <a:rPr sz="1800" dirty="0">
                <a:latin typeface="Calibri"/>
                <a:cs typeface="Calibri"/>
              </a:rPr>
              <a:t>operands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stack </a:t>
            </a:r>
            <a:r>
              <a:rPr sz="1800" dirty="0">
                <a:latin typeface="Calibri"/>
                <a:cs typeface="Calibri"/>
              </a:rPr>
              <a:t>only.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no </a:t>
            </a:r>
            <a:r>
              <a:rPr sz="1800" spc="-10" dirty="0">
                <a:latin typeface="Calibri"/>
                <a:cs typeface="Calibri"/>
              </a:rPr>
              <a:t>registers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architecture!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64879" y="4153661"/>
            <a:ext cx="18522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 </a:t>
            </a:r>
            <a:r>
              <a:rPr sz="1800" b="1" spc="-10" dirty="0">
                <a:latin typeface="Calibri"/>
                <a:cs typeface="Calibri"/>
              </a:rPr>
              <a:t>weird: </a:t>
            </a:r>
            <a:r>
              <a:rPr sz="1800" b="1" dirty="0">
                <a:latin typeface="Calibri"/>
                <a:cs typeface="Calibri"/>
              </a:rPr>
              <a:t>push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&lt;addr&gt;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loads</a:t>
            </a:r>
            <a:endParaRPr sz="1800">
              <a:latin typeface="Calibri"/>
              <a:cs typeface="Calibri"/>
            </a:endParaRPr>
          </a:p>
          <a:p>
            <a:pPr marL="12700" marR="355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&lt;addr&gt;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pushes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top,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pop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&lt;addr&gt;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stores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stack </a:t>
            </a:r>
            <a:r>
              <a:rPr sz="1800" b="1" dirty="0">
                <a:latin typeface="Calibri"/>
                <a:cs typeface="Calibri"/>
              </a:rPr>
              <a:t>top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&lt;addr&gt;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228" y="2693670"/>
            <a:ext cx="24841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(0xabc) </a:t>
            </a: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(0xac0) </a:t>
            </a:r>
            <a:r>
              <a:rPr sz="1800" b="1" spc="-20" dirty="0">
                <a:latin typeface="Courier New"/>
                <a:cs typeface="Courier New"/>
              </a:rPr>
              <a:t>addw</a:t>
            </a:r>
            <a:endParaRPr sz="1800">
              <a:latin typeface="Courier New"/>
              <a:cs typeface="Courier New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(0x123)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$10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//imm.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10 </a:t>
            </a:r>
            <a:r>
              <a:rPr sz="1800" b="1" spc="-20" dirty="0">
                <a:latin typeface="Courier New"/>
                <a:cs typeface="Courier New"/>
              </a:rPr>
              <a:t>mulw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ourier New"/>
                <a:cs typeface="Courier New"/>
              </a:rPr>
              <a:t>addw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pop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(0xdeadbeef)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228" y="5175250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do?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93064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Alternative:</a:t>
            </a:r>
            <a:r>
              <a:rPr spc="-80" dirty="0"/>
              <a:t> </a:t>
            </a:r>
            <a:r>
              <a:rPr dirty="0"/>
              <a:t>Stack</a:t>
            </a:r>
            <a:r>
              <a:rPr spc="-80" dirty="0"/>
              <a:t> </a:t>
            </a:r>
            <a:r>
              <a:rPr dirty="0"/>
              <a:t>Machine</a:t>
            </a:r>
            <a:r>
              <a:rPr spc="-80" dirty="0"/>
              <a:t> </a:t>
            </a:r>
            <a:r>
              <a:rPr spc="-10" dirty="0"/>
              <a:t>Architecture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Z4</a:t>
            </a:r>
            <a:r>
              <a:rPr spc="-25" dirty="0"/>
              <a:t> </a:t>
            </a:r>
            <a:r>
              <a:rPr dirty="0"/>
              <a:t>digital</a:t>
            </a:r>
            <a:r>
              <a:rPr spc="-25" dirty="0"/>
              <a:t> </a:t>
            </a:r>
            <a:r>
              <a:rPr dirty="0"/>
              <a:t>computer</a:t>
            </a:r>
            <a:r>
              <a:rPr spc="-25" dirty="0"/>
              <a:t> </a:t>
            </a:r>
            <a:r>
              <a:rPr dirty="0"/>
              <a:t>(1942</a:t>
            </a:r>
            <a:r>
              <a:rPr spc="-55" dirty="0"/>
              <a:t> </a:t>
            </a:r>
            <a:r>
              <a:rPr dirty="0"/>
              <a:t>+</a:t>
            </a:r>
            <a:r>
              <a:rPr spc="-20" dirty="0"/>
              <a:t> </a:t>
            </a:r>
            <a:r>
              <a:rPr spc="-10" dirty="0"/>
              <a:t>later)</a:t>
            </a:r>
          </a:p>
        </p:txBody>
      </p:sp>
      <p:sp>
        <p:nvSpPr>
          <p:cNvPr id="3" name="object 3"/>
          <p:cNvSpPr/>
          <p:nvPr/>
        </p:nvSpPr>
        <p:spPr>
          <a:xfrm>
            <a:off x="3837304" y="3139694"/>
            <a:ext cx="4938395" cy="3505200"/>
          </a:xfrm>
          <a:custGeom>
            <a:avLst/>
            <a:gdLst/>
            <a:ahLst/>
            <a:cxnLst/>
            <a:rect l="l" t="t" r="r" b="b"/>
            <a:pathLst>
              <a:path w="4938395" h="3505200">
                <a:moveTo>
                  <a:pt x="179488" y="46961"/>
                </a:moveTo>
                <a:lnTo>
                  <a:pt x="176149" y="50800"/>
                </a:lnTo>
                <a:lnTo>
                  <a:pt x="165354" y="88900"/>
                </a:lnTo>
                <a:lnTo>
                  <a:pt x="154940" y="114300"/>
                </a:lnTo>
                <a:lnTo>
                  <a:pt x="144780" y="152400"/>
                </a:lnTo>
                <a:lnTo>
                  <a:pt x="134747" y="190500"/>
                </a:lnTo>
                <a:lnTo>
                  <a:pt x="124968" y="228600"/>
                </a:lnTo>
                <a:lnTo>
                  <a:pt x="115443" y="266700"/>
                </a:lnTo>
                <a:lnTo>
                  <a:pt x="106045" y="317500"/>
                </a:lnTo>
                <a:lnTo>
                  <a:pt x="96900" y="368300"/>
                </a:lnTo>
                <a:lnTo>
                  <a:pt x="88137" y="431800"/>
                </a:lnTo>
                <a:lnTo>
                  <a:pt x="79629" y="482599"/>
                </a:lnTo>
                <a:lnTo>
                  <a:pt x="71500" y="546099"/>
                </a:lnTo>
                <a:lnTo>
                  <a:pt x="63500" y="609599"/>
                </a:lnTo>
                <a:lnTo>
                  <a:pt x="56007" y="673099"/>
                </a:lnTo>
                <a:lnTo>
                  <a:pt x="48895" y="736599"/>
                </a:lnTo>
                <a:lnTo>
                  <a:pt x="42164" y="812799"/>
                </a:lnTo>
                <a:lnTo>
                  <a:pt x="35814" y="888999"/>
                </a:lnTo>
                <a:lnTo>
                  <a:pt x="29972" y="952499"/>
                </a:lnTo>
                <a:lnTo>
                  <a:pt x="24511" y="1028699"/>
                </a:lnTo>
                <a:lnTo>
                  <a:pt x="19558" y="1104899"/>
                </a:lnTo>
                <a:lnTo>
                  <a:pt x="11303" y="1269999"/>
                </a:lnTo>
                <a:lnTo>
                  <a:pt x="5080" y="1422399"/>
                </a:lnTo>
                <a:lnTo>
                  <a:pt x="1270" y="1587499"/>
                </a:lnTo>
                <a:lnTo>
                  <a:pt x="0" y="1752599"/>
                </a:lnTo>
                <a:lnTo>
                  <a:pt x="889" y="1790699"/>
                </a:lnTo>
                <a:lnTo>
                  <a:pt x="3556" y="1828799"/>
                </a:lnTo>
                <a:lnTo>
                  <a:pt x="8000" y="1879599"/>
                </a:lnTo>
                <a:lnTo>
                  <a:pt x="14097" y="1917699"/>
                </a:lnTo>
                <a:lnTo>
                  <a:pt x="22098" y="1955799"/>
                </a:lnTo>
                <a:lnTo>
                  <a:pt x="31623" y="1993899"/>
                </a:lnTo>
                <a:lnTo>
                  <a:pt x="42799" y="2044699"/>
                </a:lnTo>
                <a:lnTo>
                  <a:pt x="55625" y="2082799"/>
                </a:lnTo>
                <a:lnTo>
                  <a:pt x="69977" y="2120899"/>
                </a:lnTo>
                <a:lnTo>
                  <a:pt x="85852" y="2158999"/>
                </a:lnTo>
                <a:lnTo>
                  <a:pt x="122300" y="2247899"/>
                </a:lnTo>
                <a:lnTo>
                  <a:pt x="164592" y="2324099"/>
                </a:lnTo>
                <a:lnTo>
                  <a:pt x="212598" y="2400299"/>
                </a:lnTo>
                <a:lnTo>
                  <a:pt x="265938" y="2476499"/>
                </a:lnTo>
                <a:lnTo>
                  <a:pt x="324612" y="2552699"/>
                </a:lnTo>
                <a:lnTo>
                  <a:pt x="387985" y="2628899"/>
                </a:lnTo>
                <a:lnTo>
                  <a:pt x="456311" y="2692399"/>
                </a:lnTo>
                <a:lnTo>
                  <a:pt x="529082" y="2768599"/>
                </a:lnTo>
                <a:lnTo>
                  <a:pt x="606171" y="2832099"/>
                </a:lnTo>
                <a:lnTo>
                  <a:pt x="687324" y="2895599"/>
                </a:lnTo>
                <a:lnTo>
                  <a:pt x="772287" y="2959099"/>
                </a:lnTo>
                <a:lnTo>
                  <a:pt x="860806" y="3022599"/>
                </a:lnTo>
                <a:lnTo>
                  <a:pt x="952627" y="3086099"/>
                </a:lnTo>
                <a:lnTo>
                  <a:pt x="1047750" y="3136899"/>
                </a:lnTo>
                <a:lnTo>
                  <a:pt x="1145794" y="3187699"/>
                </a:lnTo>
                <a:lnTo>
                  <a:pt x="1246505" y="3238499"/>
                </a:lnTo>
                <a:lnTo>
                  <a:pt x="1349756" y="3276600"/>
                </a:lnTo>
                <a:lnTo>
                  <a:pt x="1455166" y="3327400"/>
                </a:lnTo>
                <a:lnTo>
                  <a:pt x="1562735" y="3365500"/>
                </a:lnTo>
                <a:lnTo>
                  <a:pt x="1671955" y="3390900"/>
                </a:lnTo>
                <a:lnTo>
                  <a:pt x="1782953" y="3429000"/>
                </a:lnTo>
                <a:lnTo>
                  <a:pt x="1895094" y="3454400"/>
                </a:lnTo>
                <a:lnTo>
                  <a:pt x="2008505" y="3467100"/>
                </a:lnTo>
                <a:lnTo>
                  <a:pt x="2122932" y="3492500"/>
                </a:lnTo>
                <a:lnTo>
                  <a:pt x="2237867" y="3505200"/>
                </a:lnTo>
                <a:lnTo>
                  <a:pt x="2700147" y="3505200"/>
                </a:lnTo>
                <a:lnTo>
                  <a:pt x="2815081" y="3492500"/>
                </a:lnTo>
                <a:lnTo>
                  <a:pt x="2239137" y="3492500"/>
                </a:lnTo>
                <a:lnTo>
                  <a:pt x="2124456" y="3479800"/>
                </a:lnTo>
                <a:lnTo>
                  <a:pt x="2124710" y="3479800"/>
                </a:lnTo>
                <a:lnTo>
                  <a:pt x="2010537" y="3454400"/>
                </a:lnTo>
                <a:lnTo>
                  <a:pt x="2010791" y="3454400"/>
                </a:lnTo>
                <a:lnTo>
                  <a:pt x="1897634" y="3441700"/>
                </a:lnTo>
                <a:lnTo>
                  <a:pt x="1897888" y="3441700"/>
                </a:lnTo>
                <a:lnTo>
                  <a:pt x="1785874" y="3416300"/>
                </a:lnTo>
                <a:lnTo>
                  <a:pt x="1786128" y="3416300"/>
                </a:lnTo>
                <a:lnTo>
                  <a:pt x="1675384" y="3378200"/>
                </a:lnTo>
                <a:lnTo>
                  <a:pt x="1675638" y="3378200"/>
                </a:lnTo>
                <a:lnTo>
                  <a:pt x="1566545" y="3352800"/>
                </a:lnTo>
                <a:lnTo>
                  <a:pt x="1566799" y="3352800"/>
                </a:lnTo>
                <a:lnTo>
                  <a:pt x="1459611" y="3314700"/>
                </a:lnTo>
                <a:lnTo>
                  <a:pt x="1354582" y="3263900"/>
                </a:lnTo>
                <a:lnTo>
                  <a:pt x="1251712" y="3225799"/>
                </a:lnTo>
                <a:lnTo>
                  <a:pt x="1251839" y="3225799"/>
                </a:lnTo>
                <a:lnTo>
                  <a:pt x="1151382" y="3174999"/>
                </a:lnTo>
                <a:lnTo>
                  <a:pt x="1151636" y="3174999"/>
                </a:lnTo>
                <a:lnTo>
                  <a:pt x="1053846" y="3124199"/>
                </a:lnTo>
                <a:lnTo>
                  <a:pt x="959104" y="3073399"/>
                </a:lnTo>
                <a:lnTo>
                  <a:pt x="959358" y="3073399"/>
                </a:lnTo>
                <a:lnTo>
                  <a:pt x="867664" y="3009899"/>
                </a:lnTo>
                <a:lnTo>
                  <a:pt x="779526" y="2946399"/>
                </a:lnTo>
                <a:lnTo>
                  <a:pt x="779780" y="2946399"/>
                </a:lnTo>
                <a:lnTo>
                  <a:pt x="694944" y="2895599"/>
                </a:lnTo>
                <a:lnTo>
                  <a:pt x="695198" y="2895599"/>
                </a:lnTo>
                <a:lnTo>
                  <a:pt x="614172" y="2819399"/>
                </a:lnTo>
                <a:lnTo>
                  <a:pt x="614426" y="2819399"/>
                </a:lnTo>
                <a:lnTo>
                  <a:pt x="537591" y="2755899"/>
                </a:lnTo>
                <a:lnTo>
                  <a:pt x="537845" y="2755899"/>
                </a:lnTo>
                <a:lnTo>
                  <a:pt x="465200" y="2692399"/>
                </a:lnTo>
                <a:lnTo>
                  <a:pt x="465455" y="2692399"/>
                </a:lnTo>
                <a:lnTo>
                  <a:pt x="397383" y="2616199"/>
                </a:lnTo>
                <a:lnTo>
                  <a:pt x="334264" y="2539999"/>
                </a:lnTo>
                <a:lnTo>
                  <a:pt x="334518" y="2539999"/>
                </a:lnTo>
                <a:lnTo>
                  <a:pt x="276098" y="2463799"/>
                </a:lnTo>
                <a:lnTo>
                  <a:pt x="276352" y="2463799"/>
                </a:lnTo>
                <a:lnTo>
                  <a:pt x="223139" y="2387599"/>
                </a:lnTo>
                <a:lnTo>
                  <a:pt x="223393" y="2387599"/>
                </a:lnTo>
                <a:lnTo>
                  <a:pt x="175514" y="2311399"/>
                </a:lnTo>
                <a:lnTo>
                  <a:pt x="175768" y="2311399"/>
                </a:lnTo>
                <a:lnTo>
                  <a:pt x="133604" y="2235199"/>
                </a:lnTo>
                <a:lnTo>
                  <a:pt x="133858" y="2235199"/>
                </a:lnTo>
                <a:lnTo>
                  <a:pt x="97536" y="2158999"/>
                </a:lnTo>
                <a:lnTo>
                  <a:pt x="81915" y="2120899"/>
                </a:lnTo>
                <a:lnTo>
                  <a:pt x="67691" y="2082799"/>
                </a:lnTo>
                <a:lnTo>
                  <a:pt x="54991" y="2031999"/>
                </a:lnTo>
                <a:lnTo>
                  <a:pt x="43815" y="1993899"/>
                </a:lnTo>
                <a:lnTo>
                  <a:pt x="34544" y="1955799"/>
                </a:lnTo>
                <a:lnTo>
                  <a:pt x="26670" y="1917699"/>
                </a:lnTo>
                <a:lnTo>
                  <a:pt x="20574" y="1879599"/>
                </a:lnTo>
                <a:lnTo>
                  <a:pt x="16129" y="1828799"/>
                </a:lnTo>
                <a:lnTo>
                  <a:pt x="13462" y="1790699"/>
                </a:lnTo>
                <a:lnTo>
                  <a:pt x="12700" y="1752599"/>
                </a:lnTo>
                <a:lnTo>
                  <a:pt x="13970" y="1587499"/>
                </a:lnTo>
                <a:lnTo>
                  <a:pt x="17780" y="1422399"/>
                </a:lnTo>
                <a:lnTo>
                  <a:pt x="24003" y="1269999"/>
                </a:lnTo>
                <a:lnTo>
                  <a:pt x="32258" y="1104899"/>
                </a:lnTo>
                <a:lnTo>
                  <a:pt x="37211" y="1028699"/>
                </a:lnTo>
                <a:lnTo>
                  <a:pt x="42672" y="952499"/>
                </a:lnTo>
                <a:lnTo>
                  <a:pt x="48514" y="888999"/>
                </a:lnTo>
                <a:lnTo>
                  <a:pt x="54864" y="812799"/>
                </a:lnTo>
                <a:lnTo>
                  <a:pt x="61468" y="736599"/>
                </a:lnTo>
                <a:lnTo>
                  <a:pt x="68580" y="673099"/>
                </a:lnTo>
                <a:lnTo>
                  <a:pt x="76200" y="609599"/>
                </a:lnTo>
                <a:lnTo>
                  <a:pt x="84074" y="546099"/>
                </a:lnTo>
                <a:lnTo>
                  <a:pt x="92202" y="482599"/>
                </a:lnTo>
                <a:lnTo>
                  <a:pt x="100711" y="431800"/>
                </a:lnTo>
                <a:lnTo>
                  <a:pt x="109474" y="381000"/>
                </a:lnTo>
                <a:lnTo>
                  <a:pt x="118618" y="317500"/>
                </a:lnTo>
                <a:lnTo>
                  <a:pt x="127889" y="279400"/>
                </a:lnTo>
                <a:lnTo>
                  <a:pt x="137414" y="228600"/>
                </a:lnTo>
                <a:lnTo>
                  <a:pt x="147066" y="190500"/>
                </a:lnTo>
                <a:lnTo>
                  <a:pt x="157099" y="152400"/>
                </a:lnTo>
                <a:lnTo>
                  <a:pt x="167132" y="114300"/>
                </a:lnTo>
                <a:lnTo>
                  <a:pt x="177292" y="88900"/>
                </a:lnTo>
                <a:lnTo>
                  <a:pt x="187579" y="63500"/>
                </a:lnTo>
                <a:lnTo>
                  <a:pt x="186690" y="63500"/>
                </a:lnTo>
                <a:lnTo>
                  <a:pt x="191519" y="57750"/>
                </a:lnTo>
                <a:lnTo>
                  <a:pt x="179488" y="46961"/>
                </a:lnTo>
                <a:close/>
              </a:path>
              <a:path w="4938395" h="3505200">
                <a:moveTo>
                  <a:pt x="4757420" y="660399"/>
                </a:moveTo>
                <a:lnTo>
                  <a:pt x="4745355" y="660399"/>
                </a:lnTo>
                <a:lnTo>
                  <a:pt x="4766564" y="736599"/>
                </a:lnTo>
                <a:lnTo>
                  <a:pt x="4786884" y="800099"/>
                </a:lnTo>
                <a:lnTo>
                  <a:pt x="4786757" y="800099"/>
                </a:lnTo>
                <a:lnTo>
                  <a:pt x="4805934" y="863599"/>
                </a:lnTo>
                <a:lnTo>
                  <a:pt x="4823841" y="939799"/>
                </a:lnTo>
                <a:lnTo>
                  <a:pt x="4840478" y="1003299"/>
                </a:lnTo>
                <a:lnTo>
                  <a:pt x="4855845" y="1079499"/>
                </a:lnTo>
                <a:lnTo>
                  <a:pt x="4869815" y="1155699"/>
                </a:lnTo>
                <a:lnTo>
                  <a:pt x="4882388" y="1231899"/>
                </a:lnTo>
                <a:lnTo>
                  <a:pt x="4893437" y="1308099"/>
                </a:lnTo>
                <a:lnTo>
                  <a:pt x="4902962" y="1384299"/>
                </a:lnTo>
                <a:lnTo>
                  <a:pt x="4910963" y="1460499"/>
                </a:lnTo>
                <a:lnTo>
                  <a:pt x="4917186" y="1549399"/>
                </a:lnTo>
                <a:lnTo>
                  <a:pt x="4921758" y="1625599"/>
                </a:lnTo>
                <a:lnTo>
                  <a:pt x="4924552" y="1701799"/>
                </a:lnTo>
                <a:lnTo>
                  <a:pt x="4925441" y="1790699"/>
                </a:lnTo>
                <a:lnTo>
                  <a:pt x="4924552" y="1828799"/>
                </a:lnTo>
                <a:lnTo>
                  <a:pt x="4921885" y="1866899"/>
                </a:lnTo>
                <a:lnTo>
                  <a:pt x="4917440" y="1904999"/>
                </a:lnTo>
                <a:lnTo>
                  <a:pt x="4911471" y="1943099"/>
                </a:lnTo>
                <a:lnTo>
                  <a:pt x="4903597" y="1981199"/>
                </a:lnTo>
                <a:lnTo>
                  <a:pt x="4894199" y="2019299"/>
                </a:lnTo>
                <a:lnTo>
                  <a:pt x="4883150" y="2070099"/>
                </a:lnTo>
                <a:lnTo>
                  <a:pt x="4870450" y="2108199"/>
                </a:lnTo>
                <a:lnTo>
                  <a:pt x="4856226" y="2146299"/>
                </a:lnTo>
                <a:lnTo>
                  <a:pt x="4840351" y="2184399"/>
                </a:lnTo>
                <a:lnTo>
                  <a:pt x="4804283" y="2260599"/>
                </a:lnTo>
                <a:lnTo>
                  <a:pt x="4804537" y="2260599"/>
                </a:lnTo>
                <a:lnTo>
                  <a:pt x="4762246" y="2336799"/>
                </a:lnTo>
                <a:lnTo>
                  <a:pt x="4762500" y="2336799"/>
                </a:lnTo>
                <a:lnTo>
                  <a:pt x="4714748" y="2412999"/>
                </a:lnTo>
                <a:lnTo>
                  <a:pt x="4715002" y="2412999"/>
                </a:lnTo>
                <a:lnTo>
                  <a:pt x="4661789" y="2489199"/>
                </a:lnTo>
                <a:lnTo>
                  <a:pt x="4662043" y="2489199"/>
                </a:lnTo>
                <a:lnTo>
                  <a:pt x="4603623" y="2565399"/>
                </a:lnTo>
                <a:lnTo>
                  <a:pt x="4603877" y="2565399"/>
                </a:lnTo>
                <a:lnTo>
                  <a:pt x="4540504" y="2628899"/>
                </a:lnTo>
                <a:lnTo>
                  <a:pt x="4540758" y="2628899"/>
                </a:lnTo>
                <a:lnTo>
                  <a:pt x="4472686" y="2705099"/>
                </a:lnTo>
                <a:lnTo>
                  <a:pt x="4472940" y="2705099"/>
                </a:lnTo>
                <a:lnTo>
                  <a:pt x="4400296" y="2768599"/>
                </a:lnTo>
                <a:lnTo>
                  <a:pt x="4400550" y="2768599"/>
                </a:lnTo>
                <a:lnTo>
                  <a:pt x="4323715" y="2832099"/>
                </a:lnTo>
                <a:lnTo>
                  <a:pt x="4242943" y="2895599"/>
                </a:lnTo>
                <a:lnTo>
                  <a:pt x="4243197" y="2895599"/>
                </a:lnTo>
                <a:lnTo>
                  <a:pt x="4158488" y="2959099"/>
                </a:lnTo>
                <a:lnTo>
                  <a:pt x="4070223" y="3022599"/>
                </a:lnTo>
                <a:lnTo>
                  <a:pt x="4070477" y="3022599"/>
                </a:lnTo>
                <a:lnTo>
                  <a:pt x="3978783" y="3073399"/>
                </a:lnTo>
                <a:lnTo>
                  <a:pt x="3884041" y="3136899"/>
                </a:lnTo>
                <a:lnTo>
                  <a:pt x="3884295" y="3136899"/>
                </a:lnTo>
                <a:lnTo>
                  <a:pt x="3786378" y="3187699"/>
                </a:lnTo>
                <a:lnTo>
                  <a:pt x="3786631" y="3187699"/>
                </a:lnTo>
                <a:lnTo>
                  <a:pt x="3686175" y="3225799"/>
                </a:lnTo>
                <a:lnTo>
                  <a:pt x="3686429" y="3225799"/>
                </a:lnTo>
                <a:lnTo>
                  <a:pt x="3583304" y="3276600"/>
                </a:lnTo>
                <a:lnTo>
                  <a:pt x="3583559" y="3276600"/>
                </a:lnTo>
                <a:lnTo>
                  <a:pt x="3478276" y="3314700"/>
                </a:lnTo>
                <a:lnTo>
                  <a:pt x="3478529" y="3314700"/>
                </a:lnTo>
                <a:lnTo>
                  <a:pt x="3371215" y="3352800"/>
                </a:lnTo>
                <a:lnTo>
                  <a:pt x="3371469" y="3352800"/>
                </a:lnTo>
                <a:lnTo>
                  <a:pt x="3262376" y="3390900"/>
                </a:lnTo>
                <a:lnTo>
                  <a:pt x="3262629" y="3390900"/>
                </a:lnTo>
                <a:lnTo>
                  <a:pt x="3151886" y="3416300"/>
                </a:lnTo>
                <a:lnTo>
                  <a:pt x="3152140" y="3416300"/>
                </a:lnTo>
                <a:lnTo>
                  <a:pt x="3040126" y="3441700"/>
                </a:lnTo>
                <a:lnTo>
                  <a:pt x="3040379" y="3441700"/>
                </a:lnTo>
                <a:lnTo>
                  <a:pt x="2927223" y="3454400"/>
                </a:lnTo>
                <a:lnTo>
                  <a:pt x="2927477" y="3454400"/>
                </a:lnTo>
                <a:lnTo>
                  <a:pt x="2813430" y="3479800"/>
                </a:lnTo>
                <a:lnTo>
                  <a:pt x="2813685" y="3479800"/>
                </a:lnTo>
                <a:lnTo>
                  <a:pt x="2699004" y="3492500"/>
                </a:lnTo>
                <a:lnTo>
                  <a:pt x="2815081" y="3492500"/>
                </a:lnTo>
                <a:lnTo>
                  <a:pt x="2929381" y="3467100"/>
                </a:lnTo>
                <a:lnTo>
                  <a:pt x="3042793" y="3454400"/>
                </a:lnTo>
                <a:lnTo>
                  <a:pt x="3155061" y="3429000"/>
                </a:lnTo>
                <a:lnTo>
                  <a:pt x="3265931" y="3390900"/>
                </a:lnTo>
                <a:lnTo>
                  <a:pt x="3375279" y="3365500"/>
                </a:lnTo>
                <a:lnTo>
                  <a:pt x="3588258" y="3289300"/>
                </a:lnTo>
                <a:lnTo>
                  <a:pt x="3691509" y="3238499"/>
                </a:lnTo>
                <a:lnTo>
                  <a:pt x="3792220" y="3187699"/>
                </a:lnTo>
                <a:lnTo>
                  <a:pt x="3890264" y="3136899"/>
                </a:lnTo>
                <a:lnTo>
                  <a:pt x="3985260" y="3086099"/>
                </a:lnTo>
                <a:lnTo>
                  <a:pt x="4077208" y="3035299"/>
                </a:lnTo>
                <a:lnTo>
                  <a:pt x="4165854" y="2971799"/>
                </a:lnTo>
                <a:lnTo>
                  <a:pt x="4250817" y="2908299"/>
                </a:lnTo>
                <a:lnTo>
                  <a:pt x="4331843" y="2844799"/>
                </a:lnTo>
                <a:lnTo>
                  <a:pt x="4408932" y="2781299"/>
                </a:lnTo>
                <a:lnTo>
                  <a:pt x="4481703" y="2717799"/>
                </a:lnTo>
                <a:lnTo>
                  <a:pt x="4549902" y="2641599"/>
                </a:lnTo>
                <a:lnTo>
                  <a:pt x="4613529" y="2565399"/>
                </a:lnTo>
                <a:lnTo>
                  <a:pt x="4672076" y="2501899"/>
                </a:lnTo>
                <a:lnTo>
                  <a:pt x="4725416" y="2425699"/>
                </a:lnTo>
                <a:lnTo>
                  <a:pt x="4773295" y="2349499"/>
                </a:lnTo>
                <a:lnTo>
                  <a:pt x="4852035" y="2184399"/>
                </a:lnTo>
                <a:lnTo>
                  <a:pt x="4868037" y="2146299"/>
                </a:lnTo>
                <a:lnTo>
                  <a:pt x="4882515" y="2108199"/>
                </a:lnTo>
                <a:lnTo>
                  <a:pt x="4895342" y="2070099"/>
                </a:lnTo>
                <a:lnTo>
                  <a:pt x="4906518" y="2031999"/>
                </a:lnTo>
                <a:lnTo>
                  <a:pt x="4916043" y="1993899"/>
                </a:lnTo>
                <a:lnTo>
                  <a:pt x="4923917" y="1943099"/>
                </a:lnTo>
                <a:lnTo>
                  <a:pt x="4930140" y="1904999"/>
                </a:lnTo>
                <a:lnTo>
                  <a:pt x="4934585" y="1866899"/>
                </a:lnTo>
                <a:lnTo>
                  <a:pt x="4937252" y="1828799"/>
                </a:lnTo>
                <a:lnTo>
                  <a:pt x="4938141" y="1790699"/>
                </a:lnTo>
                <a:lnTo>
                  <a:pt x="4937125" y="1701799"/>
                </a:lnTo>
                <a:lnTo>
                  <a:pt x="4934458" y="1625599"/>
                </a:lnTo>
                <a:lnTo>
                  <a:pt x="4929886" y="1549399"/>
                </a:lnTo>
                <a:lnTo>
                  <a:pt x="4923536" y="1460499"/>
                </a:lnTo>
                <a:lnTo>
                  <a:pt x="4915662" y="1384299"/>
                </a:lnTo>
                <a:lnTo>
                  <a:pt x="4906010" y="1308099"/>
                </a:lnTo>
                <a:lnTo>
                  <a:pt x="4894961" y="1231899"/>
                </a:lnTo>
                <a:lnTo>
                  <a:pt x="4882261" y="1155699"/>
                </a:lnTo>
                <a:lnTo>
                  <a:pt x="4868291" y="1079499"/>
                </a:lnTo>
                <a:lnTo>
                  <a:pt x="4852797" y="1003299"/>
                </a:lnTo>
                <a:lnTo>
                  <a:pt x="4836160" y="927099"/>
                </a:lnTo>
                <a:lnTo>
                  <a:pt x="4818253" y="863599"/>
                </a:lnTo>
                <a:lnTo>
                  <a:pt x="4798949" y="787399"/>
                </a:lnTo>
                <a:lnTo>
                  <a:pt x="4778629" y="723899"/>
                </a:lnTo>
                <a:lnTo>
                  <a:pt x="4757420" y="660399"/>
                </a:lnTo>
                <a:close/>
              </a:path>
              <a:path w="4938395" h="3505200">
                <a:moveTo>
                  <a:pt x="4497197" y="177800"/>
                </a:moveTo>
                <a:lnTo>
                  <a:pt x="4487672" y="177800"/>
                </a:lnTo>
                <a:lnTo>
                  <a:pt x="4516374" y="215900"/>
                </a:lnTo>
                <a:lnTo>
                  <a:pt x="4516120" y="215900"/>
                </a:lnTo>
                <a:lnTo>
                  <a:pt x="4544441" y="254000"/>
                </a:lnTo>
                <a:lnTo>
                  <a:pt x="4544187" y="254000"/>
                </a:lnTo>
                <a:lnTo>
                  <a:pt x="4571873" y="292100"/>
                </a:lnTo>
                <a:lnTo>
                  <a:pt x="4598924" y="342900"/>
                </a:lnTo>
                <a:lnTo>
                  <a:pt x="4625213" y="381000"/>
                </a:lnTo>
                <a:lnTo>
                  <a:pt x="4650994" y="431800"/>
                </a:lnTo>
                <a:lnTo>
                  <a:pt x="4675759" y="495299"/>
                </a:lnTo>
                <a:lnTo>
                  <a:pt x="4699889" y="546099"/>
                </a:lnTo>
                <a:lnTo>
                  <a:pt x="4723130" y="609599"/>
                </a:lnTo>
                <a:lnTo>
                  <a:pt x="4745482" y="673099"/>
                </a:lnTo>
                <a:lnTo>
                  <a:pt x="4745355" y="660399"/>
                </a:lnTo>
                <a:lnTo>
                  <a:pt x="4757420" y="660399"/>
                </a:lnTo>
                <a:lnTo>
                  <a:pt x="4734941" y="596899"/>
                </a:lnTo>
                <a:lnTo>
                  <a:pt x="4711700" y="546099"/>
                </a:lnTo>
                <a:lnTo>
                  <a:pt x="4687316" y="482599"/>
                </a:lnTo>
                <a:lnTo>
                  <a:pt x="4662297" y="431800"/>
                </a:lnTo>
                <a:lnTo>
                  <a:pt x="4636389" y="381000"/>
                </a:lnTo>
                <a:lnTo>
                  <a:pt x="4609846" y="330200"/>
                </a:lnTo>
                <a:lnTo>
                  <a:pt x="4582541" y="292100"/>
                </a:lnTo>
                <a:lnTo>
                  <a:pt x="4554601" y="241300"/>
                </a:lnTo>
                <a:lnTo>
                  <a:pt x="4526153" y="203200"/>
                </a:lnTo>
                <a:lnTo>
                  <a:pt x="4497197" y="177800"/>
                </a:lnTo>
                <a:close/>
              </a:path>
              <a:path w="4938395" h="3505200">
                <a:moveTo>
                  <a:pt x="4345686" y="63500"/>
                </a:moveTo>
                <a:lnTo>
                  <a:pt x="4283456" y="63500"/>
                </a:lnTo>
                <a:lnTo>
                  <a:pt x="4282440" y="76200"/>
                </a:lnTo>
                <a:lnTo>
                  <a:pt x="4341368" y="76200"/>
                </a:lnTo>
                <a:lnTo>
                  <a:pt x="4371594" y="88900"/>
                </a:lnTo>
                <a:lnTo>
                  <a:pt x="4370832" y="88900"/>
                </a:lnTo>
                <a:lnTo>
                  <a:pt x="4400931" y="114300"/>
                </a:lnTo>
                <a:lnTo>
                  <a:pt x="4400296" y="114300"/>
                </a:lnTo>
                <a:lnTo>
                  <a:pt x="4430141" y="127000"/>
                </a:lnTo>
                <a:lnTo>
                  <a:pt x="4429633" y="127000"/>
                </a:lnTo>
                <a:lnTo>
                  <a:pt x="4459097" y="152400"/>
                </a:lnTo>
                <a:lnTo>
                  <a:pt x="4458716" y="152400"/>
                </a:lnTo>
                <a:lnTo>
                  <a:pt x="4488053" y="190500"/>
                </a:lnTo>
                <a:lnTo>
                  <a:pt x="4487672" y="177800"/>
                </a:lnTo>
                <a:lnTo>
                  <a:pt x="4497197" y="177800"/>
                </a:lnTo>
                <a:lnTo>
                  <a:pt x="4467606" y="139700"/>
                </a:lnTo>
                <a:lnTo>
                  <a:pt x="4437761" y="114300"/>
                </a:lnTo>
                <a:lnTo>
                  <a:pt x="4407408" y="101600"/>
                </a:lnTo>
                <a:lnTo>
                  <a:pt x="4376674" y="76200"/>
                </a:lnTo>
                <a:lnTo>
                  <a:pt x="4345686" y="63500"/>
                </a:lnTo>
                <a:close/>
              </a:path>
              <a:path w="4938395" h="3505200">
                <a:moveTo>
                  <a:pt x="223456" y="38100"/>
                </a:moveTo>
                <a:lnTo>
                  <a:pt x="187198" y="38100"/>
                </a:lnTo>
                <a:lnTo>
                  <a:pt x="197358" y="50800"/>
                </a:lnTo>
                <a:lnTo>
                  <a:pt x="191519" y="57750"/>
                </a:lnTo>
                <a:lnTo>
                  <a:pt x="212090" y="76200"/>
                </a:lnTo>
                <a:lnTo>
                  <a:pt x="223456" y="38100"/>
                </a:lnTo>
                <a:close/>
              </a:path>
              <a:path w="4938395" h="3505200">
                <a:moveTo>
                  <a:pt x="187198" y="38100"/>
                </a:moveTo>
                <a:lnTo>
                  <a:pt x="179488" y="46961"/>
                </a:lnTo>
                <a:lnTo>
                  <a:pt x="191519" y="57750"/>
                </a:lnTo>
                <a:lnTo>
                  <a:pt x="197358" y="50800"/>
                </a:lnTo>
                <a:lnTo>
                  <a:pt x="187198" y="38100"/>
                </a:lnTo>
                <a:close/>
              </a:path>
              <a:path w="4938395" h="3505200">
                <a:moveTo>
                  <a:pt x="234823" y="0"/>
                </a:moveTo>
                <a:lnTo>
                  <a:pt x="155448" y="25400"/>
                </a:lnTo>
                <a:lnTo>
                  <a:pt x="179488" y="46961"/>
                </a:lnTo>
                <a:lnTo>
                  <a:pt x="187198" y="38100"/>
                </a:lnTo>
                <a:lnTo>
                  <a:pt x="223456" y="38100"/>
                </a:lnTo>
                <a:lnTo>
                  <a:pt x="23482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7" name="object 7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3190" y="3493387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5917" y="2668726"/>
            <a:ext cx="177800" cy="469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59808" y="3229736"/>
            <a:ext cx="2555875" cy="76200"/>
          </a:xfrm>
          <a:custGeom>
            <a:avLst/>
            <a:gdLst/>
            <a:ahLst/>
            <a:cxnLst/>
            <a:rect l="l" t="t" r="r" b="b"/>
            <a:pathLst>
              <a:path w="2555875" h="76200">
                <a:moveTo>
                  <a:pt x="2543669" y="31750"/>
                </a:moveTo>
                <a:lnTo>
                  <a:pt x="2492247" y="31750"/>
                </a:lnTo>
                <a:lnTo>
                  <a:pt x="2492374" y="44450"/>
                </a:lnTo>
                <a:lnTo>
                  <a:pt x="2479643" y="44522"/>
                </a:lnTo>
                <a:lnTo>
                  <a:pt x="2479801" y="76200"/>
                </a:lnTo>
                <a:lnTo>
                  <a:pt x="2555747" y="37718"/>
                </a:lnTo>
                <a:lnTo>
                  <a:pt x="2543669" y="31750"/>
                </a:lnTo>
                <a:close/>
              </a:path>
              <a:path w="2555875" h="76200">
                <a:moveTo>
                  <a:pt x="2479580" y="31822"/>
                </a:moveTo>
                <a:lnTo>
                  <a:pt x="0" y="45974"/>
                </a:lnTo>
                <a:lnTo>
                  <a:pt x="0" y="58674"/>
                </a:lnTo>
                <a:lnTo>
                  <a:pt x="2479643" y="44522"/>
                </a:lnTo>
                <a:lnTo>
                  <a:pt x="2479580" y="31822"/>
                </a:lnTo>
                <a:close/>
              </a:path>
              <a:path w="2555875" h="76200">
                <a:moveTo>
                  <a:pt x="2492247" y="31750"/>
                </a:moveTo>
                <a:lnTo>
                  <a:pt x="2479580" y="31822"/>
                </a:lnTo>
                <a:lnTo>
                  <a:pt x="2479643" y="44522"/>
                </a:lnTo>
                <a:lnTo>
                  <a:pt x="2492374" y="44450"/>
                </a:lnTo>
                <a:lnTo>
                  <a:pt x="2492247" y="31750"/>
                </a:lnTo>
                <a:close/>
              </a:path>
              <a:path w="2555875" h="76200">
                <a:moveTo>
                  <a:pt x="2479420" y="0"/>
                </a:moveTo>
                <a:lnTo>
                  <a:pt x="2479580" y="31822"/>
                </a:lnTo>
                <a:lnTo>
                  <a:pt x="2543669" y="31750"/>
                </a:lnTo>
                <a:lnTo>
                  <a:pt x="247942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56657" y="2829890"/>
            <a:ext cx="1195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stored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at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stack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top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54926" y="3136138"/>
            <a:ext cx="1002030" cy="843280"/>
            <a:chOff x="7154926" y="3136138"/>
            <a:chExt cx="1002030" cy="843280"/>
          </a:xfrm>
        </p:grpSpPr>
        <p:sp>
          <p:nvSpPr>
            <p:cNvPr id="18" name="object 18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61276" y="3425952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61276" y="3425952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61276" y="370941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61276" y="3709416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79005" y="3958793"/>
            <a:ext cx="5137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Stack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29507" y="3558666"/>
            <a:ext cx="4683760" cy="2755900"/>
          </a:xfrm>
          <a:custGeom>
            <a:avLst/>
            <a:gdLst/>
            <a:ahLst/>
            <a:cxnLst/>
            <a:rect l="l" t="t" r="r" b="b"/>
            <a:pathLst>
              <a:path w="4683759" h="2755900">
                <a:moveTo>
                  <a:pt x="257461" y="123955"/>
                </a:moveTo>
                <a:lnTo>
                  <a:pt x="254507" y="127000"/>
                </a:lnTo>
                <a:lnTo>
                  <a:pt x="246379" y="127000"/>
                </a:lnTo>
                <a:lnTo>
                  <a:pt x="239013" y="139700"/>
                </a:lnTo>
                <a:lnTo>
                  <a:pt x="216915" y="177800"/>
                </a:lnTo>
                <a:lnTo>
                  <a:pt x="195579" y="215900"/>
                </a:lnTo>
                <a:lnTo>
                  <a:pt x="174878" y="266700"/>
                </a:lnTo>
                <a:lnTo>
                  <a:pt x="161416" y="292100"/>
                </a:lnTo>
                <a:lnTo>
                  <a:pt x="154939" y="317500"/>
                </a:lnTo>
                <a:lnTo>
                  <a:pt x="148462" y="330200"/>
                </a:lnTo>
                <a:lnTo>
                  <a:pt x="141985" y="355600"/>
                </a:lnTo>
                <a:lnTo>
                  <a:pt x="135635" y="368300"/>
                </a:lnTo>
                <a:lnTo>
                  <a:pt x="129412" y="393700"/>
                </a:lnTo>
                <a:lnTo>
                  <a:pt x="123316" y="419100"/>
                </a:lnTo>
                <a:lnTo>
                  <a:pt x="111378" y="457200"/>
                </a:lnTo>
                <a:lnTo>
                  <a:pt x="99821" y="508000"/>
                </a:lnTo>
                <a:lnTo>
                  <a:pt x="88900" y="558800"/>
                </a:lnTo>
                <a:lnTo>
                  <a:pt x="78358" y="596900"/>
                </a:lnTo>
                <a:lnTo>
                  <a:pt x="68325" y="660400"/>
                </a:lnTo>
                <a:lnTo>
                  <a:pt x="59054" y="711200"/>
                </a:lnTo>
                <a:lnTo>
                  <a:pt x="50164" y="762000"/>
                </a:lnTo>
                <a:lnTo>
                  <a:pt x="41909" y="812800"/>
                </a:lnTo>
                <a:lnTo>
                  <a:pt x="34289" y="876300"/>
                </a:lnTo>
                <a:lnTo>
                  <a:pt x="27431" y="927100"/>
                </a:lnTo>
                <a:lnTo>
                  <a:pt x="21208" y="990600"/>
                </a:lnTo>
                <a:lnTo>
                  <a:pt x="15747" y="1054100"/>
                </a:lnTo>
                <a:lnTo>
                  <a:pt x="11048" y="1117600"/>
                </a:lnTo>
                <a:lnTo>
                  <a:pt x="7112" y="1168400"/>
                </a:lnTo>
                <a:lnTo>
                  <a:pt x="4063" y="1231900"/>
                </a:lnTo>
                <a:lnTo>
                  <a:pt x="1777" y="1295400"/>
                </a:lnTo>
                <a:lnTo>
                  <a:pt x="507" y="1358900"/>
                </a:lnTo>
                <a:lnTo>
                  <a:pt x="0" y="1422400"/>
                </a:lnTo>
                <a:lnTo>
                  <a:pt x="888" y="1460500"/>
                </a:lnTo>
                <a:lnTo>
                  <a:pt x="3428" y="1485900"/>
                </a:lnTo>
                <a:lnTo>
                  <a:pt x="7619" y="1511300"/>
                </a:lnTo>
                <a:lnTo>
                  <a:pt x="13588" y="1549400"/>
                </a:lnTo>
                <a:lnTo>
                  <a:pt x="21081" y="1574800"/>
                </a:lnTo>
                <a:lnTo>
                  <a:pt x="30098" y="1612900"/>
                </a:lnTo>
                <a:lnTo>
                  <a:pt x="40766" y="1638300"/>
                </a:lnTo>
                <a:lnTo>
                  <a:pt x="52958" y="1676400"/>
                </a:lnTo>
                <a:lnTo>
                  <a:pt x="81787" y="1739900"/>
                </a:lnTo>
                <a:lnTo>
                  <a:pt x="116331" y="1790700"/>
                </a:lnTo>
                <a:lnTo>
                  <a:pt x="156590" y="1854200"/>
                </a:lnTo>
                <a:lnTo>
                  <a:pt x="202056" y="1917700"/>
                </a:lnTo>
                <a:lnTo>
                  <a:pt x="252729" y="1968500"/>
                </a:lnTo>
                <a:lnTo>
                  <a:pt x="308355" y="2032000"/>
                </a:lnTo>
                <a:lnTo>
                  <a:pt x="368680" y="2082800"/>
                </a:lnTo>
                <a:lnTo>
                  <a:pt x="433323" y="2146300"/>
                </a:lnTo>
                <a:lnTo>
                  <a:pt x="502412" y="2197100"/>
                </a:lnTo>
                <a:lnTo>
                  <a:pt x="575563" y="2247900"/>
                </a:lnTo>
                <a:lnTo>
                  <a:pt x="652398" y="2298700"/>
                </a:lnTo>
                <a:lnTo>
                  <a:pt x="732916" y="2349500"/>
                </a:lnTo>
                <a:lnTo>
                  <a:pt x="816863" y="2387600"/>
                </a:lnTo>
                <a:lnTo>
                  <a:pt x="904113" y="2438400"/>
                </a:lnTo>
                <a:lnTo>
                  <a:pt x="994282" y="2476500"/>
                </a:lnTo>
                <a:lnTo>
                  <a:pt x="1087246" y="2514600"/>
                </a:lnTo>
                <a:lnTo>
                  <a:pt x="1280540" y="2590800"/>
                </a:lnTo>
                <a:lnTo>
                  <a:pt x="1482470" y="2641600"/>
                </a:lnTo>
                <a:lnTo>
                  <a:pt x="1586102" y="2679700"/>
                </a:lnTo>
                <a:lnTo>
                  <a:pt x="1691258" y="2692400"/>
                </a:lnTo>
                <a:lnTo>
                  <a:pt x="1797684" y="2717800"/>
                </a:lnTo>
                <a:lnTo>
                  <a:pt x="2122551" y="2755900"/>
                </a:lnTo>
                <a:lnTo>
                  <a:pt x="2560828" y="2755900"/>
                </a:lnTo>
                <a:lnTo>
                  <a:pt x="2669793" y="2743200"/>
                </a:lnTo>
                <a:lnTo>
                  <a:pt x="2123566" y="2743200"/>
                </a:lnTo>
                <a:lnTo>
                  <a:pt x="2014727" y="2730500"/>
                </a:lnTo>
                <a:lnTo>
                  <a:pt x="2014981" y="2730500"/>
                </a:lnTo>
                <a:lnTo>
                  <a:pt x="1906777" y="2717800"/>
                </a:lnTo>
                <a:lnTo>
                  <a:pt x="1907031" y="2717800"/>
                </a:lnTo>
                <a:lnTo>
                  <a:pt x="1799716" y="2705100"/>
                </a:lnTo>
                <a:lnTo>
                  <a:pt x="1693671" y="2679700"/>
                </a:lnTo>
                <a:lnTo>
                  <a:pt x="1693926" y="2679700"/>
                </a:lnTo>
                <a:lnTo>
                  <a:pt x="1588896" y="2667000"/>
                </a:lnTo>
                <a:lnTo>
                  <a:pt x="1589151" y="2667000"/>
                </a:lnTo>
                <a:lnTo>
                  <a:pt x="1485645" y="2628900"/>
                </a:lnTo>
                <a:lnTo>
                  <a:pt x="1485900" y="2628900"/>
                </a:lnTo>
                <a:lnTo>
                  <a:pt x="1384172" y="2603500"/>
                </a:lnTo>
                <a:lnTo>
                  <a:pt x="1384300" y="2603500"/>
                </a:lnTo>
                <a:lnTo>
                  <a:pt x="1284477" y="2578100"/>
                </a:lnTo>
                <a:lnTo>
                  <a:pt x="1284731" y="2578100"/>
                </a:lnTo>
                <a:lnTo>
                  <a:pt x="1187068" y="2540000"/>
                </a:lnTo>
                <a:lnTo>
                  <a:pt x="1091945" y="2501900"/>
                </a:lnTo>
                <a:lnTo>
                  <a:pt x="999235" y="2463800"/>
                </a:lnTo>
                <a:lnTo>
                  <a:pt x="999489" y="2463800"/>
                </a:lnTo>
                <a:lnTo>
                  <a:pt x="909573" y="2425700"/>
                </a:lnTo>
                <a:lnTo>
                  <a:pt x="909701" y="2425700"/>
                </a:lnTo>
                <a:lnTo>
                  <a:pt x="822705" y="2374900"/>
                </a:lnTo>
                <a:lnTo>
                  <a:pt x="822959" y="2374900"/>
                </a:lnTo>
                <a:lnTo>
                  <a:pt x="739139" y="2336800"/>
                </a:lnTo>
                <a:lnTo>
                  <a:pt x="739393" y="2336800"/>
                </a:lnTo>
                <a:lnTo>
                  <a:pt x="659002" y="2286000"/>
                </a:lnTo>
                <a:lnTo>
                  <a:pt x="582548" y="2235200"/>
                </a:lnTo>
                <a:lnTo>
                  <a:pt x="582676" y="2235200"/>
                </a:lnTo>
                <a:lnTo>
                  <a:pt x="509904" y="2184400"/>
                </a:lnTo>
                <a:lnTo>
                  <a:pt x="441197" y="2133600"/>
                </a:lnTo>
                <a:lnTo>
                  <a:pt x="441451" y="2133600"/>
                </a:lnTo>
                <a:lnTo>
                  <a:pt x="376935" y="2082800"/>
                </a:lnTo>
                <a:lnTo>
                  <a:pt x="377189" y="2082800"/>
                </a:lnTo>
                <a:lnTo>
                  <a:pt x="317118" y="2019300"/>
                </a:lnTo>
                <a:lnTo>
                  <a:pt x="262000" y="1968500"/>
                </a:lnTo>
                <a:lnTo>
                  <a:pt x="211835" y="1905000"/>
                </a:lnTo>
                <a:lnTo>
                  <a:pt x="212089" y="1905000"/>
                </a:lnTo>
                <a:lnTo>
                  <a:pt x="166750" y="1854200"/>
                </a:lnTo>
                <a:lnTo>
                  <a:pt x="167004" y="1854200"/>
                </a:lnTo>
                <a:lnTo>
                  <a:pt x="127000" y="1790700"/>
                </a:lnTo>
                <a:lnTo>
                  <a:pt x="127253" y="1790700"/>
                </a:lnTo>
                <a:lnTo>
                  <a:pt x="92837" y="1727200"/>
                </a:lnTo>
                <a:lnTo>
                  <a:pt x="93090" y="1727200"/>
                </a:lnTo>
                <a:lnTo>
                  <a:pt x="64515" y="1663700"/>
                </a:lnTo>
                <a:lnTo>
                  <a:pt x="64769" y="1663700"/>
                </a:lnTo>
                <a:lnTo>
                  <a:pt x="52577" y="1638300"/>
                </a:lnTo>
                <a:lnTo>
                  <a:pt x="42163" y="1612900"/>
                </a:lnTo>
                <a:lnTo>
                  <a:pt x="33273" y="1574800"/>
                </a:lnTo>
                <a:lnTo>
                  <a:pt x="33400" y="1574800"/>
                </a:lnTo>
                <a:lnTo>
                  <a:pt x="25907" y="1549400"/>
                </a:lnTo>
                <a:lnTo>
                  <a:pt x="20192" y="1511300"/>
                </a:lnTo>
                <a:lnTo>
                  <a:pt x="16001" y="1485900"/>
                </a:lnTo>
                <a:lnTo>
                  <a:pt x="13462" y="1447800"/>
                </a:lnTo>
                <a:lnTo>
                  <a:pt x="12700" y="1422400"/>
                </a:lnTo>
                <a:lnTo>
                  <a:pt x="13207" y="1358900"/>
                </a:lnTo>
                <a:lnTo>
                  <a:pt x="14477" y="1295400"/>
                </a:lnTo>
                <a:lnTo>
                  <a:pt x="16763" y="1231900"/>
                </a:lnTo>
                <a:lnTo>
                  <a:pt x="19812" y="1168400"/>
                </a:lnTo>
                <a:lnTo>
                  <a:pt x="20599" y="1168400"/>
                </a:lnTo>
                <a:lnTo>
                  <a:pt x="23748" y="1117600"/>
                </a:lnTo>
                <a:lnTo>
                  <a:pt x="28447" y="1054100"/>
                </a:lnTo>
                <a:lnTo>
                  <a:pt x="33908" y="990600"/>
                </a:lnTo>
                <a:lnTo>
                  <a:pt x="40004" y="939800"/>
                </a:lnTo>
                <a:lnTo>
                  <a:pt x="46862" y="876300"/>
                </a:lnTo>
                <a:lnTo>
                  <a:pt x="54482" y="825500"/>
                </a:lnTo>
                <a:lnTo>
                  <a:pt x="62737" y="762000"/>
                </a:lnTo>
                <a:lnTo>
                  <a:pt x="71500" y="711200"/>
                </a:lnTo>
                <a:lnTo>
                  <a:pt x="80898" y="660400"/>
                </a:lnTo>
                <a:lnTo>
                  <a:pt x="90804" y="609600"/>
                </a:lnTo>
                <a:lnTo>
                  <a:pt x="101345" y="558800"/>
                </a:lnTo>
                <a:lnTo>
                  <a:pt x="112267" y="508000"/>
                </a:lnTo>
                <a:lnTo>
                  <a:pt x="123697" y="457200"/>
                </a:lnTo>
                <a:lnTo>
                  <a:pt x="135508" y="419100"/>
                </a:lnTo>
                <a:lnTo>
                  <a:pt x="141604" y="393700"/>
                </a:lnTo>
                <a:lnTo>
                  <a:pt x="147700" y="381000"/>
                </a:lnTo>
                <a:lnTo>
                  <a:pt x="154050" y="355600"/>
                </a:lnTo>
                <a:lnTo>
                  <a:pt x="160400" y="342900"/>
                </a:lnTo>
                <a:lnTo>
                  <a:pt x="166877" y="317500"/>
                </a:lnTo>
                <a:lnTo>
                  <a:pt x="173354" y="304800"/>
                </a:lnTo>
                <a:lnTo>
                  <a:pt x="179958" y="279400"/>
                </a:lnTo>
                <a:lnTo>
                  <a:pt x="186562" y="266700"/>
                </a:lnTo>
                <a:lnTo>
                  <a:pt x="200278" y="241300"/>
                </a:lnTo>
                <a:lnTo>
                  <a:pt x="207009" y="215900"/>
                </a:lnTo>
                <a:lnTo>
                  <a:pt x="227964" y="177800"/>
                </a:lnTo>
                <a:lnTo>
                  <a:pt x="235076" y="165100"/>
                </a:lnTo>
                <a:lnTo>
                  <a:pt x="242062" y="165100"/>
                </a:lnTo>
                <a:lnTo>
                  <a:pt x="249300" y="152400"/>
                </a:lnTo>
                <a:lnTo>
                  <a:pt x="249046" y="152400"/>
                </a:lnTo>
                <a:lnTo>
                  <a:pt x="256285" y="139700"/>
                </a:lnTo>
                <a:lnTo>
                  <a:pt x="261046" y="131272"/>
                </a:lnTo>
                <a:lnTo>
                  <a:pt x="257461" y="123955"/>
                </a:lnTo>
                <a:close/>
              </a:path>
              <a:path w="4683759" h="2755900">
                <a:moveTo>
                  <a:pt x="4352544" y="63500"/>
                </a:moveTo>
                <a:lnTo>
                  <a:pt x="4332986" y="63500"/>
                </a:lnTo>
                <a:lnTo>
                  <a:pt x="4343399" y="76200"/>
                </a:lnTo>
                <a:lnTo>
                  <a:pt x="4343145" y="76200"/>
                </a:lnTo>
                <a:lnTo>
                  <a:pt x="4353433" y="88900"/>
                </a:lnTo>
                <a:lnTo>
                  <a:pt x="4363466" y="101600"/>
                </a:lnTo>
                <a:lnTo>
                  <a:pt x="4373498" y="114300"/>
                </a:lnTo>
                <a:lnTo>
                  <a:pt x="4383404" y="127000"/>
                </a:lnTo>
                <a:lnTo>
                  <a:pt x="4403090" y="152400"/>
                </a:lnTo>
                <a:lnTo>
                  <a:pt x="4412742" y="177800"/>
                </a:lnTo>
                <a:lnTo>
                  <a:pt x="4422394" y="190500"/>
                </a:lnTo>
                <a:lnTo>
                  <a:pt x="4431919" y="203200"/>
                </a:lnTo>
                <a:lnTo>
                  <a:pt x="4441317" y="228600"/>
                </a:lnTo>
                <a:lnTo>
                  <a:pt x="4450588" y="241300"/>
                </a:lnTo>
                <a:lnTo>
                  <a:pt x="4459859" y="266700"/>
                </a:lnTo>
                <a:lnTo>
                  <a:pt x="4468875" y="279400"/>
                </a:lnTo>
                <a:lnTo>
                  <a:pt x="4477766" y="304800"/>
                </a:lnTo>
                <a:lnTo>
                  <a:pt x="4486656" y="317500"/>
                </a:lnTo>
                <a:lnTo>
                  <a:pt x="4495419" y="342900"/>
                </a:lnTo>
                <a:lnTo>
                  <a:pt x="4512310" y="393700"/>
                </a:lnTo>
                <a:lnTo>
                  <a:pt x="4528439" y="431800"/>
                </a:lnTo>
                <a:lnTo>
                  <a:pt x="4544187" y="482600"/>
                </a:lnTo>
                <a:lnTo>
                  <a:pt x="4559045" y="533400"/>
                </a:lnTo>
                <a:lnTo>
                  <a:pt x="4573270" y="584200"/>
                </a:lnTo>
                <a:lnTo>
                  <a:pt x="4586732" y="647700"/>
                </a:lnTo>
                <a:lnTo>
                  <a:pt x="4599304" y="698500"/>
                </a:lnTo>
                <a:lnTo>
                  <a:pt x="4610989" y="762000"/>
                </a:lnTo>
                <a:lnTo>
                  <a:pt x="4621657" y="812800"/>
                </a:lnTo>
                <a:lnTo>
                  <a:pt x="4631436" y="876300"/>
                </a:lnTo>
                <a:lnTo>
                  <a:pt x="4640325" y="939800"/>
                </a:lnTo>
                <a:lnTo>
                  <a:pt x="4648072" y="1003300"/>
                </a:lnTo>
                <a:lnTo>
                  <a:pt x="4654803" y="1066800"/>
                </a:lnTo>
                <a:lnTo>
                  <a:pt x="4660392" y="1130300"/>
                </a:lnTo>
                <a:lnTo>
                  <a:pt x="4664710" y="1193800"/>
                </a:lnTo>
                <a:lnTo>
                  <a:pt x="4668012" y="1257300"/>
                </a:lnTo>
                <a:lnTo>
                  <a:pt x="4669917" y="1320800"/>
                </a:lnTo>
                <a:lnTo>
                  <a:pt x="4670551" y="1384300"/>
                </a:lnTo>
                <a:lnTo>
                  <a:pt x="4669790" y="1409700"/>
                </a:lnTo>
                <a:lnTo>
                  <a:pt x="4667249" y="1447800"/>
                </a:lnTo>
                <a:lnTo>
                  <a:pt x="4663059" y="1473200"/>
                </a:lnTo>
                <a:lnTo>
                  <a:pt x="4657344" y="1511300"/>
                </a:lnTo>
                <a:lnTo>
                  <a:pt x="4649977" y="1536700"/>
                </a:lnTo>
                <a:lnTo>
                  <a:pt x="4641088" y="1574800"/>
                </a:lnTo>
                <a:lnTo>
                  <a:pt x="4630546" y="1600200"/>
                </a:lnTo>
                <a:lnTo>
                  <a:pt x="4618609" y="1638300"/>
                </a:lnTo>
                <a:lnTo>
                  <a:pt x="4590161" y="1701800"/>
                </a:lnTo>
                <a:lnTo>
                  <a:pt x="4590415" y="1701800"/>
                </a:lnTo>
                <a:lnTo>
                  <a:pt x="4555997" y="1765300"/>
                </a:lnTo>
                <a:lnTo>
                  <a:pt x="4556251" y="1765300"/>
                </a:lnTo>
                <a:lnTo>
                  <a:pt x="4516246" y="1816100"/>
                </a:lnTo>
                <a:lnTo>
                  <a:pt x="4516500" y="1816100"/>
                </a:lnTo>
                <a:lnTo>
                  <a:pt x="4471162" y="1879600"/>
                </a:lnTo>
                <a:lnTo>
                  <a:pt x="4471416" y="1879600"/>
                </a:lnTo>
                <a:lnTo>
                  <a:pt x="4420996" y="1943100"/>
                </a:lnTo>
                <a:lnTo>
                  <a:pt x="4421250" y="1943100"/>
                </a:lnTo>
                <a:lnTo>
                  <a:pt x="4366006" y="1993900"/>
                </a:lnTo>
                <a:lnTo>
                  <a:pt x="4306062" y="2057400"/>
                </a:lnTo>
                <a:lnTo>
                  <a:pt x="4306316" y="2057400"/>
                </a:lnTo>
                <a:lnTo>
                  <a:pt x="4241799" y="2108200"/>
                </a:lnTo>
                <a:lnTo>
                  <a:pt x="4242053" y="2108200"/>
                </a:lnTo>
                <a:lnTo>
                  <a:pt x="4173219" y="2171700"/>
                </a:lnTo>
                <a:lnTo>
                  <a:pt x="4100575" y="2222500"/>
                </a:lnTo>
                <a:lnTo>
                  <a:pt x="4023994" y="2273300"/>
                </a:lnTo>
                <a:lnTo>
                  <a:pt x="4024248" y="2273300"/>
                </a:lnTo>
                <a:lnTo>
                  <a:pt x="3943858" y="2324100"/>
                </a:lnTo>
                <a:lnTo>
                  <a:pt x="3944112" y="2324100"/>
                </a:lnTo>
                <a:lnTo>
                  <a:pt x="3860291" y="2362200"/>
                </a:lnTo>
                <a:lnTo>
                  <a:pt x="3860545" y="2362200"/>
                </a:lnTo>
                <a:lnTo>
                  <a:pt x="3773423" y="2413000"/>
                </a:lnTo>
                <a:lnTo>
                  <a:pt x="3773677" y="2413000"/>
                </a:lnTo>
                <a:lnTo>
                  <a:pt x="3683762" y="2451100"/>
                </a:lnTo>
                <a:lnTo>
                  <a:pt x="3684016" y="2451100"/>
                </a:lnTo>
                <a:lnTo>
                  <a:pt x="3591178" y="2501900"/>
                </a:lnTo>
                <a:lnTo>
                  <a:pt x="3591306" y="2501900"/>
                </a:lnTo>
                <a:lnTo>
                  <a:pt x="3496056" y="2540000"/>
                </a:lnTo>
                <a:lnTo>
                  <a:pt x="3398519" y="2565400"/>
                </a:lnTo>
                <a:lnTo>
                  <a:pt x="3398773" y="2565400"/>
                </a:lnTo>
                <a:lnTo>
                  <a:pt x="3298951" y="2603500"/>
                </a:lnTo>
                <a:lnTo>
                  <a:pt x="3197351" y="2628900"/>
                </a:lnTo>
                <a:lnTo>
                  <a:pt x="3197606" y="2628900"/>
                </a:lnTo>
                <a:lnTo>
                  <a:pt x="3094227" y="2654300"/>
                </a:lnTo>
                <a:lnTo>
                  <a:pt x="2989452" y="2679700"/>
                </a:lnTo>
                <a:lnTo>
                  <a:pt x="2883408" y="2705100"/>
                </a:lnTo>
                <a:lnTo>
                  <a:pt x="2883662" y="2705100"/>
                </a:lnTo>
                <a:lnTo>
                  <a:pt x="2776219" y="2717800"/>
                </a:lnTo>
                <a:lnTo>
                  <a:pt x="2776473" y="2717800"/>
                </a:lnTo>
                <a:lnTo>
                  <a:pt x="2668396" y="2730500"/>
                </a:lnTo>
                <a:lnTo>
                  <a:pt x="2559812" y="2743200"/>
                </a:lnTo>
                <a:lnTo>
                  <a:pt x="2669793" y="2743200"/>
                </a:lnTo>
                <a:lnTo>
                  <a:pt x="2885693" y="2717800"/>
                </a:lnTo>
                <a:lnTo>
                  <a:pt x="3302762" y="2616200"/>
                </a:lnTo>
                <a:lnTo>
                  <a:pt x="3500627" y="2540000"/>
                </a:lnTo>
                <a:lnTo>
                  <a:pt x="3596132" y="2501900"/>
                </a:lnTo>
                <a:lnTo>
                  <a:pt x="3689095" y="2463800"/>
                </a:lnTo>
                <a:lnTo>
                  <a:pt x="3779266" y="2425700"/>
                </a:lnTo>
                <a:lnTo>
                  <a:pt x="3866515" y="2374900"/>
                </a:lnTo>
                <a:lnTo>
                  <a:pt x="3950462" y="2336800"/>
                </a:lnTo>
                <a:lnTo>
                  <a:pt x="4030979" y="2286000"/>
                </a:lnTo>
                <a:lnTo>
                  <a:pt x="4107941" y="2235200"/>
                </a:lnTo>
                <a:lnTo>
                  <a:pt x="4180966" y="2171700"/>
                </a:lnTo>
                <a:lnTo>
                  <a:pt x="4250054" y="2120900"/>
                </a:lnTo>
                <a:lnTo>
                  <a:pt x="4314697" y="2070100"/>
                </a:lnTo>
                <a:lnTo>
                  <a:pt x="4375149" y="2006600"/>
                </a:lnTo>
                <a:lnTo>
                  <a:pt x="4430648" y="1955800"/>
                </a:lnTo>
                <a:lnTo>
                  <a:pt x="4481321" y="1892300"/>
                </a:lnTo>
                <a:lnTo>
                  <a:pt x="4526788" y="1828800"/>
                </a:lnTo>
                <a:lnTo>
                  <a:pt x="4567046" y="1765300"/>
                </a:lnTo>
                <a:lnTo>
                  <a:pt x="4601591" y="1701800"/>
                </a:lnTo>
                <a:lnTo>
                  <a:pt x="4630420" y="1638300"/>
                </a:lnTo>
                <a:lnTo>
                  <a:pt x="4642612" y="1612900"/>
                </a:lnTo>
                <a:lnTo>
                  <a:pt x="4653279" y="1574800"/>
                </a:lnTo>
                <a:lnTo>
                  <a:pt x="4662296" y="1536700"/>
                </a:lnTo>
                <a:lnTo>
                  <a:pt x="4669790" y="1511300"/>
                </a:lnTo>
                <a:lnTo>
                  <a:pt x="4675632" y="1473200"/>
                </a:lnTo>
                <a:lnTo>
                  <a:pt x="4679822" y="1447800"/>
                </a:lnTo>
                <a:lnTo>
                  <a:pt x="4682490" y="1409700"/>
                </a:lnTo>
                <a:lnTo>
                  <a:pt x="4683251" y="1384300"/>
                </a:lnTo>
                <a:lnTo>
                  <a:pt x="4682617" y="1320800"/>
                </a:lnTo>
                <a:lnTo>
                  <a:pt x="4680712" y="1257300"/>
                </a:lnTo>
                <a:lnTo>
                  <a:pt x="4677410" y="1181100"/>
                </a:lnTo>
                <a:lnTo>
                  <a:pt x="4673092" y="1117600"/>
                </a:lnTo>
                <a:lnTo>
                  <a:pt x="4667376" y="1054100"/>
                </a:lnTo>
                <a:lnTo>
                  <a:pt x="4660772" y="1003300"/>
                </a:lnTo>
                <a:lnTo>
                  <a:pt x="4652898" y="939800"/>
                </a:lnTo>
                <a:lnTo>
                  <a:pt x="4644009" y="876300"/>
                </a:lnTo>
                <a:lnTo>
                  <a:pt x="4634229" y="812800"/>
                </a:lnTo>
                <a:lnTo>
                  <a:pt x="4623435" y="749300"/>
                </a:lnTo>
                <a:lnTo>
                  <a:pt x="4611623" y="698500"/>
                </a:lnTo>
                <a:lnTo>
                  <a:pt x="4599050" y="635000"/>
                </a:lnTo>
                <a:lnTo>
                  <a:pt x="4585589" y="584200"/>
                </a:lnTo>
                <a:lnTo>
                  <a:pt x="4571238" y="533400"/>
                </a:lnTo>
                <a:lnTo>
                  <a:pt x="4556251" y="482600"/>
                </a:lnTo>
                <a:lnTo>
                  <a:pt x="4540503" y="431800"/>
                </a:lnTo>
                <a:lnTo>
                  <a:pt x="4524247" y="381000"/>
                </a:lnTo>
                <a:lnTo>
                  <a:pt x="4507229" y="342900"/>
                </a:lnTo>
                <a:lnTo>
                  <a:pt x="4489449" y="292100"/>
                </a:lnTo>
                <a:lnTo>
                  <a:pt x="4480433" y="279400"/>
                </a:lnTo>
                <a:lnTo>
                  <a:pt x="4471289" y="254000"/>
                </a:lnTo>
                <a:lnTo>
                  <a:pt x="4462018" y="241300"/>
                </a:lnTo>
                <a:lnTo>
                  <a:pt x="4452620" y="215900"/>
                </a:lnTo>
                <a:lnTo>
                  <a:pt x="4443095" y="203200"/>
                </a:lnTo>
                <a:lnTo>
                  <a:pt x="4433443" y="177800"/>
                </a:lnTo>
                <a:lnTo>
                  <a:pt x="4423664" y="165100"/>
                </a:lnTo>
                <a:lnTo>
                  <a:pt x="4413758" y="152400"/>
                </a:lnTo>
                <a:lnTo>
                  <a:pt x="4403724" y="139700"/>
                </a:lnTo>
                <a:lnTo>
                  <a:pt x="4393819" y="114300"/>
                </a:lnTo>
                <a:lnTo>
                  <a:pt x="4383532" y="101600"/>
                </a:lnTo>
                <a:lnTo>
                  <a:pt x="4373371" y="88900"/>
                </a:lnTo>
                <a:lnTo>
                  <a:pt x="4352544" y="63500"/>
                </a:lnTo>
                <a:close/>
              </a:path>
              <a:path w="4683759" h="2755900">
                <a:moveTo>
                  <a:pt x="20599" y="1168400"/>
                </a:moveTo>
                <a:lnTo>
                  <a:pt x="19812" y="1168400"/>
                </a:lnTo>
                <a:lnTo>
                  <a:pt x="19812" y="1181100"/>
                </a:lnTo>
                <a:lnTo>
                  <a:pt x="20599" y="1168400"/>
                </a:lnTo>
                <a:close/>
              </a:path>
              <a:path w="4683759" h="2755900">
                <a:moveTo>
                  <a:pt x="309456" y="114300"/>
                </a:moveTo>
                <a:lnTo>
                  <a:pt x="266826" y="114300"/>
                </a:lnTo>
                <a:lnTo>
                  <a:pt x="273176" y="127000"/>
                </a:lnTo>
                <a:lnTo>
                  <a:pt x="263525" y="127000"/>
                </a:lnTo>
                <a:lnTo>
                  <a:pt x="261046" y="131272"/>
                </a:lnTo>
                <a:lnTo>
                  <a:pt x="277621" y="165100"/>
                </a:lnTo>
                <a:lnTo>
                  <a:pt x="309456" y="114300"/>
                </a:lnTo>
                <a:close/>
              </a:path>
              <a:path w="4683759" h="2755900">
                <a:moveTo>
                  <a:pt x="266826" y="114300"/>
                </a:moveTo>
                <a:lnTo>
                  <a:pt x="257461" y="123955"/>
                </a:lnTo>
                <a:lnTo>
                  <a:pt x="261046" y="131272"/>
                </a:lnTo>
                <a:lnTo>
                  <a:pt x="263525" y="127000"/>
                </a:lnTo>
                <a:lnTo>
                  <a:pt x="273176" y="127000"/>
                </a:lnTo>
                <a:lnTo>
                  <a:pt x="266826" y="114300"/>
                </a:lnTo>
                <a:close/>
              </a:path>
              <a:path w="4683759" h="2755900">
                <a:moveTo>
                  <a:pt x="325373" y="88900"/>
                </a:moveTo>
                <a:lnTo>
                  <a:pt x="240283" y="88900"/>
                </a:lnTo>
                <a:lnTo>
                  <a:pt x="257461" y="123955"/>
                </a:lnTo>
                <a:lnTo>
                  <a:pt x="266826" y="114300"/>
                </a:lnTo>
                <a:lnTo>
                  <a:pt x="309456" y="114300"/>
                </a:lnTo>
                <a:lnTo>
                  <a:pt x="325373" y="88900"/>
                </a:lnTo>
                <a:close/>
              </a:path>
              <a:path w="4683759" h="2755900">
                <a:moveTo>
                  <a:pt x="4322825" y="50800"/>
                </a:moveTo>
                <a:lnTo>
                  <a:pt x="4312666" y="50800"/>
                </a:lnTo>
                <a:lnTo>
                  <a:pt x="4323079" y="63500"/>
                </a:lnTo>
                <a:lnTo>
                  <a:pt x="4322825" y="50800"/>
                </a:lnTo>
                <a:close/>
              </a:path>
              <a:path w="4683759" h="2755900">
                <a:moveTo>
                  <a:pt x="4309871" y="25400"/>
                </a:moveTo>
                <a:lnTo>
                  <a:pt x="4281932" y="25400"/>
                </a:lnTo>
                <a:lnTo>
                  <a:pt x="4292472" y="38100"/>
                </a:lnTo>
                <a:lnTo>
                  <a:pt x="4302378" y="38100"/>
                </a:lnTo>
                <a:lnTo>
                  <a:pt x="4312920" y="50800"/>
                </a:lnTo>
                <a:lnTo>
                  <a:pt x="4322825" y="50800"/>
                </a:lnTo>
                <a:lnTo>
                  <a:pt x="4333240" y="63500"/>
                </a:lnTo>
                <a:lnTo>
                  <a:pt x="4342002" y="63500"/>
                </a:lnTo>
                <a:lnTo>
                  <a:pt x="4331335" y="50800"/>
                </a:lnTo>
                <a:lnTo>
                  <a:pt x="4320794" y="38100"/>
                </a:lnTo>
                <a:lnTo>
                  <a:pt x="4309871" y="25400"/>
                </a:lnTo>
                <a:close/>
              </a:path>
              <a:path w="4683759" h="2755900">
                <a:moveTo>
                  <a:pt x="4288154" y="12700"/>
                </a:moveTo>
                <a:lnTo>
                  <a:pt x="4261485" y="12700"/>
                </a:lnTo>
                <a:lnTo>
                  <a:pt x="4272025" y="25400"/>
                </a:lnTo>
                <a:lnTo>
                  <a:pt x="4299076" y="25400"/>
                </a:lnTo>
                <a:lnTo>
                  <a:pt x="4288154" y="12700"/>
                </a:lnTo>
                <a:close/>
              </a:path>
              <a:path w="4683759" h="2755900">
                <a:moveTo>
                  <a:pt x="4254881" y="0"/>
                </a:moveTo>
                <a:lnTo>
                  <a:pt x="4221479" y="0"/>
                </a:lnTo>
                <a:lnTo>
                  <a:pt x="4220971" y="12700"/>
                </a:lnTo>
                <a:lnTo>
                  <a:pt x="4266057" y="12700"/>
                </a:lnTo>
                <a:lnTo>
                  <a:pt x="4254881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97826" y="5473700"/>
            <a:ext cx="1340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Implicit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arguments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&amp;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from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top </a:t>
            </a:r>
            <a:r>
              <a:rPr sz="1200" b="1" dirty="0">
                <a:latin typeface="Calibri"/>
                <a:cs typeface="Calibri"/>
              </a:rPr>
              <a:t>two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stack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positions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64879" y="2507360"/>
            <a:ext cx="19189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in/out </a:t>
            </a:r>
            <a:r>
              <a:rPr sz="1800" dirty="0">
                <a:latin typeface="Calibri"/>
                <a:cs typeface="Calibri"/>
              </a:rPr>
              <a:t>operands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stack </a:t>
            </a:r>
            <a:r>
              <a:rPr sz="1800" dirty="0">
                <a:latin typeface="Calibri"/>
                <a:cs typeface="Calibri"/>
              </a:rPr>
              <a:t>only.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no </a:t>
            </a:r>
            <a:r>
              <a:rPr sz="1800" spc="-10" dirty="0">
                <a:latin typeface="Calibri"/>
                <a:cs typeface="Calibri"/>
              </a:rPr>
              <a:t>registers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architecture!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64879" y="4153661"/>
            <a:ext cx="18522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 </a:t>
            </a:r>
            <a:r>
              <a:rPr sz="1800" b="1" spc="-10" dirty="0">
                <a:latin typeface="Calibri"/>
                <a:cs typeface="Calibri"/>
              </a:rPr>
              <a:t>weird: </a:t>
            </a:r>
            <a:r>
              <a:rPr sz="1800" b="1" dirty="0">
                <a:latin typeface="Calibri"/>
                <a:cs typeface="Calibri"/>
              </a:rPr>
              <a:t>push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&lt;addr&gt;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loads</a:t>
            </a:r>
            <a:endParaRPr sz="1800">
              <a:latin typeface="Calibri"/>
              <a:cs typeface="Calibri"/>
            </a:endParaRPr>
          </a:p>
          <a:p>
            <a:pPr marL="12700" marR="355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&lt;addr&gt;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pushes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top,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pop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&lt;addr&gt;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stores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stack </a:t>
            </a:r>
            <a:r>
              <a:rPr sz="1800" b="1" dirty="0">
                <a:latin typeface="Calibri"/>
                <a:cs typeface="Calibri"/>
              </a:rPr>
              <a:t>top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&lt;addr&gt;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228" y="2693670"/>
            <a:ext cx="24841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(0xabc) </a:t>
            </a: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(0xac0) </a:t>
            </a:r>
            <a:r>
              <a:rPr sz="1800" b="1" spc="-20" dirty="0">
                <a:latin typeface="Courier New"/>
                <a:cs typeface="Courier New"/>
              </a:rPr>
              <a:t>addw</a:t>
            </a:r>
            <a:endParaRPr sz="1800">
              <a:latin typeface="Courier New"/>
              <a:cs typeface="Courier New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(0x123)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$10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//imm.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10 </a:t>
            </a:r>
            <a:r>
              <a:rPr sz="1800" b="1" spc="-20" dirty="0">
                <a:latin typeface="Courier New"/>
                <a:cs typeface="Courier New"/>
              </a:rPr>
              <a:t>mulw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ourier New"/>
                <a:cs typeface="Courier New"/>
              </a:rPr>
              <a:t>addw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pop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(0xdeadbeef)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228" y="5175250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do?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6328" y="2414016"/>
            <a:ext cx="5568696" cy="424891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978281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Alternative:</a:t>
            </a:r>
            <a:r>
              <a:rPr spc="-80" dirty="0"/>
              <a:t> </a:t>
            </a:r>
            <a:r>
              <a:rPr dirty="0"/>
              <a:t>Stack</a:t>
            </a:r>
            <a:r>
              <a:rPr spc="-80" dirty="0"/>
              <a:t> </a:t>
            </a:r>
            <a:r>
              <a:rPr dirty="0"/>
              <a:t>Machine</a:t>
            </a:r>
            <a:r>
              <a:rPr spc="-80" dirty="0"/>
              <a:t> </a:t>
            </a:r>
            <a:r>
              <a:rPr spc="-10" dirty="0"/>
              <a:t>Architecture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Java</a:t>
            </a:r>
            <a:r>
              <a:rPr spc="-40" dirty="0"/>
              <a:t> </a:t>
            </a:r>
            <a:r>
              <a:rPr dirty="0"/>
              <a:t>Virtual</a:t>
            </a:r>
            <a:r>
              <a:rPr spc="-40" dirty="0"/>
              <a:t> </a:t>
            </a:r>
            <a:r>
              <a:rPr dirty="0"/>
              <a:t>Machine</a:t>
            </a:r>
            <a:r>
              <a:rPr spc="-4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stack</a:t>
            </a:r>
            <a:r>
              <a:rPr spc="-40" dirty="0"/>
              <a:t> </a:t>
            </a:r>
            <a:r>
              <a:rPr spc="-10" dirty="0"/>
              <a:t>machine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4879" y="2507360"/>
            <a:ext cx="19189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in/out </a:t>
            </a:r>
            <a:r>
              <a:rPr sz="1800" dirty="0">
                <a:latin typeface="Calibri"/>
                <a:cs typeface="Calibri"/>
              </a:rPr>
              <a:t>operands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stack </a:t>
            </a:r>
            <a:r>
              <a:rPr sz="1800" dirty="0">
                <a:latin typeface="Calibri"/>
                <a:cs typeface="Calibri"/>
              </a:rPr>
              <a:t>only.</a:t>
            </a:r>
            <a:r>
              <a:rPr sz="1800" spc="3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no </a:t>
            </a:r>
            <a:r>
              <a:rPr sz="1800" spc="-10" dirty="0">
                <a:latin typeface="Calibri"/>
                <a:cs typeface="Calibri"/>
              </a:rPr>
              <a:t>registers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architecture!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4879" y="4153661"/>
            <a:ext cx="18522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 </a:t>
            </a:r>
            <a:r>
              <a:rPr sz="1800" b="1" spc="-10" dirty="0">
                <a:latin typeface="Calibri"/>
                <a:cs typeface="Calibri"/>
              </a:rPr>
              <a:t>weird: </a:t>
            </a:r>
            <a:r>
              <a:rPr sz="1800" b="1" dirty="0">
                <a:latin typeface="Calibri"/>
                <a:cs typeface="Calibri"/>
              </a:rPr>
              <a:t>push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&lt;addr&gt;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loads</a:t>
            </a:r>
            <a:endParaRPr sz="1800">
              <a:latin typeface="Calibri"/>
              <a:cs typeface="Calibri"/>
            </a:endParaRPr>
          </a:p>
          <a:p>
            <a:pPr marL="12700" marR="355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&lt;addr&gt;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pushes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stack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top,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pop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&lt;addr&gt;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stores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stack </a:t>
            </a:r>
            <a:r>
              <a:rPr sz="1800" b="1" dirty="0">
                <a:latin typeface="Calibri"/>
                <a:cs typeface="Calibri"/>
              </a:rPr>
              <a:t>top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&lt;addr&gt;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228" y="2693670"/>
            <a:ext cx="248412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(0xabc) </a:t>
            </a: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(0xac0) </a:t>
            </a:r>
            <a:r>
              <a:rPr sz="1800" b="1" spc="-20" dirty="0">
                <a:latin typeface="Courier New"/>
                <a:cs typeface="Courier New"/>
              </a:rPr>
              <a:t>addw</a:t>
            </a:r>
            <a:endParaRPr sz="1800">
              <a:latin typeface="Courier New"/>
              <a:cs typeface="Courier New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(0x123)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push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$10</a:t>
            </a:r>
            <a:r>
              <a:rPr sz="1800" b="1" spc="-4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//imm.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25" dirty="0">
                <a:latin typeface="Courier New"/>
                <a:cs typeface="Courier New"/>
              </a:rPr>
              <a:t>10 </a:t>
            </a:r>
            <a:r>
              <a:rPr sz="1800" b="1" spc="-20" dirty="0">
                <a:latin typeface="Courier New"/>
                <a:cs typeface="Courier New"/>
              </a:rPr>
              <a:t>mulw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ourier New"/>
                <a:cs typeface="Courier New"/>
              </a:rPr>
              <a:t>addw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pop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(0xdeadbeef)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228" y="5175250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do?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907" y="1690116"/>
            <a:ext cx="6187440" cy="386791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Alternative:</a:t>
            </a:r>
            <a:r>
              <a:rPr spc="-100" dirty="0"/>
              <a:t> </a:t>
            </a:r>
            <a:r>
              <a:rPr dirty="0"/>
              <a:t>Accumulator</a:t>
            </a:r>
            <a:r>
              <a:rPr spc="-90" dirty="0"/>
              <a:t> </a:t>
            </a:r>
            <a:r>
              <a:rPr dirty="0"/>
              <a:t>Machine</a:t>
            </a:r>
            <a:r>
              <a:rPr spc="-85" dirty="0"/>
              <a:t> </a:t>
            </a:r>
            <a:r>
              <a:rPr spc="-10" dirty="0"/>
              <a:t>Architecture</a:t>
            </a:r>
          </a:p>
        </p:txBody>
      </p:sp>
      <p:sp>
        <p:nvSpPr>
          <p:cNvPr id="3" name="object 3"/>
          <p:cNvSpPr/>
          <p:nvPr/>
        </p:nvSpPr>
        <p:spPr>
          <a:xfrm>
            <a:off x="3636136" y="3416465"/>
            <a:ext cx="4026535" cy="2603500"/>
          </a:xfrm>
          <a:custGeom>
            <a:avLst/>
            <a:gdLst/>
            <a:ahLst/>
            <a:cxnLst/>
            <a:rect l="l" t="t" r="r" b="b"/>
            <a:pathLst>
              <a:path w="4026534" h="2603500">
                <a:moveTo>
                  <a:pt x="171682" y="350922"/>
                </a:moveTo>
                <a:lnTo>
                  <a:pt x="150113" y="393699"/>
                </a:lnTo>
                <a:lnTo>
                  <a:pt x="135127" y="431799"/>
                </a:lnTo>
                <a:lnTo>
                  <a:pt x="130048" y="444499"/>
                </a:lnTo>
                <a:lnTo>
                  <a:pt x="115570" y="482599"/>
                </a:lnTo>
                <a:lnTo>
                  <a:pt x="106172" y="520699"/>
                </a:lnTo>
                <a:lnTo>
                  <a:pt x="97154" y="546099"/>
                </a:lnTo>
                <a:lnTo>
                  <a:pt x="88264" y="584199"/>
                </a:lnTo>
                <a:lnTo>
                  <a:pt x="79755" y="622299"/>
                </a:lnTo>
                <a:lnTo>
                  <a:pt x="71500" y="660399"/>
                </a:lnTo>
                <a:lnTo>
                  <a:pt x="63626" y="711199"/>
                </a:lnTo>
                <a:lnTo>
                  <a:pt x="56007" y="749299"/>
                </a:lnTo>
                <a:lnTo>
                  <a:pt x="49022" y="787399"/>
                </a:lnTo>
                <a:lnTo>
                  <a:pt x="42290" y="838199"/>
                </a:lnTo>
                <a:lnTo>
                  <a:pt x="35940" y="888999"/>
                </a:lnTo>
                <a:lnTo>
                  <a:pt x="29972" y="939799"/>
                </a:lnTo>
                <a:lnTo>
                  <a:pt x="24637" y="977899"/>
                </a:lnTo>
                <a:lnTo>
                  <a:pt x="19558" y="1028699"/>
                </a:lnTo>
                <a:lnTo>
                  <a:pt x="15239" y="1079499"/>
                </a:lnTo>
                <a:lnTo>
                  <a:pt x="11302" y="1130299"/>
                </a:lnTo>
                <a:lnTo>
                  <a:pt x="7874" y="1193799"/>
                </a:lnTo>
                <a:lnTo>
                  <a:pt x="5079" y="1244599"/>
                </a:lnTo>
                <a:lnTo>
                  <a:pt x="2921" y="1295399"/>
                </a:lnTo>
                <a:lnTo>
                  <a:pt x="1270" y="1346199"/>
                </a:lnTo>
                <a:lnTo>
                  <a:pt x="253" y="1396999"/>
                </a:lnTo>
                <a:lnTo>
                  <a:pt x="0" y="1460499"/>
                </a:lnTo>
                <a:lnTo>
                  <a:pt x="2921" y="1511299"/>
                </a:lnTo>
                <a:lnTo>
                  <a:pt x="11684" y="1562099"/>
                </a:lnTo>
                <a:lnTo>
                  <a:pt x="25908" y="1612899"/>
                </a:lnTo>
                <a:lnTo>
                  <a:pt x="45465" y="1676399"/>
                </a:lnTo>
                <a:lnTo>
                  <a:pt x="70358" y="1727199"/>
                </a:lnTo>
                <a:lnTo>
                  <a:pt x="100202" y="1777999"/>
                </a:lnTo>
                <a:lnTo>
                  <a:pt x="134747" y="1828799"/>
                </a:lnTo>
                <a:lnTo>
                  <a:pt x="173862" y="1879599"/>
                </a:lnTo>
                <a:lnTo>
                  <a:pt x="217424" y="1930399"/>
                </a:lnTo>
                <a:lnTo>
                  <a:pt x="265175" y="1981199"/>
                </a:lnTo>
                <a:lnTo>
                  <a:pt x="317118" y="2031999"/>
                </a:lnTo>
                <a:lnTo>
                  <a:pt x="372745" y="2070099"/>
                </a:lnTo>
                <a:lnTo>
                  <a:pt x="432180" y="2120899"/>
                </a:lnTo>
                <a:lnTo>
                  <a:pt x="494918" y="2171699"/>
                </a:lnTo>
                <a:lnTo>
                  <a:pt x="561086" y="2209799"/>
                </a:lnTo>
                <a:lnTo>
                  <a:pt x="630301" y="2247899"/>
                </a:lnTo>
                <a:lnTo>
                  <a:pt x="702437" y="2285999"/>
                </a:lnTo>
                <a:lnTo>
                  <a:pt x="777493" y="2324099"/>
                </a:lnTo>
                <a:lnTo>
                  <a:pt x="854963" y="2362199"/>
                </a:lnTo>
                <a:lnTo>
                  <a:pt x="934847" y="2400299"/>
                </a:lnTo>
                <a:lnTo>
                  <a:pt x="1017015" y="2425699"/>
                </a:lnTo>
                <a:lnTo>
                  <a:pt x="1101089" y="2463799"/>
                </a:lnTo>
                <a:lnTo>
                  <a:pt x="1274699" y="2514599"/>
                </a:lnTo>
                <a:lnTo>
                  <a:pt x="1363852" y="2527299"/>
                </a:lnTo>
                <a:lnTo>
                  <a:pt x="1454150" y="2552699"/>
                </a:lnTo>
                <a:lnTo>
                  <a:pt x="1824863" y="2603499"/>
                </a:lnTo>
                <a:lnTo>
                  <a:pt x="2154936" y="2603499"/>
                </a:lnTo>
                <a:lnTo>
                  <a:pt x="2202179" y="2590799"/>
                </a:lnTo>
                <a:lnTo>
                  <a:pt x="1825878" y="2590799"/>
                </a:lnTo>
                <a:lnTo>
                  <a:pt x="1732407" y="2578099"/>
                </a:lnTo>
                <a:lnTo>
                  <a:pt x="1732661" y="2578099"/>
                </a:lnTo>
                <a:lnTo>
                  <a:pt x="1639697" y="2565399"/>
                </a:lnTo>
                <a:lnTo>
                  <a:pt x="1547622" y="2552699"/>
                </a:lnTo>
                <a:lnTo>
                  <a:pt x="1547876" y="2552699"/>
                </a:lnTo>
                <a:lnTo>
                  <a:pt x="1456563" y="2539999"/>
                </a:lnTo>
                <a:lnTo>
                  <a:pt x="1456816" y="2539999"/>
                </a:lnTo>
                <a:lnTo>
                  <a:pt x="1366647" y="2514599"/>
                </a:lnTo>
                <a:lnTo>
                  <a:pt x="1277874" y="2501899"/>
                </a:lnTo>
                <a:lnTo>
                  <a:pt x="1190625" y="2476499"/>
                </a:lnTo>
                <a:lnTo>
                  <a:pt x="1105027" y="2451099"/>
                </a:lnTo>
                <a:lnTo>
                  <a:pt x="1105280" y="2451099"/>
                </a:lnTo>
                <a:lnTo>
                  <a:pt x="1021334" y="2412999"/>
                </a:lnTo>
                <a:lnTo>
                  <a:pt x="939546" y="2387599"/>
                </a:lnTo>
                <a:lnTo>
                  <a:pt x="939800" y="2387599"/>
                </a:lnTo>
                <a:lnTo>
                  <a:pt x="860043" y="2349499"/>
                </a:lnTo>
                <a:lnTo>
                  <a:pt x="860298" y="2349499"/>
                </a:lnTo>
                <a:lnTo>
                  <a:pt x="782954" y="2311399"/>
                </a:lnTo>
                <a:lnTo>
                  <a:pt x="783082" y="2311399"/>
                </a:lnTo>
                <a:lnTo>
                  <a:pt x="708278" y="2273299"/>
                </a:lnTo>
                <a:lnTo>
                  <a:pt x="708533" y="2273299"/>
                </a:lnTo>
                <a:lnTo>
                  <a:pt x="636524" y="2235199"/>
                </a:lnTo>
                <a:lnTo>
                  <a:pt x="567689" y="2197099"/>
                </a:lnTo>
                <a:lnTo>
                  <a:pt x="501903" y="2158999"/>
                </a:lnTo>
                <a:lnTo>
                  <a:pt x="502158" y="2158999"/>
                </a:lnTo>
                <a:lnTo>
                  <a:pt x="439547" y="2108199"/>
                </a:lnTo>
                <a:lnTo>
                  <a:pt x="439800" y="2108199"/>
                </a:lnTo>
                <a:lnTo>
                  <a:pt x="380618" y="2070099"/>
                </a:lnTo>
                <a:lnTo>
                  <a:pt x="380873" y="2070099"/>
                </a:lnTo>
                <a:lnTo>
                  <a:pt x="325374" y="2019299"/>
                </a:lnTo>
                <a:lnTo>
                  <a:pt x="325627" y="2019299"/>
                </a:lnTo>
                <a:lnTo>
                  <a:pt x="274065" y="1968499"/>
                </a:lnTo>
                <a:lnTo>
                  <a:pt x="226695" y="1917699"/>
                </a:lnTo>
                <a:lnTo>
                  <a:pt x="226949" y="1917699"/>
                </a:lnTo>
                <a:lnTo>
                  <a:pt x="183641" y="1866899"/>
                </a:lnTo>
                <a:lnTo>
                  <a:pt x="183896" y="1866899"/>
                </a:lnTo>
                <a:lnTo>
                  <a:pt x="154654" y="1828799"/>
                </a:lnTo>
                <a:lnTo>
                  <a:pt x="145161" y="1828799"/>
                </a:lnTo>
                <a:lnTo>
                  <a:pt x="110871" y="1765299"/>
                </a:lnTo>
                <a:lnTo>
                  <a:pt x="111125" y="1765299"/>
                </a:lnTo>
                <a:lnTo>
                  <a:pt x="81407" y="1714499"/>
                </a:lnTo>
                <a:lnTo>
                  <a:pt x="81661" y="1714499"/>
                </a:lnTo>
                <a:lnTo>
                  <a:pt x="57150" y="1663699"/>
                </a:lnTo>
                <a:lnTo>
                  <a:pt x="37846" y="1612899"/>
                </a:lnTo>
                <a:lnTo>
                  <a:pt x="38100" y="1612899"/>
                </a:lnTo>
                <a:lnTo>
                  <a:pt x="24002" y="1562099"/>
                </a:lnTo>
                <a:lnTo>
                  <a:pt x="15493" y="1511299"/>
                </a:lnTo>
                <a:lnTo>
                  <a:pt x="15621" y="1511299"/>
                </a:lnTo>
                <a:lnTo>
                  <a:pt x="12700" y="1460499"/>
                </a:lnTo>
                <a:lnTo>
                  <a:pt x="12953" y="1396999"/>
                </a:lnTo>
                <a:lnTo>
                  <a:pt x="13970" y="1346199"/>
                </a:lnTo>
                <a:lnTo>
                  <a:pt x="15621" y="1295399"/>
                </a:lnTo>
                <a:lnTo>
                  <a:pt x="17779" y="1244599"/>
                </a:lnTo>
                <a:lnTo>
                  <a:pt x="20574" y="1193799"/>
                </a:lnTo>
                <a:lnTo>
                  <a:pt x="24002" y="1142999"/>
                </a:lnTo>
                <a:lnTo>
                  <a:pt x="27939" y="1079499"/>
                </a:lnTo>
                <a:lnTo>
                  <a:pt x="32258" y="1028699"/>
                </a:lnTo>
                <a:lnTo>
                  <a:pt x="37211" y="990599"/>
                </a:lnTo>
                <a:lnTo>
                  <a:pt x="42672" y="939799"/>
                </a:lnTo>
                <a:lnTo>
                  <a:pt x="48513" y="888999"/>
                </a:lnTo>
                <a:lnTo>
                  <a:pt x="54863" y="838199"/>
                </a:lnTo>
                <a:lnTo>
                  <a:pt x="61595" y="800099"/>
                </a:lnTo>
                <a:lnTo>
                  <a:pt x="68579" y="749299"/>
                </a:lnTo>
                <a:lnTo>
                  <a:pt x="76073" y="711199"/>
                </a:lnTo>
                <a:lnTo>
                  <a:pt x="83947" y="673099"/>
                </a:lnTo>
                <a:lnTo>
                  <a:pt x="92201" y="622299"/>
                </a:lnTo>
                <a:lnTo>
                  <a:pt x="100584" y="584199"/>
                </a:lnTo>
                <a:lnTo>
                  <a:pt x="103547" y="584199"/>
                </a:lnTo>
                <a:lnTo>
                  <a:pt x="109474" y="558799"/>
                </a:lnTo>
                <a:lnTo>
                  <a:pt x="118490" y="520699"/>
                </a:lnTo>
                <a:lnTo>
                  <a:pt x="127762" y="495299"/>
                </a:lnTo>
                <a:lnTo>
                  <a:pt x="132461" y="469899"/>
                </a:lnTo>
                <a:lnTo>
                  <a:pt x="137160" y="457199"/>
                </a:lnTo>
                <a:lnTo>
                  <a:pt x="141986" y="444499"/>
                </a:lnTo>
                <a:lnTo>
                  <a:pt x="156845" y="406399"/>
                </a:lnTo>
                <a:lnTo>
                  <a:pt x="156717" y="406399"/>
                </a:lnTo>
                <a:lnTo>
                  <a:pt x="161798" y="393699"/>
                </a:lnTo>
                <a:lnTo>
                  <a:pt x="166750" y="380999"/>
                </a:lnTo>
                <a:lnTo>
                  <a:pt x="171703" y="380999"/>
                </a:lnTo>
                <a:lnTo>
                  <a:pt x="176911" y="368299"/>
                </a:lnTo>
                <a:lnTo>
                  <a:pt x="176022" y="368299"/>
                </a:lnTo>
                <a:lnTo>
                  <a:pt x="182717" y="362477"/>
                </a:lnTo>
                <a:lnTo>
                  <a:pt x="171682" y="350922"/>
                </a:lnTo>
                <a:close/>
              </a:path>
              <a:path w="4026534" h="2603500">
                <a:moveTo>
                  <a:pt x="2834132" y="2311399"/>
                </a:moveTo>
                <a:lnTo>
                  <a:pt x="2746755" y="2374899"/>
                </a:lnTo>
                <a:lnTo>
                  <a:pt x="2747010" y="2374899"/>
                </a:lnTo>
                <a:lnTo>
                  <a:pt x="2658110" y="2425699"/>
                </a:lnTo>
                <a:lnTo>
                  <a:pt x="2658364" y="2425699"/>
                </a:lnTo>
                <a:lnTo>
                  <a:pt x="2613405" y="2451099"/>
                </a:lnTo>
                <a:lnTo>
                  <a:pt x="2613533" y="2451099"/>
                </a:lnTo>
                <a:lnTo>
                  <a:pt x="2568321" y="2463799"/>
                </a:lnTo>
                <a:lnTo>
                  <a:pt x="2522982" y="2489199"/>
                </a:lnTo>
                <a:lnTo>
                  <a:pt x="2523236" y="2489199"/>
                </a:lnTo>
                <a:lnTo>
                  <a:pt x="2477389" y="2501899"/>
                </a:lnTo>
                <a:lnTo>
                  <a:pt x="2477642" y="2501899"/>
                </a:lnTo>
                <a:lnTo>
                  <a:pt x="2431541" y="2527299"/>
                </a:lnTo>
                <a:lnTo>
                  <a:pt x="2431796" y="2527299"/>
                </a:lnTo>
                <a:lnTo>
                  <a:pt x="2385567" y="2539999"/>
                </a:lnTo>
                <a:lnTo>
                  <a:pt x="2385822" y="2539999"/>
                </a:lnTo>
                <a:lnTo>
                  <a:pt x="2339466" y="2552699"/>
                </a:lnTo>
                <a:lnTo>
                  <a:pt x="2292985" y="2565399"/>
                </a:lnTo>
                <a:lnTo>
                  <a:pt x="2293239" y="2565399"/>
                </a:lnTo>
                <a:lnTo>
                  <a:pt x="2246629" y="2578099"/>
                </a:lnTo>
                <a:lnTo>
                  <a:pt x="2200275" y="2578099"/>
                </a:lnTo>
                <a:lnTo>
                  <a:pt x="2153285" y="2590799"/>
                </a:lnTo>
                <a:lnTo>
                  <a:pt x="2249170" y="2590799"/>
                </a:lnTo>
                <a:lnTo>
                  <a:pt x="2435860" y="2539999"/>
                </a:lnTo>
                <a:lnTo>
                  <a:pt x="2482088" y="2514599"/>
                </a:lnTo>
                <a:lnTo>
                  <a:pt x="2528062" y="2501899"/>
                </a:lnTo>
                <a:lnTo>
                  <a:pt x="2573654" y="2476499"/>
                </a:lnTo>
                <a:lnTo>
                  <a:pt x="2619121" y="2463799"/>
                </a:lnTo>
                <a:lnTo>
                  <a:pt x="2753487" y="2387599"/>
                </a:lnTo>
                <a:lnTo>
                  <a:pt x="2841243" y="2324099"/>
                </a:lnTo>
                <a:lnTo>
                  <a:pt x="2833878" y="2324099"/>
                </a:lnTo>
                <a:lnTo>
                  <a:pt x="2834132" y="2311399"/>
                </a:lnTo>
                <a:close/>
              </a:path>
              <a:path w="4026534" h="2603500">
                <a:moveTo>
                  <a:pt x="3388106" y="1777999"/>
                </a:moveTo>
                <a:lnTo>
                  <a:pt x="3316096" y="1879599"/>
                </a:lnTo>
                <a:lnTo>
                  <a:pt x="3241420" y="1955799"/>
                </a:lnTo>
                <a:lnTo>
                  <a:pt x="3241674" y="1955799"/>
                </a:lnTo>
                <a:lnTo>
                  <a:pt x="3164332" y="2044699"/>
                </a:lnTo>
                <a:lnTo>
                  <a:pt x="3084830" y="2120899"/>
                </a:lnTo>
                <a:lnTo>
                  <a:pt x="3003041" y="2184399"/>
                </a:lnTo>
                <a:lnTo>
                  <a:pt x="3003295" y="2184399"/>
                </a:lnTo>
                <a:lnTo>
                  <a:pt x="2919348" y="2260599"/>
                </a:lnTo>
                <a:lnTo>
                  <a:pt x="2919603" y="2260599"/>
                </a:lnTo>
                <a:lnTo>
                  <a:pt x="2833878" y="2324099"/>
                </a:lnTo>
                <a:lnTo>
                  <a:pt x="2841243" y="2324099"/>
                </a:lnTo>
                <a:lnTo>
                  <a:pt x="2927222" y="2260599"/>
                </a:lnTo>
                <a:lnTo>
                  <a:pt x="3011296" y="2197099"/>
                </a:lnTo>
                <a:lnTo>
                  <a:pt x="3093466" y="2120899"/>
                </a:lnTo>
                <a:lnTo>
                  <a:pt x="3173476" y="2044699"/>
                </a:lnTo>
                <a:lnTo>
                  <a:pt x="3250945" y="1968499"/>
                </a:lnTo>
                <a:lnTo>
                  <a:pt x="3325876" y="1879599"/>
                </a:lnTo>
                <a:lnTo>
                  <a:pt x="3398012" y="1790699"/>
                </a:lnTo>
                <a:lnTo>
                  <a:pt x="3387979" y="1790699"/>
                </a:lnTo>
                <a:lnTo>
                  <a:pt x="3388106" y="1777999"/>
                </a:lnTo>
                <a:close/>
              </a:path>
              <a:path w="4026534" h="2603500">
                <a:moveTo>
                  <a:pt x="144907" y="1816099"/>
                </a:moveTo>
                <a:lnTo>
                  <a:pt x="145161" y="1828799"/>
                </a:lnTo>
                <a:lnTo>
                  <a:pt x="154654" y="1828799"/>
                </a:lnTo>
                <a:lnTo>
                  <a:pt x="144907" y="1816099"/>
                </a:lnTo>
                <a:close/>
              </a:path>
              <a:path w="4026534" h="2603500">
                <a:moveTo>
                  <a:pt x="4026535" y="0"/>
                </a:moveTo>
                <a:lnTo>
                  <a:pt x="4013835" y="0"/>
                </a:lnTo>
                <a:lnTo>
                  <a:pt x="4010914" y="114300"/>
                </a:lnTo>
                <a:lnTo>
                  <a:pt x="4002278" y="241299"/>
                </a:lnTo>
                <a:lnTo>
                  <a:pt x="3988181" y="355599"/>
                </a:lnTo>
                <a:lnTo>
                  <a:pt x="3968877" y="482599"/>
                </a:lnTo>
                <a:lnTo>
                  <a:pt x="3944366" y="596899"/>
                </a:lnTo>
                <a:lnTo>
                  <a:pt x="3914774" y="723899"/>
                </a:lnTo>
                <a:lnTo>
                  <a:pt x="3880485" y="838199"/>
                </a:lnTo>
                <a:lnTo>
                  <a:pt x="3841622" y="952499"/>
                </a:lnTo>
                <a:lnTo>
                  <a:pt x="3798442" y="1066799"/>
                </a:lnTo>
                <a:lnTo>
                  <a:pt x="3750944" y="1181099"/>
                </a:lnTo>
                <a:lnTo>
                  <a:pt x="3699383" y="1282699"/>
                </a:lnTo>
                <a:lnTo>
                  <a:pt x="3644138" y="1384299"/>
                </a:lnTo>
                <a:lnTo>
                  <a:pt x="3585083" y="1498599"/>
                </a:lnTo>
                <a:lnTo>
                  <a:pt x="3522598" y="1600199"/>
                </a:lnTo>
                <a:lnTo>
                  <a:pt x="3522726" y="1600199"/>
                </a:lnTo>
                <a:lnTo>
                  <a:pt x="3456813" y="1689099"/>
                </a:lnTo>
                <a:lnTo>
                  <a:pt x="3387979" y="1790699"/>
                </a:lnTo>
                <a:lnTo>
                  <a:pt x="3398012" y="1790699"/>
                </a:lnTo>
                <a:lnTo>
                  <a:pt x="3467227" y="1701799"/>
                </a:lnTo>
                <a:lnTo>
                  <a:pt x="3533266" y="1600199"/>
                </a:lnTo>
                <a:lnTo>
                  <a:pt x="3596005" y="1498599"/>
                </a:lnTo>
                <a:lnTo>
                  <a:pt x="3655314" y="1396999"/>
                </a:lnTo>
                <a:lnTo>
                  <a:pt x="3710813" y="1295399"/>
                </a:lnTo>
                <a:lnTo>
                  <a:pt x="3762629" y="1181099"/>
                </a:lnTo>
                <a:lnTo>
                  <a:pt x="3810254" y="1066799"/>
                </a:lnTo>
                <a:lnTo>
                  <a:pt x="3853688" y="952499"/>
                </a:lnTo>
                <a:lnTo>
                  <a:pt x="3892677" y="838199"/>
                </a:lnTo>
                <a:lnTo>
                  <a:pt x="3927093" y="723899"/>
                </a:lnTo>
                <a:lnTo>
                  <a:pt x="3956685" y="596899"/>
                </a:lnTo>
                <a:lnTo>
                  <a:pt x="3981322" y="482599"/>
                </a:lnTo>
                <a:lnTo>
                  <a:pt x="4000881" y="355599"/>
                </a:lnTo>
                <a:lnTo>
                  <a:pt x="4014978" y="241299"/>
                </a:lnTo>
                <a:lnTo>
                  <a:pt x="4023487" y="114300"/>
                </a:lnTo>
                <a:lnTo>
                  <a:pt x="4026535" y="0"/>
                </a:lnTo>
                <a:close/>
              </a:path>
              <a:path w="4026534" h="2603500">
                <a:moveTo>
                  <a:pt x="103547" y="584199"/>
                </a:moveTo>
                <a:lnTo>
                  <a:pt x="100584" y="584199"/>
                </a:lnTo>
                <a:lnTo>
                  <a:pt x="100584" y="596899"/>
                </a:lnTo>
                <a:lnTo>
                  <a:pt x="103547" y="584199"/>
                </a:lnTo>
                <a:close/>
              </a:path>
              <a:path w="4026534" h="2603500">
                <a:moveTo>
                  <a:pt x="217614" y="342899"/>
                </a:moveTo>
                <a:lnTo>
                  <a:pt x="181228" y="342899"/>
                </a:lnTo>
                <a:lnTo>
                  <a:pt x="190626" y="355599"/>
                </a:lnTo>
                <a:lnTo>
                  <a:pt x="182717" y="362477"/>
                </a:lnTo>
                <a:lnTo>
                  <a:pt x="200405" y="380999"/>
                </a:lnTo>
                <a:lnTo>
                  <a:pt x="217614" y="342899"/>
                </a:lnTo>
                <a:close/>
              </a:path>
              <a:path w="4026534" h="2603500">
                <a:moveTo>
                  <a:pt x="181228" y="342899"/>
                </a:moveTo>
                <a:lnTo>
                  <a:pt x="171682" y="350922"/>
                </a:lnTo>
                <a:lnTo>
                  <a:pt x="182717" y="362477"/>
                </a:lnTo>
                <a:lnTo>
                  <a:pt x="190626" y="355599"/>
                </a:lnTo>
                <a:lnTo>
                  <a:pt x="181228" y="342899"/>
                </a:lnTo>
                <a:close/>
              </a:path>
              <a:path w="4026534" h="2603500">
                <a:moveTo>
                  <a:pt x="234823" y="304799"/>
                </a:moveTo>
                <a:lnTo>
                  <a:pt x="151891" y="330199"/>
                </a:lnTo>
                <a:lnTo>
                  <a:pt x="171682" y="350922"/>
                </a:lnTo>
                <a:lnTo>
                  <a:pt x="181228" y="342899"/>
                </a:lnTo>
                <a:lnTo>
                  <a:pt x="217614" y="342899"/>
                </a:lnTo>
                <a:lnTo>
                  <a:pt x="234823" y="30479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7" name="object 7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3190" y="3493387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5729" y="2439365"/>
            <a:ext cx="51180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B: </a:t>
            </a:r>
            <a:r>
              <a:rPr sz="1200" dirty="0">
                <a:latin typeface="Calibri"/>
                <a:cs typeface="Calibri"/>
              </a:rPr>
              <a:t>imm.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or </a:t>
            </a:r>
            <a:r>
              <a:rPr sz="1200" spc="-20" dirty="0">
                <a:latin typeface="Calibri"/>
                <a:cs typeface="Calibri"/>
              </a:rPr>
              <a:t>mem.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59808" y="3229736"/>
            <a:ext cx="2555875" cy="76200"/>
          </a:xfrm>
          <a:custGeom>
            <a:avLst/>
            <a:gdLst/>
            <a:ahLst/>
            <a:cxnLst/>
            <a:rect l="l" t="t" r="r" b="b"/>
            <a:pathLst>
              <a:path w="2555875" h="76200">
                <a:moveTo>
                  <a:pt x="2543669" y="31750"/>
                </a:moveTo>
                <a:lnTo>
                  <a:pt x="2492247" y="31750"/>
                </a:lnTo>
                <a:lnTo>
                  <a:pt x="2492374" y="44450"/>
                </a:lnTo>
                <a:lnTo>
                  <a:pt x="2479643" y="44522"/>
                </a:lnTo>
                <a:lnTo>
                  <a:pt x="2479801" y="76200"/>
                </a:lnTo>
                <a:lnTo>
                  <a:pt x="2555747" y="37718"/>
                </a:lnTo>
                <a:lnTo>
                  <a:pt x="2543669" y="31750"/>
                </a:lnTo>
                <a:close/>
              </a:path>
              <a:path w="2555875" h="76200">
                <a:moveTo>
                  <a:pt x="2479580" y="31822"/>
                </a:moveTo>
                <a:lnTo>
                  <a:pt x="0" y="45974"/>
                </a:lnTo>
                <a:lnTo>
                  <a:pt x="0" y="58674"/>
                </a:lnTo>
                <a:lnTo>
                  <a:pt x="2479643" y="44522"/>
                </a:lnTo>
                <a:lnTo>
                  <a:pt x="2479580" y="31822"/>
                </a:lnTo>
                <a:close/>
              </a:path>
              <a:path w="2555875" h="76200">
                <a:moveTo>
                  <a:pt x="2492247" y="31750"/>
                </a:moveTo>
                <a:lnTo>
                  <a:pt x="2479580" y="31822"/>
                </a:lnTo>
                <a:lnTo>
                  <a:pt x="2479643" y="44522"/>
                </a:lnTo>
                <a:lnTo>
                  <a:pt x="2492374" y="44450"/>
                </a:lnTo>
                <a:lnTo>
                  <a:pt x="2492247" y="31750"/>
                </a:lnTo>
                <a:close/>
              </a:path>
              <a:path w="2555875" h="76200">
                <a:moveTo>
                  <a:pt x="2479420" y="0"/>
                </a:moveTo>
                <a:lnTo>
                  <a:pt x="2479580" y="31822"/>
                </a:lnTo>
                <a:lnTo>
                  <a:pt x="2543669" y="31750"/>
                </a:lnTo>
                <a:lnTo>
                  <a:pt x="247942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56657" y="2829890"/>
            <a:ext cx="9505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stored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54926" y="3136138"/>
            <a:ext cx="1002030" cy="274955"/>
            <a:chOff x="7154926" y="3136138"/>
            <a:chExt cx="1002030" cy="274955"/>
          </a:xfrm>
        </p:grpSpPr>
        <p:sp>
          <p:nvSpPr>
            <p:cNvPr id="18" name="object 18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84517" y="2807970"/>
            <a:ext cx="120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Accumulator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58381" y="5417058"/>
            <a:ext cx="1281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Implicit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argument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always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comes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from </a:t>
            </a:r>
            <a:r>
              <a:rPr sz="1200" b="1" spc="-10" dirty="0">
                <a:latin typeface="Calibri"/>
                <a:cs typeface="Calibri"/>
              </a:rPr>
              <a:t>accumulator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64879" y="2507360"/>
            <a:ext cx="23101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registers, </a:t>
            </a:r>
            <a:r>
              <a:rPr sz="1800" dirty="0">
                <a:latin typeface="Calibri"/>
                <a:cs typeface="Calibri"/>
              </a:rPr>
              <a:t>implicit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argument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(the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accumulator),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 </a:t>
            </a:r>
            <a:r>
              <a:rPr sz="1800" dirty="0">
                <a:latin typeface="Calibri"/>
                <a:cs typeface="Calibri"/>
              </a:rPr>
              <a:t>arg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imm.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 </a:t>
            </a:r>
            <a:r>
              <a:rPr sz="1800" spc="-20" dirty="0">
                <a:latin typeface="Calibri"/>
                <a:cs typeface="Calibri"/>
              </a:rPr>
              <a:t>mem.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64879" y="3879342"/>
            <a:ext cx="23348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 less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weird: </a:t>
            </a:r>
            <a:r>
              <a:rPr sz="1800" b="1" dirty="0">
                <a:latin typeface="Calibri"/>
                <a:cs typeface="Calibri"/>
              </a:rPr>
              <a:t>load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(0xabc)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puts</a:t>
            </a:r>
            <a:r>
              <a:rPr sz="1800" b="1" spc="-25" dirty="0">
                <a:latin typeface="Calibri"/>
                <a:cs typeface="Calibri"/>
              </a:rPr>
              <a:t> the </a:t>
            </a:r>
            <a:r>
              <a:rPr sz="1800" b="1" dirty="0">
                <a:latin typeface="Calibri"/>
                <a:cs typeface="Calibri"/>
              </a:rPr>
              <a:t>contents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0xabc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A, </a:t>
            </a:r>
            <a:r>
              <a:rPr sz="1800" b="1" dirty="0">
                <a:latin typeface="Calibri"/>
                <a:cs typeface="Calibri"/>
              </a:rPr>
              <a:t>store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(0xabc)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into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0xabc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8228" y="2693670"/>
            <a:ext cx="24847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77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load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(0xabc) </a:t>
            </a:r>
            <a:r>
              <a:rPr sz="1800" b="1" dirty="0">
                <a:latin typeface="Courier New"/>
                <a:cs typeface="Courier New"/>
              </a:rPr>
              <a:t>add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(0xac0) </a:t>
            </a:r>
            <a:r>
              <a:rPr sz="1800" b="1" dirty="0">
                <a:latin typeface="Courier New"/>
                <a:cs typeface="Courier New"/>
              </a:rPr>
              <a:t>store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(0xf00) </a:t>
            </a:r>
            <a:r>
              <a:rPr sz="1800" b="1" dirty="0">
                <a:latin typeface="Courier New"/>
                <a:cs typeface="Courier New"/>
              </a:rPr>
              <a:t>load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(0x123) </a:t>
            </a:r>
            <a:r>
              <a:rPr sz="1800" b="1" dirty="0">
                <a:latin typeface="Courier New"/>
                <a:cs typeface="Courier New"/>
              </a:rPr>
              <a:t>mul</a:t>
            </a:r>
            <a:r>
              <a:rPr sz="1800" b="1" spc="-25" dirty="0">
                <a:latin typeface="Courier New"/>
                <a:cs typeface="Courier New"/>
              </a:rPr>
              <a:t> 10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add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(0xf00)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store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(0xdeadbeef)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8228" y="5175250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53511" y="3023616"/>
            <a:ext cx="1136650" cy="76200"/>
          </a:xfrm>
          <a:custGeom>
            <a:avLst/>
            <a:gdLst/>
            <a:ahLst/>
            <a:cxnLst/>
            <a:rect l="l" t="t" r="r" b="b"/>
            <a:pathLst>
              <a:path w="1136650" h="76200">
                <a:moveTo>
                  <a:pt x="1060323" y="0"/>
                </a:moveTo>
                <a:lnTo>
                  <a:pt x="1060323" y="76200"/>
                </a:lnTo>
                <a:lnTo>
                  <a:pt x="1123823" y="44450"/>
                </a:lnTo>
                <a:lnTo>
                  <a:pt x="1073023" y="44450"/>
                </a:lnTo>
                <a:lnTo>
                  <a:pt x="1073023" y="31750"/>
                </a:lnTo>
                <a:lnTo>
                  <a:pt x="1123823" y="31750"/>
                </a:lnTo>
                <a:lnTo>
                  <a:pt x="1060323" y="0"/>
                </a:lnTo>
                <a:close/>
              </a:path>
              <a:path w="1136650" h="76200">
                <a:moveTo>
                  <a:pt x="106032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0323" y="44450"/>
                </a:lnTo>
                <a:lnTo>
                  <a:pt x="1060323" y="31750"/>
                </a:lnTo>
                <a:close/>
              </a:path>
              <a:path w="1136650" h="76200">
                <a:moveTo>
                  <a:pt x="1123823" y="31750"/>
                </a:moveTo>
                <a:lnTo>
                  <a:pt x="1073023" y="31750"/>
                </a:lnTo>
                <a:lnTo>
                  <a:pt x="1073023" y="44450"/>
                </a:lnTo>
                <a:lnTo>
                  <a:pt x="1123823" y="44450"/>
                </a:lnTo>
                <a:lnTo>
                  <a:pt x="1136523" y="38100"/>
                </a:lnTo>
                <a:lnTo>
                  <a:pt x="1123823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IBM</a:t>
            </a:r>
            <a:r>
              <a:rPr spc="-30" dirty="0"/>
              <a:t> </a:t>
            </a:r>
            <a:r>
              <a:rPr dirty="0"/>
              <a:t>701</a:t>
            </a:r>
            <a:r>
              <a:rPr spc="-45" dirty="0"/>
              <a:t> </a:t>
            </a:r>
            <a:r>
              <a:rPr dirty="0"/>
              <a:t>(ca.</a:t>
            </a:r>
            <a:r>
              <a:rPr spc="-15" dirty="0"/>
              <a:t> </a:t>
            </a:r>
            <a:r>
              <a:rPr spc="-10" dirty="0"/>
              <a:t>1952)</a:t>
            </a:r>
          </a:p>
        </p:txBody>
      </p:sp>
      <p:sp>
        <p:nvSpPr>
          <p:cNvPr id="3" name="object 3"/>
          <p:cNvSpPr/>
          <p:nvPr/>
        </p:nvSpPr>
        <p:spPr>
          <a:xfrm>
            <a:off x="3636136" y="3416465"/>
            <a:ext cx="4026535" cy="2603500"/>
          </a:xfrm>
          <a:custGeom>
            <a:avLst/>
            <a:gdLst/>
            <a:ahLst/>
            <a:cxnLst/>
            <a:rect l="l" t="t" r="r" b="b"/>
            <a:pathLst>
              <a:path w="4026534" h="2603500">
                <a:moveTo>
                  <a:pt x="171682" y="350922"/>
                </a:moveTo>
                <a:lnTo>
                  <a:pt x="150113" y="393699"/>
                </a:lnTo>
                <a:lnTo>
                  <a:pt x="135127" y="431799"/>
                </a:lnTo>
                <a:lnTo>
                  <a:pt x="130048" y="444499"/>
                </a:lnTo>
                <a:lnTo>
                  <a:pt x="115570" y="482599"/>
                </a:lnTo>
                <a:lnTo>
                  <a:pt x="106172" y="520699"/>
                </a:lnTo>
                <a:lnTo>
                  <a:pt x="97154" y="546099"/>
                </a:lnTo>
                <a:lnTo>
                  <a:pt x="88264" y="584199"/>
                </a:lnTo>
                <a:lnTo>
                  <a:pt x="79755" y="622299"/>
                </a:lnTo>
                <a:lnTo>
                  <a:pt x="71500" y="660399"/>
                </a:lnTo>
                <a:lnTo>
                  <a:pt x="63626" y="711199"/>
                </a:lnTo>
                <a:lnTo>
                  <a:pt x="56007" y="749299"/>
                </a:lnTo>
                <a:lnTo>
                  <a:pt x="49022" y="787399"/>
                </a:lnTo>
                <a:lnTo>
                  <a:pt x="42290" y="838199"/>
                </a:lnTo>
                <a:lnTo>
                  <a:pt x="35940" y="888999"/>
                </a:lnTo>
                <a:lnTo>
                  <a:pt x="29972" y="939799"/>
                </a:lnTo>
                <a:lnTo>
                  <a:pt x="24637" y="977899"/>
                </a:lnTo>
                <a:lnTo>
                  <a:pt x="19558" y="1028699"/>
                </a:lnTo>
                <a:lnTo>
                  <a:pt x="15239" y="1079499"/>
                </a:lnTo>
                <a:lnTo>
                  <a:pt x="11302" y="1130299"/>
                </a:lnTo>
                <a:lnTo>
                  <a:pt x="7874" y="1193799"/>
                </a:lnTo>
                <a:lnTo>
                  <a:pt x="5079" y="1244599"/>
                </a:lnTo>
                <a:lnTo>
                  <a:pt x="2921" y="1295399"/>
                </a:lnTo>
                <a:lnTo>
                  <a:pt x="1270" y="1346199"/>
                </a:lnTo>
                <a:lnTo>
                  <a:pt x="253" y="1396999"/>
                </a:lnTo>
                <a:lnTo>
                  <a:pt x="0" y="1460499"/>
                </a:lnTo>
                <a:lnTo>
                  <a:pt x="2921" y="1511299"/>
                </a:lnTo>
                <a:lnTo>
                  <a:pt x="11684" y="1562099"/>
                </a:lnTo>
                <a:lnTo>
                  <a:pt x="25908" y="1612899"/>
                </a:lnTo>
                <a:lnTo>
                  <a:pt x="45465" y="1676399"/>
                </a:lnTo>
                <a:lnTo>
                  <a:pt x="70358" y="1727199"/>
                </a:lnTo>
                <a:lnTo>
                  <a:pt x="100202" y="1777999"/>
                </a:lnTo>
                <a:lnTo>
                  <a:pt x="134747" y="1828799"/>
                </a:lnTo>
                <a:lnTo>
                  <a:pt x="173862" y="1879599"/>
                </a:lnTo>
                <a:lnTo>
                  <a:pt x="217424" y="1930399"/>
                </a:lnTo>
                <a:lnTo>
                  <a:pt x="265175" y="1981199"/>
                </a:lnTo>
                <a:lnTo>
                  <a:pt x="317118" y="2031999"/>
                </a:lnTo>
                <a:lnTo>
                  <a:pt x="372745" y="2070099"/>
                </a:lnTo>
                <a:lnTo>
                  <a:pt x="432180" y="2120899"/>
                </a:lnTo>
                <a:lnTo>
                  <a:pt x="494918" y="2171699"/>
                </a:lnTo>
                <a:lnTo>
                  <a:pt x="561086" y="2209799"/>
                </a:lnTo>
                <a:lnTo>
                  <a:pt x="630301" y="2247899"/>
                </a:lnTo>
                <a:lnTo>
                  <a:pt x="702437" y="2285999"/>
                </a:lnTo>
                <a:lnTo>
                  <a:pt x="777493" y="2324099"/>
                </a:lnTo>
                <a:lnTo>
                  <a:pt x="854963" y="2362199"/>
                </a:lnTo>
                <a:lnTo>
                  <a:pt x="934847" y="2400299"/>
                </a:lnTo>
                <a:lnTo>
                  <a:pt x="1017015" y="2425699"/>
                </a:lnTo>
                <a:lnTo>
                  <a:pt x="1101089" y="2463799"/>
                </a:lnTo>
                <a:lnTo>
                  <a:pt x="1274699" y="2514599"/>
                </a:lnTo>
                <a:lnTo>
                  <a:pt x="1363852" y="2527299"/>
                </a:lnTo>
                <a:lnTo>
                  <a:pt x="1454150" y="2552699"/>
                </a:lnTo>
                <a:lnTo>
                  <a:pt x="1824863" y="2603499"/>
                </a:lnTo>
                <a:lnTo>
                  <a:pt x="2154936" y="2603499"/>
                </a:lnTo>
                <a:lnTo>
                  <a:pt x="2202179" y="2590799"/>
                </a:lnTo>
                <a:lnTo>
                  <a:pt x="1825878" y="2590799"/>
                </a:lnTo>
                <a:lnTo>
                  <a:pt x="1732407" y="2578099"/>
                </a:lnTo>
                <a:lnTo>
                  <a:pt x="1732661" y="2578099"/>
                </a:lnTo>
                <a:lnTo>
                  <a:pt x="1639697" y="2565399"/>
                </a:lnTo>
                <a:lnTo>
                  <a:pt x="1547622" y="2552699"/>
                </a:lnTo>
                <a:lnTo>
                  <a:pt x="1547876" y="2552699"/>
                </a:lnTo>
                <a:lnTo>
                  <a:pt x="1456563" y="2539999"/>
                </a:lnTo>
                <a:lnTo>
                  <a:pt x="1456816" y="2539999"/>
                </a:lnTo>
                <a:lnTo>
                  <a:pt x="1366647" y="2514599"/>
                </a:lnTo>
                <a:lnTo>
                  <a:pt x="1277874" y="2501899"/>
                </a:lnTo>
                <a:lnTo>
                  <a:pt x="1190625" y="2476499"/>
                </a:lnTo>
                <a:lnTo>
                  <a:pt x="1105027" y="2451099"/>
                </a:lnTo>
                <a:lnTo>
                  <a:pt x="1105280" y="2451099"/>
                </a:lnTo>
                <a:lnTo>
                  <a:pt x="1021334" y="2412999"/>
                </a:lnTo>
                <a:lnTo>
                  <a:pt x="939546" y="2387599"/>
                </a:lnTo>
                <a:lnTo>
                  <a:pt x="939800" y="2387599"/>
                </a:lnTo>
                <a:lnTo>
                  <a:pt x="860043" y="2349499"/>
                </a:lnTo>
                <a:lnTo>
                  <a:pt x="860298" y="2349499"/>
                </a:lnTo>
                <a:lnTo>
                  <a:pt x="782954" y="2311399"/>
                </a:lnTo>
                <a:lnTo>
                  <a:pt x="783082" y="2311399"/>
                </a:lnTo>
                <a:lnTo>
                  <a:pt x="708278" y="2273299"/>
                </a:lnTo>
                <a:lnTo>
                  <a:pt x="708533" y="2273299"/>
                </a:lnTo>
                <a:lnTo>
                  <a:pt x="636524" y="2235199"/>
                </a:lnTo>
                <a:lnTo>
                  <a:pt x="567689" y="2197099"/>
                </a:lnTo>
                <a:lnTo>
                  <a:pt x="501903" y="2158999"/>
                </a:lnTo>
                <a:lnTo>
                  <a:pt x="502158" y="2158999"/>
                </a:lnTo>
                <a:lnTo>
                  <a:pt x="439547" y="2108199"/>
                </a:lnTo>
                <a:lnTo>
                  <a:pt x="439800" y="2108199"/>
                </a:lnTo>
                <a:lnTo>
                  <a:pt x="380618" y="2070099"/>
                </a:lnTo>
                <a:lnTo>
                  <a:pt x="380873" y="2070099"/>
                </a:lnTo>
                <a:lnTo>
                  <a:pt x="325374" y="2019299"/>
                </a:lnTo>
                <a:lnTo>
                  <a:pt x="325627" y="2019299"/>
                </a:lnTo>
                <a:lnTo>
                  <a:pt x="274065" y="1968499"/>
                </a:lnTo>
                <a:lnTo>
                  <a:pt x="226695" y="1917699"/>
                </a:lnTo>
                <a:lnTo>
                  <a:pt x="226949" y="1917699"/>
                </a:lnTo>
                <a:lnTo>
                  <a:pt x="183641" y="1866899"/>
                </a:lnTo>
                <a:lnTo>
                  <a:pt x="183896" y="1866899"/>
                </a:lnTo>
                <a:lnTo>
                  <a:pt x="154654" y="1828799"/>
                </a:lnTo>
                <a:lnTo>
                  <a:pt x="145161" y="1828799"/>
                </a:lnTo>
                <a:lnTo>
                  <a:pt x="110871" y="1765299"/>
                </a:lnTo>
                <a:lnTo>
                  <a:pt x="111125" y="1765299"/>
                </a:lnTo>
                <a:lnTo>
                  <a:pt x="81407" y="1714499"/>
                </a:lnTo>
                <a:lnTo>
                  <a:pt x="81661" y="1714499"/>
                </a:lnTo>
                <a:lnTo>
                  <a:pt x="57150" y="1663699"/>
                </a:lnTo>
                <a:lnTo>
                  <a:pt x="37846" y="1612899"/>
                </a:lnTo>
                <a:lnTo>
                  <a:pt x="38100" y="1612899"/>
                </a:lnTo>
                <a:lnTo>
                  <a:pt x="24002" y="1562099"/>
                </a:lnTo>
                <a:lnTo>
                  <a:pt x="15493" y="1511299"/>
                </a:lnTo>
                <a:lnTo>
                  <a:pt x="15621" y="1511299"/>
                </a:lnTo>
                <a:lnTo>
                  <a:pt x="12700" y="1460499"/>
                </a:lnTo>
                <a:lnTo>
                  <a:pt x="12953" y="1396999"/>
                </a:lnTo>
                <a:lnTo>
                  <a:pt x="13970" y="1346199"/>
                </a:lnTo>
                <a:lnTo>
                  <a:pt x="15621" y="1295399"/>
                </a:lnTo>
                <a:lnTo>
                  <a:pt x="17779" y="1244599"/>
                </a:lnTo>
                <a:lnTo>
                  <a:pt x="20574" y="1193799"/>
                </a:lnTo>
                <a:lnTo>
                  <a:pt x="24002" y="1142999"/>
                </a:lnTo>
                <a:lnTo>
                  <a:pt x="27939" y="1079499"/>
                </a:lnTo>
                <a:lnTo>
                  <a:pt x="32258" y="1028699"/>
                </a:lnTo>
                <a:lnTo>
                  <a:pt x="37211" y="990599"/>
                </a:lnTo>
                <a:lnTo>
                  <a:pt x="42672" y="939799"/>
                </a:lnTo>
                <a:lnTo>
                  <a:pt x="48513" y="888999"/>
                </a:lnTo>
                <a:lnTo>
                  <a:pt x="54863" y="838199"/>
                </a:lnTo>
                <a:lnTo>
                  <a:pt x="61595" y="800099"/>
                </a:lnTo>
                <a:lnTo>
                  <a:pt x="68579" y="749299"/>
                </a:lnTo>
                <a:lnTo>
                  <a:pt x="76073" y="711199"/>
                </a:lnTo>
                <a:lnTo>
                  <a:pt x="83947" y="673099"/>
                </a:lnTo>
                <a:lnTo>
                  <a:pt x="92201" y="622299"/>
                </a:lnTo>
                <a:lnTo>
                  <a:pt x="100584" y="584199"/>
                </a:lnTo>
                <a:lnTo>
                  <a:pt x="103547" y="584199"/>
                </a:lnTo>
                <a:lnTo>
                  <a:pt x="109474" y="558799"/>
                </a:lnTo>
                <a:lnTo>
                  <a:pt x="118490" y="520699"/>
                </a:lnTo>
                <a:lnTo>
                  <a:pt x="127762" y="495299"/>
                </a:lnTo>
                <a:lnTo>
                  <a:pt x="132461" y="469899"/>
                </a:lnTo>
                <a:lnTo>
                  <a:pt x="137160" y="457199"/>
                </a:lnTo>
                <a:lnTo>
                  <a:pt x="141986" y="444499"/>
                </a:lnTo>
                <a:lnTo>
                  <a:pt x="156845" y="406399"/>
                </a:lnTo>
                <a:lnTo>
                  <a:pt x="156717" y="406399"/>
                </a:lnTo>
                <a:lnTo>
                  <a:pt x="161798" y="393699"/>
                </a:lnTo>
                <a:lnTo>
                  <a:pt x="166750" y="380999"/>
                </a:lnTo>
                <a:lnTo>
                  <a:pt x="171703" y="380999"/>
                </a:lnTo>
                <a:lnTo>
                  <a:pt x="176911" y="368299"/>
                </a:lnTo>
                <a:lnTo>
                  <a:pt x="176022" y="368299"/>
                </a:lnTo>
                <a:lnTo>
                  <a:pt x="182717" y="362477"/>
                </a:lnTo>
                <a:lnTo>
                  <a:pt x="171682" y="350922"/>
                </a:lnTo>
                <a:close/>
              </a:path>
              <a:path w="4026534" h="2603500">
                <a:moveTo>
                  <a:pt x="2834132" y="2311399"/>
                </a:moveTo>
                <a:lnTo>
                  <a:pt x="2746755" y="2374899"/>
                </a:lnTo>
                <a:lnTo>
                  <a:pt x="2747010" y="2374899"/>
                </a:lnTo>
                <a:lnTo>
                  <a:pt x="2658110" y="2425699"/>
                </a:lnTo>
                <a:lnTo>
                  <a:pt x="2658364" y="2425699"/>
                </a:lnTo>
                <a:lnTo>
                  <a:pt x="2613405" y="2451099"/>
                </a:lnTo>
                <a:lnTo>
                  <a:pt x="2613533" y="2451099"/>
                </a:lnTo>
                <a:lnTo>
                  <a:pt x="2568321" y="2463799"/>
                </a:lnTo>
                <a:lnTo>
                  <a:pt x="2522982" y="2489199"/>
                </a:lnTo>
                <a:lnTo>
                  <a:pt x="2523236" y="2489199"/>
                </a:lnTo>
                <a:lnTo>
                  <a:pt x="2477389" y="2501899"/>
                </a:lnTo>
                <a:lnTo>
                  <a:pt x="2477642" y="2501899"/>
                </a:lnTo>
                <a:lnTo>
                  <a:pt x="2431541" y="2527299"/>
                </a:lnTo>
                <a:lnTo>
                  <a:pt x="2431796" y="2527299"/>
                </a:lnTo>
                <a:lnTo>
                  <a:pt x="2385567" y="2539999"/>
                </a:lnTo>
                <a:lnTo>
                  <a:pt x="2385822" y="2539999"/>
                </a:lnTo>
                <a:lnTo>
                  <a:pt x="2339466" y="2552699"/>
                </a:lnTo>
                <a:lnTo>
                  <a:pt x="2292985" y="2565399"/>
                </a:lnTo>
                <a:lnTo>
                  <a:pt x="2293239" y="2565399"/>
                </a:lnTo>
                <a:lnTo>
                  <a:pt x="2246629" y="2578099"/>
                </a:lnTo>
                <a:lnTo>
                  <a:pt x="2200275" y="2578099"/>
                </a:lnTo>
                <a:lnTo>
                  <a:pt x="2153285" y="2590799"/>
                </a:lnTo>
                <a:lnTo>
                  <a:pt x="2249170" y="2590799"/>
                </a:lnTo>
                <a:lnTo>
                  <a:pt x="2435860" y="2539999"/>
                </a:lnTo>
                <a:lnTo>
                  <a:pt x="2482088" y="2514599"/>
                </a:lnTo>
                <a:lnTo>
                  <a:pt x="2528062" y="2501899"/>
                </a:lnTo>
                <a:lnTo>
                  <a:pt x="2573654" y="2476499"/>
                </a:lnTo>
                <a:lnTo>
                  <a:pt x="2619121" y="2463799"/>
                </a:lnTo>
                <a:lnTo>
                  <a:pt x="2753487" y="2387599"/>
                </a:lnTo>
                <a:lnTo>
                  <a:pt x="2841243" y="2324099"/>
                </a:lnTo>
                <a:lnTo>
                  <a:pt x="2833878" y="2324099"/>
                </a:lnTo>
                <a:lnTo>
                  <a:pt x="2834132" y="2311399"/>
                </a:lnTo>
                <a:close/>
              </a:path>
              <a:path w="4026534" h="2603500">
                <a:moveTo>
                  <a:pt x="3388106" y="1777999"/>
                </a:moveTo>
                <a:lnTo>
                  <a:pt x="3316096" y="1879599"/>
                </a:lnTo>
                <a:lnTo>
                  <a:pt x="3241420" y="1955799"/>
                </a:lnTo>
                <a:lnTo>
                  <a:pt x="3241674" y="1955799"/>
                </a:lnTo>
                <a:lnTo>
                  <a:pt x="3164332" y="2044699"/>
                </a:lnTo>
                <a:lnTo>
                  <a:pt x="3084830" y="2120899"/>
                </a:lnTo>
                <a:lnTo>
                  <a:pt x="3003041" y="2184399"/>
                </a:lnTo>
                <a:lnTo>
                  <a:pt x="3003295" y="2184399"/>
                </a:lnTo>
                <a:lnTo>
                  <a:pt x="2919348" y="2260599"/>
                </a:lnTo>
                <a:lnTo>
                  <a:pt x="2919603" y="2260599"/>
                </a:lnTo>
                <a:lnTo>
                  <a:pt x="2833878" y="2324099"/>
                </a:lnTo>
                <a:lnTo>
                  <a:pt x="2841243" y="2324099"/>
                </a:lnTo>
                <a:lnTo>
                  <a:pt x="2927222" y="2260599"/>
                </a:lnTo>
                <a:lnTo>
                  <a:pt x="3011296" y="2197099"/>
                </a:lnTo>
                <a:lnTo>
                  <a:pt x="3093466" y="2120899"/>
                </a:lnTo>
                <a:lnTo>
                  <a:pt x="3173476" y="2044699"/>
                </a:lnTo>
                <a:lnTo>
                  <a:pt x="3250945" y="1968499"/>
                </a:lnTo>
                <a:lnTo>
                  <a:pt x="3325876" y="1879599"/>
                </a:lnTo>
                <a:lnTo>
                  <a:pt x="3398012" y="1790699"/>
                </a:lnTo>
                <a:lnTo>
                  <a:pt x="3387979" y="1790699"/>
                </a:lnTo>
                <a:lnTo>
                  <a:pt x="3388106" y="1777999"/>
                </a:lnTo>
                <a:close/>
              </a:path>
              <a:path w="4026534" h="2603500">
                <a:moveTo>
                  <a:pt x="144907" y="1816099"/>
                </a:moveTo>
                <a:lnTo>
                  <a:pt x="145161" y="1828799"/>
                </a:lnTo>
                <a:lnTo>
                  <a:pt x="154654" y="1828799"/>
                </a:lnTo>
                <a:lnTo>
                  <a:pt x="144907" y="1816099"/>
                </a:lnTo>
                <a:close/>
              </a:path>
              <a:path w="4026534" h="2603500">
                <a:moveTo>
                  <a:pt x="4026535" y="0"/>
                </a:moveTo>
                <a:lnTo>
                  <a:pt x="4013835" y="0"/>
                </a:lnTo>
                <a:lnTo>
                  <a:pt x="4010914" y="114300"/>
                </a:lnTo>
                <a:lnTo>
                  <a:pt x="4002278" y="241299"/>
                </a:lnTo>
                <a:lnTo>
                  <a:pt x="3988181" y="355599"/>
                </a:lnTo>
                <a:lnTo>
                  <a:pt x="3968877" y="482599"/>
                </a:lnTo>
                <a:lnTo>
                  <a:pt x="3944366" y="596899"/>
                </a:lnTo>
                <a:lnTo>
                  <a:pt x="3914774" y="723899"/>
                </a:lnTo>
                <a:lnTo>
                  <a:pt x="3880485" y="838199"/>
                </a:lnTo>
                <a:lnTo>
                  <a:pt x="3841622" y="952499"/>
                </a:lnTo>
                <a:lnTo>
                  <a:pt x="3798442" y="1066799"/>
                </a:lnTo>
                <a:lnTo>
                  <a:pt x="3750944" y="1181099"/>
                </a:lnTo>
                <a:lnTo>
                  <a:pt x="3699383" y="1282699"/>
                </a:lnTo>
                <a:lnTo>
                  <a:pt x="3644138" y="1384299"/>
                </a:lnTo>
                <a:lnTo>
                  <a:pt x="3585083" y="1498599"/>
                </a:lnTo>
                <a:lnTo>
                  <a:pt x="3522598" y="1600199"/>
                </a:lnTo>
                <a:lnTo>
                  <a:pt x="3522726" y="1600199"/>
                </a:lnTo>
                <a:lnTo>
                  <a:pt x="3456813" y="1689099"/>
                </a:lnTo>
                <a:lnTo>
                  <a:pt x="3387979" y="1790699"/>
                </a:lnTo>
                <a:lnTo>
                  <a:pt x="3398012" y="1790699"/>
                </a:lnTo>
                <a:lnTo>
                  <a:pt x="3467227" y="1701799"/>
                </a:lnTo>
                <a:lnTo>
                  <a:pt x="3533266" y="1600199"/>
                </a:lnTo>
                <a:lnTo>
                  <a:pt x="3596005" y="1498599"/>
                </a:lnTo>
                <a:lnTo>
                  <a:pt x="3655314" y="1396999"/>
                </a:lnTo>
                <a:lnTo>
                  <a:pt x="3710813" y="1295399"/>
                </a:lnTo>
                <a:lnTo>
                  <a:pt x="3762629" y="1181099"/>
                </a:lnTo>
                <a:lnTo>
                  <a:pt x="3810254" y="1066799"/>
                </a:lnTo>
                <a:lnTo>
                  <a:pt x="3853688" y="952499"/>
                </a:lnTo>
                <a:lnTo>
                  <a:pt x="3892677" y="838199"/>
                </a:lnTo>
                <a:lnTo>
                  <a:pt x="3927093" y="723899"/>
                </a:lnTo>
                <a:lnTo>
                  <a:pt x="3956685" y="596899"/>
                </a:lnTo>
                <a:lnTo>
                  <a:pt x="3981322" y="482599"/>
                </a:lnTo>
                <a:lnTo>
                  <a:pt x="4000881" y="355599"/>
                </a:lnTo>
                <a:lnTo>
                  <a:pt x="4014978" y="241299"/>
                </a:lnTo>
                <a:lnTo>
                  <a:pt x="4023487" y="114300"/>
                </a:lnTo>
                <a:lnTo>
                  <a:pt x="4026535" y="0"/>
                </a:lnTo>
                <a:close/>
              </a:path>
              <a:path w="4026534" h="2603500">
                <a:moveTo>
                  <a:pt x="103547" y="584199"/>
                </a:moveTo>
                <a:lnTo>
                  <a:pt x="100584" y="584199"/>
                </a:lnTo>
                <a:lnTo>
                  <a:pt x="100584" y="596899"/>
                </a:lnTo>
                <a:lnTo>
                  <a:pt x="103547" y="584199"/>
                </a:lnTo>
                <a:close/>
              </a:path>
              <a:path w="4026534" h="2603500">
                <a:moveTo>
                  <a:pt x="217614" y="342899"/>
                </a:moveTo>
                <a:lnTo>
                  <a:pt x="181228" y="342899"/>
                </a:lnTo>
                <a:lnTo>
                  <a:pt x="190626" y="355599"/>
                </a:lnTo>
                <a:lnTo>
                  <a:pt x="182717" y="362477"/>
                </a:lnTo>
                <a:lnTo>
                  <a:pt x="200405" y="380999"/>
                </a:lnTo>
                <a:lnTo>
                  <a:pt x="217614" y="342899"/>
                </a:lnTo>
                <a:close/>
              </a:path>
              <a:path w="4026534" h="2603500">
                <a:moveTo>
                  <a:pt x="181228" y="342899"/>
                </a:moveTo>
                <a:lnTo>
                  <a:pt x="171682" y="350922"/>
                </a:lnTo>
                <a:lnTo>
                  <a:pt x="182717" y="362477"/>
                </a:lnTo>
                <a:lnTo>
                  <a:pt x="190626" y="355599"/>
                </a:lnTo>
                <a:lnTo>
                  <a:pt x="181228" y="342899"/>
                </a:lnTo>
                <a:close/>
              </a:path>
              <a:path w="4026534" h="2603500">
                <a:moveTo>
                  <a:pt x="234823" y="304799"/>
                </a:moveTo>
                <a:lnTo>
                  <a:pt x="151891" y="330199"/>
                </a:lnTo>
                <a:lnTo>
                  <a:pt x="171682" y="350922"/>
                </a:lnTo>
                <a:lnTo>
                  <a:pt x="181228" y="342899"/>
                </a:lnTo>
                <a:lnTo>
                  <a:pt x="217614" y="342899"/>
                </a:lnTo>
                <a:lnTo>
                  <a:pt x="234823" y="30479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0960" y="4918024"/>
            <a:ext cx="6851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0905" y="4129348"/>
            <a:ext cx="361315" cy="10363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Opcode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 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3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96258" y="2749042"/>
            <a:ext cx="445770" cy="2127885"/>
            <a:chOff x="4096258" y="2749042"/>
            <a:chExt cx="445770" cy="2127885"/>
          </a:xfrm>
        </p:grpSpPr>
        <p:sp>
          <p:nvSpPr>
            <p:cNvPr id="7" name="object 7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0"/>
                  </a:moveTo>
                  <a:lnTo>
                    <a:pt x="0" y="1459992"/>
                  </a:lnTo>
                  <a:lnTo>
                    <a:pt x="432815" y="1168019"/>
                  </a:lnTo>
                  <a:lnTo>
                    <a:pt x="432815" y="291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02608" y="2755392"/>
              <a:ext cx="433070" cy="1460500"/>
            </a:xfrm>
            <a:custGeom>
              <a:avLst/>
              <a:gdLst/>
              <a:ahLst/>
              <a:cxnLst/>
              <a:rect l="l" t="t" r="r" b="b"/>
              <a:pathLst>
                <a:path w="433070" h="1460500">
                  <a:moveTo>
                    <a:pt x="0" y="1459992"/>
                  </a:moveTo>
                  <a:lnTo>
                    <a:pt x="0" y="0"/>
                  </a:lnTo>
                  <a:lnTo>
                    <a:pt x="432815" y="291973"/>
                  </a:lnTo>
                  <a:lnTo>
                    <a:pt x="432815" y="1168019"/>
                  </a:lnTo>
                  <a:lnTo>
                    <a:pt x="0" y="14599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0" y="358140"/>
                  </a:lnTo>
                  <a:lnTo>
                    <a:pt x="150875" y="179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2608" y="3311652"/>
              <a:ext cx="151130" cy="358140"/>
            </a:xfrm>
            <a:custGeom>
              <a:avLst/>
              <a:gdLst/>
              <a:ahLst/>
              <a:cxnLst/>
              <a:rect l="l" t="t" r="r" b="b"/>
              <a:pathLst>
                <a:path w="151129" h="358139">
                  <a:moveTo>
                    <a:pt x="0" y="0"/>
                  </a:moveTo>
                  <a:lnTo>
                    <a:pt x="150875" y="17907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9684" y="4055364"/>
              <a:ext cx="76200" cy="821690"/>
            </a:xfrm>
            <a:custGeom>
              <a:avLst/>
              <a:gdLst/>
              <a:ahLst/>
              <a:cxnLst/>
              <a:rect l="l" t="t" r="r" b="b"/>
              <a:pathLst>
                <a:path w="76200" h="8216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21563"/>
                  </a:lnTo>
                  <a:lnTo>
                    <a:pt x="44450" y="821563"/>
                  </a:lnTo>
                  <a:lnTo>
                    <a:pt x="44450" y="63500"/>
                  </a:lnTo>
                  <a:close/>
                </a:path>
                <a:path w="76200" h="8216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216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67708" y="3291783"/>
            <a:ext cx="254000" cy="396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3190" y="3493387"/>
            <a:ext cx="177800" cy="474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65729" y="2439365"/>
            <a:ext cx="511809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B: </a:t>
            </a:r>
            <a:r>
              <a:rPr sz="1200" dirty="0">
                <a:latin typeface="Calibri"/>
                <a:cs typeface="Calibri"/>
              </a:rPr>
              <a:t>imm.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or </a:t>
            </a:r>
            <a:r>
              <a:rPr sz="1200" spc="-20" dirty="0">
                <a:latin typeface="Calibri"/>
                <a:cs typeface="Calibri"/>
              </a:rPr>
              <a:t>mem.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59808" y="3229736"/>
            <a:ext cx="2555875" cy="76200"/>
          </a:xfrm>
          <a:custGeom>
            <a:avLst/>
            <a:gdLst/>
            <a:ahLst/>
            <a:cxnLst/>
            <a:rect l="l" t="t" r="r" b="b"/>
            <a:pathLst>
              <a:path w="2555875" h="76200">
                <a:moveTo>
                  <a:pt x="2543669" y="31750"/>
                </a:moveTo>
                <a:lnTo>
                  <a:pt x="2492247" y="31750"/>
                </a:lnTo>
                <a:lnTo>
                  <a:pt x="2492374" y="44450"/>
                </a:lnTo>
                <a:lnTo>
                  <a:pt x="2479643" y="44522"/>
                </a:lnTo>
                <a:lnTo>
                  <a:pt x="2479801" y="76200"/>
                </a:lnTo>
                <a:lnTo>
                  <a:pt x="2555747" y="37718"/>
                </a:lnTo>
                <a:lnTo>
                  <a:pt x="2543669" y="31750"/>
                </a:lnTo>
                <a:close/>
              </a:path>
              <a:path w="2555875" h="76200">
                <a:moveTo>
                  <a:pt x="2479580" y="31822"/>
                </a:moveTo>
                <a:lnTo>
                  <a:pt x="0" y="45974"/>
                </a:lnTo>
                <a:lnTo>
                  <a:pt x="0" y="58674"/>
                </a:lnTo>
                <a:lnTo>
                  <a:pt x="2479643" y="44522"/>
                </a:lnTo>
                <a:lnTo>
                  <a:pt x="2479580" y="31822"/>
                </a:lnTo>
                <a:close/>
              </a:path>
              <a:path w="2555875" h="76200">
                <a:moveTo>
                  <a:pt x="2492247" y="31750"/>
                </a:moveTo>
                <a:lnTo>
                  <a:pt x="2479580" y="31822"/>
                </a:lnTo>
                <a:lnTo>
                  <a:pt x="2479643" y="44522"/>
                </a:lnTo>
                <a:lnTo>
                  <a:pt x="2492374" y="44450"/>
                </a:lnTo>
                <a:lnTo>
                  <a:pt x="2492247" y="31750"/>
                </a:lnTo>
                <a:close/>
              </a:path>
              <a:path w="2555875" h="76200">
                <a:moveTo>
                  <a:pt x="2479420" y="0"/>
                </a:moveTo>
                <a:lnTo>
                  <a:pt x="2479580" y="31822"/>
                </a:lnTo>
                <a:lnTo>
                  <a:pt x="2543669" y="31750"/>
                </a:lnTo>
                <a:lnTo>
                  <a:pt x="247942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56657" y="2829890"/>
            <a:ext cx="9505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Output: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Calibri"/>
                <a:cs typeface="Calibri"/>
              </a:rPr>
              <a:t>stored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154926" y="3136138"/>
            <a:ext cx="1002030" cy="274955"/>
            <a:chOff x="7154926" y="3136138"/>
            <a:chExt cx="1002030" cy="274955"/>
          </a:xfrm>
        </p:grpSpPr>
        <p:sp>
          <p:nvSpPr>
            <p:cNvPr id="18" name="object 18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61276" y="3142488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84517" y="2807970"/>
            <a:ext cx="120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Accumulator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58381" y="5417058"/>
            <a:ext cx="1281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Implicit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argument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A </a:t>
            </a:r>
            <a:r>
              <a:rPr sz="1200" b="1" dirty="0">
                <a:latin typeface="Calibri"/>
                <a:cs typeface="Calibri"/>
              </a:rPr>
              <a:t>always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comes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from </a:t>
            </a:r>
            <a:r>
              <a:rPr sz="1200" b="1" spc="-10" dirty="0">
                <a:latin typeface="Calibri"/>
                <a:cs typeface="Calibri"/>
              </a:rPr>
              <a:t>accumulator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64879" y="2507360"/>
            <a:ext cx="183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state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registers,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64879" y="2781680"/>
            <a:ext cx="2054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implicit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argument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64879" y="3056001"/>
            <a:ext cx="2310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(the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accumulator),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arg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imm.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 </a:t>
            </a:r>
            <a:r>
              <a:rPr sz="1800" spc="-20" dirty="0">
                <a:latin typeface="Calibri"/>
                <a:cs typeface="Calibri"/>
              </a:rPr>
              <a:t>mem.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64879" y="3879342"/>
            <a:ext cx="23348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 less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weird: </a:t>
            </a:r>
            <a:r>
              <a:rPr sz="1800" b="1" dirty="0">
                <a:latin typeface="Calibri"/>
                <a:cs typeface="Calibri"/>
              </a:rPr>
              <a:t>load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(0xabc)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puts</a:t>
            </a:r>
            <a:r>
              <a:rPr sz="1800" b="1" spc="-25" dirty="0">
                <a:latin typeface="Calibri"/>
                <a:cs typeface="Calibri"/>
              </a:rPr>
              <a:t> the </a:t>
            </a:r>
            <a:r>
              <a:rPr sz="1800" b="1" dirty="0">
                <a:latin typeface="Calibri"/>
                <a:cs typeface="Calibri"/>
              </a:rPr>
              <a:t>contents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0xabc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A, </a:t>
            </a:r>
            <a:r>
              <a:rPr sz="1800" b="1" dirty="0">
                <a:latin typeface="Calibri"/>
                <a:cs typeface="Calibri"/>
              </a:rPr>
              <a:t>store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(0xabc)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puts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into </a:t>
            </a:r>
            <a:r>
              <a:rPr sz="1800" b="1" dirty="0">
                <a:latin typeface="Calibri"/>
                <a:cs typeface="Calibri"/>
              </a:rPr>
              <a:t>memory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0xabc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8228" y="2693670"/>
            <a:ext cx="248475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77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urier New"/>
                <a:cs typeface="Courier New"/>
              </a:rPr>
              <a:t>load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(0xabc) </a:t>
            </a:r>
            <a:r>
              <a:rPr sz="1800" b="1" dirty="0">
                <a:latin typeface="Courier New"/>
                <a:cs typeface="Courier New"/>
              </a:rPr>
              <a:t>add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(0xac0) </a:t>
            </a:r>
            <a:r>
              <a:rPr sz="1800" b="1" dirty="0">
                <a:latin typeface="Courier New"/>
                <a:cs typeface="Courier New"/>
              </a:rPr>
              <a:t>store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(0xf00) </a:t>
            </a:r>
            <a:r>
              <a:rPr sz="1800" b="1" dirty="0">
                <a:latin typeface="Courier New"/>
                <a:cs typeface="Courier New"/>
              </a:rPr>
              <a:t>load</a:t>
            </a:r>
            <a:r>
              <a:rPr sz="1800" b="1" spc="-4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(0x123) </a:t>
            </a:r>
            <a:r>
              <a:rPr sz="1800" b="1" dirty="0">
                <a:latin typeface="Courier New"/>
                <a:cs typeface="Courier New"/>
              </a:rPr>
              <a:t>mul</a:t>
            </a:r>
            <a:r>
              <a:rPr sz="1800" b="1" spc="-25" dirty="0">
                <a:latin typeface="Courier New"/>
                <a:cs typeface="Courier New"/>
              </a:rPr>
              <a:t> 10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add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(0xf00)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ourier New"/>
                <a:cs typeface="Courier New"/>
              </a:rPr>
              <a:t>store</a:t>
            </a:r>
            <a:r>
              <a:rPr sz="1800" b="1" spc="-5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(0xdeadbeef)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228" y="5175250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this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53511" y="3023616"/>
            <a:ext cx="1136650" cy="76200"/>
          </a:xfrm>
          <a:custGeom>
            <a:avLst/>
            <a:gdLst/>
            <a:ahLst/>
            <a:cxnLst/>
            <a:rect l="l" t="t" r="r" b="b"/>
            <a:pathLst>
              <a:path w="1136650" h="76200">
                <a:moveTo>
                  <a:pt x="1060323" y="0"/>
                </a:moveTo>
                <a:lnTo>
                  <a:pt x="1060323" y="76200"/>
                </a:lnTo>
                <a:lnTo>
                  <a:pt x="1123823" y="44450"/>
                </a:lnTo>
                <a:lnTo>
                  <a:pt x="1073023" y="44450"/>
                </a:lnTo>
                <a:lnTo>
                  <a:pt x="1073023" y="31750"/>
                </a:lnTo>
                <a:lnTo>
                  <a:pt x="1123823" y="31750"/>
                </a:lnTo>
                <a:lnTo>
                  <a:pt x="1060323" y="0"/>
                </a:lnTo>
                <a:close/>
              </a:path>
              <a:path w="1136650" h="76200">
                <a:moveTo>
                  <a:pt x="106032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0323" y="44450"/>
                </a:lnTo>
                <a:lnTo>
                  <a:pt x="1060323" y="31750"/>
                </a:lnTo>
                <a:close/>
              </a:path>
              <a:path w="1136650" h="76200">
                <a:moveTo>
                  <a:pt x="1123823" y="31750"/>
                </a:moveTo>
                <a:lnTo>
                  <a:pt x="1073023" y="31750"/>
                </a:lnTo>
                <a:lnTo>
                  <a:pt x="1073023" y="44450"/>
                </a:lnTo>
                <a:lnTo>
                  <a:pt x="1123823" y="44450"/>
                </a:lnTo>
                <a:lnTo>
                  <a:pt x="1136523" y="38100"/>
                </a:lnTo>
                <a:lnTo>
                  <a:pt x="1123823" y="317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6286500" y="0"/>
            <a:ext cx="5905500" cy="6858000"/>
            <a:chOff x="6286500" y="0"/>
            <a:chExt cx="5905500" cy="685800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6500" y="0"/>
              <a:ext cx="5905500" cy="685799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532876" y="2862072"/>
              <a:ext cx="980440" cy="200025"/>
            </a:xfrm>
            <a:custGeom>
              <a:avLst/>
              <a:gdLst/>
              <a:ahLst/>
              <a:cxnLst/>
              <a:rect l="l" t="t" r="r" b="b"/>
              <a:pathLst>
                <a:path w="980440" h="200025">
                  <a:moveTo>
                    <a:pt x="0" y="199644"/>
                  </a:moveTo>
                  <a:lnTo>
                    <a:pt x="979931" y="199644"/>
                  </a:lnTo>
                  <a:lnTo>
                    <a:pt x="979931" y="0"/>
                  </a:lnTo>
                  <a:lnTo>
                    <a:pt x="0" y="0"/>
                  </a:lnTo>
                  <a:lnTo>
                    <a:pt x="0" y="199644"/>
                  </a:lnTo>
                  <a:close/>
                </a:path>
              </a:pathLst>
            </a:custGeom>
            <a:ln w="762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5" dirty="0"/>
              <a:t> </a:t>
            </a:r>
            <a:r>
              <a:rPr dirty="0"/>
              <a:t>did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just</a:t>
            </a:r>
            <a:r>
              <a:rPr spc="-35" dirty="0"/>
              <a:t> </a:t>
            </a:r>
            <a:r>
              <a:rPr spc="-10" dirty="0"/>
              <a:t>learn?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10369550" cy="26276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29210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deep-</a:t>
            </a:r>
            <a:r>
              <a:rPr sz="2800" dirty="0">
                <a:latin typeface="Calibri"/>
                <a:cs typeface="Calibri"/>
              </a:rPr>
              <a:t>ish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RISCV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vehicle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ISA </a:t>
            </a:r>
            <a:r>
              <a:rPr sz="2800" spc="-10" dirty="0">
                <a:latin typeface="Calibri"/>
                <a:cs typeface="Calibri"/>
              </a:rPr>
              <a:t>design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ts val="319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look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choices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influence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aspects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35" dirty="0">
                <a:latin typeface="Calibri"/>
                <a:cs typeface="Calibri"/>
              </a:rPr>
              <a:t>system’s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design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How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cross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hardware/software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interface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software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hardware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think</a:t>
            </a:r>
            <a:r>
              <a:rPr spc="-20" dirty="0"/>
              <a:t> </a:t>
            </a:r>
            <a:r>
              <a:rPr dirty="0"/>
              <a:t>about</a:t>
            </a:r>
            <a:r>
              <a:rPr spc="-15" dirty="0"/>
              <a:t> </a:t>
            </a:r>
            <a:r>
              <a:rPr spc="-10" dirty="0"/>
              <a:t>next?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8913495" cy="34791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  <a:tab pos="5299075" algn="l"/>
              </a:tabLst>
            </a:pPr>
            <a:r>
              <a:rPr sz="2800" dirty="0">
                <a:latin typeface="Calibri"/>
                <a:cs typeface="Calibri"/>
              </a:rPr>
              <a:t>More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microarchitectural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concepts</a:t>
            </a:r>
            <a:r>
              <a:rPr sz="2800" dirty="0">
                <a:latin typeface="Calibri"/>
                <a:cs typeface="Calibri"/>
              </a:rPr>
              <a:t>	(next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Pipelining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microarchitecture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instruction-</a:t>
            </a:r>
            <a:r>
              <a:rPr sz="2400" dirty="0">
                <a:latin typeface="Calibri"/>
                <a:cs typeface="Calibri"/>
              </a:rPr>
              <a:t>level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parallelism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Control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hazards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branch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prediction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Caches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microarchitectural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optimization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(next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time)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Implementation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hierarchies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Cache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tradeoffs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Evaluation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(looking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forward)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865" algn="l"/>
              </a:tabLst>
            </a:pP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Pareto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Frontiers,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design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exploration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Where</a:t>
            </a:r>
            <a:r>
              <a:rPr spc="-4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HW/SW</a:t>
            </a:r>
            <a:r>
              <a:rPr spc="-30" dirty="0"/>
              <a:t> </a:t>
            </a:r>
            <a:r>
              <a:rPr spc="-10" dirty="0"/>
              <a:t>Interface?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4484" y="2752089"/>
            <a:ext cx="4914265" cy="1887220"/>
            <a:chOff x="4634484" y="2752089"/>
            <a:chExt cx="4914265" cy="1887220"/>
          </a:xfrm>
        </p:grpSpPr>
        <p:sp>
          <p:nvSpPr>
            <p:cNvPr id="4" name="object 4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1461515" y="0"/>
                  </a:moveTo>
                  <a:lnTo>
                    <a:pt x="0" y="0"/>
                  </a:lnTo>
                  <a:lnTo>
                    <a:pt x="292353" y="432816"/>
                  </a:lnTo>
                  <a:lnTo>
                    <a:pt x="1169162" y="432816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90032" y="3842003"/>
              <a:ext cx="1461770" cy="433070"/>
            </a:xfrm>
            <a:custGeom>
              <a:avLst/>
              <a:gdLst/>
              <a:ahLst/>
              <a:cxnLst/>
              <a:rect l="l" t="t" r="r" b="b"/>
              <a:pathLst>
                <a:path w="1461770" h="433070">
                  <a:moveTo>
                    <a:pt x="0" y="0"/>
                  </a:moveTo>
                  <a:lnTo>
                    <a:pt x="1461515" y="0"/>
                  </a:lnTo>
                  <a:lnTo>
                    <a:pt x="1169162" y="432816"/>
                  </a:lnTo>
                  <a:lnTo>
                    <a:pt x="292353" y="43281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0" y="0"/>
                  </a:lnTo>
                  <a:lnTo>
                    <a:pt x="179069" y="150876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7148" y="3842003"/>
              <a:ext cx="358140" cy="151130"/>
            </a:xfrm>
            <a:custGeom>
              <a:avLst/>
              <a:gdLst/>
              <a:ahLst/>
              <a:cxnLst/>
              <a:rect l="l" t="t" r="r" b="b"/>
              <a:pathLst>
                <a:path w="358139" h="151129">
                  <a:moveTo>
                    <a:pt x="358139" y="0"/>
                  </a:moveTo>
                  <a:lnTo>
                    <a:pt x="179069" y="150876"/>
                  </a:lnTo>
                  <a:lnTo>
                    <a:pt x="0" y="0"/>
                  </a:lnTo>
                  <a:lnTo>
                    <a:pt x="35813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4484" y="3271900"/>
              <a:ext cx="3449320" cy="1361440"/>
            </a:xfrm>
            <a:custGeom>
              <a:avLst/>
              <a:gdLst/>
              <a:ahLst/>
              <a:cxnLst/>
              <a:rect l="l" t="t" r="r" b="b"/>
              <a:pathLst>
                <a:path w="3449320" h="1361439">
                  <a:moveTo>
                    <a:pt x="1116584" y="833755"/>
                  </a:moveTo>
                  <a:lnTo>
                    <a:pt x="1104239" y="827659"/>
                  </a:lnTo>
                  <a:lnTo>
                    <a:pt x="1040257" y="796036"/>
                  </a:lnTo>
                  <a:lnTo>
                    <a:pt x="1040409" y="827722"/>
                  </a:lnTo>
                  <a:lnTo>
                    <a:pt x="0" y="832739"/>
                  </a:lnTo>
                  <a:lnTo>
                    <a:pt x="0" y="845439"/>
                  </a:lnTo>
                  <a:lnTo>
                    <a:pt x="1040472" y="840422"/>
                  </a:lnTo>
                  <a:lnTo>
                    <a:pt x="1040638" y="872236"/>
                  </a:lnTo>
                  <a:lnTo>
                    <a:pt x="1116584" y="833755"/>
                  </a:lnTo>
                  <a:close/>
                </a:path>
                <a:path w="3449320" h="1361439">
                  <a:moveTo>
                    <a:pt x="1274953" y="493649"/>
                  </a:moveTo>
                  <a:lnTo>
                    <a:pt x="1243190" y="493979"/>
                  </a:lnTo>
                  <a:lnTo>
                    <a:pt x="1237742" y="0"/>
                  </a:lnTo>
                  <a:lnTo>
                    <a:pt x="1225042" y="254"/>
                  </a:lnTo>
                  <a:lnTo>
                    <a:pt x="1230477" y="494106"/>
                  </a:lnTo>
                  <a:lnTo>
                    <a:pt x="1198753" y="494411"/>
                  </a:lnTo>
                  <a:lnTo>
                    <a:pt x="1237742" y="570230"/>
                  </a:lnTo>
                  <a:lnTo>
                    <a:pt x="1268526" y="506857"/>
                  </a:lnTo>
                  <a:lnTo>
                    <a:pt x="1274953" y="493649"/>
                  </a:lnTo>
                  <a:close/>
                </a:path>
                <a:path w="3449320" h="1361439">
                  <a:moveTo>
                    <a:pt x="2177796" y="493268"/>
                  </a:moveTo>
                  <a:lnTo>
                    <a:pt x="2146046" y="493268"/>
                  </a:lnTo>
                  <a:lnTo>
                    <a:pt x="2146046" y="126619"/>
                  </a:lnTo>
                  <a:lnTo>
                    <a:pt x="2133346" y="126619"/>
                  </a:lnTo>
                  <a:lnTo>
                    <a:pt x="2133346" y="493268"/>
                  </a:lnTo>
                  <a:lnTo>
                    <a:pt x="2101596" y="493268"/>
                  </a:lnTo>
                  <a:lnTo>
                    <a:pt x="2139696" y="569468"/>
                  </a:lnTo>
                  <a:lnTo>
                    <a:pt x="2171446" y="505968"/>
                  </a:lnTo>
                  <a:lnTo>
                    <a:pt x="2177796" y="493268"/>
                  </a:lnTo>
                  <a:close/>
                </a:path>
                <a:path w="3449320" h="1361439">
                  <a:moveTo>
                    <a:pt x="3448812" y="1028839"/>
                  </a:moveTo>
                  <a:lnTo>
                    <a:pt x="2945892" y="1028839"/>
                  </a:lnTo>
                  <a:lnTo>
                    <a:pt x="2945892" y="1193482"/>
                  </a:lnTo>
                  <a:lnTo>
                    <a:pt x="2934589" y="1187831"/>
                  </a:lnTo>
                  <a:lnTo>
                    <a:pt x="2871089" y="1156081"/>
                  </a:lnTo>
                  <a:lnTo>
                    <a:pt x="2871089" y="1187831"/>
                  </a:lnTo>
                  <a:lnTo>
                    <a:pt x="1696339" y="1187831"/>
                  </a:lnTo>
                  <a:lnTo>
                    <a:pt x="1696339" y="1015365"/>
                  </a:lnTo>
                  <a:lnTo>
                    <a:pt x="1696339" y="1002665"/>
                  </a:lnTo>
                  <a:lnTo>
                    <a:pt x="1684020" y="1002665"/>
                  </a:lnTo>
                  <a:lnTo>
                    <a:pt x="1684020" y="1009396"/>
                  </a:lnTo>
                  <a:lnTo>
                    <a:pt x="1683639" y="1009015"/>
                  </a:lnTo>
                  <a:lnTo>
                    <a:pt x="1683639" y="1200531"/>
                  </a:lnTo>
                  <a:lnTo>
                    <a:pt x="2871089" y="1200531"/>
                  </a:lnTo>
                  <a:lnTo>
                    <a:pt x="2871089" y="1232281"/>
                  </a:lnTo>
                  <a:lnTo>
                    <a:pt x="2934589" y="1200531"/>
                  </a:lnTo>
                  <a:lnTo>
                    <a:pt x="2945892" y="1194879"/>
                  </a:lnTo>
                  <a:lnTo>
                    <a:pt x="2945892" y="1361059"/>
                  </a:lnTo>
                  <a:lnTo>
                    <a:pt x="3448812" y="1361059"/>
                  </a:lnTo>
                  <a:lnTo>
                    <a:pt x="3448812" y="102883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80376" y="4300727"/>
              <a:ext cx="502920" cy="332740"/>
            </a:xfrm>
            <a:custGeom>
              <a:avLst/>
              <a:gdLst/>
              <a:ahLst/>
              <a:cxnLst/>
              <a:rect l="l" t="t" r="r" b="b"/>
              <a:pathLst>
                <a:path w="502920" h="332739">
                  <a:moveTo>
                    <a:pt x="0" y="332232"/>
                  </a:moveTo>
                  <a:lnTo>
                    <a:pt x="502920" y="332232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22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4088" y="3517391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24088" y="3800855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989076" y="262127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24088" y="4085843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0" y="262127"/>
                  </a:moveTo>
                  <a:lnTo>
                    <a:pt x="989076" y="262127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89076" y="263651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24088" y="4369307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1"/>
                  </a:moveTo>
                  <a:lnTo>
                    <a:pt x="989076" y="263651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83296" y="3610355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68"/>
                  </a:lnTo>
                  <a:lnTo>
                    <a:pt x="0" y="848868"/>
                  </a:lnTo>
                  <a:lnTo>
                    <a:pt x="0" y="849630"/>
                  </a:lnTo>
                  <a:lnTo>
                    <a:pt x="0" y="850011"/>
                  </a:lnTo>
                  <a:lnTo>
                    <a:pt x="0" y="861568"/>
                  </a:lnTo>
                  <a:lnTo>
                    <a:pt x="0" y="862330"/>
                  </a:lnTo>
                  <a:lnTo>
                    <a:pt x="0" y="862711"/>
                  </a:lnTo>
                  <a:lnTo>
                    <a:pt x="126619" y="862711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3296" y="4460494"/>
              <a:ext cx="240664" cy="7899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34484" y="4557141"/>
              <a:ext cx="2947035" cy="76200"/>
            </a:xfrm>
            <a:custGeom>
              <a:avLst/>
              <a:gdLst/>
              <a:ahLst/>
              <a:cxnLst/>
              <a:rect l="l" t="t" r="r" b="b"/>
              <a:pathLst>
                <a:path w="2947034" h="76200">
                  <a:moveTo>
                    <a:pt x="2934448" y="31749"/>
                  </a:moveTo>
                  <a:lnTo>
                    <a:pt x="2883026" y="31749"/>
                  </a:lnTo>
                  <a:lnTo>
                    <a:pt x="2883154" y="44449"/>
                  </a:lnTo>
                  <a:lnTo>
                    <a:pt x="2870422" y="44521"/>
                  </a:lnTo>
                  <a:lnTo>
                    <a:pt x="2870581" y="76199"/>
                  </a:lnTo>
                  <a:lnTo>
                    <a:pt x="2946526" y="37718"/>
                  </a:lnTo>
                  <a:lnTo>
                    <a:pt x="2934448" y="31749"/>
                  </a:lnTo>
                  <a:close/>
                </a:path>
                <a:path w="2947034" h="76200">
                  <a:moveTo>
                    <a:pt x="2870359" y="31821"/>
                  </a:moveTo>
                  <a:lnTo>
                    <a:pt x="0" y="48005"/>
                  </a:lnTo>
                  <a:lnTo>
                    <a:pt x="0" y="60705"/>
                  </a:lnTo>
                  <a:lnTo>
                    <a:pt x="2870422" y="44521"/>
                  </a:lnTo>
                  <a:lnTo>
                    <a:pt x="2870359" y="31821"/>
                  </a:lnTo>
                  <a:close/>
                </a:path>
                <a:path w="2947034" h="76200">
                  <a:moveTo>
                    <a:pt x="2883026" y="31749"/>
                  </a:moveTo>
                  <a:lnTo>
                    <a:pt x="2870359" y="31821"/>
                  </a:lnTo>
                  <a:lnTo>
                    <a:pt x="2870422" y="44521"/>
                  </a:lnTo>
                  <a:lnTo>
                    <a:pt x="2883154" y="44449"/>
                  </a:lnTo>
                  <a:lnTo>
                    <a:pt x="2883026" y="31749"/>
                  </a:lnTo>
                  <a:close/>
                </a:path>
                <a:path w="2947034" h="76200">
                  <a:moveTo>
                    <a:pt x="2870199" y="0"/>
                  </a:moveTo>
                  <a:lnTo>
                    <a:pt x="2870359" y="31821"/>
                  </a:lnTo>
                  <a:lnTo>
                    <a:pt x="2934448" y="31749"/>
                  </a:lnTo>
                  <a:lnTo>
                    <a:pt x="28701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74180" y="2959607"/>
              <a:ext cx="2767965" cy="1257935"/>
            </a:xfrm>
            <a:custGeom>
              <a:avLst/>
              <a:gdLst/>
              <a:ahLst/>
              <a:cxnLst/>
              <a:rect l="l" t="t" r="r" b="b"/>
              <a:pathLst>
                <a:path w="2767965" h="1257935">
                  <a:moveTo>
                    <a:pt x="2539238" y="689990"/>
                  </a:moveTo>
                  <a:lnTo>
                    <a:pt x="2767838" y="689990"/>
                  </a:lnTo>
                  <a:lnTo>
                    <a:pt x="2767838" y="0"/>
                  </a:lnTo>
                  <a:lnTo>
                    <a:pt x="0" y="0"/>
                  </a:lnTo>
                </a:path>
                <a:path w="2767965" h="1257935">
                  <a:moveTo>
                    <a:pt x="2539238" y="973581"/>
                  </a:moveTo>
                  <a:lnTo>
                    <a:pt x="2767838" y="973581"/>
                  </a:lnTo>
                  <a:lnTo>
                    <a:pt x="2767838" y="6095"/>
                  </a:lnTo>
                  <a:lnTo>
                    <a:pt x="0" y="6095"/>
                  </a:lnTo>
                </a:path>
                <a:path w="2767965" h="1257935">
                  <a:moveTo>
                    <a:pt x="2539238" y="1257427"/>
                  </a:moveTo>
                  <a:lnTo>
                    <a:pt x="2767838" y="1257427"/>
                  </a:lnTo>
                  <a:lnTo>
                    <a:pt x="2767838" y="6095"/>
                  </a:lnTo>
                  <a:lnTo>
                    <a:pt x="0" y="609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33388" y="2875787"/>
              <a:ext cx="3014980" cy="1631950"/>
            </a:xfrm>
            <a:custGeom>
              <a:avLst/>
              <a:gdLst/>
              <a:ahLst/>
              <a:cxnLst/>
              <a:rect l="l" t="t" r="r" b="b"/>
              <a:pathLst>
                <a:path w="3014979" h="1631950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83820"/>
                  </a:lnTo>
                  <a:lnTo>
                    <a:pt x="501396" y="0"/>
                  </a:lnTo>
                  <a:close/>
                </a:path>
                <a:path w="3014979" h="1631950">
                  <a:moveTo>
                    <a:pt x="3014853" y="77470"/>
                  </a:moveTo>
                  <a:lnTo>
                    <a:pt x="577596" y="77470"/>
                  </a:lnTo>
                  <a:lnTo>
                    <a:pt x="577596" y="45720"/>
                  </a:lnTo>
                  <a:lnTo>
                    <a:pt x="501396" y="83820"/>
                  </a:lnTo>
                  <a:lnTo>
                    <a:pt x="577596" y="121920"/>
                  </a:lnTo>
                  <a:lnTo>
                    <a:pt x="577596" y="90170"/>
                  </a:lnTo>
                  <a:lnTo>
                    <a:pt x="3002153" y="90170"/>
                  </a:lnTo>
                  <a:lnTo>
                    <a:pt x="3002153" y="1619123"/>
                  </a:lnTo>
                  <a:lnTo>
                    <a:pt x="2779903" y="1619123"/>
                  </a:lnTo>
                  <a:lnTo>
                    <a:pt x="2779903" y="1631823"/>
                  </a:lnTo>
                  <a:lnTo>
                    <a:pt x="3014853" y="1631823"/>
                  </a:lnTo>
                  <a:lnTo>
                    <a:pt x="3014853" y="1625473"/>
                  </a:lnTo>
                  <a:lnTo>
                    <a:pt x="3014853" y="1619123"/>
                  </a:lnTo>
                  <a:lnTo>
                    <a:pt x="3014853" y="90170"/>
                  </a:lnTo>
                  <a:lnTo>
                    <a:pt x="3014853" y="83820"/>
                  </a:lnTo>
                  <a:lnTo>
                    <a:pt x="3014853" y="774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33388" y="2875787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501396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501396" y="513588"/>
                  </a:lnTo>
                  <a:lnTo>
                    <a:pt x="5013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5940" y="2758439"/>
              <a:ext cx="501650" cy="513715"/>
            </a:xfrm>
            <a:custGeom>
              <a:avLst/>
              <a:gdLst/>
              <a:ahLst/>
              <a:cxnLst/>
              <a:rect l="l" t="t" r="r" b="b"/>
              <a:pathLst>
                <a:path w="501650" h="513714">
                  <a:moveTo>
                    <a:pt x="0" y="513588"/>
                  </a:moveTo>
                  <a:lnTo>
                    <a:pt x="501396" y="513588"/>
                  </a:lnTo>
                  <a:lnTo>
                    <a:pt x="501396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4484" y="2801111"/>
              <a:ext cx="4912360" cy="1712595"/>
            </a:xfrm>
            <a:custGeom>
              <a:avLst/>
              <a:gdLst/>
              <a:ahLst/>
              <a:cxnLst/>
              <a:rect l="l" t="t" r="r" b="b"/>
              <a:pathLst>
                <a:path w="4912359" h="1712595">
                  <a:moveTo>
                    <a:pt x="980821" y="330708"/>
                  </a:moveTo>
                  <a:lnTo>
                    <a:pt x="968121" y="324358"/>
                  </a:lnTo>
                  <a:lnTo>
                    <a:pt x="904621" y="292608"/>
                  </a:lnTo>
                  <a:lnTo>
                    <a:pt x="904621" y="324358"/>
                  </a:lnTo>
                  <a:lnTo>
                    <a:pt x="0" y="324358"/>
                  </a:lnTo>
                  <a:lnTo>
                    <a:pt x="0" y="337058"/>
                  </a:lnTo>
                  <a:lnTo>
                    <a:pt x="904621" y="337058"/>
                  </a:lnTo>
                  <a:lnTo>
                    <a:pt x="904621" y="368808"/>
                  </a:lnTo>
                  <a:lnTo>
                    <a:pt x="968121" y="337058"/>
                  </a:lnTo>
                  <a:lnTo>
                    <a:pt x="980821" y="330708"/>
                  </a:lnTo>
                  <a:close/>
                </a:path>
                <a:path w="4912359" h="1712595">
                  <a:moveTo>
                    <a:pt x="1898764" y="550164"/>
                  </a:moveTo>
                  <a:lnTo>
                    <a:pt x="1886064" y="543814"/>
                  </a:lnTo>
                  <a:lnTo>
                    <a:pt x="1822577" y="512064"/>
                  </a:lnTo>
                  <a:lnTo>
                    <a:pt x="1822577" y="543814"/>
                  </a:lnTo>
                  <a:lnTo>
                    <a:pt x="0" y="543814"/>
                  </a:lnTo>
                  <a:lnTo>
                    <a:pt x="0" y="556514"/>
                  </a:lnTo>
                  <a:lnTo>
                    <a:pt x="1822577" y="556514"/>
                  </a:lnTo>
                  <a:lnTo>
                    <a:pt x="1822577" y="588264"/>
                  </a:lnTo>
                  <a:lnTo>
                    <a:pt x="1886064" y="556514"/>
                  </a:lnTo>
                  <a:lnTo>
                    <a:pt x="1898764" y="550164"/>
                  </a:lnTo>
                  <a:close/>
                </a:path>
                <a:path w="4912359" h="1712595">
                  <a:moveTo>
                    <a:pt x="4912233" y="31750"/>
                  </a:moveTo>
                  <a:lnTo>
                    <a:pt x="1559052" y="31750"/>
                  </a:lnTo>
                  <a:lnTo>
                    <a:pt x="1559052" y="0"/>
                  </a:lnTo>
                  <a:lnTo>
                    <a:pt x="1482852" y="38100"/>
                  </a:lnTo>
                  <a:lnTo>
                    <a:pt x="1559052" y="76200"/>
                  </a:lnTo>
                  <a:lnTo>
                    <a:pt x="1559052" y="44450"/>
                  </a:lnTo>
                  <a:lnTo>
                    <a:pt x="4899533" y="44450"/>
                  </a:lnTo>
                  <a:lnTo>
                    <a:pt x="4899533" y="1699895"/>
                  </a:lnTo>
                  <a:lnTo>
                    <a:pt x="4679188" y="1699895"/>
                  </a:lnTo>
                  <a:lnTo>
                    <a:pt x="4679188" y="1712595"/>
                  </a:lnTo>
                  <a:lnTo>
                    <a:pt x="4912233" y="1712595"/>
                  </a:lnTo>
                  <a:lnTo>
                    <a:pt x="4912233" y="1706245"/>
                  </a:lnTo>
                  <a:lnTo>
                    <a:pt x="4912233" y="1699895"/>
                  </a:lnTo>
                  <a:lnTo>
                    <a:pt x="4912233" y="44450"/>
                  </a:lnTo>
                  <a:lnTo>
                    <a:pt x="4912233" y="38100"/>
                  </a:lnTo>
                  <a:lnTo>
                    <a:pt x="4912233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83529" y="3552190"/>
            <a:ext cx="474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1005" y="3552190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415" y="3892753"/>
            <a:ext cx="1134110" cy="5975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ALU: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output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24088" y="3483355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24088" y="3760723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24088" y="4051172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24088" y="4328541"/>
            <a:ext cx="98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7601" y="3217545"/>
            <a:ext cx="1148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Register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78597" y="3731767"/>
            <a:ext cx="525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Output </a:t>
            </a:r>
            <a:r>
              <a:rPr sz="1200" spc="-20" dirty="0">
                <a:latin typeface="Calibri"/>
                <a:cs typeface="Calibri"/>
              </a:rPr>
              <a:t>Register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78597" y="4097223"/>
            <a:ext cx="483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24398" y="2211704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2534" y="2279650"/>
            <a:ext cx="525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Input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B </a:t>
            </a:r>
            <a:r>
              <a:rPr sz="1200" spc="-20" dirty="0">
                <a:latin typeface="Calibri"/>
                <a:cs typeface="Calibri"/>
              </a:rPr>
              <a:t>Register </a:t>
            </a:r>
            <a:r>
              <a:rPr sz="1200" spc="-10" dirty="0">
                <a:latin typeface="Calibri"/>
                <a:cs typeface="Calibri"/>
              </a:rPr>
              <a:t>Control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66617" y="2753614"/>
            <a:ext cx="1474470" cy="1934845"/>
            <a:chOff x="3166617" y="2753614"/>
            <a:chExt cx="1474470" cy="1934845"/>
          </a:xfrm>
        </p:grpSpPr>
        <p:sp>
          <p:nvSpPr>
            <p:cNvPr id="40" name="object 40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210312" y="0"/>
                  </a:moveTo>
                  <a:lnTo>
                    <a:pt x="0" y="0"/>
                  </a:lnTo>
                  <a:lnTo>
                    <a:pt x="0" y="1918716"/>
                  </a:lnTo>
                  <a:lnTo>
                    <a:pt x="210312" y="19187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24171" y="2759964"/>
              <a:ext cx="210820" cy="1918970"/>
            </a:xfrm>
            <a:custGeom>
              <a:avLst/>
              <a:gdLst/>
              <a:ahLst/>
              <a:cxnLst/>
              <a:rect l="l" t="t" r="r" b="b"/>
              <a:pathLst>
                <a:path w="210820" h="1918970">
                  <a:moveTo>
                    <a:pt x="0" y="1918716"/>
                  </a:moveTo>
                  <a:lnTo>
                    <a:pt x="210312" y="1918716"/>
                  </a:lnTo>
                  <a:lnTo>
                    <a:pt x="210312" y="0"/>
                  </a:lnTo>
                  <a:lnTo>
                    <a:pt x="0" y="0"/>
                  </a:lnTo>
                  <a:lnTo>
                    <a:pt x="0" y="191871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1037844" y="0"/>
                  </a:moveTo>
                  <a:lnTo>
                    <a:pt x="0" y="0"/>
                  </a:lnTo>
                  <a:lnTo>
                    <a:pt x="0" y="900684"/>
                  </a:lnTo>
                  <a:lnTo>
                    <a:pt x="1037844" y="900684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72967" y="3781044"/>
              <a:ext cx="1038225" cy="901065"/>
            </a:xfrm>
            <a:custGeom>
              <a:avLst/>
              <a:gdLst/>
              <a:ahLst/>
              <a:cxnLst/>
              <a:rect l="l" t="t" r="r" b="b"/>
              <a:pathLst>
                <a:path w="1038225" h="901064">
                  <a:moveTo>
                    <a:pt x="0" y="900684"/>
                  </a:moveTo>
                  <a:lnTo>
                    <a:pt x="1037844" y="900684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90068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72967" y="3781044"/>
            <a:ext cx="1038225" cy="90106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4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15027" y="2864539"/>
            <a:ext cx="254000" cy="17881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166617" y="2753614"/>
            <a:ext cx="1050925" cy="855980"/>
            <a:chOff x="3166617" y="2753614"/>
            <a:chExt cx="1050925" cy="855980"/>
          </a:xfrm>
        </p:grpSpPr>
        <p:sp>
          <p:nvSpPr>
            <p:cNvPr id="47" name="object 47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1037844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1037844" y="842772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72967" y="2759964"/>
              <a:ext cx="1038225" cy="843280"/>
            </a:xfrm>
            <a:custGeom>
              <a:avLst/>
              <a:gdLst/>
              <a:ahLst/>
              <a:cxnLst/>
              <a:rect l="l" t="t" r="r" b="b"/>
              <a:pathLst>
                <a:path w="1038225" h="843279">
                  <a:moveTo>
                    <a:pt x="0" y="842772"/>
                  </a:moveTo>
                  <a:lnTo>
                    <a:pt x="1037844" y="842772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8427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186176" y="2875864"/>
            <a:ext cx="1031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86176" y="3150870"/>
            <a:ext cx="52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11782" y="3020314"/>
            <a:ext cx="1050925" cy="290195"/>
            <a:chOff x="1811782" y="3020314"/>
            <a:chExt cx="1050925" cy="290195"/>
          </a:xfrm>
        </p:grpSpPr>
        <p:sp>
          <p:nvSpPr>
            <p:cNvPr id="52" name="object 52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1037844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037844" y="277367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8132" y="3026664"/>
              <a:ext cx="1038225" cy="277495"/>
            </a:xfrm>
            <a:custGeom>
              <a:avLst/>
              <a:gdLst/>
              <a:ahLst/>
              <a:cxnLst/>
              <a:rect l="l" t="t" r="r" b="b"/>
              <a:pathLst>
                <a:path w="1038225" h="277495">
                  <a:moveTo>
                    <a:pt x="0" y="277367"/>
                  </a:moveTo>
                  <a:lnTo>
                    <a:pt x="1037844" y="277367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796542" y="3251961"/>
            <a:ext cx="115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Program Counter(PC)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855976" y="3158998"/>
            <a:ext cx="1568450" cy="1111885"/>
            <a:chOff x="2855976" y="3158998"/>
            <a:chExt cx="1568450" cy="1111885"/>
          </a:xfrm>
        </p:grpSpPr>
        <p:sp>
          <p:nvSpPr>
            <p:cNvPr id="56" name="object 56"/>
            <p:cNvSpPr/>
            <p:nvPr/>
          </p:nvSpPr>
          <p:spPr>
            <a:xfrm>
              <a:off x="2855976" y="3158998"/>
              <a:ext cx="316230" cy="1111885"/>
            </a:xfrm>
            <a:custGeom>
              <a:avLst/>
              <a:gdLst/>
              <a:ahLst/>
              <a:cxnLst/>
              <a:rect l="l" t="t" r="r" b="b"/>
              <a:pathLst>
                <a:path w="316230" h="1111885">
                  <a:moveTo>
                    <a:pt x="240030" y="1035557"/>
                  </a:moveTo>
                  <a:lnTo>
                    <a:pt x="240030" y="1111758"/>
                  </a:lnTo>
                  <a:lnTo>
                    <a:pt x="303530" y="1080008"/>
                  </a:lnTo>
                  <a:lnTo>
                    <a:pt x="252730" y="1080008"/>
                  </a:lnTo>
                  <a:lnTo>
                    <a:pt x="252730" y="1067308"/>
                  </a:lnTo>
                  <a:lnTo>
                    <a:pt x="303530" y="1067308"/>
                  </a:lnTo>
                  <a:lnTo>
                    <a:pt x="240030" y="1035557"/>
                  </a:lnTo>
                  <a:close/>
                </a:path>
                <a:path w="316230" h="1111885">
                  <a:moveTo>
                    <a:pt x="151765" y="6350"/>
                  </a:moveTo>
                  <a:lnTo>
                    <a:pt x="151765" y="1080008"/>
                  </a:lnTo>
                  <a:lnTo>
                    <a:pt x="240030" y="1080008"/>
                  </a:lnTo>
                  <a:lnTo>
                    <a:pt x="240030" y="1073658"/>
                  </a:lnTo>
                  <a:lnTo>
                    <a:pt x="164465" y="1073658"/>
                  </a:lnTo>
                  <a:lnTo>
                    <a:pt x="158115" y="1067308"/>
                  </a:lnTo>
                  <a:lnTo>
                    <a:pt x="164465" y="1067308"/>
                  </a:lnTo>
                  <a:lnTo>
                    <a:pt x="164465" y="12700"/>
                  </a:lnTo>
                  <a:lnTo>
                    <a:pt x="158115" y="12700"/>
                  </a:lnTo>
                  <a:lnTo>
                    <a:pt x="151765" y="6350"/>
                  </a:lnTo>
                  <a:close/>
                </a:path>
                <a:path w="316230" h="1111885">
                  <a:moveTo>
                    <a:pt x="303530" y="1067308"/>
                  </a:moveTo>
                  <a:lnTo>
                    <a:pt x="252730" y="1067308"/>
                  </a:lnTo>
                  <a:lnTo>
                    <a:pt x="252730" y="1080008"/>
                  </a:lnTo>
                  <a:lnTo>
                    <a:pt x="303530" y="1080008"/>
                  </a:lnTo>
                  <a:lnTo>
                    <a:pt x="316230" y="1073658"/>
                  </a:lnTo>
                  <a:lnTo>
                    <a:pt x="303530" y="1067308"/>
                  </a:lnTo>
                  <a:close/>
                </a:path>
                <a:path w="316230" h="1111885">
                  <a:moveTo>
                    <a:pt x="164465" y="1067308"/>
                  </a:moveTo>
                  <a:lnTo>
                    <a:pt x="158115" y="1067308"/>
                  </a:lnTo>
                  <a:lnTo>
                    <a:pt x="164465" y="1073658"/>
                  </a:lnTo>
                  <a:lnTo>
                    <a:pt x="164465" y="1067308"/>
                  </a:lnTo>
                  <a:close/>
                </a:path>
                <a:path w="316230" h="1111885">
                  <a:moveTo>
                    <a:pt x="240030" y="1067308"/>
                  </a:moveTo>
                  <a:lnTo>
                    <a:pt x="164465" y="1067308"/>
                  </a:lnTo>
                  <a:lnTo>
                    <a:pt x="164465" y="1073658"/>
                  </a:lnTo>
                  <a:lnTo>
                    <a:pt x="240030" y="1073658"/>
                  </a:lnTo>
                  <a:lnTo>
                    <a:pt x="240030" y="1067308"/>
                  </a:lnTo>
                  <a:close/>
                </a:path>
                <a:path w="316230" h="1111885">
                  <a:moveTo>
                    <a:pt x="16446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51765" y="12700"/>
                  </a:lnTo>
                  <a:lnTo>
                    <a:pt x="151765" y="6350"/>
                  </a:lnTo>
                  <a:lnTo>
                    <a:pt x="164465" y="6350"/>
                  </a:lnTo>
                  <a:lnTo>
                    <a:pt x="164465" y="0"/>
                  </a:lnTo>
                  <a:close/>
                </a:path>
                <a:path w="316230" h="1111885">
                  <a:moveTo>
                    <a:pt x="164465" y="6350"/>
                  </a:moveTo>
                  <a:lnTo>
                    <a:pt x="151765" y="6350"/>
                  </a:lnTo>
                  <a:lnTo>
                    <a:pt x="158115" y="12700"/>
                  </a:lnTo>
                  <a:lnTo>
                    <a:pt x="164465" y="12700"/>
                  </a:lnTo>
                  <a:lnTo>
                    <a:pt x="164465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4552" y="3602736"/>
              <a:ext cx="76200" cy="17919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10812" y="3175762"/>
              <a:ext cx="213995" cy="582930"/>
            </a:xfrm>
            <a:custGeom>
              <a:avLst/>
              <a:gdLst/>
              <a:ahLst/>
              <a:cxnLst/>
              <a:rect l="l" t="t" r="r" b="b"/>
              <a:pathLst>
                <a:path w="213995" h="582929">
                  <a:moveTo>
                    <a:pt x="137287" y="506602"/>
                  </a:moveTo>
                  <a:lnTo>
                    <a:pt x="137287" y="582802"/>
                  </a:lnTo>
                  <a:lnTo>
                    <a:pt x="200787" y="551052"/>
                  </a:lnTo>
                  <a:lnTo>
                    <a:pt x="149987" y="551052"/>
                  </a:lnTo>
                  <a:lnTo>
                    <a:pt x="149987" y="538352"/>
                  </a:lnTo>
                  <a:lnTo>
                    <a:pt x="200787" y="538352"/>
                  </a:lnTo>
                  <a:lnTo>
                    <a:pt x="137287" y="506602"/>
                  </a:lnTo>
                  <a:close/>
                </a:path>
                <a:path w="213995" h="582929">
                  <a:moveTo>
                    <a:pt x="100329" y="6350"/>
                  </a:moveTo>
                  <a:lnTo>
                    <a:pt x="100329" y="551052"/>
                  </a:lnTo>
                  <a:lnTo>
                    <a:pt x="137287" y="551052"/>
                  </a:lnTo>
                  <a:lnTo>
                    <a:pt x="137287" y="544702"/>
                  </a:lnTo>
                  <a:lnTo>
                    <a:pt x="113029" y="544702"/>
                  </a:lnTo>
                  <a:lnTo>
                    <a:pt x="106679" y="538352"/>
                  </a:lnTo>
                  <a:lnTo>
                    <a:pt x="113029" y="538352"/>
                  </a:lnTo>
                  <a:lnTo>
                    <a:pt x="113029" y="12700"/>
                  </a:lnTo>
                  <a:lnTo>
                    <a:pt x="106679" y="12700"/>
                  </a:lnTo>
                  <a:lnTo>
                    <a:pt x="100329" y="6350"/>
                  </a:lnTo>
                  <a:close/>
                </a:path>
                <a:path w="213995" h="582929">
                  <a:moveTo>
                    <a:pt x="200787" y="538352"/>
                  </a:moveTo>
                  <a:lnTo>
                    <a:pt x="149987" y="538352"/>
                  </a:lnTo>
                  <a:lnTo>
                    <a:pt x="149987" y="551052"/>
                  </a:lnTo>
                  <a:lnTo>
                    <a:pt x="200787" y="551052"/>
                  </a:lnTo>
                  <a:lnTo>
                    <a:pt x="213487" y="544702"/>
                  </a:lnTo>
                  <a:lnTo>
                    <a:pt x="200787" y="538352"/>
                  </a:lnTo>
                  <a:close/>
                </a:path>
                <a:path w="213995" h="582929">
                  <a:moveTo>
                    <a:pt x="113029" y="538352"/>
                  </a:moveTo>
                  <a:lnTo>
                    <a:pt x="106679" y="538352"/>
                  </a:lnTo>
                  <a:lnTo>
                    <a:pt x="113029" y="544702"/>
                  </a:lnTo>
                  <a:lnTo>
                    <a:pt x="113029" y="538352"/>
                  </a:lnTo>
                  <a:close/>
                </a:path>
                <a:path w="213995" h="582929">
                  <a:moveTo>
                    <a:pt x="137287" y="538352"/>
                  </a:moveTo>
                  <a:lnTo>
                    <a:pt x="113029" y="538352"/>
                  </a:lnTo>
                  <a:lnTo>
                    <a:pt x="113029" y="544702"/>
                  </a:lnTo>
                  <a:lnTo>
                    <a:pt x="137287" y="544702"/>
                  </a:lnTo>
                  <a:lnTo>
                    <a:pt x="137287" y="538352"/>
                  </a:lnTo>
                  <a:close/>
                </a:path>
                <a:path w="213995" h="582929">
                  <a:moveTo>
                    <a:pt x="11302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0329" y="12700"/>
                  </a:lnTo>
                  <a:lnTo>
                    <a:pt x="100329" y="6350"/>
                  </a:lnTo>
                  <a:lnTo>
                    <a:pt x="113029" y="6350"/>
                  </a:lnTo>
                  <a:lnTo>
                    <a:pt x="113029" y="0"/>
                  </a:lnTo>
                  <a:close/>
                </a:path>
                <a:path w="213995" h="582929">
                  <a:moveTo>
                    <a:pt x="113029" y="6350"/>
                  </a:moveTo>
                  <a:lnTo>
                    <a:pt x="100329" y="6350"/>
                  </a:lnTo>
                  <a:lnTo>
                    <a:pt x="106679" y="12700"/>
                  </a:lnTo>
                  <a:lnTo>
                    <a:pt x="113029" y="12700"/>
                  </a:lnTo>
                  <a:lnTo>
                    <a:pt x="113029" y="63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660519" y="2889630"/>
            <a:ext cx="895985" cy="469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2540">
              <a:lnSpc>
                <a:spcPct val="1213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 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896103" y="3910965"/>
            <a:ext cx="91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[+,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-,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x,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/]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73497" y="4421885"/>
            <a:ext cx="8870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Out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855977" y="2296414"/>
            <a:ext cx="968375" cy="730250"/>
            <a:chOff x="1855977" y="2296414"/>
            <a:chExt cx="968375" cy="730250"/>
          </a:xfrm>
        </p:grpSpPr>
        <p:sp>
          <p:nvSpPr>
            <p:cNvPr id="63" name="object 63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764413" y="0"/>
                  </a:moveTo>
                  <a:lnTo>
                    <a:pt x="191135" y="0"/>
                  </a:lnTo>
                  <a:lnTo>
                    <a:pt x="0" y="277368"/>
                  </a:lnTo>
                  <a:lnTo>
                    <a:pt x="955548" y="277368"/>
                  </a:lnTo>
                  <a:lnTo>
                    <a:pt x="7644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327" y="2302764"/>
              <a:ext cx="955675" cy="277495"/>
            </a:xfrm>
            <a:custGeom>
              <a:avLst/>
              <a:gdLst/>
              <a:ahLst/>
              <a:cxnLst/>
              <a:rect l="l" t="t" r="r" b="b"/>
              <a:pathLst>
                <a:path w="955675" h="277494">
                  <a:moveTo>
                    <a:pt x="955548" y="277368"/>
                  </a:moveTo>
                  <a:lnTo>
                    <a:pt x="0" y="277368"/>
                  </a:lnTo>
                  <a:lnTo>
                    <a:pt x="191135" y="0"/>
                  </a:lnTo>
                  <a:lnTo>
                    <a:pt x="764413" y="0"/>
                  </a:lnTo>
                  <a:lnTo>
                    <a:pt x="955548" y="27736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213" y="2477770"/>
              <a:ext cx="245872" cy="10871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2001011" y="2580132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6023"/>
                  </a:lnTo>
                  <a:lnTo>
                    <a:pt x="44450" y="446023"/>
                  </a:lnTo>
                  <a:lnTo>
                    <a:pt x="44450" y="635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83179" y="2580132"/>
              <a:ext cx="76200" cy="242062"/>
            </a:xfrm>
            <a:prstGeom prst="rect">
              <a:avLst/>
            </a:prstGeom>
          </p:spPr>
        </p:pic>
      </p:grpSp>
      <p:sp>
        <p:nvSpPr>
          <p:cNvPr id="68" name="object 68"/>
          <p:cNvSpPr txBox="1"/>
          <p:nvPr/>
        </p:nvSpPr>
        <p:spPr>
          <a:xfrm>
            <a:off x="2597657" y="267284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242060" y="2067814"/>
            <a:ext cx="1104900" cy="1128395"/>
          </a:xfrm>
          <a:custGeom>
            <a:avLst/>
            <a:gdLst/>
            <a:ahLst/>
            <a:cxnLst/>
            <a:rect l="l" t="t" r="r" b="b"/>
            <a:pathLst>
              <a:path w="1104900" h="1128395">
                <a:moveTo>
                  <a:pt x="31750" y="1051687"/>
                </a:moveTo>
                <a:lnTo>
                  <a:pt x="0" y="1051687"/>
                </a:lnTo>
                <a:lnTo>
                  <a:pt x="38100" y="1127887"/>
                </a:lnTo>
                <a:lnTo>
                  <a:pt x="69850" y="1064387"/>
                </a:lnTo>
                <a:lnTo>
                  <a:pt x="31750" y="1064387"/>
                </a:lnTo>
                <a:lnTo>
                  <a:pt x="31750" y="1051687"/>
                </a:lnTo>
                <a:close/>
              </a:path>
              <a:path w="1104900" h="1128395">
                <a:moveTo>
                  <a:pt x="1104773" y="0"/>
                </a:moveTo>
                <a:lnTo>
                  <a:pt x="31750" y="0"/>
                </a:lnTo>
                <a:lnTo>
                  <a:pt x="31750" y="1064387"/>
                </a:lnTo>
                <a:lnTo>
                  <a:pt x="44450" y="1064387"/>
                </a:lnTo>
                <a:lnTo>
                  <a:pt x="44450" y="12700"/>
                </a:lnTo>
                <a:lnTo>
                  <a:pt x="38100" y="12700"/>
                </a:lnTo>
                <a:lnTo>
                  <a:pt x="44450" y="6350"/>
                </a:lnTo>
                <a:lnTo>
                  <a:pt x="1104773" y="6350"/>
                </a:lnTo>
                <a:lnTo>
                  <a:pt x="1104773" y="0"/>
                </a:lnTo>
                <a:close/>
              </a:path>
              <a:path w="1104900" h="1128395">
                <a:moveTo>
                  <a:pt x="76200" y="1051687"/>
                </a:moveTo>
                <a:lnTo>
                  <a:pt x="44450" y="1051687"/>
                </a:lnTo>
                <a:lnTo>
                  <a:pt x="44450" y="1064387"/>
                </a:lnTo>
                <a:lnTo>
                  <a:pt x="69850" y="1064387"/>
                </a:lnTo>
                <a:lnTo>
                  <a:pt x="76200" y="1051687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1092073" y="234950"/>
                </a:lnTo>
                <a:lnTo>
                  <a:pt x="1104773" y="234950"/>
                </a:lnTo>
                <a:lnTo>
                  <a:pt x="1104773" y="12700"/>
                </a:lnTo>
                <a:lnTo>
                  <a:pt x="109842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44450" y="6350"/>
                </a:moveTo>
                <a:lnTo>
                  <a:pt x="38100" y="12700"/>
                </a:lnTo>
                <a:lnTo>
                  <a:pt x="44450" y="12700"/>
                </a:lnTo>
                <a:lnTo>
                  <a:pt x="44450" y="6350"/>
                </a:lnTo>
                <a:close/>
              </a:path>
              <a:path w="1104900" h="1128395">
                <a:moveTo>
                  <a:pt x="1092073" y="6350"/>
                </a:moveTo>
                <a:lnTo>
                  <a:pt x="44450" y="6350"/>
                </a:lnTo>
                <a:lnTo>
                  <a:pt x="44450" y="12700"/>
                </a:lnTo>
                <a:lnTo>
                  <a:pt x="1092073" y="12700"/>
                </a:lnTo>
                <a:lnTo>
                  <a:pt x="1092073" y="6350"/>
                </a:lnTo>
                <a:close/>
              </a:path>
              <a:path w="1104900" h="1128395">
                <a:moveTo>
                  <a:pt x="1104773" y="6350"/>
                </a:moveTo>
                <a:lnTo>
                  <a:pt x="1092073" y="6350"/>
                </a:lnTo>
                <a:lnTo>
                  <a:pt x="1098423" y="12700"/>
                </a:lnTo>
                <a:lnTo>
                  <a:pt x="1104773" y="12700"/>
                </a:lnTo>
                <a:lnTo>
                  <a:pt x="1104773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268727" y="2216022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5795517" y="4827778"/>
            <a:ext cx="1046480" cy="526415"/>
            <a:chOff x="5795517" y="4827778"/>
            <a:chExt cx="1046480" cy="526415"/>
          </a:xfrm>
        </p:grpSpPr>
        <p:sp>
          <p:nvSpPr>
            <p:cNvPr id="72" name="object 72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1033271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1033271" y="513588"/>
                  </a:lnTo>
                  <a:lnTo>
                    <a:pt x="10332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01867" y="4834128"/>
              <a:ext cx="1033780" cy="513715"/>
            </a:xfrm>
            <a:custGeom>
              <a:avLst/>
              <a:gdLst/>
              <a:ahLst/>
              <a:cxnLst/>
              <a:rect l="l" t="t" r="r" b="b"/>
              <a:pathLst>
                <a:path w="1033779" h="513714">
                  <a:moveTo>
                    <a:pt x="0" y="513588"/>
                  </a:moveTo>
                  <a:lnTo>
                    <a:pt x="1033271" y="513588"/>
                  </a:lnTo>
                  <a:lnTo>
                    <a:pt x="1033271" y="0"/>
                  </a:lnTo>
                  <a:lnTo>
                    <a:pt x="0" y="0"/>
                  </a:lnTo>
                  <a:lnTo>
                    <a:pt x="0" y="51358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5844666" y="4795266"/>
            <a:ext cx="822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759452" y="4099305"/>
            <a:ext cx="1042035" cy="1029969"/>
          </a:xfrm>
          <a:custGeom>
            <a:avLst/>
            <a:gdLst/>
            <a:ahLst/>
            <a:cxnLst/>
            <a:rect l="l" t="t" r="r" b="b"/>
            <a:pathLst>
              <a:path w="1042035" h="1029970">
                <a:moveTo>
                  <a:pt x="965326" y="953770"/>
                </a:moveTo>
                <a:lnTo>
                  <a:pt x="965326" y="1029970"/>
                </a:lnTo>
                <a:lnTo>
                  <a:pt x="1028826" y="998220"/>
                </a:lnTo>
                <a:lnTo>
                  <a:pt x="978026" y="998220"/>
                </a:lnTo>
                <a:lnTo>
                  <a:pt x="978026" y="985520"/>
                </a:lnTo>
                <a:lnTo>
                  <a:pt x="1028826" y="985520"/>
                </a:lnTo>
                <a:lnTo>
                  <a:pt x="965326" y="953770"/>
                </a:lnTo>
                <a:close/>
              </a:path>
              <a:path w="1042035" h="1029970">
                <a:moveTo>
                  <a:pt x="27432" y="0"/>
                </a:moveTo>
                <a:lnTo>
                  <a:pt x="0" y="0"/>
                </a:lnTo>
                <a:lnTo>
                  <a:pt x="0" y="998220"/>
                </a:lnTo>
                <a:lnTo>
                  <a:pt x="965326" y="998220"/>
                </a:lnTo>
                <a:lnTo>
                  <a:pt x="965326" y="991870"/>
                </a:lnTo>
                <a:lnTo>
                  <a:pt x="12700" y="991870"/>
                </a:lnTo>
                <a:lnTo>
                  <a:pt x="6350" y="985520"/>
                </a:lnTo>
                <a:lnTo>
                  <a:pt x="12700" y="985520"/>
                </a:lnTo>
                <a:lnTo>
                  <a:pt x="12700" y="12700"/>
                </a:lnTo>
                <a:lnTo>
                  <a:pt x="6350" y="12700"/>
                </a:lnTo>
                <a:lnTo>
                  <a:pt x="12700" y="6350"/>
                </a:lnTo>
                <a:lnTo>
                  <a:pt x="27432" y="6350"/>
                </a:lnTo>
                <a:lnTo>
                  <a:pt x="27432" y="0"/>
                </a:lnTo>
                <a:close/>
              </a:path>
              <a:path w="1042035" h="1029970">
                <a:moveTo>
                  <a:pt x="1028826" y="985520"/>
                </a:moveTo>
                <a:lnTo>
                  <a:pt x="978026" y="985520"/>
                </a:lnTo>
                <a:lnTo>
                  <a:pt x="978026" y="998220"/>
                </a:lnTo>
                <a:lnTo>
                  <a:pt x="1028826" y="998220"/>
                </a:lnTo>
                <a:lnTo>
                  <a:pt x="1041526" y="991870"/>
                </a:lnTo>
                <a:lnTo>
                  <a:pt x="1028826" y="985520"/>
                </a:lnTo>
                <a:close/>
              </a:path>
              <a:path w="1042035" h="1029970">
                <a:moveTo>
                  <a:pt x="12700" y="985520"/>
                </a:moveTo>
                <a:lnTo>
                  <a:pt x="6350" y="985520"/>
                </a:lnTo>
                <a:lnTo>
                  <a:pt x="12700" y="991870"/>
                </a:lnTo>
                <a:lnTo>
                  <a:pt x="12700" y="985520"/>
                </a:lnTo>
                <a:close/>
              </a:path>
              <a:path w="1042035" h="1029970">
                <a:moveTo>
                  <a:pt x="965326" y="985520"/>
                </a:moveTo>
                <a:lnTo>
                  <a:pt x="12700" y="985520"/>
                </a:lnTo>
                <a:lnTo>
                  <a:pt x="12700" y="991870"/>
                </a:lnTo>
                <a:lnTo>
                  <a:pt x="965326" y="991870"/>
                </a:lnTo>
                <a:lnTo>
                  <a:pt x="965326" y="985520"/>
                </a:lnTo>
                <a:close/>
              </a:path>
              <a:path w="1042035" h="1029970">
                <a:moveTo>
                  <a:pt x="12700" y="6350"/>
                </a:moveTo>
                <a:lnTo>
                  <a:pt x="6350" y="12700"/>
                </a:lnTo>
                <a:lnTo>
                  <a:pt x="12700" y="12700"/>
                </a:lnTo>
                <a:lnTo>
                  <a:pt x="12700" y="6350"/>
                </a:lnTo>
                <a:close/>
              </a:path>
              <a:path w="1042035" h="1029970">
                <a:moveTo>
                  <a:pt x="27432" y="6350"/>
                </a:moveTo>
                <a:lnTo>
                  <a:pt x="12700" y="6350"/>
                </a:lnTo>
                <a:lnTo>
                  <a:pt x="12700" y="12700"/>
                </a:lnTo>
                <a:lnTo>
                  <a:pt x="27432" y="12700"/>
                </a:lnTo>
                <a:lnTo>
                  <a:pt x="27432" y="635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797933" y="4879340"/>
            <a:ext cx="707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Op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op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[ld,st]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54952" y="4632959"/>
            <a:ext cx="1016000" cy="358775"/>
          </a:xfrm>
          <a:custGeom>
            <a:avLst/>
            <a:gdLst/>
            <a:ahLst/>
            <a:cxnLst/>
            <a:rect l="l" t="t" r="r" b="b"/>
            <a:pathLst>
              <a:path w="1016000" h="358775">
                <a:moveTo>
                  <a:pt x="971423" y="345566"/>
                </a:moveTo>
                <a:lnTo>
                  <a:pt x="0" y="345566"/>
                </a:lnTo>
                <a:lnTo>
                  <a:pt x="0" y="358266"/>
                </a:lnTo>
                <a:lnTo>
                  <a:pt x="984123" y="358266"/>
                </a:lnTo>
                <a:lnTo>
                  <a:pt x="984123" y="351916"/>
                </a:lnTo>
                <a:lnTo>
                  <a:pt x="971423" y="351916"/>
                </a:lnTo>
                <a:lnTo>
                  <a:pt x="971423" y="345566"/>
                </a:lnTo>
                <a:close/>
              </a:path>
              <a:path w="1016000" h="358775">
                <a:moveTo>
                  <a:pt x="984123" y="63500"/>
                </a:moveTo>
                <a:lnTo>
                  <a:pt x="971423" y="63500"/>
                </a:lnTo>
                <a:lnTo>
                  <a:pt x="971423" y="351916"/>
                </a:lnTo>
                <a:lnTo>
                  <a:pt x="977773" y="345566"/>
                </a:lnTo>
                <a:lnTo>
                  <a:pt x="984123" y="345566"/>
                </a:lnTo>
                <a:lnTo>
                  <a:pt x="984123" y="63500"/>
                </a:lnTo>
                <a:close/>
              </a:path>
              <a:path w="1016000" h="358775">
                <a:moveTo>
                  <a:pt x="984123" y="345566"/>
                </a:moveTo>
                <a:lnTo>
                  <a:pt x="977773" y="345566"/>
                </a:lnTo>
                <a:lnTo>
                  <a:pt x="971423" y="351916"/>
                </a:lnTo>
                <a:lnTo>
                  <a:pt x="984123" y="351916"/>
                </a:lnTo>
                <a:lnTo>
                  <a:pt x="984123" y="345566"/>
                </a:lnTo>
                <a:close/>
              </a:path>
              <a:path w="1016000" h="358775">
                <a:moveTo>
                  <a:pt x="977773" y="0"/>
                </a:moveTo>
                <a:lnTo>
                  <a:pt x="939673" y="76200"/>
                </a:lnTo>
                <a:lnTo>
                  <a:pt x="971423" y="76200"/>
                </a:lnTo>
                <a:lnTo>
                  <a:pt x="971423" y="63500"/>
                </a:lnTo>
                <a:lnTo>
                  <a:pt x="1009523" y="63500"/>
                </a:lnTo>
                <a:lnTo>
                  <a:pt x="977773" y="0"/>
                </a:lnTo>
                <a:close/>
              </a:path>
              <a:path w="1016000" h="358775">
                <a:moveTo>
                  <a:pt x="1009523" y="63500"/>
                </a:moveTo>
                <a:lnTo>
                  <a:pt x="984123" y="63500"/>
                </a:lnTo>
                <a:lnTo>
                  <a:pt x="984123" y="76200"/>
                </a:lnTo>
                <a:lnTo>
                  <a:pt x="1015873" y="76200"/>
                </a:lnTo>
                <a:lnTo>
                  <a:pt x="1009523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6998589" y="4801361"/>
            <a:ext cx="5041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ld: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97296" y="5500115"/>
            <a:ext cx="1038225" cy="901065"/>
          </a:xfrm>
          <a:prstGeom prst="rect">
            <a:avLst/>
          </a:prstGeom>
          <a:solidFill>
            <a:srgbClr val="7E7E7E"/>
          </a:solidFill>
          <a:ln w="12700">
            <a:solidFill>
              <a:srgbClr val="2E528F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78740" marR="153670">
              <a:lnSpc>
                <a:spcPct val="100000"/>
              </a:lnSpc>
              <a:spcBef>
                <a:spcPts val="11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859526" y="1973071"/>
            <a:ext cx="4018915" cy="3260725"/>
          </a:xfrm>
          <a:custGeom>
            <a:avLst/>
            <a:gdLst/>
            <a:ahLst/>
            <a:cxnLst/>
            <a:rect l="l" t="t" r="r" b="b"/>
            <a:pathLst>
              <a:path w="4018915" h="3260725">
                <a:moveTo>
                  <a:pt x="3783330" y="210820"/>
                </a:moveTo>
                <a:lnTo>
                  <a:pt x="981456" y="210820"/>
                </a:lnTo>
                <a:lnTo>
                  <a:pt x="981456" y="902716"/>
                </a:lnTo>
                <a:lnTo>
                  <a:pt x="994156" y="902716"/>
                </a:lnTo>
                <a:lnTo>
                  <a:pt x="994156" y="223520"/>
                </a:lnTo>
                <a:lnTo>
                  <a:pt x="3770630" y="223520"/>
                </a:lnTo>
                <a:lnTo>
                  <a:pt x="3770630" y="3119755"/>
                </a:lnTo>
                <a:lnTo>
                  <a:pt x="1066673" y="3119755"/>
                </a:lnTo>
                <a:lnTo>
                  <a:pt x="1066673" y="3088005"/>
                </a:lnTo>
                <a:lnTo>
                  <a:pt x="990473" y="3126105"/>
                </a:lnTo>
                <a:lnTo>
                  <a:pt x="1066673" y="3164205"/>
                </a:lnTo>
                <a:lnTo>
                  <a:pt x="1066673" y="3132455"/>
                </a:lnTo>
                <a:lnTo>
                  <a:pt x="3783330" y="3132455"/>
                </a:lnTo>
                <a:lnTo>
                  <a:pt x="3783330" y="3126105"/>
                </a:lnTo>
                <a:lnTo>
                  <a:pt x="3783330" y="3119755"/>
                </a:lnTo>
                <a:lnTo>
                  <a:pt x="3783330" y="223532"/>
                </a:lnTo>
                <a:lnTo>
                  <a:pt x="3783330" y="217182"/>
                </a:lnTo>
                <a:lnTo>
                  <a:pt x="3783330" y="210820"/>
                </a:lnTo>
                <a:close/>
              </a:path>
              <a:path w="4018915" h="3260725">
                <a:moveTo>
                  <a:pt x="4018788" y="0"/>
                </a:moveTo>
                <a:lnTo>
                  <a:pt x="0" y="0"/>
                </a:lnTo>
                <a:lnTo>
                  <a:pt x="0" y="881380"/>
                </a:lnTo>
                <a:lnTo>
                  <a:pt x="12700" y="881380"/>
                </a:lnTo>
                <a:lnTo>
                  <a:pt x="12700" y="12700"/>
                </a:lnTo>
                <a:lnTo>
                  <a:pt x="4006088" y="12700"/>
                </a:lnTo>
                <a:lnTo>
                  <a:pt x="4006088" y="3216021"/>
                </a:lnTo>
                <a:lnTo>
                  <a:pt x="1065657" y="3216021"/>
                </a:lnTo>
                <a:lnTo>
                  <a:pt x="1065657" y="3184271"/>
                </a:lnTo>
                <a:lnTo>
                  <a:pt x="989457" y="3222371"/>
                </a:lnTo>
                <a:lnTo>
                  <a:pt x="1065657" y="3260471"/>
                </a:lnTo>
                <a:lnTo>
                  <a:pt x="1065657" y="3228721"/>
                </a:lnTo>
                <a:lnTo>
                  <a:pt x="4018788" y="3228721"/>
                </a:lnTo>
                <a:lnTo>
                  <a:pt x="4018788" y="3222371"/>
                </a:lnTo>
                <a:lnTo>
                  <a:pt x="4018788" y="3216021"/>
                </a:lnTo>
                <a:lnTo>
                  <a:pt x="4018788" y="12700"/>
                </a:lnTo>
                <a:lnTo>
                  <a:pt x="4018788" y="6350"/>
                </a:lnTo>
                <a:lnTo>
                  <a:pt x="401878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906893" y="4871735"/>
            <a:ext cx="890905" cy="4838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dirty="0">
                <a:latin typeface="Calibri"/>
                <a:cs typeface="Calibri"/>
              </a:rPr>
              <a:t>st: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ct val="100000"/>
              </a:lnSpc>
              <a:spcBef>
                <a:spcPts val="365"/>
              </a:spcBef>
            </a:pPr>
            <a:r>
              <a:rPr sz="1200" b="1" spc="-10" dirty="0">
                <a:latin typeface="Calibri"/>
                <a:cs typeface="Calibri"/>
              </a:rPr>
              <a:t>ld/st: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address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7814" y="3564635"/>
            <a:ext cx="6009640" cy="1962785"/>
            <a:chOff x="447814" y="3564635"/>
            <a:chExt cx="6009640" cy="1962785"/>
          </a:xfrm>
        </p:grpSpPr>
        <p:sp>
          <p:nvSpPr>
            <p:cNvPr id="83" name="object 83"/>
            <p:cNvSpPr/>
            <p:nvPr/>
          </p:nvSpPr>
          <p:spPr>
            <a:xfrm>
              <a:off x="447814" y="3564635"/>
              <a:ext cx="4088765" cy="1349375"/>
            </a:xfrm>
            <a:custGeom>
              <a:avLst/>
              <a:gdLst/>
              <a:ahLst/>
              <a:cxnLst/>
              <a:rect l="l" t="t" r="r" b="b"/>
              <a:pathLst>
                <a:path w="4088765" h="1349375">
                  <a:moveTo>
                    <a:pt x="158737" y="31750"/>
                  </a:moveTo>
                  <a:lnTo>
                    <a:pt x="0" y="31750"/>
                  </a:lnTo>
                  <a:lnTo>
                    <a:pt x="0" y="1349247"/>
                  </a:lnTo>
                  <a:lnTo>
                    <a:pt x="4088244" y="1349247"/>
                  </a:lnTo>
                  <a:lnTo>
                    <a:pt x="4088244" y="1342897"/>
                  </a:lnTo>
                  <a:lnTo>
                    <a:pt x="12700" y="1342897"/>
                  </a:lnTo>
                  <a:lnTo>
                    <a:pt x="6350" y="1336547"/>
                  </a:lnTo>
                  <a:lnTo>
                    <a:pt x="12700" y="1336547"/>
                  </a:lnTo>
                  <a:lnTo>
                    <a:pt x="12700" y="44450"/>
                  </a:lnTo>
                  <a:lnTo>
                    <a:pt x="6350" y="44450"/>
                  </a:lnTo>
                  <a:lnTo>
                    <a:pt x="12700" y="38100"/>
                  </a:lnTo>
                  <a:lnTo>
                    <a:pt x="158737" y="38100"/>
                  </a:lnTo>
                  <a:lnTo>
                    <a:pt x="158737" y="31750"/>
                  </a:lnTo>
                  <a:close/>
                </a:path>
                <a:path w="4088765" h="1349375">
                  <a:moveTo>
                    <a:pt x="12700" y="1336547"/>
                  </a:moveTo>
                  <a:lnTo>
                    <a:pt x="6350" y="1336547"/>
                  </a:lnTo>
                  <a:lnTo>
                    <a:pt x="12700" y="1342897"/>
                  </a:lnTo>
                  <a:lnTo>
                    <a:pt x="12700" y="1336547"/>
                  </a:lnTo>
                  <a:close/>
                </a:path>
                <a:path w="4088765" h="1349375">
                  <a:moveTo>
                    <a:pt x="4075544" y="1336547"/>
                  </a:moveTo>
                  <a:lnTo>
                    <a:pt x="12700" y="1336547"/>
                  </a:lnTo>
                  <a:lnTo>
                    <a:pt x="12700" y="1342897"/>
                  </a:lnTo>
                  <a:lnTo>
                    <a:pt x="4075544" y="1342897"/>
                  </a:lnTo>
                  <a:lnTo>
                    <a:pt x="4075544" y="1336547"/>
                  </a:lnTo>
                  <a:close/>
                </a:path>
                <a:path w="4088765" h="1349375">
                  <a:moveTo>
                    <a:pt x="4088244" y="1114297"/>
                  </a:moveTo>
                  <a:lnTo>
                    <a:pt x="4075544" y="1114297"/>
                  </a:lnTo>
                  <a:lnTo>
                    <a:pt x="4075544" y="1342897"/>
                  </a:lnTo>
                  <a:lnTo>
                    <a:pt x="4081894" y="1336547"/>
                  </a:lnTo>
                  <a:lnTo>
                    <a:pt x="4088244" y="1336547"/>
                  </a:lnTo>
                  <a:lnTo>
                    <a:pt x="4088244" y="1114297"/>
                  </a:lnTo>
                  <a:close/>
                </a:path>
                <a:path w="4088765" h="1349375">
                  <a:moveTo>
                    <a:pt x="4088244" y="1336547"/>
                  </a:moveTo>
                  <a:lnTo>
                    <a:pt x="4081894" y="1336547"/>
                  </a:lnTo>
                  <a:lnTo>
                    <a:pt x="4075544" y="1342897"/>
                  </a:lnTo>
                  <a:lnTo>
                    <a:pt x="4088244" y="1342897"/>
                  </a:lnTo>
                  <a:lnTo>
                    <a:pt x="4088244" y="1336547"/>
                  </a:lnTo>
                  <a:close/>
                </a:path>
                <a:path w="4088765" h="1349375">
                  <a:moveTo>
                    <a:pt x="158737" y="0"/>
                  </a:moveTo>
                  <a:lnTo>
                    <a:pt x="158737" y="76200"/>
                  </a:lnTo>
                  <a:lnTo>
                    <a:pt x="222237" y="44450"/>
                  </a:lnTo>
                  <a:lnTo>
                    <a:pt x="171437" y="44450"/>
                  </a:lnTo>
                  <a:lnTo>
                    <a:pt x="171437" y="31750"/>
                  </a:lnTo>
                  <a:lnTo>
                    <a:pt x="222237" y="31750"/>
                  </a:lnTo>
                  <a:lnTo>
                    <a:pt x="158737" y="0"/>
                  </a:lnTo>
                  <a:close/>
                </a:path>
                <a:path w="4088765" h="1349375">
                  <a:moveTo>
                    <a:pt x="12700" y="38100"/>
                  </a:moveTo>
                  <a:lnTo>
                    <a:pt x="6350" y="44450"/>
                  </a:lnTo>
                  <a:lnTo>
                    <a:pt x="12700" y="44450"/>
                  </a:lnTo>
                  <a:lnTo>
                    <a:pt x="12700" y="38100"/>
                  </a:lnTo>
                  <a:close/>
                </a:path>
                <a:path w="4088765" h="1349375">
                  <a:moveTo>
                    <a:pt x="158737" y="38100"/>
                  </a:moveTo>
                  <a:lnTo>
                    <a:pt x="12700" y="38100"/>
                  </a:lnTo>
                  <a:lnTo>
                    <a:pt x="12700" y="44450"/>
                  </a:lnTo>
                  <a:lnTo>
                    <a:pt x="158737" y="44450"/>
                  </a:lnTo>
                  <a:lnTo>
                    <a:pt x="158737" y="38100"/>
                  </a:lnTo>
                  <a:close/>
                </a:path>
                <a:path w="4088765" h="1349375">
                  <a:moveTo>
                    <a:pt x="222237" y="31750"/>
                  </a:moveTo>
                  <a:lnTo>
                    <a:pt x="171437" y="31750"/>
                  </a:lnTo>
                  <a:lnTo>
                    <a:pt x="171437" y="44450"/>
                  </a:lnTo>
                  <a:lnTo>
                    <a:pt x="222237" y="44450"/>
                  </a:lnTo>
                  <a:lnTo>
                    <a:pt x="234937" y="38100"/>
                  </a:lnTo>
                  <a:lnTo>
                    <a:pt x="222237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851" y="5347715"/>
              <a:ext cx="76200" cy="179197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0987" y="5347715"/>
              <a:ext cx="76200" cy="179197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434746" y="4879085"/>
            <a:ext cx="181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Branch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Target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Address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456933" y="2066289"/>
            <a:ext cx="1898014" cy="1750060"/>
            <a:chOff x="456933" y="2066289"/>
            <a:chExt cx="1898014" cy="1750060"/>
          </a:xfrm>
        </p:grpSpPr>
        <p:sp>
          <p:nvSpPr>
            <p:cNvPr id="88" name="object 88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0"/>
                  </a:moveTo>
                  <a:lnTo>
                    <a:pt x="0" y="957072"/>
                  </a:lnTo>
                  <a:lnTo>
                    <a:pt x="277367" y="765683"/>
                  </a:lnTo>
                  <a:lnTo>
                    <a:pt x="277367" y="19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2752" y="2852927"/>
              <a:ext cx="277495" cy="957580"/>
            </a:xfrm>
            <a:custGeom>
              <a:avLst/>
              <a:gdLst/>
              <a:ahLst/>
              <a:cxnLst/>
              <a:rect l="l" t="t" r="r" b="b"/>
              <a:pathLst>
                <a:path w="277494" h="957579">
                  <a:moveTo>
                    <a:pt x="0" y="957072"/>
                  </a:moveTo>
                  <a:lnTo>
                    <a:pt x="0" y="0"/>
                  </a:lnTo>
                  <a:lnTo>
                    <a:pt x="277367" y="191388"/>
                  </a:lnTo>
                  <a:lnTo>
                    <a:pt x="277367" y="765683"/>
                  </a:lnTo>
                  <a:lnTo>
                    <a:pt x="0" y="9570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402" y="3212337"/>
              <a:ext cx="108712" cy="24587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4572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45720" y="9144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2752" y="3557015"/>
              <a:ext cx="45720" cy="91440"/>
            </a:xfrm>
            <a:custGeom>
              <a:avLst/>
              <a:gdLst/>
              <a:ahLst/>
              <a:cxnLst/>
              <a:rect l="l" t="t" r="r" b="b"/>
              <a:pathLst>
                <a:path w="45720" h="91439">
                  <a:moveTo>
                    <a:pt x="0" y="91440"/>
                  </a:moveTo>
                  <a:lnTo>
                    <a:pt x="45720" y="91440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144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31851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318516" y="27736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120140" y="3195827"/>
              <a:ext cx="318770" cy="277495"/>
            </a:xfrm>
            <a:custGeom>
              <a:avLst/>
              <a:gdLst/>
              <a:ahLst/>
              <a:cxnLst/>
              <a:rect l="l" t="t" r="r" b="b"/>
              <a:pathLst>
                <a:path w="318769" h="277495">
                  <a:moveTo>
                    <a:pt x="0" y="277367"/>
                  </a:moveTo>
                  <a:lnTo>
                    <a:pt x="318516" y="277367"/>
                  </a:lnTo>
                  <a:lnTo>
                    <a:pt x="31851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6933" y="2066289"/>
              <a:ext cx="1898014" cy="1007744"/>
            </a:xfrm>
            <a:custGeom>
              <a:avLst/>
              <a:gdLst/>
              <a:ahLst/>
              <a:cxnLst/>
              <a:rect l="l" t="t" r="r" b="b"/>
              <a:pathLst>
                <a:path w="1898014" h="1007744">
                  <a:moveTo>
                    <a:pt x="280682" y="914654"/>
                  </a:moveTo>
                  <a:lnTo>
                    <a:pt x="234962" y="914654"/>
                  </a:lnTo>
                  <a:lnTo>
                    <a:pt x="234962" y="961136"/>
                  </a:lnTo>
                  <a:lnTo>
                    <a:pt x="234962" y="1007618"/>
                  </a:lnTo>
                  <a:lnTo>
                    <a:pt x="280682" y="1007618"/>
                  </a:lnTo>
                  <a:lnTo>
                    <a:pt x="280682" y="914654"/>
                  </a:lnTo>
                  <a:close/>
                </a:path>
                <a:path w="1898014" h="1007744">
                  <a:moveTo>
                    <a:pt x="1897900" y="0"/>
                  </a:moveTo>
                  <a:lnTo>
                    <a:pt x="0" y="0"/>
                  </a:lnTo>
                  <a:lnTo>
                    <a:pt x="0" y="967486"/>
                  </a:lnTo>
                  <a:lnTo>
                    <a:pt x="158762" y="967486"/>
                  </a:lnTo>
                  <a:lnTo>
                    <a:pt x="158762" y="999236"/>
                  </a:lnTo>
                  <a:lnTo>
                    <a:pt x="222262" y="967486"/>
                  </a:lnTo>
                  <a:lnTo>
                    <a:pt x="234962" y="961136"/>
                  </a:lnTo>
                  <a:lnTo>
                    <a:pt x="222262" y="954786"/>
                  </a:lnTo>
                  <a:lnTo>
                    <a:pt x="158762" y="923036"/>
                  </a:lnTo>
                  <a:lnTo>
                    <a:pt x="158762" y="954786"/>
                  </a:lnTo>
                  <a:lnTo>
                    <a:pt x="12700" y="954786"/>
                  </a:lnTo>
                  <a:lnTo>
                    <a:pt x="12700" y="12700"/>
                  </a:lnTo>
                  <a:lnTo>
                    <a:pt x="1885200" y="12700"/>
                  </a:lnTo>
                  <a:lnTo>
                    <a:pt x="1885200" y="234950"/>
                  </a:lnTo>
                  <a:lnTo>
                    <a:pt x="1897900" y="234950"/>
                  </a:lnTo>
                  <a:lnTo>
                    <a:pt x="1897900" y="12700"/>
                  </a:lnTo>
                  <a:lnTo>
                    <a:pt x="1897900" y="6350"/>
                  </a:lnTo>
                  <a:lnTo>
                    <a:pt x="1897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91895" y="2980943"/>
              <a:ext cx="45720" cy="93345"/>
            </a:xfrm>
            <a:custGeom>
              <a:avLst/>
              <a:gdLst/>
              <a:ahLst/>
              <a:cxnLst/>
              <a:rect l="l" t="t" r="r" b="b"/>
              <a:pathLst>
                <a:path w="45720" h="93344">
                  <a:moveTo>
                    <a:pt x="0" y="92963"/>
                  </a:moveTo>
                  <a:lnTo>
                    <a:pt x="45720" y="92963"/>
                  </a:lnTo>
                  <a:lnTo>
                    <a:pt x="457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005" y="3294761"/>
              <a:ext cx="159956" cy="7620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38656" y="3127247"/>
              <a:ext cx="378460" cy="214629"/>
            </a:xfrm>
            <a:custGeom>
              <a:avLst/>
              <a:gdLst/>
              <a:ahLst/>
              <a:cxnLst/>
              <a:rect l="l" t="t" r="r" b="b"/>
              <a:pathLst>
                <a:path w="378460" h="214629">
                  <a:moveTo>
                    <a:pt x="182753" y="201675"/>
                  </a:moveTo>
                  <a:lnTo>
                    <a:pt x="0" y="201675"/>
                  </a:lnTo>
                  <a:lnTo>
                    <a:pt x="0" y="214375"/>
                  </a:lnTo>
                  <a:lnTo>
                    <a:pt x="195452" y="214375"/>
                  </a:lnTo>
                  <a:lnTo>
                    <a:pt x="195452" y="208025"/>
                  </a:lnTo>
                  <a:lnTo>
                    <a:pt x="182753" y="208025"/>
                  </a:lnTo>
                  <a:lnTo>
                    <a:pt x="182753" y="201675"/>
                  </a:lnTo>
                  <a:close/>
                </a:path>
                <a:path w="378460" h="214629">
                  <a:moveTo>
                    <a:pt x="302132" y="31750"/>
                  </a:moveTo>
                  <a:lnTo>
                    <a:pt x="182753" y="31750"/>
                  </a:lnTo>
                  <a:lnTo>
                    <a:pt x="182753" y="208025"/>
                  </a:lnTo>
                  <a:lnTo>
                    <a:pt x="189102" y="201675"/>
                  </a:lnTo>
                  <a:lnTo>
                    <a:pt x="195452" y="201675"/>
                  </a:lnTo>
                  <a:lnTo>
                    <a:pt x="195452" y="44450"/>
                  </a:lnTo>
                  <a:lnTo>
                    <a:pt x="189102" y="44450"/>
                  </a:lnTo>
                  <a:lnTo>
                    <a:pt x="195452" y="38100"/>
                  </a:lnTo>
                  <a:lnTo>
                    <a:pt x="302132" y="38100"/>
                  </a:lnTo>
                  <a:lnTo>
                    <a:pt x="302132" y="31750"/>
                  </a:lnTo>
                  <a:close/>
                </a:path>
                <a:path w="378460" h="214629">
                  <a:moveTo>
                    <a:pt x="195452" y="201675"/>
                  </a:moveTo>
                  <a:lnTo>
                    <a:pt x="189102" y="201675"/>
                  </a:lnTo>
                  <a:lnTo>
                    <a:pt x="182753" y="208025"/>
                  </a:lnTo>
                  <a:lnTo>
                    <a:pt x="195452" y="208025"/>
                  </a:lnTo>
                  <a:lnTo>
                    <a:pt x="195452" y="201675"/>
                  </a:lnTo>
                  <a:close/>
                </a:path>
                <a:path w="378460" h="214629">
                  <a:moveTo>
                    <a:pt x="302132" y="0"/>
                  </a:moveTo>
                  <a:lnTo>
                    <a:pt x="302132" y="76200"/>
                  </a:lnTo>
                  <a:lnTo>
                    <a:pt x="365632" y="44450"/>
                  </a:lnTo>
                  <a:lnTo>
                    <a:pt x="314832" y="44450"/>
                  </a:lnTo>
                  <a:lnTo>
                    <a:pt x="314832" y="31750"/>
                  </a:lnTo>
                  <a:lnTo>
                    <a:pt x="365632" y="31750"/>
                  </a:lnTo>
                  <a:lnTo>
                    <a:pt x="302132" y="0"/>
                  </a:lnTo>
                  <a:close/>
                </a:path>
                <a:path w="378460" h="214629">
                  <a:moveTo>
                    <a:pt x="195452" y="38100"/>
                  </a:moveTo>
                  <a:lnTo>
                    <a:pt x="189102" y="44450"/>
                  </a:lnTo>
                  <a:lnTo>
                    <a:pt x="195452" y="44450"/>
                  </a:lnTo>
                  <a:lnTo>
                    <a:pt x="195452" y="38100"/>
                  </a:lnTo>
                  <a:close/>
                </a:path>
                <a:path w="378460" h="214629">
                  <a:moveTo>
                    <a:pt x="302132" y="38100"/>
                  </a:moveTo>
                  <a:lnTo>
                    <a:pt x="195452" y="38100"/>
                  </a:lnTo>
                  <a:lnTo>
                    <a:pt x="195452" y="44450"/>
                  </a:lnTo>
                  <a:lnTo>
                    <a:pt x="302132" y="44450"/>
                  </a:lnTo>
                  <a:lnTo>
                    <a:pt x="302132" y="38100"/>
                  </a:lnTo>
                  <a:close/>
                </a:path>
                <a:path w="378460" h="214629">
                  <a:moveTo>
                    <a:pt x="365632" y="31750"/>
                  </a:moveTo>
                  <a:lnTo>
                    <a:pt x="314832" y="31750"/>
                  </a:lnTo>
                  <a:lnTo>
                    <a:pt x="314832" y="44450"/>
                  </a:lnTo>
                  <a:lnTo>
                    <a:pt x="365632" y="44450"/>
                  </a:lnTo>
                  <a:lnTo>
                    <a:pt x="378332" y="38100"/>
                  </a:lnTo>
                  <a:lnTo>
                    <a:pt x="365632" y="3175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120139" y="3195827"/>
            <a:ext cx="318770" cy="2774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295"/>
              </a:spcBef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MUX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5660" y="1885315"/>
            <a:ext cx="339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Calibri"/>
                <a:cs typeface="Calibri"/>
              </a:rPr>
              <a:t>PC+4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13003" y="3157550"/>
            <a:ext cx="13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242060" y="3473196"/>
            <a:ext cx="5106035" cy="1269365"/>
          </a:xfrm>
          <a:custGeom>
            <a:avLst/>
            <a:gdLst/>
            <a:ahLst/>
            <a:cxnLst/>
            <a:rect l="l" t="t" r="r" b="b"/>
            <a:pathLst>
              <a:path w="5106035" h="1269364">
                <a:moveTo>
                  <a:pt x="44450" y="63500"/>
                </a:moveTo>
                <a:lnTo>
                  <a:pt x="31750" y="63500"/>
                </a:lnTo>
                <a:lnTo>
                  <a:pt x="31750" y="1268983"/>
                </a:lnTo>
                <a:lnTo>
                  <a:pt x="5105908" y="1268983"/>
                </a:lnTo>
                <a:lnTo>
                  <a:pt x="5105908" y="1262633"/>
                </a:lnTo>
                <a:lnTo>
                  <a:pt x="44450" y="1262633"/>
                </a:lnTo>
                <a:lnTo>
                  <a:pt x="38100" y="1256283"/>
                </a:lnTo>
                <a:lnTo>
                  <a:pt x="44450" y="1256283"/>
                </a:lnTo>
                <a:lnTo>
                  <a:pt x="44450" y="63500"/>
                </a:lnTo>
                <a:close/>
              </a:path>
              <a:path w="5106035" h="1269364">
                <a:moveTo>
                  <a:pt x="44450" y="1256283"/>
                </a:moveTo>
                <a:lnTo>
                  <a:pt x="38100" y="1256283"/>
                </a:lnTo>
                <a:lnTo>
                  <a:pt x="44450" y="1262633"/>
                </a:lnTo>
                <a:lnTo>
                  <a:pt x="44450" y="1256283"/>
                </a:lnTo>
                <a:close/>
              </a:path>
              <a:path w="5106035" h="1269364">
                <a:moveTo>
                  <a:pt x="5093208" y="1256283"/>
                </a:moveTo>
                <a:lnTo>
                  <a:pt x="44450" y="1256283"/>
                </a:lnTo>
                <a:lnTo>
                  <a:pt x="44450" y="1262633"/>
                </a:lnTo>
                <a:lnTo>
                  <a:pt x="5093208" y="1262633"/>
                </a:lnTo>
                <a:lnTo>
                  <a:pt x="5093208" y="1256283"/>
                </a:lnTo>
                <a:close/>
              </a:path>
              <a:path w="5106035" h="1269364">
                <a:moveTo>
                  <a:pt x="5105908" y="839088"/>
                </a:moveTo>
                <a:lnTo>
                  <a:pt x="5093208" y="839088"/>
                </a:lnTo>
                <a:lnTo>
                  <a:pt x="5093208" y="1262633"/>
                </a:lnTo>
                <a:lnTo>
                  <a:pt x="5099558" y="1256283"/>
                </a:lnTo>
                <a:lnTo>
                  <a:pt x="5105908" y="1256283"/>
                </a:lnTo>
                <a:lnTo>
                  <a:pt x="5105908" y="839088"/>
                </a:lnTo>
                <a:close/>
              </a:path>
              <a:path w="5106035" h="1269364">
                <a:moveTo>
                  <a:pt x="5105908" y="1256283"/>
                </a:moveTo>
                <a:lnTo>
                  <a:pt x="5099558" y="1256283"/>
                </a:lnTo>
                <a:lnTo>
                  <a:pt x="5093208" y="1262633"/>
                </a:lnTo>
                <a:lnTo>
                  <a:pt x="5105908" y="1262633"/>
                </a:lnTo>
                <a:lnTo>
                  <a:pt x="5105908" y="1256283"/>
                </a:lnTo>
                <a:close/>
              </a:path>
              <a:path w="5106035" h="126936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5106035" h="126936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1332738" y="4534661"/>
            <a:ext cx="156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Branch: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PC Source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Select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3" name="object 3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536438" y="3718305"/>
          <a:ext cx="4685665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50153" y="4410202"/>
          <a:ext cx="4693285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10205084" y="3976242"/>
            <a:ext cx="1827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Binary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encoded: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signals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directly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interface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datapath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0" name="object 30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3" name="object 43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dirty="0"/>
              <a:t>Big</a:t>
            </a:r>
            <a:r>
              <a:rPr spc="-150" dirty="0"/>
              <a:t> </a:t>
            </a:r>
            <a:r>
              <a:rPr dirty="0"/>
              <a:t>Idea:</a:t>
            </a:r>
            <a:r>
              <a:rPr spc="-160" dirty="0"/>
              <a:t> </a:t>
            </a:r>
            <a:r>
              <a:rPr dirty="0"/>
              <a:t>Instruction</a:t>
            </a:r>
            <a:r>
              <a:rPr spc="-90" dirty="0"/>
              <a:t> </a:t>
            </a:r>
            <a:r>
              <a:rPr dirty="0"/>
              <a:t>Bits</a:t>
            </a:r>
            <a:r>
              <a:rPr spc="-70" dirty="0"/>
              <a:t> </a:t>
            </a:r>
            <a:r>
              <a:rPr dirty="0"/>
              <a:t>are</a:t>
            </a:r>
            <a:r>
              <a:rPr spc="-90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spc="-10" dirty="0"/>
              <a:t>Signals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278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Architecture</a:t>
            </a:r>
            <a:r>
              <a:rPr spc="-180" dirty="0"/>
              <a:t> </a:t>
            </a:r>
            <a:r>
              <a:rPr dirty="0"/>
              <a:t>vs.</a:t>
            </a:r>
            <a:r>
              <a:rPr spc="-125" dirty="0"/>
              <a:t> </a:t>
            </a:r>
            <a:r>
              <a:rPr spc="-45" dirty="0"/>
              <a:t>Microarchitecture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89250" y="3058414"/>
            <a:ext cx="1198880" cy="1634489"/>
            <a:chOff x="2889250" y="3058414"/>
            <a:chExt cx="1198880" cy="1634489"/>
          </a:xfrm>
        </p:grpSpPr>
        <p:sp>
          <p:nvSpPr>
            <p:cNvPr id="4" name="object 4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064764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1037844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7844" y="173736"/>
                  </a:lnTo>
                  <a:lnTo>
                    <a:pt x="10378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8648" y="3244596"/>
              <a:ext cx="1038225" cy="173990"/>
            </a:xfrm>
            <a:custGeom>
              <a:avLst/>
              <a:gdLst/>
              <a:ahLst/>
              <a:cxnLst/>
              <a:rect l="l" t="t" r="r" b="b"/>
              <a:pathLst>
                <a:path w="1038225" h="173989">
                  <a:moveTo>
                    <a:pt x="0" y="173736"/>
                  </a:moveTo>
                  <a:lnTo>
                    <a:pt x="1037844" y="173736"/>
                  </a:lnTo>
                  <a:lnTo>
                    <a:pt x="1037844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1696" y="342900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8648" y="3602736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1696" y="378256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5"/>
                  </a:lnTo>
                  <a:lnTo>
                    <a:pt x="1039368" y="173735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06268" y="3966972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5"/>
                  </a:moveTo>
                  <a:lnTo>
                    <a:pt x="1039368" y="173735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4744" y="4148328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8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8" y="173736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07792" y="4328160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8" y="173736"/>
                  </a:lnTo>
                  <a:lnTo>
                    <a:pt x="1039368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1039367" y="0"/>
                  </a:moveTo>
                  <a:lnTo>
                    <a:pt x="0" y="0"/>
                  </a:lnTo>
                  <a:lnTo>
                    <a:pt x="0" y="173736"/>
                  </a:lnTo>
                  <a:lnTo>
                    <a:pt x="1039367" y="173736"/>
                  </a:lnTo>
                  <a:lnTo>
                    <a:pt x="103936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12364" y="4512564"/>
              <a:ext cx="1039494" cy="173990"/>
            </a:xfrm>
            <a:custGeom>
              <a:avLst/>
              <a:gdLst/>
              <a:ahLst/>
              <a:cxnLst/>
              <a:rect l="l" t="t" r="r" b="b"/>
              <a:pathLst>
                <a:path w="1039495" h="173989">
                  <a:moveTo>
                    <a:pt x="0" y="173736"/>
                  </a:moveTo>
                  <a:lnTo>
                    <a:pt x="1039367" y="173736"/>
                  </a:lnTo>
                  <a:lnTo>
                    <a:pt x="1039367" y="0"/>
                  </a:lnTo>
                  <a:lnTo>
                    <a:pt x="0" y="0"/>
                  </a:lnTo>
                  <a:lnTo>
                    <a:pt x="0" y="17373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1063" y="3831336"/>
              <a:ext cx="147065" cy="7620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74691" y="3057144"/>
            <a:ext cx="487680" cy="162306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23495">
              <a:lnSpc>
                <a:spcPts val="16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2349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Decode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19371" y="3072383"/>
            <a:ext cx="489584" cy="162179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814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Instruction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ts val="203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Fetch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7052" y="3829811"/>
            <a:ext cx="147065" cy="762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0" y="3829811"/>
            <a:ext cx="147065" cy="76200"/>
          </a:xfrm>
          <a:prstGeom prst="rect">
            <a:avLst/>
          </a:prstGeom>
        </p:spPr>
      </p:pic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5536438" y="3718305"/>
          <a:ext cx="4685665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910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Operation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00000001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550153" y="4410202"/>
          <a:ext cx="4693285" cy="275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59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Register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r2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905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Multiply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2E528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6636766" y="5534914"/>
            <a:ext cx="1745614" cy="1127125"/>
            <a:chOff x="6636766" y="5534914"/>
            <a:chExt cx="1745614" cy="1127125"/>
          </a:xfrm>
        </p:grpSpPr>
        <p:sp>
          <p:nvSpPr>
            <p:cNvPr id="30" name="object 30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86828" y="5541264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989076" y="0"/>
                  </a:moveTo>
                  <a:lnTo>
                    <a:pt x="0" y="0"/>
                  </a:lnTo>
                  <a:lnTo>
                    <a:pt x="0" y="263652"/>
                  </a:lnTo>
                  <a:lnTo>
                    <a:pt x="989076" y="26365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86828" y="5824728"/>
              <a:ext cx="989330" cy="264160"/>
            </a:xfrm>
            <a:custGeom>
              <a:avLst/>
              <a:gdLst/>
              <a:ahLst/>
              <a:cxnLst/>
              <a:rect l="l" t="t" r="r" b="b"/>
              <a:pathLst>
                <a:path w="989329" h="264160">
                  <a:moveTo>
                    <a:pt x="0" y="263652"/>
                  </a:moveTo>
                  <a:lnTo>
                    <a:pt x="989076" y="26365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365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6109716"/>
              <a:ext cx="989330" cy="262255"/>
            </a:xfrm>
            <a:custGeom>
              <a:avLst/>
              <a:gdLst/>
              <a:ahLst/>
              <a:cxnLst/>
              <a:rect l="l" t="t" r="r" b="b"/>
              <a:pathLst>
                <a:path w="989329" h="262254">
                  <a:moveTo>
                    <a:pt x="989076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989076" y="262128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8" y="6109716"/>
              <a:ext cx="989330" cy="546100"/>
            </a:xfrm>
            <a:custGeom>
              <a:avLst/>
              <a:gdLst/>
              <a:ahLst/>
              <a:cxnLst/>
              <a:rect l="l" t="t" r="r" b="b"/>
              <a:pathLst>
                <a:path w="989329" h="546100">
                  <a:moveTo>
                    <a:pt x="0" y="262128"/>
                  </a:moveTo>
                  <a:lnTo>
                    <a:pt x="989076" y="262128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  <a:path w="989329" h="546100">
                  <a:moveTo>
                    <a:pt x="0" y="545592"/>
                  </a:moveTo>
                  <a:lnTo>
                    <a:pt x="989076" y="545592"/>
                  </a:lnTo>
                  <a:lnTo>
                    <a:pt x="989076" y="283464"/>
                  </a:lnTo>
                  <a:lnTo>
                    <a:pt x="0" y="283464"/>
                  </a:lnTo>
                  <a:lnTo>
                    <a:pt x="0" y="54559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502920" y="0"/>
                  </a:moveTo>
                  <a:lnTo>
                    <a:pt x="0" y="0"/>
                  </a:lnTo>
                  <a:lnTo>
                    <a:pt x="0" y="330708"/>
                  </a:lnTo>
                  <a:lnTo>
                    <a:pt x="502920" y="330708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3116" y="6224016"/>
              <a:ext cx="502920" cy="330835"/>
            </a:xfrm>
            <a:custGeom>
              <a:avLst/>
              <a:gdLst/>
              <a:ahLst/>
              <a:cxnLst/>
              <a:rect l="l" t="t" r="r" b="b"/>
              <a:pathLst>
                <a:path w="502920" h="330834">
                  <a:moveTo>
                    <a:pt x="0" y="330708"/>
                  </a:moveTo>
                  <a:lnTo>
                    <a:pt x="502920" y="330708"/>
                  </a:lnTo>
                  <a:lnTo>
                    <a:pt x="502920" y="0"/>
                  </a:lnTo>
                  <a:lnTo>
                    <a:pt x="0" y="0"/>
                  </a:lnTo>
                  <a:lnTo>
                    <a:pt x="0" y="330708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46036" y="5634228"/>
              <a:ext cx="240665" cy="862965"/>
            </a:xfrm>
            <a:custGeom>
              <a:avLst/>
              <a:gdLst/>
              <a:ahLst/>
              <a:cxnLst/>
              <a:rect l="l" t="t" r="r" b="b"/>
              <a:pathLst>
                <a:path w="240665" h="862964">
                  <a:moveTo>
                    <a:pt x="240665" y="38100"/>
                  </a:moveTo>
                  <a:lnTo>
                    <a:pt x="227965" y="31750"/>
                  </a:lnTo>
                  <a:lnTo>
                    <a:pt x="164465" y="0"/>
                  </a:lnTo>
                  <a:lnTo>
                    <a:pt x="164465" y="31750"/>
                  </a:lnTo>
                  <a:lnTo>
                    <a:pt x="113919" y="31750"/>
                  </a:lnTo>
                  <a:lnTo>
                    <a:pt x="113919" y="316738"/>
                  </a:lnTo>
                  <a:lnTo>
                    <a:pt x="113919" y="600202"/>
                  </a:lnTo>
                  <a:lnTo>
                    <a:pt x="113919" y="848893"/>
                  </a:lnTo>
                  <a:lnTo>
                    <a:pt x="0" y="848893"/>
                  </a:lnTo>
                  <a:lnTo>
                    <a:pt x="0" y="849566"/>
                  </a:lnTo>
                  <a:lnTo>
                    <a:pt x="0" y="850011"/>
                  </a:lnTo>
                  <a:lnTo>
                    <a:pt x="0" y="861593"/>
                  </a:lnTo>
                  <a:lnTo>
                    <a:pt x="0" y="862266"/>
                  </a:lnTo>
                  <a:lnTo>
                    <a:pt x="0" y="862698"/>
                  </a:lnTo>
                  <a:lnTo>
                    <a:pt x="126619" y="862698"/>
                  </a:lnTo>
                  <a:lnTo>
                    <a:pt x="126619" y="612902"/>
                  </a:lnTo>
                  <a:lnTo>
                    <a:pt x="164465" y="612902"/>
                  </a:lnTo>
                  <a:lnTo>
                    <a:pt x="164465" y="644652"/>
                  </a:lnTo>
                  <a:lnTo>
                    <a:pt x="227965" y="612902"/>
                  </a:lnTo>
                  <a:lnTo>
                    <a:pt x="240665" y="606552"/>
                  </a:lnTo>
                  <a:lnTo>
                    <a:pt x="227965" y="600202"/>
                  </a:lnTo>
                  <a:lnTo>
                    <a:pt x="164465" y="568452"/>
                  </a:lnTo>
                  <a:lnTo>
                    <a:pt x="164465" y="600202"/>
                  </a:lnTo>
                  <a:lnTo>
                    <a:pt x="126619" y="600202"/>
                  </a:lnTo>
                  <a:lnTo>
                    <a:pt x="126619" y="329438"/>
                  </a:lnTo>
                  <a:lnTo>
                    <a:pt x="164465" y="329438"/>
                  </a:lnTo>
                  <a:lnTo>
                    <a:pt x="164465" y="361188"/>
                  </a:lnTo>
                  <a:lnTo>
                    <a:pt x="227965" y="329438"/>
                  </a:lnTo>
                  <a:lnTo>
                    <a:pt x="240665" y="323088"/>
                  </a:lnTo>
                  <a:lnTo>
                    <a:pt x="227965" y="316738"/>
                  </a:lnTo>
                  <a:lnTo>
                    <a:pt x="164465" y="284988"/>
                  </a:lnTo>
                  <a:lnTo>
                    <a:pt x="164465" y="316738"/>
                  </a:lnTo>
                  <a:lnTo>
                    <a:pt x="126619" y="316738"/>
                  </a:lnTo>
                  <a:lnTo>
                    <a:pt x="126619" y="44450"/>
                  </a:lnTo>
                  <a:lnTo>
                    <a:pt x="164465" y="44450"/>
                  </a:lnTo>
                  <a:lnTo>
                    <a:pt x="164465" y="76200"/>
                  </a:lnTo>
                  <a:lnTo>
                    <a:pt x="227965" y="44450"/>
                  </a:lnTo>
                  <a:lnTo>
                    <a:pt x="240665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6036" y="6484366"/>
              <a:ext cx="240665" cy="7896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7393178" y="5507532"/>
            <a:ext cx="976630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3937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93178" y="6388861"/>
            <a:ext cx="976630" cy="26035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97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124702" y="4692396"/>
            <a:ext cx="4824730" cy="1849755"/>
            <a:chOff x="6124702" y="4692396"/>
            <a:chExt cx="4824730" cy="1849755"/>
          </a:xfrm>
        </p:grpSpPr>
        <p:sp>
          <p:nvSpPr>
            <p:cNvPr id="43" name="object 43"/>
            <p:cNvSpPr/>
            <p:nvPr/>
          </p:nvSpPr>
          <p:spPr>
            <a:xfrm>
              <a:off x="6124702" y="4692396"/>
              <a:ext cx="4591050" cy="1849755"/>
            </a:xfrm>
            <a:custGeom>
              <a:avLst/>
              <a:gdLst/>
              <a:ahLst/>
              <a:cxnLst/>
              <a:rect l="l" t="t" r="r" b="b"/>
              <a:pathLst>
                <a:path w="4591050" h="1849754">
                  <a:moveTo>
                    <a:pt x="2312924" y="0"/>
                  </a:moveTo>
                  <a:lnTo>
                    <a:pt x="2300224" y="0"/>
                  </a:lnTo>
                  <a:lnTo>
                    <a:pt x="2300224" y="758952"/>
                  </a:lnTo>
                  <a:lnTo>
                    <a:pt x="1166368" y="758952"/>
                  </a:lnTo>
                  <a:lnTo>
                    <a:pt x="1166368" y="0"/>
                  </a:lnTo>
                  <a:lnTo>
                    <a:pt x="1153668" y="0"/>
                  </a:lnTo>
                  <a:lnTo>
                    <a:pt x="1153668" y="758952"/>
                  </a:lnTo>
                  <a:lnTo>
                    <a:pt x="776986" y="758952"/>
                  </a:lnTo>
                  <a:lnTo>
                    <a:pt x="763524" y="758952"/>
                  </a:lnTo>
                  <a:lnTo>
                    <a:pt x="12700" y="758952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771652"/>
                  </a:lnTo>
                  <a:lnTo>
                    <a:pt x="763524" y="771652"/>
                  </a:lnTo>
                  <a:lnTo>
                    <a:pt x="763524" y="1454315"/>
                  </a:lnTo>
                  <a:lnTo>
                    <a:pt x="732536" y="1454315"/>
                  </a:lnTo>
                  <a:lnTo>
                    <a:pt x="731774" y="1454315"/>
                  </a:lnTo>
                  <a:lnTo>
                    <a:pt x="769874" y="1530515"/>
                  </a:lnTo>
                  <a:lnTo>
                    <a:pt x="770255" y="1529753"/>
                  </a:lnTo>
                  <a:lnTo>
                    <a:pt x="770636" y="1530515"/>
                  </a:lnTo>
                  <a:lnTo>
                    <a:pt x="802386" y="1467015"/>
                  </a:lnTo>
                  <a:lnTo>
                    <a:pt x="808736" y="1454315"/>
                  </a:lnTo>
                  <a:lnTo>
                    <a:pt x="807974" y="1454315"/>
                  </a:lnTo>
                  <a:lnTo>
                    <a:pt x="776986" y="1454315"/>
                  </a:lnTo>
                  <a:lnTo>
                    <a:pt x="776986" y="771652"/>
                  </a:lnTo>
                  <a:lnTo>
                    <a:pt x="1166368" y="771652"/>
                  </a:lnTo>
                  <a:lnTo>
                    <a:pt x="2312924" y="771652"/>
                  </a:lnTo>
                  <a:lnTo>
                    <a:pt x="2312924" y="758964"/>
                  </a:lnTo>
                  <a:lnTo>
                    <a:pt x="2312924" y="0"/>
                  </a:lnTo>
                  <a:close/>
                </a:path>
                <a:path w="4591050" h="1849754">
                  <a:moveTo>
                    <a:pt x="4590542" y="1568196"/>
                  </a:moveTo>
                  <a:lnTo>
                    <a:pt x="4399153" y="1290828"/>
                  </a:lnTo>
                  <a:lnTo>
                    <a:pt x="4143883" y="1290828"/>
                  </a:lnTo>
                  <a:lnTo>
                    <a:pt x="4143883" y="1263650"/>
                  </a:lnTo>
                  <a:lnTo>
                    <a:pt x="4143883" y="1257300"/>
                  </a:lnTo>
                  <a:lnTo>
                    <a:pt x="4143883" y="1250950"/>
                  </a:lnTo>
                  <a:lnTo>
                    <a:pt x="2327402" y="1250950"/>
                  </a:lnTo>
                  <a:lnTo>
                    <a:pt x="2327402" y="1219200"/>
                  </a:lnTo>
                  <a:lnTo>
                    <a:pt x="2251202" y="1257300"/>
                  </a:lnTo>
                  <a:lnTo>
                    <a:pt x="2327402" y="1295400"/>
                  </a:lnTo>
                  <a:lnTo>
                    <a:pt x="2327402" y="1263650"/>
                  </a:lnTo>
                  <a:lnTo>
                    <a:pt x="4131183" y="1263650"/>
                  </a:lnTo>
                  <a:lnTo>
                    <a:pt x="4131183" y="1290828"/>
                  </a:lnTo>
                  <a:lnTo>
                    <a:pt x="3824859" y="1290828"/>
                  </a:lnTo>
                  <a:lnTo>
                    <a:pt x="3633470" y="1568196"/>
                  </a:lnTo>
                  <a:lnTo>
                    <a:pt x="3785146" y="1568196"/>
                  </a:lnTo>
                  <a:lnTo>
                    <a:pt x="3747897" y="1642706"/>
                  </a:lnTo>
                  <a:lnTo>
                    <a:pt x="3779647" y="1642706"/>
                  </a:lnTo>
                  <a:lnTo>
                    <a:pt x="3779647" y="1788756"/>
                  </a:lnTo>
                  <a:lnTo>
                    <a:pt x="3005328" y="1788756"/>
                  </a:lnTo>
                  <a:lnTo>
                    <a:pt x="3005328" y="1554746"/>
                  </a:lnTo>
                  <a:lnTo>
                    <a:pt x="3005328" y="1548384"/>
                  </a:lnTo>
                  <a:lnTo>
                    <a:pt x="3005328" y="1542034"/>
                  </a:lnTo>
                  <a:lnTo>
                    <a:pt x="2251202" y="1542034"/>
                  </a:lnTo>
                  <a:lnTo>
                    <a:pt x="2251202" y="1554746"/>
                  </a:lnTo>
                  <a:lnTo>
                    <a:pt x="2992628" y="1554746"/>
                  </a:lnTo>
                  <a:lnTo>
                    <a:pt x="2992628" y="1801456"/>
                  </a:lnTo>
                  <a:lnTo>
                    <a:pt x="3792347" y="1801456"/>
                  </a:lnTo>
                  <a:lnTo>
                    <a:pt x="3792347" y="1795106"/>
                  </a:lnTo>
                  <a:lnTo>
                    <a:pt x="3792347" y="1788756"/>
                  </a:lnTo>
                  <a:lnTo>
                    <a:pt x="3792347" y="1642706"/>
                  </a:lnTo>
                  <a:lnTo>
                    <a:pt x="3824097" y="1642706"/>
                  </a:lnTo>
                  <a:lnTo>
                    <a:pt x="3817747" y="1630006"/>
                  </a:lnTo>
                  <a:lnTo>
                    <a:pt x="3786835" y="1568196"/>
                  </a:lnTo>
                  <a:lnTo>
                    <a:pt x="4410710" y="1568196"/>
                  </a:lnTo>
                  <a:lnTo>
                    <a:pt x="4373372" y="1642872"/>
                  </a:lnTo>
                  <a:lnTo>
                    <a:pt x="4405122" y="1642872"/>
                  </a:lnTo>
                  <a:lnTo>
                    <a:pt x="4405122" y="1836877"/>
                  </a:lnTo>
                  <a:lnTo>
                    <a:pt x="2251202" y="1836877"/>
                  </a:lnTo>
                  <a:lnTo>
                    <a:pt x="2251202" y="1849577"/>
                  </a:lnTo>
                  <a:lnTo>
                    <a:pt x="4417822" y="1849577"/>
                  </a:lnTo>
                  <a:lnTo>
                    <a:pt x="4417822" y="1843227"/>
                  </a:lnTo>
                  <a:lnTo>
                    <a:pt x="4417822" y="1836877"/>
                  </a:lnTo>
                  <a:lnTo>
                    <a:pt x="4417822" y="1642872"/>
                  </a:lnTo>
                  <a:lnTo>
                    <a:pt x="4449572" y="1642872"/>
                  </a:lnTo>
                  <a:lnTo>
                    <a:pt x="4443222" y="1630172"/>
                  </a:lnTo>
                  <a:lnTo>
                    <a:pt x="4412234" y="1568196"/>
                  </a:lnTo>
                  <a:lnTo>
                    <a:pt x="4590542" y="156819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58172" y="5983224"/>
              <a:ext cx="957580" cy="277495"/>
            </a:xfrm>
            <a:custGeom>
              <a:avLst/>
              <a:gdLst/>
              <a:ahLst/>
              <a:cxnLst/>
              <a:rect l="l" t="t" r="r" b="b"/>
              <a:pathLst>
                <a:path w="957579" h="277495">
                  <a:moveTo>
                    <a:pt x="957072" y="277367"/>
                  </a:moveTo>
                  <a:lnTo>
                    <a:pt x="0" y="277367"/>
                  </a:lnTo>
                  <a:lnTo>
                    <a:pt x="191388" y="0"/>
                  </a:lnTo>
                  <a:lnTo>
                    <a:pt x="765682" y="0"/>
                  </a:lnTo>
                  <a:lnTo>
                    <a:pt x="957072" y="27736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058" y="6156706"/>
              <a:ext cx="247396" cy="11023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7772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7724" y="64007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72472" y="6195060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5">
                  <a:moveTo>
                    <a:pt x="0" y="64007"/>
                  </a:moveTo>
                  <a:lnTo>
                    <a:pt x="77724" y="64007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497311" y="6195060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79248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79248" y="64007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22992" y="5987796"/>
              <a:ext cx="79375" cy="64135"/>
            </a:xfrm>
            <a:custGeom>
              <a:avLst/>
              <a:gdLst/>
              <a:ahLst/>
              <a:cxnLst/>
              <a:rect l="l" t="t" r="r" b="b"/>
              <a:pathLst>
                <a:path w="79375" h="64135">
                  <a:moveTo>
                    <a:pt x="0" y="64007"/>
                  </a:moveTo>
                  <a:lnTo>
                    <a:pt x="79248" y="64007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658858" y="4693920"/>
              <a:ext cx="1290955" cy="1465580"/>
            </a:xfrm>
            <a:custGeom>
              <a:avLst/>
              <a:gdLst/>
              <a:ahLst/>
              <a:cxnLst/>
              <a:rect l="l" t="t" r="r" b="b"/>
              <a:pathLst>
                <a:path w="1290954" h="1465579">
                  <a:moveTo>
                    <a:pt x="1036193" y="1389011"/>
                  </a:moveTo>
                  <a:lnTo>
                    <a:pt x="959993" y="1427111"/>
                  </a:lnTo>
                  <a:lnTo>
                    <a:pt x="1036193" y="1465211"/>
                  </a:lnTo>
                  <a:lnTo>
                    <a:pt x="1036193" y="1433461"/>
                  </a:lnTo>
                  <a:lnTo>
                    <a:pt x="1023493" y="1433461"/>
                  </a:lnTo>
                  <a:lnTo>
                    <a:pt x="1023493" y="1420761"/>
                  </a:lnTo>
                  <a:lnTo>
                    <a:pt x="1036193" y="1420761"/>
                  </a:lnTo>
                  <a:lnTo>
                    <a:pt x="1036193" y="1389011"/>
                  </a:lnTo>
                  <a:close/>
                </a:path>
                <a:path w="1290954" h="1465579">
                  <a:moveTo>
                    <a:pt x="1036193" y="1420761"/>
                  </a:moveTo>
                  <a:lnTo>
                    <a:pt x="1023493" y="1420761"/>
                  </a:lnTo>
                  <a:lnTo>
                    <a:pt x="1023493" y="1433461"/>
                  </a:lnTo>
                  <a:lnTo>
                    <a:pt x="1036193" y="1433461"/>
                  </a:lnTo>
                  <a:lnTo>
                    <a:pt x="1036193" y="1420761"/>
                  </a:lnTo>
                  <a:close/>
                </a:path>
                <a:path w="1290954" h="1465579">
                  <a:moveTo>
                    <a:pt x="1277874" y="1420761"/>
                  </a:moveTo>
                  <a:lnTo>
                    <a:pt x="1036193" y="1420761"/>
                  </a:lnTo>
                  <a:lnTo>
                    <a:pt x="1036193" y="1433461"/>
                  </a:lnTo>
                  <a:lnTo>
                    <a:pt x="1290574" y="1433461"/>
                  </a:lnTo>
                  <a:lnTo>
                    <a:pt x="1290574" y="1427111"/>
                  </a:lnTo>
                  <a:lnTo>
                    <a:pt x="1277874" y="1427111"/>
                  </a:lnTo>
                  <a:lnTo>
                    <a:pt x="1277874" y="1420761"/>
                  </a:lnTo>
                  <a:close/>
                </a:path>
                <a:path w="1290954" h="1465579">
                  <a:moveTo>
                    <a:pt x="1277874" y="644270"/>
                  </a:moveTo>
                  <a:lnTo>
                    <a:pt x="1277874" y="1427111"/>
                  </a:lnTo>
                  <a:lnTo>
                    <a:pt x="1284224" y="1420761"/>
                  </a:lnTo>
                  <a:lnTo>
                    <a:pt x="1290574" y="1420761"/>
                  </a:lnTo>
                  <a:lnTo>
                    <a:pt x="1290574" y="650620"/>
                  </a:lnTo>
                  <a:lnTo>
                    <a:pt x="1284224" y="650620"/>
                  </a:lnTo>
                  <a:lnTo>
                    <a:pt x="1277874" y="644270"/>
                  </a:lnTo>
                  <a:close/>
                </a:path>
                <a:path w="1290954" h="1465579">
                  <a:moveTo>
                    <a:pt x="1290574" y="1420761"/>
                  </a:moveTo>
                  <a:lnTo>
                    <a:pt x="1284224" y="1420761"/>
                  </a:lnTo>
                  <a:lnTo>
                    <a:pt x="1277874" y="1427111"/>
                  </a:lnTo>
                  <a:lnTo>
                    <a:pt x="1290574" y="1427111"/>
                  </a:lnTo>
                  <a:lnTo>
                    <a:pt x="1290574" y="1420761"/>
                  </a:lnTo>
                  <a:close/>
                </a:path>
                <a:path w="1290954" h="1465579">
                  <a:moveTo>
                    <a:pt x="12700" y="0"/>
                  </a:moveTo>
                  <a:lnTo>
                    <a:pt x="0" y="0"/>
                  </a:lnTo>
                  <a:lnTo>
                    <a:pt x="0" y="650620"/>
                  </a:lnTo>
                  <a:lnTo>
                    <a:pt x="1277874" y="650620"/>
                  </a:lnTo>
                  <a:lnTo>
                    <a:pt x="1277874" y="644270"/>
                  </a:lnTo>
                  <a:lnTo>
                    <a:pt x="12700" y="644270"/>
                  </a:lnTo>
                  <a:lnTo>
                    <a:pt x="6350" y="637920"/>
                  </a:lnTo>
                  <a:lnTo>
                    <a:pt x="12700" y="637920"/>
                  </a:lnTo>
                  <a:lnTo>
                    <a:pt x="12700" y="0"/>
                  </a:lnTo>
                  <a:close/>
                </a:path>
                <a:path w="1290954" h="1465579">
                  <a:moveTo>
                    <a:pt x="1290574" y="637920"/>
                  </a:moveTo>
                  <a:lnTo>
                    <a:pt x="12700" y="637920"/>
                  </a:lnTo>
                  <a:lnTo>
                    <a:pt x="12700" y="644270"/>
                  </a:lnTo>
                  <a:lnTo>
                    <a:pt x="1277874" y="644270"/>
                  </a:lnTo>
                  <a:lnTo>
                    <a:pt x="1284224" y="650620"/>
                  </a:lnTo>
                  <a:lnTo>
                    <a:pt x="1290574" y="650620"/>
                  </a:lnTo>
                  <a:lnTo>
                    <a:pt x="1290574" y="637920"/>
                  </a:lnTo>
                  <a:close/>
                </a:path>
                <a:path w="1290954" h="1465579">
                  <a:moveTo>
                    <a:pt x="12700" y="637920"/>
                  </a:moveTo>
                  <a:lnTo>
                    <a:pt x="6350" y="637920"/>
                  </a:lnTo>
                  <a:lnTo>
                    <a:pt x="12700" y="644270"/>
                  </a:lnTo>
                  <a:lnTo>
                    <a:pt x="12700" y="6379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0981690" y="5521858"/>
            <a:ext cx="16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5299" y="1471294"/>
            <a:ext cx="10560050" cy="1520825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defines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architecture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machine</a:t>
            </a:r>
            <a:endParaRPr sz="2400">
              <a:latin typeface="Calibri"/>
              <a:cs typeface="Calibri"/>
            </a:endParaRPr>
          </a:p>
          <a:p>
            <a:pPr marL="4627245" marR="5080">
              <a:lnSpc>
                <a:spcPct val="100000"/>
              </a:lnSpc>
              <a:spcBef>
                <a:spcPts val="1565"/>
              </a:spcBef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microarchitecture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implements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features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architecture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3924</Words>
  <Application>Microsoft Office PowerPoint</Application>
  <PresentationFormat>Widescreen</PresentationFormat>
  <Paragraphs>793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What is a Computer Architecture?</vt:lpstr>
      <vt:lpstr>Recap: What is a Computer Architecture?</vt:lpstr>
      <vt:lpstr>Basic Architecture: State + processing elements</vt:lpstr>
      <vt:lpstr>Building up to our first architecture: ALU</vt:lpstr>
      <vt:lpstr>A “single-cycle” design</vt:lpstr>
      <vt:lpstr>Where is the HW/SW Interface?</vt:lpstr>
      <vt:lpstr>Big Idea: Instruction Bits are Control Signals</vt:lpstr>
      <vt:lpstr>Architecture vs. Microarchitecture</vt:lpstr>
      <vt:lpstr>Architecture vs. Microarchitecture</vt:lpstr>
      <vt:lpstr>ISA Design and Diving into RISCV-RV32I</vt:lpstr>
      <vt:lpstr>What should go in the ISA?</vt:lpstr>
      <vt:lpstr>What should go in the ISA?</vt:lpstr>
      <vt:lpstr>What should go in the ISA?</vt:lpstr>
      <vt:lpstr>Principles of ISA Design</vt:lpstr>
      <vt:lpstr>RISCV ISA</vt:lpstr>
      <vt:lpstr>RISCV Variants &amp; extensions</vt:lpstr>
      <vt:lpstr>RISCV Variants &amp; extensions</vt:lpstr>
      <vt:lpstr>RISCV-RV32I Specification</vt:lpstr>
      <vt:lpstr>RISCV-RV32I Specification</vt:lpstr>
      <vt:lpstr>Exercise: What about variable insn/reg size?</vt:lpstr>
      <vt:lpstr>Exercise: What about variable insn/reg size?</vt:lpstr>
      <vt:lpstr>RISCV-RV32I Specification</vt:lpstr>
      <vt:lpstr>RISCV-RV32I Specification</vt:lpstr>
      <vt:lpstr>RISCV-RV32I Specification</vt:lpstr>
      <vt:lpstr>RISCV-RV32I Specification</vt:lpstr>
      <vt:lpstr>RISCV-RV32I Specification</vt:lpstr>
      <vt:lpstr>Example: R-type Arithmetic Operations</vt:lpstr>
      <vt:lpstr>Example: R-type Arithmetic Operations</vt:lpstr>
      <vt:lpstr>Example: R-type Arithmetic Operations</vt:lpstr>
      <vt:lpstr>Example: R-type Arithmetic Operations</vt:lpstr>
      <vt:lpstr>Example: I-type Reg/Imm Arithmetic Operations</vt:lpstr>
      <vt:lpstr>Example: S-type Store Operations</vt:lpstr>
      <vt:lpstr>Example: S-type Store Operations</vt:lpstr>
      <vt:lpstr>What type are Load instructions?</vt:lpstr>
      <vt:lpstr>Load operations are I-Type Instructions</vt:lpstr>
      <vt:lpstr>Example: U-type Upper Immediate Operations</vt:lpstr>
      <vt:lpstr>Example: U-type Upper Immediate Operations</vt:lpstr>
      <vt:lpstr>Control Flow: Jump-and-link</vt:lpstr>
      <vt:lpstr>Control Flow: Call Jump-and-link</vt:lpstr>
      <vt:lpstr>Control Flow: Compare &amp; Branch</vt:lpstr>
      <vt:lpstr>Design Goals Behind Instruction Encoding</vt:lpstr>
      <vt:lpstr>Design Goals Behind Instruction Encoding</vt:lpstr>
      <vt:lpstr>Design Goals Behind Instruction Encoding</vt:lpstr>
      <vt:lpstr>Fixed register position, simple decode logic</vt:lpstr>
      <vt:lpstr>Fixed register position, simple decode logic</vt:lpstr>
      <vt:lpstr>Design Goals Behind Instruction Encoding</vt:lpstr>
      <vt:lpstr>Design Goals Behind Instruction Encoding</vt:lpstr>
      <vt:lpstr>Design Goals Behind Instruction Encoding</vt:lpstr>
      <vt:lpstr>Design Goals Behind Instruction Encoding</vt:lpstr>
      <vt:lpstr>Implications of Control Flow Design</vt:lpstr>
      <vt:lpstr>Implications of Control Flow Design</vt:lpstr>
      <vt:lpstr>Implications of Control Flow Design</vt:lpstr>
      <vt:lpstr>Implications of Control Flow Design</vt:lpstr>
      <vt:lpstr>Other Design Dissiderata</vt:lpstr>
      <vt:lpstr>What kind of ISA are we studying?</vt:lpstr>
      <vt:lpstr>RISCV is a “Register / Register” ISA</vt:lpstr>
      <vt:lpstr>RISCV is a “Register / Register” ISA</vt:lpstr>
      <vt:lpstr>Alternative: “Register / Memory” ISA</vt:lpstr>
      <vt:lpstr>Alternative: Stack Machine Architecture</vt:lpstr>
      <vt:lpstr>Alternative: Stack Machine Architecture</vt:lpstr>
      <vt:lpstr>Alternative: Stack Machine Architecture The Z4 digital computer (1942 + later)</vt:lpstr>
      <vt:lpstr>Alternative: Stack Machine Architecture The Java Virtual Machine is a stack machine</vt:lpstr>
      <vt:lpstr>Alternative: Accumulator Machine Architecture</vt:lpstr>
      <vt:lpstr>IBM 701 (ca. 1952)</vt:lpstr>
      <vt:lpstr>What did we just learn?</vt:lpstr>
      <vt:lpstr>What to think about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18-344: Computer Systems and the Hardware/Software Interface</dc:title>
  <dc:creator>Brandon Lucia</dc:creator>
  <cp:lastModifiedBy>Gregory M Kesden</cp:lastModifiedBy>
  <cp:revision>1</cp:revision>
  <dcterms:created xsi:type="dcterms:W3CDTF">2023-09-07T05:23:15Z</dcterms:created>
  <dcterms:modified xsi:type="dcterms:W3CDTF">2023-09-07T05:24:13Z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2023-09-07T00:00:00Z</vt:filetime>
  </property>
  <property fmtid="{D5CDD505-2E9C-101B-9397-08002B2CF9AE}" pid="5" name="Producer">
    <vt:lpwstr>Microsoft® PowerPoint® for Microsoft 365</vt:lpwstr>
  </property>
</Properties>
</file>