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07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55" r:id="rId32"/>
    <p:sldId id="356" r:id="rId33"/>
    <p:sldId id="357" r:id="rId34"/>
    <p:sldId id="358" r:id="rId35"/>
    <p:sldId id="359" r:id="rId36"/>
    <p:sldId id="360" r:id="rId37"/>
    <p:sldId id="361" r:id="rId38"/>
    <p:sldId id="362" r:id="rId39"/>
    <p:sldId id="363" r:id="rId40"/>
    <p:sldId id="364" r:id="rId41"/>
    <p:sldId id="365" r:id="rId42"/>
    <p:sldId id="366" r:id="rId43"/>
    <p:sldId id="367" r:id="rId44"/>
    <p:sldId id="368" r:id="rId45"/>
    <p:sldId id="369" r:id="rId46"/>
    <p:sldId id="370" r:id="rId47"/>
    <p:sldId id="371" r:id="rId48"/>
    <p:sldId id="372" r:id="rId49"/>
    <p:sldId id="373" r:id="rId50"/>
    <p:sldId id="374" r:id="rId51"/>
    <p:sldId id="375" r:id="rId52"/>
    <p:sldId id="376" r:id="rId53"/>
    <p:sldId id="377" r:id="rId54"/>
    <p:sldId id="378" r:id="rId55"/>
    <p:sldId id="379" r:id="rId56"/>
    <p:sldId id="380" r:id="rId57"/>
    <p:sldId id="381" r:id="rId58"/>
    <p:sldId id="382" r:id="rId59"/>
    <p:sldId id="383" r:id="rId60"/>
    <p:sldId id="384" r:id="rId61"/>
    <p:sldId id="385" r:id="rId62"/>
    <p:sldId id="386" r:id="rId63"/>
    <p:sldId id="387" r:id="rId64"/>
    <p:sldId id="388" r:id="rId65"/>
    <p:sldId id="389" r:id="rId66"/>
    <p:sldId id="390" r:id="rId67"/>
    <p:sldId id="391" r:id="rId68"/>
    <p:sldId id="392" r:id="rId69"/>
    <p:sldId id="393" r:id="rId70"/>
    <p:sldId id="394" r:id="rId71"/>
    <p:sldId id="395" r:id="rId72"/>
    <p:sldId id="396" r:id="rId73"/>
    <p:sldId id="397" r:id="rId74"/>
    <p:sldId id="398" r:id="rId75"/>
    <p:sldId id="399" r:id="rId76"/>
    <p:sldId id="400" r:id="rId77"/>
    <p:sldId id="401" r:id="rId78"/>
    <p:sldId id="402" r:id="rId79"/>
    <p:sldId id="403" r:id="rId80"/>
    <p:sldId id="404" r:id="rId81"/>
    <p:sldId id="405" r:id="rId82"/>
    <p:sldId id="406" r:id="rId8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08" y="5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81530" y="1103503"/>
            <a:ext cx="8028939" cy="2330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5491" y="98882"/>
            <a:ext cx="11901017" cy="15328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9605" y="2081022"/>
            <a:ext cx="9281795" cy="2037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mputer hardware software interface&#10;&#10;Description automatically generated">
            <a:extLst>
              <a:ext uri="{FF2B5EF4-FFF2-40B4-BE49-F238E27FC236}">
                <a16:creationId xmlns:a16="http://schemas.microsoft.com/office/drawing/2014/main" id="{810F7516-70DC-172F-E7EE-CF1944FBE4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44" t="16667" r="1609" b="1111"/>
          <a:stretch/>
        </p:blipFill>
        <p:spPr>
          <a:xfrm>
            <a:off x="685800" y="0"/>
            <a:ext cx="11125200" cy="68605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34200" y="152400"/>
            <a:ext cx="3663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dirty="0">
                <a:latin typeface="Calibri"/>
                <a:cs typeface="Calibri"/>
              </a:rPr>
              <a:t>Fall</a:t>
            </a:r>
            <a:r>
              <a:rPr lang="en-US" sz="2400" spc="-8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2023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0B8911A5-C562-978F-F58E-02D144E7CC60}"/>
              </a:ext>
            </a:extLst>
          </p:cNvPr>
          <p:cNvSpPr txBox="1"/>
          <p:nvPr/>
        </p:nvSpPr>
        <p:spPr>
          <a:xfrm>
            <a:off x="2895600" y="3352800"/>
            <a:ext cx="877351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latin typeface="Calibri"/>
                <a:cs typeface="Calibri"/>
              </a:rPr>
              <a:t>Lecture 18: Synchronization and Transactional Memory</a:t>
            </a:r>
            <a:endParaRPr lang="en-US" sz="2400" b="1" i="1" dirty="0">
              <a:latin typeface="Calibri"/>
              <a:cs typeface="Calibri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EA57C735-C7C9-6336-2F3C-F9046D8F623D}"/>
              </a:ext>
            </a:extLst>
          </p:cNvPr>
          <p:cNvSpPr txBox="1"/>
          <p:nvPr/>
        </p:nvSpPr>
        <p:spPr>
          <a:xfrm>
            <a:off x="6324600" y="6324600"/>
            <a:ext cx="5791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latin typeface="Calibri"/>
                <a:cs typeface="Calibri"/>
              </a:rPr>
              <a:t>Credit: Brandon Lucia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4128" rIns="0" bIns="0" rtlCol="0">
            <a:spAutoFit/>
          </a:bodyPr>
          <a:lstStyle/>
          <a:p>
            <a:pPr marL="783590">
              <a:lnSpc>
                <a:spcPct val="100000"/>
              </a:lnSpc>
              <a:spcBef>
                <a:spcPts val="105"/>
              </a:spcBef>
            </a:pPr>
            <a:r>
              <a:rPr dirty="0"/>
              <a:t>Some</a:t>
            </a:r>
            <a:r>
              <a:rPr spc="-80" dirty="0"/>
              <a:t> </a:t>
            </a:r>
            <a:r>
              <a:rPr dirty="0"/>
              <a:t>programs</a:t>
            </a:r>
            <a:r>
              <a:rPr spc="-100" dirty="0"/>
              <a:t> </a:t>
            </a:r>
            <a:r>
              <a:rPr dirty="0"/>
              <a:t>also</a:t>
            </a:r>
            <a:r>
              <a:rPr spc="-80" dirty="0"/>
              <a:t> </a:t>
            </a:r>
            <a:r>
              <a:rPr dirty="0"/>
              <a:t>require</a:t>
            </a:r>
            <a:r>
              <a:rPr spc="-135" dirty="0"/>
              <a:t> </a:t>
            </a:r>
            <a:r>
              <a:rPr i="1" spc="-10" dirty="0">
                <a:latin typeface="Calibri Light"/>
                <a:cs typeface="Calibri Light"/>
              </a:rPr>
              <a:t>atomicity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4900" y="2330195"/>
            <a:ext cx="1379220" cy="132588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379730" marR="387985" algn="just">
              <a:lnSpc>
                <a:spcPct val="101400"/>
              </a:lnSpc>
              <a:spcBef>
                <a:spcPts val="150"/>
              </a:spcBef>
            </a:pPr>
            <a:r>
              <a:rPr sz="2500" spc="-20" dirty="0">
                <a:latin typeface="Calibri"/>
                <a:cs typeface="Calibri"/>
              </a:rPr>
              <a:t>r1=X r1++ X=r1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391" y="1905965"/>
            <a:ext cx="14370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Serialization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#1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4900" y="3965447"/>
            <a:ext cx="1379220" cy="132588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384810" marR="382905" algn="just">
              <a:lnSpc>
                <a:spcPct val="101400"/>
              </a:lnSpc>
              <a:spcBef>
                <a:spcPts val="80"/>
              </a:spcBef>
            </a:pPr>
            <a:r>
              <a:rPr sz="2500" spc="-20" dirty="0">
                <a:latin typeface="Calibri"/>
                <a:cs typeface="Calibri"/>
              </a:rPr>
              <a:t>r2=X r2++ X=r2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65746" y="2450973"/>
            <a:ext cx="4324350" cy="2372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Calibri"/>
                <a:cs typeface="Calibri"/>
              </a:rPr>
              <a:t>Defining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Atomicity: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Given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critical</a:t>
            </a:r>
            <a:r>
              <a:rPr sz="2200" i="1" spc="-8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region</a:t>
            </a:r>
            <a:r>
              <a:rPr sz="2200" i="1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that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requires </a:t>
            </a:r>
            <a:r>
              <a:rPr sz="2200" i="1" dirty="0">
                <a:latin typeface="Calibri"/>
                <a:cs typeface="Calibri"/>
              </a:rPr>
              <a:t>atomic</a:t>
            </a:r>
            <a:r>
              <a:rPr sz="2200" i="1" spc="-70" dirty="0">
                <a:latin typeface="Calibri"/>
                <a:cs typeface="Calibri"/>
              </a:rPr>
              <a:t> </a:t>
            </a:r>
            <a:r>
              <a:rPr sz="2200" i="1" spc="-20" dirty="0">
                <a:latin typeface="Calibri"/>
                <a:cs typeface="Calibri"/>
              </a:rPr>
              <a:t>execution</a:t>
            </a:r>
            <a:r>
              <a:rPr sz="2200" i="1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by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multiple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different </a:t>
            </a:r>
            <a:r>
              <a:rPr sz="2200" dirty="0">
                <a:latin typeface="Calibri"/>
                <a:cs typeface="Calibri"/>
              </a:rPr>
              <a:t>threads,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all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threads’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executions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the </a:t>
            </a:r>
            <a:r>
              <a:rPr sz="2200" dirty="0">
                <a:latin typeface="Calibri"/>
                <a:cs typeface="Calibri"/>
              </a:rPr>
              <a:t>region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were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atomic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if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resulting </a:t>
            </a:r>
            <a:r>
              <a:rPr sz="2200" spc="-20" dirty="0">
                <a:latin typeface="Calibri"/>
                <a:cs typeface="Calibri"/>
              </a:rPr>
              <a:t>execution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equivalent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some </a:t>
            </a:r>
            <a:r>
              <a:rPr sz="2200" i="1" spc="-10" dirty="0">
                <a:latin typeface="Calibri"/>
                <a:cs typeface="Calibri"/>
              </a:rPr>
              <a:t>serialization</a:t>
            </a:r>
            <a:r>
              <a:rPr sz="2200" i="1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atomic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regions.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8955" y="3956303"/>
            <a:ext cx="1381125" cy="132588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381000" marR="388620" algn="just">
              <a:lnSpc>
                <a:spcPct val="101400"/>
              </a:lnSpc>
              <a:spcBef>
                <a:spcPts val="150"/>
              </a:spcBef>
            </a:pPr>
            <a:r>
              <a:rPr sz="2500" spc="-20" dirty="0">
                <a:latin typeface="Calibri"/>
                <a:cs typeface="Calibri"/>
              </a:rPr>
              <a:t>r1=X r1++ X=r1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59453" y="1905965"/>
            <a:ext cx="14433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Serialization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#2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8955" y="2339339"/>
            <a:ext cx="1381125" cy="132588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386080" marR="382905" algn="just">
              <a:lnSpc>
                <a:spcPct val="101400"/>
              </a:lnSpc>
              <a:spcBef>
                <a:spcPts val="80"/>
              </a:spcBef>
            </a:pPr>
            <a:r>
              <a:rPr sz="2500" spc="-20" dirty="0">
                <a:latin typeface="Calibri"/>
                <a:cs typeface="Calibri"/>
              </a:rPr>
              <a:t>r2=X r2++ X=r2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10785" y="3712209"/>
            <a:ext cx="1391920" cy="1337310"/>
            <a:chOff x="4510785" y="3712209"/>
            <a:chExt cx="1391920" cy="1337310"/>
          </a:xfrm>
        </p:grpSpPr>
        <p:sp>
          <p:nvSpPr>
            <p:cNvPr id="3" name="object 3"/>
            <p:cNvSpPr/>
            <p:nvPr/>
          </p:nvSpPr>
          <p:spPr>
            <a:xfrm>
              <a:off x="4517135" y="3718559"/>
              <a:ext cx="1379220" cy="1324610"/>
            </a:xfrm>
            <a:custGeom>
              <a:avLst/>
              <a:gdLst/>
              <a:ahLst/>
              <a:cxnLst/>
              <a:rect l="l" t="t" r="r" b="b"/>
              <a:pathLst>
                <a:path w="1379220" h="1324610">
                  <a:moveTo>
                    <a:pt x="1379219" y="0"/>
                  </a:moveTo>
                  <a:lnTo>
                    <a:pt x="0" y="0"/>
                  </a:lnTo>
                  <a:lnTo>
                    <a:pt x="0" y="1324356"/>
                  </a:lnTo>
                  <a:lnTo>
                    <a:pt x="1379219" y="1324356"/>
                  </a:lnTo>
                  <a:lnTo>
                    <a:pt x="137921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17135" y="3718559"/>
              <a:ext cx="1379220" cy="1324610"/>
            </a:xfrm>
            <a:custGeom>
              <a:avLst/>
              <a:gdLst/>
              <a:ahLst/>
              <a:cxnLst/>
              <a:rect l="l" t="t" r="r" b="b"/>
              <a:pathLst>
                <a:path w="1379220" h="1324610">
                  <a:moveTo>
                    <a:pt x="0" y="1324356"/>
                  </a:moveTo>
                  <a:lnTo>
                    <a:pt x="1379219" y="1324356"/>
                  </a:lnTo>
                  <a:lnTo>
                    <a:pt x="1379219" y="0"/>
                  </a:lnTo>
                  <a:lnTo>
                    <a:pt x="0" y="0"/>
                  </a:lnTo>
                  <a:lnTo>
                    <a:pt x="0" y="132435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130553" y="3712209"/>
            <a:ext cx="1393825" cy="1337310"/>
            <a:chOff x="1130553" y="3712209"/>
            <a:chExt cx="1393825" cy="1337310"/>
          </a:xfrm>
        </p:grpSpPr>
        <p:sp>
          <p:nvSpPr>
            <p:cNvPr id="6" name="object 6"/>
            <p:cNvSpPr/>
            <p:nvPr/>
          </p:nvSpPr>
          <p:spPr>
            <a:xfrm>
              <a:off x="1136903" y="3718559"/>
              <a:ext cx="1381125" cy="1324610"/>
            </a:xfrm>
            <a:custGeom>
              <a:avLst/>
              <a:gdLst/>
              <a:ahLst/>
              <a:cxnLst/>
              <a:rect l="l" t="t" r="r" b="b"/>
              <a:pathLst>
                <a:path w="1381125" h="1324610">
                  <a:moveTo>
                    <a:pt x="1380744" y="0"/>
                  </a:moveTo>
                  <a:lnTo>
                    <a:pt x="0" y="0"/>
                  </a:lnTo>
                  <a:lnTo>
                    <a:pt x="0" y="1324356"/>
                  </a:lnTo>
                  <a:lnTo>
                    <a:pt x="1380744" y="1324356"/>
                  </a:lnTo>
                  <a:lnTo>
                    <a:pt x="1380744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36903" y="3718559"/>
              <a:ext cx="1381125" cy="1324610"/>
            </a:xfrm>
            <a:custGeom>
              <a:avLst/>
              <a:gdLst/>
              <a:ahLst/>
              <a:cxnLst/>
              <a:rect l="l" t="t" r="r" b="b"/>
              <a:pathLst>
                <a:path w="1381125" h="1324610">
                  <a:moveTo>
                    <a:pt x="0" y="1324356"/>
                  </a:moveTo>
                  <a:lnTo>
                    <a:pt x="1380744" y="1324356"/>
                  </a:lnTo>
                  <a:lnTo>
                    <a:pt x="1380744" y="0"/>
                  </a:lnTo>
                  <a:lnTo>
                    <a:pt x="0" y="0"/>
                  </a:lnTo>
                  <a:lnTo>
                    <a:pt x="0" y="132435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2046" rIns="0" bIns="0" rtlCol="0">
            <a:spAutoFit/>
          </a:bodyPr>
          <a:lstStyle/>
          <a:p>
            <a:pPr marL="783590">
              <a:lnSpc>
                <a:spcPts val="5015"/>
              </a:lnSpc>
              <a:spcBef>
                <a:spcPts val="100"/>
              </a:spcBef>
            </a:pPr>
            <a:r>
              <a:rPr dirty="0"/>
              <a:t>Mutual</a:t>
            </a:r>
            <a:r>
              <a:rPr spc="-90" dirty="0"/>
              <a:t> </a:t>
            </a:r>
            <a:r>
              <a:rPr dirty="0"/>
              <a:t>exclusion</a:t>
            </a:r>
            <a:r>
              <a:rPr spc="-80" dirty="0"/>
              <a:t> </a:t>
            </a:r>
            <a:r>
              <a:rPr dirty="0"/>
              <a:t>(mutex)</a:t>
            </a:r>
            <a:r>
              <a:rPr spc="-100" dirty="0"/>
              <a:t> </a:t>
            </a:r>
            <a:r>
              <a:rPr dirty="0"/>
              <a:t>locks</a:t>
            </a:r>
            <a:r>
              <a:rPr spc="-75" dirty="0"/>
              <a:t> </a:t>
            </a:r>
            <a:r>
              <a:rPr spc="-10" dirty="0"/>
              <a:t>enforce</a:t>
            </a:r>
          </a:p>
          <a:p>
            <a:pPr marL="783590">
              <a:lnSpc>
                <a:spcPts val="5015"/>
              </a:lnSpc>
            </a:pPr>
            <a:r>
              <a:rPr i="1" dirty="0">
                <a:latin typeface="Calibri Light"/>
                <a:cs typeface="Calibri Light"/>
              </a:rPr>
              <a:t>atomicity</a:t>
            </a:r>
            <a:r>
              <a:rPr i="1" spc="-70" dirty="0">
                <a:latin typeface="Calibri Light"/>
                <a:cs typeface="Calibri Light"/>
              </a:rPr>
              <a:t> </a:t>
            </a:r>
            <a:r>
              <a:rPr dirty="0"/>
              <a:t>(and</a:t>
            </a:r>
            <a:r>
              <a:rPr spc="-25" dirty="0"/>
              <a:t> </a:t>
            </a:r>
            <a:r>
              <a:rPr spc="-10" dirty="0"/>
              <a:t>ordering)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05203" y="3726560"/>
            <a:ext cx="629285" cy="1184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1400"/>
              </a:lnSpc>
              <a:spcBef>
                <a:spcPts val="90"/>
              </a:spcBef>
            </a:pPr>
            <a:r>
              <a:rPr sz="2500" spc="-20" dirty="0">
                <a:latin typeface="Calibri"/>
                <a:cs typeface="Calibri"/>
              </a:rPr>
              <a:t>r1=X r1++ X=r1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70202" y="3034665"/>
            <a:ext cx="847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Thread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60467" y="3034665"/>
            <a:ext cx="847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Thread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90008" y="3716782"/>
            <a:ext cx="629285" cy="11849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1499"/>
              </a:lnSpc>
              <a:spcBef>
                <a:spcPts val="85"/>
              </a:spcBef>
            </a:pPr>
            <a:r>
              <a:rPr sz="2500" spc="-20" dirty="0">
                <a:latin typeface="Calibri"/>
                <a:cs typeface="Calibri"/>
              </a:rPr>
              <a:t>r2=X r2++ X=r2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81038" y="2811525"/>
            <a:ext cx="462597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latin typeface="Calibri"/>
                <a:cs typeface="Calibri"/>
              </a:rPr>
              <a:t>Lock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Behavior: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A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thread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acquires</a:t>
            </a:r>
            <a:r>
              <a:rPr sz="2200" i="1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lock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does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stuff </a:t>
            </a:r>
            <a:r>
              <a:rPr sz="2200" dirty="0">
                <a:latin typeface="Calibri"/>
                <a:cs typeface="Calibri"/>
              </a:rPr>
              <a:t>while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holding</a:t>
            </a:r>
            <a:r>
              <a:rPr sz="2200" i="1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L,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releases</a:t>
            </a:r>
            <a:r>
              <a:rPr sz="2200" i="1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lock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L.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81038" y="4153027"/>
            <a:ext cx="467423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Calibri"/>
                <a:cs typeface="Calibri"/>
              </a:rPr>
              <a:t>If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thread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tries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acquire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while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is </a:t>
            </a:r>
            <a:r>
              <a:rPr sz="2200" dirty="0">
                <a:latin typeface="Calibri"/>
                <a:cs typeface="Calibri"/>
              </a:rPr>
              <a:t>held,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thread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keeps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trying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acquire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L </a:t>
            </a:r>
            <a:r>
              <a:rPr sz="2200" dirty="0">
                <a:latin typeface="Calibri"/>
                <a:cs typeface="Calibri"/>
              </a:rPr>
              <a:t>until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unheld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when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its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attempt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acquire</a:t>
            </a:r>
            <a:r>
              <a:rPr sz="2200" spc="-1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succeeds.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5642" y="3466845"/>
            <a:ext cx="597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Lock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5642" y="4971415"/>
            <a:ext cx="828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Unlock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57598" y="3466845"/>
            <a:ext cx="597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Lock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06722" y="4968620"/>
            <a:ext cx="828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Unlock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8246" rIns="0" bIns="0" rtlCol="0">
            <a:spAutoFit/>
          </a:bodyPr>
          <a:lstStyle/>
          <a:p>
            <a:pPr marL="78359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SpinLocks</a:t>
            </a:r>
            <a:r>
              <a:rPr spc="-85" dirty="0"/>
              <a:t> </a:t>
            </a:r>
            <a:r>
              <a:rPr dirty="0"/>
              <a:t>are</a:t>
            </a:r>
            <a:r>
              <a:rPr spc="-70" dirty="0"/>
              <a:t> </a:t>
            </a:r>
            <a:r>
              <a:rPr dirty="0"/>
              <a:t>one</a:t>
            </a:r>
            <a:r>
              <a:rPr spc="-70" dirty="0"/>
              <a:t> </a:t>
            </a:r>
            <a:r>
              <a:rPr dirty="0"/>
              <a:t>implementation</a:t>
            </a:r>
            <a:r>
              <a:rPr spc="-70" dirty="0"/>
              <a:t> </a:t>
            </a:r>
            <a:r>
              <a:rPr spc="-25" dirty="0"/>
              <a:t>of </a:t>
            </a:r>
            <a:r>
              <a:rPr spc="-10" dirty="0"/>
              <a:t>synchronization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17747" y="2766060"/>
            <a:ext cx="1381125" cy="132588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381000" marR="387985" algn="just">
              <a:lnSpc>
                <a:spcPct val="101400"/>
              </a:lnSpc>
              <a:spcBef>
                <a:spcPts val="155"/>
              </a:spcBef>
            </a:pPr>
            <a:r>
              <a:rPr sz="2500" spc="-20" dirty="0">
                <a:latin typeface="Calibri"/>
                <a:cs typeface="Calibri"/>
              </a:rPr>
              <a:t>r1=X r1++ X=r1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51301" y="2082546"/>
            <a:ext cx="847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Thread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41566" y="2082546"/>
            <a:ext cx="847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Thread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97980" y="2766060"/>
            <a:ext cx="1379220" cy="132588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385445" marR="382270" algn="just">
              <a:lnSpc>
                <a:spcPct val="101400"/>
              </a:lnSpc>
              <a:spcBef>
                <a:spcPts val="80"/>
              </a:spcBef>
            </a:pPr>
            <a:r>
              <a:rPr sz="2500" spc="-20" dirty="0">
                <a:latin typeface="Calibri"/>
                <a:cs typeface="Calibri"/>
              </a:rPr>
              <a:t>r2=X r2++ X=r2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26842" y="2514422"/>
            <a:ext cx="5981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Lock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38696" y="2514422"/>
            <a:ext cx="5981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Lock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62836" y="4019169"/>
            <a:ext cx="9281160" cy="262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76705">
              <a:lnSpc>
                <a:spcPct val="100000"/>
              </a:lnSpc>
              <a:spcBef>
                <a:spcPts val="100"/>
              </a:spcBef>
              <a:tabLst>
                <a:tab pos="4837430" algn="l"/>
              </a:tabLst>
            </a:pPr>
            <a:r>
              <a:rPr sz="1800" b="1" dirty="0">
                <a:latin typeface="Calibri"/>
                <a:cs typeface="Calibri"/>
              </a:rPr>
              <a:t>Unlock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L</a:t>
            </a:r>
            <a:r>
              <a:rPr sz="1800" b="1" dirty="0">
                <a:latin typeface="Calibri"/>
                <a:cs typeface="Calibri"/>
              </a:rPr>
              <a:t>	Unlock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spc="-10" dirty="0">
                <a:latin typeface="Courier New"/>
                <a:cs typeface="Courier New"/>
              </a:rPr>
              <a:t>spinlock(L){</a:t>
            </a:r>
            <a:endParaRPr sz="2200">
              <a:latin typeface="Courier New"/>
              <a:cs typeface="Courier New"/>
            </a:endParaRPr>
          </a:p>
          <a:p>
            <a:pPr marL="347980">
              <a:lnSpc>
                <a:spcPct val="100000"/>
              </a:lnSpc>
            </a:pPr>
            <a:r>
              <a:rPr sz="2200" b="1" dirty="0">
                <a:latin typeface="Courier New"/>
                <a:cs typeface="Courier New"/>
              </a:rPr>
              <a:t>while(</a:t>
            </a:r>
            <a:r>
              <a:rPr sz="2200" b="1" u="sng" spc="-85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 </a:t>
            </a:r>
            <a:r>
              <a:rPr sz="2200" b="1" dirty="0">
                <a:latin typeface="Courier New"/>
                <a:cs typeface="Courier New"/>
              </a:rPr>
              <a:t>sync_bool_compare_and_swap(&amp;L,0,1)</a:t>
            </a:r>
            <a:r>
              <a:rPr sz="2200" b="1" spc="-60" dirty="0">
                <a:latin typeface="Courier New"/>
                <a:cs typeface="Courier New"/>
              </a:rPr>
              <a:t> </a:t>
            </a:r>
            <a:r>
              <a:rPr sz="2200" b="1" dirty="0">
                <a:latin typeface="Courier New"/>
                <a:cs typeface="Courier New"/>
              </a:rPr>
              <a:t>==</a:t>
            </a:r>
            <a:r>
              <a:rPr sz="2200" b="1" spc="-75" dirty="0">
                <a:latin typeface="Courier New"/>
                <a:cs typeface="Courier New"/>
              </a:rPr>
              <a:t> </a:t>
            </a:r>
            <a:r>
              <a:rPr sz="2200" b="1" dirty="0">
                <a:latin typeface="Courier New"/>
                <a:cs typeface="Courier New"/>
              </a:rPr>
              <a:t>0</a:t>
            </a:r>
            <a:r>
              <a:rPr sz="2200" b="1" spc="-90" dirty="0">
                <a:latin typeface="Courier New"/>
                <a:cs typeface="Courier New"/>
              </a:rPr>
              <a:t> </a:t>
            </a:r>
            <a:r>
              <a:rPr sz="2200" b="1" spc="-25" dirty="0">
                <a:latin typeface="Courier New"/>
                <a:cs typeface="Courier New"/>
              </a:rPr>
              <a:t>){</a:t>
            </a:r>
            <a:endParaRPr sz="2200">
              <a:latin typeface="Courier New"/>
              <a:cs typeface="Courier New"/>
            </a:endParaRPr>
          </a:p>
          <a:p>
            <a:pPr marL="684530">
              <a:lnSpc>
                <a:spcPct val="100000"/>
              </a:lnSpc>
            </a:pPr>
            <a:r>
              <a:rPr sz="2200" b="1" dirty="0">
                <a:latin typeface="Courier New"/>
                <a:cs typeface="Courier New"/>
              </a:rPr>
              <a:t>/*do</a:t>
            </a:r>
            <a:r>
              <a:rPr sz="2200" b="1" spc="-25" dirty="0">
                <a:latin typeface="Courier New"/>
                <a:cs typeface="Courier New"/>
              </a:rPr>
              <a:t> </a:t>
            </a:r>
            <a:r>
              <a:rPr sz="2200" b="1" dirty="0">
                <a:latin typeface="Courier New"/>
                <a:cs typeface="Courier New"/>
              </a:rPr>
              <a:t>nothing;</a:t>
            </a:r>
            <a:r>
              <a:rPr sz="2200" b="1" spc="-25" dirty="0">
                <a:latin typeface="Courier New"/>
                <a:cs typeface="Courier New"/>
              </a:rPr>
              <a:t> </a:t>
            </a:r>
            <a:r>
              <a:rPr sz="2200" b="1" dirty="0">
                <a:latin typeface="Courier New"/>
                <a:cs typeface="Courier New"/>
              </a:rPr>
              <a:t>pause</a:t>
            </a:r>
            <a:r>
              <a:rPr sz="2200" b="1" spc="-35" dirty="0">
                <a:latin typeface="Courier New"/>
                <a:cs typeface="Courier New"/>
              </a:rPr>
              <a:t> </a:t>
            </a:r>
            <a:r>
              <a:rPr sz="2200" b="1" dirty="0">
                <a:latin typeface="Courier New"/>
                <a:cs typeface="Courier New"/>
              </a:rPr>
              <a:t>here</a:t>
            </a:r>
            <a:r>
              <a:rPr sz="2200" b="1" spc="-55" dirty="0">
                <a:latin typeface="Courier New"/>
                <a:cs typeface="Courier New"/>
              </a:rPr>
              <a:t> </a:t>
            </a:r>
            <a:r>
              <a:rPr sz="2200" b="1" dirty="0">
                <a:latin typeface="Courier New"/>
                <a:cs typeface="Courier New"/>
              </a:rPr>
              <a:t>on</a:t>
            </a:r>
            <a:r>
              <a:rPr sz="2200" b="1" spc="-50" dirty="0">
                <a:latin typeface="Courier New"/>
                <a:cs typeface="Courier New"/>
              </a:rPr>
              <a:t> </a:t>
            </a:r>
            <a:r>
              <a:rPr sz="2200" b="1" dirty="0">
                <a:latin typeface="Courier New"/>
                <a:cs typeface="Courier New"/>
              </a:rPr>
              <a:t>some</a:t>
            </a:r>
            <a:r>
              <a:rPr sz="2200" b="1" spc="-40" dirty="0">
                <a:latin typeface="Courier New"/>
                <a:cs typeface="Courier New"/>
              </a:rPr>
              <a:t> </a:t>
            </a:r>
            <a:r>
              <a:rPr sz="2200" b="1" spc="-10" dirty="0">
                <a:latin typeface="Courier New"/>
                <a:cs typeface="Courier New"/>
              </a:rPr>
              <a:t>systems*/</a:t>
            </a:r>
            <a:endParaRPr sz="2200">
              <a:latin typeface="Courier New"/>
              <a:cs typeface="Courier New"/>
            </a:endParaRPr>
          </a:p>
          <a:p>
            <a:pPr marL="347980">
              <a:lnSpc>
                <a:spcPct val="100000"/>
              </a:lnSpc>
            </a:pPr>
            <a:r>
              <a:rPr sz="2200" b="1" spc="-5" dirty="0">
                <a:latin typeface="Courier New"/>
                <a:cs typeface="Courier New"/>
              </a:rPr>
              <a:t>}</a:t>
            </a:r>
            <a:endParaRPr sz="2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latin typeface="Courier New"/>
                <a:cs typeface="Courier New"/>
              </a:rPr>
              <a:t>}</a:t>
            </a:r>
            <a:endParaRPr sz="2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2200" b="1" dirty="0">
                <a:latin typeface="Courier New"/>
                <a:cs typeface="Courier New"/>
              </a:rPr>
              <a:t>unlock(L){</a:t>
            </a:r>
            <a:r>
              <a:rPr sz="2200" b="1" spc="-65" dirty="0">
                <a:latin typeface="Courier New"/>
                <a:cs typeface="Courier New"/>
              </a:rPr>
              <a:t> </a:t>
            </a:r>
            <a:r>
              <a:rPr sz="2200" b="1" dirty="0">
                <a:latin typeface="Courier New"/>
                <a:cs typeface="Courier New"/>
              </a:rPr>
              <a:t>L</a:t>
            </a:r>
            <a:r>
              <a:rPr sz="2200" b="1" spc="-50" dirty="0">
                <a:latin typeface="Courier New"/>
                <a:cs typeface="Courier New"/>
              </a:rPr>
              <a:t> </a:t>
            </a:r>
            <a:r>
              <a:rPr sz="2200" b="1" dirty="0">
                <a:latin typeface="Courier New"/>
                <a:cs typeface="Courier New"/>
              </a:rPr>
              <a:t>=</a:t>
            </a:r>
            <a:r>
              <a:rPr sz="2200" b="1" spc="-50" dirty="0">
                <a:latin typeface="Courier New"/>
                <a:cs typeface="Courier New"/>
              </a:rPr>
              <a:t> </a:t>
            </a:r>
            <a:r>
              <a:rPr sz="2200" b="1" dirty="0">
                <a:latin typeface="Courier New"/>
                <a:cs typeface="Courier New"/>
              </a:rPr>
              <a:t>0;</a:t>
            </a:r>
            <a:r>
              <a:rPr sz="2200" b="1" spc="-40" dirty="0">
                <a:latin typeface="Courier New"/>
                <a:cs typeface="Courier New"/>
              </a:rPr>
              <a:t> </a:t>
            </a:r>
            <a:r>
              <a:rPr sz="2200" b="1" u="sng" spc="-55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 </a:t>
            </a:r>
            <a:r>
              <a:rPr sz="2200" b="1" dirty="0">
                <a:latin typeface="Courier New"/>
                <a:cs typeface="Courier New"/>
              </a:rPr>
              <a:t>sync_synchronize();</a:t>
            </a:r>
            <a:r>
              <a:rPr sz="2200" b="1" spc="-50" dirty="0">
                <a:latin typeface="Courier New"/>
                <a:cs typeface="Courier New"/>
              </a:rPr>
              <a:t> </a:t>
            </a:r>
            <a:r>
              <a:rPr sz="2200" b="1" dirty="0">
                <a:latin typeface="Courier New"/>
                <a:cs typeface="Courier New"/>
              </a:rPr>
              <a:t>/*mem</a:t>
            </a:r>
            <a:r>
              <a:rPr sz="2200" b="1" spc="-50" dirty="0">
                <a:latin typeface="Courier New"/>
                <a:cs typeface="Courier New"/>
              </a:rPr>
              <a:t> </a:t>
            </a:r>
            <a:r>
              <a:rPr sz="2200" b="1" dirty="0">
                <a:latin typeface="Courier New"/>
                <a:cs typeface="Courier New"/>
              </a:rPr>
              <a:t>fence*/</a:t>
            </a:r>
            <a:r>
              <a:rPr sz="2200" b="1" spc="-40" dirty="0">
                <a:latin typeface="Courier New"/>
                <a:cs typeface="Courier New"/>
              </a:rPr>
              <a:t> </a:t>
            </a:r>
            <a:r>
              <a:rPr sz="2200" b="1" spc="-50" dirty="0">
                <a:latin typeface="Courier New"/>
                <a:cs typeface="Courier New"/>
              </a:rPr>
              <a:t>}</a:t>
            </a:r>
            <a:endParaRPr sz="22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8246" rIns="0" bIns="0" rtlCol="0">
            <a:spAutoFit/>
          </a:bodyPr>
          <a:lstStyle/>
          <a:p>
            <a:pPr marL="78359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SpinLocks</a:t>
            </a:r>
            <a:r>
              <a:rPr spc="-85" dirty="0"/>
              <a:t> </a:t>
            </a:r>
            <a:r>
              <a:rPr dirty="0"/>
              <a:t>are</a:t>
            </a:r>
            <a:r>
              <a:rPr spc="-70" dirty="0"/>
              <a:t> </a:t>
            </a:r>
            <a:r>
              <a:rPr dirty="0"/>
              <a:t>one</a:t>
            </a:r>
            <a:r>
              <a:rPr spc="-70" dirty="0"/>
              <a:t> </a:t>
            </a:r>
            <a:r>
              <a:rPr dirty="0"/>
              <a:t>implementation</a:t>
            </a:r>
            <a:r>
              <a:rPr spc="-70" dirty="0"/>
              <a:t> </a:t>
            </a:r>
            <a:r>
              <a:rPr spc="-25" dirty="0"/>
              <a:t>of </a:t>
            </a:r>
            <a:r>
              <a:rPr spc="-10" dirty="0"/>
              <a:t>synchronization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772155" y="2743580"/>
            <a:ext cx="4708525" cy="2007870"/>
            <a:chOff x="2772155" y="2743580"/>
            <a:chExt cx="4708525" cy="2007870"/>
          </a:xfrm>
        </p:grpSpPr>
        <p:sp>
          <p:nvSpPr>
            <p:cNvPr id="4" name="object 4"/>
            <p:cNvSpPr/>
            <p:nvPr/>
          </p:nvSpPr>
          <p:spPr>
            <a:xfrm>
              <a:off x="2772155" y="2772155"/>
              <a:ext cx="4708525" cy="0"/>
            </a:xfrm>
            <a:custGeom>
              <a:avLst/>
              <a:gdLst/>
              <a:ahLst/>
              <a:cxnLst/>
              <a:rect l="l" t="t" r="r" b="b"/>
              <a:pathLst>
                <a:path w="4708525">
                  <a:moveTo>
                    <a:pt x="0" y="0"/>
                  </a:moveTo>
                  <a:lnTo>
                    <a:pt x="4708271" y="0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53761" y="2772917"/>
              <a:ext cx="173355" cy="1959610"/>
            </a:xfrm>
            <a:custGeom>
              <a:avLst/>
              <a:gdLst/>
              <a:ahLst/>
              <a:cxnLst/>
              <a:rect l="l" t="t" r="r" b="b"/>
              <a:pathLst>
                <a:path w="173354" h="1959610">
                  <a:moveTo>
                    <a:pt x="173227" y="0"/>
                  </a:moveTo>
                  <a:lnTo>
                    <a:pt x="0" y="1959483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19605" y="2081022"/>
            <a:ext cx="9281795" cy="2986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Courier New"/>
                <a:cs typeface="Courier New"/>
              </a:rPr>
              <a:t>spinlock(L){</a:t>
            </a:r>
            <a:endParaRPr sz="2200">
              <a:latin typeface="Courier New"/>
              <a:cs typeface="Courier New"/>
            </a:endParaRPr>
          </a:p>
          <a:p>
            <a:pPr marL="347980">
              <a:lnSpc>
                <a:spcPct val="100000"/>
              </a:lnSpc>
            </a:pPr>
            <a:r>
              <a:rPr sz="2200" b="1" dirty="0">
                <a:latin typeface="Courier New"/>
                <a:cs typeface="Courier New"/>
              </a:rPr>
              <a:t>while(</a:t>
            </a:r>
            <a:r>
              <a:rPr sz="2200" b="1" u="sng" spc="-85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 </a:t>
            </a:r>
            <a:r>
              <a:rPr sz="2200" b="1" dirty="0">
                <a:latin typeface="Courier New"/>
                <a:cs typeface="Courier New"/>
              </a:rPr>
              <a:t>sync_bool_compare_and_swap(&amp;L,0,1)</a:t>
            </a:r>
            <a:r>
              <a:rPr sz="2200" b="1" spc="-55" dirty="0">
                <a:latin typeface="Courier New"/>
                <a:cs typeface="Courier New"/>
              </a:rPr>
              <a:t> </a:t>
            </a:r>
            <a:r>
              <a:rPr sz="2200" b="1" dirty="0">
                <a:latin typeface="Courier New"/>
                <a:cs typeface="Courier New"/>
              </a:rPr>
              <a:t>==</a:t>
            </a:r>
            <a:r>
              <a:rPr sz="2200" b="1" spc="-75" dirty="0">
                <a:latin typeface="Courier New"/>
                <a:cs typeface="Courier New"/>
              </a:rPr>
              <a:t> </a:t>
            </a:r>
            <a:r>
              <a:rPr sz="2200" b="1" dirty="0">
                <a:latin typeface="Courier New"/>
                <a:cs typeface="Courier New"/>
              </a:rPr>
              <a:t>0</a:t>
            </a:r>
            <a:r>
              <a:rPr sz="2200" b="1" spc="-90" dirty="0">
                <a:latin typeface="Courier New"/>
                <a:cs typeface="Courier New"/>
              </a:rPr>
              <a:t> </a:t>
            </a:r>
            <a:r>
              <a:rPr sz="2200" b="1" spc="-25" dirty="0">
                <a:latin typeface="Courier New"/>
                <a:cs typeface="Courier New"/>
              </a:rPr>
              <a:t>){</a:t>
            </a:r>
            <a:endParaRPr sz="2200">
              <a:latin typeface="Courier New"/>
              <a:cs typeface="Courier New"/>
            </a:endParaRPr>
          </a:p>
          <a:p>
            <a:pPr marL="684530">
              <a:lnSpc>
                <a:spcPct val="100000"/>
              </a:lnSpc>
            </a:pPr>
            <a:r>
              <a:rPr sz="2200" b="1" dirty="0">
                <a:latin typeface="Courier New"/>
                <a:cs typeface="Courier New"/>
              </a:rPr>
              <a:t>/*do</a:t>
            </a:r>
            <a:r>
              <a:rPr sz="2200" b="1" spc="-25" dirty="0">
                <a:latin typeface="Courier New"/>
                <a:cs typeface="Courier New"/>
              </a:rPr>
              <a:t> </a:t>
            </a:r>
            <a:r>
              <a:rPr sz="2200" b="1" dirty="0">
                <a:latin typeface="Courier New"/>
                <a:cs typeface="Courier New"/>
              </a:rPr>
              <a:t>nothing;</a:t>
            </a:r>
            <a:r>
              <a:rPr sz="2200" b="1" spc="-25" dirty="0">
                <a:latin typeface="Courier New"/>
                <a:cs typeface="Courier New"/>
              </a:rPr>
              <a:t> </a:t>
            </a:r>
            <a:r>
              <a:rPr sz="2200" b="1" dirty="0">
                <a:latin typeface="Courier New"/>
                <a:cs typeface="Courier New"/>
              </a:rPr>
              <a:t>pause</a:t>
            </a:r>
            <a:r>
              <a:rPr sz="2200" b="1" spc="-35" dirty="0">
                <a:latin typeface="Courier New"/>
                <a:cs typeface="Courier New"/>
              </a:rPr>
              <a:t> </a:t>
            </a:r>
            <a:r>
              <a:rPr sz="2200" b="1" dirty="0">
                <a:latin typeface="Courier New"/>
                <a:cs typeface="Courier New"/>
              </a:rPr>
              <a:t>here</a:t>
            </a:r>
            <a:r>
              <a:rPr sz="2200" b="1" spc="-55" dirty="0">
                <a:latin typeface="Courier New"/>
                <a:cs typeface="Courier New"/>
              </a:rPr>
              <a:t> </a:t>
            </a:r>
            <a:r>
              <a:rPr sz="2200" b="1" dirty="0">
                <a:latin typeface="Courier New"/>
                <a:cs typeface="Courier New"/>
              </a:rPr>
              <a:t>on</a:t>
            </a:r>
            <a:r>
              <a:rPr sz="2200" b="1" spc="-50" dirty="0">
                <a:latin typeface="Courier New"/>
                <a:cs typeface="Courier New"/>
              </a:rPr>
              <a:t> </a:t>
            </a:r>
            <a:r>
              <a:rPr sz="2200" b="1" dirty="0">
                <a:latin typeface="Courier New"/>
                <a:cs typeface="Courier New"/>
              </a:rPr>
              <a:t>some</a:t>
            </a:r>
            <a:r>
              <a:rPr sz="2200" b="1" spc="-40" dirty="0">
                <a:latin typeface="Courier New"/>
                <a:cs typeface="Courier New"/>
              </a:rPr>
              <a:t> </a:t>
            </a:r>
            <a:r>
              <a:rPr sz="2200" b="1" spc="-10" dirty="0">
                <a:latin typeface="Courier New"/>
                <a:cs typeface="Courier New"/>
              </a:rPr>
              <a:t>systems*/</a:t>
            </a:r>
            <a:endParaRPr sz="2200">
              <a:latin typeface="Courier New"/>
              <a:cs typeface="Courier New"/>
            </a:endParaRPr>
          </a:p>
          <a:p>
            <a:pPr marL="347980">
              <a:lnSpc>
                <a:spcPct val="100000"/>
              </a:lnSpc>
            </a:pPr>
            <a:r>
              <a:rPr sz="2200" b="1" spc="-5" dirty="0">
                <a:latin typeface="Courier New"/>
                <a:cs typeface="Courier New"/>
              </a:rPr>
              <a:t>}</a:t>
            </a:r>
            <a:endParaRPr sz="2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latin typeface="Courier New"/>
                <a:cs typeface="Courier New"/>
              </a:rPr>
              <a:t>}</a:t>
            </a:r>
            <a:endParaRPr sz="2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2200" b="1" dirty="0">
                <a:latin typeface="Courier New"/>
                <a:cs typeface="Courier New"/>
              </a:rPr>
              <a:t>unlock(L){</a:t>
            </a:r>
            <a:r>
              <a:rPr sz="2200" b="1" spc="-55" dirty="0">
                <a:latin typeface="Courier New"/>
                <a:cs typeface="Courier New"/>
              </a:rPr>
              <a:t> </a:t>
            </a:r>
            <a:r>
              <a:rPr sz="2200" b="1" dirty="0">
                <a:latin typeface="Courier New"/>
                <a:cs typeface="Courier New"/>
              </a:rPr>
              <a:t>L</a:t>
            </a:r>
            <a:r>
              <a:rPr sz="2200" b="1" spc="-45" dirty="0">
                <a:latin typeface="Courier New"/>
                <a:cs typeface="Courier New"/>
              </a:rPr>
              <a:t> </a:t>
            </a:r>
            <a:r>
              <a:rPr sz="2200" b="1" dirty="0">
                <a:latin typeface="Courier New"/>
                <a:cs typeface="Courier New"/>
              </a:rPr>
              <a:t>=</a:t>
            </a:r>
            <a:r>
              <a:rPr sz="2200" b="1" spc="-40" dirty="0">
                <a:latin typeface="Courier New"/>
                <a:cs typeface="Courier New"/>
              </a:rPr>
              <a:t> </a:t>
            </a:r>
            <a:r>
              <a:rPr sz="2200" b="1" dirty="0">
                <a:latin typeface="Courier New"/>
                <a:cs typeface="Courier New"/>
              </a:rPr>
              <a:t>0;</a:t>
            </a:r>
            <a:r>
              <a:rPr sz="2200" b="1" spc="-25" dirty="0">
                <a:latin typeface="Courier New"/>
                <a:cs typeface="Courier New"/>
              </a:rPr>
              <a:t> </a:t>
            </a:r>
            <a:r>
              <a:rPr sz="2200" b="1" u="sng" spc="-5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 </a:t>
            </a:r>
            <a:r>
              <a:rPr sz="2200" b="1" dirty="0">
                <a:latin typeface="Courier New"/>
                <a:cs typeface="Courier New"/>
              </a:rPr>
              <a:t>sync_synchronize();</a:t>
            </a:r>
            <a:r>
              <a:rPr sz="2200" b="1" spc="-40" dirty="0">
                <a:latin typeface="Courier New"/>
                <a:cs typeface="Courier New"/>
              </a:rPr>
              <a:t> </a:t>
            </a:r>
            <a:r>
              <a:rPr sz="2200" b="1" dirty="0">
                <a:latin typeface="Courier New"/>
                <a:cs typeface="Courier New"/>
              </a:rPr>
              <a:t>/*mem</a:t>
            </a:r>
            <a:r>
              <a:rPr sz="2200" b="1" spc="-40" dirty="0">
                <a:latin typeface="Courier New"/>
                <a:cs typeface="Courier New"/>
              </a:rPr>
              <a:t> </a:t>
            </a:r>
            <a:r>
              <a:rPr sz="2200" b="1" dirty="0">
                <a:latin typeface="Courier New"/>
                <a:cs typeface="Courier New"/>
              </a:rPr>
              <a:t>fence*/</a:t>
            </a:r>
            <a:r>
              <a:rPr sz="2200" b="1" spc="-25" dirty="0">
                <a:latin typeface="Courier New"/>
                <a:cs typeface="Courier New"/>
              </a:rPr>
              <a:t> </a:t>
            </a:r>
            <a:r>
              <a:rPr sz="2200" b="1" spc="-50" dirty="0">
                <a:latin typeface="Courier New"/>
                <a:cs typeface="Courier New"/>
              </a:rPr>
              <a:t>}</a:t>
            </a:r>
            <a:endParaRPr sz="2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25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Courier New"/>
              <a:cs typeface="Courier New"/>
            </a:endParaRPr>
          </a:p>
          <a:p>
            <a:pPr marL="113664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Turtles all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way </a:t>
            </a:r>
            <a:r>
              <a:rPr sz="1800" spc="-10" dirty="0">
                <a:latin typeface="Calibri"/>
                <a:cs typeface="Calibri"/>
              </a:rPr>
              <a:t>down?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8246" rIns="0" bIns="0" rtlCol="0">
            <a:spAutoFit/>
          </a:bodyPr>
          <a:lstStyle/>
          <a:p>
            <a:pPr marL="78359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SpinLocks</a:t>
            </a:r>
            <a:r>
              <a:rPr spc="-85" dirty="0"/>
              <a:t> </a:t>
            </a:r>
            <a:r>
              <a:rPr dirty="0"/>
              <a:t>are</a:t>
            </a:r>
            <a:r>
              <a:rPr spc="-70" dirty="0"/>
              <a:t> </a:t>
            </a:r>
            <a:r>
              <a:rPr dirty="0"/>
              <a:t>one</a:t>
            </a:r>
            <a:r>
              <a:rPr spc="-70" dirty="0"/>
              <a:t> </a:t>
            </a:r>
            <a:r>
              <a:rPr dirty="0"/>
              <a:t>implementation</a:t>
            </a:r>
            <a:r>
              <a:rPr spc="-70" dirty="0"/>
              <a:t> </a:t>
            </a:r>
            <a:r>
              <a:rPr spc="-25" dirty="0"/>
              <a:t>of </a:t>
            </a:r>
            <a:r>
              <a:rPr spc="-10" dirty="0"/>
              <a:t>synchronization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spinlock(L){</a:t>
            </a:r>
          </a:p>
          <a:p>
            <a:pPr marL="347980">
              <a:lnSpc>
                <a:spcPct val="100000"/>
              </a:lnSpc>
            </a:pPr>
            <a:r>
              <a:rPr dirty="0"/>
              <a:t>while(</a:t>
            </a:r>
            <a:r>
              <a:rPr u="dbl" spc="-75" dirty="0">
                <a:uFill>
                  <a:solidFill>
                    <a:srgbClr val="FF0000"/>
                  </a:solidFill>
                </a:uFill>
              </a:rPr>
              <a:t>  </a:t>
            </a:r>
            <a:r>
              <a:rPr u="dbl" dirty="0">
                <a:uFill>
                  <a:solidFill>
                    <a:srgbClr val="FF0000"/>
                  </a:solidFill>
                </a:uFill>
              </a:rPr>
              <a:t>sync_bool_compare_and_swap</a:t>
            </a:r>
            <a:r>
              <a:rPr dirty="0"/>
              <a:t>(&amp;L,0,1)</a:t>
            </a:r>
            <a:r>
              <a:rPr spc="-65" dirty="0"/>
              <a:t> </a:t>
            </a:r>
            <a:r>
              <a:rPr dirty="0"/>
              <a:t>==</a:t>
            </a:r>
            <a:r>
              <a:rPr spc="-85" dirty="0"/>
              <a:t> </a:t>
            </a:r>
            <a:r>
              <a:rPr dirty="0"/>
              <a:t>0</a:t>
            </a:r>
            <a:r>
              <a:rPr spc="-95" dirty="0"/>
              <a:t> </a:t>
            </a:r>
            <a:r>
              <a:rPr spc="-25" dirty="0"/>
              <a:t>){</a:t>
            </a:r>
          </a:p>
          <a:p>
            <a:pPr marL="684530">
              <a:lnSpc>
                <a:spcPct val="100000"/>
              </a:lnSpc>
            </a:pPr>
            <a:r>
              <a:rPr dirty="0"/>
              <a:t>/*do</a:t>
            </a:r>
            <a:r>
              <a:rPr spc="-25" dirty="0"/>
              <a:t> </a:t>
            </a:r>
            <a:r>
              <a:rPr dirty="0"/>
              <a:t>nothing;</a:t>
            </a:r>
            <a:r>
              <a:rPr spc="-25" dirty="0"/>
              <a:t> </a:t>
            </a:r>
            <a:r>
              <a:rPr dirty="0"/>
              <a:t>pause</a:t>
            </a:r>
            <a:r>
              <a:rPr spc="-35" dirty="0"/>
              <a:t> </a:t>
            </a:r>
            <a:r>
              <a:rPr dirty="0"/>
              <a:t>here</a:t>
            </a:r>
            <a:r>
              <a:rPr spc="-55" dirty="0"/>
              <a:t> </a:t>
            </a:r>
            <a:r>
              <a:rPr dirty="0"/>
              <a:t>on</a:t>
            </a:r>
            <a:r>
              <a:rPr spc="-50" dirty="0"/>
              <a:t> </a:t>
            </a:r>
            <a:r>
              <a:rPr dirty="0"/>
              <a:t>some</a:t>
            </a:r>
            <a:r>
              <a:rPr spc="-40" dirty="0"/>
              <a:t> </a:t>
            </a:r>
            <a:r>
              <a:rPr spc="-10" dirty="0"/>
              <a:t>systems*/</a:t>
            </a:r>
          </a:p>
          <a:p>
            <a:pPr marL="347980">
              <a:lnSpc>
                <a:spcPct val="100000"/>
              </a:lnSpc>
            </a:pPr>
            <a:r>
              <a:rPr spc="-5" dirty="0"/>
              <a:t>}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}</a:t>
            </a:r>
          </a:p>
          <a:p>
            <a:pPr marL="12700">
              <a:lnSpc>
                <a:spcPct val="100000"/>
              </a:lnSpc>
            </a:pPr>
            <a:r>
              <a:rPr dirty="0"/>
              <a:t>unlock(L){</a:t>
            </a:r>
            <a:r>
              <a:rPr spc="-55" dirty="0"/>
              <a:t> </a:t>
            </a:r>
            <a:r>
              <a:rPr dirty="0"/>
              <a:t>L</a:t>
            </a:r>
            <a:r>
              <a:rPr spc="-45" dirty="0"/>
              <a:t> </a:t>
            </a:r>
            <a:r>
              <a:rPr dirty="0"/>
              <a:t>=</a:t>
            </a:r>
            <a:r>
              <a:rPr spc="-40" dirty="0"/>
              <a:t> </a:t>
            </a:r>
            <a:r>
              <a:rPr dirty="0"/>
              <a:t>0;</a:t>
            </a:r>
            <a:r>
              <a:rPr spc="-25" dirty="0"/>
              <a:t> </a:t>
            </a:r>
            <a:r>
              <a:rPr u="sng" spc="-50" dirty="0">
                <a:uFill>
                  <a:solidFill>
                    <a:srgbClr val="000000"/>
                  </a:solidFill>
                </a:uFill>
              </a:rPr>
              <a:t>  </a:t>
            </a:r>
            <a:r>
              <a:rPr dirty="0"/>
              <a:t>sync_synchronize();</a:t>
            </a:r>
            <a:r>
              <a:rPr spc="-40" dirty="0"/>
              <a:t> </a:t>
            </a:r>
            <a:r>
              <a:rPr dirty="0"/>
              <a:t>/*mem</a:t>
            </a:r>
            <a:r>
              <a:rPr spc="-40" dirty="0"/>
              <a:t> </a:t>
            </a:r>
            <a:r>
              <a:rPr dirty="0"/>
              <a:t>fence*/</a:t>
            </a:r>
            <a:r>
              <a:rPr spc="-25" dirty="0"/>
              <a:t> </a:t>
            </a:r>
            <a:r>
              <a:rPr spc="-50" dirty="0"/>
              <a:t>}</a:t>
            </a:r>
          </a:p>
        </p:txBody>
      </p:sp>
      <p:sp>
        <p:nvSpPr>
          <p:cNvPr id="4" name="object 4"/>
          <p:cNvSpPr/>
          <p:nvPr/>
        </p:nvSpPr>
        <p:spPr>
          <a:xfrm>
            <a:off x="4943094" y="2935985"/>
            <a:ext cx="173355" cy="1959610"/>
          </a:xfrm>
          <a:custGeom>
            <a:avLst/>
            <a:gdLst/>
            <a:ahLst/>
            <a:cxnLst/>
            <a:rect l="l" t="t" r="r" b="b"/>
            <a:pathLst>
              <a:path w="173354" h="1959610">
                <a:moveTo>
                  <a:pt x="173227" y="0"/>
                </a:moveTo>
                <a:lnTo>
                  <a:pt x="0" y="1959483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729739" y="5073327"/>
          <a:ext cx="9619613" cy="1079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3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8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75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12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696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6065">
                <a:tc>
                  <a:txBody>
                    <a:bodyPr/>
                    <a:lstStyle/>
                    <a:p>
                      <a:pPr marR="27940" algn="ctr">
                        <a:lnSpc>
                          <a:spcPts val="1860"/>
                        </a:lnSpc>
                      </a:pPr>
                      <a:r>
                        <a:rPr sz="1800" b="1" spc="-10" dirty="0">
                          <a:latin typeface="Courier New"/>
                          <a:cs typeface="Courier New"/>
                        </a:rPr>
                        <a:t>175b: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0"/>
                        </a:lnSpc>
                      </a:pPr>
                      <a:r>
                        <a:rPr sz="1800" b="1" spc="-25" dirty="0">
                          <a:latin typeface="Courier New"/>
                          <a:cs typeface="Courier New"/>
                        </a:rPr>
                        <a:t>48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860"/>
                        </a:lnSpc>
                      </a:pPr>
                      <a:r>
                        <a:rPr sz="1800" b="1" spc="-25" dirty="0">
                          <a:latin typeface="Courier New"/>
                          <a:cs typeface="Courier New"/>
                        </a:rPr>
                        <a:t>8b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860"/>
                        </a:lnSpc>
                      </a:pPr>
                      <a:r>
                        <a:rPr sz="1800" b="1" spc="-25" dirty="0">
                          <a:latin typeface="Courier New"/>
                          <a:cs typeface="Courier New"/>
                        </a:rPr>
                        <a:t>02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ts val="1860"/>
                        </a:lnSpc>
                      </a:pPr>
                      <a:r>
                        <a:rPr sz="1800" b="1" spc="-25" dirty="0">
                          <a:latin typeface="Courier New"/>
                          <a:cs typeface="Courier New"/>
                        </a:rPr>
                        <a:t>mov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1630">
                        <a:lnSpc>
                          <a:spcPts val="186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(%rdx),%rax</a:t>
                      </a:r>
                      <a:r>
                        <a:rPr sz="1800" b="1" spc="-6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b="1" dirty="0">
                          <a:latin typeface="Courier New"/>
                          <a:cs typeface="Courier New"/>
                        </a:rPr>
                        <a:t>//load</a:t>
                      </a:r>
                      <a:r>
                        <a:rPr sz="1800" b="1" spc="-5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b="1" dirty="0">
                          <a:latin typeface="Courier New"/>
                          <a:cs typeface="Courier New"/>
                        </a:rPr>
                        <a:t>L</a:t>
                      </a:r>
                      <a:r>
                        <a:rPr sz="1800" b="1" spc="-5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b="1" dirty="0">
                          <a:latin typeface="Courier New"/>
                          <a:cs typeface="Courier New"/>
                        </a:rPr>
                        <a:t>into</a:t>
                      </a:r>
                      <a:r>
                        <a:rPr sz="1800" b="1" spc="-6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b="1" spc="-20" dirty="0">
                          <a:latin typeface="Courier New"/>
                          <a:cs typeface="Courier New"/>
                        </a:rPr>
                        <a:t>%rax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R="27940" algn="ctr">
                        <a:lnSpc>
                          <a:spcPts val="1920"/>
                        </a:lnSpc>
                      </a:pPr>
                      <a:r>
                        <a:rPr sz="1800" b="1" spc="-10" dirty="0">
                          <a:latin typeface="Courier New"/>
                          <a:cs typeface="Courier New"/>
                        </a:rPr>
                        <a:t>175e: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sz="1800" b="1" spc="-25" dirty="0">
                          <a:latin typeface="Courier New"/>
                          <a:cs typeface="Courier New"/>
                        </a:rPr>
                        <a:t>48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920"/>
                        </a:lnSpc>
                      </a:pPr>
                      <a:r>
                        <a:rPr sz="1800" b="1" spc="-25" dirty="0">
                          <a:latin typeface="Courier New"/>
                          <a:cs typeface="Courier New"/>
                        </a:rPr>
                        <a:t>8d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920"/>
                        </a:lnSpc>
                      </a:pPr>
                      <a:r>
                        <a:rPr sz="1800" b="1" spc="-25" dirty="0">
                          <a:latin typeface="Courier New"/>
                          <a:cs typeface="Courier New"/>
                        </a:rPr>
                        <a:t>48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920"/>
                        </a:lnSpc>
                      </a:pPr>
                      <a:r>
                        <a:rPr sz="1800" b="1" spc="-25" dirty="0">
                          <a:latin typeface="Courier New"/>
                          <a:cs typeface="Courier New"/>
                        </a:rPr>
                        <a:t>01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ts val="1920"/>
                        </a:lnSpc>
                      </a:pPr>
                      <a:r>
                        <a:rPr sz="1800" b="1" spc="-25" dirty="0">
                          <a:latin typeface="Courier New"/>
                          <a:cs typeface="Courier New"/>
                        </a:rPr>
                        <a:t>lea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265">
                        <a:lnSpc>
                          <a:spcPts val="192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0x1(%rax),%rcx</a:t>
                      </a:r>
                      <a:r>
                        <a:rPr sz="1800" b="1" spc="-6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b="1" dirty="0">
                          <a:latin typeface="Courier New"/>
                          <a:cs typeface="Courier New"/>
                        </a:rPr>
                        <a:t>//add</a:t>
                      </a:r>
                      <a:r>
                        <a:rPr sz="1800" b="1" spc="-5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b="1" dirty="0">
                          <a:latin typeface="Courier New"/>
                          <a:cs typeface="Courier New"/>
                        </a:rPr>
                        <a:t>1</a:t>
                      </a:r>
                      <a:r>
                        <a:rPr sz="1800" b="1" spc="-4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b="1" dirty="0">
                          <a:latin typeface="Courier New"/>
                          <a:cs typeface="Courier New"/>
                        </a:rPr>
                        <a:t>to</a:t>
                      </a:r>
                      <a:r>
                        <a:rPr sz="1800" b="1" spc="-6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b="1" dirty="0">
                          <a:latin typeface="Courier New"/>
                          <a:cs typeface="Courier New"/>
                        </a:rPr>
                        <a:t>%rax,</a:t>
                      </a:r>
                      <a:r>
                        <a:rPr sz="1800" b="1" spc="-4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b="1" dirty="0">
                          <a:latin typeface="Courier New"/>
                          <a:cs typeface="Courier New"/>
                        </a:rPr>
                        <a:t>into</a:t>
                      </a:r>
                      <a:r>
                        <a:rPr sz="1800" b="1" spc="-6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b="1" spc="-20" dirty="0">
                          <a:latin typeface="Courier New"/>
                          <a:cs typeface="Courier New"/>
                        </a:rPr>
                        <a:t>%rcx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R="27940" algn="ctr">
                        <a:lnSpc>
                          <a:spcPts val="1920"/>
                        </a:lnSpc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1762: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sz="1800" b="1" spc="-2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f0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20"/>
                        </a:lnSpc>
                      </a:pPr>
                      <a:r>
                        <a:rPr sz="1800" b="1" spc="-2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48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20"/>
                        </a:lnSpc>
                      </a:pPr>
                      <a:r>
                        <a:rPr sz="1800" b="1" spc="-2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0f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920"/>
                        </a:lnSpc>
                      </a:pPr>
                      <a:r>
                        <a:rPr sz="1800" b="1" spc="-2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b1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20"/>
                        </a:lnSpc>
                      </a:pPr>
                      <a:r>
                        <a:rPr sz="1800" b="1" spc="-2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0a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ts val="1920"/>
                        </a:lnSpc>
                      </a:pPr>
                      <a:r>
                        <a:rPr sz="1800" b="1" spc="-20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lock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20"/>
                        </a:lnSpc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cmpxchg</a:t>
                      </a:r>
                      <a:r>
                        <a:rPr sz="1800" b="1" spc="-70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%rcx,(%rdx)</a:t>
                      </a:r>
                      <a:r>
                        <a:rPr sz="1800" b="1" spc="-70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//compare</a:t>
                      </a:r>
                      <a:r>
                        <a:rPr sz="1800" b="1" spc="-60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&amp;</a:t>
                      </a:r>
                      <a:r>
                        <a:rPr sz="1800" b="1" spc="-6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exchange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marR="27940" algn="ctr">
                        <a:lnSpc>
                          <a:spcPts val="1920"/>
                        </a:lnSpc>
                      </a:pPr>
                      <a:r>
                        <a:rPr sz="1800" b="1" spc="-10" dirty="0">
                          <a:latin typeface="Courier New"/>
                          <a:cs typeface="Courier New"/>
                        </a:rPr>
                        <a:t>1767: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sz="1800" b="1" spc="-25" dirty="0">
                          <a:latin typeface="Courier New"/>
                          <a:cs typeface="Courier New"/>
                        </a:rPr>
                        <a:t>75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20"/>
                        </a:lnSpc>
                      </a:pPr>
                      <a:r>
                        <a:rPr sz="1800" b="1" spc="-25" dirty="0">
                          <a:latin typeface="Courier New"/>
                          <a:cs typeface="Courier New"/>
                        </a:rPr>
                        <a:t>f2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ts val="1920"/>
                        </a:lnSpc>
                      </a:pPr>
                      <a:r>
                        <a:rPr sz="1800" b="1" spc="-25" dirty="0">
                          <a:latin typeface="Courier New"/>
                          <a:cs typeface="Courier New"/>
                        </a:rPr>
                        <a:t>jne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265">
                        <a:lnSpc>
                          <a:spcPts val="192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175b</a:t>
                      </a:r>
                      <a:r>
                        <a:rPr sz="1800" b="1" spc="-5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b="1" dirty="0">
                          <a:latin typeface="Courier New"/>
                          <a:cs typeface="Courier New"/>
                        </a:rPr>
                        <a:t>//loop</a:t>
                      </a:r>
                      <a:r>
                        <a:rPr sz="1800" b="1" spc="-4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b="1" dirty="0">
                          <a:latin typeface="Courier New"/>
                          <a:cs typeface="Courier New"/>
                        </a:rPr>
                        <a:t>to</a:t>
                      </a:r>
                      <a:r>
                        <a:rPr sz="1800" b="1" spc="-5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b="1" dirty="0">
                          <a:latin typeface="Courier New"/>
                          <a:cs typeface="Courier New"/>
                        </a:rPr>
                        <a:t>mov</a:t>
                      </a:r>
                      <a:r>
                        <a:rPr sz="1800" b="1" spc="-4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b="1" dirty="0">
                          <a:latin typeface="Courier New"/>
                          <a:cs typeface="Courier New"/>
                        </a:rPr>
                        <a:t>if</a:t>
                      </a:r>
                      <a:r>
                        <a:rPr sz="1800" b="1" spc="-2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b="1" dirty="0">
                          <a:latin typeface="Courier New"/>
                          <a:cs typeface="Courier New"/>
                        </a:rPr>
                        <a:t>cmpxchg</a:t>
                      </a:r>
                      <a:r>
                        <a:rPr sz="1800" b="1" spc="-4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b="1" spc="-10" dirty="0">
                          <a:latin typeface="Courier New"/>
                          <a:cs typeface="Courier New"/>
                        </a:rPr>
                        <a:t>fails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8246" rIns="0" bIns="0" rtlCol="0">
            <a:spAutoFit/>
          </a:bodyPr>
          <a:lstStyle/>
          <a:p>
            <a:pPr marL="78359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SpinLocks</a:t>
            </a:r>
            <a:r>
              <a:rPr spc="-85" dirty="0"/>
              <a:t> </a:t>
            </a:r>
            <a:r>
              <a:rPr dirty="0"/>
              <a:t>are</a:t>
            </a:r>
            <a:r>
              <a:rPr spc="-70" dirty="0"/>
              <a:t> </a:t>
            </a:r>
            <a:r>
              <a:rPr dirty="0"/>
              <a:t>one</a:t>
            </a:r>
            <a:r>
              <a:rPr spc="-70" dirty="0"/>
              <a:t> </a:t>
            </a:r>
            <a:r>
              <a:rPr dirty="0"/>
              <a:t>implementation</a:t>
            </a:r>
            <a:r>
              <a:rPr spc="-70" dirty="0"/>
              <a:t> </a:t>
            </a:r>
            <a:r>
              <a:rPr spc="-25" dirty="0"/>
              <a:t>of </a:t>
            </a:r>
            <a:r>
              <a:rPr spc="-10" dirty="0"/>
              <a:t>synchronization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spinlock(L){</a:t>
            </a:r>
          </a:p>
          <a:p>
            <a:pPr marL="347980">
              <a:lnSpc>
                <a:spcPct val="100000"/>
              </a:lnSpc>
            </a:pPr>
            <a:r>
              <a:rPr dirty="0"/>
              <a:t>while(</a:t>
            </a:r>
            <a:r>
              <a:rPr u="dbl" spc="-75" dirty="0">
                <a:uFill>
                  <a:solidFill>
                    <a:srgbClr val="FF0000"/>
                  </a:solidFill>
                </a:uFill>
              </a:rPr>
              <a:t>  </a:t>
            </a:r>
            <a:r>
              <a:rPr u="dbl" dirty="0">
                <a:uFill>
                  <a:solidFill>
                    <a:srgbClr val="FF0000"/>
                  </a:solidFill>
                </a:uFill>
              </a:rPr>
              <a:t>sync_bool_compare_and_swap</a:t>
            </a:r>
            <a:r>
              <a:rPr dirty="0"/>
              <a:t>(&amp;L,0,1)</a:t>
            </a:r>
            <a:r>
              <a:rPr spc="-65" dirty="0"/>
              <a:t> </a:t>
            </a:r>
            <a:r>
              <a:rPr dirty="0"/>
              <a:t>==</a:t>
            </a:r>
            <a:r>
              <a:rPr spc="-85" dirty="0"/>
              <a:t> </a:t>
            </a:r>
            <a:r>
              <a:rPr dirty="0"/>
              <a:t>0</a:t>
            </a:r>
            <a:r>
              <a:rPr spc="-95" dirty="0"/>
              <a:t> </a:t>
            </a:r>
            <a:r>
              <a:rPr spc="-25" dirty="0"/>
              <a:t>){</a:t>
            </a:r>
          </a:p>
          <a:p>
            <a:pPr marL="684530">
              <a:lnSpc>
                <a:spcPct val="100000"/>
              </a:lnSpc>
            </a:pPr>
            <a:r>
              <a:rPr dirty="0"/>
              <a:t>/*do</a:t>
            </a:r>
            <a:r>
              <a:rPr spc="-25" dirty="0"/>
              <a:t> </a:t>
            </a:r>
            <a:r>
              <a:rPr dirty="0"/>
              <a:t>nothing;</a:t>
            </a:r>
            <a:r>
              <a:rPr spc="-25" dirty="0"/>
              <a:t> </a:t>
            </a:r>
            <a:r>
              <a:rPr dirty="0"/>
              <a:t>pause</a:t>
            </a:r>
            <a:r>
              <a:rPr spc="-35" dirty="0"/>
              <a:t> </a:t>
            </a:r>
            <a:r>
              <a:rPr dirty="0"/>
              <a:t>here</a:t>
            </a:r>
            <a:r>
              <a:rPr spc="-55" dirty="0"/>
              <a:t> </a:t>
            </a:r>
            <a:r>
              <a:rPr dirty="0"/>
              <a:t>on</a:t>
            </a:r>
            <a:r>
              <a:rPr spc="-50" dirty="0"/>
              <a:t> </a:t>
            </a:r>
            <a:r>
              <a:rPr dirty="0"/>
              <a:t>some</a:t>
            </a:r>
            <a:r>
              <a:rPr spc="-40" dirty="0"/>
              <a:t> </a:t>
            </a:r>
            <a:r>
              <a:rPr spc="-10" dirty="0"/>
              <a:t>systems*/</a:t>
            </a:r>
          </a:p>
          <a:p>
            <a:pPr marL="347980">
              <a:lnSpc>
                <a:spcPct val="100000"/>
              </a:lnSpc>
            </a:pPr>
            <a:r>
              <a:rPr spc="-5" dirty="0"/>
              <a:t>}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}</a:t>
            </a:r>
          </a:p>
          <a:p>
            <a:pPr marL="12700">
              <a:lnSpc>
                <a:spcPct val="100000"/>
              </a:lnSpc>
            </a:pPr>
            <a:r>
              <a:rPr dirty="0"/>
              <a:t>unlock(L){</a:t>
            </a:r>
            <a:r>
              <a:rPr spc="-55" dirty="0"/>
              <a:t> </a:t>
            </a:r>
            <a:r>
              <a:rPr dirty="0"/>
              <a:t>L</a:t>
            </a:r>
            <a:r>
              <a:rPr spc="-45" dirty="0"/>
              <a:t> </a:t>
            </a:r>
            <a:r>
              <a:rPr dirty="0"/>
              <a:t>=</a:t>
            </a:r>
            <a:r>
              <a:rPr spc="-40" dirty="0"/>
              <a:t> </a:t>
            </a:r>
            <a:r>
              <a:rPr dirty="0"/>
              <a:t>0;</a:t>
            </a:r>
            <a:r>
              <a:rPr spc="-25" dirty="0"/>
              <a:t> </a:t>
            </a:r>
            <a:r>
              <a:rPr u="sng" spc="-50" dirty="0">
                <a:uFill>
                  <a:solidFill>
                    <a:srgbClr val="000000"/>
                  </a:solidFill>
                </a:uFill>
              </a:rPr>
              <a:t>  </a:t>
            </a:r>
            <a:r>
              <a:rPr dirty="0"/>
              <a:t>sync_synchronize();</a:t>
            </a:r>
            <a:r>
              <a:rPr spc="-40" dirty="0"/>
              <a:t> </a:t>
            </a:r>
            <a:r>
              <a:rPr dirty="0"/>
              <a:t>/*mem</a:t>
            </a:r>
            <a:r>
              <a:rPr spc="-40" dirty="0"/>
              <a:t> </a:t>
            </a:r>
            <a:r>
              <a:rPr dirty="0"/>
              <a:t>fence*/</a:t>
            </a:r>
            <a:r>
              <a:rPr spc="-25" dirty="0"/>
              <a:t> </a:t>
            </a:r>
            <a:r>
              <a:rPr spc="-50" dirty="0"/>
              <a:t>}</a:t>
            </a:r>
          </a:p>
        </p:txBody>
      </p:sp>
      <p:sp>
        <p:nvSpPr>
          <p:cNvPr id="4" name="object 4"/>
          <p:cNvSpPr/>
          <p:nvPr/>
        </p:nvSpPr>
        <p:spPr>
          <a:xfrm>
            <a:off x="4943094" y="2935985"/>
            <a:ext cx="173355" cy="1959610"/>
          </a:xfrm>
          <a:custGeom>
            <a:avLst/>
            <a:gdLst/>
            <a:ahLst/>
            <a:cxnLst/>
            <a:rect l="l" t="t" r="r" b="b"/>
            <a:pathLst>
              <a:path w="173354" h="1959610">
                <a:moveTo>
                  <a:pt x="173227" y="0"/>
                </a:moveTo>
                <a:lnTo>
                  <a:pt x="0" y="1959483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91590" y="5124450"/>
            <a:ext cx="27628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1762: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f0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48</a:t>
            </a:r>
            <a:r>
              <a:rPr sz="1800" b="1" spc="-2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0f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b1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0a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//if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(%rdx)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==</a:t>
            </a:r>
            <a:r>
              <a:rPr sz="1800" b="1" spc="-35" dirty="0">
                <a:latin typeface="Courier New"/>
                <a:cs typeface="Courier New"/>
              </a:rPr>
              <a:t> </a:t>
            </a:r>
            <a:r>
              <a:rPr sz="1800" b="1" spc="-20" dirty="0">
                <a:latin typeface="Courier New"/>
                <a:cs typeface="Courier New"/>
              </a:rPr>
              <a:t>%rax{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94327" y="5124450"/>
            <a:ext cx="7194550" cy="131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96360" indent="5715">
              <a:lnSpc>
                <a:spcPct val="100000"/>
              </a:lnSpc>
              <a:spcBef>
                <a:spcPts val="100"/>
              </a:spcBef>
              <a:tabLst>
                <a:tab pos="2061210" algn="l"/>
              </a:tabLst>
            </a:pPr>
            <a:r>
              <a:rPr sz="1800" b="1" dirty="0">
                <a:latin typeface="Courier New"/>
                <a:cs typeface="Courier New"/>
              </a:rPr>
              <a:t>lock</a:t>
            </a:r>
            <a:r>
              <a:rPr sz="1800" b="1" spc="-114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cmpxchg</a:t>
            </a:r>
            <a:r>
              <a:rPr sz="1800" b="1" spc="-35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%rcx,(%rdx) </a:t>
            </a:r>
            <a:r>
              <a:rPr sz="1800" b="1" dirty="0">
                <a:latin typeface="Courier New"/>
                <a:cs typeface="Courier New"/>
              </a:rPr>
              <a:t>(%rdx)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30" dirty="0">
                <a:latin typeface="Courier New"/>
                <a:cs typeface="Courier New"/>
              </a:rPr>
              <a:t> </a:t>
            </a:r>
            <a:r>
              <a:rPr sz="1800" b="1" spc="-20" dirty="0">
                <a:latin typeface="Courier New"/>
                <a:cs typeface="Courier New"/>
              </a:rPr>
              <a:t>%rcx</a:t>
            </a:r>
            <a:r>
              <a:rPr sz="1800" b="1" dirty="0">
                <a:latin typeface="Courier New"/>
                <a:cs typeface="Courier New"/>
              </a:rPr>
              <a:t>	</a:t>
            </a:r>
            <a:r>
              <a:rPr sz="1800" b="1" spc="-50" dirty="0">
                <a:latin typeface="Courier New"/>
                <a:cs typeface="Courier New"/>
              </a:rPr>
              <a:t>}</a:t>
            </a:r>
            <a:endParaRPr sz="1800">
              <a:latin typeface="Courier New"/>
              <a:cs typeface="Courier New"/>
            </a:endParaRPr>
          </a:p>
          <a:p>
            <a:pPr marL="370840" marR="5080">
              <a:lnSpc>
                <a:spcPct val="100000"/>
              </a:lnSpc>
              <a:spcBef>
                <a:spcPts val="1515"/>
              </a:spcBef>
            </a:pPr>
            <a:r>
              <a:rPr sz="1800" b="1" dirty="0">
                <a:latin typeface="Calibri"/>
                <a:cs typeface="Calibri"/>
              </a:rPr>
              <a:t>Implemented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directly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machine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microarchitecture.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Even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if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multiple </a:t>
            </a:r>
            <a:r>
              <a:rPr sz="1800" b="1" dirty="0">
                <a:latin typeface="Calibri"/>
                <a:cs typeface="Calibri"/>
              </a:rPr>
              <a:t>threads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executing,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hardware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guarantees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no</a:t>
            </a:r>
            <a:r>
              <a:rPr sz="1800" b="1" i="1" spc="-5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inter-</a:t>
            </a:r>
            <a:r>
              <a:rPr sz="1800" b="1" i="1" dirty="0">
                <a:latin typeface="Calibri"/>
                <a:cs typeface="Calibri"/>
              </a:rPr>
              <a:t>thread</a:t>
            </a:r>
            <a:r>
              <a:rPr sz="1800" b="1" i="1" spc="-3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interactions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8246" rIns="0" bIns="0" rtlCol="0">
            <a:spAutoFit/>
          </a:bodyPr>
          <a:lstStyle/>
          <a:p>
            <a:pPr marL="78359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SpinLocks</a:t>
            </a:r>
            <a:r>
              <a:rPr spc="-15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one</a:t>
            </a:r>
            <a:r>
              <a:rPr spc="-10" dirty="0"/>
              <a:t> </a:t>
            </a:r>
            <a:r>
              <a:rPr dirty="0"/>
              <a:t>implementation</a:t>
            </a:r>
            <a:r>
              <a:rPr spc="5" dirty="0"/>
              <a:t> </a:t>
            </a:r>
            <a:r>
              <a:rPr spc="-25" dirty="0"/>
              <a:t>of </a:t>
            </a:r>
            <a:r>
              <a:rPr spc="-10" dirty="0"/>
              <a:t>synchronization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spinlock(L){</a:t>
            </a:r>
          </a:p>
          <a:p>
            <a:pPr marL="347980">
              <a:lnSpc>
                <a:spcPct val="100000"/>
              </a:lnSpc>
            </a:pPr>
            <a:r>
              <a:rPr dirty="0"/>
              <a:t>while(</a:t>
            </a:r>
            <a:r>
              <a:rPr u="sng" spc="-85" dirty="0">
                <a:uFill>
                  <a:solidFill>
                    <a:srgbClr val="000000"/>
                  </a:solidFill>
                </a:uFill>
              </a:rPr>
              <a:t>  </a:t>
            </a:r>
            <a:r>
              <a:rPr dirty="0"/>
              <a:t>sync_bool_compare_and_swap(&amp;L,0,1)</a:t>
            </a:r>
            <a:r>
              <a:rPr spc="-55" dirty="0"/>
              <a:t> </a:t>
            </a:r>
            <a:r>
              <a:rPr dirty="0"/>
              <a:t>==</a:t>
            </a:r>
            <a:r>
              <a:rPr spc="-75" dirty="0"/>
              <a:t> </a:t>
            </a:r>
            <a:r>
              <a:rPr dirty="0"/>
              <a:t>0</a:t>
            </a:r>
            <a:r>
              <a:rPr spc="-90" dirty="0"/>
              <a:t> </a:t>
            </a:r>
            <a:r>
              <a:rPr spc="-25" dirty="0"/>
              <a:t>){</a:t>
            </a:r>
          </a:p>
          <a:p>
            <a:pPr marL="684530">
              <a:lnSpc>
                <a:spcPct val="100000"/>
              </a:lnSpc>
            </a:pPr>
            <a:r>
              <a:rPr dirty="0"/>
              <a:t>/*do</a:t>
            </a:r>
            <a:r>
              <a:rPr spc="-25" dirty="0"/>
              <a:t> </a:t>
            </a:r>
            <a:r>
              <a:rPr dirty="0"/>
              <a:t>nothing;</a:t>
            </a:r>
            <a:r>
              <a:rPr spc="-25" dirty="0"/>
              <a:t> </a:t>
            </a:r>
            <a:r>
              <a:rPr dirty="0"/>
              <a:t>pause</a:t>
            </a:r>
            <a:r>
              <a:rPr spc="-35" dirty="0"/>
              <a:t> </a:t>
            </a:r>
            <a:r>
              <a:rPr dirty="0"/>
              <a:t>here</a:t>
            </a:r>
            <a:r>
              <a:rPr spc="-55" dirty="0"/>
              <a:t> </a:t>
            </a:r>
            <a:r>
              <a:rPr dirty="0"/>
              <a:t>on</a:t>
            </a:r>
            <a:r>
              <a:rPr spc="-50" dirty="0"/>
              <a:t> </a:t>
            </a:r>
            <a:r>
              <a:rPr dirty="0"/>
              <a:t>some</a:t>
            </a:r>
            <a:r>
              <a:rPr spc="-40" dirty="0"/>
              <a:t> </a:t>
            </a:r>
            <a:r>
              <a:rPr spc="-10" dirty="0"/>
              <a:t>systems*/</a:t>
            </a:r>
          </a:p>
          <a:p>
            <a:pPr marL="347980">
              <a:lnSpc>
                <a:spcPct val="100000"/>
              </a:lnSpc>
            </a:pPr>
            <a:r>
              <a:rPr spc="-5" dirty="0"/>
              <a:t>}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}</a:t>
            </a:r>
          </a:p>
          <a:p>
            <a:pPr marL="12700">
              <a:lnSpc>
                <a:spcPct val="100000"/>
              </a:lnSpc>
            </a:pPr>
            <a:r>
              <a:rPr dirty="0"/>
              <a:t>unlock(L){</a:t>
            </a:r>
            <a:r>
              <a:rPr spc="-55" dirty="0"/>
              <a:t> </a:t>
            </a:r>
            <a:r>
              <a:rPr dirty="0"/>
              <a:t>L</a:t>
            </a:r>
            <a:r>
              <a:rPr spc="-45" dirty="0"/>
              <a:t> </a:t>
            </a:r>
            <a:r>
              <a:rPr dirty="0"/>
              <a:t>=</a:t>
            </a:r>
            <a:r>
              <a:rPr spc="-40" dirty="0"/>
              <a:t> </a:t>
            </a:r>
            <a:r>
              <a:rPr dirty="0"/>
              <a:t>0;</a:t>
            </a:r>
            <a:r>
              <a:rPr spc="-25" dirty="0"/>
              <a:t> </a:t>
            </a:r>
            <a:r>
              <a:rPr u="sng" spc="-50" dirty="0">
                <a:uFill>
                  <a:solidFill>
                    <a:srgbClr val="000000"/>
                  </a:solidFill>
                </a:uFill>
              </a:rPr>
              <a:t>  </a:t>
            </a:r>
            <a:r>
              <a:rPr dirty="0"/>
              <a:t>sync_synchronize();</a:t>
            </a:r>
            <a:r>
              <a:rPr spc="-40" dirty="0"/>
              <a:t> </a:t>
            </a:r>
            <a:r>
              <a:rPr dirty="0"/>
              <a:t>/*mem</a:t>
            </a:r>
            <a:r>
              <a:rPr spc="-40" dirty="0"/>
              <a:t> </a:t>
            </a:r>
            <a:r>
              <a:rPr dirty="0"/>
              <a:t>fence*/</a:t>
            </a:r>
            <a:r>
              <a:rPr spc="-25" dirty="0"/>
              <a:t> </a:t>
            </a:r>
            <a:r>
              <a:rPr spc="-50" dirty="0"/>
              <a:t>}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486655" y="4095369"/>
            <a:ext cx="3364229" cy="819785"/>
            <a:chOff x="4486655" y="4095369"/>
            <a:chExt cx="3364229" cy="819785"/>
          </a:xfrm>
        </p:grpSpPr>
        <p:sp>
          <p:nvSpPr>
            <p:cNvPr id="5" name="object 5"/>
            <p:cNvSpPr/>
            <p:nvPr/>
          </p:nvSpPr>
          <p:spPr>
            <a:xfrm>
              <a:off x="4486655" y="4123944"/>
              <a:ext cx="3364229" cy="0"/>
            </a:xfrm>
            <a:custGeom>
              <a:avLst/>
              <a:gdLst/>
              <a:ahLst/>
              <a:cxnLst/>
              <a:rect l="l" t="t" r="r" b="b"/>
              <a:pathLst>
                <a:path w="3364229">
                  <a:moveTo>
                    <a:pt x="0" y="0"/>
                  </a:moveTo>
                  <a:lnTo>
                    <a:pt x="3364103" y="0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43093" y="4203954"/>
              <a:ext cx="44450" cy="692150"/>
            </a:xfrm>
            <a:custGeom>
              <a:avLst/>
              <a:gdLst/>
              <a:ahLst/>
              <a:cxnLst/>
              <a:rect l="l" t="t" r="r" b="b"/>
              <a:pathLst>
                <a:path w="44450" h="692150">
                  <a:moveTo>
                    <a:pt x="44068" y="0"/>
                  </a:moveTo>
                  <a:lnTo>
                    <a:pt x="0" y="692150"/>
                  </a:lnTo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702811" y="4981702"/>
            <a:ext cx="709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ourier New"/>
                <a:cs typeface="Courier New"/>
              </a:rPr>
              <a:t>1890: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59731" y="4981702"/>
            <a:ext cx="1116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0f</a:t>
            </a:r>
            <a:r>
              <a:rPr sz="1800" b="1" spc="-3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ae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f0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35878" y="4835397"/>
            <a:ext cx="184912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ourier New"/>
                <a:cs typeface="Courier New"/>
              </a:rPr>
              <a:t>mfence</a:t>
            </a:r>
            <a:r>
              <a:rPr sz="1800" b="1" spc="-665" dirty="0">
                <a:latin typeface="Courier New"/>
                <a:cs typeface="Courier New"/>
              </a:rPr>
              <a:t> </a:t>
            </a:r>
            <a:r>
              <a:rPr sz="4425" spc="-15" baseline="-9416" dirty="0">
                <a:latin typeface="Calibri"/>
                <a:cs typeface="Calibri"/>
              </a:rPr>
              <a:t>Fence</a:t>
            </a:r>
            <a:endParaRPr sz="4425" baseline="-9416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87290" y="5345429"/>
            <a:ext cx="3035935" cy="12700"/>
          </a:xfrm>
          <a:custGeom>
            <a:avLst/>
            <a:gdLst/>
            <a:ahLst/>
            <a:cxnLst/>
            <a:rect l="l" t="t" r="r" b="b"/>
            <a:pathLst>
              <a:path w="3035934" h="12700">
                <a:moveTo>
                  <a:pt x="0" y="12192"/>
                </a:moveTo>
                <a:lnTo>
                  <a:pt x="3035808" y="0"/>
                </a:lnTo>
              </a:path>
            </a:pathLst>
          </a:custGeom>
          <a:ln w="127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9352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Lock</a:t>
            </a:r>
            <a:r>
              <a:rPr spc="-30" dirty="0"/>
              <a:t> </a:t>
            </a:r>
            <a:r>
              <a:rPr dirty="0"/>
              <a:t>ordering</a:t>
            </a:r>
            <a:r>
              <a:rPr spc="-40" dirty="0"/>
              <a:t> </a:t>
            </a:r>
            <a:r>
              <a:rPr spc="-20" dirty="0"/>
              <a:t>matters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6903" y="2699004"/>
            <a:ext cx="1381125" cy="234442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96215" rIns="0" bIns="0" rtlCol="0">
            <a:spAutoFit/>
          </a:bodyPr>
          <a:lstStyle/>
          <a:p>
            <a:pPr marL="383540" marR="519430">
              <a:lnSpc>
                <a:spcPct val="101600"/>
              </a:lnSpc>
              <a:spcBef>
                <a:spcPts val="1545"/>
              </a:spcBef>
            </a:pPr>
            <a:r>
              <a:rPr sz="2500" spc="-25" dirty="0">
                <a:latin typeface="Calibri"/>
                <a:cs typeface="Calibri"/>
              </a:rPr>
              <a:t>x++ y++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3204" y="1978533"/>
            <a:ext cx="1473835" cy="75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9445">
              <a:lnSpc>
                <a:spcPts val="1795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Thread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795"/>
              </a:lnSpc>
            </a:pPr>
            <a:r>
              <a:rPr sz="1800" b="1" dirty="0">
                <a:latin typeface="Calibri"/>
                <a:cs typeface="Calibri"/>
              </a:rPr>
              <a:t>Lock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LX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Lock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LY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55007" y="1978533"/>
            <a:ext cx="847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Thread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17135" y="2699004"/>
            <a:ext cx="1379220" cy="98171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390525" marR="514350">
              <a:lnSpc>
                <a:spcPct val="101600"/>
              </a:lnSpc>
              <a:spcBef>
                <a:spcPts val="135"/>
              </a:spcBef>
            </a:pPr>
            <a:r>
              <a:rPr sz="2500" spc="-25" dirty="0">
                <a:latin typeface="Calibri"/>
                <a:cs typeface="Calibri"/>
              </a:rPr>
              <a:t>x++ y++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81038" y="2811525"/>
            <a:ext cx="4693920" cy="1701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latin typeface="Calibri"/>
                <a:cs typeface="Calibri"/>
              </a:rPr>
              <a:t>Lock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Ordering: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If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you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manipulate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more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than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piece</a:t>
            </a:r>
            <a:r>
              <a:rPr sz="2200" spc="5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data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critical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region,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you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will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need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acquire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locks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same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order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for </a:t>
            </a:r>
            <a:r>
              <a:rPr sz="2200" dirty="0">
                <a:latin typeface="Calibri"/>
                <a:cs typeface="Calibri"/>
              </a:rPr>
              <a:t>all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critical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regions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face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deadlock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5642" y="4971415"/>
            <a:ext cx="95376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Unlock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LX </a:t>
            </a:r>
            <a:r>
              <a:rPr sz="1800" b="1" dirty="0">
                <a:latin typeface="Calibri"/>
                <a:cs typeface="Calibri"/>
              </a:rPr>
              <a:t>Unlock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LY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54907" y="3683000"/>
            <a:ext cx="95376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Unlock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LX </a:t>
            </a:r>
            <a:r>
              <a:rPr sz="1800" b="1" dirty="0">
                <a:latin typeface="Calibri"/>
                <a:cs typeface="Calibri"/>
              </a:rPr>
              <a:t>Unlock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LY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54907" y="2166620"/>
            <a:ext cx="7226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Lock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LX </a:t>
            </a:r>
            <a:r>
              <a:rPr sz="1800" b="1" dirty="0">
                <a:latin typeface="Calibri"/>
                <a:cs typeface="Calibri"/>
              </a:rPr>
              <a:t>Lock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LY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17135" y="4992623"/>
            <a:ext cx="1379220" cy="98171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390525" marR="511175">
              <a:lnSpc>
                <a:spcPct val="101600"/>
              </a:lnSpc>
              <a:spcBef>
                <a:spcPts val="135"/>
              </a:spcBef>
            </a:pPr>
            <a:r>
              <a:rPr sz="2500" spc="-25" dirty="0">
                <a:latin typeface="Calibri"/>
                <a:cs typeface="Calibri"/>
              </a:rPr>
              <a:t>x++ y++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54907" y="5992469"/>
            <a:ext cx="95376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Unlock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LY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Unlock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LX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54907" y="4402963"/>
            <a:ext cx="7226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Lock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LY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Lock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LX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4128" rIns="0" bIns="0" rtlCol="0">
            <a:spAutoFit/>
          </a:bodyPr>
          <a:lstStyle/>
          <a:p>
            <a:pPr marL="783590">
              <a:lnSpc>
                <a:spcPct val="100000"/>
              </a:lnSpc>
              <a:spcBef>
                <a:spcPts val="105"/>
              </a:spcBef>
            </a:pPr>
            <a:r>
              <a:rPr dirty="0"/>
              <a:t>Directly</a:t>
            </a:r>
            <a:r>
              <a:rPr spc="-45" dirty="0"/>
              <a:t> </a:t>
            </a:r>
            <a:r>
              <a:rPr dirty="0"/>
              <a:t>Using</a:t>
            </a:r>
            <a:r>
              <a:rPr spc="-35" dirty="0"/>
              <a:t> </a:t>
            </a:r>
            <a:r>
              <a:rPr dirty="0"/>
              <a:t>Compare</a:t>
            </a:r>
            <a:r>
              <a:rPr spc="-4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20" dirty="0"/>
              <a:t>Swap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5255" y="3118104"/>
            <a:ext cx="1379220" cy="132588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379730" marR="388620" algn="just">
              <a:lnSpc>
                <a:spcPct val="101400"/>
              </a:lnSpc>
              <a:spcBef>
                <a:spcPts val="155"/>
              </a:spcBef>
            </a:pPr>
            <a:r>
              <a:rPr sz="2500" spc="-20" dirty="0">
                <a:latin typeface="Calibri"/>
                <a:cs typeface="Calibri"/>
              </a:rPr>
              <a:t>r1=X r1++ X=r1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7310" y="2434844"/>
            <a:ext cx="850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Thread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09670" y="2437638"/>
            <a:ext cx="847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Thread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65704" y="3121151"/>
            <a:ext cx="1381125" cy="132588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386080" marR="382905" algn="just">
              <a:lnSpc>
                <a:spcPct val="101400"/>
              </a:lnSpc>
              <a:spcBef>
                <a:spcPts val="80"/>
              </a:spcBef>
            </a:pPr>
            <a:r>
              <a:rPr sz="2500" spc="-20" dirty="0">
                <a:latin typeface="Calibri"/>
                <a:cs typeface="Calibri"/>
              </a:rPr>
              <a:t>r2=X r2++ X=r2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2775" y="2867025"/>
            <a:ext cx="597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Lock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2775" y="4371594"/>
            <a:ext cx="828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Unlock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06801" y="2869819"/>
            <a:ext cx="597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Lock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55926" y="4371594"/>
            <a:ext cx="828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Unlock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801870" y="3105657"/>
            <a:ext cx="997585" cy="1337310"/>
            <a:chOff x="4801870" y="3105657"/>
            <a:chExt cx="997585" cy="1337310"/>
          </a:xfrm>
        </p:grpSpPr>
        <p:sp>
          <p:nvSpPr>
            <p:cNvPr id="12" name="object 12"/>
            <p:cNvSpPr/>
            <p:nvPr/>
          </p:nvSpPr>
          <p:spPr>
            <a:xfrm>
              <a:off x="4808220" y="3112007"/>
              <a:ext cx="984885" cy="1324610"/>
            </a:xfrm>
            <a:custGeom>
              <a:avLst/>
              <a:gdLst/>
              <a:ahLst/>
              <a:cxnLst/>
              <a:rect l="l" t="t" r="r" b="b"/>
              <a:pathLst>
                <a:path w="984885" h="1324610">
                  <a:moveTo>
                    <a:pt x="492251" y="0"/>
                  </a:moveTo>
                  <a:lnTo>
                    <a:pt x="492251" y="331088"/>
                  </a:lnTo>
                  <a:lnTo>
                    <a:pt x="0" y="331088"/>
                  </a:lnTo>
                  <a:lnTo>
                    <a:pt x="0" y="993266"/>
                  </a:lnTo>
                  <a:lnTo>
                    <a:pt x="492251" y="993266"/>
                  </a:lnTo>
                  <a:lnTo>
                    <a:pt x="492251" y="1324355"/>
                  </a:lnTo>
                  <a:lnTo>
                    <a:pt x="984503" y="662177"/>
                  </a:lnTo>
                  <a:lnTo>
                    <a:pt x="49225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08220" y="3112007"/>
              <a:ext cx="984885" cy="1324610"/>
            </a:xfrm>
            <a:custGeom>
              <a:avLst/>
              <a:gdLst/>
              <a:ahLst/>
              <a:cxnLst/>
              <a:rect l="l" t="t" r="r" b="b"/>
              <a:pathLst>
                <a:path w="984885" h="1324610">
                  <a:moveTo>
                    <a:pt x="0" y="331088"/>
                  </a:moveTo>
                  <a:lnTo>
                    <a:pt x="492251" y="331088"/>
                  </a:lnTo>
                  <a:lnTo>
                    <a:pt x="492251" y="0"/>
                  </a:lnTo>
                  <a:lnTo>
                    <a:pt x="984503" y="662177"/>
                  </a:lnTo>
                  <a:lnTo>
                    <a:pt x="492251" y="1324355"/>
                  </a:lnTo>
                  <a:lnTo>
                    <a:pt x="492251" y="993266"/>
                  </a:lnTo>
                  <a:lnTo>
                    <a:pt x="0" y="993266"/>
                  </a:lnTo>
                  <a:lnTo>
                    <a:pt x="0" y="3310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698742" y="2456510"/>
            <a:ext cx="8470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Thread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88981" y="2480817"/>
            <a:ext cx="850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Thread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36564" y="3112007"/>
            <a:ext cx="2240280" cy="132461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50">
              <a:latin typeface="Times New Roman"/>
              <a:cs typeface="Times New Roman"/>
            </a:endParaRPr>
          </a:p>
          <a:p>
            <a:pPr marL="22352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r1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x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1</a:t>
            </a:r>
            <a:endParaRPr sz="1800">
              <a:latin typeface="Courier New"/>
              <a:cs typeface="Courier New"/>
            </a:endParaRPr>
          </a:p>
          <a:p>
            <a:pPr marL="223520">
              <a:lnSpc>
                <a:spcPct val="100000"/>
              </a:lnSpc>
              <a:spcBef>
                <a:spcPts val="25"/>
              </a:spcBef>
            </a:pPr>
            <a:r>
              <a:rPr sz="1800" b="1" spc="-10" dirty="0">
                <a:latin typeface="Courier New"/>
                <a:cs typeface="Courier New"/>
              </a:rPr>
              <a:t>_cas(&amp;x,x,r1)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52559" y="3118104"/>
            <a:ext cx="2240280" cy="132588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Times New Roman"/>
              <a:cs typeface="Times New Roman"/>
            </a:endParaRPr>
          </a:p>
          <a:p>
            <a:pPr marL="222885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ourier New"/>
                <a:cs typeface="Courier New"/>
              </a:rPr>
              <a:t>r2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x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1</a:t>
            </a:r>
            <a:endParaRPr sz="1800">
              <a:latin typeface="Courier New"/>
              <a:cs typeface="Courier New"/>
            </a:endParaRPr>
          </a:p>
          <a:p>
            <a:pPr marL="222885">
              <a:lnSpc>
                <a:spcPct val="100000"/>
              </a:lnSpc>
              <a:spcBef>
                <a:spcPts val="20"/>
              </a:spcBef>
            </a:pPr>
            <a:r>
              <a:rPr sz="1800" b="1" spc="-10" dirty="0">
                <a:latin typeface="Courier New"/>
                <a:cs typeface="Courier New"/>
              </a:rPr>
              <a:t>_cas(&amp;x,x,r2)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37589" y="5273446"/>
            <a:ext cx="95478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586355" algn="l"/>
              </a:tabLst>
            </a:pPr>
            <a:r>
              <a:rPr sz="2400" dirty="0">
                <a:latin typeface="Calibri"/>
                <a:cs typeface="Calibri"/>
              </a:rPr>
              <a:t>How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general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operation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implementing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critical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regions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need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execute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atomically?</a:t>
            </a:r>
            <a:r>
              <a:rPr sz="2400" dirty="0">
                <a:latin typeface="Calibri"/>
                <a:cs typeface="Calibri"/>
              </a:rPr>
              <a:t>	What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limitations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operation?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4128" rIns="0" bIns="0" rtlCol="0">
            <a:spAutoFit/>
          </a:bodyPr>
          <a:lstStyle/>
          <a:p>
            <a:pPr marL="783590">
              <a:lnSpc>
                <a:spcPct val="100000"/>
              </a:lnSpc>
              <a:spcBef>
                <a:spcPts val="105"/>
              </a:spcBef>
            </a:pPr>
            <a:r>
              <a:rPr dirty="0"/>
              <a:t>Fetch</a:t>
            </a:r>
            <a:r>
              <a:rPr spc="-40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dirty="0"/>
              <a:t>Add</a:t>
            </a:r>
            <a:r>
              <a:rPr spc="-50" dirty="0"/>
              <a:t> </a:t>
            </a:r>
            <a:r>
              <a:rPr dirty="0"/>
              <a:t>–</a:t>
            </a:r>
            <a:r>
              <a:rPr spc="-30" dirty="0"/>
              <a:t> </a:t>
            </a:r>
            <a:r>
              <a:rPr dirty="0"/>
              <a:t>Further</a:t>
            </a:r>
            <a:r>
              <a:rPr spc="-45" dirty="0"/>
              <a:t> </a:t>
            </a:r>
            <a:r>
              <a:rPr dirty="0"/>
              <a:t>Specializing</a:t>
            </a:r>
            <a:r>
              <a:rPr spc="-25" dirty="0"/>
              <a:t> </a:t>
            </a:r>
            <a:r>
              <a:rPr spc="-10" dirty="0"/>
              <a:t>Atomics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5255" y="3578352"/>
            <a:ext cx="1379220" cy="132588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379730" marR="387985" algn="just">
              <a:lnSpc>
                <a:spcPct val="101400"/>
              </a:lnSpc>
              <a:spcBef>
                <a:spcPts val="155"/>
              </a:spcBef>
            </a:pPr>
            <a:r>
              <a:rPr sz="2500" spc="-20" dirty="0">
                <a:latin typeface="Calibri"/>
                <a:cs typeface="Calibri"/>
              </a:rPr>
              <a:t>r1=X r1++ X=r1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7310" y="2894838"/>
            <a:ext cx="847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Thread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09670" y="2897504"/>
            <a:ext cx="847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Thread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65704" y="3581400"/>
            <a:ext cx="1381125" cy="132588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386080" marR="382905" algn="just">
              <a:lnSpc>
                <a:spcPct val="101400"/>
              </a:lnSpc>
              <a:spcBef>
                <a:spcPts val="80"/>
              </a:spcBef>
            </a:pPr>
            <a:r>
              <a:rPr sz="2500" spc="-20" dirty="0">
                <a:latin typeface="Calibri"/>
                <a:cs typeface="Calibri"/>
              </a:rPr>
              <a:t>r2=X r2++ X=r2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2775" y="3327272"/>
            <a:ext cx="597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Lock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2775" y="4831460"/>
            <a:ext cx="828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Unlock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06801" y="3329381"/>
            <a:ext cx="5981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Lock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55926" y="4831460"/>
            <a:ext cx="828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Unlock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801870" y="3564382"/>
            <a:ext cx="997585" cy="1338580"/>
            <a:chOff x="4801870" y="3564382"/>
            <a:chExt cx="997585" cy="1338580"/>
          </a:xfrm>
        </p:grpSpPr>
        <p:sp>
          <p:nvSpPr>
            <p:cNvPr id="12" name="object 12"/>
            <p:cNvSpPr/>
            <p:nvPr/>
          </p:nvSpPr>
          <p:spPr>
            <a:xfrm>
              <a:off x="4808220" y="3570732"/>
              <a:ext cx="984885" cy="1325880"/>
            </a:xfrm>
            <a:custGeom>
              <a:avLst/>
              <a:gdLst/>
              <a:ahLst/>
              <a:cxnLst/>
              <a:rect l="l" t="t" r="r" b="b"/>
              <a:pathLst>
                <a:path w="984885" h="1325879">
                  <a:moveTo>
                    <a:pt x="492251" y="0"/>
                  </a:moveTo>
                  <a:lnTo>
                    <a:pt x="492251" y="331469"/>
                  </a:lnTo>
                  <a:lnTo>
                    <a:pt x="0" y="331469"/>
                  </a:lnTo>
                  <a:lnTo>
                    <a:pt x="0" y="994409"/>
                  </a:lnTo>
                  <a:lnTo>
                    <a:pt x="492251" y="994409"/>
                  </a:lnTo>
                  <a:lnTo>
                    <a:pt x="492251" y="1325879"/>
                  </a:lnTo>
                  <a:lnTo>
                    <a:pt x="984503" y="662939"/>
                  </a:lnTo>
                  <a:lnTo>
                    <a:pt x="49225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08220" y="3570732"/>
              <a:ext cx="984885" cy="1325880"/>
            </a:xfrm>
            <a:custGeom>
              <a:avLst/>
              <a:gdLst/>
              <a:ahLst/>
              <a:cxnLst/>
              <a:rect l="l" t="t" r="r" b="b"/>
              <a:pathLst>
                <a:path w="984885" h="1325879">
                  <a:moveTo>
                    <a:pt x="0" y="331469"/>
                  </a:moveTo>
                  <a:lnTo>
                    <a:pt x="492251" y="331469"/>
                  </a:lnTo>
                  <a:lnTo>
                    <a:pt x="492251" y="0"/>
                  </a:lnTo>
                  <a:lnTo>
                    <a:pt x="984503" y="662939"/>
                  </a:lnTo>
                  <a:lnTo>
                    <a:pt x="492251" y="1325879"/>
                  </a:lnTo>
                  <a:lnTo>
                    <a:pt x="492251" y="994409"/>
                  </a:lnTo>
                  <a:lnTo>
                    <a:pt x="0" y="994409"/>
                  </a:lnTo>
                  <a:lnTo>
                    <a:pt x="0" y="33146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698742" y="2917063"/>
            <a:ext cx="850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Thread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88981" y="2941065"/>
            <a:ext cx="847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Thread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36564" y="3570732"/>
            <a:ext cx="2240280" cy="132588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250">
              <a:latin typeface="Times New Roman"/>
              <a:cs typeface="Times New Roman"/>
            </a:endParaRPr>
          </a:p>
          <a:p>
            <a:pPr marL="223520">
              <a:lnSpc>
                <a:spcPct val="100000"/>
              </a:lnSpc>
            </a:pPr>
            <a:r>
              <a:rPr sz="1800" b="1" spc="-10" dirty="0">
                <a:latin typeface="Courier New"/>
                <a:cs typeface="Courier New"/>
              </a:rPr>
              <a:t>_fna(&amp;x,1)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52559" y="3578352"/>
            <a:ext cx="2240280" cy="132588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250">
              <a:latin typeface="Times New Roman"/>
              <a:cs typeface="Times New Roman"/>
            </a:endParaRPr>
          </a:p>
          <a:p>
            <a:pPr marL="222885">
              <a:lnSpc>
                <a:spcPct val="100000"/>
              </a:lnSpc>
            </a:pPr>
            <a:r>
              <a:rPr sz="1800" b="1" spc="-10" dirty="0">
                <a:latin typeface="Courier New"/>
                <a:cs typeface="Courier New"/>
              </a:rPr>
              <a:t>_fna(&amp;x,1)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57122" y="5668467"/>
            <a:ext cx="9112250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385945" algn="l"/>
              </a:tabLst>
            </a:pPr>
            <a:r>
              <a:rPr sz="2200" b="1" dirty="0">
                <a:latin typeface="Courier New"/>
                <a:cs typeface="Courier New"/>
              </a:rPr>
              <a:t>1707:</a:t>
            </a:r>
            <a:r>
              <a:rPr sz="2200" b="1" spc="-30" dirty="0">
                <a:latin typeface="Courier New"/>
                <a:cs typeface="Courier New"/>
              </a:rPr>
              <a:t> </a:t>
            </a:r>
            <a:r>
              <a:rPr sz="2200" b="1" dirty="0">
                <a:latin typeface="Courier New"/>
                <a:cs typeface="Courier New"/>
              </a:rPr>
              <a:t>f0</a:t>
            </a:r>
            <a:r>
              <a:rPr sz="2200" b="1" spc="-10" dirty="0">
                <a:latin typeface="Courier New"/>
                <a:cs typeface="Courier New"/>
              </a:rPr>
              <a:t> </a:t>
            </a:r>
            <a:r>
              <a:rPr sz="2200" b="1" dirty="0">
                <a:latin typeface="Courier New"/>
                <a:cs typeface="Courier New"/>
              </a:rPr>
              <a:t>48</a:t>
            </a:r>
            <a:r>
              <a:rPr sz="2200" b="1" spc="-30" dirty="0">
                <a:latin typeface="Courier New"/>
                <a:cs typeface="Courier New"/>
              </a:rPr>
              <a:t> </a:t>
            </a:r>
            <a:r>
              <a:rPr sz="2200" b="1" dirty="0">
                <a:latin typeface="Courier New"/>
                <a:cs typeface="Courier New"/>
              </a:rPr>
              <a:t>83</a:t>
            </a:r>
            <a:r>
              <a:rPr sz="2200" b="1" spc="-25" dirty="0">
                <a:latin typeface="Courier New"/>
                <a:cs typeface="Courier New"/>
              </a:rPr>
              <a:t> </a:t>
            </a:r>
            <a:r>
              <a:rPr sz="2200" b="1" dirty="0">
                <a:latin typeface="Courier New"/>
                <a:cs typeface="Courier New"/>
              </a:rPr>
              <a:t>04</a:t>
            </a:r>
            <a:r>
              <a:rPr sz="2200" b="1" spc="-15" dirty="0">
                <a:latin typeface="Courier New"/>
                <a:cs typeface="Courier New"/>
              </a:rPr>
              <a:t> </a:t>
            </a:r>
            <a:r>
              <a:rPr sz="2200" b="1" dirty="0">
                <a:latin typeface="Courier New"/>
                <a:cs typeface="Courier New"/>
              </a:rPr>
              <a:t>d0</a:t>
            </a:r>
            <a:r>
              <a:rPr sz="2200" b="1" spc="-25" dirty="0">
                <a:latin typeface="Courier New"/>
                <a:cs typeface="Courier New"/>
              </a:rPr>
              <a:t> 01</a:t>
            </a:r>
            <a:r>
              <a:rPr sz="2200" b="1" dirty="0">
                <a:latin typeface="Courier New"/>
                <a:cs typeface="Courier New"/>
              </a:rPr>
              <a:t>	lock</a:t>
            </a:r>
            <a:r>
              <a:rPr sz="2200" b="1" spc="-15" dirty="0">
                <a:latin typeface="Courier New"/>
                <a:cs typeface="Courier New"/>
              </a:rPr>
              <a:t> </a:t>
            </a:r>
            <a:r>
              <a:rPr sz="2200" b="1" dirty="0">
                <a:latin typeface="Courier New"/>
                <a:cs typeface="Courier New"/>
              </a:rPr>
              <a:t>addq</a:t>
            </a:r>
            <a:r>
              <a:rPr sz="2200" b="1" spc="-20" dirty="0">
                <a:latin typeface="Courier New"/>
                <a:cs typeface="Courier New"/>
              </a:rPr>
              <a:t> </a:t>
            </a:r>
            <a:r>
              <a:rPr sz="2200" b="1" spc="-10" dirty="0">
                <a:latin typeface="Courier New"/>
                <a:cs typeface="Courier New"/>
              </a:rPr>
              <a:t>$0x1,(%rax,%rdx,8)</a:t>
            </a:r>
            <a:endParaRPr sz="2200">
              <a:latin typeface="Courier New"/>
              <a:cs typeface="Courier New"/>
            </a:endParaRPr>
          </a:p>
          <a:p>
            <a:pPr marL="1889760">
              <a:lnSpc>
                <a:spcPct val="100000"/>
              </a:lnSpc>
              <a:spcBef>
                <a:spcPts val="1914"/>
              </a:spcBef>
            </a:pPr>
            <a:r>
              <a:rPr sz="1800" b="1" dirty="0">
                <a:latin typeface="Calibri"/>
                <a:cs typeface="Calibri"/>
              </a:rPr>
              <a:t>How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much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less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general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than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compare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swap?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71876" y="1877313"/>
            <a:ext cx="43992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u="sng" spc="-1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  </a:t>
            </a:r>
            <a:r>
              <a:rPr sz="2200" b="1" spc="-10" dirty="0">
                <a:latin typeface="Courier New"/>
                <a:cs typeface="Courier New"/>
              </a:rPr>
              <a:t>sync_fetch_and_add(x,1);</a:t>
            </a:r>
            <a:endParaRPr sz="22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123" y="2724734"/>
            <a:ext cx="6143625" cy="153289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 marR="5080">
              <a:lnSpc>
                <a:spcPts val="5620"/>
              </a:lnSpc>
              <a:spcBef>
                <a:spcPts val="815"/>
              </a:spcBef>
            </a:pPr>
            <a:r>
              <a:rPr sz="5200" spc="-10" dirty="0"/>
              <a:t>Synchronization</a:t>
            </a:r>
            <a:r>
              <a:rPr sz="5200" spc="-145" dirty="0"/>
              <a:t> </a:t>
            </a:r>
            <a:r>
              <a:rPr sz="5200" dirty="0"/>
              <a:t>and</a:t>
            </a:r>
            <a:r>
              <a:rPr sz="5200" spc="-125" dirty="0"/>
              <a:t> </a:t>
            </a:r>
            <a:r>
              <a:rPr sz="5200" spc="-25" dirty="0"/>
              <a:t>its </a:t>
            </a:r>
            <a:r>
              <a:rPr sz="5200" spc="-10" dirty="0"/>
              <a:t>Implementation</a:t>
            </a:r>
            <a:endParaRPr sz="5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2046" rIns="0" bIns="0" rtlCol="0">
            <a:spAutoFit/>
          </a:bodyPr>
          <a:lstStyle/>
          <a:p>
            <a:pPr marL="783590">
              <a:lnSpc>
                <a:spcPts val="5015"/>
              </a:lnSpc>
              <a:spcBef>
                <a:spcPts val="100"/>
              </a:spcBef>
            </a:pPr>
            <a:r>
              <a:rPr spc="-20" dirty="0"/>
              <a:t>Transactional</a:t>
            </a:r>
            <a:r>
              <a:rPr spc="-40" dirty="0"/>
              <a:t> </a:t>
            </a:r>
            <a:r>
              <a:rPr dirty="0"/>
              <a:t>Memory</a:t>
            </a:r>
            <a:r>
              <a:rPr spc="-55" dirty="0"/>
              <a:t> </a:t>
            </a:r>
            <a:r>
              <a:rPr dirty="0"/>
              <a:t>–</a:t>
            </a:r>
            <a:r>
              <a:rPr spc="-35" dirty="0"/>
              <a:t> </a:t>
            </a:r>
            <a:r>
              <a:rPr dirty="0"/>
              <a:t>Further</a:t>
            </a:r>
            <a:r>
              <a:rPr spc="-45" dirty="0"/>
              <a:t> </a:t>
            </a:r>
            <a:r>
              <a:rPr i="1" spc="-10" dirty="0">
                <a:latin typeface="Calibri Light"/>
                <a:cs typeface="Calibri Light"/>
              </a:rPr>
              <a:t>Generalizing</a:t>
            </a:r>
          </a:p>
          <a:p>
            <a:pPr marL="783590">
              <a:lnSpc>
                <a:spcPts val="5015"/>
              </a:lnSpc>
            </a:pPr>
            <a:r>
              <a:rPr spc="-10" dirty="0"/>
              <a:t>Atomics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5255" y="3118104"/>
            <a:ext cx="1379220" cy="132588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379730" marR="387985" algn="just">
              <a:lnSpc>
                <a:spcPct val="101400"/>
              </a:lnSpc>
              <a:spcBef>
                <a:spcPts val="155"/>
              </a:spcBef>
            </a:pPr>
            <a:r>
              <a:rPr sz="2500" spc="-20" dirty="0">
                <a:latin typeface="Calibri"/>
                <a:cs typeface="Calibri"/>
              </a:rPr>
              <a:t>r1=X r1++ X=r1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7310" y="2434844"/>
            <a:ext cx="847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Thread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09670" y="2437638"/>
            <a:ext cx="847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Thread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65704" y="3121151"/>
            <a:ext cx="1381125" cy="132588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386080" marR="382905" algn="just">
              <a:lnSpc>
                <a:spcPct val="101400"/>
              </a:lnSpc>
              <a:spcBef>
                <a:spcPts val="80"/>
              </a:spcBef>
            </a:pPr>
            <a:r>
              <a:rPr sz="2500" spc="-20" dirty="0">
                <a:latin typeface="Calibri"/>
                <a:cs typeface="Calibri"/>
              </a:rPr>
              <a:t>r2=X r2++ X=r2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2775" y="2867025"/>
            <a:ext cx="597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Lock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2775" y="4371594"/>
            <a:ext cx="828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Unlock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06801" y="2869819"/>
            <a:ext cx="597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Lock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55926" y="4371594"/>
            <a:ext cx="828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Unlock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801870" y="3105657"/>
            <a:ext cx="997585" cy="1337310"/>
            <a:chOff x="4801870" y="3105657"/>
            <a:chExt cx="997585" cy="1337310"/>
          </a:xfrm>
        </p:grpSpPr>
        <p:sp>
          <p:nvSpPr>
            <p:cNvPr id="12" name="object 12"/>
            <p:cNvSpPr/>
            <p:nvPr/>
          </p:nvSpPr>
          <p:spPr>
            <a:xfrm>
              <a:off x="4808220" y="3112007"/>
              <a:ext cx="984885" cy="1324610"/>
            </a:xfrm>
            <a:custGeom>
              <a:avLst/>
              <a:gdLst/>
              <a:ahLst/>
              <a:cxnLst/>
              <a:rect l="l" t="t" r="r" b="b"/>
              <a:pathLst>
                <a:path w="984885" h="1324610">
                  <a:moveTo>
                    <a:pt x="492251" y="0"/>
                  </a:moveTo>
                  <a:lnTo>
                    <a:pt x="492251" y="331088"/>
                  </a:lnTo>
                  <a:lnTo>
                    <a:pt x="0" y="331088"/>
                  </a:lnTo>
                  <a:lnTo>
                    <a:pt x="0" y="993266"/>
                  </a:lnTo>
                  <a:lnTo>
                    <a:pt x="492251" y="993266"/>
                  </a:lnTo>
                  <a:lnTo>
                    <a:pt x="492251" y="1324355"/>
                  </a:lnTo>
                  <a:lnTo>
                    <a:pt x="984503" y="662177"/>
                  </a:lnTo>
                  <a:lnTo>
                    <a:pt x="49225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08220" y="3112007"/>
              <a:ext cx="984885" cy="1324610"/>
            </a:xfrm>
            <a:custGeom>
              <a:avLst/>
              <a:gdLst/>
              <a:ahLst/>
              <a:cxnLst/>
              <a:rect l="l" t="t" r="r" b="b"/>
              <a:pathLst>
                <a:path w="984885" h="1324610">
                  <a:moveTo>
                    <a:pt x="0" y="331088"/>
                  </a:moveTo>
                  <a:lnTo>
                    <a:pt x="492251" y="331088"/>
                  </a:lnTo>
                  <a:lnTo>
                    <a:pt x="492251" y="0"/>
                  </a:lnTo>
                  <a:lnTo>
                    <a:pt x="984503" y="662177"/>
                  </a:lnTo>
                  <a:lnTo>
                    <a:pt x="492251" y="1324355"/>
                  </a:lnTo>
                  <a:lnTo>
                    <a:pt x="492251" y="993266"/>
                  </a:lnTo>
                  <a:lnTo>
                    <a:pt x="0" y="993266"/>
                  </a:lnTo>
                  <a:lnTo>
                    <a:pt x="0" y="3310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698742" y="2456510"/>
            <a:ext cx="8509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Thread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88981" y="2480817"/>
            <a:ext cx="847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Thread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36564" y="3112007"/>
            <a:ext cx="2240280" cy="132461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50">
              <a:latin typeface="Times New Roman"/>
              <a:cs typeface="Times New Roman"/>
            </a:endParaRPr>
          </a:p>
          <a:p>
            <a:pPr marL="22352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r1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x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1</a:t>
            </a:r>
            <a:endParaRPr sz="1800">
              <a:latin typeface="Courier New"/>
              <a:cs typeface="Courier New"/>
            </a:endParaRPr>
          </a:p>
          <a:p>
            <a:pPr marL="223520">
              <a:lnSpc>
                <a:spcPct val="100000"/>
              </a:lnSpc>
              <a:spcBef>
                <a:spcPts val="25"/>
              </a:spcBef>
            </a:pPr>
            <a:r>
              <a:rPr sz="1800" b="1" spc="-10" dirty="0">
                <a:latin typeface="Courier New"/>
                <a:cs typeface="Courier New"/>
              </a:rPr>
              <a:t>_cas(&amp;x,x,r1)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52559" y="3118104"/>
            <a:ext cx="2240280" cy="132588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Times New Roman"/>
              <a:cs typeface="Times New Roman"/>
            </a:endParaRPr>
          </a:p>
          <a:p>
            <a:pPr marL="222885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ourier New"/>
                <a:cs typeface="Courier New"/>
              </a:rPr>
              <a:t>r2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x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</a:t>
            </a:r>
            <a:r>
              <a:rPr sz="1800" b="1" spc="-10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1</a:t>
            </a:r>
            <a:endParaRPr sz="1800">
              <a:latin typeface="Courier New"/>
              <a:cs typeface="Courier New"/>
            </a:endParaRPr>
          </a:p>
          <a:p>
            <a:pPr marL="222885">
              <a:lnSpc>
                <a:spcPct val="100000"/>
              </a:lnSpc>
              <a:spcBef>
                <a:spcPts val="20"/>
              </a:spcBef>
            </a:pPr>
            <a:r>
              <a:rPr sz="1800" b="1" spc="-10" dirty="0">
                <a:latin typeface="Courier New"/>
                <a:cs typeface="Courier New"/>
              </a:rPr>
              <a:t>_cas(&amp;x,x,r2)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37589" y="5273446"/>
            <a:ext cx="97777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406640" algn="l"/>
              </a:tabLst>
            </a:pPr>
            <a:r>
              <a:rPr sz="2400" dirty="0">
                <a:latin typeface="Calibri"/>
                <a:cs typeface="Calibri"/>
              </a:rPr>
              <a:t>Limited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single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location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updated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using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CAS.</a:t>
            </a:r>
            <a:r>
              <a:rPr sz="2400" dirty="0">
                <a:latin typeface="Calibri"/>
                <a:cs typeface="Calibri"/>
              </a:rPr>
              <a:t>	What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want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update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different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locations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(without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lock)?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2046" rIns="0" bIns="0" rtlCol="0">
            <a:spAutoFit/>
          </a:bodyPr>
          <a:lstStyle/>
          <a:p>
            <a:pPr marL="783590">
              <a:lnSpc>
                <a:spcPts val="5015"/>
              </a:lnSpc>
              <a:spcBef>
                <a:spcPts val="100"/>
              </a:spcBef>
            </a:pPr>
            <a:r>
              <a:rPr spc="-20" dirty="0"/>
              <a:t>Transactional</a:t>
            </a:r>
            <a:r>
              <a:rPr spc="-40" dirty="0"/>
              <a:t> </a:t>
            </a:r>
            <a:r>
              <a:rPr dirty="0"/>
              <a:t>Memory</a:t>
            </a:r>
            <a:r>
              <a:rPr spc="-55" dirty="0"/>
              <a:t> </a:t>
            </a:r>
            <a:r>
              <a:rPr dirty="0"/>
              <a:t>–</a:t>
            </a:r>
            <a:r>
              <a:rPr spc="-35" dirty="0"/>
              <a:t> </a:t>
            </a:r>
            <a:r>
              <a:rPr dirty="0"/>
              <a:t>Further</a:t>
            </a:r>
            <a:r>
              <a:rPr spc="-45" dirty="0"/>
              <a:t> </a:t>
            </a:r>
            <a:r>
              <a:rPr i="1" spc="-10" dirty="0">
                <a:latin typeface="Calibri Light"/>
                <a:cs typeface="Calibri Light"/>
              </a:rPr>
              <a:t>Generalizing</a:t>
            </a:r>
          </a:p>
          <a:p>
            <a:pPr marL="783590">
              <a:lnSpc>
                <a:spcPts val="5015"/>
              </a:lnSpc>
            </a:pPr>
            <a:r>
              <a:rPr spc="-10" dirty="0"/>
              <a:t>Atomics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208" y="2363723"/>
            <a:ext cx="1381125" cy="227266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44170">
              <a:lnSpc>
                <a:spcPts val="2690"/>
              </a:lnSpc>
            </a:pPr>
            <a:r>
              <a:rPr sz="2500" spc="-20" dirty="0">
                <a:latin typeface="Calibri"/>
                <a:cs typeface="Calibri"/>
              </a:rPr>
              <a:t>r1=X</a:t>
            </a:r>
            <a:endParaRPr sz="2500">
              <a:latin typeface="Calibri"/>
              <a:cs typeface="Calibri"/>
            </a:endParaRPr>
          </a:p>
          <a:p>
            <a:pPr marL="344170" marR="424815">
              <a:lnSpc>
                <a:spcPct val="101200"/>
              </a:lnSpc>
              <a:spcBef>
                <a:spcPts val="15"/>
              </a:spcBef>
            </a:pPr>
            <a:r>
              <a:rPr sz="2500" spc="-20" dirty="0">
                <a:latin typeface="Calibri"/>
                <a:cs typeface="Calibri"/>
              </a:rPr>
              <a:t>r1++ X=r1 r2=Y </a:t>
            </a:r>
            <a:r>
              <a:rPr sz="2500" spc="-25" dirty="0">
                <a:latin typeface="Calibri"/>
                <a:cs typeface="Calibri"/>
              </a:rPr>
              <a:t>Y++ </a:t>
            </a:r>
            <a:r>
              <a:rPr sz="2500" spc="-20" dirty="0">
                <a:latin typeface="Calibri"/>
                <a:cs typeface="Calibri"/>
              </a:rPr>
              <a:t>Y=r2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2775" y="1865121"/>
            <a:ext cx="1471295" cy="496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6905">
              <a:lnSpc>
                <a:spcPts val="1855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Thread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855"/>
              </a:lnSpc>
            </a:pPr>
            <a:r>
              <a:rPr sz="1800" b="1" dirty="0">
                <a:latin typeface="Calibri"/>
                <a:cs typeface="Calibri"/>
              </a:rPr>
              <a:t>Lock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07691" y="1868500"/>
            <a:ext cx="8058150" cy="4927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8965">
              <a:lnSpc>
                <a:spcPts val="1839"/>
              </a:lnSpc>
              <a:spcBef>
                <a:spcPts val="100"/>
              </a:spcBef>
              <a:tabLst>
                <a:tab pos="4069079" algn="l"/>
                <a:tab pos="7221855" algn="l"/>
              </a:tabLst>
            </a:pPr>
            <a:r>
              <a:rPr sz="2700" baseline="1543" dirty="0">
                <a:latin typeface="Calibri"/>
                <a:cs typeface="Calibri"/>
              </a:rPr>
              <a:t>Thread</a:t>
            </a:r>
            <a:r>
              <a:rPr sz="2700" spc="-15" baseline="1543" dirty="0">
                <a:latin typeface="Calibri"/>
                <a:cs typeface="Calibri"/>
              </a:rPr>
              <a:t> </a:t>
            </a:r>
            <a:r>
              <a:rPr sz="2700" spc="-75" baseline="1543" dirty="0">
                <a:latin typeface="Calibri"/>
                <a:cs typeface="Calibri"/>
              </a:rPr>
              <a:t>1</a:t>
            </a:r>
            <a:r>
              <a:rPr sz="2700" baseline="1543" dirty="0">
                <a:latin typeface="Calibri"/>
                <a:cs typeface="Calibri"/>
              </a:rPr>
              <a:t>	</a:t>
            </a:r>
            <a:r>
              <a:rPr sz="1800" dirty="0">
                <a:latin typeface="Calibri"/>
                <a:cs typeface="Calibri"/>
              </a:rPr>
              <a:t>Thread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2700" baseline="1543" dirty="0">
                <a:latin typeface="Calibri"/>
                <a:cs typeface="Calibri"/>
              </a:rPr>
              <a:t>Thread</a:t>
            </a:r>
            <a:r>
              <a:rPr sz="2700" spc="-30" baseline="1543" dirty="0">
                <a:latin typeface="Calibri"/>
                <a:cs typeface="Calibri"/>
              </a:rPr>
              <a:t> </a:t>
            </a:r>
            <a:r>
              <a:rPr sz="2700" spc="-75" baseline="1543" dirty="0">
                <a:latin typeface="Calibri"/>
                <a:cs typeface="Calibri"/>
              </a:rPr>
              <a:t>1</a:t>
            </a:r>
            <a:endParaRPr sz="2700" baseline="1543">
              <a:latin typeface="Calibri"/>
              <a:cs typeface="Calibri"/>
            </a:endParaRPr>
          </a:p>
          <a:p>
            <a:pPr marL="12700">
              <a:lnSpc>
                <a:spcPts val="1839"/>
              </a:lnSpc>
            </a:pPr>
            <a:r>
              <a:rPr sz="1800" b="1" dirty="0">
                <a:latin typeface="Calibri"/>
                <a:cs typeface="Calibri"/>
              </a:rPr>
              <a:t>Lock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65704" y="2363723"/>
            <a:ext cx="1381125" cy="233934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37185">
              <a:lnSpc>
                <a:spcPts val="2750"/>
              </a:lnSpc>
            </a:pPr>
            <a:r>
              <a:rPr sz="2500" spc="-20" dirty="0">
                <a:latin typeface="Calibri"/>
                <a:cs typeface="Calibri"/>
              </a:rPr>
              <a:t>r3=X</a:t>
            </a:r>
            <a:endParaRPr sz="2500">
              <a:latin typeface="Calibri"/>
              <a:cs typeface="Calibri"/>
            </a:endParaRPr>
          </a:p>
          <a:p>
            <a:pPr marL="337185" marR="431800">
              <a:lnSpc>
                <a:spcPct val="101200"/>
              </a:lnSpc>
              <a:spcBef>
                <a:spcPts val="10"/>
              </a:spcBef>
            </a:pPr>
            <a:r>
              <a:rPr sz="2500" spc="-20" dirty="0">
                <a:latin typeface="Calibri"/>
                <a:cs typeface="Calibri"/>
              </a:rPr>
              <a:t>r3++ X=r3 r2=Y </a:t>
            </a:r>
            <a:r>
              <a:rPr sz="2500" spc="-25" dirty="0">
                <a:latin typeface="Calibri"/>
                <a:cs typeface="Calibri"/>
              </a:rPr>
              <a:t>Y++ </a:t>
            </a:r>
            <a:r>
              <a:rPr sz="2500" spc="-20" dirty="0">
                <a:latin typeface="Calibri"/>
                <a:cs typeface="Calibri"/>
              </a:rPr>
              <a:t>Y=r2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2775" y="4654753"/>
            <a:ext cx="8293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Unlock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67101" y="4669663"/>
            <a:ext cx="830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Unlock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60" dirty="0"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679950" y="3105657"/>
            <a:ext cx="997585" cy="1337310"/>
            <a:chOff x="4679950" y="3105657"/>
            <a:chExt cx="997585" cy="1337310"/>
          </a:xfrm>
        </p:grpSpPr>
        <p:sp>
          <p:nvSpPr>
            <p:cNvPr id="10" name="object 10"/>
            <p:cNvSpPr/>
            <p:nvPr/>
          </p:nvSpPr>
          <p:spPr>
            <a:xfrm>
              <a:off x="4686300" y="3112007"/>
              <a:ext cx="984885" cy="1324610"/>
            </a:xfrm>
            <a:custGeom>
              <a:avLst/>
              <a:gdLst/>
              <a:ahLst/>
              <a:cxnLst/>
              <a:rect l="l" t="t" r="r" b="b"/>
              <a:pathLst>
                <a:path w="984885" h="1324610">
                  <a:moveTo>
                    <a:pt x="492251" y="0"/>
                  </a:moveTo>
                  <a:lnTo>
                    <a:pt x="492251" y="331088"/>
                  </a:lnTo>
                  <a:lnTo>
                    <a:pt x="0" y="331088"/>
                  </a:lnTo>
                  <a:lnTo>
                    <a:pt x="0" y="993266"/>
                  </a:lnTo>
                  <a:lnTo>
                    <a:pt x="492251" y="993266"/>
                  </a:lnTo>
                  <a:lnTo>
                    <a:pt x="492251" y="1324355"/>
                  </a:lnTo>
                  <a:lnTo>
                    <a:pt x="984503" y="662177"/>
                  </a:lnTo>
                  <a:lnTo>
                    <a:pt x="49225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86300" y="3112007"/>
              <a:ext cx="984885" cy="1324610"/>
            </a:xfrm>
            <a:custGeom>
              <a:avLst/>
              <a:gdLst/>
              <a:ahLst/>
              <a:cxnLst/>
              <a:rect l="l" t="t" r="r" b="b"/>
              <a:pathLst>
                <a:path w="984885" h="1324610">
                  <a:moveTo>
                    <a:pt x="0" y="331088"/>
                  </a:moveTo>
                  <a:lnTo>
                    <a:pt x="492251" y="331088"/>
                  </a:lnTo>
                  <a:lnTo>
                    <a:pt x="492251" y="0"/>
                  </a:lnTo>
                  <a:lnTo>
                    <a:pt x="984503" y="662177"/>
                  </a:lnTo>
                  <a:lnTo>
                    <a:pt x="492251" y="1324355"/>
                  </a:lnTo>
                  <a:lnTo>
                    <a:pt x="492251" y="993266"/>
                  </a:lnTo>
                  <a:lnTo>
                    <a:pt x="0" y="993266"/>
                  </a:lnTo>
                  <a:lnTo>
                    <a:pt x="0" y="3310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966459" y="2439923"/>
            <a:ext cx="2240280" cy="187642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050">
              <a:latin typeface="Times New Roman"/>
              <a:cs typeface="Times New Roman"/>
            </a:endParaRPr>
          </a:p>
          <a:p>
            <a:pPr marL="253365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r1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x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1</a:t>
            </a:r>
            <a:endParaRPr sz="1800">
              <a:latin typeface="Courier New"/>
              <a:cs typeface="Courier New"/>
            </a:endParaRPr>
          </a:p>
          <a:p>
            <a:pPr marL="253365" marR="202565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latin typeface="Courier New"/>
                <a:cs typeface="Courier New"/>
              </a:rPr>
              <a:t>_cas(&amp;x,x,r1) </a:t>
            </a:r>
            <a:r>
              <a:rPr sz="1800" b="1" dirty="0">
                <a:latin typeface="Courier New"/>
                <a:cs typeface="Courier New"/>
              </a:rPr>
              <a:t>r2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y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1</a:t>
            </a:r>
            <a:endParaRPr sz="1800">
              <a:latin typeface="Courier New"/>
              <a:cs typeface="Courier New"/>
            </a:endParaRPr>
          </a:p>
          <a:p>
            <a:pPr marL="253365">
              <a:lnSpc>
                <a:spcPct val="100000"/>
              </a:lnSpc>
            </a:pPr>
            <a:r>
              <a:rPr sz="1800" b="1" spc="-10" dirty="0">
                <a:latin typeface="Courier New"/>
                <a:cs typeface="Courier New"/>
              </a:rPr>
              <a:t>_cas(&amp;y,y,r2)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55798" y="5474309"/>
            <a:ext cx="5290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How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about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using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multiple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operations?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26295" y="2442972"/>
            <a:ext cx="2240280" cy="187452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Times New Roman"/>
              <a:cs typeface="Times New Roman"/>
            </a:endParaRPr>
          </a:p>
          <a:p>
            <a:pPr marL="253365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r3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x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1</a:t>
            </a:r>
            <a:endParaRPr sz="1800">
              <a:latin typeface="Courier New"/>
              <a:cs typeface="Courier New"/>
            </a:endParaRPr>
          </a:p>
          <a:p>
            <a:pPr marL="253365" marR="203835">
              <a:lnSpc>
                <a:spcPct val="100000"/>
              </a:lnSpc>
            </a:pPr>
            <a:r>
              <a:rPr sz="1800" b="1" spc="-10" dirty="0">
                <a:latin typeface="Courier New"/>
                <a:cs typeface="Courier New"/>
              </a:rPr>
              <a:t>_cas(&amp;x,x,r3) </a:t>
            </a:r>
            <a:r>
              <a:rPr sz="1800" b="1" dirty="0">
                <a:latin typeface="Courier New"/>
                <a:cs typeface="Courier New"/>
              </a:rPr>
              <a:t>r4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y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1</a:t>
            </a:r>
            <a:endParaRPr sz="1800">
              <a:latin typeface="Courier New"/>
              <a:cs typeface="Courier New"/>
            </a:endParaRPr>
          </a:p>
          <a:p>
            <a:pPr marL="253365">
              <a:lnSpc>
                <a:spcPct val="100000"/>
              </a:lnSpc>
            </a:pPr>
            <a:r>
              <a:rPr sz="1800" b="1" spc="-10" dirty="0">
                <a:latin typeface="Courier New"/>
                <a:cs typeface="Courier New"/>
              </a:rPr>
              <a:t>_cas(&amp;y,y,r4)</a:t>
            </a:r>
            <a:endParaRPr sz="1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2046" rIns="0" bIns="0" rtlCol="0">
            <a:spAutoFit/>
          </a:bodyPr>
          <a:lstStyle/>
          <a:p>
            <a:pPr marL="783590">
              <a:lnSpc>
                <a:spcPts val="5015"/>
              </a:lnSpc>
              <a:spcBef>
                <a:spcPts val="100"/>
              </a:spcBef>
            </a:pPr>
            <a:r>
              <a:rPr dirty="0"/>
              <a:t>Transactional</a:t>
            </a:r>
            <a:r>
              <a:rPr spc="5" dirty="0"/>
              <a:t> </a:t>
            </a:r>
            <a:r>
              <a:rPr dirty="0"/>
              <a:t>Memory</a:t>
            </a:r>
            <a:r>
              <a:rPr spc="-30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dirty="0"/>
              <a:t>Further</a:t>
            </a:r>
            <a:r>
              <a:rPr spc="-25" dirty="0"/>
              <a:t> </a:t>
            </a:r>
            <a:r>
              <a:rPr i="1" spc="-10" dirty="0">
                <a:latin typeface="Calibri Light"/>
                <a:cs typeface="Calibri Light"/>
              </a:rPr>
              <a:t>Generalizing</a:t>
            </a:r>
          </a:p>
          <a:p>
            <a:pPr marL="783590">
              <a:lnSpc>
                <a:spcPts val="5015"/>
              </a:lnSpc>
            </a:pPr>
            <a:r>
              <a:rPr spc="-10" dirty="0"/>
              <a:t>Atomics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208" y="2363723"/>
            <a:ext cx="1381125" cy="227266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44170">
              <a:lnSpc>
                <a:spcPts val="2690"/>
              </a:lnSpc>
            </a:pPr>
            <a:r>
              <a:rPr sz="2500" spc="-20" dirty="0">
                <a:latin typeface="Calibri"/>
                <a:cs typeface="Calibri"/>
              </a:rPr>
              <a:t>r1=X</a:t>
            </a:r>
            <a:endParaRPr sz="2500">
              <a:latin typeface="Calibri"/>
              <a:cs typeface="Calibri"/>
            </a:endParaRPr>
          </a:p>
          <a:p>
            <a:pPr marL="344170" marR="424815">
              <a:lnSpc>
                <a:spcPct val="101200"/>
              </a:lnSpc>
              <a:spcBef>
                <a:spcPts val="15"/>
              </a:spcBef>
            </a:pPr>
            <a:r>
              <a:rPr sz="2500" spc="-20" dirty="0">
                <a:latin typeface="Calibri"/>
                <a:cs typeface="Calibri"/>
              </a:rPr>
              <a:t>r1++ X=r1 r2=Y </a:t>
            </a:r>
            <a:r>
              <a:rPr sz="2500" spc="-25" dirty="0">
                <a:latin typeface="Calibri"/>
                <a:cs typeface="Calibri"/>
              </a:rPr>
              <a:t>Y++ </a:t>
            </a:r>
            <a:r>
              <a:rPr sz="2500" spc="-20" dirty="0">
                <a:latin typeface="Calibri"/>
                <a:cs typeface="Calibri"/>
              </a:rPr>
              <a:t>Y=r2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2775" y="1865121"/>
            <a:ext cx="1471295" cy="496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6905">
              <a:lnSpc>
                <a:spcPts val="1855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Thread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855"/>
              </a:lnSpc>
            </a:pPr>
            <a:r>
              <a:rPr sz="1800" b="1" dirty="0">
                <a:latin typeface="Calibri"/>
                <a:cs typeface="Calibri"/>
              </a:rPr>
              <a:t>Lock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07691" y="1868500"/>
            <a:ext cx="8058150" cy="4927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8965">
              <a:lnSpc>
                <a:spcPts val="1839"/>
              </a:lnSpc>
              <a:spcBef>
                <a:spcPts val="100"/>
              </a:spcBef>
              <a:tabLst>
                <a:tab pos="4069079" algn="l"/>
                <a:tab pos="7221855" algn="l"/>
              </a:tabLst>
            </a:pPr>
            <a:r>
              <a:rPr sz="2700" baseline="1543" dirty="0">
                <a:latin typeface="Calibri"/>
                <a:cs typeface="Calibri"/>
              </a:rPr>
              <a:t>Thread</a:t>
            </a:r>
            <a:r>
              <a:rPr sz="2700" spc="-52" baseline="1543" dirty="0">
                <a:latin typeface="Calibri"/>
                <a:cs typeface="Calibri"/>
              </a:rPr>
              <a:t> </a:t>
            </a:r>
            <a:r>
              <a:rPr sz="2700" spc="-75" baseline="1543" dirty="0">
                <a:latin typeface="Calibri"/>
                <a:cs typeface="Calibri"/>
              </a:rPr>
              <a:t>1</a:t>
            </a:r>
            <a:r>
              <a:rPr sz="2700" baseline="1543" dirty="0">
                <a:latin typeface="Calibri"/>
                <a:cs typeface="Calibri"/>
              </a:rPr>
              <a:t>	</a:t>
            </a:r>
            <a:r>
              <a:rPr sz="1800" dirty="0">
                <a:latin typeface="Calibri"/>
                <a:cs typeface="Calibri"/>
              </a:rPr>
              <a:t>Thread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2700" baseline="1543" dirty="0">
                <a:latin typeface="Calibri"/>
                <a:cs typeface="Calibri"/>
              </a:rPr>
              <a:t>Thread</a:t>
            </a:r>
            <a:r>
              <a:rPr sz="2700" spc="-30" baseline="1543" dirty="0">
                <a:latin typeface="Calibri"/>
                <a:cs typeface="Calibri"/>
              </a:rPr>
              <a:t> </a:t>
            </a:r>
            <a:r>
              <a:rPr sz="2700" spc="-75" baseline="1543" dirty="0">
                <a:latin typeface="Calibri"/>
                <a:cs typeface="Calibri"/>
              </a:rPr>
              <a:t>1</a:t>
            </a:r>
            <a:endParaRPr sz="2700" baseline="1543">
              <a:latin typeface="Calibri"/>
              <a:cs typeface="Calibri"/>
            </a:endParaRPr>
          </a:p>
          <a:p>
            <a:pPr marL="12700">
              <a:lnSpc>
                <a:spcPts val="1839"/>
              </a:lnSpc>
            </a:pPr>
            <a:r>
              <a:rPr sz="1800" b="1" dirty="0">
                <a:latin typeface="Calibri"/>
                <a:cs typeface="Calibri"/>
              </a:rPr>
              <a:t>Lock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65704" y="2363723"/>
            <a:ext cx="1381125" cy="233934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37185">
              <a:lnSpc>
                <a:spcPts val="2750"/>
              </a:lnSpc>
            </a:pPr>
            <a:r>
              <a:rPr sz="2500" spc="-20" dirty="0">
                <a:latin typeface="Calibri"/>
                <a:cs typeface="Calibri"/>
              </a:rPr>
              <a:t>r3=X</a:t>
            </a:r>
            <a:endParaRPr sz="2500">
              <a:latin typeface="Calibri"/>
              <a:cs typeface="Calibri"/>
            </a:endParaRPr>
          </a:p>
          <a:p>
            <a:pPr marL="337185" marR="431800">
              <a:lnSpc>
                <a:spcPct val="101200"/>
              </a:lnSpc>
              <a:spcBef>
                <a:spcPts val="10"/>
              </a:spcBef>
            </a:pPr>
            <a:r>
              <a:rPr sz="2500" spc="-20" dirty="0">
                <a:latin typeface="Calibri"/>
                <a:cs typeface="Calibri"/>
              </a:rPr>
              <a:t>r3++ X=r3 r2=Y </a:t>
            </a:r>
            <a:r>
              <a:rPr sz="2500" spc="-25" dirty="0">
                <a:latin typeface="Calibri"/>
                <a:cs typeface="Calibri"/>
              </a:rPr>
              <a:t>Y++ </a:t>
            </a:r>
            <a:r>
              <a:rPr sz="2500" spc="-20" dirty="0">
                <a:latin typeface="Calibri"/>
                <a:cs typeface="Calibri"/>
              </a:rPr>
              <a:t>Y=r2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2775" y="4654753"/>
            <a:ext cx="8293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Unlock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67101" y="4669663"/>
            <a:ext cx="830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Unlock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60" dirty="0"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679950" y="3105657"/>
            <a:ext cx="997585" cy="1337310"/>
            <a:chOff x="4679950" y="3105657"/>
            <a:chExt cx="997585" cy="1337310"/>
          </a:xfrm>
        </p:grpSpPr>
        <p:sp>
          <p:nvSpPr>
            <p:cNvPr id="10" name="object 10"/>
            <p:cNvSpPr/>
            <p:nvPr/>
          </p:nvSpPr>
          <p:spPr>
            <a:xfrm>
              <a:off x="4686300" y="3112007"/>
              <a:ext cx="984885" cy="1324610"/>
            </a:xfrm>
            <a:custGeom>
              <a:avLst/>
              <a:gdLst/>
              <a:ahLst/>
              <a:cxnLst/>
              <a:rect l="l" t="t" r="r" b="b"/>
              <a:pathLst>
                <a:path w="984885" h="1324610">
                  <a:moveTo>
                    <a:pt x="492251" y="0"/>
                  </a:moveTo>
                  <a:lnTo>
                    <a:pt x="492251" y="331088"/>
                  </a:lnTo>
                  <a:lnTo>
                    <a:pt x="0" y="331088"/>
                  </a:lnTo>
                  <a:lnTo>
                    <a:pt x="0" y="993266"/>
                  </a:lnTo>
                  <a:lnTo>
                    <a:pt x="492251" y="993266"/>
                  </a:lnTo>
                  <a:lnTo>
                    <a:pt x="492251" y="1324355"/>
                  </a:lnTo>
                  <a:lnTo>
                    <a:pt x="984503" y="662177"/>
                  </a:lnTo>
                  <a:lnTo>
                    <a:pt x="49225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86300" y="3112007"/>
              <a:ext cx="984885" cy="1324610"/>
            </a:xfrm>
            <a:custGeom>
              <a:avLst/>
              <a:gdLst/>
              <a:ahLst/>
              <a:cxnLst/>
              <a:rect l="l" t="t" r="r" b="b"/>
              <a:pathLst>
                <a:path w="984885" h="1324610">
                  <a:moveTo>
                    <a:pt x="0" y="331088"/>
                  </a:moveTo>
                  <a:lnTo>
                    <a:pt x="492251" y="331088"/>
                  </a:lnTo>
                  <a:lnTo>
                    <a:pt x="492251" y="0"/>
                  </a:lnTo>
                  <a:lnTo>
                    <a:pt x="984503" y="662177"/>
                  </a:lnTo>
                  <a:lnTo>
                    <a:pt x="492251" y="1324355"/>
                  </a:lnTo>
                  <a:lnTo>
                    <a:pt x="492251" y="993266"/>
                  </a:lnTo>
                  <a:lnTo>
                    <a:pt x="0" y="993266"/>
                  </a:lnTo>
                  <a:lnTo>
                    <a:pt x="0" y="3310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966459" y="2439923"/>
            <a:ext cx="2240280" cy="187642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050">
              <a:latin typeface="Times New Roman"/>
              <a:cs typeface="Times New Roman"/>
            </a:endParaRPr>
          </a:p>
          <a:p>
            <a:pPr marL="253365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r1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x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1</a:t>
            </a:r>
            <a:endParaRPr sz="1800">
              <a:latin typeface="Courier New"/>
              <a:cs typeface="Courier New"/>
            </a:endParaRPr>
          </a:p>
          <a:p>
            <a:pPr marL="253365" marR="2032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latin typeface="Courier New"/>
                <a:cs typeface="Courier New"/>
              </a:rPr>
              <a:t>_cas(&amp;x,x,r1) </a:t>
            </a:r>
            <a:r>
              <a:rPr sz="1800" b="1" dirty="0">
                <a:latin typeface="Courier New"/>
                <a:cs typeface="Courier New"/>
              </a:rPr>
              <a:t>r2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y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1</a:t>
            </a:r>
            <a:endParaRPr sz="1800">
              <a:latin typeface="Courier New"/>
              <a:cs typeface="Courier New"/>
            </a:endParaRPr>
          </a:p>
          <a:p>
            <a:pPr marL="253365">
              <a:lnSpc>
                <a:spcPct val="100000"/>
              </a:lnSpc>
            </a:pPr>
            <a:r>
              <a:rPr sz="1800" b="1" spc="-10" dirty="0">
                <a:latin typeface="Courier New"/>
                <a:cs typeface="Courier New"/>
              </a:rPr>
              <a:t>_cas(&amp;y,y,r2)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55798" y="5474309"/>
            <a:ext cx="52901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How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about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using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multiple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operations?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Problem: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Need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atomicity</a:t>
            </a:r>
            <a:r>
              <a:rPr sz="24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across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CAS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ops.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26295" y="2442972"/>
            <a:ext cx="2240280" cy="187452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Times New Roman"/>
              <a:cs typeface="Times New Roman"/>
            </a:endParaRPr>
          </a:p>
          <a:p>
            <a:pPr marL="253365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r3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x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</a:t>
            </a:r>
            <a:r>
              <a:rPr sz="1800" b="1" spc="-10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1</a:t>
            </a:r>
            <a:endParaRPr sz="1800">
              <a:latin typeface="Courier New"/>
              <a:cs typeface="Courier New"/>
            </a:endParaRPr>
          </a:p>
          <a:p>
            <a:pPr marL="253365" marR="203200">
              <a:lnSpc>
                <a:spcPct val="100000"/>
              </a:lnSpc>
            </a:pPr>
            <a:r>
              <a:rPr sz="1800" b="1" spc="-10" dirty="0">
                <a:latin typeface="Courier New"/>
                <a:cs typeface="Courier New"/>
              </a:rPr>
              <a:t>_cas(&amp;x,x,r3) </a:t>
            </a:r>
            <a:r>
              <a:rPr sz="1800" b="1" dirty="0">
                <a:latin typeface="Courier New"/>
                <a:cs typeface="Courier New"/>
              </a:rPr>
              <a:t>r4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y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</a:t>
            </a:r>
            <a:r>
              <a:rPr sz="1800" b="1" spc="-10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1</a:t>
            </a:r>
            <a:endParaRPr sz="1800">
              <a:latin typeface="Courier New"/>
              <a:cs typeface="Courier New"/>
            </a:endParaRPr>
          </a:p>
          <a:p>
            <a:pPr marL="253365">
              <a:lnSpc>
                <a:spcPct val="100000"/>
              </a:lnSpc>
            </a:pPr>
            <a:r>
              <a:rPr sz="1800" b="1" spc="-10" dirty="0">
                <a:latin typeface="Courier New"/>
                <a:cs typeface="Courier New"/>
              </a:rPr>
              <a:t>_cas(&amp;y,y,r4)</a:t>
            </a:r>
            <a:endParaRPr sz="1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4128" rIns="0" bIns="0" rtlCol="0">
            <a:spAutoFit/>
          </a:bodyPr>
          <a:lstStyle/>
          <a:p>
            <a:pPr marL="78359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Transactional</a:t>
            </a:r>
            <a:r>
              <a:rPr spc="-105" dirty="0"/>
              <a:t> </a:t>
            </a:r>
            <a:r>
              <a:rPr dirty="0"/>
              <a:t>Memory:</a:t>
            </a:r>
            <a:r>
              <a:rPr spc="-105" dirty="0"/>
              <a:t> </a:t>
            </a:r>
            <a:r>
              <a:rPr dirty="0"/>
              <a:t>Atomicity</a:t>
            </a:r>
            <a:r>
              <a:rPr spc="-80" dirty="0"/>
              <a:t> </a:t>
            </a:r>
            <a:r>
              <a:rPr dirty="0"/>
              <a:t>for</a:t>
            </a:r>
            <a:r>
              <a:rPr spc="-75" dirty="0"/>
              <a:t> </a:t>
            </a:r>
            <a:r>
              <a:rPr spc="-30" dirty="0"/>
              <a:t>“n-</a:t>
            </a:r>
            <a:r>
              <a:rPr spc="-20" dirty="0"/>
              <a:t>CAS”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55394" y="2649982"/>
            <a:ext cx="2252980" cy="1889125"/>
            <a:chOff x="1755394" y="2649982"/>
            <a:chExt cx="2252980" cy="1889125"/>
          </a:xfrm>
        </p:grpSpPr>
        <p:sp>
          <p:nvSpPr>
            <p:cNvPr id="4" name="object 4"/>
            <p:cNvSpPr/>
            <p:nvPr/>
          </p:nvSpPr>
          <p:spPr>
            <a:xfrm>
              <a:off x="1761744" y="2656332"/>
              <a:ext cx="2240280" cy="1876425"/>
            </a:xfrm>
            <a:custGeom>
              <a:avLst/>
              <a:gdLst/>
              <a:ahLst/>
              <a:cxnLst/>
              <a:rect l="l" t="t" r="r" b="b"/>
              <a:pathLst>
                <a:path w="2240279" h="1876425">
                  <a:moveTo>
                    <a:pt x="2240280" y="0"/>
                  </a:moveTo>
                  <a:lnTo>
                    <a:pt x="0" y="0"/>
                  </a:lnTo>
                  <a:lnTo>
                    <a:pt x="0" y="1876044"/>
                  </a:lnTo>
                  <a:lnTo>
                    <a:pt x="2240280" y="1876044"/>
                  </a:lnTo>
                  <a:lnTo>
                    <a:pt x="224028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61744" y="2656332"/>
              <a:ext cx="2240280" cy="1876425"/>
            </a:xfrm>
            <a:custGeom>
              <a:avLst/>
              <a:gdLst/>
              <a:ahLst/>
              <a:cxnLst/>
              <a:rect l="l" t="t" r="r" b="b"/>
              <a:pathLst>
                <a:path w="2240279" h="1876425">
                  <a:moveTo>
                    <a:pt x="0" y="1876044"/>
                  </a:moveTo>
                  <a:lnTo>
                    <a:pt x="2240280" y="1876044"/>
                  </a:lnTo>
                  <a:lnTo>
                    <a:pt x="2240280" y="0"/>
                  </a:lnTo>
                  <a:lnTo>
                    <a:pt x="0" y="0"/>
                  </a:lnTo>
                  <a:lnTo>
                    <a:pt x="0" y="187604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458973" y="2085213"/>
            <a:ext cx="847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Thread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57566" y="2085213"/>
            <a:ext cx="850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Thread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56054" y="2734183"/>
            <a:ext cx="1120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ourier New"/>
                <a:cs typeface="Courier New"/>
              </a:rPr>
              <a:t>xbegin()</a:t>
            </a:r>
            <a:endParaRPr sz="1800">
              <a:latin typeface="Courier New"/>
              <a:cs typeface="Courier New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937004" y="3059489"/>
          <a:ext cx="1429385" cy="1355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0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065">
                <a:tc>
                  <a:txBody>
                    <a:bodyPr/>
                    <a:lstStyle/>
                    <a:p>
                      <a:pPr marR="29209" algn="ctr">
                        <a:lnSpc>
                          <a:spcPts val="186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r1</a:t>
                      </a:r>
                      <a:r>
                        <a:rPr sz="1800" b="1" spc="-2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b="1" dirty="0">
                          <a:latin typeface="Courier New"/>
                          <a:cs typeface="Courier New"/>
                        </a:rPr>
                        <a:t>=</a:t>
                      </a:r>
                      <a:r>
                        <a:rPr sz="1800" b="1" spc="-1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b="1" spc="-50" dirty="0">
                          <a:latin typeface="Courier New"/>
                          <a:cs typeface="Courier New"/>
                        </a:rPr>
                        <a:t>x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+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6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R="29209" algn="ctr">
                        <a:lnSpc>
                          <a:spcPts val="192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r2</a:t>
                      </a:r>
                      <a:r>
                        <a:rPr sz="1800" b="1" spc="-2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b="1" dirty="0">
                          <a:latin typeface="Courier New"/>
                          <a:cs typeface="Courier New"/>
                        </a:rPr>
                        <a:t>=</a:t>
                      </a:r>
                      <a:r>
                        <a:rPr sz="1800" b="1" spc="-1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b="1" spc="-50" dirty="0">
                          <a:latin typeface="Courier New"/>
                          <a:cs typeface="Courier New"/>
                        </a:rPr>
                        <a:t>y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+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92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R="29209" algn="ctr">
                        <a:lnSpc>
                          <a:spcPts val="192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x</a:t>
                      </a:r>
                      <a:r>
                        <a:rPr sz="1800" b="1" spc="-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b="1" dirty="0">
                          <a:latin typeface="Courier New"/>
                          <a:cs typeface="Courier New"/>
                        </a:rPr>
                        <a:t>=</a:t>
                      </a:r>
                      <a:r>
                        <a:rPr sz="1800" b="1" spc="-1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b="1" spc="-25" dirty="0">
                          <a:latin typeface="Courier New"/>
                          <a:cs typeface="Courier New"/>
                        </a:rPr>
                        <a:t>r1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BEBEBE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BEBEBE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R="28575" algn="ctr">
                        <a:lnSpc>
                          <a:spcPts val="192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y =</a:t>
                      </a:r>
                      <a:r>
                        <a:rPr sz="1800" b="1" spc="-2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b="1" spc="-35" dirty="0">
                          <a:latin typeface="Courier New"/>
                          <a:cs typeface="Courier New"/>
                        </a:rPr>
                        <a:t>r2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BEBEBE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BEBEBE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R="30480" algn="ctr">
                        <a:lnSpc>
                          <a:spcPts val="1920"/>
                        </a:lnSpc>
                      </a:pPr>
                      <a:r>
                        <a:rPr sz="1800" b="1" spc="-10" dirty="0">
                          <a:latin typeface="Courier New"/>
                          <a:cs typeface="Courier New"/>
                        </a:rPr>
                        <a:t>xend()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BEBEBE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BEBEBE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2955798" y="5474309"/>
            <a:ext cx="54203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Transaction</a:t>
            </a:r>
            <a:r>
              <a:rPr sz="24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0000"/>
                </a:solidFill>
                <a:latin typeface="Calibri"/>
                <a:cs typeface="Calibri"/>
              </a:rPr>
              <a:t>attempts</a:t>
            </a:r>
            <a:r>
              <a:rPr sz="2400" i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4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execute</a:t>
            </a:r>
            <a:r>
              <a:rPr sz="24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atomically,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if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protected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by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lock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359142" y="2660650"/>
            <a:ext cx="2252980" cy="1889125"/>
            <a:chOff x="7359142" y="2660650"/>
            <a:chExt cx="2252980" cy="1889125"/>
          </a:xfrm>
        </p:grpSpPr>
        <p:sp>
          <p:nvSpPr>
            <p:cNvPr id="12" name="object 12"/>
            <p:cNvSpPr/>
            <p:nvPr/>
          </p:nvSpPr>
          <p:spPr>
            <a:xfrm>
              <a:off x="7365492" y="2667000"/>
              <a:ext cx="2240280" cy="1876425"/>
            </a:xfrm>
            <a:custGeom>
              <a:avLst/>
              <a:gdLst/>
              <a:ahLst/>
              <a:cxnLst/>
              <a:rect l="l" t="t" r="r" b="b"/>
              <a:pathLst>
                <a:path w="2240279" h="1876425">
                  <a:moveTo>
                    <a:pt x="2240279" y="0"/>
                  </a:moveTo>
                  <a:lnTo>
                    <a:pt x="0" y="0"/>
                  </a:lnTo>
                  <a:lnTo>
                    <a:pt x="0" y="1876044"/>
                  </a:lnTo>
                  <a:lnTo>
                    <a:pt x="2240279" y="1876044"/>
                  </a:lnTo>
                  <a:lnTo>
                    <a:pt x="224027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65492" y="2667000"/>
              <a:ext cx="2240280" cy="1876425"/>
            </a:xfrm>
            <a:custGeom>
              <a:avLst/>
              <a:gdLst/>
              <a:ahLst/>
              <a:cxnLst/>
              <a:rect l="l" t="t" r="r" b="b"/>
              <a:pathLst>
                <a:path w="2240279" h="1876425">
                  <a:moveTo>
                    <a:pt x="0" y="1876044"/>
                  </a:moveTo>
                  <a:lnTo>
                    <a:pt x="2240279" y="1876044"/>
                  </a:lnTo>
                  <a:lnTo>
                    <a:pt x="2240279" y="0"/>
                  </a:lnTo>
                  <a:lnTo>
                    <a:pt x="0" y="0"/>
                  </a:lnTo>
                  <a:lnTo>
                    <a:pt x="0" y="187604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589646" y="2734183"/>
            <a:ext cx="1120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ourier New"/>
                <a:cs typeface="Courier New"/>
              </a:rPr>
              <a:t>xbegin()</a:t>
            </a:r>
            <a:endParaRPr sz="1800">
              <a:latin typeface="Courier New"/>
              <a:cs typeface="Courier New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7570596" y="3059489"/>
          <a:ext cx="1433828" cy="1355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2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065">
                <a:tc>
                  <a:txBody>
                    <a:bodyPr/>
                    <a:lstStyle/>
                    <a:p>
                      <a:pPr marR="29209" algn="ctr">
                        <a:lnSpc>
                          <a:spcPts val="186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r1</a:t>
                      </a:r>
                      <a:r>
                        <a:rPr sz="1800" b="1" spc="-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b="1" dirty="0">
                          <a:latin typeface="Courier New"/>
                          <a:cs typeface="Courier New"/>
                        </a:rPr>
                        <a:t>=</a:t>
                      </a:r>
                      <a:r>
                        <a:rPr sz="1800" b="1" spc="-1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b="1" spc="-50" dirty="0">
                          <a:latin typeface="Courier New"/>
                          <a:cs typeface="Courier New"/>
                        </a:rPr>
                        <a:t>x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+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6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R="29209" algn="ctr">
                        <a:lnSpc>
                          <a:spcPts val="192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r2</a:t>
                      </a:r>
                      <a:r>
                        <a:rPr sz="1800" b="1" spc="-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b="1" dirty="0">
                          <a:latin typeface="Courier New"/>
                          <a:cs typeface="Courier New"/>
                        </a:rPr>
                        <a:t>=</a:t>
                      </a:r>
                      <a:r>
                        <a:rPr sz="1800" b="1" spc="-1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b="1" spc="-50" dirty="0">
                          <a:latin typeface="Courier New"/>
                          <a:cs typeface="Courier New"/>
                        </a:rPr>
                        <a:t>y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+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92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R="29209" algn="ctr">
                        <a:lnSpc>
                          <a:spcPts val="192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x</a:t>
                      </a:r>
                      <a:r>
                        <a:rPr sz="1800" b="1" spc="-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b="1" dirty="0">
                          <a:latin typeface="Courier New"/>
                          <a:cs typeface="Courier New"/>
                        </a:rPr>
                        <a:t>=</a:t>
                      </a:r>
                      <a:r>
                        <a:rPr sz="1800" b="1" spc="-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b="1" spc="-25" dirty="0">
                          <a:latin typeface="Courier New"/>
                          <a:cs typeface="Courier New"/>
                        </a:rPr>
                        <a:t>r1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BEBEBE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BEBEBE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R="28575" algn="ctr">
                        <a:lnSpc>
                          <a:spcPts val="1920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y =</a:t>
                      </a:r>
                      <a:r>
                        <a:rPr sz="1800" b="1" spc="-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b="1" spc="-25" dirty="0">
                          <a:latin typeface="Courier New"/>
                          <a:cs typeface="Courier New"/>
                        </a:rPr>
                        <a:t>r2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BEBEBE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BEBEBE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R="31750" algn="ctr">
                        <a:lnSpc>
                          <a:spcPts val="1920"/>
                        </a:lnSpc>
                      </a:pPr>
                      <a:r>
                        <a:rPr sz="1800" b="1" spc="-10" dirty="0">
                          <a:latin typeface="Courier New"/>
                          <a:cs typeface="Courier New"/>
                        </a:rPr>
                        <a:t>xend()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BEBEBE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BEBEBE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4225290" y="2806953"/>
            <a:ext cx="26339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xbegin()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starts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transaction </a:t>
            </a:r>
            <a:r>
              <a:rPr sz="1800" dirty="0">
                <a:latin typeface="Calibri"/>
                <a:cs typeface="Calibri"/>
              </a:rPr>
              <a:t>xend()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ends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transaction </a:t>
            </a:r>
            <a:r>
              <a:rPr sz="1800" dirty="0">
                <a:latin typeface="Calibri"/>
                <a:cs typeface="Calibri"/>
              </a:rPr>
              <a:t>started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most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recent xbegin()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4128" rIns="0" bIns="0" rtlCol="0">
            <a:spAutoFit/>
          </a:bodyPr>
          <a:lstStyle/>
          <a:p>
            <a:pPr marL="783590">
              <a:lnSpc>
                <a:spcPct val="100000"/>
              </a:lnSpc>
              <a:spcBef>
                <a:spcPts val="105"/>
              </a:spcBef>
            </a:pPr>
            <a:r>
              <a:rPr dirty="0"/>
              <a:t>Transactional Memory:</a:t>
            </a:r>
            <a:r>
              <a:rPr spc="-15" dirty="0"/>
              <a:t> </a:t>
            </a:r>
            <a:r>
              <a:rPr dirty="0"/>
              <a:t>Atomicity for</a:t>
            </a:r>
            <a:r>
              <a:rPr spc="-45" dirty="0"/>
              <a:t> </a:t>
            </a:r>
            <a:r>
              <a:rPr spc="-10" dirty="0"/>
              <a:t>“n-</a:t>
            </a:r>
            <a:r>
              <a:rPr spc="-20" dirty="0"/>
              <a:t>CAS”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55394" y="2649982"/>
            <a:ext cx="2252980" cy="1889125"/>
            <a:chOff x="1755394" y="2649982"/>
            <a:chExt cx="2252980" cy="1889125"/>
          </a:xfrm>
        </p:grpSpPr>
        <p:sp>
          <p:nvSpPr>
            <p:cNvPr id="4" name="object 4"/>
            <p:cNvSpPr/>
            <p:nvPr/>
          </p:nvSpPr>
          <p:spPr>
            <a:xfrm>
              <a:off x="1761744" y="2656332"/>
              <a:ext cx="2240280" cy="1876425"/>
            </a:xfrm>
            <a:custGeom>
              <a:avLst/>
              <a:gdLst/>
              <a:ahLst/>
              <a:cxnLst/>
              <a:rect l="l" t="t" r="r" b="b"/>
              <a:pathLst>
                <a:path w="2240279" h="1876425">
                  <a:moveTo>
                    <a:pt x="2240280" y="0"/>
                  </a:moveTo>
                  <a:lnTo>
                    <a:pt x="0" y="0"/>
                  </a:lnTo>
                  <a:lnTo>
                    <a:pt x="0" y="1876044"/>
                  </a:lnTo>
                  <a:lnTo>
                    <a:pt x="2240280" y="1876044"/>
                  </a:lnTo>
                  <a:lnTo>
                    <a:pt x="224028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61744" y="2656332"/>
              <a:ext cx="2240280" cy="1876425"/>
            </a:xfrm>
            <a:custGeom>
              <a:avLst/>
              <a:gdLst/>
              <a:ahLst/>
              <a:cxnLst/>
              <a:rect l="l" t="t" r="r" b="b"/>
              <a:pathLst>
                <a:path w="2240279" h="1876425">
                  <a:moveTo>
                    <a:pt x="0" y="1876044"/>
                  </a:moveTo>
                  <a:lnTo>
                    <a:pt x="2240280" y="1876044"/>
                  </a:lnTo>
                  <a:lnTo>
                    <a:pt x="2240280" y="0"/>
                  </a:lnTo>
                  <a:lnTo>
                    <a:pt x="0" y="0"/>
                  </a:lnTo>
                  <a:lnTo>
                    <a:pt x="0" y="187604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458973" y="2085213"/>
            <a:ext cx="847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Thread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57566" y="2085213"/>
            <a:ext cx="847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Thread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56054" y="2734183"/>
            <a:ext cx="139255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ourier New"/>
                <a:cs typeface="Courier New"/>
              </a:rPr>
              <a:t>xbegin() </a:t>
            </a:r>
            <a:r>
              <a:rPr sz="1800" b="1" dirty="0">
                <a:latin typeface="Courier New"/>
                <a:cs typeface="Courier New"/>
              </a:rPr>
              <a:t>r1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x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1 </a:t>
            </a:r>
            <a:r>
              <a:rPr sz="1800" b="1" dirty="0">
                <a:latin typeface="Courier New"/>
                <a:cs typeface="Courier New"/>
              </a:rPr>
              <a:t>r2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y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1 </a:t>
            </a:r>
            <a:r>
              <a:rPr sz="1800" b="1" dirty="0">
                <a:latin typeface="Courier New"/>
                <a:cs typeface="Courier New"/>
              </a:rPr>
              <a:t>x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r1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y =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spc="-35" dirty="0">
                <a:latin typeface="Courier New"/>
                <a:cs typeface="Courier New"/>
              </a:rPr>
              <a:t>r2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ourier New"/>
                <a:cs typeface="Courier New"/>
              </a:rPr>
              <a:t>ABORT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55798" y="5474309"/>
            <a:ext cx="529971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Transaction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0000"/>
                </a:solidFill>
                <a:latin typeface="Calibri"/>
                <a:cs typeface="Calibri"/>
              </a:rPr>
              <a:t>aborts</a:t>
            </a:r>
            <a:r>
              <a:rPr sz="2400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if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another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thread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accesses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location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accessed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transaction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(or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if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explicitly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aborted)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359142" y="2660650"/>
            <a:ext cx="2252980" cy="1889125"/>
            <a:chOff x="7359142" y="2660650"/>
            <a:chExt cx="2252980" cy="1889125"/>
          </a:xfrm>
        </p:grpSpPr>
        <p:sp>
          <p:nvSpPr>
            <p:cNvPr id="11" name="object 11"/>
            <p:cNvSpPr/>
            <p:nvPr/>
          </p:nvSpPr>
          <p:spPr>
            <a:xfrm>
              <a:off x="7365492" y="2667000"/>
              <a:ext cx="2240280" cy="1876425"/>
            </a:xfrm>
            <a:custGeom>
              <a:avLst/>
              <a:gdLst/>
              <a:ahLst/>
              <a:cxnLst/>
              <a:rect l="l" t="t" r="r" b="b"/>
              <a:pathLst>
                <a:path w="2240279" h="1876425">
                  <a:moveTo>
                    <a:pt x="2240279" y="0"/>
                  </a:moveTo>
                  <a:lnTo>
                    <a:pt x="0" y="0"/>
                  </a:lnTo>
                  <a:lnTo>
                    <a:pt x="0" y="1876044"/>
                  </a:lnTo>
                  <a:lnTo>
                    <a:pt x="2240279" y="1876044"/>
                  </a:lnTo>
                  <a:lnTo>
                    <a:pt x="224027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65492" y="2667000"/>
              <a:ext cx="2240280" cy="1876425"/>
            </a:xfrm>
            <a:custGeom>
              <a:avLst/>
              <a:gdLst/>
              <a:ahLst/>
              <a:cxnLst/>
              <a:rect l="l" t="t" r="r" b="b"/>
              <a:pathLst>
                <a:path w="2240279" h="1876425">
                  <a:moveTo>
                    <a:pt x="0" y="1876044"/>
                  </a:moveTo>
                  <a:lnTo>
                    <a:pt x="2240279" y="1876044"/>
                  </a:lnTo>
                  <a:lnTo>
                    <a:pt x="2240279" y="0"/>
                  </a:lnTo>
                  <a:lnTo>
                    <a:pt x="0" y="0"/>
                  </a:lnTo>
                  <a:lnTo>
                    <a:pt x="0" y="187604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567041" y="3354451"/>
            <a:ext cx="845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y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17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75788" y="3504310"/>
            <a:ext cx="4614545" cy="654050"/>
          </a:xfrm>
          <a:custGeom>
            <a:avLst/>
            <a:gdLst/>
            <a:ahLst/>
            <a:cxnLst/>
            <a:rect l="l" t="t" r="r" b="b"/>
            <a:pathLst>
              <a:path w="4614545" h="654050">
                <a:moveTo>
                  <a:pt x="159893" y="483488"/>
                </a:moveTo>
                <a:lnTo>
                  <a:pt x="0" y="589280"/>
                </a:lnTo>
                <a:lnTo>
                  <a:pt x="180594" y="653669"/>
                </a:lnTo>
                <a:lnTo>
                  <a:pt x="174121" y="600456"/>
                </a:lnTo>
                <a:lnTo>
                  <a:pt x="145287" y="600456"/>
                </a:lnTo>
                <a:lnTo>
                  <a:pt x="138430" y="543687"/>
                </a:lnTo>
                <a:lnTo>
                  <a:pt x="166795" y="540235"/>
                </a:lnTo>
                <a:lnTo>
                  <a:pt x="159893" y="483488"/>
                </a:lnTo>
                <a:close/>
              </a:path>
              <a:path w="4614545" h="654050">
                <a:moveTo>
                  <a:pt x="166795" y="540235"/>
                </a:moveTo>
                <a:lnTo>
                  <a:pt x="138430" y="543687"/>
                </a:lnTo>
                <a:lnTo>
                  <a:pt x="145287" y="600456"/>
                </a:lnTo>
                <a:lnTo>
                  <a:pt x="173700" y="596998"/>
                </a:lnTo>
                <a:lnTo>
                  <a:pt x="166795" y="540235"/>
                </a:lnTo>
                <a:close/>
              </a:path>
              <a:path w="4614545" h="654050">
                <a:moveTo>
                  <a:pt x="173700" y="596998"/>
                </a:moveTo>
                <a:lnTo>
                  <a:pt x="145287" y="600456"/>
                </a:lnTo>
                <a:lnTo>
                  <a:pt x="174121" y="600456"/>
                </a:lnTo>
                <a:lnTo>
                  <a:pt x="173700" y="596998"/>
                </a:lnTo>
                <a:close/>
              </a:path>
              <a:path w="4614545" h="654050">
                <a:moveTo>
                  <a:pt x="4607306" y="0"/>
                </a:moveTo>
                <a:lnTo>
                  <a:pt x="166795" y="540235"/>
                </a:lnTo>
                <a:lnTo>
                  <a:pt x="173700" y="596998"/>
                </a:lnTo>
                <a:lnTo>
                  <a:pt x="4614291" y="56641"/>
                </a:lnTo>
                <a:lnTo>
                  <a:pt x="460730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4128" rIns="0" bIns="0" rtlCol="0">
            <a:spAutoFit/>
          </a:bodyPr>
          <a:lstStyle/>
          <a:p>
            <a:pPr marL="78359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Transactional</a:t>
            </a:r>
            <a:r>
              <a:rPr spc="-105" dirty="0"/>
              <a:t> </a:t>
            </a:r>
            <a:r>
              <a:rPr dirty="0"/>
              <a:t>Memory:</a:t>
            </a:r>
            <a:r>
              <a:rPr spc="-105" dirty="0"/>
              <a:t> </a:t>
            </a:r>
            <a:r>
              <a:rPr dirty="0"/>
              <a:t>Atomicity</a:t>
            </a:r>
            <a:r>
              <a:rPr spc="-80" dirty="0"/>
              <a:t> </a:t>
            </a:r>
            <a:r>
              <a:rPr dirty="0"/>
              <a:t>for</a:t>
            </a:r>
            <a:r>
              <a:rPr spc="-75" dirty="0"/>
              <a:t> </a:t>
            </a:r>
            <a:r>
              <a:rPr spc="-30" dirty="0"/>
              <a:t>“n-</a:t>
            </a:r>
            <a:r>
              <a:rPr spc="-20" dirty="0"/>
              <a:t>CAS”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55394" y="2649982"/>
            <a:ext cx="2252980" cy="1889125"/>
            <a:chOff x="1755394" y="2649982"/>
            <a:chExt cx="2252980" cy="1889125"/>
          </a:xfrm>
        </p:grpSpPr>
        <p:sp>
          <p:nvSpPr>
            <p:cNvPr id="4" name="object 4"/>
            <p:cNvSpPr/>
            <p:nvPr/>
          </p:nvSpPr>
          <p:spPr>
            <a:xfrm>
              <a:off x="1761744" y="2656332"/>
              <a:ext cx="2240280" cy="1876425"/>
            </a:xfrm>
            <a:custGeom>
              <a:avLst/>
              <a:gdLst/>
              <a:ahLst/>
              <a:cxnLst/>
              <a:rect l="l" t="t" r="r" b="b"/>
              <a:pathLst>
                <a:path w="2240279" h="1876425">
                  <a:moveTo>
                    <a:pt x="2240280" y="0"/>
                  </a:moveTo>
                  <a:lnTo>
                    <a:pt x="0" y="0"/>
                  </a:lnTo>
                  <a:lnTo>
                    <a:pt x="0" y="1876044"/>
                  </a:lnTo>
                  <a:lnTo>
                    <a:pt x="2240280" y="1876044"/>
                  </a:lnTo>
                  <a:lnTo>
                    <a:pt x="224028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61744" y="2656332"/>
              <a:ext cx="2240280" cy="1876425"/>
            </a:xfrm>
            <a:custGeom>
              <a:avLst/>
              <a:gdLst/>
              <a:ahLst/>
              <a:cxnLst/>
              <a:rect l="l" t="t" r="r" b="b"/>
              <a:pathLst>
                <a:path w="2240279" h="1876425">
                  <a:moveTo>
                    <a:pt x="0" y="1876044"/>
                  </a:moveTo>
                  <a:lnTo>
                    <a:pt x="2240280" y="1876044"/>
                  </a:lnTo>
                  <a:lnTo>
                    <a:pt x="2240280" y="0"/>
                  </a:lnTo>
                  <a:lnTo>
                    <a:pt x="0" y="0"/>
                  </a:lnTo>
                  <a:lnTo>
                    <a:pt x="0" y="187604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458973" y="2085213"/>
            <a:ext cx="847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Thread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57566" y="2085213"/>
            <a:ext cx="850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Thread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56054" y="2734183"/>
            <a:ext cx="139255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ourier New"/>
                <a:cs typeface="Courier New"/>
              </a:rPr>
              <a:t>xbegin() </a:t>
            </a:r>
            <a:r>
              <a:rPr sz="1800" b="1" dirty="0">
                <a:latin typeface="Courier New"/>
                <a:cs typeface="Courier New"/>
              </a:rPr>
              <a:t>r1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x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1 </a:t>
            </a:r>
            <a:r>
              <a:rPr sz="1800" b="1" dirty="0">
                <a:latin typeface="Courier New"/>
                <a:cs typeface="Courier New"/>
              </a:rPr>
              <a:t>r2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y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1 </a:t>
            </a:r>
            <a:r>
              <a:rPr sz="1800" b="1" dirty="0">
                <a:latin typeface="Courier New"/>
                <a:cs typeface="Courier New"/>
              </a:rPr>
              <a:t>x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r1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y =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spc="-35" dirty="0">
                <a:latin typeface="Courier New"/>
                <a:cs typeface="Courier New"/>
              </a:rPr>
              <a:t>r2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ourier New"/>
                <a:cs typeface="Courier New"/>
              </a:rPr>
              <a:t>ABORT?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55798" y="5474309"/>
            <a:ext cx="53155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Transaction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0000"/>
                </a:solidFill>
                <a:latin typeface="Calibri"/>
                <a:cs typeface="Calibri"/>
              </a:rPr>
              <a:t>aborts</a:t>
            </a:r>
            <a:r>
              <a:rPr sz="2400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if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another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thread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accesses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location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accessed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transaction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(or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if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explicitly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aborted)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359142" y="2660650"/>
            <a:ext cx="2252980" cy="1889125"/>
            <a:chOff x="7359142" y="2660650"/>
            <a:chExt cx="2252980" cy="1889125"/>
          </a:xfrm>
        </p:grpSpPr>
        <p:sp>
          <p:nvSpPr>
            <p:cNvPr id="11" name="object 11"/>
            <p:cNvSpPr/>
            <p:nvPr/>
          </p:nvSpPr>
          <p:spPr>
            <a:xfrm>
              <a:off x="7365492" y="2667000"/>
              <a:ext cx="2240280" cy="1876425"/>
            </a:xfrm>
            <a:custGeom>
              <a:avLst/>
              <a:gdLst/>
              <a:ahLst/>
              <a:cxnLst/>
              <a:rect l="l" t="t" r="r" b="b"/>
              <a:pathLst>
                <a:path w="2240279" h="1876425">
                  <a:moveTo>
                    <a:pt x="2240279" y="0"/>
                  </a:moveTo>
                  <a:lnTo>
                    <a:pt x="0" y="0"/>
                  </a:lnTo>
                  <a:lnTo>
                    <a:pt x="0" y="1876044"/>
                  </a:lnTo>
                  <a:lnTo>
                    <a:pt x="2240279" y="1876044"/>
                  </a:lnTo>
                  <a:lnTo>
                    <a:pt x="224027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65492" y="2667000"/>
              <a:ext cx="2240280" cy="1876425"/>
            </a:xfrm>
            <a:custGeom>
              <a:avLst/>
              <a:gdLst/>
              <a:ahLst/>
              <a:cxnLst/>
              <a:rect l="l" t="t" r="r" b="b"/>
              <a:pathLst>
                <a:path w="2240279" h="1876425">
                  <a:moveTo>
                    <a:pt x="0" y="1876044"/>
                  </a:moveTo>
                  <a:lnTo>
                    <a:pt x="2240279" y="1876044"/>
                  </a:lnTo>
                  <a:lnTo>
                    <a:pt x="2240279" y="0"/>
                  </a:lnTo>
                  <a:lnTo>
                    <a:pt x="0" y="0"/>
                  </a:lnTo>
                  <a:lnTo>
                    <a:pt x="0" y="187604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567041" y="3354451"/>
            <a:ext cx="709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…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y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75788" y="3504310"/>
            <a:ext cx="4614545" cy="654050"/>
          </a:xfrm>
          <a:custGeom>
            <a:avLst/>
            <a:gdLst/>
            <a:ahLst/>
            <a:cxnLst/>
            <a:rect l="l" t="t" r="r" b="b"/>
            <a:pathLst>
              <a:path w="4614545" h="654050">
                <a:moveTo>
                  <a:pt x="159893" y="483488"/>
                </a:moveTo>
                <a:lnTo>
                  <a:pt x="0" y="589280"/>
                </a:lnTo>
                <a:lnTo>
                  <a:pt x="180594" y="653669"/>
                </a:lnTo>
                <a:lnTo>
                  <a:pt x="174121" y="600456"/>
                </a:lnTo>
                <a:lnTo>
                  <a:pt x="145287" y="600456"/>
                </a:lnTo>
                <a:lnTo>
                  <a:pt x="138430" y="543687"/>
                </a:lnTo>
                <a:lnTo>
                  <a:pt x="166795" y="540235"/>
                </a:lnTo>
                <a:lnTo>
                  <a:pt x="159893" y="483488"/>
                </a:lnTo>
                <a:close/>
              </a:path>
              <a:path w="4614545" h="654050">
                <a:moveTo>
                  <a:pt x="166795" y="540235"/>
                </a:moveTo>
                <a:lnTo>
                  <a:pt x="138430" y="543687"/>
                </a:lnTo>
                <a:lnTo>
                  <a:pt x="145287" y="600456"/>
                </a:lnTo>
                <a:lnTo>
                  <a:pt x="173700" y="596998"/>
                </a:lnTo>
                <a:lnTo>
                  <a:pt x="166795" y="540235"/>
                </a:lnTo>
                <a:close/>
              </a:path>
              <a:path w="4614545" h="654050">
                <a:moveTo>
                  <a:pt x="173700" y="596998"/>
                </a:moveTo>
                <a:lnTo>
                  <a:pt x="145287" y="600456"/>
                </a:lnTo>
                <a:lnTo>
                  <a:pt x="174121" y="600456"/>
                </a:lnTo>
                <a:lnTo>
                  <a:pt x="173700" y="596998"/>
                </a:lnTo>
                <a:close/>
              </a:path>
              <a:path w="4614545" h="654050">
                <a:moveTo>
                  <a:pt x="4607306" y="0"/>
                </a:moveTo>
                <a:lnTo>
                  <a:pt x="166795" y="540235"/>
                </a:lnTo>
                <a:lnTo>
                  <a:pt x="173700" y="596998"/>
                </a:lnTo>
                <a:lnTo>
                  <a:pt x="4614291" y="56641"/>
                </a:lnTo>
                <a:lnTo>
                  <a:pt x="460730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4128" rIns="0" bIns="0" rtlCol="0">
            <a:spAutoFit/>
          </a:bodyPr>
          <a:lstStyle/>
          <a:p>
            <a:pPr marL="78359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Transactional</a:t>
            </a:r>
            <a:r>
              <a:rPr spc="-105" dirty="0"/>
              <a:t> </a:t>
            </a:r>
            <a:r>
              <a:rPr dirty="0"/>
              <a:t>Memory:</a:t>
            </a:r>
            <a:r>
              <a:rPr spc="-105" dirty="0"/>
              <a:t> </a:t>
            </a:r>
            <a:r>
              <a:rPr dirty="0"/>
              <a:t>Atomicity</a:t>
            </a:r>
            <a:r>
              <a:rPr spc="-80" dirty="0"/>
              <a:t> </a:t>
            </a:r>
            <a:r>
              <a:rPr dirty="0"/>
              <a:t>for</a:t>
            </a:r>
            <a:r>
              <a:rPr spc="-75" dirty="0"/>
              <a:t> </a:t>
            </a:r>
            <a:r>
              <a:rPr spc="-30" dirty="0"/>
              <a:t>“n-</a:t>
            </a:r>
            <a:r>
              <a:rPr spc="-20" dirty="0"/>
              <a:t>CAS”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55394" y="2649982"/>
            <a:ext cx="2252980" cy="1889125"/>
            <a:chOff x="1755394" y="2649982"/>
            <a:chExt cx="2252980" cy="1889125"/>
          </a:xfrm>
        </p:grpSpPr>
        <p:sp>
          <p:nvSpPr>
            <p:cNvPr id="4" name="object 4"/>
            <p:cNvSpPr/>
            <p:nvPr/>
          </p:nvSpPr>
          <p:spPr>
            <a:xfrm>
              <a:off x="1761744" y="2656332"/>
              <a:ext cx="2240280" cy="1876425"/>
            </a:xfrm>
            <a:custGeom>
              <a:avLst/>
              <a:gdLst/>
              <a:ahLst/>
              <a:cxnLst/>
              <a:rect l="l" t="t" r="r" b="b"/>
              <a:pathLst>
                <a:path w="2240279" h="1876425">
                  <a:moveTo>
                    <a:pt x="2240280" y="0"/>
                  </a:moveTo>
                  <a:lnTo>
                    <a:pt x="0" y="0"/>
                  </a:lnTo>
                  <a:lnTo>
                    <a:pt x="0" y="1876044"/>
                  </a:lnTo>
                  <a:lnTo>
                    <a:pt x="2240280" y="1876044"/>
                  </a:lnTo>
                  <a:lnTo>
                    <a:pt x="224028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61744" y="2656332"/>
              <a:ext cx="2240280" cy="1876425"/>
            </a:xfrm>
            <a:custGeom>
              <a:avLst/>
              <a:gdLst/>
              <a:ahLst/>
              <a:cxnLst/>
              <a:rect l="l" t="t" r="r" b="b"/>
              <a:pathLst>
                <a:path w="2240279" h="1876425">
                  <a:moveTo>
                    <a:pt x="0" y="1876044"/>
                  </a:moveTo>
                  <a:lnTo>
                    <a:pt x="2240280" y="1876044"/>
                  </a:lnTo>
                  <a:lnTo>
                    <a:pt x="2240280" y="0"/>
                  </a:lnTo>
                  <a:lnTo>
                    <a:pt x="0" y="0"/>
                  </a:lnTo>
                  <a:lnTo>
                    <a:pt x="0" y="187604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458973" y="2085213"/>
            <a:ext cx="847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Thread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57566" y="2085213"/>
            <a:ext cx="847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Thread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56054" y="2734183"/>
            <a:ext cx="139255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ourier New"/>
                <a:cs typeface="Courier New"/>
              </a:rPr>
              <a:t>xbegin() </a:t>
            </a:r>
            <a:r>
              <a:rPr sz="1800" b="1" dirty="0">
                <a:latin typeface="Courier New"/>
                <a:cs typeface="Courier New"/>
              </a:rPr>
              <a:t>r1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x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1 </a:t>
            </a:r>
            <a:r>
              <a:rPr sz="1800" b="1" dirty="0">
                <a:latin typeface="Courier New"/>
                <a:cs typeface="Courier New"/>
              </a:rPr>
              <a:t>r2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y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1 </a:t>
            </a:r>
            <a:r>
              <a:rPr sz="1800" b="1" dirty="0">
                <a:latin typeface="Courier New"/>
                <a:cs typeface="Courier New"/>
              </a:rPr>
              <a:t>x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r1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y =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spc="-35" dirty="0">
                <a:latin typeface="Courier New"/>
                <a:cs typeface="Courier New"/>
              </a:rPr>
              <a:t>r2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ourier New"/>
                <a:cs typeface="Courier New"/>
              </a:rPr>
              <a:t>ABORT?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43377" y="5306974"/>
            <a:ext cx="660145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Transaction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0000"/>
                </a:solidFill>
                <a:latin typeface="Calibri"/>
                <a:cs typeface="Calibri"/>
              </a:rPr>
              <a:t>aborts</a:t>
            </a:r>
            <a:r>
              <a:rPr sz="2400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if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another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thread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reads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location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written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by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the transaction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writes</a:t>
            </a:r>
            <a:r>
              <a:rPr sz="24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location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accessed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by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transaction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(“Conflicting”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accesses)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359142" y="2660650"/>
            <a:ext cx="2252980" cy="1889125"/>
            <a:chOff x="7359142" y="2660650"/>
            <a:chExt cx="2252980" cy="1889125"/>
          </a:xfrm>
        </p:grpSpPr>
        <p:sp>
          <p:nvSpPr>
            <p:cNvPr id="11" name="object 11"/>
            <p:cNvSpPr/>
            <p:nvPr/>
          </p:nvSpPr>
          <p:spPr>
            <a:xfrm>
              <a:off x="7365492" y="2667000"/>
              <a:ext cx="2240280" cy="1876425"/>
            </a:xfrm>
            <a:custGeom>
              <a:avLst/>
              <a:gdLst/>
              <a:ahLst/>
              <a:cxnLst/>
              <a:rect l="l" t="t" r="r" b="b"/>
              <a:pathLst>
                <a:path w="2240279" h="1876425">
                  <a:moveTo>
                    <a:pt x="2240279" y="0"/>
                  </a:moveTo>
                  <a:lnTo>
                    <a:pt x="0" y="0"/>
                  </a:lnTo>
                  <a:lnTo>
                    <a:pt x="0" y="1876044"/>
                  </a:lnTo>
                  <a:lnTo>
                    <a:pt x="2240279" y="1876044"/>
                  </a:lnTo>
                  <a:lnTo>
                    <a:pt x="224027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65492" y="2667000"/>
              <a:ext cx="2240280" cy="1876425"/>
            </a:xfrm>
            <a:custGeom>
              <a:avLst/>
              <a:gdLst/>
              <a:ahLst/>
              <a:cxnLst/>
              <a:rect l="l" t="t" r="r" b="b"/>
              <a:pathLst>
                <a:path w="2240279" h="1876425">
                  <a:moveTo>
                    <a:pt x="0" y="1876044"/>
                  </a:moveTo>
                  <a:lnTo>
                    <a:pt x="2240279" y="1876044"/>
                  </a:lnTo>
                  <a:lnTo>
                    <a:pt x="2240279" y="0"/>
                  </a:lnTo>
                  <a:lnTo>
                    <a:pt x="0" y="0"/>
                  </a:lnTo>
                  <a:lnTo>
                    <a:pt x="0" y="187604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567041" y="3354451"/>
            <a:ext cx="709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…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y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75788" y="3504310"/>
            <a:ext cx="4614545" cy="654050"/>
          </a:xfrm>
          <a:custGeom>
            <a:avLst/>
            <a:gdLst/>
            <a:ahLst/>
            <a:cxnLst/>
            <a:rect l="l" t="t" r="r" b="b"/>
            <a:pathLst>
              <a:path w="4614545" h="654050">
                <a:moveTo>
                  <a:pt x="159893" y="483488"/>
                </a:moveTo>
                <a:lnTo>
                  <a:pt x="0" y="589280"/>
                </a:lnTo>
                <a:lnTo>
                  <a:pt x="180594" y="653669"/>
                </a:lnTo>
                <a:lnTo>
                  <a:pt x="174121" y="600456"/>
                </a:lnTo>
                <a:lnTo>
                  <a:pt x="145287" y="600456"/>
                </a:lnTo>
                <a:lnTo>
                  <a:pt x="138430" y="543687"/>
                </a:lnTo>
                <a:lnTo>
                  <a:pt x="166795" y="540235"/>
                </a:lnTo>
                <a:lnTo>
                  <a:pt x="159893" y="483488"/>
                </a:lnTo>
                <a:close/>
              </a:path>
              <a:path w="4614545" h="654050">
                <a:moveTo>
                  <a:pt x="166795" y="540235"/>
                </a:moveTo>
                <a:lnTo>
                  <a:pt x="138430" y="543687"/>
                </a:lnTo>
                <a:lnTo>
                  <a:pt x="145287" y="600456"/>
                </a:lnTo>
                <a:lnTo>
                  <a:pt x="173700" y="596998"/>
                </a:lnTo>
                <a:lnTo>
                  <a:pt x="166795" y="540235"/>
                </a:lnTo>
                <a:close/>
              </a:path>
              <a:path w="4614545" h="654050">
                <a:moveTo>
                  <a:pt x="173700" y="596998"/>
                </a:moveTo>
                <a:lnTo>
                  <a:pt x="145287" y="600456"/>
                </a:lnTo>
                <a:lnTo>
                  <a:pt x="174121" y="600456"/>
                </a:lnTo>
                <a:lnTo>
                  <a:pt x="173700" y="596998"/>
                </a:lnTo>
                <a:close/>
              </a:path>
              <a:path w="4614545" h="654050">
                <a:moveTo>
                  <a:pt x="4607306" y="0"/>
                </a:moveTo>
                <a:lnTo>
                  <a:pt x="166795" y="540235"/>
                </a:lnTo>
                <a:lnTo>
                  <a:pt x="173700" y="596998"/>
                </a:lnTo>
                <a:lnTo>
                  <a:pt x="4614291" y="56641"/>
                </a:lnTo>
                <a:lnTo>
                  <a:pt x="460730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4128" rIns="0" bIns="0" rtlCol="0">
            <a:spAutoFit/>
          </a:bodyPr>
          <a:lstStyle/>
          <a:p>
            <a:pPr marL="78359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Transactional</a:t>
            </a:r>
            <a:r>
              <a:rPr spc="-105" dirty="0"/>
              <a:t> </a:t>
            </a:r>
            <a:r>
              <a:rPr dirty="0"/>
              <a:t>Memory:</a:t>
            </a:r>
            <a:r>
              <a:rPr spc="-105" dirty="0"/>
              <a:t> </a:t>
            </a:r>
            <a:r>
              <a:rPr dirty="0"/>
              <a:t>Atomicity</a:t>
            </a:r>
            <a:r>
              <a:rPr spc="-80" dirty="0"/>
              <a:t> </a:t>
            </a:r>
            <a:r>
              <a:rPr dirty="0"/>
              <a:t>for</a:t>
            </a:r>
            <a:r>
              <a:rPr spc="-75" dirty="0"/>
              <a:t> </a:t>
            </a:r>
            <a:r>
              <a:rPr spc="-30" dirty="0"/>
              <a:t>“n-</a:t>
            </a:r>
            <a:r>
              <a:rPr spc="-20" dirty="0"/>
              <a:t>CAS”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55394" y="2649982"/>
            <a:ext cx="2252980" cy="1889125"/>
            <a:chOff x="1755394" y="2649982"/>
            <a:chExt cx="2252980" cy="1889125"/>
          </a:xfrm>
        </p:grpSpPr>
        <p:sp>
          <p:nvSpPr>
            <p:cNvPr id="4" name="object 4"/>
            <p:cNvSpPr/>
            <p:nvPr/>
          </p:nvSpPr>
          <p:spPr>
            <a:xfrm>
              <a:off x="1761744" y="2656332"/>
              <a:ext cx="2240280" cy="1876425"/>
            </a:xfrm>
            <a:custGeom>
              <a:avLst/>
              <a:gdLst/>
              <a:ahLst/>
              <a:cxnLst/>
              <a:rect l="l" t="t" r="r" b="b"/>
              <a:pathLst>
                <a:path w="2240279" h="1876425">
                  <a:moveTo>
                    <a:pt x="2240280" y="0"/>
                  </a:moveTo>
                  <a:lnTo>
                    <a:pt x="0" y="0"/>
                  </a:lnTo>
                  <a:lnTo>
                    <a:pt x="0" y="1876044"/>
                  </a:lnTo>
                  <a:lnTo>
                    <a:pt x="2240280" y="1876044"/>
                  </a:lnTo>
                  <a:lnTo>
                    <a:pt x="224028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61744" y="2656332"/>
              <a:ext cx="2240280" cy="1876425"/>
            </a:xfrm>
            <a:custGeom>
              <a:avLst/>
              <a:gdLst/>
              <a:ahLst/>
              <a:cxnLst/>
              <a:rect l="l" t="t" r="r" b="b"/>
              <a:pathLst>
                <a:path w="2240279" h="1876425">
                  <a:moveTo>
                    <a:pt x="0" y="1876044"/>
                  </a:moveTo>
                  <a:lnTo>
                    <a:pt x="2240280" y="1876044"/>
                  </a:lnTo>
                  <a:lnTo>
                    <a:pt x="2240280" y="0"/>
                  </a:lnTo>
                  <a:lnTo>
                    <a:pt x="0" y="0"/>
                  </a:lnTo>
                  <a:lnTo>
                    <a:pt x="0" y="187604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458973" y="2085213"/>
            <a:ext cx="850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Thread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57566" y="2085213"/>
            <a:ext cx="847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Thread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56054" y="2734183"/>
            <a:ext cx="139255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ourier New"/>
                <a:cs typeface="Courier New"/>
              </a:rPr>
              <a:t>xbegin() </a:t>
            </a:r>
            <a:r>
              <a:rPr sz="1800" b="1" dirty="0">
                <a:latin typeface="Courier New"/>
                <a:cs typeface="Courier New"/>
              </a:rPr>
              <a:t>r1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x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1 </a:t>
            </a:r>
            <a:r>
              <a:rPr sz="1800" b="1" dirty="0">
                <a:latin typeface="Courier New"/>
                <a:cs typeface="Courier New"/>
              </a:rPr>
              <a:t>r2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y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1 </a:t>
            </a:r>
            <a:r>
              <a:rPr sz="1800" b="1" dirty="0">
                <a:latin typeface="Courier New"/>
                <a:cs typeface="Courier New"/>
              </a:rPr>
              <a:t>x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r1 </a:t>
            </a:r>
            <a:r>
              <a:rPr sz="1800" b="1" strike="sngStrike" spc="-10" dirty="0">
                <a:latin typeface="Courier New"/>
                <a:cs typeface="Courier New"/>
              </a:rPr>
              <a:t>ABORT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15665" y="5084521"/>
            <a:ext cx="41471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Reads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don’t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conflict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transactions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can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read-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share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data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359142" y="2660650"/>
            <a:ext cx="2252980" cy="1889125"/>
            <a:chOff x="7359142" y="2660650"/>
            <a:chExt cx="2252980" cy="1889125"/>
          </a:xfrm>
        </p:grpSpPr>
        <p:sp>
          <p:nvSpPr>
            <p:cNvPr id="11" name="object 11"/>
            <p:cNvSpPr/>
            <p:nvPr/>
          </p:nvSpPr>
          <p:spPr>
            <a:xfrm>
              <a:off x="7365492" y="2667000"/>
              <a:ext cx="2240280" cy="1876425"/>
            </a:xfrm>
            <a:custGeom>
              <a:avLst/>
              <a:gdLst/>
              <a:ahLst/>
              <a:cxnLst/>
              <a:rect l="l" t="t" r="r" b="b"/>
              <a:pathLst>
                <a:path w="2240279" h="1876425">
                  <a:moveTo>
                    <a:pt x="2240279" y="0"/>
                  </a:moveTo>
                  <a:lnTo>
                    <a:pt x="0" y="0"/>
                  </a:lnTo>
                  <a:lnTo>
                    <a:pt x="0" y="1876044"/>
                  </a:lnTo>
                  <a:lnTo>
                    <a:pt x="2240279" y="1876044"/>
                  </a:lnTo>
                  <a:lnTo>
                    <a:pt x="224027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65492" y="2667000"/>
              <a:ext cx="2240280" cy="1876425"/>
            </a:xfrm>
            <a:custGeom>
              <a:avLst/>
              <a:gdLst/>
              <a:ahLst/>
              <a:cxnLst/>
              <a:rect l="l" t="t" r="r" b="b"/>
              <a:pathLst>
                <a:path w="2240279" h="1876425">
                  <a:moveTo>
                    <a:pt x="0" y="1876044"/>
                  </a:moveTo>
                  <a:lnTo>
                    <a:pt x="2240279" y="1876044"/>
                  </a:lnTo>
                  <a:lnTo>
                    <a:pt x="2240279" y="0"/>
                  </a:lnTo>
                  <a:lnTo>
                    <a:pt x="0" y="0"/>
                  </a:lnTo>
                  <a:lnTo>
                    <a:pt x="0" y="187604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567041" y="3354451"/>
            <a:ext cx="709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…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y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75788" y="3504310"/>
            <a:ext cx="4614545" cy="654050"/>
          </a:xfrm>
          <a:custGeom>
            <a:avLst/>
            <a:gdLst/>
            <a:ahLst/>
            <a:cxnLst/>
            <a:rect l="l" t="t" r="r" b="b"/>
            <a:pathLst>
              <a:path w="4614545" h="654050">
                <a:moveTo>
                  <a:pt x="159893" y="483488"/>
                </a:moveTo>
                <a:lnTo>
                  <a:pt x="0" y="589280"/>
                </a:lnTo>
                <a:lnTo>
                  <a:pt x="180594" y="653669"/>
                </a:lnTo>
                <a:lnTo>
                  <a:pt x="174121" y="600456"/>
                </a:lnTo>
                <a:lnTo>
                  <a:pt x="145287" y="600456"/>
                </a:lnTo>
                <a:lnTo>
                  <a:pt x="138430" y="543687"/>
                </a:lnTo>
                <a:lnTo>
                  <a:pt x="166795" y="540235"/>
                </a:lnTo>
                <a:lnTo>
                  <a:pt x="159893" y="483488"/>
                </a:lnTo>
                <a:close/>
              </a:path>
              <a:path w="4614545" h="654050">
                <a:moveTo>
                  <a:pt x="166795" y="540235"/>
                </a:moveTo>
                <a:lnTo>
                  <a:pt x="138430" y="543687"/>
                </a:lnTo>
                <a:lnTo>
                  <a:pt x="145287" y="600456"/>
                </a:lnTo>
                <a:lnTo>
                  <a:pt x="173700" y="596998"/>
                </a:lnTo>
                <a:lnTo>
                  <a:pt x="166795" y="540235"/>
                </a:lnTo>
                <a:close/>
              </a:path>
              <a:path w="4614545" h="654050">
                <a:moveTo>
                  <a:pt x="173700" y="596998"/>
                </a:moveTo>
                <a:lnTo>
                  <a:pt x="145287" y="600456"/>
                </a:lnTo>
                <a:lnTo>
                  <a:pt x="174121" y="600456"/>
                </a:lnTo>
                <a:lnTo>
                  <a:pt x="173700" y="596998"/>
                </a:lnTo>
                <a:close/>
              </a:path>
              <a:path w="4614545" h="654050">
                <a:moveTo>
                  <a:pt x="4607306" y="0"/>
                </a:moveTo>
                <a:lnTo>
                  <a:pt x="166795" y="540235"/>
                </a:lnTo>
                <a:lnTo>
                  <a:pt x="173700" y="596998"/>
                </a:lnTo>
                <a:lnTo>
                  <a:pt x="4614291" y="56641"/>
                </a:lnTo>
                <a:lnTo>
                  <a:pt x="460730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4128" rIns="0" bIns="0" rtlCol="0">
            <a:spAutoFit/>
          </a:bodyPr>
          <a:lstStyle/>
          <a:p>
            <a:pPr marL="78359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5" dirty="0"/>
              <a:t> </a:t>
            </a:r>
            <a:r>
              <a:rPr dirty="0"/>
              <a:t>do</a:t>
            </a:r>
            <a:r>
              <a:rPr spc="-5" dirty="0"/>
              <a:t> </a:t>
            </a:r>
            <a:r>
              <a:rPr dirty="0"/>
              <a:t>we</a:t>
            </a:r>
            <a:r>
              <a:rPr spc="-5" dirty="0"/>
              <a:t> </a:t>
            </a:r>
            <a:r>
              <a:rPr dirty="0"/>
              <a:t>do</a:t>
            </a:r>
            <a:r>
              <a:rPr spc="-5" dirty="0"/>
              <a:t> </a:t>
            </a:r>
            <a:r>
              <a:rPr dirty="0"/>
              <a:t>if</a:t>
            </a:r>
            <a:r>
              <a:rPr spc="-5" dirty="0"/>
              <a:t> </a:t>
            </a:r>
            <a:r>
              <a:rPr dirty="0"/>
              <a:t>we</a:t>
            </a:r>
            <a:r>
              <a:rPr spc="10" dirty="0"/>
              <a:t> </a:t>
            </a:r>
            <a:r>
              <a:rPr dirty="0"/>
              <a:t>have</a:t>
            </a:r>
            <a:r>
              <a:rPr spc="-5" dirty="0"/>
              <a:t> </a:t>
            </a:r>
            <a:r>
              <a:rPr dirty="0"/>
              <a:t>repeated </a:t>
            </a:r>
            <a:r>
              <a:rPr spc="-10" dirty="0"/>
              <a:t>aborts?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78254" y="2430526"/>
            <a:ext cx="2252980" cy="1561465"/>
            <a:chOff x="1778254" y="2430526"/>
            <a:chExt cx="2252980" cy="1561465"/>
          </a:xfrm>
        </p:grpSpPr>
        <p:sp>
          <p:nvSpPr>
            <p:cNvPr id="4" name="object 4"/>
            <p:cNvSpPr/>
            <p:nvPr/>
          </p:nvSpPr>
          <p:spPr>
            <a:xfrm>
              <a:off x="1784604" y="2436876"/>
              <a:ext cx="2240280" cy="1548765"/>
            </a:xfrm>
            <a:custGeom>
              <a:avLst/>
              <a:gdLst/>
              <a:ahLst/>
              <a:cxnLst/>
              <a:rect l="l" t="t" r="r" b="b"/>
              <a:pathLst>
                <a:path w="2240279" h="1548764">
                  <a:moveTo>
                    <a:pt x="2240280" y="0"/>
                  </a:moveTo>
                  <a:lnTo>
                    <a:pt x="0" y="0"/>
                  </a:lnTo>
                  <a:lnTo>
                    <a:pt x="0" y="1548384"/>
                  </a:lnTo>
                  <a:lnTo>
                    <a:pt x="2240280" y="1548384"/>
                  </a:lnTo>
                  <a:lnTo>
                    <a:pt x="224028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84604" y="2436876"/>
              <a:ext cx="2240280" cy="1548765"/>
            </a:xfrm>
            <a:custGeom>
              <a:avLst/>
              <a:gdLst/>
              <a:ahLst/>
              <a:cxnLst/>
              <a:rect l="l" t="t" r="r" b="b"/>
              <a:pathLst>
                <a:path w="2240279" h="1548764">
                  <a:moveTo>
                    <a:pt x="0" y="1548384"/>
                  </a:moveTo>
                  <a:lnTo>
                    <a:pt x="2240280" y="1548384"/>
                  </a:lnTo>
                  <a:lnTo>
                    <a:pt x="2240280" y="0"/>
                  </a:lnTo>
                  <a:lnTo>
                    <a:pt x="0" y="0"/>
                  </a:lnTo>
                  <a:lnTo>
                    <a:pt x="0" y="15483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458973" y="2085213"/>
            <a:ext cx="847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Thread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30877" y="1973326"/>
            <a:ext cx="847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Thread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78532" y="2513152"/>
            <a:ext cx="1393190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ourier New"/>
                <a:cs typeface="Courier New"/>
              </a:rPr>
              <a:t>xbegin() </a:t>
            </a:r>
            <a:r>
              <a:rPr sz="1800" b="1" dirty="0">
                <a:latin typeface="Courier New"/>
                <a:cs typeface="Courier New"/>
              </a:rPr>
              <a:t>r1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x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</a:t>
            </a:r>
            <a:r>
              <a:rPr sz="1800" b="1" spc="-10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1 </a:t>
            </a:r>
            <a:r>
              <a:rPr sz="1800" b="1" dirty="0">
                <a:latin typeface="Courier New"/>
                <a:cs typeface="Courier New"/>
              </a:rPr>
              <a:t>r2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y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</a:t>
            </a:r>
            <a:r>
              <a:rPr sz="1800" b="1" spc="-10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1 </a:t>
            </a:r>
            <a:r>
              <a:rPr sz="1800" b="1" dirty="0">
                <a:latin typeface="Courier New"/>
                <a:cs typeface="Courier New"/>
              </a:rPr>
              <a:t>x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r1 </a:t>
            </a:r>
            <a:r>
              <a:rPr sz="1800" b="1" spc="-10" dirty="0">
                <a:latin typeface="Courier New"/>
                <a:cs typeface="Courier New"/>
              </a:rPr>
              <a:t>ABORT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39184" y="2555748"/>
            <a:ext cx="2240280" cy="153797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236220" marR="628015">
              <a:lnSpc>
                <a:spcPct val="100000"/>
              </a:lnSpc>
              <a:spcBef>
                <a:spcPts val="620"/>
              </a:spcBef>
            </a:pPr>
            <a:r>
              <a:rPr sz="1800" b="1" spc="-10" dirty="0">
                <a:latin typeface="Courier New"/>
                <a:cs typeface="Courier New"/>
              </a:rPr>
              <a:t>xbegin() </a:t>
            </a:r>
            <a:r>
              <a:rPr sz="1800" b="1" dirty="0">
                <a:latin typeface="Courier New"/>
                <a:cs typeface="Courier New"/>
              </a:rPr>
              <a:t>r1</a:t>
            </a:r>
            <a:r>
              <a:rPr sz="1800" b="1" spc="-2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x +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1 </a:t>
            </a:r>
            <a:r>
              <a:rPr sz="1800" b="1" dirty="0">
                <a:latin typeface="Courier New"/>
                <a:cs typeface="Courier New"/>
              </a:rPr>
              <a:t>r2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y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1 </a:t>
            </a:r>
            <a:r>
              <a:rPr sz="1800" b="1" dirty="0">
                <a:latin typeface="Courier New"/>
                <a:cs typeface="Courier New"/>
              </a:rPr>
              <a:t>x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r1 </a:t>
            </a:r>
            <a:r>
              <a:rPr sz="1800" b="1" spc="-10" dirty="0">
                <a:latin typeface="Courier New"/>
                <a:cs typeface="Courier New"/>
              </a:rPr>
              <a:t>ABORT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778254" y="4026153"/>
            <a:ext cx="2252980" cy="1550670"/>
            <a:chOff x="1778254" y="4026153"/>
            <a:chExt cx="2252980" cy="1550670"/>
          </a:xfrm>
        </p:grpSpPr>
        <p:sp>
          <p:nvSpPr>
            <p:cNvPr id="11" name="object 11"/>
            <p:cNvSpPr/>
            <p:nvPr/>
          </p:nvSpPr>
          <p:spPr>
            <a:xfrm>
              <a:off x="1784604" y="4032503"/>
              <a:ext cx="2240280" cy="1537970"/>
            </a:xfrm>
            <a:custGeom>
              <a:avLst/>
              <a:gdLst/>
              <a:ahLst/>
              <a:cxnLst/>
              <a:rect l="l" t="t" r="r" b="b"/>
              <a:pathLst>
                <a:path w="2240279" h="1537970">
                  <a:moveTo>
                    <a:pt x="2240280" y="0"/>
                  </a:moveTo>
                  <a:lnTo>
                    <a:pt x="0" y="0"/>
                  </a:lnTo>
                  <a:lnTo>
                    <a:pt x="0" y="1537716"/>
                  </a:lnTo>
                  <a:lnTo>
                    <a:pt x="2240280" y="1537716"/>
                  </a:lnTo>
                  <a:lnTo>
                    <a:pt x="224028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84604" y="4032503"/>
              <a:ext cx="2240280" cy="1537970"/>
            </a:xfrm>
            <a:custGeom>
              <a:avLst/>
              <a:gdLst/>
              <a:ahLst/>
              <a:cxnLst/>
              <a:rect l="l" t="t" r="r" b="b"/>
              <a:pathLst>
                <a:path w="2240279" h="1537970">
                  <a:moveTo>
                    <a:pt x="0" y="1537716"/>
                  </a:moveTo>
                  <a:lnTo>
                    <a:pt x="2240280" y="1537716"/>
                  </a:lnTo>
                  <a:lnTo>
                    <a:pt x="2240280" y="0"/>
                  </a:lnTo>
                  <a:lnTo>
                    <a:pt x="0" y="0"/>
                  </a:lnTo>
                  <a:lnTo>
                    <a:pt x="0" y="15377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006854" y="4099686"/>
            <a:ext cx="139319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ourier New"/>
                <a:cs typeface="Courier New"/>
              </a:rPr>
              <a:t>xbegin() </a:t>
            </a:r>
            <a:r>
              <a:rPr sz="1800" b="1" dirty="0">
                <a:latin typeface="Courier New"/>
                <a:cs typeface="Courier New"/>
              </a:rPr>
              <a:t>r1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x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1 </a:t>
            </a:r>
            <a:r>
              <a:rPr sz="1800" b="1" dirty="0">
                <a:latin typeface="Courier New"/>
                <a:cs typeface="Courier New"/>
              </a:rPr>
              <a:t>r2</a:t>
            </a:r>
            <a:r>
              <a:rPr sz="1800" b="1" spc="-2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y +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1 </a:t>
            </a:r>
            <a:r>
              <a:rPr sz="1800" b="1" dirty="0">
                <a:latin typeface="Courier New"/>
                <a:cs typeface="Courier New"/>
              </a:rPr>
              <a:t>x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r1 </a:t>
            </a:r>
            <a:r>
              <a:rPr sz="1800" b="1" spc="-10" dirty="0">
                <a:latin typeface="Courier New"/>
                <a:cs typeface="Courier New"/>
              </a:rPr>
              <a:t>ABORT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51376" y="4142232"/>
            <a:ext cx="2240280" cy="153797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235585" marR="629920">
              <a:lnSpc>
                <a:spcPct val="100000"/>
              </a:lnSpc>
              <a:spcBef>
                <a:spcPts val="620"/>
              </a:spcBef>
            </a:pPr>
            <a:r>
              <a:rPr sz="1800" b="1" spc="-10" dirty="0">
                <a:latin typeface="Courier New"/>
                <a:cs typeface="Courier New"/>
              </a:rPr>
              <a:t>xbegin() </a:t>
            </a:r>
            <a:r>
              <a:rPr sz="1800" b="1" dirty="0">
                <a:latin typeface="Courier New"/>
                <a:cs typeface="Courier New"/>
              </a:rPr>
              <a:t>r1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x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1 </a:t>
            </a:r>
            <a:r>
              <a:rPr sz="1800" b="1" dirty="0">
                <a:latin typeface="Courier New"/>
                <a:cs typeface="Courier New"/>
              </a:rPr>
              <a:t>r2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y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1 </a:t>
            </a:r>
            <a:r>
              <a:rPr sz="1800" b="1" dirty="0">
                <a:latin typeface="Courier New"/>
                <a:cs typeface="Courier New"/>
              </a:rPr>
              <a:t>x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r1 </a:t>
            </a:r>
            <a:r>
              <a:rPr sz="1800" b="1" spc="-10" dirty="0">
                <a:latin typeface="Courier New"/>
                <a:cs typeface="Courier New"/>
              </a:rPr>
              <a:t>ABORT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778254" y="5612638"/>
            <a:ext cx="2252980" cy="1252220"/>
            <a:chOff x="1778254" y="5612638"/>
            <a:chExt cx="2252980" cy="1252220"/>
          </a:xfrm>
        </p:grpSpPr>
        <p:sp>
          <p:nvSpPr>
            <p:cNvPr id="16" name="object 16"/>
            <p:cNvSpPr/>
            <p:nvPr/>
          </p:nvSpPr>
          <p:spPr>
            <a:xfrm>
              <a:off x="1784604" y="5618988"/>
              <a:ext cx="2240280" cy="1239520"/>
            </a:xfrm>
            <a:custGeom>
              <a:avLst/>
              <a:gdLst/>
              <a:ahLst/>
              <a:cxnLst/>
              <a:rect l="l" t="t" r="r" b="b"/>
              <a:pathLst>
                <a:path w="2240279" h="1239520">
                  <a:moveTo>
                    <a:pt x="2240280" y="0"/>
                  </a:moveTo>
                  <a:lnTo>
                    <a:pt x="0" y="0"/>
                  </a:lnTo>
                  <a:lnTo>
                    <a:pt x="0" y="1239010"/>
                  </a:lnTo>
                  <a:lnTo>
                    <a:pt x="2240280" y="1239010"/>
                  </a:lnTo>
                  <a:lnTo>
                    <a:pt x="224028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84604" y="5618988"/>
              <a:ext cx="2240280" cy="1239520"/>
            </a:xfrm>
            <a:custGeom>
              <a:avLst/>
              <a:gdLst/>
              <a:ahLst/>
              <a:cxnLst/>
              <a:rect l="l" t="t" r="r" b="b"/>
              <a:pathLst>
                <a:path w="2240279" h="1239520">
                  <a:moveTo>
                    <a:pt x="2240280" y="1239010"/>
                  </a:moveTo>
                  <a:lnTo>
                    <a:pt x="2240280" y="0"/>
                  </a:lnTo>
                  <a:lnTo>
                    <a:pt x="0" y="0"/>
                  </a:lnTo>
                  <a:lnTo>
                    <a:pt x="0" y="1239010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006854" y="5685840"/>
            <a:ext cx="13925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ourier New"/>
                <a:cs typeface="Courier New"/>
              </a:rPr>
              <a:t>xbegin() </a:t>
            </a:r>
            <a:r>
              <a:rPr sz="1800" b="1" dirty="0">
                <a:latin typeface="Courier New"/>
                <a:cs typeface="Courier New"/>
              </a:rPr>
              <a:t>r1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x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1 </a:t>
            </a:r>
            <a:r>
              <a:rPr sz="1800" b="1" dirty="0">
                <a:latin typeface="Courier New"/>
                <a:cs typeface="Courier New"/>
              </a:rPr>
              <a:t>r2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y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1 </a:t>
            </a:r>
            <a:r>
              <a:rPr sz="1800" b="1" dirty="0">
                <a:latin typeface="Courier New"/>
                <a:cs typeface="Courier New"/>
              </a:rPr>
              <a:t>x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r1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145026" y="5740653"/>
            <a:ext cx="2252980" cy="1123950"/>
            <a:chOff x="4145026" y="5740653"/>
            <a:chExt cx="2252980" cy="1123950"/>
          </a:xfrm>
        </p:grpSpPr>
        <p:sp>
          <p:nvSpPr>
            <p:cNvPr id="20" name="object 20"/>
            <p:cNvSpPr/>
            <p:nvPr/>
          </p:nvSpPr>
          <p:spPr>
            <a:xfrm>
              <a:off x="4151376" y="5747003"/>
              <a:ext cx="2240280" cy="1111250"/>
            </a:xfrm>
            <a:custGeom>
              <a:avLst/>
              <a:gdLst/>
              <a:ahLst/>
              <a:cxnLst/>
              <a:rect l="l" t="t" r="r" b="b"/>
              <a:pathLst>
                <a:path w="2240279" h="1111250">
                  <a:moveTo>
                    <a:pt x="2240279" y="0"/>
                  </a:moveTo>
                  <a:lnTo>
                    <a:pt x="0" y="0"/>
                  </a:lnTo>
                  <a:lnTo>
                    <a:pt x="0" y="1110994"/>
                  </a:lnTo>
                  <a:lnTo>
                    <a:pt x="2240279" y="1110994"/>
                  </a:lnTo>
                  <a:lnTo>
                    <a:pt x="224027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51376" y="5747003"/>
              <a:ext cx="2240280" cy="1111250"/>
            </a:xfrm>
            <a:custGeom>
              <a:avLst/>
              <a:gdLst/>
              <a:ahLst/>
              <a:cxnLst/>
              <a:rect l="l" t="t" r="r" b="b"/>
              <a:pathLst>
                <a:path w="2240279" h="1111250">
                  <a:moveTo>
                    <a:pt x="2240279" y="1110994"/>
                  </a:moveTo>
                  <a:lnTo>
                    <a:pt x="2240279" y="0"/>
                  </a:lnTo>
                  <a:lnTo>
                    <a:pt x="0" y="0"/>
                  </a:lnTo>
                  <a:lnTo>
                    <a:pt x="0" y="1110994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374260" y="5815076"/>
            <a:ext cx="13925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ourier New"/>
                <a:cs typeface="Courier New"/>
              </a:rPr>
              <a:t>xbegin() </a:t>
            </a:r>
            <a:r>
              <a:rPr sz="1800" b="1" dirty="0">
                <a:latin typeface="Courier New"/>
                <a:cs typeface="Courier New"/>
              </a:rPr>
              <a:t>r1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x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1 </a:t>
            </a:r>
            <a:r>
              <a:rPr sz="1800" b="1" dirty="0">
                <a:latin typeface="Courier New"/>
                <a:cs typeface="Courier New"/>
              </a:rPr>
              <a:t>r2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y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1 </a:t>
            </a:r>
            <a:r>
              <a:rPr sz="1800" b="1" dirty="0">
                <a:latin typeface="Courier New"/>
                <a:cs typeface="Courier New"/>
              </a:rPr>
              <a:t>x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r1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99554" y="3712845"/>
            <a:ext cx="3908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These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threads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contending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for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memory </a:t>
            </a:r>
            <a:r>
              <a:rPr sz="1800" i="1" dirty="0">
                <a:latin typeface="Calibri"/>
                <a:cs typeface="Calibri"/>
              </a:rPr>
              <a:t>locations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causing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repeated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aborts.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99554" y="4536185"/>
            <a:ext cx="3063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How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deal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contention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a </a:t>
            </a:r>
            <a:r>
              <a:rPr sz="1800" dirty="0">
                <a:latin typeface="Calibri"/>
                <a:cs typeface="Calibri"/>
              </a:rPr>
              <a:t>transactional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system?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4128" rIns="0" bIns="0" rtlCol="0">
            <a:spAutoFit/>
          </a:bodyPr>
          <a:lstStyle/>
          <a:p>
            <a:pPr marL="78359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Lock-</a:t>
            </a:r>
            <a:r>
              <a:rPr dirty="0"/>
              <a:t>based</a:t>
            </a:r>
            <a:r>
              <a:rPr spc="-55" dirty="0"/>
              <a:t> </a:t>
            </a:r>
            <a:r>
              <a:rPr dirty="0"/>
              <a:t>Fallback</a:t>
            </a:r>
            <a:r>
              <a:rPr spc="-40" dirty="0"/>
              <a:t> </a:t>
            </a:r>
            <a:r>
              <a:rPr spc="-20" dirty="0"/>
              <a:t>Path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8076" y="1955292"/>
            <a:ext cx="2470785" cy="477520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86360" rIns="0" bIns="0" rtlCol="0">
            <a:spAutoFit/>
          </a:bodyPr>
          <a:lstStyle/>
          <a:p>
            <a:pPr marL="228600" marR="48895" indent="-137160">
              <a:lnSpc>
                <a:spcPct val="100000"/>
              </a:lnSpc>
              <a:spcBef>
                <a:spcPts val="680"/>
              </a:spcBef>
            </a:pPr>
            <a:r>
              <a:rPr sz="1800" b="1" spc="-10" dirty="0">
                <a:latin typeface="Courier New"/>
                <a:cs typeface="Courier New"/>
              </a:rPr>
              <a:t>if(xbegin()==OK){ </a:t>
            </a:r>
            <a:r>
              <a:rPr sz="1800" b="1" dirty="0">
                <a:latin typeface="Courier New"/>
                <a:cs typeface="Courier New"/>
              </a:rPr>
              <a:t>rlk</a:t>
            </a:r>
            <a:r>
              <a:rPr sz="1800" b="1" spc="-35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= </a:t>
            </a:r>
            <a:r>
              <a:rPr sz="1800" b="1" spc="-10" dirty="0">
                <a:latin typeface="Courier New"/>
                <a:cs typeface="Courier New"/>
              </a:rPr>
              <a:t>read_spinlock(L) </a:t>
            </a:r>
            <a:r>
              <a:rPr sz="1800" b="1" dirty="0">
                <a:latin typeface="Courier New"/>
                <a:cs typeface="Courier New"/>
              </a:rPr>
              <a:t>r1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x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</a:t>
            </a:r>
            <a:r>
              <a:rPr sz="1800" b="1" spc="-10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1</a:t>
            </a:r>
            <a:endParaRPr sz="1800">
              <a:latin typeface="Courier New"/>
              <a:cs typeface="Courier New"/>
            </a:endParaRPr>
          </a:p>
          <a:p>
            <a:pPr marL="228600" marR="86741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ourier New"/>
                <a:cs typeface="Courier New"/>
              </a:rPr>
              <a:t>r2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y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</a:t>
            </a:r>
            <a:r>
              <a:rPr sz="1800" b="1" spc="-10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1 </a:t>
            </a:r>
            <a:r>
              <a:rPr sz="1800" b="1" dirty="0">
                <a:latin typeface="Courier New"/>
                <a:cs typeface="Courier New"/>
              </a:rPr>
              <a:t>x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r1 </a:t>
            </a:r>
            <a:r>
              <a:rPr sz="1800" b="1" spc="-10" dirty="0">
                <a:latin typeface="Courier New"/>
                <a:cs typeface="Courier New"/>
              </a:rPr>
              <a:t>xend()</a:t>
            </a:r>
            <a:endParaRPr sz="1800">
              <a:latin typeface="Courier New"/>
              <a:cs typeface="Courier New"/>
            </a:endParaRPr>
          </a:p>
          <a:p>
            <a:pPr marL="91440">
              <a:lnSpc>
                <a:spcPct val="100000"/>
              </a:lnSpc>
            </a:pPr>
            <a:r>
              <a:rPr sz="1800" b="1" spc="-10" dirty="0">
                <a:latin typeface="Courier New"/>
                <a:cs typeface="Courier New"/>
              </a:rPr>
              <a:t>}else{</a:t>
            </a:r>
            <a:endParaRPr sz="1800">
              <a:latin typeface="Courier New"/>
              <a:cs typeface="Courier New"/>
            </a:endParaRPr>
          </a:p>
          <a:p>
            <a:pPr marL="228600" marR="1003300" indent="-137160">
              <a:lnSpc>
                <a:spcPct val="100000"/>
              </a:lnSpc>
            </a:pPr>
            <a:r>
              <a:rPr sz="1800" b="1" spc="-10" dirty="0">
                <a:latin typeface="Courier New"/>
                <a:cs typeface="Courier New"/>
              </a:rPr>
              <a:t>//fallback lock(L) </a:t>
            </a:r>
            <a:r>
              <a:rPr sz="1800" b="1" dirty="0">
                <a:latin typeface="Courier New"/>
                <a:cs typeface="Courier New"/>
              </a:rPr>
              <a:t>r1</a:t>
            </a:r>
            <a:r>
              <a:rPr sz="1800" b="1" spc="-3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x+1 </a:t>
            </a:r>
            <a:r>
              <a:rPr sz="1800" b="1" dirty="0">
                <a:latin typeface="Courier New"/>
                <a:cs typeface="Courier New"/>
              </a:rPr>
              <a:t>r2</a:t>
            </a:r>
            <a:r>
              <a:rPr sz="1800" b="1" spc="-3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y+1 </a:t>
            </a:r>
            <a:r>
              <a:rPr sz="1800" b="1" dirty="0">
                <a:latin typeface="Courier New"/>
                <a:cs typeface="Courier New"/>
              </a:rPr>
              <a:t>x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r1</a:t>
            </a:r>
            <a:endParaRPr sz="1800">
              <a:latin typeface="Courier New"/>
              <a:cs typeface="Courier New"/>
            </a:endParaRPr>
          </a:p>
          <a:p>
            <a:pPr marL="228600" marR="1003935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y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r2 </a:t>
            </a:r>
            <a:r>
              <a:rPr sz="1800" b="1" spc="-10" dirty="0">
                <a:latin typeface="Courier New"/>
                <a:cs typeface="Courier New"/>
              </a:rPr>
              <a:t>unlock(L)</a:t>
            </a:r>
            <a:endParaRPr sz="1800">
              <a:latin typeface="Courier New"/>
              <a:cs typeface="Courier New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ourier New"/>
                <a:cs typeface="Courier New"/>
              </a:rPr>
              <a:t>}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93690" y="3238246"/>
            <a:ext cx="632079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8562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Add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fallback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path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abort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handling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code </a:t>
            </a:r>
            <a:r>
              <a:rPr sz="1800" dirty="0">
                <a:latin typeface="Calibri"/>
                <a:cs typeface="Calibri"/>
              </a:rPr>
              <a:t>Fallback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should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spinlocks,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TM.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Why?</a:t>
            </a:r>
            <a:r>
              <a:rPr sz="1800" b="1" spc="5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TM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case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needs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spinlock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lock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word.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Why?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fallback,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arbitrary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code.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i="1" dirty="0">
                <a:latin typeface="Calibri"/>
                <a:cs typeface="Calibri"/>
              </a:rPr>
              <a:t>Can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also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retry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TM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version repeatedly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before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giving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up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and</a:t>
            </a:r>
            <a:r>
              <a:rPr sz="1800" b="1" i="1" spc="-10" dirty="0">
                <a:latin typeface="Calibri"/>
                <a:cs typeface="Calibri"/>
              </a:rPr>
              <a:t> running </a:t>
            </a:r>
            <a:r>
              <a:rPr sz="1800" b="1" i="1" dirty="0">
                <a:latin typeface="Calibri"/>
                <a:cs typeface="Calibri"/>
              </a:rPr>
              <a:t>fallback.</a:t>
            </a:r>
            <a:r>
              <a:rPr sz="1800" b="1" i="1" spc="36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Up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to you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the programmer what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sequence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to </a:t>
            </a:r>
            <a:r>
              <a:rPr sz="1800" b="1" i="1" spc="-10" dirty="0">
                <a:latin typeface="Calibri"/>
                <a:cs typeface="Calibri"/>
              </a:rPr>
              <a:t>follow.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93690" y="5159121"/>
            <a:ext cx="62947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Calibri"/>
                <a:cs typeface="Calibri"/>
              </a:rPr>
              <a:t>Precise</a:t>
            </a:r>
            <a:r>
              <a:rPr sz="1800" b="1" i="1" spc="-3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Intel</a:t>
            </a:r>
            <a:r>
              <a:rPr sz="1800" b="1" i="1" spc="-3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TSX</a:t>
            </a:r>
            <a:r>
              <a:rPr sz="1800" b="1" i="1" spc="-3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syntax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is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available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in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the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lab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handout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and</a:t>
            </a:r>
            <a:r>
              <a:rPr sz="1800" b="1" i="1" spc="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tm.h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spc="-25" dirty="0">
                <a:latin typeface="Calibri"/>
                <a:cs typeface="Calibri"/>
              </a:rPr>
              <a:t>in </a:t>
            </a:r>
            <a:r>
              <a:rPr sz="1800" b="1" i="1" dirty="0">
                <a:latin typeface="Calibri"/>
                <a:cs typeface="Calibri"/>
              </a:rPr>
              <a:t>the lab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release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files.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11817909" cy="1510222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 marR="5080">
              <a:lnSpc>
                <a:spcPts val="5620"/>
              </a:lnSpc>
              <a:spcBef>
                <a:spcPts val="815"/>
              </a:spcBef>
            </a:pPr>
            <a:r>
              <a:rPr lang="en-US" dirty="0"/>
              <a:t>Review:</a:t>
            </a:r>
            <a:br>
              <a:rPr lang="en-US" dirty="0"/>
            </a:br>
            <a:r>
              <a:rPr dirty="0"/>
              <a:t>Synchronization</a:t>
            </a:r>
            <a:r>
              <a:rPr spc="-75" dirty="0"/>
              <a:t> </a:t>
            </a:r>
            <a:r>
              <a:rPr dirty="0"/>
              <a:t>Can</a:t>
            </a:r>
            <a:r>
              <a:rPr spc="-30" dirty="0"/>
              <a:t> </a:t>
            </a:r>
            <a:r>
              <a:rPr spc="-10" dirty="0"/>
              <a:t>Prevent </a:t>
            </a:r>
            <a:r>
              <a:rPr dirty="0"/>
              <a:t>Operation</a:t>
            </a:r>
            <a:r>
              <a:rPr spc="-55" dirty="0"/>
              <a:t> </a:t>
            </a:r>
            <a:r>
              <a:rPr spc="-10" dirty="0"/>
              <a:t>Reordering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850382" y="3546728"/>
            <a:ext cx="51562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5" dirty="0">
                <a:latin typeface="Calibri"/>
                <a:cs typeface="Calibri"/>
              </a:rPr>
              <a:t>X=1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99659" y="3300984"/>
            <a:ext cx="965200" cy="1298575"/>
            <a:chOff x="4899659" y="3300984"/>
            <a:chExt cx="965200" cy="12985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11851" y="3931920"/>
              <a:ext cx="952500" cy="6675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9659" y="3300984"/>
              <a:ext cx="946403" cy="70865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977253" y="3636086"/>
            <a:ext cx="2312035" cy="476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50" dirty="0">
                <a:latin typeface="Calibri"/>
                <a:cs typeface="Calibri"/>
              </a:rPr>
              <a:t>Memory</a:t>
            </a:r>
            <a:r>
              <a:rPr sz="2950" spc="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Fence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16017" y="4085082"/>
            <a:ext cx="3035935" cy="12700"/>
          </a:xfrm>
          <a:custGeom>
            <a:avLst/>
            <a:gdLst/>
            <a:ahLst/>
            <a:cxnLst/>
            <a:rect l="l" t="t" r="r" b="b"/>
            <a:pathLst>
              <a:path w="3035934" h="12700">
                <a:moveTo>
                  <a:pt x="0" y="12192"/>
                </a:moveTo>
                <a:lnTo>
                  <a:pt x="3035808" y="0"/>
                </a:lnTo>
              </a:path>
            </a:pathLst>
          </a:custGeom>
          <a:ln w="127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34692" y="1953005"/>
            <a:ext cx="7277734" cy="1504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dirty="0">
                <a:latin typeface="Calibri"/>
                <a:cs typeface="Calibri"/>
              </a:rPr>
              <a:t>Memory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fences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are</a:t>
            </a:r>
            <a:r>
              <a:rPr sz="2950" spc="-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one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type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of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synchronization</a:t>
            </a:r>
            <a:endParaRPr sz="2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150">
              <a:latin typeface="Calibri"/>
              <a:cs typeface="Calibri"/>
            </a:endParaRPr>
          </a:p>
          <a:p>
            <a:pPr marL="1413510" algn="ctr">
              <a:lnSpc>
                <a:spcPct val="100000"/>
              </a:lnSpc>
            </a:pPr>
            <a:r>
              <a:rPr sz="2500" spc="-20" dirty="0">
                <a:latin typeface="Calibri"/>
                <a:cs typeface="Calibri"/>
              </a:rPr>
              <a:t>r1=Y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84882" y="3374516"/>
            <a:ext cx="257492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dirty="0">
                <a:latin typeface="Calibri"/>
                <a:cs typeface="Calibri"/>
              </a:rPr>
              <a:t>Reordering</a:t>
            </a:r>
            <a:r>
              <a:rPr sz="2250" spc="-5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prevented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26311" y="4216095"/>
            <a:ext cx="9874885" cy="23310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85090" algn="ctr">
              <a:lnSpc>
                <a:spcPct val="100000"/>
              </a:lnSpc>
              <a:spcBef>
                <a:spcPts val="135"/>
              </a:spcBef>
            </a:pPr>
            <a:r>
              <a:rPr sz="2500" spc="-20" dirty="0">
                <a:latin typeface="Calibri"/>
                <a:cs typeface="Calibri"/>
              </a:rPr>
              <a:t>r1=Y</a:t>
            </a:r>
            <a:endParaRPr sz="2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450" dirty="0">
              <a:latin typeface="Calibri"/>
              <a:cs typeface="Calibri"/>
            </a:endParaRPr>
          </a:p>
          <a:p>
            <a:pPr marL="34290" algn="ctr">
              <a:lnSpc>
                <a:spcPct val="100000"/>
              </a:lnSpc>
            </a:pPr>
            <a:r>
              <a:rPr sz="2650" dirty="0">
                <a:latin typeface="Calibri"/>
                <a:cs typeface="Calibri"/>
              </a:rPr>
              <a:t>Fence</a:t>
            </a:r>
            <a:r>
              <a:rPr sz="2650" spc="-60" dirty="0">
                <a:latin typeface="Calibri"/>
                <a:cs typeface="Calibri"/>
              </a:rPr>
              <a:t> </a:t>
            </a:r>
            <a:r>
              <a:rPr sz="2650" spc="-10" dirty="0">
                <a:latin typeface="Calibri"/>
                <a:cs typeface="Calibri"/>
              </a:rPr>
              <a:t>implementation</a:t>
            </a:r>
            <a:r>
              <a:rPr sz="2650" spc="-6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depends</a:t>
            </a:r>
            <a:r>
              <a:rPr sz="2650" spc="-5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on</a:t>
            </a:r>
            <a:r>
              <a:rPr sz="2650" spc="-3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reordering</a:t>
            </a:r>
            <a:r>
              <a:rPr sz="2650" spc="-55" dirty="0">
                <a:latin typeface="Calibri"/>
                <a:cs typeface="Calibri"/>
              </a:rPr>
              <a:t> </a:t>
            </a:r>
            <a:r>
              <a:rPr sz="2650" spc="-10" dirty="0">
                <a:latin typeface="Calibri"/>
                <a:cs typeface="Calibri"/>
              </a:rPr>
              <a:t>implementation</a:t>
            </a:r>
            <a:endParaRPr sz="26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endParaRPr sz="29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4128" rIns="0" bIns="0" rtlCol="0">
            <a:spAutoFit/>
          </a:bodyPr>
          <a:lstStyle/>
          <a:p>
            <a:pPr marL="78359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65" dirty="0"/>
              <a:t> </a:t>
            </a:r>
            <a:r>
              <a:rPr dirty="0"/>
              <a:t>do</a:t>
            </a:r>
            <a:r>
              <a:rPr spc="-45" dirty="0"/>
              <a:t> </a:t>
            </a:r>
            <a:r>
              <a:rPr dirty="0"/>
              <a:t>we</a:t>
            </a:r>
            <a:r>
              <a:rPr spc="-50" dirty="0"/>
              <a:t> </a:t>
            </a:r>
            <a:r>
              <a:rPr dirty="0"/>
              <a:t>do</a:t>
            </a:r>
            <a:r>
              <a:rPr spc="-40" dirty="0"/>
              <a:t> </a:t>
            </a:r>
            <a:r>
              <a:rPr dirty="0"/>
              <a:t>if</a:t>
            </a:r>
            <a:r>
              <a:rPr spc="-55" dirty="0"/>
              <a:t> </a:t>
            </a:r>
            <a:r>
              <a:rPr dirty="0"/>
              <a:t>we</a:t>
            </a:r>
            <a:r>
              <a:rPr spc="-50" dirty="0"/>
              <a:t> </a:t>
            </a:r>
            <a:r>
              <a:rPr dirty="0"/>
              <a:t>have</a:t>
            </a:r>
            <a:r>
              <a:rPr spc="-55" dirty="0"/>
              <a:t> </a:t>
            </a:r>
            <a:r>
              <a:rPr dirty="0"/>
              <a:t>repeated</a:t>
            </a:r>
            <a:r>
              <a:rPr spc="-50" dirty="0"/>
              <a:t> </a:t>
            </a:r>
            <a:r>
              <a:rPr spc="-10" dirty="0"/>
              <a:t>aborts?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78254" y="2430526"/>
            <a:ext cx="2252980" cy="1561465"/>
            <a:chOff x="1778254" y="2430526"/>
            <a:chExt cx="2252980" cy="1561465"/>
          </a:xfrm>
        </p:grpSpPr>
        <p:sp>
          <p:nvSpPr>
            <p:cNvPr id="4" name="object 4"/>
            <p:cNvSpPr/>
            <p:nvPr/>
          </p:nvSpPr>
          <p:spPr>
            <a:xfrm>
              <a:off x="1784604" y="2436876"/>
              <a:ext cx="2240280" cy="1548765"/>
            </a:xfrm>
            <a:custGeom>
              <a:avLst/>
              <a:gdLst/>
              <a:ahLst/>
              <a:cxnLst/>
              <a:rect l="l" t="t" r="r" b="b"/>
              <a:pathLst>
                <a:path w="2240279" h="1548764">
                  <a:moveTo>
                    <a:pt x="2240280" y="0"/>
                  </a:moveTo>
                  <a:lnTo>
                    <a:pt x="0" y="0"/>
                  </a:lnTo>
                  <a:lnTo>
                    <a:pt x="0" y="1548384"/>
                  </a:lnTo>
                  <a:lnTo>
                    <a:pt x="2240280" y="1548384"/>
                  </a:lnTo>
                  <a:lnTo>
                    <a:pt x="224028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84604" y="2436876"/>
              <a:ext cx="2240280" cy="1548765"/>
            </a:xfrm>
            <a:custGeom>
              <a:avLst/>
              <a:gdLst/>
              <a:ahLst/>
              <a:cxnLst/>
              <a:rect l="l" t="t" r="r" b="b"/>
              <a:pathLst>
                <a:path w="2240279" h="1548764">
                  <a:moveTo>
                    <a:pt x="0" y="1548384"/>
                  </a:moveTo>
                  <a:lnTo>
                    <a:pt x="2240280" y="1548384"/>
                  </a:lnTo>
                  <a:lnTo>
                    <a:pt x="2240280" y="0"/>
                  </a:lnTo>
                  <a:lnTo>
                    <a:pt x="0" y="0"/>
                  </a:lnTo>
                  <a:lnTo>
                    <a:pt x="0" y="15483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458973" y="2085213"/>
            <a:ext cx="847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Thread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30877" y="1973326"/>
            <a:ext cx="847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Thread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78532" y="2513152"/>
            <a:ext cx="1393190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ourier New"/>
                <a:cs typeface="Courier New"/>
              </a:rPr>
              <a:t>xbegin() </a:t>
            </a:r>
            <a:r>
              <a:rPr sz="1800" b="1" dirty="0">
                <a:latin typeface="Courier New"/>
                <a:cs typeface="Courier New"/>
              </a:rPr>
              <a:t>r1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x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</a:t>
            </a:r>
            <a:r>
              <a:rPr sz="1800" b="1" spc="-10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1 </a:t>
            </a:r>
            <a:r>
              <a:rPr sz="1800" b="1" dirty="0">
                <a:latin typeface="Courier New"/>
                <a:cs typeface="Courier New"/>
              </a:rPr>
              <a:t>r2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y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</a:t>
            </a:r>
            <a:r>
              <a:rPr sz="1800" b="1" spc="-10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1 </a:t>
            </a:r>
            <a:r>
              <a:rPr sz="1800" b="1" dirty="0">
                <a:latin typeface="Courier New"/>
                <a:cs typeface="Courier New"/>
              </a:rPr>
              <a:t>x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r1 </a:t>
            </a:r>
            <a:r>
              <a:rPr sz="1800" b="1" spc="-10" dirty="0">
                <a:latin typeface="Courier New"/>
                <a:cs typeface="Courier New"/>
              </a:rPr>
              <a:t>ABORT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39184" y="2555748"/>
            <a:ext cx="2240280" cy="153797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236220" marR="628015">
              <a:lnSpc>
                <a:spcPct val="100000"/>
              </a:lnSpc>
              <a:spcBef>
                <a:spcPts val="620"/>
              </a:spcBef>
            </a:pPr>
            <a:r>
              <a:rPr sz="1800" b="1" spc="-10" dirty="0">
                <a:latin typeface="Courier New"/>
                <a:cs typeface="Courier New"/>
              </a:rPr>
              <a:t>xbegin() </a:t>
            </a:r>
            <a:r>
              <a:rPr sz="1800" b="1" dirty="0">
                <a:latin typeface="Courier New"/>
                <a:cs typeface="Courier New"/>
              </a:rPr>
              <a:t>r1</a:t>
            </a:r>
            <a:r>
              <a:rPr sz="1800" b="1" spc="-2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x +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1 </a:t>
            </a:r>
            <a:r>
              <a:rPr sz="1800" b="1" dirty="0">
                <a:latin typeface="Courier New"/>
                <a:cs typeface="Courier New"/>
              </a:rPr>
              <a:t>r2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y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1 </a:t>
            </a:r>
            <a:r>
              <a:rPr sz="1800" b="1" dirty="0">
                <a:latin typeface="Courier New"/>
                <a:cs typeface="Courier New"/>
              </a:rPr>
              <a:t>x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r1 </a:t>
            </a:r>
            <a:r>
              <a:rPr sz="1800" b="1" spc="-10" dirty="0">
                <a:latin typeface="Courier New"/>
                <a:cs typeface="Courier New"/>
              </a:rPr>
              <a:t>ABORT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51376" y="4142232"/>
            <a:ext cx="2240280" cy="1767839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235585" marR="629920">
              <a:lnSpc>
                <a:spcPct val="100000"/>
              </a:lnSpc>
              <a:spcBef>
                <a:spcPts val="620"/>
              </a:spcBef>
            </a:pPr>
            <a:r>
              <a:rPr sz="1800" b="1" spc="-10" dirty="0">
                <a:latin typeface="Courier New"/>
                <a:cs typeface="Courier New"/>
              </a:rPr>
              <a:t>xbegin() </a:t>
            </a:r>
            <a:r>
              <a:rPr sz="1800" b="1" dirty="0">
                <a:latin typeface="Courier New"/>
                <a:cs typeface="Courier New"/>
              </a:rPr>
              <a:t>r1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x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1 </a:t>
            </a:r>
            <a:r>
              <a:rPr sz="1800" b="1" dirty="0">
                <a:latin typeface="Courier New"/>
                <a:cs typeface="Courier New"/>
              </a:rPr>
              <a:t>r2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y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1 </a:t>
            </a:r>
            <a:r>
              <a:rPr sz="1800" b="1" dirty="0">
                <a:latin typeface="Courier New"/>
                <a:cs typeface="Courier New"/>
              </a:rPr>
              <a:t>x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r1</a:t>
            </a:r>
            <a:endParaRPr sz="1800">
              <a:latin typeface="Courier New"/>
              <a:cs typeface="Courier New"/>
            </a:endParaRPr>
          </a:p>
          <a:p>
            <a:pPr marL="235585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ourier New"/>
                <a:cs typeface="Courier New"/>
              </a:rPr>
              <a:t>y =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spc="-35" dirty="0">
                <a:latin typeface="Courier New"/>
                <a:cs typeface="Courier New"/>
              </a:rPr>
              <a:t>r2</a:t>
            </a:r>
            <a:endParaRPr sz="1800">
              <a:latin typeface="Courier New"/>
              <a:cs typeface="Courier New"/>
            </a:endParaRPr>
          </a:p>
          <a:p>
            <a:pPr marL="235585">
              <a:lnSpc>
                <a:spcPct val="100000"/>
              </a:lnSpc>
            </a:pPr>
            <a:r>
              <a:rPr sz="1800" b="1" spc="-10" dirty="0">
                <a:latin typeface="Courier New"/>
                <a:cs typeface="Courier New"/>
              </a:rPr>
              <a:t>xend()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767585" y="5903721"/>
            <a:ext cx="2251710" cy="960755"/>
            <a:chOff x="1767585" y="5903721"/>
            <a:chExt cx="2251710" cy="960755"/>
          </a:xfrm>
        </p:grpSpPr>
        <p:sp>
          <p:nvSpPr>
            <p:cNvPr id="12" name="object 12"/>
            <p:cNvSpPr/>
            <p:nvPr/>
          </p:nvSpPr>
          <p:spPr>
            <a:xfrm>
              <a:off x="1773935" y="5910071"/>
              <a:ext cx="2239010" cy="948055"/>
            </a:xfrm>
            <a:custGeom>
              <a:avLst/>
              <a:gdLst/>
              <a:ahLst/>
              <a:cxnLst/>
              <a:rect l="l" t="t" r="r" b="b"/>
              <a:pathLst>
                <a:path w="2239010" h="948054">
                  <a:moveTo>
                    <a:pt x="2238756" y="0"/>
                  </a:moveTo>
                  <a:lnTo>
                    <a:pt x="0" y="0"/>
                  </a:lnTo>
                  <a:lnTo>
                    <a:pt x="0" y="947926"/>
                  </a:lnTo>
                  <a:lnTo>
                    <a:pt x="2238756" y="947926"/>
                  </a:lnTo>
                  <a:lnTo>
                    <a:pt x="2238756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73935" y="5910071"/>
              <a:ext cx="2239010" cy="948055"/>
            </a:xfrm>
            <a:custGeom>
              <a:avLst/>
              <a:gdLst/>
              <a:ahLst/>
              <a:cxnLst/>
              <a:rect l="l" t="t" r="r" b="b"/>
              <a:pathLst>
                <a:path w="2239010" h="948054">
                  <a:moveTo>
                    <a:pt x="2238756" y="947926"/>
                  </a:moveTo>
                  <a:lnTo>
                    <a:pt x="2238756" y="0"/>
                  </a:lnTo>
                  <a:lnTo>
                    <a:pt x="0" y="0"/>
                  </a:lnTo>
                  <a:lnTo>
                    <a:pt x="0" y="947926"/>
                  </a:lnTo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780285" y="5916879"/>
            <a:ext cx="22263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760" marR="61150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ourier New"/>
                <a:cs typeface="Courier New"/>
              </a:rPr>
              <a:t>xbegin() </a:t>
            </a:r>
            <a:r>
              <a:rPr sz="1800" b="1" dirty="0">
                <a:latin typeface="Courier New"/>
                <a:cs typeface="Courier New"/>
              </a:rPr>
              <a:t>r1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x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1 </a:t>
            </a:r>
            <a:r>
              <a:rPr sz="1800" b="1" dirty="0">
                <a:latin typeface="Courier New"/>
                <a:cs typeface="Courier New"/>
              </a:rPr>
              <a:t>r2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y</a:t>
            </a:r>
            <a:r>
              <a:rPr sz="1800" b="1" spc="-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+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ourier New"/>
                <a:cs typeface="Courier New"/>
              </a:rPr>
              <a:t>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99554" y="3712845"/>
            <a:ext cx="3908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These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threads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contending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for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memory </a:t>
            </a:r>
            <a:r>
              <a:rPr sz="1800" i="1" dirty="0">
                <a:latin typeface="Calibri"/>
                <a:cs typeface="Calibri"/>
              </a:rPr>
              <a:t>locations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causing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repeated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aborts.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99554" y="4536185"/>
            <a:ext cx="3063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How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deal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contention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a </a:t>
            </a:r>
            <a:r>
              <a:rPr sz="1800" dirty="0">
                <a:latin typeface="Calibri"/>
                <a:cs typeface="Calibri"/>
              </a:rPr>
              <a:t>transactional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system?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84604" y="4093464"/>
            <a:ext cx="2240280" cy="1714500"/>
          </a:xfrm>
          <a:prstGeom prst="rect">
            <a:avLst/>
          </a:prstGeom>
          <a:ln w="76200">
            <a:solidFill>
              <a:srgbClr val="2E528F"/>
            </a:solidFill>
          </a:ln>
        </p:spPr>
        <p:txBody>
          <a:bodyPr vert="horz" wrap="square" lIns="0" tIns="140335" rIns="0" bIns="0" rtlCol="0">
            <a:spAutoFit/>
          </a:bodyPr>
          <a:lstStyle/>
          <a:p>
            <a:pPr marL="234950" marR="353695">
              <a:lnSpc>
                <a:spcPct val="100000"/>
              </a:lnSpc>
              <a:spcBef>
                <a:spcPts val="1105"/>
              </a:spcBef>
            </a:pPr>
            <a:r>
              <a:rPr sz="1800" dirty="0">
                <a:latin typeface="Calibri"/>
                <a:cs typeface="Calibri"/>
              </a:rPr>
              <a:t>Random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delay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for </a:t>
            </a:r>
            <a:r>
              <a:rPr sz="1800" spc="-10" dirty="0">
                <a:latin typeface="Calibri"/>
                <a:cs typeface="Calibri"/>
              </a:rPr>
              <a:t>contention avoidance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4128" rIns="0" bIns="0" rtlCol="0">
            <a:spAutoFit/>
          </a:bodyPr>
          <a:lstStyle/>
          <a:p>
            <a:pPr marL="783590">
              <a:lnSpc>
                <a:spcPct val="100000"/>
              </a:lnSpc>
              <a:spcBef>
                <a:spcPts val="105"/>
              </a:spcBef>
            </a:pPr>
            <a:r>
              <a:rPr dirty="0"/>
              <a:t>A</a:t>
            </a:r>
            <a:r>
              <a:rPr spc="-35" dirty="0"/>
              <a:t> </a:t>
            </a:r>
            <a:r>
              <a:rPr dirty="0"/>
              <a:t>Note</a:t>
            </a:r>
            <a:r>
              <a:rPr spc="-25" dirty="0"/>
              <a:t> </a:t>
            </a:r>
            <a:r>
              <a:rPr dirty="0"/>
              <a:t>About</a:t>
            </a:r>
            <a:r>
              <a:rPr spc="-25" dirty="0"/>
              <a:t> </a:t>
            </a:r>
            <a:r>
              <a:rPr spc="-10" dirty="0"/>
              <a:t>Lock-</a:t>
            </a:r>
            <a:r>
              <a:rPr dirty="0"/>
              <a:t>based</a:t>
            </a:r>
            <a:r>
              <a:rPr spc="-40" dirty="0"/>
              <a:t> </a:t>
            </a:r>
            <a:r>
              <a:rPr dirty="0"/>
              <a:t>Fallback</a:t>
            </a:r>
            <a:r>
              <a:rPr spc="-25" dirty="0"/>
              <a:t> </a:t>
            </a:r>
            <a:r>
              <a:rPr spc="-10" dirty="0"/>
              <a:t>Paths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01726" y="1948942"/>
            <a:ext cx="3279140" cy="4787900"/>
            <a:chOff x="601726" y="1948942"/>
            <a:chExt cx="3279140" cy="4787900"/>
          </a:xfrm>
        </p:grpSpPr>
        <p:sp>
          <p:nvSpPr>
            <p:cNvPr id="4" name="object 4"/>
            <p:cNvSpPr/>
            <p:nvPr/>
          </p:nvSpPr>
          <p:spPr>
            <a:xfrm>
              <a:off x="608076" y="1955292"/>
              <a:ext cx="3266440" cy="4775200"/>
            </a:xfrm>
            <a:custGeom>
              <a:avLst/>
              <a:gdLst/>
              <a:ahLst/>
              <a:cxnLst/>
              <a:rect l="l" t="t" r="r" b="b"/>
              <a:pathLst>
                <a:path w="3266440" h="4775200">
                  <a:moveTo>
                    <a:pt x="3265932" y="0"/>
                  </a:moveTo>
                  <a:lnTo>
                    <a:pt x="0" y="0"/>
                  </a:lnTo>
                  <a:lnTo>
                    <a:pt x="0" y="4774692"/>
                  </a:lnTo>
                  <a:lnTo>
                    <a:pt x="3265932" y="4774692"/>
                  </a:lnTo>
                  <a:lnTo>
                    <a:pt x="326593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8076" y="1955292"/>
              <a:ext cx="3266440" cy="4775200"/>
            </a:xfrm>
            <a:custGeom>
              <a:avLst/>
              <a:gdLst/>
              <a:ahLst/>
              <a:cxnLst/>
              <a:rect l="l" t="t" r="r" b="b"/>
              <a:pathLst>
                <a:path w="3266440" h="4775200">
                  <a:moveTo>
                    <a:pt x="0" y="4774692"/>
                  </a:moveTo>
                  <a:lnTo>
                    <a:pt x="3265932" y="4774692"/>
                  </a:lnTo>
                  <a:lnTo>
                    <a:pt x="3265932" y="0"/>
                  </a:lnTo>
                  <a:lnTo>
                    <a:pt x="0" y="0"/>
                  </a:lnTo>
                  <a:lnTo>
                    <a:pt x="0" y="477469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75259" y="2006853"/>
            <a:ext cx="31654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for(i</a:t>
            </a:r>
            <a:r>
              <a:rPr sz="1800" b="1" spc="-3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25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0..MAX_TRIES){</a:t>
            </a:r>
            <a:endParaRPr sz="1800">
              <a:latin typeface="Courier New"/>
              <a:cs typeface="Courier New"/>
            </a:endParaRPr>
          </a:p>
          <a:p>
            <a:pPr marL="149225">
              <a:lnSpc>
                <a:spcPct val="100000"/>
              </a:lnSpc>
            </a:pPr>
            <a:r>
              <a:rPr sz="1800" b="1" spc="-10" dirty="0">
                <a:latin typeface="Courier New"/>
                <a:cs typeface="Courier New"/>
              </a:rPr>
              <a:t>if(xbegin()){</a:t>
            </a:r>
            <a:endParaRPr sz="1800">
              <a:latin typeface="Courier New"/>
              <a:cs typeface="Courier New"/>
            </a:endParaRPr>
          </a:p>
          <a:p>
            <a:pPr marL="28702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…;</a:t>
            </a:r>
            <a:r>
              <a:rPr sz="1800" b="1" spc="-5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xend();</a:t>
            </a:r>
            <a:r>
              <a:rPr sz="1800" b="1" spc="-3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goto</a:t>
            </a:r>
            <a:r>
              <a:rPr sz="1800" b="1" spc="-35" dirty="0">
                <a:latin typeface="Courier New"/>
                <a:cs typeface="Courier New"/>
              </a:rPr>
              <a:t> </a:t>
            </a:r>
            <a:r>
              <a:rPr sz="1800" b="1" spc="-20" dirty="0">
                <a:latin typeface="Courier New"/>
                <a:cs typeface="Courier New"/>
              </a:rPr>
              <a:t>done;</a:t>
            </a:r>
            <a:endParaRPr sz="1800">
              <a:latin typeface="Courier New"/>
              <a:cs typeface="Courier New"/>
            </a:endParaRPr>
          </a:p>
          <a:p>
            <a:pPr marL="149225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}//abort</a:t>
            </a:r>
            <a:r>
              <a:rPr sz="1800" b="1" spc="-6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code</a:t>
            </a:r>
            <a:r>
              <a:rPr sz="1800" b="1" spc="-60" dirty="0">
                <a:latin typeface="Courier New"/>
                <a:cs typeface="Courier New"/>
              </a:rPr>
              <a:t> </a:t>
            </a:r>
            <a:r>
              <a:rPr sz="1800" b="1" spc="-20" dirty="0">
                <a:latin typeface="Courier New"/>
                <a:cs typeface="Courier New"/>
              </a:rPr>
              <a:t>here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5259" y="3104134"/>
            <a:ext cx="27571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}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//Fallback</a:t>
            </a:r>
            <a:r>
              <a:rPr sz="1800" b="1" spc="-9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code</a:t>
            </a:r>
            <a:r>
              <a:rPr sz="1800" b="1" spc="-70" dirty="0">
                <a:latin typeface="Courier New"/>
                <a:cs typeface="Courier New"/>
              </a:rPr>
              <a:t> </a:t>
            </a:r>
            <a:r>
              <a:rPr sz="1800" b="1" spc="-20" dirty="0">
                <a:latin typeface="Courier New"/>
                <a:cs typeface="Courier New"/>
              </a:rPr>
              <a:t>here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lock(Lx);</a:t>
            </a:r>
            <a:r>
              <a:rPr sz="1800" b="1" spc="-85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lock(Ly);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2419" y="3927475"/>
            <a:ext cx="316611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5232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r1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x+1 </a:t>
            </a:r>
            <a:r>
              <a:rPr sz="1800" b="1" dirty="0">
                <a:latin typeface="Courier New"/>
                <a:cs typeface="Courier New"/>
              </a:rPr>
              <a:t>r2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y+1 </a:t>
            </a:r>
            <a:r>
              <a:rPr sz="1800" b="1" dirty="0">
                <a:latin typeface="Courier New"/>
                <a:cs typeface="Courier New"/>
              </a:rPr>
              <a:t>x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r1</a:t>
            </a:r>
            <a:r>
              <a:rPr sz="1800" b="1" spc="50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y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15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r2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unlock(Lx);</a:t>
            </a:r>
            <a:r>
              <a:rPr sz="1800" b="1" spc="-105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unlock(Ly);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5259" y="5299328"/>
            <a:ext cx="15278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}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ourier New"/>
                <a:cs typeface="Courier New"/>
              </a:rPr>
              <a:t>done:</a:t>
            </a:r>
            <a:endParaRPr sz="1800">
              <a:latin typeface="Courier New"/>
              <a:cs typeface="Courier New"/>
            </a:endParaRPr>
          </a:p>
          <a:p>
            <a:pPr marL="149225">
              <a:lnSpc>
                <a:spcPct val="100000"/>
              </a:lnSpc>
            </a:pPr>
            <a:r>
              <a:rPr sz="1800" b="1" spc="-10" dirty="0">
                <a:latin typeface="Courier New"/>
                <a:cs typeface="Courier New"/>
              </a:rPr>
              <a:t>//continue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93690" y="3238246"/>
            <a:ext cx="59213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Run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your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transaction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some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number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 times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(MAX_TRIES)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latin typeface="Calibri"/>
                <a:cs typeface="Calibri"/>
              </a:rPr>
              <a:t>If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you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commit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once,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skip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past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your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fallback.</a:t>
            </a:r>
            <a:r>
              <a:rPr sz="1800" b="1" i="1" spc="39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Often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use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‘goto’…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93690" y="4061586"/>
            <a:ext cx="63576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Locks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are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tricky in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code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like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this: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which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locks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you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need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acquire?</a:t>
            </a:r>
            <a:r>
              <a:rPr sz="1800" b="1" spc="36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Often need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to acquire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them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all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before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you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make </a:t>
            </a:r>
            <a:r>
              <a:rPr sz="1800" b="1" i="1" spc="-10" dirty="0">
                <a:latin typeface="Calibri"/>
                <a:cs typeface="Calibri"/>
              </a:rPr>
              <a:t>accesses </a:t>
            </a:r>
            <a:r>
              <a:rPr sz="1800" b="1" i="1" dirty="0">
                <a:latin typeface="Calibri"/>
                <a:cs typeface="Calibri"/>
              </a:rPr>
              <a:t>associated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with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locks.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6313" rIns="0" bIns="0" rtlCol="0">
            <a:spAutoFit/>
          </a:bodyPr>
          <a:lstStyle/>
          <a:p>
            <a:pPr marL="616585">
              <a:lnSpc>
                <a:spcPct val="100000"/>
              </a:lnSpc>
              <a:spcBef>
                <a:spcPts val="105"/>
              </a:spcBef>
            </a:pPr>
            <a:r>
              <a:rPr dirty="0"/>
              <a:t>Implementation</a:t>
            </a:r>
            <a:r>
              <a:rPr spc="-114" dirty="0"/>
              <a:t> </a:t>
            </a:r>
            <a:r>
              <a:rPr dirty="0"/>
              <a:t>sketch</a:t>
            </a:r>
            <a:r>
              <a:rPr spc="-114" dirty="0"/>
              <a:t> </a:t>
            </a:r>
            <a:r>
              <a:rPr dirty="0"/>
              <a:t>of</a:t>
            </a:r>
            <a:r>
              <a:rPr spc="-110" dirty="0"/>
              <a:t> </a:t>
            </a:r>
            <a:r>
              <a:rPr spc="-25" dirty="0"/>
              <a:t>TM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2023" y="1658111"/>
            <a:ext cx="7054850" cy="4837430"/>
            <a:chOff x="192023" y="1658111"/>
            <a:chExt cx="7054850" cy="4837430"/>
          </a:xfrm>
        </p:grpSpPr>
        <p:sp>
          <p:nvSpPr>
            <p:cNvPr id="4" name="object 4"/>
            <p:cNvSpPr/>
            <p:nvPr/>
          </p:nvSpPr>
          <p:spPr>
            <a:xfrm>
              <a:off x="192023" y="2371343"/>
              <a:ext cx="7054850" cy="4122420"/>
            </a:xfrm>
            <a:custGeom>
              <a:avLst/>
              <a:gdLst/>
              <a:ahLst/>
              <a:cxnLst/>
              <a:rect l="l" t="t" r="r" b="b"/>
              <a:pathLst>
                <a:path w="7054850" h="4122420">
                  <a:moveTo>
                    <a:pt x="7054596" y="0"/>
                  </a:moveTo>
                  <a:lnTo>
                    <a:pt x="0" y="0"/>
                  </a:lnTo>
                  <a:lnTo>
                    <a:pt x="0" y="4122420"/>
                  </a:lnTo>
                  <a:lnTo>
                    <a:pt x="7054596" y="4122420"/>
                  </a:lnTo>
                  <a:lnTo>
                    <a:pt x="70545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1564" y="2552699"/>
              <a:ext cx="6754495" cy="3736975"/>
            </a:xfrm>
            <a:custGeom>
              <a:avLst/>
              <a:gdLst/>
              <a:ahLst/>
              <a:cxnLst/>
              <a:rect l="l" t="t" r="r" b="b"/>
              <a:pathLst>
                <a:path w="6754495" h="3736975">
                  <a:moveTo>
                    <a:pt x="6754368" y="2987040"/>
                  </a:moveTo>
                  <a:lnTo>
                    <a:pt x="0" y="2987040"/>
                  </a:lnTo>
                  <a:lnTo>
                    <a:pt x="0" y="3736848"/>
                  </a:lnTo>
                  <a:lnTo>
                    <a:pt x="6754368" y="3736848"/>
                  </a:lnTo>
                  <a:lnTo>
                    <a:pt x="6754368" y="2987040"/>
                  </a:lnTo>
                  <a:close/>
                </a:path>
                <a:path w="6754495" h="3736975">
                  <a:moveTo>
                    <a:pt x="6754368" y="2001012"/>
                  </a:moveTo>
                  <a:lnTo>
                    <a:pt x="0" y="2001012"/>
                  </a:lnTo>
                  <a:lnTo>
                    <a:pt x="0" y="2750820"/>
                  </a:lnTo>
                  <a:lnTo>
                    <a:pt x="6754368" y="2750820"/>
                  </a:lnTo>
                  <a:lnTo>
                    <a:pt x="6754368" y="2001012"/>
                  </a:lnTo>
                  <a:close/>
                </a:path>
                <a:path w="6754495" h="3736975">
                  <a:moveTo>
                    <a:pt x="6754368" y="986028"/>
                  </a:moveTo>
                  <a:lnTo>
                    <a:pt x="0" y="986028"/>
                  </a:lnTo>
                  <a:lnTo>
                    <a:pt x="0" y="1735836"/>
                  </a:lnTo>
                  <a:lnTo>
                    <a:pt x="6754368" y="1735836"/>
                  </a:lnTo>
                  <a:lnTo>
                    <a:pt x="6754368" y="986028"/>
                  </a:lnTo>
                  <a:close/>
                </a:path>
                <a:path w="6754495" h="3736975">
                  <a:moveTo>
                    <a:pt x="6754368" y="0"/>
                  </a:moveTo>
                  <a:lnTo>
                    <a:pt x="0" y="0"/>
                  </a:lnTo>
                  <a:lnTo>
                    <a:pt x="0" y="749808"/>
                  </a:lnTo>
                  <a:lnTo>
                    <a:pt x="6754368" y="749808"/>
                  </a:lnTo>
                  <a:lnTo>
                    <a:pt x="67543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6760" y="1658111"/>
              <a:ext cx="4761230" cy="4837430"/>
            </a:xfrm>
            <a:custGeom>
              <a:avLst/>
              <a:gdLst/>
              <a:ahLst/>
              <a:cxnLst/>
              <a:rect l="l" t="t" r="r" b="b"/>
              <a:pathLst>
                <a:path w="4761230" h="4837430">
                  <a:moveTo>
                    <a:pt x="1568196" y="3048"/>
                  </a:moveTo>
                  <a:lnTo>
                    <a:pt x="0" y="3048"/>
                  </a:lnTo>
                  <a:lnTo>
                    <a:pt x="0" y="4835652"/>
                  </a:lnTo>
                  <a:lnTo>
                    <a:pt x="1568196" y="4835652"/>
                  </a:lnTo>
                  <a:lnTo>
                    <a:pt x="1568196" y="3048"/>
                  </a:lnTo>
                  <a:close/>
                </a:path>
                <a:path w="4761230" h="4837430">
                  <a:moveTo>
                    <a:pt x="3162300" y="0"/>
                  </a:moveTo>
                  <a:lnTo>
                    <a:pt x="1594104" y="0"/>
                  </a:lnTo>
                  <a:lnTo>
                    <a:pt x="1594104" y="4834128"/>
                  </a:lnTo>
                  <a:lnTo>
                    <a:pt x="3162300" y="4834128"/>
                  </a:lnTo>
                  <a:lnTo>
                    <a:pt x="3162300" y="0"/>
                  </a:lnTo>
                  <a:close/>
                </a:path>
                <a:path w="4761230" h="4837430">
                  <a:moveTo>
                    <a:pt x="4760963" y="3048"/>
                  </a:moveTo>
                  <a:lnTo>
                    <a:pt x="3191256" y="3048"/>
                  </a:lnTo>
                  <a:lnTo>
                    <a:pt x="3191256" y="4837176"/>
                  </a:lnTo>
                  <a:lnTo>
                    <a:pt x="4760963" y="4837176"/>
                  </a:lnTo>
                  <a:lnTo>
                    <a:pt x="4760963" y="3048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10968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10968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5340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5340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76115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76115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39" y="400812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5340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15340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10968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10968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76115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76115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8387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8387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14016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14016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79164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79164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21436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21436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17063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17063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82212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982212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185673" y="1652523"/>
          <a:ext cx="11590649" cy="4918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25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1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43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78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23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24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7112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6034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800" spc="-78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spc="-93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800" spc="-935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$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1175">
                        <a:lnSpc>
                          <a:spcPts val="212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62915">
                        <a:lnSpc>
                          <a:spcPts val="212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81965">
                        <a:lnSpc>
                          <a:spcPts val="205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87045">
                        <a:lnSpc>
                          <a:spcPts val="212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11"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775970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Add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TM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bit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each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cache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block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77597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Blocks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accessed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transaction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mark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bit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77597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transactional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state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must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fit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cache.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B w="1905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11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1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1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1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511175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Line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30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B w="19050">
                      <a:solidFill>
                        <a:srgbClr val="2E528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6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30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ACB8C9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B w="19050">
                      <a:solidFill>
                        <a:srgbClr val="2E528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30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B w="19050">
                      <a:solidFill>
                        <a:srgbClr val="2E528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8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B w="19050">
                      <a:solidFill>
                        <a:srgbClr val="2E528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08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51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B w="19050">
                      <a:solidFill>
                        <a:srgbClr val="2E528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9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51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ACB8C9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B w="19050">
                      <a:solidFill>
                        <a:srgbClr val="2E528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51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B w="19050">
                      <a:solidFill>
                        <a:srgbClr val="2E528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7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B w="19050">
                      <a:solidFill>
                        <a:srgbClr val="2E528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859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B w="19050">
                      <a:solidFill>
                        <a:srgbClr val="2E528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06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ACB8C9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B w="19050">
                      <a:solidFill>
                        <a:srgbClr val="2E528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93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TM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lnL w="28575">
                      <a:solidFill>
                        <a:srgbClr val="2E528F"/>
                      </a:solidFill>
                      <a:prstDash val="solid"/>
                    </a:lnL>
                    <a:lnR w="28575">
                      <a:solidFill>
                        <a:srgbClr val="2E528F"/>
                      </a:solidFill>
                      <a:prstDash val="solid"/>
                    </a:lnR>
                    <a:lnT w="1905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Valid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28575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Dirty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1587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Tag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32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bytes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data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76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4610" marB="0">
                    <a:lnL w="28575">
                      <a:solidFill>
                        <a:srgbClr val="2E528F"/>
                      </a:solidFill>
                      <a:prstDash val="solid"/>
                    </a:lnL>
                    <a:lnR w="28575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165" marB="0">
                    <a:lnL w="28575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16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16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26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T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83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905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905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905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T w="19050">
                      <a:solidFill>
                        <a:srgbClr val="2E528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73373" y="1617725"/>
            <a:ext cx="893444" cy="1419225"/>
          </a:xfrm>
          <a:custGeom>
            <a:avLst/>
            <a:gdLst/>
            <a:ahLst/>
            <a:cxnLst/>
            <a:rect l="l" t="t" r="r" b="b"/>
            <a:pathLst>
              <a:path w="893445" h="1419225">
                <a:moveTo>
                  <a:pt x="0" y="1418844"/>
                </a:moveTo>
                <a:lnTo>
                  <a:pt x="893063" y="1418844"/>
                </a:lnTo>
                <a:lnTo>
                  <a:pt x="893063" y="0"/>
                </a:lnTo>
                <a:lnTo>
                  <a:pt x="0" y="0"/>
                </a:lnTo>
                <a:lnTo>
                  <a:pt x="0" y="1418844"/>
                </a:lnTo>
                <a:close/>
              </a:path>
            </a:pathLst>
          </a:custGeom>
          <a:ln w="50800">
            <a:solidFill>
              <a:srgbClr val="E22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96890" y="1617725"/>
            <a:ext cx="893444" cy="1419225"/>
          </a:xfrm>
          <a:custGeom>
            <a:avLst/>
            <a:gdLst/>
            <a:ahLst/>
            <a:cxnLst/>
            <a:rect l="l" t="t" r="r" b="b"/>
            <a:pathLst>
              <a:path w="893445" h="1419225">
                <a:moveTo>
                  <a:pt x="0" y="1418844"/>
                </a:moveTo>
                <a:lnTo>
                  <a:pt x="893063" y="1418844"/>
                </a:lnTo>
                <a:lnTo>
                  <a:pt x="893063" y="0"/>
                </a:lnTo>
                <a:lnTo>
                  <a:pt x="0" y="0"/>
                </a:lnTo>
                <a:lnTo>
                  <a:pt x="0" y="1418844"/>
                </a:lnTo>
                <a:close/>
              </a:path>
            </a:pathLst>
          </a:custGeom>
          <a:ln w="50800">
            <a:solidFill>
              <a:srgbClr val="005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20406" y="1617725"/>
            <a:ext cx="893444" cy="1419225"/>
          </a:xfrm>
          <a:custGeom>
            <a:avLst/>
            <a:gdLst/>
            <a:ahLst/>
            <a:cxnLst/>
            <a:rect l="l" t="t" r="r" b="b"/>
            <a:pathLst>
              <a:path w="893445" h="1419225">
                <a:moveTo>
                  <a:pt x="0" y="1418844"/>
                </a:moveTo>
                <a:lnTo>
                  <a:pt x="893063" y="1418844"/>
                </a:lnTo>
                <a:lnTo>
                  <a:pt x="893063" y="0"/>
                </a:lnTo>
                <a:lnTo>
                  <a:pt x="0" y="0"/>
                </a:lnTo>
                <a:lnTo>
                  <a:pt x="0" y="1418844"/>
                </a:lnTo>
                <a:close/>
              </a:path>
            </a:pathLst>
          </a:custGeom>
          <a:ln w="50800">
            <a:solidFill>
              <a:srgbClr val="77BA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95269" y="1228090"/>
            <a:ext cx="538353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36470" algn="l"/>
                <a:tab pos="4459605" algn="l"/>
              </a:tabLst>
            </a:pPr>
            <a:r>
              <a:rPr sz="2950" dirty="0">
                <a:latin typeface="Calibri"/>
                <a:cs typeface="Calibri"/>
              </a:rPr>
              <a:t>CPU </a:t>
            </a:r>
            <a:r>
              <a:rPr sz="2950" spc="-50" dirty="0">
                <a:latin typeface="Calibri"/>
                <a:cs typeface="Calibri"/>
              </a:rPr>
              <a:t>1</a:t>
            </a:r>
            <a:r>
              <a:rPr sz="2950" dirty="0">
                <a:latin typeface="Calibri"/>
                <a:cs typeface="Calibri"/>
              </a:rPr>
              <a:t>	CPU </a:t>
            </a:r>
            <a:r>
              <a:rPr sz="2950" spc="-50" dirty="0">
                <a:latin typeface="Calibri"/>
                <a:cs typeface="Calibri"/>
              </a:rPr>
              <a:t>2</a:t>
            </a:r>
            <a:r>
              <a:rPr sz="2950" dirty="0">
                <a:latin typeface="Calibri"/>
                <a:cs typeface="Calibri"/>
              </a:rPr>
              <a:t>	CPU</a:t>
            </a:r>
            <a:r>
              <a:rPr sz="2950" spc="10" dirty="0">
                <a:latin typeface="Calibri"/>
                <a:cs typeface="Calibri"/>
              </a:rPr>
              <a:t> </a:t>
            </a:r>
            <a:r>
              <a:rPr sz="2950" spc="-50" dirty="0">
                <a:latin typeface="Calibri"/>
                <a:cs typeface="Calibri"/>
              </a:rPr>
              <a:t>3</a:t>
            </a:r>
            <a:endParaRPr sz="295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489705" y="2521966"/>
            <a:ext cx="5090795" cy="1624965"/>
            <a:chOff x="3489705" y="2521966"/>
            <a:chExt cx="5090795" cy="1624965"/>
          </a:xfrm>
        </p:grpSpPr>
        <p:sp>
          <p:nvSpPr>
            <p:cNvPr id="7" name="object 7"/>
            <p:cNvSpPr/>
            <p:nvPr/>
          </p:nvSpPr>
          <p:spPr>
            <a:xfrm>
              <a:off x="7946897" y="2547366"/>
              <a:ext cx="608330" cy="472440"/>
            </a:xfrm>
            <a:custGeom>
              <a:avLst/>
              <a:gdLst/>
              <a:ahLst/>
              <a:cxnLst/>
              <a:rect l="l" t="t" r="r" b="b"/>
              <a:pathLst>
                <a:path w="608329" h="472439">
                  <a:moveTo>
                    <a:pt x="0" y="472439"/>
                  </a:moveTo>
                  <a:lnTo>
                    <a:pt x="608076" y="472439"/>
                  </a:lnTo>
                  <a:lnTo>
                    <a:pt x="608076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50800">
              <a:solidFill>
                <a:srgbClr val="77BA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15105" y="2547366"/>
              <a:ext cx="609600" cy="472440"/>
            </a:xfrm>
            <a:custGeom>
              <a:avLst/>
              <a:gdLst/>
              <a:ahLst/>
              <a:cxnLst/>
              <a:rect l="l" t="t" r="r" b="b"/>
              <a:pathLst>
                <a:path w="609600" h="472439">
                  <a:moveTo>
                    <a:pt x="0" y="472439"/>
                  </a:moveTo>
                  <a:lnTo>
                    <a:pt x="609600" y="472439"/>
                  </a:lnTo>
                  <a:lnTo>
                    <a:pt x="609600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50800">
              <a:solidFill>
                <a:srgbClr val="E22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19905" y="3059430"/>
              <a:ext cx="4715510" cy="1074420"/>
            </a:xfrm>
            <a:custGeom>
              <a:avLst/>
              <a:gdLst/>
              <a:ahLst/>
              <a:cxnLst/>
              <a:rect l="l" t="t" r="r" b="b"/>
              <a:pathLst>
                <a:path w="4715509" h="1074420">
                  <a:moveTo>
                    <a:pt x="0" y="1063752"/>
                  </a:moveTo>
                  <a:lnTo>
                    <a:pt x="0" y="0"/>
                  </a:lnTo>
                </a:path>
                <a:path w="4715509" h="1074420">
                  <a:moveTo>
                    <a:pt x="0" y="1072896"/>
                  </a:moveTo>
                  <a:lnTo>
                    <a:pt x="4715256" y="107442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08141" y="2547366"/>
              <a:ext cx="609600" cy="472440"/>
            </a:xfrm>
            <a:custGeom>
              <a:avLst/>
              <a:gdLst/>
              <a:ahLst/>
              <a:cxnLst/>
              <a:rect l="l" t="t" r="r" b="b"/>
              <a:pathLst>
                <a:path w="609600" h="472439">
                  <a:moveTo>
                    <a:pt x="0" y="472439"/>
                  </a:moveTo>
                  <a:lnTo>
                    <a:pt x="609600" y="472439"/>
                  </a:lnTo>
                  <a:lnTo>
                    <a:pt x="609600" y="0"/>
                  </a:lnTo>
                  <a:lnTo>
                    <a:pt x="0" y="0"/>
                  </a:lnTo>
                  <a:lnTo>
                    <a:pt x="0" y="472439"/>
                  </a:lnTo>
                  <a:close/>
                </a:path>
              </a:pathLst>
            </a:custGeom>
            <a:ln w="50800">
              <a:solidFill>
                <a:srgbClr val="0054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43422" y="3048762"/>
              <a:ext cx="2473960" cy="1073150"/>
            </a:xfrm>
            <a:custGeom>
              <a:avLst/>
              <a:gdLst/>
              <a:ahLst/>
              <a:cxnLst/>
              <a:rect l="l" t="t" r="r" b="b"/>
              <a:pathLst>
                <a:path w="2473959" h="1073150">
                  <a:moveTo>
                    <a:pt x="0" y="1072895"/>
                  </a:moveTo>
                  <a:lnTo>
                    <a:pt x="0" y="7620"/>
                  </a:lnTo>
                </a:path>
                <a:path w="2473959" h="1073150">
                  <a:moveTo>
                    <a:pt x="2473452" y="1063752"/>
                  </a:moveTo>
                  <a:lnTo>
                    <a:pt x="2473452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563615" y="1874900"/>
            <a:ext cx="597535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spc="-25" dirty="0">
                <a:latin typeface="Calibri"/>
                <a:cs typeface="Calibri"/>
              </a:rPr>
              <a:t>X++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47720" y="1835606"/>
            <a:ext cx="5422265" cy="476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68165" algn="l"/>
              </a:tabLst>
            </a:pPr>
            <a:r>
              <a:rPr sz="2950" spc="-25" dirty="0">
                <a:latin typeface="Calibri"/>
                <a:cs typeface="Calibri"/>
              </a:rPr>
              <a:t>X++</a:t>
            </a:r>
            <a:r>
              <a:rPr sz="2950" dirty="0">
                <a:latin typeface="Calibri"/>
                <a:cs typeface="Calibri"/>
              </a:rPr>
              <a:t>	Rd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spc="-25" dirty="0">
                <a:latin typeface="Calibri"/>
                <a:cs typeface="Calibri"/>
              </a:rPr>
              <a:t>X=?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29457" y="2521711"/>
            <a:ext cx="5462270" cy="2406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835">
              <a:lnSpc>
                <a:spcPct val="100000"/>
              </a:lnSpc>
              <a:spcBef>
                <a:spcPts val="100"/>
              </a:spcBef>
              <a:tabLst>
                <a:tab pos="2748280" algn="l"/>
                <a:tab pos="4986655" algn="l"/>
              </a:tabLst>
            </a:pPr>
            <a:r>
              <a:rPr sz="2950" spc="-50" dirty="0">
                <a:latin typeface="Calibri"/>
                <a:cs typeface="Calibri"/>
              </a:rPr>
              <a:t>$</a:t>
            </a:r>
            <a:r>
              <a:rPr sz="2950" dirty="0">
                <a:latin typeface="Calibri"/>
                <a:cs typeface="Calibri"/>
              </a:rPr>
              <a:t>	</a:t>
            </a:r>
            <a:r>
              <a:rPr sz="2950" spc="-50" dirty="0">
                <a:latin typeface="Calibri"/>
                <a:cs typeface="Calibri"/>
              </a:rPr>
              <a:t>$</a:t>
            </a:r>
            <a:r>
              <a:rPr sz="2950" dirty="0">
                <a:latin typeface="Calibri"/>
                <a:cs typeface="Calibri"/>
              </a:rPr>
              <a:t>	</a:t>
            </a:r>
            <a:r>
              <a:rPr sz="2950" spc="-50" dirty="0">
                <a:latin typeface="Calibri"/>
                <a:cs typeface="Calibri"/>
              </a:rPr>
              <a:t>$</a:t>
            </a:r>
            <a:endParaRPr sz="2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200">
              <a:latin typeface="Calibri"/>
              <a:cs typeface="Calibri"/>
            </a:endParaRPr>
          </a:p>
          <a:p>
            <a:pPr marL="267970" marR="3962400" indent="-255904">
              <a:lnSpc>
                <a:spcPct val="141800"/>
              </a:lnSpc>
            </a:pPr>
            <a:r>
              <a:rPr sz="2950" spc="-25" dirty="0">
                <a:latin typeface="Calibri"/>
                <a:cs typeface="Calibri"/>
              </a:rPr>
              <a:t>Invalidate X++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03098" y="152222"/>
            <a:ext cx="10461625" cy="7448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700" spc="-30" dirty="0"/>
              <a:t>Tracking</a:t>
            </a:r>
            <a:r>
              <a:rPr sz="4700" spc="-110" dirty="0"/>
              <a:t> </a:t>
            </a:r>
            <a:r>
              <a:rPr sz="4700" dirty="0"/>
              <a:t>TM</a:t>
            </a:r>
            <a:r>
              <a:rPr sz="4700" spc="-105" dirty="0"/>
              <a:t> </a:t>
            </a:r>
            <a:r>
              <a:rPr sz="4700" dirty="0"/>
              <a:t>conflicts</a:t>
            </a:r>
            <a:r>
              <a:rPr sz="4700" spc="-105" dirty="0"/>
              <a:t> </a:t>
            </a:r>
            <a:r>
              <a:rPr sz="4700" dirty="0"/>
              <a:t>using</a:t>
            </a:r>
            <a:r>
              <a:rPr sz="4700" spc="-95" dirty="0"/>
              <a:t> </a:t>
            </a:r>
            <a:r>
              <a:rPr sz="4700" dirty="0"/>
              <a:t>coherence</a:t>
            </a:r>
            <a:r>
              <a:rPr sz="4700" spc="-105" dirty="0"/>
              <a:t> </a:t>
            </a:r>
            <a:r>
              <a:rPr sz="4700" spc="-20" dirty="0"/>
              <a:t>msgs</a:t>
            </a:r>
            <a:endParaRPr sz="4700"/>
          </a:p>
        </p:txBody>
      </p:sp>
      <p:sp>
        <p:nvSpPr>
          <p:cNvPr id="16" name="object 16"/>
          <p:cNvSpPr txBox="1"/>
          <p:nvPr/>
        </p:nvSpPr>
        <p:spPr>
          <a:xfrm>
            <a:off x="7451852" y="5000371"/>
            <a:ext cx="319151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incoming access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request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a </a:t>
            </a:r>
            <a:r>
              <a:rPr sz="1800" dirty="0">
                <a:latin typeface="Calibri"/>
                <a:cs typeface="Calibri"/>
              </a:rPr>
              <a:t>block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TM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leads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a </a:t>
            </a:r>
            <a:r>
              <a:rPr sz="1800" i="1" dirty="0">
                <a:latin typeface="Calibri"/>
                <a:cs typeface="Calibri"/>
              </a:rPr>
              <a:t>conflict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transactional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i="1" spc="-20" dirty="0">
                <a:latin typeface="Calibri"/>
                <a:cs typeface="Calibri"/>
              </a:rPr>
              <a:t>abort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4128" rIns="0" bIns="0" rtlCol="0">
            <a:spAutoFit/>
          </a:bodyPr>
          <a:lstStyle/>
          <a:p>
            <a:pPr marL="783590">
              <a:lnSpc>
                <a:spcPct val="100000"/>
              </a:lnSpc>
              <a:spcBef>
                <a:spcPts val="105"/>
              </a:spcBef>
            </a:pPr>
            <a:r>
              <a:rPr dirty="0"/>
              <a:t>Reasons a</a:t>
            </a:r>
            <a:r>
              <a:rPr spc="5" dirty="0"/>
              <a:t> </a:t>
            </a:r>
            <a:r>
              <a:rPr dirty="0"/>
              <a:t>transaction might</a:t>
            </a:r>
            <a:r>
              <a:rPr spc="5" dirty="0"/>
              <a:t> </a:t>
            </a:r>
            <a:r>
              <a:rPr spc="-10" dirty="0"/>
              <a:t>abort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211435" cy="43192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923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65" dirty="0">
                <a:latin typeface="Calibri"/>
                <a:cs typeface="Calibri"/>
              </a:rPr>
              <a:t>Too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many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blocks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with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their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TM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bits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set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leaves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no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room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for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more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TM </a:t>
            </a:r>
            <a:r>
              <a:rPr sz="2800" b="1" spc="-10" dirty="0">
                <a:latin typeface="Calibri"/>
                <a:cs typeface="Calibri"/>
              </a:rPr>
              <a:t>blocks</a:t>
            </a:r>
            <a:endParaRPr sz="28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7865" algn="l"/>
              </a:tabLst>
            </a:pPr>
            <a:r>
              <a:rPr sz="2400" b="1" spc="-45" dirty="0">
                <a:latin typeface="Calibri"/>
                <a:cs typeface="Calibri"/>
              </a:rPr>
              <a:t>Too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many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defined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“more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blocks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w/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TM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bits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set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than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blocks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0" dirty="0">
                <a:latin typeface="Calibri"/>
                <a:cs typeface="Calibri"/>
              </a:rPr>
              <a:t> way”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latin typeface="Calibri"/>
                <a:cs typeface="Calibri"/>
              </a:rPr>
              <a:t>Conflict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with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another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transaction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or</a:t>
            </a:r>
            <a:r>
              <a:rPr sz="2800" b="1" i="1" spc="-60" dirty="0">
                <a:latin typeface="Calibri"/>
                <a:cs typeface="Calibri"/>
              </a:rPr>
              <a:t> </a:t>
            </a:r>
            <a:r>
              <a:rPr sz="2800" b="1" i="1" spc="-25" dirty="0">
                <a:latin typeface="Calibri"/>
                <a:cs typeface="Calibri"/>
              </a:rPr>
              <a:t>non-</a:t>
            </a:r>
            <a:r>
              <a:rPr sz="2800" b="1" i="1" spc="-10" dirty="0">
                <a:latin typeface="Calibri"/>
                <a:cs typeface="Calibri"/>
              </a:rPr>
              <a:t>transactional</a:t>
            </a:r>
            <a:r>
              <a:rPr sz="2800" b="1" i="1" spc="-65" dirty="0">
                <a:latin typeface="Calibri"/>
                <a:cs typeface="Calibri"/>
              </a:rPr>
              <a:t> </a:t>
            </a:r>
            <a:r>
              <a:rPr sz="2800" b="1" i="1" spc="-10" dirty="0">
                <a:latin typeface="Calibri"/>
                <a:cs typeface="Calibri"/>
              </a:rPr>
              <a:t>access</a:t>
            </a:r>
            <a:endParaRPr sz="28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7865" algn="l"/>
              </a:tabLst>
            </a:pPr>
            <a:r>
              <a:rPr sz="2400" b="1" dirty="0">
                <a:latin typeface="Calibri"/>
                <a:cs typeface="Calibri"/>
              </a:rPr>
              <a:t>identified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through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incoming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coherence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traffic</a:t>
            </a:r>
            <a:endParaRPr sz="2400">
              <a:latin typeface="Calibri"/>
              <a:cs typeface="Calibri"/>
            </a:endParaRPr>
          </a:p>
          <a:p>
            <a:pPr marL="240029" marR="697230" indent="-227965">
              <a:lnSpc>
                <a:spcPts val="303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latin typeface="Calibri"/>
                <a:cs typeface="Calibri"/>
              </a:rPr>
              <a:t>Explicit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xabort()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instruction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when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transactional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code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concludes 	transaction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is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not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useful</a:t>
            </a:r>
            <a:endParaRPr sz="2800">
              <a:latin typeface="Calibri"/>
              <a:cs typeface="Calibri"/>
            </a:endParaRPr>
          </a:p>
          <a:p>
            <a:pPr marL="241300" marR="1574800" indent="-229235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30" dirty="0">
                <a:latin typeface="Calibri"/>
                <a:cs typeface="Calibri"/>
              </a:rPr>
              <a:t>Other,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unspecified,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but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arbitrary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conditions</a:t>
            </a:r>
            <a:r>
              <a:rPr sz="2800" b="1" spc="-10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left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up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to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the </a:t>
            </a:r>
            <a:r>
              <a:rPr sz="2800" b="1" spc="-10" dirty="0">
                <a:latin typeface="Calibri"/>
                <a:cs typeface="Calibri"/>
              </a:rPr>
              <a:t>microarchitects</a:t>
            </a:r>
            <a:endParaRPr sz="28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697865" algn="l"/>
              </a:tabLst>
            </a:pPr>
            <a:r>
              <a:rPr sz="2400" b="1" dirty="0">
                <a:latin typeface="Calibri"/>
                <a:cs typeface="Calibri"/>
              </a:rPr>
              <a:t>I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speculate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that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these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are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related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internal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buffers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fixed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capacity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4128" rIns="0" bIns="0" rtlCol="0">
            <a:spAutoFit/>
          </a:bodyPr>
          <a:lstStyle/>
          <a:p>
            <a:pPr marL="783590">
              <a:lnSpc>
                <a:spcPct val="100000"/>
              </a:lnSpc>
              <a:spcBef>
                <a:spcPts val="105"/>
              </a:spcBef>
            </a:pPr>
            <a:r>
              <a:rPr dirty="0"/>
              <a:t>Why</a:t>
            </a:r>
            <a:r>
              <a:rPr spc="-60" dirty="0"/>
              <a:t> </a:t>
            </a:r>
            <a:r>
              <a:rPr dirty="0"/>
              <a:t>is</a:t>
            </a:r>
            <a:r>
              <a:rPr spc="-45" dirty="0"/>
              <a:t> </a:t>
            </a:r>
            <a:r>
              <a:rPr dirty="0"/>
              <a:t>this</a:t>
            </a:r>
            <a:r>
              <a:rPr spc="-45" dirty="0"/>
              <a:t> </a:t>
            </a:r>
            <a:r>
              <a:rPr dirty="0"/>
              <a:t>reordering</a:t>
            </a:r>
            <a:r>
              <a:rPr spc="-85" dirty="0"/>
              <a:t> </a:t>
            </a:r>
            <a:r>
              <a:rPr dirty="0"/>
              <a:t>situation</a:t>
            </a:r>
            <a:r>
              <a:rPr spc="-45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spc="-10" dirty="0"/>
              <a:t>problem?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6090" y="3380232"/>
            <a:ext cx="3162935" cy="1298575"/>
            <a:chOff x="466090" y="3380232"/>
            <a:chExt cx="3162935" cy="12985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5424" y="4011168"/>
              <a:ext cx="952500" cy="6675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3231" y="3380232"/>
              <a:ext cx="946404" cy="70865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29590" y="4164330"/>
              <a:ext cx="3035935" cy="12700"/>
            </a:xfrm>
            <a:custGeom>
              <a:avLst/>
              <a:gdLst/>
              <a:ahLst/>
              <a:cxnLst/>
              <a:rect l="l" t="t" r="r" b="b"/>
              <a:pathLst>
                <a:path w="3035935" h="12700">
                  <a:moveTo>
                    <a:pt x="0" y="12192"/>
                  </a:moveTo>
                  <a:lnTo>
                    <a:pt x="3035808" y="0"/>
                  </a:lnTo>
                </a:path>
              </a:pathLst>
            </a:custGeom>
            <a:ln w="127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844797" y="3374135"/>
            <a:ext cx="3162935" cy="1298575"/>
            <a:chOff x="3844797" y="3374135"/>
            <a:chExt cx="3162935" cy="129857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04131" y="4005071"/>
              <a:ext cx="952500" cy="6675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1939" y="3374135"/>
              <a:ext cx="946403" cy="70865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908297" y="4158233"/>
              <a:ext cx="3035935" cy="12700"/>
            </a:xfrm>
            <a:custGeom>
              <a:avLst/>
              <a:gdLst/>
              <a:ahLst/>
              <a:cxnLst/>
              <a:rect l="l" t="t" r="r" b="b"/>
              <a:pathLst>
                <a:path w="3035934" h="12700">
                  <a:moveTo>
                    <a:pt x="0" y="12192"/>
                  </a:moveTo>
                  <a:lnTo>
                    <a:pt x="3035807" y="0"/>
                  </a:lnTo>
                </a:path>
              </a:pathLst>
            </a:custGeom>
            <a:ln w="127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66090" y="2603754"/>
          <a:ext cx="6541133" cy="2105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6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2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8465">
                <a:tc>
                  <a:txBody>
                    <a:bodyPr/>
                    <a:lstStyle/>
                    <a:p>
                      <a:pPr marL="894715" algn="ctr">
                        <a:lnSpc>
                          <a:spcPts val="171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Thread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37310" algn="r">
                        <a:lnSpc>
                          <a:spcPts val="171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Thread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0945">
                <a:tc>
                  <a:txBody>
                    <a:bodyPr/>
                    <a:lstStyle/>
                    <a:p>
                      <a:pPr marL="113284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2500" spc="-20" dirty="0">
                          <a:solidFill>
                            <a:srgbClr val="A6A6A6"/>
                          </a:solidFill>
                          <a:latin typeface="Calibri"/>
                          <a:cs typeface="Calibri"/>
                        </a:rPr>
                        <a:t>r1=Y</a:t>
                      </a:r>
                      <a:endParaRPr sz="2500">
                        <a:latin typeface="Calibri"/>
                        <a:cs typeface="Calibri"/>
                      </a:endParaRPr>
                    </a:p>
                    <a:p>
                      <a:pPr marL="1210310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X=1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1244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L="133350">
                        <a:lnSpc>
                          <a:spcPct val="100000"/>
                        </a:lnSpc>
                        <a:spcBef>
                          <a:spcPts val="2240"/>
                        </a:spcBef>
                      </a:pPr>
                      <a:r>
                        <a:rPr sz="2950" spc="-10" dirty="0">
                          <a:latin typeface="Calibri"/>
                          <a:cs typeface="Calibri"/>
                        </a:rPr>
                        <a:t>Fence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1570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2500" spc="-20" dirty="0">
                          <a:solidFill>
                            <a:srgbClr val="A6A6A6"/>
                          </a:solidFill>
                          <a:latin typeface="Calibri"/>
                          <a:cs typeface="Calibri"/>
                        </a:rPr>
                        <a:t>r2=X</a:t>
                      </a:r>
                      <a:endParaRPr sz="2500">
                        <a:latin typeface="Calibri"/>
                        <a:cs typeface="Calibri"/>
                      </a:endParaRPr>
                    </a:p>
                    <a:p>
                      <a:pPr marL="1210310">
                        <a:lnSpc>
                          <a:spcPct val="100000"/>
                        </a:lnSpc>
                        <a:spcBef>
                          <a:spcPts val="1630"/>
                        </a:spcBef>
                        <a:tabLst>
                          <a:tab pos="2120900" algn="l"/>
                        </a:tabLst>
                      </a:pPr>
                      <a:r>
                        <a:rPr sz="3750" spc="-37" baseline="25555" dirty="0">
                          <a:latin typeface="Calibri"/>
                          <a:cs typeface="Calibri"/>
                        </a:rPr>
                        <a:t>Y=1</a:t>
                      </a:r>
                      <a:r>
                        <a:rPr sz="3750" baseline="25555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950" spc="-20" dirty="0">
                          <a:latin typeface="Calibri"/>
                          <a:cs typeface="Calibri"/>
                        </a:rPr>
                        <a:t>Fence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T="11366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94170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2500" spc="-20" dirty="0">
                          <a:latin typeface="Calibri"/>
                          <a:cs typeface="Calibri"/>
                        </a:rPr>
                        <a:t>r1=Y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83030" algn="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2500" spc="-20" dirty="0">
                          <a:latin typeface="Calibri"/>
                          <a:cs typeface="Calibri"/>
                        </a:rPr>
                        <a:t>r2=X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730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7684769" y="3022473"/>
            <a:ext cx="293497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alibri"/>
                <a:cs typeface="Calibri"/>
              </a:rPr>
              <a:t>Reordering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independent </a:t>
            </a:r>
            <a:r>
              <a:rPr sz="2200" dirty="0">
                <a:latin typeface="Calibri"/>
                <a:cs typeface="Calibri"/>
              </a:rPr>
              <a:t>memory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operations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that </a:t>
            </a:r>
            <a:r>
              <a:rPr sz="2200" dirty="0">
                <a:latin typeface="Calibri"/>
                <a:cs typeface="Calibri"/>
              </a:rPr>
              <a:t>access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different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locations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6403" y="0"/>
            <a:ext cx="469392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574917" y="1829561"/>
            <a:ext cx="4033520" cy="28111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90"/>
              </a:spcBef>
            </a:pPr>
            <a:r>
              <a:rPr sz="1800" dirty="0">
                <a:latin typeface="Calibri"/>
                <a:cs typeface="Calibri"/>
              </a:rPr>
              <a:t>“computers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execute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operations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a </a:t>
            </a:r>
            <a:r>
              <a:rPr sz="1800" b="1" dirty="0">
                <a:latin typeface="Calibri"/>
                <a:cs typeface="Calibri"/>
              </a:rPr>
              <a:t>different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order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specified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program.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correct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execution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achieved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if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results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produced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same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as </a:t>
            </a:r>
            <a:r>
              <a:rPr sz="1800" dirty="0">
                <a:latin typeface="Calibri"/>
                <a:cs typeface="Calibri"/>
              </a:rPr>
              <a:t>would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produced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executing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program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steps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order.</a:t>
            </a:r>
            <a:r>
              <a:rPr sz="1800" spc="3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a </a:t>
            </a:r>
            <a:r>
              <a:rPr sz="1800" dirty="0">
                <a:latin typeface="Calibri"/>
                <a:cs typeface="Calibri"/>
              </a:rPr>
              <a:t>multiprocessor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computer,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such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correct </a:t>
            </a:r>
            <a:r>
              <a:rPr sz="1800" dirty="0">
                <a:latin typeface="Calibri"/>
                <a:cs typeface="Calibri"/>
              </a:rPr>
              <a:t>execution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each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processor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does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not </a:t>
            </a:r>
            <a:r>
              <a:rPr sz="1800" b="1" dirty="0">
                <a:latin typeface="Calibri"/>
                <a:cs typeface="Calibri"/>
              </a:rPr>
              <a:t>guarantee the correct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execution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the </a:t>
            </a:r>
            <a:r>
              <a:rPr sz="1800" b="1" dirty="0">
                <a:latin typeface="Calibri"/>
                <a:cs typeface="Calibri"/>
              </a:rPr>
              <a:t>entire </a:t>
            </a:r>
            <a:r>
              <a:rPr sz="1800" b="1" spc="-10" dirty="0">
                <a:latin typeface="Calibri"/>
                <a:cs typeface="Calibri"/>
              </a:rPr>
              <a:t>program</a:t>
            </a:r>
            <a:r>
              <a:rPr sz="1800" spc="-10" dirty="0">
                <a:latin typeface="Calibri"/>
                <a:cs typeface="Calibri"/>
              </a:rPr>
              <a:t>.”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85456" y="4792217"/>
            <a:ext cx="3188335" cy="475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95"/>
              </a:spcBef>
            </a:pPr>
            <a:r>
              <a:rPr sz="950" b="1" dirty="0">
                <a:latin typeface="Calibri"/>
                <a:cs typeface="Calibri"/>
              </a:rPr>
              <a:t>Excerpt</a:t>
            </a:r>
            <a:r>
              <a:rPr sz="950" b="1" spc="6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from</a:t>
            </a:r>
            <a:r>
              <a:rPr sz="950" b="1" spc="6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“How</a:t>
            </a:r>
            <a:r>
              <a:rPr sz="950" b="1" spc="6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to</a:t>
            </a:r>
            <a:r>
              <a:rPr sz="950" b="1" spc="60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Make</a:t>
            </a:r>
            <a:r>
              <a:rPr sz="950" b="1" spc="9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a</a:t>
            </a:r>
            <a:r>
              <a:rPr sz="950" b="1" spc="6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Multiprocessor</a:t>
            </a:r>
            <a:r>
              <a:rPr sz="950" b="1" spc="5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Computer</a:t>
            </a:r>
            <a:r>
              <a:rPr sz="950" b="1" spc="70" dirty="0">
                <a:latin typeface="Calibri"/>
                <a:cs typeface="Calibri"/>
              </a:rPr>
              <a:t> </a:t>
            </a:r>
            <a:r>
              <a:rPr sz="950" b="1" spc="-20" dirty="0">
                <a:latin typeface="Calibri"/>
                <a:cs typeface="Calibri"/>
              </a:rPr>
              <a:t>That</a:t>
            </a:r>
            <a:r>
              <a:rPr sz="950" b="1" dirty="0">
                <a:latin typeface="Calibri"/>
                <a:cs typeface="Calibri"/>
              </a:rPr>
              <a:t> Correctly</a:t>
            </a:r>
            <a:r>
              <a:rPr sz="950" b="1" spc="10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Executes</a:t>
            </a:r>
            <a:r>
              <a:rPr sz="950" b="1" spc="90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Multiprocess</a:t>
            </a:r>
            <a:r>
              <a:rPr sz="950" b="1" spc="70" dirty="0">
                <a:latin typeface="Calibri"/>
                <a:cs typeface="Calibri"/>
              </a:rPr>
              <a:t> </a:t>
            </a:r>
            <a:r>
              <a:rPr sz="950" b="1" spc="-10" dirty="0">
                <a:latin typeface="Calibri"/>
                <a:cs typeface="Calibri"/>
              </a:rPr>
              <a:t>Program”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950" b="1" dirty="0">
                <a:latin typeface="Calibri"/>
                <a:cs typeface="Calibri"/>
              </a:rPr>
              <a:t>LESLIE</a:t>
            </a:r>
            <a:r>
              <a:rPr sz="950" b="1" spc="6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LAMPORT,</a:t>
            </a:r>
            <a:r>
              <a:rPr sz="950" b="1" spc="95" dirty="0">
                <a:latin typeface="Calibri"/>
                <a:cs typeface="Calibri"/>
              </a:rPr>
              <a:t> </a:t>
            </a:r>
            <a:r>
              <a:rPr sz="950" b="1" spc="-20" dirty="0">
                <a:latin typeface="Calibri"/>
                <a:cs typeface="Calibri"/>
              </a:rPr>
              <a:t>1979</a:t>
            </a:r>
            <a:endParaRPr sz="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24980" y="1829561"/>
            <a:ext cx="3771900" cy="28111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90"/>
              </a:spcBef>
            </a:pPr>
            <a:r>
              <a:rPr sz="1800" dirty="0">
                <a:latin typeface="Calibri"/>
                <a:cs typeface="Calibri"/>
              </a:rPr>
              <a:t>“The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consistency</a:t>
            </a:r>
            <a:r>
              <a:rPr sz="1800" b="1" spc="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model</a:t>
            </a:r>
            <a:r>
              <a:rPr sz="1800" b="1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a </a:t>
            </a:r>
            <a:r>
              <a:rPr sz="1800" dirty="0">
                <a:latin typeface="Calibri"/>
                <a:cs typeface="Calibri"/>
              </a:rPr>
              <a:t>shared-memory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system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specifies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b="1" dirty="0">
                <a:latin typeface="Calibri"/>
                <a:cs typeface="Calibri"/>
              </a:rPr>
              <a:t>order</a:t>
            </a:r>
            <a:r>
              <a:rPr sz="1800" b="1" spc="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which</a:t>
            </a:r>
            <a:r>
              <a:rPr sz="1800" b="1" spc="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operations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will </a:t>
            </a:r>
            <a:r>
              <a:rPr sz="1800" b="1" dirty="0">
                <a:latin typeface="Calibri"/>
                <a:cs typeface="Calibri"/>
              </a:rPr>
              <a:t>appear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execute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programmer.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consistency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model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affects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writing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parallel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programs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forms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integral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entire </a:t>
            </a:r>
            <a:r>
              <a:rPr sz="1800" dirty="0">
                <a:latin typeface="Calibri"/>
                <a:cs typeface="Calibri"/>
              </a:rPr>
              <a:t>system,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including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architecture,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compiler,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0" dirty="0">
                <a:latin typeface="Calibri"/>
                <a:cs typeface="Calibri"/>
              </a:rPr>
              <a:t> programming language.”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85456" y="4792217"/>
            <a:ext cx="2898140" cy="475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95"/>
              </a:spcBef>
            </a:pPr>
            <a:r>
              <a:rPr sz="950" b="1" dirty="0">
                <a:latin typeface="Calibri"/>
                <a:cs typeface="Calibri"/>
              </a:rPr>
              <a:t>Excerpt</a:t>
            </a:r>
            <a:r>
              <a:rPr sz="950" b="1" spc="70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from</a:t>
            </a:r>
            <a:r>
              <a:rPr sz="950" b="1" spc="6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“Recent</a:t>
            </a:r>
            <a:r>
              <a:rPr sz="950" b="1" spc="8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Advances</a:t>
            </a:r>
            <a:r>
              <a:rPr sz="950" b="1" spc="80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in</a:t>
            </a:r>
            <a:r>
              <a:rPr sz="950" b="1" spc="60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Memory</a:t>
            </a:r>
            <a:r>
              <a:rPr sz="950" b="1" spc="65" dirty="0">
                <a:latin typeface="Calibri"/>
                <a:cs typeface="Calibri"/>
              </a:rPr>
              <a:t> </a:t>
            </a:r>
            <a:r>
              <a:rPr sz="950" b="1" spc="-10" dirty="0">
                <a:latin typeface="Calibri"/>
                <a:cs typeface="Calibri"/>
              </a:rPr>
              <a:t>Consistency </a:t>
            </a:r>
            <a:r>
              <a:rPr sz="950" b="1" dirty="0">
                <a:latin typeface="Calibri"/>
                <a:cs typeface="Calibri"/>
              </a:rPr>
              <a:t>Models</a:t>
            </a:r>
            <a:r>
              <a:rPr sz="950" b="1" spc="80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for</a:t>
            </a:r>
            <a:r>
              <a:rPr sz="950" b="1" spc="100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Hardware</a:t>
            </a:r>
            <a:r>
              <a:rPr sz="950" b="1" spc="12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Shared-Memory</a:t>
            </a:r>
            <a:r>
              <a:rPr sz="950" b="1" spc="100" dirty="0">
                <a:latin typeface="Calibri"/>
                <a:cs typeface="Calibri"/>
              </a:rPr>
              <a:t> </a:t>
            </a:r>
            <a:r>
              <a:rPr sz="950" b="1" spc="-10" dirty="0">
                <a:latin typeface="Calibri"/>
                <a:cs typeface="Calibri"/>
              </a:rPr>
              <a:t>Systems”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950" b="1" dirty="0">
                <a:latin typeface="Calibri"/>
                <a:cs typeface="Calibri"/>
              </a:rPr>
              <a:t>Sarita</a:t>
            </a:r>
            <a:r>
              <a:rPr sz="950" b="1" spc="50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Adve,</a:t>
            </a:r>
            <a:r>
              <a:rPr sz="950" b="1" spc="30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et</a:t>
            </a:r>
            <a:r>
              <a:rPr sz="950" b="1" spc="5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al,</a:t>
            </a:r>
            <a:r>
              <a:rPr sz="950" b="1" spc="45" dirty="0">
                <a:latin typeface="Calibri"/>
                <a:cs typeface="Calibri"/>
              </a:rPr>
              <a:t> </a:t>
            </a:r>
            <a:r>
              <a:rPr sz="950" b="1" spc="-20" dirty="0">
                <a:latin typeface="Calibri"/>
                <a:cs typeface="Calibri"/>
              </a:rPr>
              <a:t>1999</a:t>
            </a:r>
            <a:endParaRPr sz="9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7155" y="0"/>
            <a:ext cx="5143500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421" y="3210509"/>
            <a:ext cx="6358890" cy="925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900" dirty="0"/>
              <a:t>Memory </a:t>
            </a:r>
            <a:r>
              <a:rPr sz="5900" spc="-10" dirty="0"/>
              <a:t>Consistency</a:t>
            </a:r>
            <a:endParaRPr sz="59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3708" y="212293"/>
            <a:ext cx="6348095" cy="173545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 marR="5080">
              <a:lnSpc>
                <a:spcPts val="6370"/>
              </a:lnSpc>
              <a:spcBef>
                <a:spcPts val="910"/>
              </a:spcBef>
            </a:pPr>
            <a:r>
              <a:rPr sz="5900" dirty="0"/>
              <a:t>Memory</a:t>
            </a:r>
            <a:r>
              <a:rPr sz="5900" spc="30" dirty="0"/>
              <a:t> </a:t>
            </a:r>
            <a:r>
              <a:rPr sz="5900" spc="-10" dirty="0"/>
              <a:t>Consistency Model</a:t>
            </a:r>
            <a:endParaRPr sz="5900"/>
          </a:p>
        </p:txBody>
      </p:sp>
      <p:sp>
        <p:nvSpPr>
          <p:cNvPr id="3" name="object 3"/>
          <p:cNvSpPr txBox="1"/>
          <p:nvPr/>
        </p:nvSpPr>
        <p:spPr>
          <a:xfrm>
            <a:off x="1685289" y="2175712"/>
            <a:ext cx="8422640" cy="4319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50" dirty="0">
                <a:latin typeface="Calibri"/>
                <a:cs typeface="Calibri"/>
              </a:rPr>
              <a:t>Informal</a:t>
            </a:r>
            <a:r>
              <a:rPr sz="2950" spc="-10" dirty="0">
                <a:latin typeface="Calibri"/>
                <a:cs typeface="Calibri"/>
              </a:rPr>
              <a:t> Definition:</a:t>
            </a:r>
            <a:endParaRPr sz="2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>
              <a:latin typeface="Calibri"/>
              <a:cs typeface="Calibri"/>
            </a:endParaRPr>
          </a:p>
          <a:p>
            <a:pPr marL="739140" marR="774065">
              <a:lnSpc>
                <a:spcPct val="100299"/>
              </a:lnSpc>
            </a:pPr>
            <a:r>
              <a:rPr sz="2950" dirty="0">
                <a:latin typeface="Calibri"/>
                <a:cs typeface="Calibri"/>
              </a:rPr>
              <a:t>“Defines</a:t>
            </a:r>
            <a:r>
              <a:rPr sz="2950" spc="-5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value</a:t>
            </a:r>
            <a:r>
              <a:rPr sz="2950" spc="-5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read</a:t>
            </a:r>
            <a:r>
              <a:rPr sz="2950" spc="-6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operation</a:t>
            </a:r>
            <a:r>
              <a:rPr sz="2950" spc="-5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may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spc="-20" dirty="0">
                <a:latin typeface="Calibri"/>
                <a:cs typeface="Calibri"/>
              </a:rPr>
              <a:t>read </a:t>
            </a:r>
            <a:r>
              <a:rPr sz="2950" dirty="0">
                <a:latin typeface="Calibri"/>
                <a:cs typeface="Calibri"/>
              </a:rPr>
              <a:t>at</a:t>
            </a:r>
            <a:r>
              <a:rPr sz="2950" spc="-5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each</a:t>
            </a:r>
            <a:r>
              <a:rPr sz="2950" spc="-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point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during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execution”</a:t>
            </a:r>
            <a:endParaRPr sz="2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Calibri"/>
              <a:cs typeface="Calibri"/>
            </a:endParaRPr>
          </a:p>
          <a:p>
            <a:pPr marL="196850" marR="5080">
              <a:lnSpc>
                <a:spcPct val="100299"/>
              </a:lnSpc>
            </a:pPr>
            <a:r>
              <a:rPr sz="2950" dirty="0">
                <a:latin typeface="Calibri"/>
                <a:cs typeface="Calibri"/>
              </a:rPr>
              <a:t>“Defines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-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set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of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legal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observable</a:t>
            </a:r>
            <a:r>
              <a:rPr sz="2950" spc="-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orders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of</a:t>
            </a:r>
            <a:r>
              <a:rPr sz="2950" spc="-4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memory </a:t>
            </a:r>
            <a:r>
              <a:rPr sz="2950" dirty="0">
                <a:latin typeface="Calibri"/>
                <a:cs typeface="Calibri"/>
              </a:rPr>
              <a:t>operations</a:t>
            </a:r>
            <a:r>
              <a:rPr sz="2950" spc="-6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during</a:t>
            </a:r>
            <a:r>
              <a:rPr sz="2950" spc="-5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an</a:t>
            </a:r>
            <a:r>
              <a:rPr sz="2950" spc="-5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execution”</a:t>
            </a:r>
            <a:endParaRPr sz="2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Calibri"/>
              <a:cs typeface="Calibri"/>
            </a:endParaRPr>
          </a:p>
          <a:p>
            <a:pPr marL="497205" marR="299085">
              <a:lnSpc>
                <a:spcPct val="100299"/>
              </a:lnSpc>
              <a:spcBef>
                <a:spcPts val="5"/>
              </a:spcBef>
            </a:pPr>
            <a:r>
              <a:rPr sz="2950" dirty="0">
                <a:latin typeface="Calibri"/>
                <a:cs typeface="Calibri"/>
              </a:rPr>
              <a:t>“Defines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which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reorderings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of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memory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operations </a:t>
            </a:r>
            <a:r>
              <a:rPr sz="2950" dirty="0">
                <a:latin typeface="Calibri"/>
                <a:cs typeface="Calibri"/>
              </a:rPr>
              <a:t>are</a:t>
            </a:r>
            <a:r>
              <a:rPr sz="2950" spc="-5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permitted”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57980"/>
            <a:ext cx="11353800" cy="792076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 marR="5080">
              <a:lnSpc>
                <a:spcPts val="5620"/>
              </a:lnSpc>
              <a:spcBef>
                <a:spcPts val="815"/>
              </a:spcBef>
            </a:pPr>
            <a:r>
              <a:rPr lang="en-US" spc="-10" dirty="0"/>
              <a:t>Review: </a:t>
            </a:r>
            <a:r>
              <a:rPr spc="-10" dirty="0"/>
              <a:t>Synchronization</a:t>
            </a:r>
            <a:r>
              <a:rPr spc="-180" dirty="0"/>
              <a:t> </a:t>
            </a:r>
            <a:r>
              <a:rPr dirty="0"/>
              <a:t>For</a:t>
            </a:r>
            <a:r>
              <a:rPr spc="-170" dirty="0"/>
              <a:t> </a:t>
            </a:r>
            <a:r>
              <a:rPr spc="-20" dirty="0"/>
              <a:t>Real </a:t>
            </a:r>
            <a:r>
              <a:rPr spc="-10" dirty="0"/>
              <a:t>Programmers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850382" y="3546728"/>
            <a:ext cx="51562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500" spc="-25" dirty="0">
                <a:latin typeface="Calibri"/>
                <a:cs typeface="Calibri"/>
              </a:rPr>
              <a:t>Y</a:t>
            </a:r>
            <a:r>
              <a:rPr sz="2500" spc="-25" dirty="0">
                <a:latin typeface="Calibri"/>
                <a:cs typeface="Calibri"/>
              </a:rPr>
              <a:t>=</a:t>
            </a:r>
            <a:r>
              <a:rPr lang="en-US" sz="2500" spc="-25" dirty="0">
                <a:latin typeface="Calibri"/>
                <a:cs typeface="Calibri"/>
              </a:rPr>
              <a:t>1</a:t>
            </a:r>
            <a:endParaRPr sz="25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99659" y="3300984"/>
            <a:ext cx="965200" cy="1298575"/>
            <a:chOff x="4899659" y="3300984"/>
            <a:chExt cx="965200" cy="12985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11851" y="3931920"/>
              <a:ext cx="952500" cy="6675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9659" y="3300984"/>
              <a:ext cx="946403" cy="70865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771515" y="3046602"/>
            <a:ext cx="61722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0" dirty="0">
                <a:latin typeface="Calibri"/>
                <a:cs typeface="Calibri"/>
              </a:rPr>
              <a:t>r1=Y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16017" y="4085082"/>
            <a:ext cx="3035935" cy="12700"/>
          </a:xfrm>
          <a:custGeom>
            <a:avLst/>
            <a:gdLst/>
            <a:ahLst/>
            <a:cxnLst/>
            <a:rect l="l" t="t" r="r" b="b"/>
            <a:pathLst>
              <a:path w="3035934" h="12700">
                <a:moveTo>
                  <a:pt x="0" y="12192"/>
                </a:moveTo>
                <a:lnTo>
                  <a:pt x="3035808" y="0"/>
                </a:lnTo>
              </a:path>
            </a:pathLst>
          </a:custGeom>
          <a:ln w="127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34692" y="1953005"/>
            <a:ext cx="6826884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dirty="0">
                <a:latin typeface="Calibri"/>
                <a:cs typeface="Calibri"/>
              </a:rPr>
              <a:t>Memory</a:t>
            </a:r>
            <a:r>
              <a:rPr sz="2950" spc="-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fences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are</a:t>
            </a:r>
            <a:r>
              <a:rPr sz="2950" spc="-5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wrapped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up</a:t>
            </a:r>
            <a:r>
              <a:rPr sz="2950" spc="-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in</a:t>
            </a:r>
            <a:r>
              <a:rPr sz="2950" spc="-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locks,</a:t>
            </a:r>
            <a:r>
              <a:rPr sz="2950" spc="-50" dirty="0">
                <a:latin typeface="Calibri"/>
                <a:cs typeface="Calibri"/>
              </a:rPr>
              <a:t> </a:t>
            </a:r>
            <a:r>
              <a:rPr sz="2950" spc="-20" dirty="0">
                <a:latin typeface="Calibri"/>
                <a:cs typeface="Calibri"/>
              </a:rPr>
              <a:t>etc.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99258" y="3571113"/>
            <a:ext cx="256984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dirty="0">
                <a:latin typeface="Calibri"/>
                <a:cs typeface="Calibri"/>
              </a:rPr>
              <a:t>Reordering</a:t>
            </a:r>
            <a:r>
              <a:rPr sz="2250" spc="-7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prevented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3224" y="3824097"/>
            <a:ext cx="10043160" cy="1979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20440" algn="ctr">
              <a:lnSpc>
                <a:spcPts val="3329"/>
              </a:lnSpc>
              <a:spcBef>
                <a:spcPts val="100"/>
              </a:spcBef>
            </a:pPr>
            <a:r>
              <a:rPr sz="2950" spc="-10" dirty="0">
                <a:latin typeface="Calibri"/>
                <a:cs typeface="Calibri"/>
              </a:rPr>
              <a:t>Unlock</a:t>
            </a:r>
            <a:endParaRPr sz="2950">
              <a:latin typeface="Calibri"/>
              <a:cs typeface="Calibri"/>
            </a:endParaRPr>
          </a:p>
          <a:p>
            <a:pPr marL="384810" algn="ctr">
              <a:lnSpc>
                <a:spcPts val="2790"/>
              </a:lnSpc>
            </a:pPr>
            <a:r>
              <a:rPr sz="2500" spc="-20" dirty="0">
                <a:latin typeface="Calibri"/>
                <a:cs typeface="Calibri"/>
              </a:rPr>
              <a:t>r1=Y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950" dirty="0">
                <a:latin typeface="Calibri"/>
                <a:cs typeface="Calibri"/>
              </a:rPr>
              <a:t>Direct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use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of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fences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can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be</a:t>
            </a:r>
            <a:r>
              <a:rPr sz="2950" spc="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tricky</a:t>
            </a:r>
            <a:r>
              <a:rPr sz="2950" spc="-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and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you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will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usually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use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library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29018" y="3243452"/>
            <a:ext cx="710565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spc="-20" dirty="0">
                <a:latin typeface="Calibri"/>
                <a:cs typeface="Calibri"/>
              </a:rPr>
              <a:t>Lock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94682" y="3501390"/>
            <a:ext cx="3035935" cy="12700"/>
          </a:xfrm>
          <a:custGeom>
            <a:avLst/>
            <a:gdLst/>
            <a:ahLst/>
            <a:cxnLst/>
            <a:rect l="l" t="t" r="r" b="b"/>
            <a:pathLst>
              <a:path w="3035934" h="12700">
                <a:moveTo>
                  <a:pt x="0" y="12192"/>
                </a:moveTo>
                <a:lnTo>
                  <a:pt x="3035808" y="0"/>
                </a:lnTo>
              </a:path>
            </a:pathLst>
          </a:custGeom>
          <a:ln w="127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5314" rIns="0" bIns="0" rtlCol="0">
            <a:spAutoFit/>
          </a:bodyPr>
          <a:lstStyle/>
          <a:p>
            <a:pPr marL="2271395">
              <a:lnSpc>
                <a:spcPct val="100000"/>
              </a:lnSpc>
              <a:spcBef>
                <a:spcPts val="105"/>
              </a:spcBef>
            </a:pPr>
            <a:r>
              <a:rPr sz="5900" dirty="0"/>
              <a:t>Coherence</a:t>
            </a:r>
            <a:r>
              <a:rPr sz="5900" spc="-80" dirty="0"/>
              <a:t> </a:t>
            </a:r>
            <a:r>
              <a:rPr sz="5900" dirty="0"/>
              <a:t>is</a:t>
            </a:r>
            <a:r>
              <a:rPr sz="5900" spc="-50" dirty="0"/>
              <a:t> </a:t>
            </a:r>
            <a:r>
              <a:rPr sz="5900" spc="-10" dirty="0"/>
              <a:t>Ordering</a:t>
            </a:r>
            <a:endParaRPr sz="5900"/>
          </a:p>
        </p:txBody>
      </p:sp>
      <p:sp>
        <p:nvSpPr>
          <p:cNvPr id="3" name="object 3"/>
          <p:cNvSpPr txBox="1"/>
          <p:nvPr/>
        </p:nvSpPr>
        <p:spPr>
          <a:xfrm>
            <a:off x="1959610" y="2350388"/>
            <a:ext cx="75692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dirty="0">
                <a:latin typeface="Calibri"/>
                <a:cs typeface="Calibri"/>
              </a:rPr>
              <a:t>Wr</a:t>
            </a:r>
            <a:r>
              <a:rPr sz="2950" spc="-114" dirty="0">
                <a:latin typeface="Calibri"/>
                <a:cs typeface="Calibri"/>
              </a:rPr>
              <a:t> </a:t>
            </a:r>
            <a:r>
              <a:rPr sz="2950" spc="-60" dirty="0"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63771" y="3038093"/>
            <a:ext cx="76708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dirty="0">
                <a:latin typeface="Calibri"/>
                <a:cs typeface="Calibri"/>
              </a:rPr>
              <a:t>Wr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spc="-60" dirty="0"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44545" y="2610866"/>
            <a:ext cx="859790" cy="587375"/>
          </a:xfrm>
          <a:custGeom>
            <a:avLst/>
            <a:gdLst/>
            <a:ahLst/>
            <a:cxnLst/>
            <a:rect l="l" t="t" r="r" b="b"/>
            <a:pathLst>
              <a:path w="859789" h="587375">
                <a:moveTo>
                  <a:pt x="775239" y="553375"/>
                </a:moveTo>
                <a:lnTo>
                  <a:pt x="732790" y="570864"/>
                </a:lnTo>
                <a:lnTo>
                  <a:pt x="859536" y="587248"/>
                </a:lnTo>
                <a:lnTo>
                  <a:pt x="844393" y="560451"/>
                </a:lnTo>
                <a:lnTo>
                  <a:pt x="785749" y="560451"/>
                </a:lnTo>
                <a:lnTo>
                  <a:pt x="775239" y="553375"/>
                </a:lnTo>
                <a:close/>
              </a:path>
              <a:path w="859789" h="587375">
                <a:moveTo>
                  <a:pt x="796417" y="521732"/>
                </a:moveTo>
                <a:lnTo>
                  <a:pt x="796290" y="544703"/>
                </a:lnTo>
                <a:lnTo>
                  <a:pt x="775239" y="553375"/>
                </a:lnTo>
                <a:lnTo>
                  <a:pt x="785749" y="560451"/>
                </a:lnTo>
                <a:lnTo>
                  <a:pt x="806957" y="528828"/>
                </a:lnTo>
                <a:lnTo>
                  <a:pt x="796417" y="521732"/>
                </a:lnTo>
                <a:close/>
              </a:path>
              <a:path w="859789" h="587375">
                <a:moveTo>
                  <a:pt x="796670" y="475996"/>
                </a:moveTo>
                <a:lnTo>
                  <a:pt x="796417" y="521732"/>
                </a:lnTo>
                <a:lnTo>
                  <a:pt x="806957" y="528828"/>
                </a:lnTo>
                <a:lnTo>
                  <a:pt x="785749" y="560451"/>
                </a:lnTo>
                <a:lnTo>
                  <a:pt x="844393" y="560451"/>
                </a:lnTo>
                <a:lnTo>
                  <a:pt x="796670" y="475996"/>
                </a:lnTo>
                <a:close/>
              </a:path>
              <a:path w="859789" h="587375">
                <a:moveTo>
                  <a:pt x="21336" y="0"/>
                </a:moveTo>
                <a:lnTo>
                  <a:pt x="0" y="31496"/>
                </a:lnTo>
                <a:lnTo>
                  <a:pt x="775239" y="553375"/>
                </a:lnTo>
                <a:lnTo>
                  <a:pt x="796290" y="544703"/>
                </a:lnTo>
                <a:lnTo>
                  <a:pt x="796417" y="521732"/>
                </a:lnTo>
                <a:lnTo>
                  <a:pt x="213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96388" y="4514469"/>
            <a:ext cx="6640195" cy="9264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sz="2950" dirty="0">
                <a:solidFill>
                  <a:srgbClr val="E22300"/>
                </a:solidFill>
                <a:latin typeface="Calibri"/>
                <a:cs typeface="Calibri"/>
              </a:rPr>
              <a:t>Coherence</a:t>
            </a:r>
            <a:r>
              <a:rPr sz="2950" spc="-40" dirty="0">
                <a:solidFill>
                  <a:srgbClr val="E22300"/>
                </a:solidFill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defines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-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set</a:t>
            </a:r>
            <a:r>
              <a:rPr sz="2950" spc="-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of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legal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orders</a:t>
            </a:r>
            <a:r>
              <a:rPr sz="2950" spc="-60" dirty="0">
                <a:latin typeface="Calibri"/>
                <a:cs typeface="Calibri"/>
              </a:rPr>
              <a:t> </a:t>
            </a:r>
            <a:r>
              <a:rPr sz="2950" spc="-25" dirty="0">
                <a:latin typeface="Calibri"/>
                <a:cs typeface="Calibri"/>
              </a:rPr>
              <a:t>of </a:t>
            </a:r>
            <a:r>
              <a:rPr sz="2950" dirty="0">
                <a:latin typeface="Calibri"/>
                <a:cs typeface="Calibri"/>
              </a:rPr>
              <a:t>accesses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to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</a:t>
            </a:r>
            <a:r>
              <a:rPr sz="2950" spc="-30" dirty="0">
                <a:latin typeface="Calibri"/>
                <a:cs typeface="Calibri"/>
              </a:rPr>
              <a:t> </a:t>
            </a:r>
            <a:r>
              <a:rPr sz="2950" dirty="0">
                <a:solidFill>
                  <a:srgbClr val="FF4012"/>
                </a:solidFill>
                <a:latin typeface="Calibri"/>
                <a:cs typeface="Calibri"/>
              </a:rPr>
              <a:t>single</a:t>
            </a:r>
            <a:r>
              <a:rPr sz="2950" spc="-25" dirty="0">
                <a:solidFill>
                  <a:srgbClr val="FF4012"/>
                </a:solidFill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memory</a:t>
            </a:r>
            <a:r>
              <a:rPr sz="2950" spc="-10" dirty="0">
                <a:latin typeface="Calibri"/>
                <a:cs typeface="Calibri"/>
              </a:rPr>
              <a:t> location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34378" y="3038093"/>
            <a:ext cx="75692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dirty="0">
                <a:latin typeface="Calibri"/>
                <a:cs typeface="Calibri"/>
              </a:rPr>
              <a:t>Wr</a:t>
            </a:r>
            <a:r>
              <a:rPr sz="2950" spc="-114" dirty="0">
                <a:latin typeface="Calibri"/>
                <a:cs typeface="Calibri"/>
              </a:rPr>
              <a:t> </a:t>
            </a:r>
            <a:r>
              <a:rPr sz="2950" spc="-60" dirty="0"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77504" y="2225420"/>
            <a:ext cx="75692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dirty="0">
                <a:latin typeface="Calibri"/>
                <a:cs typeface="Calibri"/>
              </a:rPr>
              <a:t>Wr</a:t>
            </a:r>
            <a:r>
              <a:rPr sz="2950" spc="-114" dirty="0">
                <a:latin typeface="Calibri"/>
                <a:cs typeface="Calibri"/>
              </a:rPr>
              <a:t> </a:t>
            </a:r>
            <a:r>
              <a:rPr sz="2950" spc="-60" dirty="0"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76209" y="2505582"/>
            <a:ext cx="727710" cy="799465"/>
          </a:xfrm>
          <a:custGeom>
            <a:avLst/>
            <a:gdLst/>
            <a:ahLst/>
            <a:cxnLst/>
            <a:rect l="l" t="t" r="r" b="b"/>
            <a:pathLst>
              <a:path w="727709" h="799464">
                <a:moveTo>
                  <a:pt x="34417" y="676147"/>
                </a:moveTo>
                <a:lnTo>
                  <a:pt x="0" y="799211"/>
                </a:lnTo>
                <a:lnTo>
                  <a:pt x="112580" y="755522"/>
                </a:lnTo>
                <a:lnTo>
                  <a:pt x="65278" y="755522"/>
                </a:lnTo>
                <a:lnTo>
                  <a:pt x="37084" y="729995"/>
                </a:lnTo>
                <a:lnTo>
                  <a:pt x="45596" y="720610"/>
                </a:lnTo>
                <a:lnTo>
                  <a:pt x="34417" y="676147"/>
                </a:lnTo>
                <a:close/>
              </a:path>
              <a:path w="727709" h="799464">
                <a:moveTo>
                  <a:pt x="51265" y="742835"/>
                </a:moveTo>
                <a:lnTo>
                  <a:pt x="65278" y="755522"/>
                </a:lnTo>
                <a:lnTo>
                  <a:pt x="73738" y="746196"/>
                </a:lnTo>
                <a:lnTo>
                  <a:pt x="51265" y="742835"/>
                </a:lnTo>
                <a:close/>
              </a:path>
              <a:path w="727709" h="799464">
                <a:moveTo>
                  <a:pt x="73738" y="746196"/>
                </a:moveTo>
                <a:lnTo>
                  <a:pt x="65278" y="755522"/>
                </a:lnTo>
                <a:lnTo>
                  <a:pt x="112580" y="755522"/>
                </a:lnTo>
                <a:lnTo>
                  <a:pt x="119125" y="752982"/>
                </a:lnTo>
                <a:lnTo>
                  <a:pt x="73738" y="746196"/>
                </a:lnTo>
                <a:close/>
              </a:path>
              <a:path w="727709" h="799464">
                <a:moveTo>
                  <a:pt x="699135" y="0"/>
                </a:moveTo>
                <a:lnTo>
                  <a:pt x="45596" y="720610"/>
                </a:lnTo>
                <a:lnTo>
                  <a:pt x="51160" y="742740"/>
                </a:lnTo>
                <a:lnTo>
                  <a:pt x="73738" y="746196"/>
                </a:lnTo>
                <a:lnTo>
                  <a:pt x="727329" y="25653"/>
                </a:lnTo>
                <a:lnTo>
                  <a:pt x="699135" y="0"/>
                </a:lnTo>
                <a:close/>
              </a:path>
              <a:path w="727709" h="799464">
                <a:moveTo>
                  <a:pt x="45596" y="720610"/>
                </a:moveTo>
                <a:lnTo>
                  <a:pt x="37084" y="729995"/>
                </a:lnTo>
                <a:lnTo>
                  <a:pt x="51160" y="742740"/>
                </a:lnTo>
                <a:lnTo>
                  <a:pt x="45596" y="720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89296" y="2640583"/>
            <a:ext cx="478155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spc="-25" dirty="0">
                <a:latin typeface="Calibri"/>
                <a:cs typeface="Calibri"/>
              </a:rPr>
              <a:t>OR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5314" rIns="0" bIns="0" rtlCol="0">
            <a:spAutoFit/>
          </a:bodyPr>
          <a:lstStyle/>
          <a:p>
            <a:pPr marL="2155190">
              <a:lnSpc>
                <a:spcPct val="100000"/>
              </a:lnSpc>
              <a:spcBef>
                <a:spcPts val="105"/>
              </a:spcBef>
            </a:pPr>
            <a:r>
              <a:rPr sz="5900" dirty="0"/>
              <a:t>Consistency</a:t>
            </a:r>
            <a:r>
              <a:rPr sz="5900" spc="-35" dirty="0"/>
              <a:t> </a:t>
            </a:r>
            <a:r>
              <a:rPr sz="5900" dirty="0"/>
              <a:t>is </a:t>
            </a:r>
            <a:r>
              <a:rPr sz="5900" spc="-10" dirty="0"/>
              <a:t>Ordering</a:t>
            </a:r>
            <a:endParaRPr sz="5900"/>
          </a:p>
        </p:txBody>
      </p:sp>
      <p:sp>
        <p:nvSpPr>
          <p:cNvPr id="3" name="object 3"/>
          <p:cNvSpPr txBox="1"/>
          <p:nvPr/>
        </p:nvSpPr>
        <p:spPr>
          <a:xfrm>
            <a:off x="1959610" y="2350388"/>
            <a:ext cx="75692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dirty="0">
                <a:latin typeface="Calibri"/>
                <a:cs typeface="Calibri"/>
              </a:rPr>
              <a:t>Wr</a:t>
            </a:r>
            <a:r>
              <a:rPr sz="2950" spc="-114" dirty="0">
                <a:latin typeface="Calibri"/>
                <a:cs typeface="Calibri"/>
              </a:rPr>
              <a:t> </a:t>
            </a:r>
            <a:r>
              <a:rPr sz="2950" spc="-60" dirty="0"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1270" y="3038093"/>
            <a:ext cx="744855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dirty="0">
                <a:latin typeface="Calibri"/>
                <a:cs typeface="Calibri"/>
              </a:rPr>
              <a:t>Wr</a:t>
            </a:r>
            <a:r>
              <a:rPr sz="2950" spc="-114" dirty="0">
                <a:latin typeface="Calibri"/>
                <a:cs typeface="Calibri"/>
              </a:rPr>
              <a:t> </a:t>
            </a:r>
            <a:r>
              <a:rPr sz="2950" spc="-50" dirty="0">
                <a:latin typeface="Calibri"/>
                <a:cs typeface="Calibri"/>
              </a:rPr>
              <a:t>Y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44545" y="2610866"/>
            <a:ext cx="859790" cy="587375"/>
          </a:xfrm>
          <a:custGeom>
            <a:avLst/>
            <a:gdLst/>
            <a:ahLst/>
            <a:cxnLst/>
            <a:rect l="l" t="t" r="r" b="b"/>
            <a:pathLst>
              <a:path w="859789" h="587375">
                <a:moveTo>
                  <a:pt x="775239" y="553375"/>
                </a:moveTo>
                <a:lnTo>
                  <a:pt x="732790" y="570864"/>
                </a:lnTo>
                <a:lnTo>
                  <a:pt x="859536" y="587248"/>
                </a:lnTo>
                <a:lnTo>
                  <a:pt x="844393" y="560451"/>
                </a:lnTo>
                <a:lnTo>
                  <a:pt x="785749" y="560451"/>
                </a:lnTo>
                <a:lnTo>
                  <a:pt x="775239" y="553375"/>
                </a:lnTo>
                <a:close/>
              </a:path>
              <a:path w="859789" h="587375">
                <a:moveTo>
                  <a:pt x="796417" y="521732"/>
                </a:moveTo>
                <a:lnTo>
                  <a:pt x="796290" y="544703"/>
                </a:lnTo>
                <a:lnTo>
                  <a:pt x="775239" y="553375"/>
                </a:lnTo>
                <a:lnTo>
                  <a:pt x="785749" y="560451"/>
                </a:lnTo>
                <a:lnTo>
                  <a:pt x="806957" y="528828"/>
                </a:lnTo>
                <a:lnTo>
                  <a:pt x="796417" y="521732"/>
                </a:lnTo>
                <a:close/>
              </a:path>
              <a:path w="859789" h="587375">
                <a:moveTo>
                  <a:pt x="796670" y="475996"/>
                </a:moveTo>
                <a:lnTo>
                  <a:pt x="796417" y="521732"/>
                </a:lnTo>
                <a:lnTo>
                  <a:pt x="806957" y="528828"/>
                </a:lnTo>
                <a:lnTo>
                  <a:pt x="785749" y="560451"/>
                </a:lnTo>
                <a:lnTo>
                  <a:pt x="844393" y="560451"/>
                </a:lnTo>
                <a:lnTo>
                  <a:pt x="796670" y="475996"/>
                </a:lnTo>
                <a:close/>
              </a:path>
              <a:path w="859789" h="587375">
                <a:moveTo>
                  <a:pt x="21336" y="0"/>
                </a:moveTo>
                <a:lnTo>
                  <a:pt x="0" y="31496"/>
                </a:lnTo>
                <a:lnTo>
                  <a:pt x="775239" y="553375"/>
                </a:lnTo>
                <a:lnTo>
                  <a:pt x="796290" y="544703"/>
                </a:lnTo>
                <a:lnTo>
                  <a:pt x="796417" y="521732"/>
                </a:lnTo>
                <a:lnTo>
                  <a:pt x="213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96388" y="4514469"/>
            <a:ext cx="6845300" cy="9264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sz="2950" dirty="0">
                <a:solidFill>
                  <a:srgbClr val="0055D5"/>
                </a:solidFill>
                <a:latin typeface="Calibri"/>
                <a:cs typeface="Calibri"/>
              </a:rPr>
              <a:t>Consistency</a:t>
            </a:r>
            <a:r>
              <a:rPr sz="2950" spc="5" dirty="0">
                <a:solidFill>
                  <a:srgbClr val="0055D5"/>
                </a:solidFill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defines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set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of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legal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orders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spc="-25" dirty="0">
                <a:latin typeface="Calibri"/>
                <a:cs typeface="Calibri"/>
              </a:rPr>
              <a:t>of </a:t>
            </a:r>
            <a:r>
              <a:rPr sz="2950" dirty="0">
                <a:latin typeface="Calibri"/>
                <a:cs typeface="Calibri"/>
              </a:rPr>
              <a:t>accesses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to</a:t>
            </a:r>
            <a:r>
              <a:rPr sz="2950" spc="-30" dirty="0">
                <a:latin typeface="Calibri"/>
                <a:cs typeface="Calibri"/>
              </a:rPr>
              <a:t> </a:t>
            </a:r>
            <a:r>
              <a:rPr sz="2950" dirty="0">
                <a:solidFill>
                  <a:srgbClr val="0055D5"/>
                </a:solidFill>
                <a:latin typeface="Calibri"/>
                <a:cs typeface="Calibri"/>
              </a:rPr>
              <a:t>multiple</a:t>
            </a:r>
            <a:r>
              <a:rPr sz="2950" spc="5" dirty="0">
                <a:solidFill>
                  <a:srgbClr val="0055D5"/>
                </a:solidFill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memory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locations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34378" y="3038093"/>
            <a:ext cx="75692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dirty="0">
                <a:latin typeface="Calibri"/>
                <a:cs typeface="Calibri"/>
              </a:rPr>
              <a:t>Wr</a:t>
            </a:r>
            <a:r>
              <a:rPr sz="2950" spc="-114" dirty="0">
                <a:latin typeface="Calibri"/>
                <a:cs typeface="Calibri"/>
              </a:rPr>
              <a:t> </a:t>
            </a:r>
            <a:r>
              <a:rPr sz="2950" spc="-60" dirty="0"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25002" y="2225420"/>
            <a:ext cx="74549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dirty="0">
                <a:latin typeface="Calibri"/>
                <a:cs typeface="Calibri"/>
              </a:rPr>
              <a:t>Wr</a:t>
            </a:r>
            <a:r>
              <a:rPr sz="2950" spc="-100" dirty="0">
                <a:latin typeface="Calibri"/>
                <a:cs typeface="Calibri"/>
              </a:rPr>
              <a:t> </a:t>
            </a:r>
            <a:r>
              <a:rPr sz="2950" spc="-50" dirty="0">
                <a:latin typeface="Calibri"/>
                <a:cs typeface="Calibri"/>
              </a:rPr>
              <a:t>Y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76209" y="2505582"/>
            <a:ext cx="727710" cy="799465"/>
          </a:xfrm>
          <a:custGeom>
            <a:avLst/>
            <a:gdLst/>
            <a:ahLst/>
            <a:cxnLst/>
            <a:rect l="l" t="t" r="r" b="b"/>
            <a:pathLst>
              <a:path w="727709" h="799464">
                <a:moveTo>
                  <a:pt x="34417" y="676147"/>
                </a:moveTo>
                <a:lnTo>
                  <a:pt x="0" y="799211"/>
                </a:lnTo>
                <a:lnTo>
                  <a:pt x="112580" y="755522"/>
                </a:lnTo>
                <a:lnTo>
                  <a:pt x="65278" y="755522"/>
                </a:lnTo>
                <a:lnTo>
                  <a:pt x="37084" y="729995"/>
                </a:lnTo>
                <a:lnTo>
                  <a:pt x="45596" y="720610"/>
                </a:lnTo>
                <a:lnTo>
                  <a:pt x="34417" y="676147"/>
                </a:lnTo>
                <a:close/>
              </a:path>
              <a:path w="727709" h="799464">
                <a:moveTo>
                  <a:pt x="51265" y="742835"/>
                </a:moveTo>
                <a:lnTo>
                  <a:pt x="65278" y="755522"/>
                </a:lnTo>
                <a:lnTo>
                  <a:pt x="73738" y="746196"/>
                </a:lnTo>
                <a:lnTo>
                  <a:pt x="51265" y="742835"/>
                </a:lnTo>
                <a:close/>
              </a:path>
              <a:path w="727709" h="799464">
                <a:moveTo>
                  <a:pt x="73738" y="746196"/>
                </a:moveTo>
                <a:lnTo>
                  <a:pt x="65278" y="755522"/>
                </a:lnTo>
                <a:lnTo>
                  <a:pt x="112580" y="755522"/>
                </a:lnTo>
                <a:lnTo>
                  <a:pt x="119125" y="752982"/>
                </a:lnTo>
                <a:lnTo>
                  <a:pt x="73738" y="746196"/>
                </a:lnTo>
                <a:close/>
              </a:path>
              <a:path w="727709" h="799464">
                <a:moveTo>
                  <a:pt x="699135" y="0"/>
                </a:moveTo>
                <a:lnTo>
                  <a:pt x="45596" y="720610"/>
                </a:lnTo>
                <a:lnTo>
                  <a:pt x="51160" y="742740"/>
                </a:lnTo>
                <a:lnTo>
                  <a:pt x="73738" y="746196"/>
                </a:lnTo>
                <a:lnTo>
                  <a:pt x="727329" y="25653"/>
                </a:lnTo>
                <a:lnTo>
                  <a:pt x="699135" y="0"/>
                </a:lnTo>
                <a:close/>
              </a:path>
              <a:path w="727709" h="799464">
                <a:moveTo>
                  <a:pt x="45596" y="720610"/>
                </a:moveTo>
                <a:lnTo>
                  <a:pt x="37084" y="729995"/>
                </a:lnTo>
                <a:lnTo>
                  <a:pt x="51160" y="742740"/>
                </a:lnTo>
                <a:lnTo>
                  <a:pt x="45596" y="720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89296" y="2640583"/>
            <a:ext cx="478155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spc="-25" dirty="0">
                <a:latin typeface="Calibri"/>
                <a:cs typeface="Calibri"/>
              </a:rPr>
              <a:t>OR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9235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1805"/>
              </a:spcBef>
            </a:pPr>
            <a:r>
              <a:rPr sz="5050" dirty="0"/>
              <a:t>Sequential</a:t>
            </a:r>
            <a:r>
              <a:rPr sz="5050" spc="-85" dirty="0"/>
              <a:t> </a:t>
            </a:r>
            <a:r>
              <a:rPr sz="5050" dirty="0"/>
              <a:t>Consistency</a:t>
            </a:r>
            <a:r>
              <a:rPr sz="5050" spc="-100" dirty="0"/>
              <a:t> </a:t>
            </a:r>
            <a:r>
              <a:rPr sz="5050" spc="-20" dirty="0"/>
              <a:t>(SC)</a:t>
            </a:r>
            <a:endParaRPr sz="5050"/>
          </a:p>
          <a:p>
            <a:pPr marL="2252980">
              <a:lnSpc>
                <a:spcPct val="100000"/>
              </a:lnSpc>
              <a:spcBef>
                <a:spcPts val="565"/>
              </a:spcBef>
            </a:pPr>
            <a:r>
              <a:rPr sz="1700" b="0" dirty="0">
                <a:latin typeface="Calibri"/>
                <a:cs typeface="Calibri"/>
              </a:rPr>
              <a:t>The</a:t>
            </a:r>
            <a:r>
              <a:rPr sz="1700" b="0" spc="-65" dirty="0">
                <a:latin typeface="Calibri"/>
                <a:cs typeface="Calibri"/>
              </a:rPr>
              <a:t> </a:t>
            </a:r>
            <a:r>
              <a:rPr sz="1700" b="0" dirty="0">
                <a:latin typeface="Calibri"/>
                <a:cs typeface="Calibri"/>
              </a:rPr>
              <a:t>simplest,</a:t>
            </a:r>
            <a:r>
              <a:rPr sz="1700" b="0" spc="-60" dirty="0">
                <a:latin typeface="Calibri"/>
                <a:cs typeface="Calibri"/>
              </a:rPr>
              <a:t> </a:t>
            </a:r>
            <a:r>
              <a:rPr sz="1700" b="0" dirty="0">
                <a:latin typeface="Calibri"/>
                <a:cs typeface="Calibri"/>
              </a:rPr>
              <a:t>most</a:t>
            </a:r>
            <a:r>
              <a:rPr sz="1700" b="0" spc="-80" dirty="0">
                <a:latin typeface="Calibri"/>
                <a:cs typeface="Calibri"/>
              </a:rPr>
              <a:t> </a:t>
            </a:r>
            <a:r>
              <a:rPr sz="1700" b="0" dirty="0">
                <a:latin typeface="Calibri"/>
                <a:cs typeface="Calibri"/>
              </a:rPr>
              <a:t>intuitive</a:t>
            </a:r>
            <a:r>
              <a:rPr sz="1700" b="0" spc="-55" dirty="0">
                <a:latin typeface="Calibri"/>
                <a:cs typeface="Calibri"/>
              </a:rPr>
              <a:t> </a:t>
            </a:r>
            <a:r>
              <a:rPr sz="1700" b="0" dirty="0">
                <a:latin typeface="Calibri"/>
                <a:cs typeface="Calibri"/>
              </a:rPr>
              <a:t>memory</a:t>
            </a:r>
            <a:r>
              <a:rPr sz="1700" b="0" spc="-80" dirty="0">
                <a:latin typeface="Calibri"/>
                <a:cs typeface="Calibri"/>
              </a:rPr>
              <a:t> </a:t>
            </a:r>
            <a:r>
              <a:rPr sz="1700" b="0" spc="-10" dirty="0">
                <a:latin typeface="Calibri"/>
                <a:cs typeface="Calibri"/>
              </a:rPr>
              <a:t>consistency</a:t>
            </a:r>
            <a:r>
              <a:rPr sz="1700" b="0" spc="-70" dirty="0">
                <a:latin typeface="Calibri"/>
                <a:cs typeface="Calibri"/>
              </a:rPr>
              <a:t> </a:t>
            </a:r>
            <a:r>
              <a:rPr sz="1700" b="0" spc="-10" dirty="0">
                <a:latin typeface="Calibri"/>
                <a:cs typeface="Calibri"/>
              </a:rPr>
              <a:t>model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0271" y="2582672"/>
            <a:ext cx="3189605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dirty="0">
                <a:latin typeface="Calibri"/>
                <a:cs typeface="Calibri"/>
              </a:rPr>
              <a:t>Two</a:t>
            </a:r>
            <a:r>
              <a:rPr sz="2950" spc="-9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Invariants</a:t>
            </a:r>
            <a:r>
              <a:rPr sz="2950" spc="-9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to</a:t>
            </a:r>
            <a:r>
              <a:rPr sz="2950" spc="-75" dirty="0">
                <a:latin typeface="Calibri"/>
                <a:cs typeface="Calibri"/>
              </a:rPr>
              <a:t> </a:t>
            </a:r>
            <a:r>
              <a:rPr sz="2950" spc="-25" dirty="0">
                <a:latin typeface="Calibri"/>
                <a:cs typeface="Calibri"/>
              </a:rPr>
              <a:t>SC: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9679" y="3934409"/>
            <a:ext cx="3157855" cy="1826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100"/>
              </a:spcBef>
            </a:pPr>
            <a:r>
              <a:rPr sz="2950" b="1" dirty="0">
                <a:latin typeface="Calibri"/>
                <a:cs typeface="Calibri"/>
              </a:rPr>
              <a:t>Invariant</a:t>
            </a:r>
            <a:r>
              <a:rPr sz="2950" b="1" spc="-125" dirty="0">
                <a:latin typeface="Calibri"/>
                <a:cs typeface="Calibri"/>
              </a:rPr>
              <a:t> </a:t>
            </a:r>
            <a:r>
              <a:rPr sz="2950" b="1" spc="-25" dirty="0">
                <a:latin typeface="Calibri"/>
                <a:cs typeface="Calibri"/>
              </a:rPr>
              <a:t>#1: </a:t>
            </a:r>
            <a:r>
              <a:rPr sz="2950" dirty="0">
                <a:latin typeface="Calibri"/>
                <a:cs typeface="Calibri"/>
              </a:rPr>
              <a:t>Instructions</a:t>
            </a:r>
            <a:r>
              <a:rPr sz="2950" spc="-80" dirty="0">
                <a:latin typeface="Calibri"/>
                <a:cs typeface="Calibri"/>
              </a:rPr>
              <a:t> </a:t>
            </a:r>
            <a:r>
              <a:rPr sz="2950" spc="-25" dirty="0">
                <a:latin typeface="Calibri"/>
                <a:cs typeface="Calibri"/>
              </a:rPr>
              <a:t>are </a:t>
            </a:r>
            <a:r>
              <a:rPr sz="2950" spc="-10" dirty="0">
                <a:latin typeface="Calibri"/>
                <a:cs typeface="Calibri"/>
              </a:rPr>
              <a:t>executed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in</a:t>
            </a:r>
            <a:r>
              <a:rPr sz="2950" spc="-55" dirty="0">
                <a:latin typeface="Calibri"/>
                <a:cs typeface="Calibri"/>
              </a:rPr>
              <a:t> </a:t>
            </a:r>
            <a:r>
              <a:rPr sz="2950" spc="-20" dirty="0">
                <a:latin typeface="Calibri"/>
                <a:cs typeface="Calibri"/>
              </a:rPr>
              <a:t>program </a:t>
            </a:r>
            <a:r>
              <a:rPr sz="2950" spc="-10" dirty="0">
                <a:latin typeface="Calibri"/>
                <a:cs typeface="Calibri"/>
              </a:rPr>
              <a:t>order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77254" y="3934409"/>
            <a:ext cx="3301365" cy="1826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50" b="1" dirty="0">
                <a:latin typeface="Calibri"/>
                <a:cs typeface="Calibri"/>
              </a:rPr>
              <a:t>Invariant</a:t>
            </a:r>
            <a:r>
              <a:rPr sz="2950" b="1" spc="-10" dirty="0">
                <a:latin typeface="Calibri"/>
                <a:cs typeface="Calibri"/>
              </a:rPr>
              <a:t> </a:t>
            </a:r>
            <a:r>
              <a:rPr sz="2950" b="1" spc="-25" dirty="0">
                <a:latin typeface="Calibri"/>
                <a:cs typeface="Calibri"/>
              </a:rPr>
              <a:t>#2:</a:t>
            </a:r>
            <a:endParaRPr sz="29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sz="2950" dirty="0">
                <a:latin typeface="Calibri"/>
                <a:cs typeface="Calibri"/>
              </a:rPr>
              <a:t>All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processors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agree </a:t>
            </a:r>
            <a:r>
              <a:rPr sz="2950" dirty="0">
                <a:latin typeface="Calibri"/>
                <a:cs typeface="Calibri"/>
              </a:rPr>
              <a:t>on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total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order </a:t>
            </a:r>
            <a:r>
              <a:rPr sz="2950" spc="-25" dirty="0">
                <a:latin typeface="Calibri"/>
                <a:cs typeface="Calibri"/>
              </a:rPr>
              <a:t>of </a:t>
            </a:r>
            <a:r>
              <a:rPr sz="2950" dirty="0">
                <a:latin typeface="Calibri"/>
                <a:cs typeface="Calibri"/>
              </a:rPr>
              <a:t>executed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instructions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8539" y="834974"/>
            <a:ext cx="4131945" cy="7975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50" dirty="0"/>
              <a:t>The</a:t>
            </a:r>
            <a:r>
              <a:rPr sz="5050" spc="-10" dirty="0"/>
              <a:t> </a:t>
            </a:r>
            <a:r>
              <a:rPr sz="5050" dirty="0"/>
              <a:t>SC</a:t>
            </a:r>
            <a:r>
              <a:rPr sz="5050" spc="-5" dirty="0"/>
              <a:t> </a:t>
            </a:r>
            <a:r>
              <a:rPr sz="5050" spc="-10" dirty="0"/>
              <a:t>“Switch”</a:t>
            </a:r>
            <a:endParaRPr sz="5050"/>
          </a:p>
        </p:txBody>
      </p:sp>
      <p:grpSp>
        <p:nvGrpSpPr>
          <p:cNvPr id="3" name="object 3"/>
          <p:cNvGrpSpPr/>
          <p:nvPr/>
        </p:nvGrpSpPr>
        <p:grpSpPr>
          <a:xfrm>
            <a:off x="3373373" y="1617725"/>
            <a:ext cx="3335020" cy="3699510"/>
            <a:chOff x="3373373" y="1617725"/>
            <a:chExt cx="3335020" cy="3699510"/>
          </a:xfrm>
        </p:grpSpPr>
        <p:sp>
          <p:nvSpPr>
            <p:cNvPr id="4" name="object 4"/>
            <p:cNvSpPr/>
            <p:nvPr/>
          </p:nvSpPr>
          <p:spPr>
            <a:xfrm>
              <a:off x="5382005" y="4054538"/>
              <a:ext cx="1313815" cy="1249680"/>
            </a:xfrm>
            <a:custGeom>
              <a:avLst/>
              <a:gdLst/>
              <a:ahLst/>
              <a:cxnLst/>
              <a:rect l="l" t="t" r="r" b="b"/>
              <a:pathLst>
                <a:path w="1313815" h="1249679">
                  <a:moveTo>
                    <a:pt x="656796" y="0"/>
                  </a:moveTo>
                  <a:lnTo>
                    <a:pt x="610981" y="1512"/>
                  </a:lnTo>
                  <a:lnTo>
                    <a:pt x="565346" y="6051"/>
                  </a:lnTo>
                  <a:lnTo>
                    <a:pt x="520071" y="13616"/>
                  </a:lnTo>
                  <a:lnTo>
                    <a:pt x="475337" y="24207"/>
                  </a:lnTo>
                  <a:lnTo>
                    <a:pt x="431322" y="37824"/>
                  </a:lnTo>
                  <a:lnTo>
                    <a:pt x="388206" y="54467"/>
                  </a:lnTo>
                  <a:lnTo>
                    <a:pt x="346169" y="74135"/>
                  </a:lnTo>
                  <a:lnTo>
                    <a:pt x="305391" y="96830"/>
                  </a:lnTo>
                  <a:lnTo>
                    <a:pt x="266051" y="122551"/>
                  </a:lnTo>
                  <a:lnTo>
                    <a:pt x="228329" y="151297"/>
                  </a:lnTo>
                  <a:lnTo>
                    <a:pt x="192404" y="183070"/>
                  </a:lnTo>
                  <a:lnTo>
                    <a:pt x="159012" y="217250"/>
                  </a:lnTo>
                  <a:lnTo>
                    <a:pt x="128800" y="253138"/>
                  </a:lnTo>
                  <a:lnTo>
                    <a:pt x="101767" y="290565"/>
                  </a:lnTo>
                  <a:lnTo>
                    <a:pt x="77916" y="329359"/>
                  </a:lnTo>
                  <a:lnTo>
                    <a:pt x="57244" y="369349"/>
                  </a:lnTo>
                  <a:lnTo>
                    <a:pt x="39753" y="410364"/>
                  </a:lnTo>
                  <a:lnTo>
                    <a:pt x="25441" y="452234"/>
                  </a:lnTo>
                  <a:lnTo>
                    <a:pt x="14311" y="494787"/>
                  </a:lnTo>
                  <a:lnTo>
                    <a:pt x="6360" y="537853"/>
                  </a:lnTo>
                  <a:lnTo>
                    <a:pt x="1590" y="581261"/>
                  </a:lnTo>
                  <a:lnTo>
                    <a:pt x="0" y="624840"/>
                  </a:lnTo>
                  <a:lnTo>
                    <a:pt x="1590" y="668418"/>
                  </a:lnTo>
                  <a:lnTo>
                    <a:pt x="6360" y="711826"/>
                  </a:lnTo>
                  <a:lnTo>
                    <a:pt x="14311" y="754892"/>
                  </a:lnTo>
                  <a:lnTo>
                    <a:pt x="25441" y="797445"/>
                  </a:lnTo>
                  <a:lnTo>
                    <a:pt x="39753" y="839315"/>
                  </a:lnTo>
                  <a:lnTo>
                    <a:pt x="57244" y="880330"/>
                  </a:lnTo>
                  <a:lnTo>
                    <a:pt x="77916" y="920320"/>
                  </a:lnTo>
                  <a:lnTo>
                    <a:pt x="101767" y="959114"/>
                  </a:lnTo>
                  <a:lnTo>
                    <a:pt x="128800" y="996541"/>
                  </a:lnTo>
                  <a:lnTo>
                    <a:pt x="159012" y="1032429"/>
                  </a:lnTo>
                  <a:lnTo>
                    <a:pt x="192404" y="1066609"/>
                  </a:lnTo>
                  <a:lnTo>
                    <a:pt x="228329" y="1098382"/>
                  </a:lnTo>
                  <a:lnTo>
                    <a:pt x="266051" y="1127128"/>
                  </a:lnTo>
                  <a:lnTo>
                    <a:pt x="305391" y="1152849"/>
                  </a:lnTo>
                  <a:lnTo>
                    <a:pt x="346169" y="1175544"/>
                  </a:lnTo>
                  <a:lnTo>
                    <a:pt x="388206" y="1195212"/>
                  </a:lnTo>
                  <a:lnTo>
                    <a:pt x="431322" y="1211855"/>
                  </a:lnTo>
                  <a:lnTo>
                    <a:pt x="475337" y="1225472"/>
                  </a:lnTo>
                  <a:lnTo>
                    <a:pt x="520071" y="1236063"/>
                  </a:lnTo>
                  <a:lnTo>
                    <a:pt x="565346" y="1243628"/>
                  </a:lnTo>
                  <a:lnTo>
                    <a:pt x="610981" y="1248167"/>
                  </a:lnTo>
                  <a:lnTo>
                    <a:pt x="656796" y="1249679"/>
                  </a:lnTo>
                  <a:lnTo>
                    <a:pt x="702612" y="1248167"/>
                  </a:lnTo>
                  <a:lnTo>
                    <a:pt x="748249" y="1243628"/>
                  </a:lnTo>
                  <a:lnTo>
                    <a:pt x="793527" y="1236063"/>
                  </a:lnTo>
                  <a:lnTo>
                    <a:pt x="838268" y="1225472"/>
                  </a:lnTo>
                  <a:lnTo>
                    <a:pt x="882290" y="1211855"/>
                  </a:lnTo>
                  <a:lnTo>
                    <a:pt x="925414" y="1195212"/>
                  </a:lnTo>
                  <a:lnTo>
                    <a:pt x="967462" y="1175544"/>
                  </a:lnTo>
                  <a:lnTo>
                    <a:pt x="1008252" y="1152849"/>
                  </a:lnTo>
                  <a:lnTo>
                    <a:pt x="1047605" y="1127128"/>
                  </a:lnTo>
                  <a:lnTo>
                    <a:pt x="1085342" y="1098382"/>
                  </a:lnTo>
                  <a:lnTo>
                    <a:pt x="1121283" y="1066609"/>
                  </a:lnTo>
                  <a:lnTo>
                    <a:pt x="1154675" y="1032429"/>
                  </a:lnTo>
                  <a:lnTo>
                    <a:pt x="1184887" y="996541"/>
                  </a:lnTo>
                  <a:lnTo>
                    <a:pt x="1211920" y="959114"/>
                  </a:lnTo>
                  <a:lnTo>
                    <a:pt x="1235771" y="920320"/>
                  </a:lnTo>
                  <a:lnTo>
                    <a:pt x="1256443" y="880330"/>
                  </a:lnTo>
                  <a:lnTo>
                    <a:pt x="1273934" y="839315"/>
                  </a:lnTo>
                  <a:lnTo>
                    <a:pt x="1288246" y="797445"/>
                  </a:lnTo>
                  <a:lnTo>
                    <a:pt x="1299376" y="754892"/>
                  </a:lnTo>
                  <a:lnTo>
                    <a:pt x="1307327" y="711826"/>
                  </a:lnTo>
                  <a:lnTo>
                    <a:pt x="1312097" y="668418"/>
                  </a:lnTo>
                  <a:lnTo>
                    <a:pt x="1313688" y="624839"/>
                  </a:lnTo>
                  <a:lnTo>
                    <a:pt x="1312097" y="581261"/>
                  </a:lnTo>
                  <a:lnTo>
                    <a:pt x="1307327" y="537853"/>
                  </a:lnTo>
                  <a:lnTo>
                    <a:pt x="1299376" y="494787"/>
                  </a:lnTo>
                  <a:lnTo>
                    <a:pt x="1288246" y="452234"/>
                  </a:lnTo>
                  <a:lnTo>
                    <a:pt x="1273934" y="410364"/>
                  </a:lnTo>
                  <a:lnTo>
                    <a:pt x="1256443" y="369349"/>
                  </a:lnTo>
                  <a:lnTo>
                    <a:pt x="1235771" y="329359"/>
                  </a:lnTo>
                  <a:lnTo>
                    <a:pt x="1211920" y="290565"/>
                  </a:lnTo>
                  <a:lnTo>
                    <a:pt x="1184887" y="253138"/>
                  </a:lnTo>
                  <a:lnTo>
                    <a:pt x="1154675" y="217250"/>
                  </a:lnTo>
                  <a:lnTo>
                    <a:pt x="1121283" y="183070"/>
                  </a:lnTo>
                  <a:lnTo>
                    <a:pt x="1085342" y="151297"/>
                  </a:lnTo>
                  <a:lnTo>
                    <a:pt x="1047605" y="122551"/>
                  </a:lnTo>
                  <a:lnTo>
                    <a:pt x="1008252" y="96830"/>
                  </a:lnTo>
                  <a:lnTo>
                    <a:pt x="967462" y="74135"/>
                  </a:lnTo>
                  <a:lnTo>
                    <a:pt x="925414" y="54467"/>
                  </a:lnTo>
                  <a:lnTo>
                    <a:pt x="882290" y="37824"/>
                  </a:lnTo>
                  <a:lnTo>
                    <a:pt x="838268" y="24207"/>
                  </a:lnTo>
                  <a:lnTo>
                    <a:pt x="793527" y="13616"/>
                  </a:lnTo>
                  <a:lnTo>
                    <a:pt x="748249" y="6051"/>
                  </a:lnTo>
                  <a:lnTo>
                    <a:pt x="702612" y="1512"/>
                  </a:lnTo>
                  <a:lnTo>
                    <a:pt x="656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82005" y="4054538"/>
              <a:ext cx="1313815" cy="1249680"/>
            </a:xfrm>
            <a:custGeom>
              <a:avLst/>
              <a:gdLst/>
              <a:ahLst/>
              <a:cxnLst/>
              <a:rect l="l" t="t" r="r" b="b"/>
              <a:pathLst>
                <a:path w="1313815" h="1249679">
                  <a:moveTo>
                    <a:pt x="1121283" y="183070"/>
                  </a:moveTo>
                  <a:lnTo>
                    <a:pt x="1154675" y="217250"/>
                  </a:lnTo>
                  <a:lnTo>
                    <a:pt x="1184887" y="253138"/>
                  </a:lnTo>
                  <a:lnTo>
                    <a:pt x="1211920" y="290565"/>
                  </a:lnTo>
                  <a:lnTo>
                    <a:pt x="1235771" y="329359"/>
                  </a:lnTo>
                  <a:lnTo>
                    <a:pt x="1256443" y="369349"/>
                  </a:lnTo>
                  <a:lnTo>
                    <a:pt x="1273934" y="410364"/>
                  </a:lnTo>
                  <a:lnTo>
                    <a:pt x="1288246" y="452234"/>
                  </a:lnTo>
                  <a:lnTo>
                    <a:pt x="1299376" y="494787"/>
                  </a:lnTo>
                  <a:lnTo>
                    <a:pt x="1307327" y="537853"/>
                  </a:lnTo>
                  <a:lnTo>
                    <a:pt x="1312097" y="581261"/>
                  </a:lnTo>
                  <a:lnTo>
                    <a:pt x="1313688" y="624839"/>
                  </a:lnTo>
                  <a:lnTo>
                    <a:pt x="1312097" y="668418"/>
                  </a:lnTo>
                  <a:lnTo>
                    <a:pt x="1307327" y="711826"/>
                  </a:lnTo>
                  <a:lnTo>
                    <a:pt x="1299376" y="754892"/>
                  </a:lnTo>
                  <a:lnTo>
                    <a:pt x="1288246" y="797445"/>
                  </a:lnTo>
                  <a:lnTo>
                    <a:pt x="1273934" y="839315"/>
                  </a:lnTo>
                  <a:lnTo>
                    <a:pt x="1256443" y="880330"/>
                  </a:lnTo>
                  <a:lnTo>
                    <a:pt x="1235771" y="920320"/>
                  </a:lnTo>
                  <a:lnTo>
                    <a:pt x="1211920" y="959114"/>
                  </a:lnTo>
                  <a:lnTo>
                    <a:pt x="1184887" y="996541"/>
                  </a:lnTo>
                  <a:lnTo>
                    <a:pt x="1154675" y="1032429"/>
                  </a:lnTo>
                  <a:lnTo>
                    <a:pt x="1121283" y="1066609"/>
                  </a:lnTo>
                  <a:lnTo>
                    <a:pt x="1085342" y="1098382"/>
                  </a:lnTo>
                  <a:lnTo>
                    <a:pt x="1047605" y="1127128"/>
                  </a:lnTo>
                  <a:lnTo>
                    <a:pt x="1008252" y="1152849"/>
                  </a:lnTo>
                  <a:lnTo>
                    <a:pt x="967462" y="1175544"/>
                  </a:lnTo>
                  <a:lnTo>
                    <a:pt x="925414" y="1195212"/>
                  </a:lnTo>
                  <a:lnTo>
                    <a:pt x="882290" y="1211855"/>
                  </a:lnTo>
                  <a:lnTo>
                    <a:pt x="838268" y="1225472"/>
                  </a:lnTo>
                  <a:lnTo>
                    <a:pt x="793527" y="1236063"/>
                  </a:lnTo>
                  <a:lnTo>
                    <a:pt x="748249" y="1243628"/>
                  </a:lnTo>
                  <a:lnTo>
                    <a:pt x="702612" y="1248167"/>
                  </a:lnTo>
                  <a:lnTo>
                    <a:pt x="656796" y="1249679"/>
                  </a:lnTo>
                  <a:lnTo>
                    <a:pt x="610981" y="1248167"/>
                  </a:lnTo>
                  <a:lnTo>
                    <a:pt x="565346" y="1243628"/>
                  </a:lnTo>
                  <a:lnTo>
                    <a:pt x="520071" y="1236063"/>
                  </a:lnTo>
                  <a:lnTo>
                    <a:pt x="475337" y="1225472"/>
                  </a:lnTo>
                  <a:lnTo>
                    <a:pt x="431322" y="1211855"/>
                  </a:lnTo>
                  <a:lnTo>
                    <a:pt x="388206" y="1195212"/>
                  </a:lnTo>
                  <a:lnTo>
                    <a:pt x="346169" y="1175544"/>
                  </a:lnTo>
                  <a:lnTo>
                    <a:pt x="305391" y="1152849"/>
                  </a:lnTo>
                  <a:lnTo>
                    <a:pt x="266051" y="1127128"/>
                  </a:lnTo>
                  <a:lnTo>
                    <a:pt x="228329" y="1098382"/>
                  </a:lnTo>
                  <a:lnTo>
                    <a:pt x="192404" y="1066609"/>
                  </a:lnTo>
                  <a:lnTo>
                    <a:pt x="159012" y="1032429"/>
                  </a:lnTo>
                  <a:lnTo>
                    <a:pt x="128800" y="996541"/>
                  </a:lnTo>
                  <a:lnTo>
                    <a:pt x="101767" y="959114"/>
                  </a:lnTo>
                  <a:lnTo>
                    <a:pt x="77916" y="920320"/>
                  </a:lnTo>
                  <a:lnTo>
                    <a:pt x="57244" y="880330"/>
                  </a:lnTo>
                  <a:lnTo>
                    <a:pt x="39753" y="839315"/>
                  </a:lnTo>
                  <a:lnTo>
                    <a:pt x="25441" y="797445"/>
                  </a:lnTo>
                  <a:lnTo>
                    <a:pt x="14311" y="754892"/>
                  </a:lnTo>
                  <a:lnTo>
                    <a:pt x="6360" y="711826"/>
                  </a:lnTo>
                  <a:lnTo>
                    <a:pt x="1590" y="668418"/>
                  </a:lnTo>
                  <a:lnTo>
                    <a:pt x="0" y="624840"/>
                  </a:lnTo>
                  <a:lnTo>
                    <a:pt x="1590" y="581261"/>
                  </a:lnTo>
                  <a:lnTo>
                    <a:pt x="6360" y="537853"/>
                  </a:lnTo>
                  <a:lnTo>
                    <a:pt x="14311" y="494787"/>
                  </a:lnTo>
                  <a:lnTo>
                    <a:pt x="25441" y="452234"/>
                  </a:lnTo>
                  <a:lnTo>
                    <a:pt x="39753" y="410364"/>
                  </a:lnTo>
                  <a:lnTo>
                    <a:pt x="57244" y="369349"/>
                  </a:lnTo>
                  <a:lnTo>
                    <a:pt x="77916" y="329359"/>
                  </a:lnTo>
                  <a:lnTo>
                    <a:pt x="101767" y="290565"/>
                  </a:lnTo>
                  <a:lnTo>
                    <a:pt x="128800" y="253138"/>
                  </a:lnTo>
                  <a:lnTo>
                    <a:pt x="159012" y="217250"/>
                  </a:lnTo>
                  <a:lnTo>
                    <a:pt x="192404" y="183070"/>
                  </a:lnTo>
                  <a:lnTo>
                    <a:pt x="228329" y="151297"/>
                  </a:lnTo>
                  <a:lnTo>
                    <a:pt x="266051" y="122551"/>
                  </a:lnTo>
                  <a:lnTo>
                    <a:pt x="305391" y="96830"/>
                  </a:lnTo>
                  <a:lnTo>
                    <a:pt x="346169" y="74135"/>
                  </a:lnTo>
                  <a:lnTo>
                    <a:pt x="388206" y="54467"/>
                  </a:lnTo>
                  <a:lnTo>
                    <a:pt x="431322" y="37824"/>
                  </a:lnTo>
                  <a:lnTo>
                    <a:pt x="475337" y="24207"/>
                  </a:lnTo>
                  <a:lnTo>
                    <a:pt x="520071" y="13616"/>
                  </a:lnTo>
                  <a:lnTo>
                    <a:pt x="565346" y="6051"/>
                  </a:lnTo>
                  <a:lnTo>
                    <a:pt x="610981" y="1512"/>
                  </a:lnTo>
                  <a:lnTo>
                    <a:pt x="656796" y="0"/>
                  </a:lnTo>
                  <a:lnTo>
                    <a:pt x="702612" y="1512"/>
                  </a:lnTo>
                  <a:lnTo>
                    <a:pt x="748249" y="6051"/>
                  </a:lnTo>
                  <a:lnTo>
                    <a:pt x="793527" y="13616"/>
                  </a:lnTo>
                  <a:lnTo>
                    <a:pt x="838268" y="24207"/>
                  </a:lnTo>
                  <a:lnTo>
                    <a:pt x="882290" y="37824"/>
                  </a:lnTo>
                  <a:lnTo>
                    <a:pt x="925414" y="54467"/>
                  </a:lnTo>
                  <a:lnTo>
                    <a:pt x="967462" y="74135"/>
                  </a:lnTo>
                  <a:lnTo>
                    <a:pt x="1008252" y="96830"/>
                  </a:lnTo>
                  <a:lnTo>
                    <a:pt x="1047605" y="122551"/>
                  </a:lnTo>
                  <a:lnTo>
                    <a:pt x="1085342" y="151297"/>
                  </a:lnTo>
                  <a:lnTo>
                    <a:pt x="1121283" y="18307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73373" y="1617725"/>
              <a:ext cx="893444" cy="1419225"/>
            </a:xfrm>
            <a:custGeom>
              <a:avLst/>
              <a:gdLst/>
              <a:ahLst/>
              <a:cxnLst/>
              <a:rect l="l" t="t" r="r" b="b"/>
              <a:pathLst>
                <a:path w="893445" h="1419225">
                  <a:moveTo>
                    <a:pt x="893063" y="0"/>
                  </a:moveTo>
                  <a:lnTo>
                    <a:pt x="0" y="0"/>
                  </a:lnTo>
                  <a:lnTo>
                    <a:pt x="0" y="1418844"/>
                  </a:lnTo>
                  <a:lnTo>
                    <a:pt x="893063" y="1418844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96889" y="1617725"/>
              <a:ext cx="893444" cy="1419225"/>
            </a:xfrm>
            <a:custGeom>
              <a:avLst/>
              <a:gdLst/>
              <a:ahLst/>
              <a:cxnLst/>
              <a:rect l="l" t="t" r="r" b="b"/>
              <a:pathLst>
                <a:path w="893445" h="1419225">
                  <a:moveTo>
                    <a:pt x="893063" y="0"/>
                  </a:moveTo>
                  <a:lnTo>
                    <a:pt x="0" y="0"/>
                  </a:lnTo>
                  <a:lnTo>
                    <a:pt x="0" y="1418844"/>
                  </a:lnTo>
                  <a:lnTo>
                    <a:pt x="893063" y="1418844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373373" y="1617725"/>
            <a:ext cx="893444" cy="1419225"/>
          </a:xfrm>
          <a:prstGeom prst="rect">
            <a:avLst/>
          </a:prstGeom>
          <a:ln w="50800">
            <a:solidFill>
              <a:srgbClr val="E22300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690"/>
              </a:spcBef>
            </a:pPr>
            <a:r>
              <a:rPr sz="2500" dirty="0">
                <a:latin typeface="Calibri"/>
                <a:cs typeface="Calibri"/>
              </a:rPr>
              <a:t>Wr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libri"/>
              <a:cs typeface="Calibri"/>
            </a:endParaRPr>
          </a:p>
          <a:p>
            <a:pPr marL="146050">
              <a:lnSpc>
                <a:spcPct val="100000"/>
              </a:lnSpc>
              <a:spcBef>
                <a:spcPts val="5"/>
              </a:spcBef>
            </a:pP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96890" y="1617725"/>
            <a:ext cx="893444" cy="1419225"/>
          </a:xfrm>
          <a:prstGeom prst="rect">
            <a:avLst/>
          </a:prstGeom>
          <a:ln w="50800">
            <a:solidFill>
              <a:srgbClr val="0055D5"/>
            </a:solidFill>
          </a:ln>
        </p:spPr>
        <p:txBody>
          <a:bodyPr vert="horz" wrap="square" lIns="0" tIns="16827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325"/>
              </a:spcBef>
            </a:pPr>
            <a:r>
              <a:rPr sz="2500" dirty="0">
                <a:latin typeface="Calibri"/>
                <a:cs typeface="Calibri"/>
              </a:rPr>
              <a:t>Wr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libri"/>
              <a:cs typeface="Calibri"/>
            </a:endParaRPr>
          </a:p>
          <a:p>
            <a:pPr marL="115570">
              <a:lnSpc>
                <a:spcPct val="100000"/>
              </a:lnSpc>
            </a:pP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20406" y="1617725"/>
            <a:ext cx="893444" cy="1419225"/>
          </a:xfrm>
          <a:prstGeom prst="rect">
            <a:avLst/>
          </a:prstGeom>
          <a:ln w="50800">
            <a:solidFill>
              <a:srgbClr val="77BA41"/>
            </a:solidFill>
          </a:ln>
        </p:spPr>
        <p:txBody>
          <a:bodyPr vert="horz" wrap="square" lIns="0" tIns="168275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1325"/>
              </a:spcBef>
            </a:pP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10634" y="3054857"/>
            <a:ext cx="1794510" cy="1123950"/>
          </a:xfrm>
          <a:custGeom>
            <a:avLst/>
            <a:gdLst/>
            <a:ahLst/>
            <a:cxnLst/>
            <a:rect l="l" t="t" r="r" b="b"/>
            <a:pathLst>
              <a:path w="1794510" h="1123950">
                <a:moveTo>
                  <a:pt x="228774" y="80261"/>
                </a:moveTo>
                <a:lnTo>
                  <a:pt x="173497" y="105851"/>
                </a:lnTo>
                <a:lnTo>
                  <a:pt x="173361" y="106075"/>
                </a:lnTo>
                <a:lnTo>
                  <a:pt x="175768" y="166972"/>
                </a:lnTo>
                <a:lnTo>
                  <a:pt x="1741296" y="1123822"/>
                </a:lnTo>
                <a:lnTo>
                  <a:pt x="1794382" y="1037208"/>
                </a:lnTo>
                <a:lnTo>
                  <a:pt x="228774" y="80261"/>
                </a:lnTo>
                <a:close/>
              </a:path>
              <a:path w="1794510" h="1123950">
                <a:moveTo>
                  <a:pt x="0" y="0"/>
                </a:moveTo>
                <a:lnTo>
                  <a:pt x="180593" y="289051"/>
                </a:lnTo>
                <a:lnTo>
                  <a:pt x="175768" y="166972"/>
                </a:lnTo>
                <a:lnTo>
                  <a:pt x="146938" y="149351"/>
                </a:lnTo>
                <a:lnTo>
                  <a:pt x="173361" y="106075"/>
                </a:lnTo>
                <a:lnTo>
                  <a:pt x="173354" y="105917"/>
                </a:lnTo>
                <a:lnTo>
                  <a:pt x="173497" y="105851"/>
                </a:lnTo>
                <a:lnTo>
                  <a:pt x="199898" y="62611"/>
                </a:lnTo>
                <a:lnTo>
                  <a:pt x="266900" y="62611"/>
                </a:lnTo>
                <a:lnTo>
                  <a:pt x="339598" y="28955"/>
                </a:lnTo>
                <a:lnTo>
                  <a:pt x="0" y="0"/>
                </a:lnTo>
                <a:close/>
              </a:path>
              <a:path w="1794510" h="1123950">
                <a:moveTo>
                  <a:pt x="173361" y="106075"/>
                </a:moveTo>
                <a:lnTo>
                  <a:pt x="146938" y="149351"/>
                </a:lnTo>
                <a:lnTo>
                  <a:pt x="175768" y="166972"/>
                </a:lnTo>
                <a:lnTo>
                  <a:pt x="173361" y="106075"/>
                </a:lnTo>
                <a:close/>
              </a:path>
              <a:path w="1794510" h="1123950">
                <a:moveTo>
                  <a:pt x="199898" y="62611"/>
                </a:moveTo>
                <a:lnTo>
                  <a:pt x="173497" y="105851"/>
                </a:lnTo>
                <a:lnTo>
                  <a:pt x="228774" y="80261"/>
                </a:lnTo>
                <a:lnTo>
                  <a:pt x="199898" y="62611"/>
                </a:lnTo>
                <a:close/>
              </a:path>
              <a:path w="1794510" h="1123950">
                <a:moveTo>
                  <a:pt x="266900" y="62611"/>
                </a:moveTo>
                <a:lnTo>
                  <a:pt x="199898" y="62611"/>
                </a:lnTo>
                <a:lnTo>
                  <a:pt x="228774" y="80261"/>
                </a:lnTo>
                <a:lnTo>
                  <a:pt x="266900" y="626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61235" y="3542791"/>
            <a:ext cx="193802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4685" algn="l"/>
              </a:tabLst>
            </a:pPr>
            <a:r>
              <a:rPr sz="2950" u="heavy" spc="-2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Execution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8539" y="834974"/>
            <a:ext cx="4131945" cy="7975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50" dirty="0"/>
              <a:t>The</a:t>
            </a:r>
            <a:r>
              <a:rPr sz="5050" spc="-10" dirty="0"/>
              <a:t> </a:t>
            </a:r>
            <a:r>
              <a:rPr sz="5050" dirty="0"/>
              <a:t>SC</a:t>
            </a:r>
            <a:r>
              <a:rPr sz="5050" spc="-5" dirty="0"/>
              <a:t> </a:t>
            </a:r>
            <a:r>
              <a:rPr sz="5050" spc="-10" dirty="0"/>
              <a:t>“Switch”</a:t>
            </a:r>
            <a:endParaRPr sz="5050"/>
          </a:p>
        </p:txBody>
      </p:sp>
      <p:grpSp>
        <p:nvGrpSpPr>
          <p:cNvPr id="3" name="object 3"/>
          <p:cNvGrpSpPr/>
          <p:nvPr/>
        </p:nvGrpSpPr>
        <p:grpSpPr>
          <a:xfrm>
            <a:off x="3373373" y="1617725"/>
            <a:ext cx="3335020" cy="3699510"/>
            <a:chOff x="3373373" y="1617725"/>
            <a:chExt cx="3335020" cy="3699510"/>
          </a:xfrm>
        </p:grpSpPr>
        <p:sp>
          <p:nvSpPr>
            <p:cNvPr id="4" name="object 4"/>
            <p:cNvSpPr/>
            <p:nvPr/>
          </p:nvSpPr>
          <p:spPr>
            <a:xfrm>
              <a:off x="5382005" y="4054538"/>
              <a:ext cx="1313815" cy="1249680"/>
            </a:xfrm>
            <a:custGeom>
              <a:avLst/>
              <a:gdLst/>
              <a:ahLst/>
              <a:cxnLst/>
              <a:rect l="l" t="t" r="r" b="b"/>
              <a:pathLst>
                <a:path w="1313815" h="1249679">
                  <a:moveTo>
                    <a:pt x="656796" y="0"/>
                  </a:moveTo>
                  <a:lnTo>
                    <a:pt x="610981" y="1512"/>
                  </a:lnTo>
                  <a:lnTo>
                    <a:pt x="565346" y="6051"/>
                  </a:lnTo>
                  <a:lnTo>
                    <a:pt x="520071" y="13616"/>
                  </a:lnTo>
                  <a:lnTo>
                    <a:pt x="475337" y="24207"/>
                  </a:lnTo>
                  <a:lnTo>
                    <a:pt x="431322" y="37824"/>
                  </a:lnTo>
                  <a:lnTo>
                    <a:pt x="388206" y="54467"/>
                  </a:lnTo>
                  <a:lnTo>
                    <a:pt x="346169" y="74135"/>
                  </a:lnTo>
                  <a:lnTo>
                    <a:pt x="305391" y="96830"/>
                  </a:lnTo>
                  <a:lnTo>
                    <a:pt x="266051" y="122551"/>
                  </a:lnTo>
                  <a:lnTo>
                    <a:pt x="228329" y="151297"/>
                  </a:lnTo>
                  <a:lnTo>
                    <a:pt x="192404" y="183070"/>
                  </a:lnTo>
                  <a:lnTo>
                    <a:pt x="159012" y="217250"/>
                  </a:lnTo>
                  <a:lnTo>
                    <a:pt x="128800" y="253138"/>
                  </a:lnTo>
                  <a:lnTo>
                    <a:pt x="101767" y="290565"/>
                  </a:lnTo>
                  <a:lnTo>
                    <a:pt x="77916" y="329359"/>
                  </a:lnTo>
                  <a:lnTo>
                    <a:pt x="57244" y="369349"/>
                  </a:lnTo>
                  <a:lnTo>
                    <a:pt x="39753" y="410364"/>
                  </a:lnTo>
                  <a:lnTo>
                    <a:pt x="25441" y="452234"/>
                  </a:lnTo>
                  <a:lnTo>
                    <a:pt x="14311" y="494787"/>
                  </a:lnTo>
                  <a:lnTo>
                    <a:pt x="6360" y="537853"/>
                  </a:lnTo>
                  <a:lnTo>
                    <a:pt x="1590" y="581261"/>
                  </a:lnTo>
                  <a:lnTo>
                    <a:pt x="0" y="624840"/>
                  </a:lnTo>
                  <a:lnTo>
                    <a:pt x="1590" y="668418"/>
                  </a:lnTo>
                  <a:lnTo>
                    <a:pt x="6360" y="711826"/>
                  </a:lnTo>
                  <a:lnTo>
                    <a:pt x="14311" y="754892"/>
                  </a:lnTo>
                  <a:lnTo>
                    <a:pt x="25441" y="797445"/>
                  </a:lnTo>
                  <a:lnTo>
                    <a:pt x="39753" y="839315"/>
                  </a:lnTo>
                  <a:lnTo>
                    <a:pt x="57244" y="880330"/>
                  </a:lnTo>
                  <a:lnTo>
                    <a:pt x="77916" y="920320"/>
                  </a:lnTo>
                  <a:lnTo>
                    <a:pt x="101767" y="959114"/>
                  </a:lnTo>
                  <a:lnTo>
                    <a:pt x="128800" y="996541"/>
                  </a:lnTo>
                  <a:lnTo>
                    <a:pt x="159012" y="1032429"/>
                  </a:lnTo>
                  <a:lnTo>
                    <a:pt x="192404" y="1066609"/>
                  </a:lnTo>
                  <a:lnTo>
                    <a:pt x="228329" y="1098382"/>
                  </a:lnTo>
                  <a:lnTo>
                    <a:pt x="266051" y="1127128"/>
                  </a:lnTo>
                  <a:lnTo>
                    <a:pt x="305391" y="1152849"/>
                  </a:lnTo>
                  <a:lnTo>
                    <a:pt x="346169" y="1175544"/>
                  </a:lnTo>
                  <a:lnTo>
                    <a:pt x="388206" y="1195212"/>
                  </a:lnTo>
                  <a:lnTo>
                    <a:pt x="431322" y="1211855"/>
                  </a:lnTo>
                  <a:lnTo>
                    <a:pt x="475337" y="1225472"/>
                  </a:lnTo>
                  <a:lnTo>
                    <a:pt x="520071" y="1236063"/>
                  </a:lnTo>
                  <a:lnTo>
                    <a:pt x="565346" y="1243628"/>
                  </a:lnTo>
                  <a:lnTo>
                    <a:pt x="610981" y="1248167"/>
                  </a:lnTo>
                  <a:lnTo>
                    <a:pt x="656796" y="1249679"/>
                  </a:lnTo>
                  <a:lnTo>
                    <a:pt x="702612" y="1248167"/>
                  </a:lnTo>
                  <a:lnTo>
                    <a:pt x="748249" y="1243628"/>
                  </a:lnTo>
                  <a:lnTo>
                    <a:pt x="793527" y="1236063"/>
                  </a:lnTo>
                  <a:lnTo>
                    <a:pt x="838268" y="1225472"/>
                  </a:lnTo>
                  <a:lnTo>
                    <a:pt x="882290" y="1211855"/>
                  </a:lnTo>
                  <a:lnTo>
                    <a:pt x="925414" y="1195212"/>
                  </a:lnTo>
                  <a:lnTo>
                    <a:pt x="967462" y="1175544"/>
                  </a:lnTo>
                  <a:lnTo>
                    <a:pt x="1008252" y="1152849"/>
                  </a:lnTo>
                  <a:lnTo>
                    <a:pt x="1047605" y="1127128"/>
                  </a:lnTo>
                  <a:lnTo>
                    <a:pt x="1085342" y="1098382"/>
                  </a:lnTo>
                  <a:lnTo>
                    <a:pt x="1121283" y="1066609"/>
                  </a:lnTo>
                  <a:lnTo>
                    <a:pt x="1154675" y="1032429"/>
                  </a:lnTo>
                  <a:lnTo>
                    <a:pt x="1184887" y="996541"/>
                  </a:lnTo>
                  <a:lnTo>
                    <a:pt x="1211920" y="959114"/>
                  </a:lnTo>
                  <a:lnTo>
                    <a:pt x="1235771" y="920320"/>
                  </a:lnTo>
                  <a:lnTo>
                    <a:pt x="1256443" y="880330"/>
                  </a:lnTo>
                  <a:lnTo>
                    <a:pt x="1273934" y="839315"/>
                  </a:lnTo>
                  <a:lnTo>
                    <a:pt x="1288246" y="797445"/>
                  </a:lnTo>
                  <a:lnTo>
                    <a:pt x="1299376" y="754892"/>
                  </a:lnTo>
                  <a:lnTo>
                    <a:pt x="1307327" y="711826"/>
                  </a:lnTo>
                  <a:lnTo>
                    <a:pt x="1312097" y="668418"/>
                  </a:lnTo>
                  <a:lnTo>
                    <a:pt x="1313688" y="624839"/>
                  </a:lnTo>
                  <a:lnTo>
                    <a:pt x="1312097" y="581261"/>
                  </a:lnTo>
                  <a:lnTo>
                    <a:pt x="1307327" y="537853"/>
                  </a:lnTo>
                  <a:lnTo>
                    <a:pt x="1299376" y="494787"/>
                  </a:lnTo>
                  <a:lnTo>
                    <a:pt x="1288246" y="452234"/>
                  </a:lnTo>
                  <a:lnTo>
                    <a:pt x="1273934" y="410364"/>
                  </a:lnTo>
                  <a:lnTo>
                    <a:pt x="1256443" y="369349"/>
                  </a:lnTo>
                  <a:lnTo>
                    <a:pt x="1235771" y="329359"/>
                  </a:lnTo>
                  <a:lnTo>
                    <a:pt x="1211920" y="290565"/>
                  </a:lnTo>
                  <a:lnTo>
                    <a:pt x="1184887" y="253138"/>
                  </a:lnTo>
                  <a:lnTo>
                    <a:pt x="1154675" y="217250"/>
                  </a:lnTo>
                  <a:lnTo>
                    <a:pt x="1121283" y="183070"/>
                  </a:lnTo>
                  <a:lnTo>
                    <a:pt x="1085342" y="151297"/>
                  </a:lnTo>
                  <a:lnTo>
                    <a:pt x="1047605" y="122551"/>
                  </a:lnTo>
                  <a:lnTo>
                    <a:pt x="1008252" y="96830"/>
                  </a:lnTo>
                  <a:lnTo>
                    <a:pt x="967462" y="74135"/>
                  </a:lnTo>
                  <a:lnTo>
                    <a:pt x="925414" y="54467"/>
                  </a:lnTo>
                  <a:lnTo>
                    <a:pt x="882290" y="37824"/>
                  </a:lnTo>
                  <a:lnTo>
                    <a:pt x="838268" y="24207"/>
                  </a:lnTo>
                  <a:lnTo>
                    <a:pt x="793527" y="13616"/>
                  </a:lnTo>
                  <a:lnTo>
                    <a:pt x="748249" y="6051"/>
                  </a:lnTo>
                  <a:lnTo>
                    <a:pt x="702612" y="1512"/>
                  </a:lnTo>
                  <a:lnTo>
                    <a:pt x="656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82005" y="4054538"/>
              <a:ext cx="1313815" cy="1249680"/>
            </a:xfrm>
            <a:custGeom>
              <a:avLst/>
              <a:gdLst/>
              <a:ahLst/>
              <a:cxnLst/>
              <a:rect l="l" t="t" r="r" b="b"/>
              <a:pathLst>
                <a:path w="1313815" h="1249679">
                  <a:moveTo>
                    <a:pt x="1121283" y="183070"/>
                  </a:moveTo>
                  <a:lnTo>
                    <a:pt x="1154675" y="217250"/>
                  </a:lnTo>
                  <a:lnTo>
                    <a:pt x="1184887" y="253138"/>
                  </a:lnTo>
                  <a:lnTo>
                    <a:pt x="1211920" y="290565"/>
                  </a:lnTo>
                  <a:lnTo>
                    <a:pt x="1235771" y="329359"/>
                  </a:lnTo>
                  <a:lnTo>
                    <a:pt x="1256443" y="369349"/>
                  </a:lnTo>
                  <a:lnTo>
                    <a:pt x="1273934" y="410364"/>
                  </a:lnTo>
                  <a:lnTo>
                    <a:pt x="1288246" y="452234"/>
                  </a:lnTo>
                  <a:lnTo>
                    <a:pt x="1299376" y="494787"/>
                  </a:lnTo>
                  <a:lnTo>
                    <a:pt x="1307327" y="537853"/>
                  </a:lnTo>
                  <a:lnTo>
                    <a:pt x="1312097" y="581261"/>
                  </a:lnTo>
                  <a:lnTo>
                    <a:pt x="1313688" y="624839"/>
                  </a:lnTo>
                  <a:lnTo>
                    <a:pt x="1312097" y="668418"/>
                  </a:lnTo>
                  <a:lnTo>
                    <a:pt x="1307327" y="711826"/>
                  </a:lnTo>
                  <a:lnTo>
                    <a:pt x="1299376" y="754892"/>
                  </a:lnTo>
                  <a:lnTo>
                    <a:pt x="1288246" y="797445"/>
                  </a:lnTo>
                  <a:lnTo>
                    <a:pt x="1273934" y="839315"/>
                  </a:lnTo>
                  <a:lnTo>
                    <a:pt x="1256443" y="880330"/>
                  </a:lnTo>
                  <a:lnTo>
                    <a:pt x="1235771" y="920320"/>
                  </a:lnTo>
                  <a:lnTo>
                    <a:pt x="1211920" y="959114"/>
                  </a:lnTo>
                  <a:lnTo>
                    <a:pt x="1184887" y="996541"/>
                  </a:lnTo>
                  <a:lnTo>
                    <a:pt x="1154675" y="1032429"/>
                  </a:lnTo>
                  <a:lnTo>
                    <a:pt x="1121283" y="1066609"/>
                  </a:lnTo>
                  <a:lnTo>
                    <a:pt x="1085342" y="1098382"/>
                  </a:lnTo>
                  <a:lnTo>
                    <a:pt x="1047605" y="1127128"/>
                  </a:lnTo>
                  <a:lnTo>
                    <a:pt x="1008252" y="1152849"/>
                  </a:lnTo>
                  <a:lnTo>
                    <a:pt x="967462" y="1175544"/>
                  </a:lnTo>
                  <a:lnTo>
                    <a:pt x="925414" y="1195212"/>
                  </a:lnTo>
                  <a:lnTo>
                    <a:pt x="882290" y="1211855"/>
                  </a:lnTo>
                  <a:lnTo>
                    <a:pt x="838268" y="1225472"/>
                  </a:lnTo>
                  <a:lnTo>
                    <a:pt x="793527" y="1236063"/>
                  </a:lnTo>
                  <a:lnTo>
                    <a:pt x="748249" y="1243628"/>
                  </a:lnTo>
                  <a:lnTo>
                    <a:pt x="702612" y="1248167"/>
                  </a:lnTo>
                  <a:lnTo>
                    <a:pt x="656796" y="1249679"/>
                  </a:lnTo>
                  <a:lnTo>
                    <a:pt x="610981" y="1248167"/>
                  </a:lnTo>
                  <a:lnTo>
                    <a:pt x="565346" y="1243628"/>
                  </a:lnTo>
                  <a:lnTo>
                    <a:pt x="520071" y="1236063"/>
                  </a:lnTo>
                  <a:lnTo>
                    <a:pt x="475337" y="1225472"/>
                  </a:lnTo>
                  <a:lnTo>
                    <a:pt x="431322" y="1211855"/>
                  </a:lnTo>
                  <a:lnTo>
                    <a:pt x="388206" y="1195212"/>
                  </a:lnTo>
                  <a:lnTo>
                    <a:pt x="346169" y="1175544"/>
                  </a:lnTo>
                  <a:lnTo>
                    <a:pt x="305391" y="1152849"/>
                  </a:lnTo>
                  <a:lnTo>
                    <a:pt x="266051" y="1127128"/>
                  </a:lnTo>
                  <a:lnTo>
                    <a:pt x="228329" y="1098382"/>
                  </a:lnTo>
                  <a:lnTo>
                    <a:pt x="192404" y="1066609"/>
                  </a:lnTo>
                  <a:lnTo>
                    <a:pt x="159012" y="1032429"/>
                  </a:lnTo>
                  <a:lnTo>
                    <a:pt x="128800" y="996541"/>
                  </a:lnTo>
                  <a:lnTo>
                    <a:pt x="101767" y="959114"/>
                  </a:lnTo>
                  <a:lnTo>
                    <a:pt x="77916" y="920320"/>
                  </a:lnTo>
                  <a:lnTo>
                    <a:pt x="57244" y="880330"/>
                  </a:lnTo>
                  <a:lnTo>
                    <a:pt x="39753" y="839315"/>
                  </a:lnTo>
                  <a:lnTo>
                    <a:pt x="25441" y="797445"/>
                  </a:lnTo>
                  <a:lnTo>
                    <a:pt x="14311" y="754892"/>
                  </a:lnTo>
                  <a:lnTo>
                    <a:pt x="6360" y="711826"/>
                  </a:lnTo>
                  <a:lnTo>
                    <a:pt x="1590" y="668418"/>
                  </a:lnTo>
                  <a:lnTo>
                    <a:pt x="0" y="624840"/>
                  </a:lnTo>
                  <a:lnTo>
                    <a:pt x="1590" y="581261"/>
                  </a:lnTo>
                  <a:lnTo>
                    <a:pt x="6360" y="537853"/>
                  </a:lnTo>
                  <a:lnTo>
                    <a:pt x="14311" y="494787"/>
                  </a:lnTo>
                  <a:lnTo>
                    <a:pt x="25441" y="452234"/>
                  </a:lnTo>
                  <a:lnTo>
                    <a:pt x="39753" y="410364"/>
                  </a:lnTo>
                  <a:lnTo>
                    <a:pt x="57244" y="369349"/>
                  </a:lnTo>
                  <a:lnTo>
                    <a:pt x="77916" y="329359"/>
                  </a:lnTo>
                  <a:lnTo>
                    <a:pt x="101767" y="290565"/>
                  </a:lnTo>
                  <a:lnTo>
                    <a:pt x="128800" y="253138"/>
                  </a:lnTo>
                  <a:lnTo>
                    <a:pt x="159012" y="217250"/>
                  </a:lnTo>
                  <a:lnTo>
                    <a:pt x="192404" y="183070"/>
                  </a:lnTo>
                  <a:lnTo>
                    <a:pt x="228329" y="151297"/>
                  </a:lnTo>
                  <a:lnTo>
                    <a:pt x="266051" y="122551"/>
                  </a:lnTo>
                  <a:lnTo>
                    <a:pt x="305391" y="96830"/>
                  </a:lnTo>
                  <a:lnTo>
                    <a:pt x="346169" y="74135"/>
                  </a:lnTo>
                  <a:lnTo>
                    <a:pt x="388206" y="54467"/>
                  </a:lnTo>
                  <a:lnTo>
                    <a:pt x="431322" y="37824"/>
                  </a:lnTo>
                  <a:lnTo>
                    <a:pt x="475337" y="24207"/>
                  </a:lnTo>
                  <a:lnTo>
                    <a:pt x="520071" y="13616"/>
                  </a:lnTo>
                  <a:lnTo>
                    <a:pt x="565346" y="6051"/>
                  </a:lnTo>
                  <a:lnTo>
                    <a:pt x="610981" y="1512"/>
                  </a:lnTo>
                  <a:lnTo>
                    <a:pt x="656796" y="0"/>
                  </a:lnTo>
                  <a:lnTo>
                    <a:pt x="702612" y="1512"/>
                  </a:lnTo>
                  <a:lnTo>
                    <a:pt x="748249" y="6051"/>
                  </a:lnTo>
                  <a:lnTo>
                    <a:pt x="793527" y="13616"/>
                  </a:lnTo>
                  <a:lnTo>
                    <a:pt x="838268" y="24207"/>
                  </a:lnTo>
                  <a:lnTo>
                    <a:pt x="882290" y="37824"/>
                  </a:lnTo>
                  <a:lnTo>
                    <a:pt x="925414" y="54467"/>
                  </a:lnTo>
                  <a:lnTo>
                    <a:pt x="967462" y="74135"/>
                  </a:lnTo>
                  <a:lnTo>
                    <a:pt x="1008252" y="96830"/>
                  </a:lnTo>
                  <a:lnTo>
                    <a:pt x="1047605" y="122551"/>
                  </a:lnTo>
                  <a:lnTo>
                    <a:pt x="1085342" y="151297"/>
                  </a:lnTo>
                  <a:lnTo>
                    <a:pt x="1121283" y="18307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73373" y="1617725"/>
              <a:ext cx="893444" cy="1419225"/>
            </a:xfrm>
            <a:custGeom>
              <a:avLst/>
              <a:gdLst/>
              <a:ahLst/>
              <a:cxnLst/>
              <a:rect l="l" t="t" r="r" b="b"/>
              <a:pathLst>
                <a:path w="893445" h="1419225">
                  <a:moveTo>
                    <a:pt x="893063" y="0"/>
                  </a:moveTo>
                  <a:lnTo>
                    <a:pt x="0" y="0"/>
                  </a:lnTo>
                  <a:lnTo>
                    <a:pt x="0" y="1418844"/>
                  </a:lnTo>
                  <a:lnTo>
                    <a:pt x="893063" y="1418844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96889" y="1617725"/>
              <a:ext cx="893444" cy="1419225"/>
            </a:xfrm>
            <a:custGeom>
              <a:avLst/>
              <a:gdLst/>
              <a:ahLst/>
              <a:cxnLst/>
              <a:rect l="l" t="t" r="r" b="b"/>
              <a:pathLst>
                <a:path w="893445" h="1419225">
                  <a:moveTo>
                    <a:pt x="893063" y="0"/>
                  </a:moveTo>
                  <a:lnTo>
                    <a:pt x="0" y="0"/>
                  </a:lnTo>
                  <a:lnTo>
                    <a:pt x="0" y="1418844"/>
                  </a:lnTo>
                  <a:lnTo>
                    <a:pt x="893063" y="1418844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373373" y="1617725"/>
            <a:ext cx="893444" cy="1419225"/>
          </a:xfrm>
          <a:prstGeom prst="rect">
            <a:avLst/>
          </a:prstGeom>
          <a:ln w="50800">
            <a:solidFill>
              <a:srgbClr val="E22300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690"/>
              </a:spcBef>
            </a:pPr>
            <a:r>
              <a:rPr sz="2500" dirty="0">
                <a:latin typeface="Calibri"/>
                <a:cs typeface="Calibri"/>
              </a:rPr>
              <a:t>Wr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libri"/>
              <a:cs typeface="Calibri"/>
            </a:endParaRPr>
          </a:p>
          <a:p>
            <a:pPr marL="146050">
              <a:lnSpc>
                <a:spcPct val="100000"/>
              </a:lnSpc>
              <a:spcBef>
                <a:spcPts val="5"/>
              </a:spcBef>
            </a:pP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96890" y="1617725"/>
            <a:ext cx="893444" cy="1419225"/>
          </a:xfrm>
          <a:prstGeom prst="rect">
            <a:avLst/>
          </a:prstGeom>
          <a:ln w="50800">
            <a:solidFill>
              <a:srgbClr val="0055D5"/>
            </a:solidFill>
          </a:ln>
        </p:spPr>
        <p:txBody>
          <a:bodyPr vert="horz" wrap="square" lIns="0" tIns="16827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325"/>
              </a:spcBef>
            </a:pPr>
            <a:r>
              <a:rPr sz="2500" dirty="0">
                <a:latin typeface="Calibri"/>
                <a:cs typeface="Calibri"/>
              </a:rPr>
              <a:t>Wr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libri"/>
              <a:cs typeface="Calibri"/>
            </a:endParaRPr>
          </a:p>
          <a:p>
            <a:pPr marL="115570">
              <a:lnSpc>
                <a:spcPct val="100000"/>
              </a:lnSpc>
            </a:pP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20406" y="1617725"/>
            <a:ext cx="893444" cy="1419225"/>
          </a:xfrm>
          <a:prstGeom prst="rect">
            <a:avLst/>
          </a:prstGeom>
          <a:ln w="50800">
            <a:solidFill>
              <a:srgbClr val="77BA41"/>
            </a:solidFill>
          </a:ln>
        </p:spPr>
        <p:txBody>
          <a:bodyPr vert="horz" wrap="square" lIns="0" tIns="168275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1325"/>
              </a:spcBef>
            </a:pP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10634" y="3054857"/>
            <a:ext cx="1794510" cy="1123950"/>
          </a:xfrm>
          <a:custGeom>
            <a:avLst/>
            <a:gdLst/>
            <a:ahLst/>
            <a:cxnLst/>
            <a:rect l="l" t="t" r="r" b="b"/>
            <a:pathLst>
              <a:path w="1794510" h="1123950">
                <a:moveTo>
                  <a:pt x="228774" y="80261"/>
                </a:moveTo>
                <a:lnTo>
                  <a:pt x="173497" y="105851"/>
                </a:lnTo>
                <a:lnTo>
                  <a:pt x="173361" y="106075"/>
                </a:lnTo>
                <a:lnTo>
                  <a:pt x="175768" y="166972"/>
                </a:lnTo>
                <a:lnTo>
                  <a:pt x="1741296" y="1123822"/>
                </a:lnTo>
                <a:lnTo>
                  <a:pt x="1794382" y="1037208"/>
                </a:lnTo>
                <a:lnTo>
                  <a:pt x="228774" y="80261"/>
                </a:lnTo>
                <a:close/>
              </a:path>
              <a:path w="1794510" h="1123950">
                <a:moveTo>
                  <a:pt x="0" y="0"/>
                </a:moveTo>
                <a:lnTo>
                  <a:pt x="180593" y="289051"/>
                </a:lnTo>
                <a:lnTo>
                  <a:pt x="175768" y="166972"/>
                </a:lnTo>
                <a:lnTo>
                  <a:pt x="146938" y="149351"/>
                </a:lnTo>
                <a:lnTo>
                  <a:pt x="173361" y="106075"/>
                </a:lnTo>
                <a:lnTo>
                  <a:pt x="173354" y="105917"/>
                </a:lnTo>
                <a:lnTo>
                  <a:pt x="173497" y="105851"/>
                </a:lnTo>
                <a:lnTo>
                  <a:pt x="199898" y="62611"/>
                </a:lnTo>
                <a:lnTo>
                  <a:pt x="266900" y="62611"/>
                </a:lnTo>
                <a:lnTo>
                  <a:pt x="339598" y="28955"/>
                </a:lnTo>
                <a:lnTo>
                  <a:pt x="0" y="0"/>
                </a:lnTo>
                <a:close/>
              </a:path>
              <a:path w="1794510" h="1123950">
                <a:moveTo>
                  <a:pt x="173361" y="106075"/>
                </a:moveTo>
                <a:lnTo>
                  <a:pt x="146938" y="149351"/>
                </a:lnTo>
                <a:lnTo>
                  <a:pt x="175768" y="166972"/>
                </a:lnTo>
                <a:lnTo>
                  <a:pt x="173361" y="106075"/>
                </a:lnTo>
                <a:close/>
              </a:path>
              <a:path w="1794510" h="1123950">
                <a:moveTo>
                  <a:pt x="199898" y="62611"/>
                </a:moveTo>
                <a:lnTo>
                  <a:pt x="173497" y="105851"/>
                </a:lnTo>
                <a:lnTo>
                  <a:pt x="228774" y="80261"/>
                </a:lnTo>
                <a:lnTo>
                  <a:pt x="199898" y="62611"/>
                </a:lnTo>
                <a:close/>
              </a:path>
              <a:path w="1794510" h="1123950">
                <a:moveTo>
                  <a:pt x="266900" y="62611"/>
                </a:moveTo>
                <a:lnTo>
                  <a:pt x="199898" y="62611"/>
                </a:lnTo>
                <a:lnTo>
                  <a:pt x="228774" y="80261"/>
                </a:lnTo>
                <a:lnTo>
                  <a:pt x="266900" y="626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61235" y="3542791"/>
            <a:ext cx="1938020" cy="826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20"/>
              </a:lnSpc>
              <a:spcBef>
                <a:spcPts val="100"/>
              </a:spcBef>
              <a:tabLst>
                <a:tab pos="1924685" algn="l"/>
              </a:tabLst>
            </a:pPr>
            <a:r>
              <a:rPr sz="2950" u="heavy" spc="-2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Execution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  <a:p>
            <a:pPr marL="575310">
              <a:lnSpc>
                <a:spcPts val="2880"/>
              </a:lnSpc>
            </a:pPr>
            <a:r>
              <a:rPr sz="2500" dirty="0">
                <a:latin typeface="Calibri"/>
                <a:cs typeface="Calibri"/>
              </a:rPr>
              <a:t>Wr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8539" y="834974"/>
            <a:ext cx="4131945" cy="7975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50" dirty="0"/>
              <a:t>The</a:t>
            </a:r>
            <a:r>
              <a:rPr sz="5050" spc="-10" dirty="0"/>
              <a:t> </a:t>
            </a:r>
            <a:r>
              <a:rPr sz="5050" dirty="0"/>
              <a:t>SC</a:t>
            </a:r>
            <a:r>
              <a:rPr sz="5050" spc="-5" dirty="0"/>
              <a:t> </a:t>
            </a:r>
            <a:r>
              <a:rPr sz="5050" spc="-10" dirty="0"/>
              <a:t>“Switch”</a:t>
            </a:r>
            <a:endParaRPr sz="5050"/>
          </a:p>
        </p:txBody>
      </p:sp>
      <p:grpSp>
        <p:nvGrpSpPr>
          <p:cNvPr id="3" name="object 3"/>
          <p:cNvGrpSpPr/>
          <p:nvPr/>
        </p:nvGrpSpPr>
        <p:grpSpPr>
          <a:xfrm>
            <a:off x="3373373" y="1617725"/>
            <a:ext cx="3335020" cy="3699510"/>
            <a:chOff x="3373373" y="1617725"/>
            <a:chExt cx="3335020" cy="3699510"/>
          </a:xfrm>
        </p:grpSpPr>
        <p:sp>
          <p:nvSpPr>
            <p:cNvPr id="4" name="object 4"/>
            <p:cNvSpPr/>
            <p:nvPr/>
          </p:nvSpPr>
          <p:spPr>
            <a:xfrm>
              <a:off x="5382005" y="4054538"/>
              <a:ext cx="1313815" cy="1249680"/>
            </a:xfrm>
            <a:custGeom>
              <a:avLst/>
              <a:gdLst/>
              <a:ahLst/>
              <a:cxnLst/>
              <a:rect l="l" t="t" r="r" b="b"/>
              <a:pathLst>
                <a:path w="1313815" h="1249679">
                  <a:moveTo>
                    <a:pt x="656796" y="0"/>
                  </a:moveTo>
                  <a:lnTo>
                    <a:pt x="610981" y="1512"/>
                  </a:lnTo>
                  <a:lnTo>
                    <a:pt x="565346" y="6051"/>
                  </a:lnTo>
                  <a:lnTo>
                    <a:pt x="520071" y="13616"/>
                  </a:lnTo>
                  <a:lnTo>
                    <a:pt x="475337" y="24207"/>
                  </a:lnTo>
                  <a:lnTo>
                    <a:pt x="431322" y="37824"/>
                  </a:lnTo>
                  <a:lnTo>
                    <a:pt x="388206" y="54467"/>
                  </a:lnTo>
                  <a:lnTo>
                    <a:pt x="346169" y="74135"/>
                  </a:lnTo>
                  <a:lnTo>
                    <a:pt x="305391" y="96830"/>
                  </a:lnTo>
                  <a:lnTo>
                    <a:pt x="266051" y="122551"/>
                  </a:lnTo>
                  <a:lnTo>
                    <a:pt x="228329" y="151297"/>
                  </a:lnTo>
                  <a:lnTo>
                    <a:pt x="192404" y="183070"/>
                  </a:lnTo>
                  <a:lnTo>
                    <a:pt x="159012" y="217250"/>
                  </a:lnTo>
                  <a:lnTo>
                    <a:pt x="128800" y="253138"/>
                  </a:lnTo>
                  <a:lnTo>
                    <a:pt x="101767" y="290565"/>
                  </a:lnTo>
                  <a:lnTo>
                    <a:pt x="77916" y="329359"/>
                  </a:lnTo>
                  <a:lnTo>
                    <a:pt x="57244" y="369349"/>
                  </a:lnTo>
                  <a:lnTo>
                    <a:pt x="39753" y="410364"/>
                  </a:lnTo>
                  <a:lnTo>
                    <a:pt x="25441" y="452234"/>
                  </a:lnTo>
                  <a:lnTo>
                    <a:pt x="14311" y="494787"/>
                  </a:lnTo>
                  <a:lnTo>
                    <a:pt x="6360" y="537853"/>
                  </a:lnTo>
                  <a:lnTo>
                    <a:pt x="1590" y="581261"/>
                  </a:lnTo>
                  <a:lnTo>
                    <a:pt x="0" y="624840"/>
                  </a:lnTo>
                  <a:lnTo>
                    <a:pt x="1590" y="668418"/>
                  </a:lnTo>
                  <a:lnTo>
                    <a:pt x="6360" y="711826"/>
                  </a:lnTo>
                  <a:lnTo>
                    <a:pt x="14311" y="754892"/>
                  </a:lnTo>
                  <a:lnTo>
                    <a:pt x="25441" y="797445"/>
                  </a:lnTo>
                  <a:lnTo>
                    <a:pt x="39753" y="839315"/>
                  </a:lnTo>
                  <a:lnTo>
                    <a:pt x="57244" y="880330"/>
                  </a:lnTo>
                  <a:lnTo>
                    <a:pt x="77916" y="920320"/>
                  </a:lnTo>
                  <a:lnTo>
                    <a:pt x="101767" y="959114"/>
                  </a:lnTo>
                  <a:lnTo>
                    <a:pt x="128800" y="996541"/>
                  </a:lnTo>
                  <a:lnTo>
                    <a:pt x="159012" y="1032429"/>
                  </a:lnTo>
                  <a:lnTo>
                    <a:pt x="192404" y="1066609"/>
                  </a:lnTo>
                  <a:lnTo>
                    <a:pt x="228329" y="1098382"/>
                  </a:lnTo>
                  <a:lnTo>
                    <a:pt x="266051" y="1127128"/>
                  </a:lnTo>
                  <a:lnTo>
                    <a:pt x="305391" y="1152849"/>
                  </a:lnTo>
                  <a:lnTo>
                    <a:pt x="346169" y="1175544"/>
                  </a:lnTo>
                  <a:lnTo>
                    <a:pt x="388206" y="1195212"/>
                  </a:lnTo>
                  <a:lnTo>
                    <a:pt x="431322" y="1211855"/>
                  </a:lnTo>
                  <a:lnTo>
                    <a:pt x="475337" y="1225472"/>
                  </a:lnTo>
                  <a:lnTo>
                    <a:pt x="520071" y="1236063"/>
                  </a:lnTo>
                  <a:lnTo>
                    <a:pt x="565346" y="1243628"/>
                  </a:lnTo>
                  <a:lnTo>
                    <a:pt x="610981" y="1248167"/>
                  </a:lnTo>
                  <a:lnTo>
                    <a:pt x="656796" y="1249679"/>
                  </a:lnTo>
                  <a:lnTo>
                    <a:pt x="702612" y="1248167"/>
                  </a:lnTo>
                  <a:lnTo>
                    <a:pt x="748249" y="1243628"/>
                  </a:lnTo>
                  <a:lnTo>
                    <a:pt x="793527" y="1236063"/>
                  </a:lnTo>
                  <a:lnTo>
                    <a:pt x="838268" y="1225472"/>
                  </a:lnTo>
                  <a:lnTo>
                    <a:pt x="882290" y="1211855"/>
                  </a:lnTo>
                  <a:lnTo>
                    <a:pt x="925414" y="1195212"/>
                  </a:lnTo>
                  <a:lnTo>
                    <a:pt x="967462" y="1175544"/>
                  </a:lnTo>
                  <a:lnTo>
                    <a:pt x="1008252" y="1152849"/>
                  </a:lnTo>
                  <a:lnTo>
                    <a:pt x="1047605" y="1127128"/>
                  </a:lnTo>
                  <a:lnTo>
                    <a:pt x="1085342" y="1098382"/>
                  </a:lnTo>
                  <a:lnTo>
                    <a:pt x="1121283" y="1066609"/>
                  </a:lnTo>
                  <a:lnTo>
                    <a:pt x="1154675" y="1032429"/>
                  </a:lnTo>
                  <a:lnTo>
                    <a:pt x="1184887" y="996541"/>
                  </a:lnTo>
                  <a:lnTo>
                    <a:pt x="1211920" y="959114"/>
                  </a:lnTo>
                  <a:lnTo>
                    <a:pt x="1235771" y="920320"/>
                  </a:lnTo>
                  <a:lnTo>
                    <a:pt x="1256443" y="880330"/>
                  </a:lnTo>
                  <a:lnTo>
                    <a:pt x="1273934" y="839315"/>
                  </a:lnTo>
                  <a:lnTo>
                    <a:pt x="1288246" y="797445"/>
                  </a:lnTo>
                  <a:lnTo>
                    <a:pt x="1299376" y="754892"/>
                  </a:lnTo>
                  <a:lnTo>
                    <a:pt x="1307327" y="711826"/>
                  </a:lnTo>
                  <a:lnTo>
                    <a:pt x="1312097" y="668418"/>
                  </a:lnTo>
                  <a:lnTo>
                    <a:pt x="1313688" y="624839"/>
                  </a:lnTo>
                  <a:lnTo>
                    <a:pt x="1312097" y="581261"/>
                  </a:lnTo>
                  <a:lnTo>
                    <a:pt x="1307327" y="537853"/>
                  </a:lnTo>
                  <a:lnTo>
                    <a:pt x="1299376" y="494787"/>
                  </a:lnTo>
                  <a:lnTo>
                    <a:pt x="1288246" y="452234"/>
                  </a:lnTo>
                  <a:lnTo>
                    <a:pt x="1273934" y="410364"/>
                  </a:lnTo>
                  <a:lnTo>
                    <a:pt x="1256443" y="369349"/>
                  </a:lnTo>
                  <a:lnTo>
                    <a:pt x="1235771" y="329359"/>
                  </a:lnTo>
                  <a:lnTo>
                    <a:pt x="1211920" y="290565"/>
                  </a:lnTo>
                  <a:lnTo>
                    <a:pt x="1184887" y="253138"/>
                  </a:lnTo>
                  <a:lnTo>
                    <a:pt x="1154675" y="217250"/>
                  </a:lnTo>
                  <a:lnTo>
                    <a:pt x="1121283" y="183070"/>
                  </a:lnTo>
                  <a:lnTo>
                    <a:pt x="1085342" y="151297"/>
                  </a:lnTo>
                  <a:lnTo>
                    <a:pt x="1047605" y="122551"/>
                  </a:lnTo>
                  <a:lnTo>
                    <a:pt x="1008252" y="96830"/>
                  </a:lnTo>
                  <a:lnTo>
                    <a:pt x="967462" y="74135"/>
                  </a:lnTo>
                  <a:lnTo>
                    <a:pt x="925414" y="54467"/>
                  </a:lnTo>
                  <a:lnTo>
                    <a:pt x="882290" y="37824"/>
                  </a:lnTo>
                  <a:lnTo>
                    <a:pt x="838268" y="24207"/>
                  </a:lnTo>
                  <a:lnTo>
                    <a:pt x="793527" y="13616"/>
                  </a:lnTo>
                  <a:lnTo>
                    <a:pt x="748249" y="6051"/>
                  </a:lnTo>
                  <a:lnTo>
                    <a:pt x="702612" y="1512"/>
                  </a:lnTo>
                  <a:lnTo>
                    <a:pt x="656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82005" y="4054538"/>
              <a:ext cx="1313815" cy="1249680"/>
            </a:xfrm>
            <a:custGeom>
              <a:avLst/>
              <a:gdLst/>
              <a:ahLst/>
              <a:cxnLst/>
              <a:rect l="l" t="t" r="r" b="b"/>
              <a:pathLst>
                <a:path w="1313815" h="1249679">
                  <a:moveTo>
                    <a:pt x="1121283" y="183070"/>
                  </a:moveTo>
                  <a:lnTo>
                    <a:pt x="1154675" y="217250"/>
                  </a:lnTo>
                  <a:lnTo>
                    <a:pt x="1184887" y="253138"/>
                  </a:lnTo>
                  <a:lnTo>
                    <a:pt x="1211920" y="290565"/>
                  </a:lnTo>
                  <a:lnTo>
                    <a:pt x="1235771" y="329359"/>
                  </a:lnTo>
                  <a:lnTo>
                    <a:pt x="1256443" y="369349"/>
                  </a:lnTo>
                  <a:lnTo>
                    <a:pt x="1273934" y="410364"/>
                  </a:lnTo>
                  <a:lnTo>
                    <a:pt x="1288246" y="452234"/>
                  </a:lnTo>
                  <a:lnTo>
                    <a:pt x="1299376" y="494787"/>
                  </a:lnTo>
                  <a:lnTo>
                    <a:pt x="1307327" y="537853"/>
                  </a:lnTo>
                  <a:lnTo>
                    <a:pt x="1312097" y="581261"/>
                  </a:lnTo>
                  <a:lnTo>
                    <a:pt x="1313688" y="624839"/>
                  </a:lnTo>
                  <a:lnTo>
                    <a:pt x="1312097" y="668418"/>
                  </a:lnTo>
                  <a:lnTo>
                    <a:pt x="1307327" y="711826"/>
                  </a:lnTo>
                  <a:lnTo>
                    <a:pt x="1299376" y="754892"/>
                  </a:lnTo>
                  <a:lnTo>
                    <a:pt x="1288246" y="797445"/>
                  </a:lnTo>
                  <a:lnTo>
                    <a:pt x="1273934" y="839315"/>
                  </a:lnTo>
                  <a:lnTo>
                    <a:pt x="1256443" y="880330"/>
                  </a:lnTo>
                  <a:lnTo>
                    <a:pt x="1235771" y="920320"/>
                  </a:lnTo>
                  <a:lnTo>
                    <a:pt x="1211920" y="959114"/>
                  </a:lnTo>
                  <a:lnTo>
                    <a:pt x="1184887" y="996541"/>
                  </a:lnTo>
                  <a:lnTo>
                    <a:pt x="1154675" y="1032429"/>
                  </a:lnTo>
                  <a:lnTo>
                    <a:pt x="1121283" y="1066609"/>
                  </a:lnTo>
                  <a:lnTo>
                    <a:pt x="1085342" y="1098382"/>
                  </a:lnTo>
                  <a:lnTo>
                    <a:pt x="1047605" y="1127128"/>
                  </a:lnTo>
                  <a:lnTo>
                    <a:pt x="1008252" y="1152849"/>
                  </a:lnTo>
                  <a:lnTo>
                    <a:pt x="967462" y="1175544"/>
                  </a:lnTo>
                  <a:lnTo>
                    <a:pt x="925414" y="1195212"/>
                  </a:lnTo>
                  <a:lnTo>
                    <a:pt x="882290" y="1211855"/>
                  </a:lnTo>
                  <a:lnTo>
                    <a:pt x="838268" y="1225472"/>
                  </a:lnTo>
                  <a:lnTo>
                    <a:pt x="793527" y="1236063"/>
                  </a:lnTo>
                  <a:lnTo>
                    <a:pt x="748249" y="1243628"/>
                  </a:lnTo>
                  <a:lnTo>
                    <a:pt x="702612" y="1248167"/>
                  </a:lnTo>
                  <a:lnTo>
                    <a:pt x="656796" y="1249679"/>
                  </a:lnTo>
                  <a:lnTo>
                    <a:pt x="610981" y="1248167"/>
                  </a:lnTo>
                  <a:lnTo>
                    <a:pt x="565346" y="1243628"/>
                  </a:lnTo>
                  <a:lnTo>
                    <a:pt x="520071" y="1236063"/>
                  </a:lnTo>
                  <a:lnTo>
                    <a:pt x="475337" y="1225472"/>
                  </a:lnTo>
                  <a:lnTo>
                    <a:pt x="431322" y="1211855"/>
                  </a:lnTo>
                  <a:lnTo>
                    <a:pt x="388206" y="1195212"/>
                  </a:lnTo>
                  <a:lnTo>
                    <a:pt x="346169" y="1175544"/>
                  </a:lnTo>
                  <a:lnTo>
                    <a:pt x="305391" y="1152849"/>
                  </a:lnTo>
                  <a:lnTo>
                    <a:pt x="266051" y="1127128"/>
                  </a:lnTo>
                  <a:lnTo>
                    <a:pt x="228329" y="1098382"/>
                  </a:lnTo>
                  <a:lnTo>
                    <a:pt x="192404" y="1066609"/>
                  </a:lnTo>
                  <a:lnTo>
                    <a:pt x="159012" y="1032429"/>
                  </a:lnTo>
                  <a:lnTo>
                    <a:pt x="128800" y="996541"/>
                  </a:lnTo>
                  <a:lnTo>
                    <a:pt x="101767" y="959114"/>
                  </a:lnTo>
                  <a:lnTo>
                    <a:pt x="77916" y="920320"/>
                  </a:lnTo>
                  <a:lnTo>
                    <a:pt x="57244" y="880330"/>
                  </a:lnTo>
                  <a:lnTo>
                    <a:pt x="39753" y="839315"/>
                  </a:lnTo>
                  <a:lnTo>
                    <a:pt x="25441" y="797445"/>
                  </a:lnTo>
                  <a:lnTo>
                    <a:pt x="14311" y="754892"/>
                  </a:lnTo>
                  <a:lnTo>
                    <a:pt x="6360" y="711826"/>
                  </a:lnTo>
                  <a:lnTo>
                    <a:pt x="1590" y="668418"/>
                  </a:lnTo>
                  <a:lnTo>
                    <a:pt x="0" y="624840"/>
                  </a:lnTo>
                  <a:lnTo>
                    <a:pt x="1590" y="581261"/>
                  </a:lnTo>
                  <a:lnTo>
                    <a:pt x="6360" y="537853"/>
                  </a:lnTo>
                  <a:lnTo>
                    <a:pt x="14311" y="494787"/>
                  </a:lnTo>
                  <a:lnTo>
                    <a:pt x="25441" y="452234"/>
                  </a:lnTo>
                  <a:lnTo>
                    <a:pt x="39753" y="410364"/>
                  </a:lnTo>
                  <a:lnTo>
                    <a:pt x="57244" y="369349"/>
                  </a:lnTo>
                  <a:lnTo>
                    <a:pt x="77916" y="329359"/>
                  </a:lnTo>
                  <a:lnTo>
                    <a:pt x="101767" y="290565"/>
                  </a:lnTo>
                  <a:lnTo>
                    <a:pt x="128800" y="253138"/>
                  </a:lnTo>
                  <a:lnTo>
                    <a:pt x="159012" y="217250"/>
                  </a:lnTo>
                  <a:lnTo>
                    <a:pt x="192404" y="183070"/>
                  </a:lnTo>
                  <a:lnTo>
                    <a:pt x="228329" y="151297"/>
                  </a:lnTo>
                  <a:lnTo>
                    <a:pt x="266051" y="122551"/>
                  </a:lnTo>
                  <a:lnTo>
                    <a:pt x="305391" y="96830"/>
                  </a:lnTo>
                  <a:lnTo>
                    <a:pt x="346169" y="74135"/>
                  </a:lnTo>
                  <a:lnTo>
                    <a:pt x="388206" y="54467"/>
                  </a:lnTo>
                  <a:lnTo>
                    <a:pt x="431322" y="37824"/>
                  </a:lnTo>
                  <a:lnTo>
                    <a:pt x="475337" y="24207"/>
                  </a:lnTo>
                  <a:lnTo>
                    <a:pt x="520071" y="13616"/>
                  </a:lnTo>
                  <a:lnTo>
                    <a:pt x="565346" y="6051"/>
                  </a:lnTo>
                  <a:lnTo>
                    <a:pt x="610981" y="1512"/>
                  </a:lnTo>
                  <a:lnTo>
                    <a:pt x="656796" y="0"/>
                  </a:lnTo>
                  <a:lnTo>
                    <a:pt x="702612" y="1512"/>
                  </a:lnTo>
                  <a:lnTo>
                    <a:pt x="748249" y="6051"/>
                  </a:lnTo>
                  <a:lnTo>
                    <a:pt x="793527" y="13616"/>
                  </a:lnTo>
                  <a:lnTo>
                    <a:pt x="838268" y="24207"/>
                  </a:lnTo>
                  <a:lnTo>
                    <a:pt x="882290" y="37824"/>
                  </a:lnTo>
                  <a:lnTo>
                    <a:pt x="925414" y="54467"/>
                  </a:lnTo>
                  <a:lnTo>
                    <a:pt x="967462" y="74135"/>
                  </a:lnTo>
                  <a:lnTo>
                    <a:pt x="1008252" y="96830"/>
                  </a:lnTo>
                  <a:lnTo>
                    <a:pt x="1047605" y="122551"/>
                  </a:lnTo>
                  <a:lnTo>
                    <a:pt x="1085342" y="151297"/>
                  </a:lnTo>
                  <a:lnTo>
                    <a:pt x="1121283" y="18307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73373" y="1617725"/>
              <a:ext cx="893444" cy="1419225"/>
            </a:xfrm>
            <a:custGeom>
              <a:avLst/>
              <a:gdLst/>
              <a:ahLst/>
              <a:cxnLst/>
              <a:rect l="l" t="t" r="r" b="b"/>
              <a:pathLst>
                <a:path w="893445" h="1419225">
                  <a:moveTo>
                    <a:pt x="893063" y="0"/>
                  </a:moveTo>
                  <a:lnTo>
                    <a:pt x="0" y="0"/>
                  </a:lnTo>
                  <a:lnTo>
                    <a:pt x="0" y="1418844"/>
                  </a:lnTo>
                  <a:lnTo>
                    <a:pt x="893063" y="1418844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96889" y="1617725"/>
              <a:ext cx="893444" cy="1419225"/>
            </a:xfrm>
            <a:custGeom>
              <a:avLst/>
              <a:gdLst/>
              <a:ahLst/>
              <a:cxnLst/>
              <a:rect l="l" t="t" r="r" b="b"/>
              <a:pathLst>
                <a:path w="893445" h="1419225">
                  <a:moveTo>
                    <a:pt x="893063" y="0"/>
                  </a:moveTo>
                  <a:lnTo>
                    <a:pt x="0" y="0"/>
                  </a:lnTo>
                  <a:lnTo>
                    <a:pt x="0" y="1418844"/>
                  </a:lnTo>
                  <a:lnTo>
                    <a:pt x="893063" y="1418844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373373" y="1617725"/>
            <a:ext cx="893444" cy="1419225"/>
          </a:xfrm>
          <a:prstGeom prst="rect">
            <a:avLst/>
          </a:prstGeom>
          <a:ln w="50800">
            <a:solidFill>
              <a:srgbClr val="E22300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690"/>
              </a:spcBef>
            </a:pPr>
            <a:r>
              <a:rPr sz="2500" dirty="0">
                <a:latin typeface="Calibri"/>
                <a:cs typeface="Calibri"/>
              </a:rPr>
              <a:t>Wr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libri"/>
              <a:cs typeface="Calibri"/>
            </a:endParaRPr>
          </a:p>
          <a:p>
            <a:pPr marL="146050">
              <a:lnSpc>
                <a:spcPct val="100000"/>
              </a:lnSpc>
              <a:spcBef>
                <a:spcPts val="5"/>
              </a:spcBef>
            </a:pP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96890" y="1617725"/>
            <a:ext cx="893444" cy="1419225"/>
          </a:xfrm>
          <a:prstGeom prst="rect">
            <a:avLst/>
          </a:prstGeom>
          <a:ln w="50800">
            <a:solidFill>
              <a:srgbClr val="0055D5"/>
            </a:solidFill>
          </a:ln>
        </p:spPr>
        <p:txBody>
          <a:bodyPr vert="horz" wrap="square" lIns="0" tIns="16827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325"/>
              </a:spcBef>
            </a:pPr>
            <a:r>
              <a:rPr sz="2500" dirty="0">
                <a:latin typeface="Calibri"/>
                <a:cs typeface="Calibri"/>
              </a:rPr>
              <a:t>Wr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libri"/>
              <a:cs typeface="Calibri"/>
            </a:endParaRPr>
          </a:p>
          <a:p>
            <a:pPr marL="115570">
              <a:lnSpc>
                <a:spcPct val="100000"/>
              </a:lnSpc>
            </a:pP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20406" y="1617725"/>
            <a:ext cx="893444" cy="1419225"/>
          </a:xfrm>
          <a:prstGeom prst="rect">
            <a:avLst/>
          </a:prstGeom>
          <a:ln w="50800">
            <a:solidFill>
              <a:srgbClr val="77BA41"/>
            </a:solidFill>
          </a:ln>
        </p:spPr>
        <p:txBody>
          <a:bodyPr vert="horz" wrap="square" lIns="0" tIns="168275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1325"/>
              </a:spcBef>
            </a:pP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10634" y="3054857"/>
            <a:ext cx="1794510" cy="1123950"/>
          </a:xfrm>
          <a:custGeom>
            <a:avLst/>
            <a:gdLst/>
            <a:ahLst/>
            <a:cxnLst/>
            <a:rect l="l" t="t" r="r" b="b"/>
            <a:pathLst>
              <a:path w="1794510" h="1123950">
                <a:moveTo>
                  <a:pt x="228774" y="80261"/>
                </a:moveTo>
                <a:lnTo>
                  <a:pt x="173497" y="105851"/>
                </a:lnTo>
                <a:lnTo>
                  <a:pt x="173361" y="106075"/>
                </a:lnTo>
                <a:lnTo>
                  <a:pt x="175768" y="166972"/>
                </a:lnTo>
                <a:lnTo>
                  <a:pt x="1741296" y="1123822"/>
                </a:lnTo>
                <a:lnTo>
                  <a:pt x="1794382" y="1037208"/>
                </a:lnTo>
                <a:lnTo>
                  <a:pt x="228774" y="80261"/>
                </a:lnTo>
                <a:close/>
              </a:path>
              <a:path w="1794510" h="1123950">
                <a:moveTo>
                  <a:pt x="0" y="0"/>
                </a:moveTo>
                <a:lnTo>
                  <a:pt x="180593" y="289051"/>
                </a:lnTo>
                <a:lnTo>
                  <a:pt x="175768" y="166972"/>
                </a:lnTo>
                <a:lnTo>
                  <a:pt x="146938" y="149351"/>
                </a:lnTo>
                <a:lnTo>
                  <a:pt x="173361" y="106075"/>
                </a:lnTo>
                <a:lnTo>
                  <a:pt x="173354" y="105917"/>
                </a:lnTo>
                <a:lnTo>
                  <a:pt x="173497" y="105851"/>
                </a:lnTo>
                <a:lnTo>
                  <a:pt x="199898" y="62611"/>
                </a:lnTo>
                <a:lnTo>
                  <a:pt x="266900" y="62611"/>
                </a:lnTo>
                <a:lnTo>
                  <a:pt x="339598" y="28955"/>
                </a:lnTo>
                <a:lnTo>
                  <a:pt x="0" y="0"/>
                </a:lnTo>
                <a:close/>
              </a:path>
              <a:path w="1794510" h="1123950">
                <a:moveTo>
                  <a:pt x="173361" y="106075"/>
                </a:moveTo>
                <a:lnTo>
                  <a:pt x="146938" y="149351"/>
                </a:lnTo>
                <a:lnTo>
                  <a:pt x="175768" y="166972"/>
                </a:lnTo>
                <a:lnTo>
                  <a:pt x="173361" y="106075"/>
                </a:lnTo>
                <a:close/>
              </a:path>
              <a:path w="1794510" h="1123950">
                <a:moveTo>
                  <a:pt x="199898" y="62611"/>
                </a:moveTo>
                <a:lnTo>
                  <a:pt x="173497" y="105851"/>
                </a:lnTo>
                <a:lnTo>
                  <a:pt x="228774" y="80261"/>
                </a:lnTo>
                <a:lnTo>
                  <a:pt x="199898" y="62611"/>
                </a:lnTo>
                <a:close/>
              </a:path>
              <a:path w="1794510" h="1123950">
                <a:moveTo>
                  <a:pt x="266900" y="62611"/>
                </a:moveTo>
                <a:lnTo>
                  <a:pt x="199898" y="62611"/>
                </a:lnTo>
                <a:lnTo>
                  <a:pt x="228774" y="80261"/>
                </a:lnTo>
                <a:lnTo>
                  <a:pt x="266900" y="626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61235" y="3542791"/>
            <a:ext cx="1938020" cy="1174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20"/>
              </a:lnSpc>
              <a:spcBef>
                <a:spcPts val="100"/>
              </a:spcBef>
              <a:tabLst>
                <a:tab pos="1924685" algn="l"/>
              </a:tabLst>
            </a:pPr>
            <a:r>
              <a:rPr sz="2950" u="heavy" spc="-1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Execution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  <a:p>
            <a:pPr marL="575310" marR="692150" indent="-33655" algn="ctr">
              <a:lnSpc>
                <a:spcPts val="2740"/>
              </a:lnSpc>
              <a:spcBef>
                <a:spcPts val="185"/>
              </a:spcBef>
            </a:pPr>
            <a:r>
              <a:rPr sz="2500" dirty="0">
                <a:latin typeface="Calibri"/>
                <a:cs typeface="Calibri"/>
              </a:rPr>
              <a:t>Wr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 </a:t>
            </a:r>
            <a:r>
              <a:rPr sz="2500" dirty="0">
                <a:latin typeface="Calibri"/>
                <a:cs typeface="Calibri"/>
              </a:rPr>
              <a:t>Rd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8539" y="834974"/>
            <a:ext cx="4131945" cy="7975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50" dirty="0"/>
              <a:t>The</a:t>
            </a:r>
            <a:r>
              <a:rPr sz="5050" spc="-10" dirty="0"/>
              <a:t> </a:t>
            </a:r>
            <a:r>
              <a:rPr sz="5050" dirty="0"/>
              <a:t>SC</a:t>
            </a:r>
            <a:r>
              <a:rPr sz="5050" spc="-5" dirty="0"/>
              <a:t> </a:t>
            </a:r>
            <a:r>
              <a:rPr sz="5050" spc="-10" dirty="0"/>
              <a:t>“Switch”</a:t>
            </a:r>
            <a:endParaRPr sz="5050"/>
          </a:p>
        </p:txBody>
      </p:sp>
      <p:sp>
        <p:nvSpPr>
          <p:cNvPr id="3" name="object 3"/>
          <p:cNvSpPr/>
          <p:nvPr/>
        </p:nvSpPr>
        <p:spPr>
          <a:xfrm>
            <a:off x="3373373" y="1617725"/>
            <a:ext cx="893444" cy="1419225"/>
          </a:xfrm>
          <a:custGeom>
            <a:avLst/>
            <a:gdLst/>
            <a:ahLst/>
            <a:cxnLst/>
            <a:rect l="l" t="t" r="r" b="b"/>
            <a:pathLst>
              <a:path w="893445" h="1419225">
                <a:moveTo>
                  <a:pt x="893063" y="0"/>
                </a:moveTo>
                <a:lnTo>
                  <a:pt x="0" y="0"/>
                </a:lnTo>
                <a:lnTo>
                  <a:pt x="0" y="1418844"/>
                </a:lnTo>
                <a:lnTo>
                  <a:pt x="893063" y="1418844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369305" y="1617725"/>
            <a:ext cx="1339215" cy="3699510"/>
            <a:chOff x="5369305" y="1617725"/>
            <a:chExt cx="1339215" cy="3699510"/>
          </a:xfrm>
        </p:grpSpPr>
        <p:sp>
          <p:nvSpPr>
            <p:cNvPr id="5" name="object 5"/>
            <p:cNvSpPr/>
            <p:nvPr/>
          </p:nvSpPr>
          <p:spPr>
            <a:xfrm>
              <a:off x="5382005" y="4054538"/>
              <a:ext cx="1313815" cy="1249680"/>
            </a:xfrm>
            <a:custGeom>
              <a:avLst/>
              <a:gdLst/>
              <a:ahLst/>
              <a:cxnLst/>
              <a:rect l="l" t="t" r="r" b="b"/>
              <a:pathLst>
                <a:path w="1313815" h="1249679">
                  <a:moveTo>
                    <a:pt x="656796" y="0"/>
                  </a:moveTo>
                  <a:lnTo>
                    <a:pt x="610981" y="1512"/>
                  </a:lnTo>
                  <a:lnTo>
                    <a:pt x="565346" y="6051"/>
                  </a:lnTo>
                  <a:lnTo>
                    <a:pt x="520071" y="13616"/>
                  </a:lnTo>
                  <a:lnTo>
                    <a:pt x="475337" y="24207"/>
                  </a:lnTo>
                  <a:lnTo>
                    <a:pt x="431322" y="37824"/>
                  </a:lnTo>
                  <a:lnTo>
                    <a:pt x="388206" y="54467"/>
                  </a:lnTo>
                  <a:lnTo>
                    <a:pt x="346169" y="74135"/>
                  </a:lnTo>
                  <a:lnTo>
                    <a:pt x="305391" y="96830"/>
                  </a:lnTo>
                  <a:lnTo>
                    <a:pt x="266051" y="122551"/>
                  </a:lnTo>
                  <a:lnTo>
                    <a:pt x="228329" y="151297"/>
                  </a:lnTo>
                  <a:lnTo>
                    <a:pt x="192404" y="183070"/>
                  </a:lnTo>
                  <a:lnTo>
                    <a:pt x="159012" y="217250"/>
                  </a:lnTo>
                  <a:lnTo>
                    <a:pt x="128800" y="253138"/>
                  </a:lnTo>
                  <a:lnTo>
                    <a:pt x="101767" y="290565"/>
                  </a:lnTo>
                  <a:lnTo>
                    <a:pt x="77916" y="329359"/>
                  </a:lnTo>
                  <a:lnTo>
                    <a:pt x="57244" y="369349"/>
                  </a:lnTo>
                  <a:lnTo>
                    <a:pt x="39753" y="410364"/>
                  </a:lnTo>
                  <a:lnTo>
                    <a:pt x="25441" y="452234"/>
                  </a:lnTo>
                  <a:lnTo>
                    <a:pt x="14311" y="494787"/>
                  </a:lnTo>
                  <a:lnTo>
                    <a:pt x="6360" y="537853"/>
                  </a:lnTo>
                  <a:lnTo>
                    <a:pt x="1590" y="581261"/>
                  </a:lnTo>
                  <a:lnTo>
                    <a:pt x="0" y="624840"/>
                  </a:lnTo>
                  <a:lnTo>
                    <a:pt x="1590" y="668418"/>
                  </a:lnTo>
                  <a:lnTo>
                    <a:pt x="6360" y="711826"/>
                  </a:lnTo>
                  <a:lnTo>
                    <a:pt x="14311" y="754892"/>
                  </a:lnTo>
                  <a:lnTo>
                    <a:pt x="25441" y="797445"/>
                  </a:lnTo>
                  <a:lnTo>
                    <a:pt x="39753" y="839315"/>
                  </a:lnTo>
                  <a:lnTo>
                    <a:pt x="57244" y="880330"/>
                  </a:lnTo>
                  <a:lnTo>
                    <a:pt x="77916" y="920320"/>
                  </a:lnTo>
                  <a:lnTo>
                    <a:pt x="101767" y="959114"/>
                  </a:lnTo>
                  <a:lnTo>
                    <a:pt x="128800" y="996541"/>
                  </a:lnTo>
                  <a:lnTo>
                    <a:pt x="159012" y="1032429"/>
                  </a:lnTo>
                  <a:lnTo>
                    <a:pt x="192404" y="1066609"/>
                  </a:lnTo>
                  <a:lnTo>
                    <a:pt x="228329" y="1098382"/>
                  </a:lnTo>
                  <a:lnTo>
                    <a:pt x="266051" y="1127128"/>
                  </a:lnTo>
                  <a:lnTo>
                    <a:pt x="305391" y="1152849"/>
                  </a:lnTo>
                  <a:lnTo>
                    <a:pt x="346169" y="1175544"/>
                  </a:lnTo>
                  <a:lnTo>
                    <a:pt x="388206" y="1195212"/>
                  </a:lnTo>
                  <a:lnTo>
                    <a:pt x="431322" y="1211855"/>
                  </a:lnTo>
                  <a:lnTo>
                    <a:pt x="475337" y="1225472"/>
                  </a:lnTo>
                  <a:lnTo>
                    <a:pt x="520071" y="1236063"/>
                  </a:lnTo>
                  <a:lnTo>
                    <a:pt x="565346" y="1243628"/>
                  </a:lnTo>
                  <a:lnTo>
                    <a:pt x="610981" y="1248167"/>
                  </a:lnTo>
                  <a:lnTo>
                    <a:pt x="656796" y="1249679"/>
                  </a:lnTo>
                  <a:lnTo>
                    <a:pt x="702612" y="1248167"/>
                  </a:lnTo>
                  <a:lnTo>
                    <a:pt x="748249" y="1243628"/>
                  </a:lnTo>
                  <a:lnTo>
                    <a:pt x="793527" y="1236063"/>
                  </a:lnTo>
                  <a:lnTo>
                    <a:pt x="838268" y="1225472"/>
                  </a:lnTo>
                  <a:lnTo>
                    <a:pt x="882290" y="1211855"/>
                  </a:lnTo>
                  <a:lnTo>
                    <a:pt x="925414" y="1195212"/>
                  </a:lnTo>
                  <a:lnTo>
                    <a:pt x="967462" y="1175544"/>
                  </a:lnTo>
                  <a:lnTo>
                    <a:pt x="1008252" y="1152849"/>
                  </a:lnTo>
                  <a:lnTo>
                    <a:pt x="1047605" y="1127128"/>
                  </a:lnTo>
                  <a:lnTo>
                    <a:pt x="1085342" y="1098382"/>
                  </a:lnTo>
                  <a:lnTo>
                    <a:pt x="1121283" y="1066609"/>
                  </a:lnTo>
                  <a:lnTo>
                    <a:pt x="1154675" y="1032429"/>
                  </a:lnTo>
                  <a:lnTo>
                    <a:pt x="1184887" y="996541"/>
                  </a:lnTo>
                  <a:lnTo>
                    <a:pt x="1211920" y="959114"/>
                  </a:lnTo>
                  <a:lnTo>
                    <a:pt x="1235771" y="920320"/>
                  </a:lnTo>
                  <a:lnTo>
                    <a:pt x="1256443" y="880330"/>
                  </a:lnTo>
                  <a:lnTo>
                    <a:pt x="1273934" y="839315"/>
                  </a:lnTo>
                  <a:lnTo>
                    <a:pt x="1288246" y="797445"/>
                  </a:lnTo>
                  <a:lnTo>
                    <a:pt x="1299376" y="754892"/>
                  </a:lnTo>
                  <a:lnTo>
                    <a:pt x="1307327" y="711826"/>
                  </a:lnTo>
                  <a:lnTo>
                    <a:pt x="1312097" y="668418"/>
                  </a:lnTo>
                  <a:lnTo>
                    <a:pt x="1313688" y="624839"/>
                  </a:lnTo>
                  <a:lnTo>
                    <a:pt x="1312097" y="581261"/>
                  </a:lnTo>
                  <a:lnTo>
                    <a:pt x="1307327" y="537853"/>
                  </a:lnTo>
                  <a:lnTo>
                    <a:pt x="1299376" y="494787"/>
                  </a:lnTo>
                  <a:lnTo>
                    <a:pt x="1288246" y="452234"/>
                  </a:lnTo>
                  <a:lnTo>
                    <a:pt x="1273934" y="410364"/>
                  </a:lnTo>
                  <a:lnTo>
                    <a:pt x="1256443" y="369349"/>
                  </a:lnTo>
                  <a:lnTo>
                    <a:pt x="1235771" y="329359"/>
                  </a:lnTo>
                  <a:lnTo>
                    <a:pt x="1211920" y="290565"/>
                  </a:lnTo>
                  <a:lnTo>
                    <a:pt x="1184887" y="253138"/>
                  </a:lnTo>
                  <a:lnTo>
                    <a:pt x="1154675" y="217250"/>
                  </a:lnTo>
                  <a:lnTo>
                    <a:pt x="1121283" y="183070"/>
                  </a:lnTo>
                  <a:lnTo>
                    <a:pt x="1085342" y="151297"/>
                  </a:lnTo>
                  <a:lnTo>
                    <a:pt x="1047605" y="122551"/>
                  </a:lnTo>
                  <a:lnTo>
                    <a:pt x="1008252" y="96830"/>
                  </a:lnTo>
                  <a:lnTo>
                    <a:pt x="967462" y="74135"/>
                  </a:lnTo>
                  <a:lnTo>
                    <a:pt x="925414" y="54467"/>
                  </a:lnTo>
                  <a:lnTo>
                    <a:pt x="882290" y="37824"/>
                  </a:lnTo>
                  <a:lnTo>
                    <a:pt x="838268" y="24207"/>
                  </a:lnTo>
                  <a:lnTo>
                    <a:pt x="793527" y="13616"/>
                  </a:lnTo>
                  <a:lnTo>
                    <a:pt x="748249" y="6051"/>
                  </a:lnTo>
                  <a:lnTo>
                    <a:pt x="702612" y="1512"/>
                  </a:lnTo>
                  <a:lnTo>
                    <a:pt x="656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82005" y="4054538"/>
              <a:ext cx="1313815" cy="1249680"/>
            </a:xfrm>
            <a:custGeom>
              <a:avLst/>
              <a:gdLst/>
              <a:ahLst/>
              <a:cxnLst/>
              <a:rect l="l" t="t" r="r" b="b"/>
              <a:pathLst>
                <a:path w="1313815" h="1249679">
                  <a:moveTo>
                    <a:pt x="1121283" y="183070"/>
                  </a:moveTo>
                  <a:lnTo>
                    <a:pt x="1154675" y="217250"/>
                  </a:lnTo>
                  <a:lnTo>
                    <a:pt x="1184887" y="253138"/>
                  </a:lnTo>
                  <a:lnTo>
                    <a:pt x="1211920" y="290565"/>
                  </a:lnTo>
                  <a:lnTo>
                    <a:pt x="1235771" y="329359"/>
                  </a:lnTo>
                  <a:lnTo>
                    <a:pt x="1256443" y="369349"/>
                  </a:lnTo>
                  <a:lnTo>
                    <a:pt x="1273934" y="410364"/>
                  </a:lnTo>
                  <a:lnTo>
                    <a:pt x="1288246" y="452234"/>
                  </a:lnTo>
                  <a:lnTo>
                    <a:pt x="1299376" y="494787"/>
                  </a:lnTo>
                  <a:lnTo>
                    <a:pt x="1307327" y="537853"/>
                  </a:lnTo>
                  <a:lnTo>
                    <a:pt x="1312097" y="581261"/>
                  </a:lnTo>
                  <a:lnTo>
                    <a:pt x="1313688" y="624839"/>
                  </a:lnTo>
                  <a:lnTo>
                    <a:pt x="1312097" y="668418"/>
                  </a:lnTo>
                  <a:lnTo>
                    <a:pt x="1307327" y="711826"/>
                  </a:lnTo>
                  <a:lnTo>
                    <a:pt x="1299376" y="754892"/>
                  </a:lnTo>
                  <a:lnTo>
                    <a:pt x="1288246" y="797445"/>
                  </a:lnTo>
                  <a:lnTo>
                    <a:pt x="1273934" y="839315"/>
                  </a:lnTo>
                  <a:lnTo>
                    <a:pt x="1256443" y="880330"/>
                  </a:lnTo>
                  <a:lnTo>
                    <a:pt x="1235771" y="920320"/>
                  </a:lnTo>
                  <a:lnTo>
                    <a:pt x="1211920" y="959114"/>
                  </a:lnTo>
                  <a:lnTo>
                    <a:pt x="1184887" y="996541"/>
                  </a:lnTo>
                  <a:lnTo>
                    <a:pt x="1154675" y="1032429"/>
                  </a:lnTo>
                  <a:lnTo>
                    <a:pt x="1121283" y="1066609"/>
                  </a:lnTo>
                  <a:lnTo>
                    <a:pt x="1085342" y="1098382"/>
                  </a:lnTo>
                  <a:lnTo>
                    <a:pt x="1047605" y="1127128"/>
                  </a:lnTo>
                  <a:lnTo>
                    <a:pt x="1008252" y="1152849"/>
                  </a:lnTo>
                  <a:lnTo>
                    <a:pt x="967462" y="1175544"/>
                  </a:lnTo>
                  <a:lnTo>
                    <a:pt x="925414" y="1195212"/>
                  </a:lnTo>
                  <a:lnTo>
                    <a:pt x="882290" y="1211855"/>
                  </a:lnTo>
                  <a:lnTo>
                    <a:pt x="838268" y="1225472"/>
                  </a:lnTo>
                  <a:lnTo>
                    <a:pt x="793527" y="1236063"/>
                  </a:lnTo>
                  <a:lnTo>
                    <a:pt x="748249" y="1243628"/>
                  </a:lnTo>
                  <a:lnTo>
                    <a:pt x="702612" y="1248167"/>
                  </a:lnTo>
                  <a:lnTo>
                    <a:pt x="656796" y="1249679"/>
                  </a:lnTo>
                  <a:lnTo>
                    <a:pt x="610981" y="1248167"/>
                  </a:lnTo>
                  <a:lnTo>
                    <a:pt x="565346" y="1243628"/>
                  </a:lnTo>
                  <a:lnTo>
                    <a:pt x="520071" y="1236063"/>
                  </a:lnTo>
                  <a:lnTo>
                    <a:pt x="475337" y="1225472"/>
                  </a:lnTo>
                  <a:lnTo>
                    <a:pt x="431322" y="1211855"/>
                  </a:lnTo>
                  <a:lnTo>
                    <a:pt x="388206" y="1195212"/>
                  </a:lnTo>
                  <a:lnTo>
                    <a:pt x="346169" y="1175544"/>
                  </a:lnTo>
                  <a:lnTo>
                    <a:pt x="305391" y="1152849"/>
                  </a:lnTo>
                  <a:lnTo>
                    <a:pt x="266051" y="1127128"/>
                  </a:lnTo>
                  <a:lnTo>
                    <a:pt x="228329" y="1098382"/>
                  </a:lnTo>
                  <a:lnTo>
                    <a:pt x="192404" y="1066609"/>
                  </a:lnTo>
                  <a:lnTo>
                    <a:pt x="159012" y="1032429"/>
                  </a:lnTo>
                  <a:lnTo>
                    <a:pt x="128800" y="996541"/>
                  </a:lnTo>
                  <a:lnTo>
                    <a:pt x="101767" y="959114"/>
                  </a:lnTo>
                  <a:lnTo>
                    <a:pt x="77916" y="920320"/>
                  </a:lnTo>
                  <a:lnTo>
                    <a:pt x="57244" y="880330"/>
                  </a:lnTo>
                  <a:lnTo>
                    <a:pt x="39753" y="839315"/>
                  </a:lnTo>
                  <a:lnTo>
                    <a:pt x="25441" y="797445"/>
                  </a:lnTo>
                  <a:lnTo>
                    <a:pt x="14311" y="754892"/>
                  </a:lnTo>
                  <a:lnTo>
                    <a:pt x="6360" y="711826"/>
                  </a:lnTo>
                  <a:lnTo>
                    <a:pt x="1590" y="668418"/>
                  </a:lnTo>
                  <a:lnTo>
                    <a:pt x="0" y="624840"/>
                  </a:lnTo>
                  <a:lnTo>
                    <a:pt x="1590" y="581261"/>
                  </a:lnTo>
                  <a:lnTo>
                    <a:pt x="6360" y="537853"/>
                  </a:lnTo>
                  <a:lnTo>
                    <a:pt x="14311" y="494787"/>
                  </a:lnTo>
                  <a:lnTo>
                    <a:pt x="25441" y="452234"/>
                  </a:lnTo>
                  <a:lnTo>
                    <a:pt x="39753" y="410364"/>
                  </a:lnTo>
                  <a:lnTo>
                    <a:pt x="57244" y="369349"/>
                  </a:lnTo>
                  <a:lnTo>
                    <a:pt x="77916" y="329359"/>
                  </a:lnTo>
                  <a:lnTo>
                    <a:pt x="101767" y="290565"/>
                  </a:lnTo>
                  <a:lnTo>
                    <a:pt x="128800" y="253138"/>
                  </a:lnTo>
                  <a:lnTo>
                    <a:pt x="159012" y="217250"/>
                  </a:lnTo>
                  <a:lnTo>
                    <a:pt x="192404" y="183070"/>
                  </a:lnTo>
                  <a:lnTo>
                    <a:pt x="228329" y="151297"/>
                  </a:lnTo>
                  <a:lnTo>
                    <a:pt x="266051" y="122551"/>
                  </a:lnTo>
                  <a:lnTo>
                    <a:pt x="305391" y="96830"/>
                  </a:lnTo>
                  <a:lnTo>
                    <a:pt x="346169" y="74135"/>
                  </a:lnTo>
                  <a:lnTo>
                    <a:pt x="388206" y="54467"/>
                  </a:lnTo>
                  <a:lnTo>
                    <a:pt x="431322" y="37824"/>
                  </a:lnTo>
                  <a:lnTo>
                    <a:pt x="475337" y="24207"/>
                  </a:lnTo>
                  <a:lnTo>
                    <a:pt x="520071" y="13616"/>
                  </a:lnTo>
                  <a:lnTo>
                    <a:pt x="565346" y="6051"/>
                  </a:lnTo>
                  <a:lnTo>
                    <a:pt x="610981" y="1512"/>
                  </a:lnTo>
                  <a:lnTo>
                    <a:pt x="656796" y="0"/>
                  </a:lnTo>
                  <a:lnTo>
                    <a:pt x="702612" y="1512"/>
                  </a:lnTo>
                  <a:lnTo>
                    <a:pt x="748249" y="6051"/>
                  </a:lnTo>
                  <a:lnTo>
                    <a:pt x="793527" y="13616"/>
                  </a:lnTo>
                  <a:lnTo>
                    <a:pt x="838268" y="24207"/>
                  </a:lnTo>
                  <a:lnTo>
                    <a:pt x="882290" y="37824"/>
                  </a:lnTo>
                  <a:lnTo>
                    <a:pt x="925414" y="54467"/>
                  </a:lnTo>
                  <a:lnTo>
                    <a:pt x="967462" y="74135"/>
                  </a:lnTo>
                  <a:lnTo>
                    <a:pt x="1008252" y="96830"/>
                  </a:lnTo>
                  <a:lnTo>
                    <a:pt x="1047605" y="122551"/>
                  </a:lnTo>
                  <a:lnTo>
                    <a:pt x="1085342" y="151297"/>
                  </a:lnTo>
                  <a:lnTo>
                    <a:pt x="1121283" y="18307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96889" y="1617725"/>
              <a:ext cx="893444" cy="1419225"/>
            </a:xfrm>
            <a:custGeom>
              <a:avLst/>
              <a:gdLst/>
              <a:ahLst/>
              <a:cxnLst/>
              <a:rect l="l" t="t" r="r" b="b"/>
              <a:pathLst>
                <a:path w="893445" h="1419225">
                  <a:moveTo>
                    <a:pt x="893063" y="0"/>
                  </a:moveTo>
                  <a:lnTo>
                    <a:pt x="0" y="0"/>
                  </a:lnTo>
                  <a:lnTo>
                    <a:pt x="0" y="1418844"/>
                  </a:lnTo>
                  <a:lnTo>
                    <a:pt x="893063" y="1418844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373373" y="1617725"/>
            <a:ext cx="893444" cy="1419225"/>
          </a:xfrm>
          <a:prstGeom prst="rect">
            <a:avLst/>
          </a:prstGeom>
          <a:ln w="50800">
            <a:solidFill>
              <a:srgbClr val="E22300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690"/>
              </a:spcBef>
            </a:pPr>
            <a:r>
              <a:rPr sz="2500" dirty="0">
                <a:latin typeface="Calibri"/>
                <a:cs typeface="Calibri"/>
              </a:rPr>
              <a:t>Wr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libri"/>
              <a:cs typeface="Calibri"/>
            </a:endParaRPr>
          </a:p>
          <a:p>
            <a:pPr marL="146050">
              <a:lnSpc>
                <a:spcPct val="100000"/>
              </a:lnSpc>
              <a:spcBef>
                <a:spcPts val="5"/>
              </a:spcBef>
            </a:pP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96890" y="1617725"/>
            <a:ext cx="893444" cy="1419225"/>
          </a:xfrm>
          <a:prstGeom prst="rect">
            <a:avLst/>
          </a:prstGeom>
          <a:ln w="50800">
            <a:solidFill>
              <a:srgbClr val="0055D5"/>
            </a:solidFill>
          </a:ln>
        </p:spPr>
        <p:txBody>
          <a:bodyPr vert="horz" wrap="square" lIns="0" tIns="16827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325"/>
              </a:spcBef>
            </a:pPr>
            <a:r>
              <a:rPr sz="2500" dirty="0">
                <a:latin typeface="Calibri"/>
                <a:cs typeface="Calibri"/>
              </a:rPr>
              <a:t>Wr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libri"/>
              <a:cs typeface="Calibri"/>
            </a:endParaRPr>
          </a:p>
          <a:p>
            <a:pPr marL="115570">
              <a:lnSpc>
                <a:spcPct val="100000"/>
              </a:lnSpc>
            </a:pP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20406" y="1617725"/>
            <a:ext cx="893444" cy="1419225"/>
          </a:xfrm>
          <a:prstGeom prst="rect">
            <a:avLst/>
          </a:prstGeom>
          <a:ln w="50800">
            <a:solidFill>
              <a:srgbClr val="77BA41"/>
            </a:solidFill>
          </a:ln>
        </p:spPr>
        <p:txBody>
          <a:bodyPr vert="horz" wrap="square" lIns="0" tIns="168275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1325"/>
              </a:spcBef>
            </a:pP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07532" y="3054857"/>
            <a:ext cx="304800" cy="1082040"/>
          </a:xfrm>
          <a:custGeom>
            <a:avLst/>
            <a:gdLst/>
            <a:ahLst/>
            <a:cxnLst/>
            <a:rect l="l" t="t" r="r" b="b"/>
            <a:pathLst>
              <a:path w="304800" h="1082039">
                <a:moveTo>
                  <a:pt x="149859" y="203200"/>
                </a:moveTo>
                <a:lnTo>
                  <a:pt x="99875" y="238274"/>
                </a:lnTo>
                <a:lnTo>
                  <a:pt x="120141" y="1081785"/>
                </a:lnTo>
                <a:lnTo>
                  <a:pt x="221741" y="1079245"/>
                </a:lnTo>
                <a:lnTo>
                  <a:pt x="201474" y="235845"/>
                </a:lnTo>
                <a:lnTo>
                  <a:pt x="149859" y="203200"/>
                </a:lnTo>
                <a:close/>
              </a:path>
              <a:path w="304800" h="1082039">
                <a:moveTo>
                  <a:pt x="145033" y="0"/>
                </a:moveTo>
                <a:lnTo>
                  <a:pt x="0" y="308355"/>
                </a:lnTo>
                <a:lnTo>
                  <a:pt x="99875" y="238274"/>
                </a:lnTo>
                <a:lnTo>
                  <a:pt x="99059" y="204342"/>
                </a:lnTo>
                <a:lnTo>
                  <a:pt x="200659" y="201929"/>
                </a:lnTo>
                <a:lnTo>
                  <a:pt x="252088" y="201929"/>
                </a:lnTo>
                <a:lnTo>
                  <a:pt x="145033" y="0"/>
                </a:lnTo>
                <a:close/>
              </a:path>
              <a:path w="304800" h="1082039">
                <a:moveTo>
                  <a:pt x="252088" y="201929"/>
                </a:moveTo>
                <a:lnTo>
                  <a:pt x="200659" y="201929"/>
                </a:lnTo>
                <a:lnTo>
                  <a:pt x="201474" y="235845"/>
                </a:lnTo>
                <a:lnTo>
                  <a:pt x="304672" y="301116"/>
                </a:lnTo>
                <a:lnTo>
                  <a:pt x="252088" y="201929"/>
                </a:lnTo>
                <a:close/>
              </a:path>
              <a:path w="304800" h="1082039">
                <a:moveTo>
                  <a:pt x="200659" y="201929"/>
                </a:moveTo>
                <a:lnTo>
                  <a:pt x="99059" y="204342"/>
                </a:lnTo>
                <a:lnTo>
                  <a:pt x="99875" y="238274"/>
                </a:lnTo>
                <a:lnTo>
                  <a:pt x="149859" y="203200"/>
                </a:lnTo>
                <a:lnTo>
                  <a:pt x="200690" y="203200"/>
                </a:lnTo>
                <a:lnTo>
                  <a:pt x="200659" y="201929"/>
                </a:lnTo>
                <a:close/>
              </a:path>
              <a:path w="304800" h="1082039">
                <a:moveTo>
                  <a:pt x="200690" y="203200"/>
                </a:moveTo>
                <a:lnTo>
                  <a:pt x="149859" y="203200"/>
                </a:lnTo>
                <a:lnTo>
                  <a:pt x="201474" y="235845"/>
                </a:lnTo>
                <a:lnTo>
                  <a:pt x="200690" y="203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61235" y="3542791"/>
            <a:ext cx="1938020" cy="1487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20"/>
              </a:lnSpc>
              <a:spcBef>
                <a:spcPts val="100"/>
              </a:spcBef>
              <a:tabLst>
                <a:tab pos="1924685" algn="l"/>
              </a:tabLst>
            </a:pPr>
            <a:r>
              <a:rPr sz="2950" u="heavy" spc="-1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Execution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  <a:p>
            <a:pPr marL="610870" marR="692150" indent="-36195" algn="just">
              <a:lnSpc>
                <a:spcPct val="86700"/>
              </a:lnSpc>
              <a:spcBef>
                <a:spcPts val="280"/>
              </a:spcBef>
            </a:pPr>
            <a:r>
              <a:rPr sz="2500" dirty="0">
                <a:latin typeface="Calibri"/>
                <a:cs typeface="Calibri"/>
              </a:rPr>
              <a:t>Wr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 </a:t>
            </a:r>
            <a:r>
              <a:rPr sz="2500" dirty="0">
                <a:latin typeface="Calibri"/>
                <a:cs typeface="Calibri"/>
              </a:rPr>
              <a:t>Rd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 </a:t>
            </a:r>
            <a:r>
              <a:rPr sz="2500" dirty="0">
                <a:latin typeface="Calibri"/>
                <a:cs typeface="Calibri"/>
              </a:rPr>
              <a:t>Wr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8539" y="834974"/>
            <a:ext cx="4131945" cy="7975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50" dirty="0"/>
              <a:t>The</a:t>
            </a:r>
            <a:r>
              <a:rPr sz="5050" spc="-10" dirty="0"/>
              <a:t> </a:t>
            </a:r>
            <a:r>
              <a:rPr sz="5050" dirty="0"/>
              <a:t>SC</a:t>
            </a:r>
            <a:r>
              <a:rPr sz="5050" spc="-5" dirty="0"/>
              <a:t> </a:t>
            </a:r>
            <a:r>
              <a:rPr sz="5050" spc="-10" dirty="0"/>
              <a:t>“Switch”</a:t>
            </a:r>
            <a:endParaRPr sz="5050"/>
          </a:p>
        </p:txBody>
      </p:sp>
      <p:sp>
        <p:nvSpPr>
          <p:cNvPr id="3" name="object 3"/>
          <p:cNvSpPr/>
          <p:nvPr/>
        </p:nvSpPr>
        <p:spPr>
          <a:xfrm>
            <a:off x="3373373" y="1617725"/>
            <a:ext cx="893444" cy="1419225"/>
          </a:xfrm>
          <a:custGeom>
            <a:avLst/>
            <a:gdLst/>
            <a:ahLst/>
            <a:cxnLst/>
            <a:rect l="l" t="t" r="r" b="b"/>
            <a:pathLst>
              <a:path w="893445" h="1419225">
                <a:moveTo>
                  <a:pt x="893063" y="0"/>
                </a:moveTo>
                <a:lnTo>
                  <a:pt x="0" y="0"/>
                </a:lnTo>
                <a:lnTo>
                  <a:pt x="0" y="1418844"/>
                </a:lnTo>
                <a:lnTo>
                  <a:pt x="893063" y="1418844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369305" y="1617725"/>
            <a:ext cx="1339215" cy="3699510"/>
            <a:chOff x="5369305" y="1617725"/>
            <a:chExt cx="1339215" cy="3699510"/>
          </a:xfrm>
        </p:grpSpPr>
        <p:sp>
          <p:nvSpPr>
            <p:cNvPr id="5" name="object 5"/>
            <p:cNvSpPr/>
            <p:nvPr/>
          </p:nvSpPr>
          <p:spPr>
            <a:xfrm>
              <a:off x="5382005" y="4054538"/>
              <a:ext cx="1313815" cy="1249680"/>
            </a:xfrm>
            <a:custGeom>
              <a:avLst/>
              <a:gdLst/>
              <a:ahLst/>
              <a:cxnLst/>
              <a:rect l="l" t="t" r="r" b="b"/>
              <a:pathLst>
                <a:path w="1313815" h="1249679">
                  <a:moveTo>
                    <a:pt x="656796" y="0"/>
                  </a:moveTo>
                  <a:lnTo>
                    <a:pt x="610981" y="1512"/>
                  </a:lnTo>
                  <a:lnTo>
                    <a:pt x="565346" y="6051"/>
                  </a:lnTo>
                  <a:lnTo>
                    <a:pt x="520071" y="13616"/>
                  </a:lnTo>
                  <a:lnTo>
                    <a:pt x="475337" y="24207"/>
                  </a:lnTo>
                  <a:lnTo>
                    <a:pt x="431322" y="37824"/>
                  </a:lnTo>
                  <a:lnTo>
                    <a:pt x="388206" y="54467"/>
                  </a:lnTo>
                  <a:lnTo>
                    <a:pt x="346169" y="74135"/>
                  </a:lnTo>
                  <a:lnTo>
                    <a:pt x="305391" y="96830"/>
                  </a:lnTo>
                  <a:lnTo>
                    <a:pt x="266051" y="122551"/>
                  </a:lnTo>
                  <a:lnTo>
                    <a:pt x="228329" y="151297"/>
                  </a:lnTo>
                  <a:lnTo>
                    <a:pt x="192404" y="183070"/>
                  </a:lnTo>
                  <a:lnTo>
                    <a:pt x="159012" y="217250"/>
                  </a:lnTo>
                  <a:lnTo>
                    <a:pt x="128800" y="253138"/>
                  </a:lnTo>
                  <a:lnTo>
                    <a:pt x="101767" y="290565"/>
                  </a:lnTo>
                  <a:lnTo>
                    <a:pt x="77916" y="329359"/>
                  </a:lnTo>
                  <a:lnTo>
                    <a:pt x="57244" y="369349"/>
                  </a:lnTo>
                  <a:lnTo>
                    <a:pt x="39753" y="410364"/>
                  </a:lnTo>
                  <a:lnTo>
                    <a:pt x="25441" y="452234"/>
                  </a:lnTo>
                  <a:lnTo>
                    <a:pt x="14311" y="494787"/>
                  </a:lnTo>
                  <a:lnTo>
                    <a:pt x="6360" y="537853"/>
                  </a:lnTo>
                  <a:lnTo>
                    <a:pt x="1590" y="581261"/>
                  </a:lnTo>
                  <a:lnTo>
                    <a:pt x="0" y="624840"/>
                  </a:lnTo>
                  <a:lnTo>
                    <a:pt x="1590" y="668418"/>
                  </a:lnTo>
                  <a:lnTo>
                    <a:pt x="6360" y="711826"/>
                  </a:lnTo>
                  <a:lnTo>
                    <a:pt x="14311" y="754892"/>
                  </a:lnTo>
                  <a:lnTo>
                    <a:pt x="25441" y="797445"/>
                  </a:lnTo>
                  <a:lnTo>
                    <a:pt x="39753" y="839315"/>
                  </a:lnTo>
                  <a:lnTo>
                    <a:pt x="57244" y="880330"/>
                  </a:lnTo>
                  <a:lnTo>
                    <a:pt x="77916" y="920320"/>
                  </a:lnTo>
                  <a:lnTo>
                    <a:pt x="101767" y="959114"/>
                  </a:lnTo>
                  <a:lnTo>
                    <a:pt x="128800" y="996541"/>
                  </a:lnTo>
                  <a:lnTo>
                    <a:pt x="159012" y="1032429"/>
                  </a:lnTo>
                  <a:lnTo>
                    <a:pt x="192404" y="1066609"/>
                  </a:lnTo>
                  <a:lnTo>
                    <a:pt x="228329" y="1098382"/>
                  </a:lnTo>
                  <a:lnTo>
                    <a:pt x="266051" y="1127128"/>
                  </a:lnTo>
                  <a:lnTo>
                    <a:pt x="305391" y="1152849"/>
                  </a:lnTo>
                  <a:lnTo>
                    <a:pt x="346169" y="1175544"/>
                  </a:lnTo>
                  <a:lnTo>
                    <a:pt x="388206" y="1195212"/>
                  </a:lnTo>
                  <a:lnTo>
                    <a:pt x="431322" y="1211855"/>
                  </a:lnTo>
                  <a:lnTo>
                    <a:pt x="475337" y="1225472"/>
                  </a:lnTo>
                  <a:lnTo>
                    <a:pt x="520071" y="1236063"/>
                  </a:lnTo>
                  <a:lnTo>
                    <a:pt x="565346" y="1243628"/>
                  </a:lnTo>
                  <a:lnTo>
                    <a:pt x="610981" y="1248167"/>
                  </a:lnTo>
                  <a:lnTo>
                    <a:pt x="656796" y="1249679"/>
                  </a:lnTo>
                  <a:lnTo>
                    <a:pt x="702612" y="1248167"/>
                  </a:lnTo>
                  <a:lnTo>
                    <a:pt x="748249" y="1243628"/>
                  </a:lnTo>
                  <a:lnTo>
                    <a:pt x="793527" y="1236063"/>
                  </a:lnTo>
                  <a:lnTo>
                    <a:pt x="838268" y="1225472"/>
                  </a:lnTo>
                  <a:lnTo>
                    <a:pt x="882290" y="1211855"/>
                  </a:lnTo>
                  <a:lnTo>
                    <a:pt x="925414" y="1195212"/>
                  </a:lnTo>
                  <a:lnTo>
                    <a:pt x="967462" y="1175544"/>
                  </a:lnTo>
                  <a:lnTo>
                    <a:pt x="1008252" y="1152849"/>
                  </a:lnTo>
                  <a:lnTo>
                    <a:pt x="1047605" y="1127128"/>
                  </a:lnTo>
                  <a:lnTo>
                    <a:pt x="1085342" y="1098382"/>
                  </a:lnTo>
                  <a:lnTo>
                    <a:pt x="1121283" y="1066609"/>
                  </a:lnTo>
                  <a:lnTo>
                    <a:pt x="1154675" y="1032429"/>
                  </a:lnTo>
                  <a:lnTo>
                    <a:pt x="1184887" y="996541"/>
                  </a:lnTo>
                  <a:lnTo>
                    <a:pt x="1211920" y="959114"/>
                  </a:lnTo>
                  <a:lnTo>
                    <a:pt x="1235771" y="920320"/>
                  </a:lnTo>
                  <a:lnTo>
                    <a:pt x="1256443" y="880330"/>
                  </a:lnTo>
                  <a:lnTo>
                    <a:pt x="1273934" y="839315"/>
                  </a:lnTo>
                  <a:lnTo>
                    <a:pt x="1288246" y="797445"/>
                  </a:lnTo>
                  <a:lnTo>
                    <a:pt x="1299376" y="754892"/>
                  </a:lnTo>
                  <a:lnTo>
                    <a:pt x="1307327" y="711826"/>
                  </a:lnTo>
                  <a:lnTo>
                    <a:pt x="1312097" y="668418"/>
                  </a:lnTo>
                  <a:lnTo>
                    <a:pt x="1313688" y="624839"/>
                  </a:lnTo>
                  <a:lnTo>
                    <a:pt x="1312097" y="581261"/>
                  </a:lnTo>
                  <a:lnTo>
                    <a:pt x="1307327" y="537853"/>
                  </a:lnTo>
                  <a:lnTo>
                    <a:pt x="1299376" y="494787"/>
                  </a:lnTo>
                  <a:lnTo>
                    <a:pt x="1288246" y="452234"/>
                  </a:lnTo>
                  <a:lnTo>
                    <a:pt x="1273934" y="410364"/>
                  </a:lnTo>
                  <a:lnTo>
                    <a:pt x="1256443" y="369349"/>
                  </a:lnTo>
                  <a:lnTo>
                    <a:pt x="1235771" y="329359"/>
                  </a:lnTo>
                  <a:lnTo>
                    <a:pt x="1211920" y="290565"/>
                  </a:lnTo>
                  <a:lnTo>
                    <a:pt x="1184887" y="253138"/>
                  </a:lnTo>
                  <a:lnTo>
                    <a:pt x="1154675" y="217250"/>
                  </a:lnTo>
                  <a:lnTo>
                    <a:pt x="1121283" y="183070"/>
                  </a:lnTo>
                  <a:lnTo>
                    <a:pt x="1085342" y="151297"/>
                  </a:lnTo>
                  <a:lnTo>
                    <a:pt x="1047605" y="122551"/>
                  </a:lnTo>
                  <a:lnTo>
                    <a:pt x="1008252" y="96830"/>
                  </a:lnTo>
                  <a:lnTo>
                    <a:pt x="967462" y="74135"/>
                  </a:lnTo>
                  <a:lnTo>
                    <a:pt x="925414" y="54467"/>
                  </a:lnTo>
                  <a:lnTo>
                    <a:pt x="882290" y="37824"/>
                  </a:lnTo>
                  <a:lnTo>
                    <a:pt x="838268" y="24207"/>
                  </a:lnTo>
                  <a:lnTo>
                    <a:pt x="793527" y="13616"/>
                  </a:lnTo>
                  <a:lnTo>
                    <a:pt x="748249" y="6051"/>
                  </a:lnTo>
                  <a:lnTo>
                    <a:pt x="702612" y="1512"/>
                  </a:lnTo>
                  <a:lnTo>
                    <a:pt x="656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82005" y="4054538"/>
              <a:ext cx="1313815" cy="1249680"/>
            </a:xfrm>
            <a:custGeom>
              <a:avLst/>
              <a:gdLst/>
              <a:ahLst/>
              <a:cxnLst/>
              <a:rect l="l" t="t" r="r" b="b"/>
              <a:pathLst>
                <a:path w="1313815" h="1249679">
                  <a:moveTo>
                    <a:pt x="1121283" y="183070"/>
                  </a:moveTo>
                  <a:lnTo>
                    <a:pt x="1154675" y="217250"/>
                  </a:lnTo>
                  <a:lnTo>
                    <a:pt x="1184887" y="253138"/>
                  </a:lnTo>
                  <a:lnTo>
                    <a:pt x="1211920" y="290565"/>
                  </a:lnTo>
                  <a:lnTo>
                    <a:pt x="1235771" y="329359"/>
                  </a:lnTo>
                  <a:lnTo>
                    <a:pt x="1256443" y="369349"/>
                  </a:lnTo>
                  <a:lnTo>
                    <a:pt x="1273934" y="410364"/>
                  </a:lnTo>
                  <a:lnTo>
                    <a:pt x="1288246" y="452234"/>
                  </a:lnTo>
                  <a:lnTo>
                    <a:pt x="1299376" y="494787"/>
                  </a:lnTo>
                  <a:lnTo>
                    <a:pt x="1307327" y="537853"/>
                  </a:lnTo>
                  <a:lnTo>
                    <a:pt x="1312097" y="581261"/>
                  </a:lnTo>
                  <a:lnTo>
                    <a:pt x="1313688" y="624839"/>
                  </a:lnTo>
                  <a:lnTo>
                    <a:pt x="1312097" y="668418"/>
                  </a:lnTo>
                  <a:lnTo>
                    <a:pt x="1307327" y="711826"/>
                  </a:lnTo>
                  <a:lnTo>
                    <a:pt x="1299376" y="754892"/>
                  </a:lnTo>
                  <a:lnTo>
                    <a:pt x="1288246" y="797445"/>
                  </a:lnTo>
                  <a:lnTo>
                    <a:pt x="1273934" y="839315"/>
                  </a:lnTo>
                  <a:lnTo>
                    <a:pt x="1256443" y="880330"/>
                  </a:lnTo>
                  <a:lnTo>
                    <a:pt x="1235771" y="920320"/>
                  </a:lnTo>
                  <a:lnTo>
                    <a:pt x="1211920" y="959114"/>
                  </a:lnTo>
                  <a:lnTo>
                    <a:pt x="1184887" y="996541"/>
                  </a:lnTo>
                  <a:lnTo>
                    <a:pt x="1154675" y="1032429"/>
                  </a:lnTo>
                  <a:lnTo>
                    <a:pt x="1121283" y="1066609"/>
                  </a:lnTo>
                  <a:lnTo>
                    <a:pt x="1085342" y="1098382"/>
                  </a:lnTo>
                  <a:lnTo>
                    <a:pt x="1047605" y="1127128"/>
                  </a:lnTo>
                  <a:lnTo>
                    <a:pt x="1008252" y="1152849"/>
                  </a:lnTo>
                  <a:lnTo>
                    <a:pt x="967462" y="1175544"/>
                  </a:lnTo>
                  <a:lnTo>
                    <a:pt x="925414" y="1195212"/>
                  </a:lnTo>
                  <a:lnTo>
                    <a:pt x="882290" y="1211855"/>
                  </a:lnTo>
                  <a:lnTo>
                    <a:pt x="838268" y="1225472"/>
                  </a:lnTo>
                  <a:lnTo>
                    <a:pt x="793527" y="1236063"/>
                  </a:lnTo>
                  <a:lnTo>
                    <a:pt x="748249" y="1243628"/>
                  </a:lnTo>
                  <a:lnTo>
                    <a:pt x="702612" y="1248167"/>
                  </a:lnTo>
                  <a:lnTo>
                    <a:pt x="656796" y="1249679"/>
                  </a:lnTo>
                  <a:lnTo>
                    <a:pt x="610981" y="1248167"/>
                  </a:lnTo>
                  <a:lnTo>
                    <a:pt x="565346" y="1243628"/>
                  </a:lnTo>
                  <a:lnTo>
                    <a:pt x="520071" y="1236063"/>
                  </a:lnTo>
                  <a:lnTo>
                    <a:pt x="475337" y="1225472"/>
                  </a:lnTo>
                  <a:lnTo>
                    <a:pt x="431322" y="1211855"/>
                  </a:lnTo>
                  <a:lnTo>
                    <a:pt x="388206" y="1195212"/>
                  </a:lnTo>
                  <a:lnTo>
                    <a:pt x="346169" y="1175544"/>
                  </a:lnTo>
                  <a:lnTo>
                    <a:pt x="305391" y="1152849"/>
                  </a:lnTo>
                  <a:lnTo>
                    <a:pt x="266051" y="1127128"/>
                  </a:lnTo>
                  <a:lnTo>
                    <a:pt x="228329" y="1098382"/>
                  </a:lnTo>
                  <a:lnTo>
                    <a:pt x="192404" y="1066609"/>
                  </a:lnTo>
                  <a:lnTo>
                    <a:pt x="159012" y="1032429"/>
                  </a:lnTo>
                  <a:lnTo>
                    <a:pt x="128800" y="996541"/>
                  </a:lnTo>
                  <a:lnTo>
                    <a:pt x="101767" y="959114"/>
                  </a:lnTo>
                  <a:lnTo>
                    <a:pt x="77916" y="920320"/>
                  </a:lnTo>
                  <a:lnTo>
                    <a:pt x="57244" y="880330"/>
                  </a:lnTo>
                  <a:lnTo>
                    <a:pt x="39753" y="839315"/>
                  </a:lnTo>
                  <a:lnTo>
                    <a:pt x="25441" y="797445"/>
                  </a:lnTo>
                  <a:lnTo>
                    <a:pt x="14311" y="754892"/>
                  </a:lnTo>
                  <a:lnTo>
                    <a:pt x="6360" y="711826"/>
                  </a:lnTo>
                  <a:lnTo>
                    <a:pt x="1590" y="668418"/>
                  </a:lnTo>
                  <a:lnTo>
                    <a:pt x="0" y="624840"/>
                  </a:lnTo>
                  <a:lnTo>
                    <a:pt x="1590" y="581261"/>
                  </a:lnTo>
                  <a:lnTo>
                    <a:pt x="6360" y="537853"/>
                  </a:lnTo>
                  <a:lnTo>
                    <a:pt x="14311" y="494787"/>
                  </a:lnTo>
                  <a:lnTo>
                    <a:pt x="25441" y="452234"/>
                  </a:lnTo>
                  <a:lnTo>
                    <a:pt x="39753" y="410364"/>
                  </a:lnTo>
                  <a:lnTo>
                    <a:pt x="57244" y="369349"/>
                  </a:lnTo>
                  <a:lnTo>
                    <a:pt x="77916" y="329359"/>
                  </a:lnTo>
                  <a:lnTo>
                    <a:pt x="101767" y="290565"/>
                  </a:lnTo>
                  <a:lnTo>
                    <a:pt x="128800" y="253138"/>
                  </a:lnTo>
                  <a:lnTo>
                    <a:pt x="159012" y="217250"/>
                  </a:lnTo>
                  <a:lnTo>
                    <a:pt x="192404" y="183070"/>
                  </a:lnTo>
                  <a:lnTo>
                    <a:pt x="228329" y="151297"/>
                  </a:lnTo>
                  <a:lnTo>
                    <a:pt x="266051" y="122551"/>
                  </a:lnTo>
                  <a:lnTo>
                    <a:pt x="305391" y="96830"/>
                  </a:lnTo>
                  <a:lnTo>
                    <a:pt x="346169" y="74135"/>
                  </a:lnTo>
                  <a:lnTo>
                    <a:pt x="388206" y="54467"/>
                  </a:lnTo>
                  <a:lnTo>
                    <a:pt x="431322" y="37824"/>
                  </a:lnTo>
                  <a:lnTo>
                    <a:pt x="475337" y="24207"/>
                  </a:lnTo>
                  <a:lnTo>
                    <a:pt x="520071" y="13616"/>
                  </a:lnTo>
                  <a:lnTo>
                    <a:pt x="565346" y="6051"/>
                  </a:lnTo>
                  <a:lnTo>
                    <a:pt x="610981" y="1512"/>
                  </a:lnTo>
                  <a:lnTo>
                    <a:pt x="656796" y="0"/>
                  </a:lnTo>
                  <a:lnTo>
                    <a:pt x="702612" y="1512"/>
                  </a:lnTo>
                  <a:lnTo>
                    <a:pt x="748249" y="6051"/>
                  </a:lnTo>
                  <a:lnTo>
                    <a:pt x="793527" y="13616"/>
                  </a:lnTo>
                  <a:lnTo>
                    <a:pt x="838268" y="24207"/>
                  </a:lnTo>
                  <a:lnTo>
                    <a:pt x="882290" y="37824"/>
                  </a:lnTo>
                  <a:lnTo>
                    <a:pt x="925414" y="54467"/>
                  </a:lnTo>
                  <a:lnTo>
                    <a:pt x="967462" y="74135"/>
                  </a:lnTo>
                  <a:lnTo>
                    <a:pt x="1008252" y="96830"/>
                  </a:lnTo>
                  <a:lnTo>
                    <a:pt x="1047605" y="122551"/>
                  </a:lnTo>
                  <a:lnTo>
                    <a:pt x="1085342" y="151297"/>
                  </a:lnTo>
                  <a:lnTo>
                    <a:pt x="1121283" y="18307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96889" y="1617725"/>
              <a:ext cx="893444" cy="1419225"/>
            </a:xfrm>
            <a:custGeom>
              <a:avLst/>
              <a:gdLst/>
              <a:ahLst/>
              <a:cxnLst/>
              <a:rect l="l" t="t" r="r" b="b"/>
              <a:pathLst>
                <a:path w="893445" h="1419225">
                  <a:moveTo>
                    <a:pt x="893063" y="0"/>
                  </a:moveTo>
                  <a:lnTo>
                    <a:pt x="0" y="0"/>
                  </a:lnTo>
                  <a:lnTo>
                    <a:pt x="0" y="1418844"/>
                  </a:lnTo>
                  <a:lnTo>
                    <a:pt x="893063" y="1418844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373373" y="1617725"/>
            <a:ext cx="893444" cy="1419225"/>
          </a:xfrm>
          <a:prstGeom prst="rect">
            <a:avLst/>
          </a:prstGeom>
          <a:ln w="50800">
            <a:solidFill>
              <a:srgbClr val="E22300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690"/>
              </a:spcBef>
            </a:pPr>
            <a:r>
              <a:rPr sz="2500" dirty="0">
                <a:latin typeface="Calibri"/>
                <a:cs typeface="Calibri"/>
              </a:rPr>
              <a:t>Wr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libri"/>
              <a:cs typeface="Calibri"/>
            </a:endParaRPr>
          </a:p>
          <a:p>
            <a:pPr marL="146050">
              <a:lnSpc>
                <a:spcPct val="100000"/>
              </a:lnSpc>
              <a:spcBef>
                <a:spcPts val="5"/>
              </a:spcBef>
            </a:pP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96890" y="1617725"/>
            <a:ext cx="893444" cy="1419225"/>
          </a:xfrm>
          <a:prstGeom prst="rect">
            <a:avLst/>
          </a:prstGeom>
          <a:ln w="50800">
            <a:solidFill>
              <a:srgbClr val="0055D5"/>
            </a:solidFill>
          </a:ln>
        </p:spPr>
        <p:txBody>
          <a:bodyPr vert="horz" wrap="square" lIns="0" tIns="16827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325"/>
              </a:spcBef>
            </a:pPr>
            <a:r>
              <a:rPr sz="2500" dirty="0">
                <a:latin typeface="Calibri"/>
                <a:cs typeface="Calibri"/>
              </a:rPr>
              <a:t>Wr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libri"/>
              <a:cs typeface="Calibri"/>
            </a:endParaRPr>
          </a:p>
          <a:p>
            <a:pPr marL="115570">
              <a:lnSpc>
                <a:spcPct val="100000"/>
              </a:lnSpc>
            </a:pP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20406" y="1617725"/>
            <a:ext cx="893444" cy="1419225"/>
          </a:xfrm>
          <a:prstGeom prst="rect">
            <a:avLst/>
          </a:prstGeom>
          <a:ln w="50800">
            <a:solidFill>
              <a:srgbClr val="77BA41"/>
            </a:solidFill>
          </a:ln>
        </p:spPr>
        <p:txBody>
          <a:bodyPr vert="horz" wrap="square" lIns="0" tIns="168275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1325"/>
              </a:spcBef>
            </a:pP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51422" y="3064001"/>
            <a:ext cx="1732914" cy="1114425"/>
          </a:xfrm>
          <a:custGeom>
            <a:avLst/>
            <a:gdLst/>
            <a:ahLst/>
            <a:cxnLst/>
            <a:rect l="l" t="t" r="r" b="b"/>
            <a:pathLst>
              <a:path w="1732915" h="1114425">
                <a:moveTo>
                  <a:pt x="1504545" y="83070"/>
                </a:moveTo>
                <a:lnTo>
                  <a:pt x="0" y="1028319"/>
                </a:lnTo>
                <a:lnTo>
                  <a:pt x="54101" y="1114425"/>
                </a:lnTo>
                <a:lnTo>
                  <a:pt x="1558669" y="169163"/>
                </a:lnTo>
                <a:lnTo>
                  <a:pt x="1560322" y="108076"/>
                </a:lnTo>
                <a:lnTo>
                  <a:pt x="1504545" y="83070"/>
                </a:lnTo>
                <a:close/>
              </a:path>
              <a:path w="1732915" h="1114425">
                <a:moveTo>
                  <a:pt x="1692876" y="65024"/>
                </a:moveTo>
                <a:lnTo>
                  <a:pt x="1533271" y="65024"/>
                </a:lnTo>
                <a:lnTo>
                  <a:pt x="1587373" y="151130"/>
                </a:lnTo>
                <a:lnTo>
                  <a:pt x="1558669" y="169163"/>
                </a:lnTo>
                <a:lnTo>
                  <a:pt x="1555369" y="291211"/>
                </a:lnTo>
                <a:lnTo>
                  <a:pt x="1692876" y="65024"/>
                </a:lnTo>
                <a:close/>
              </a:path>
              <a:path w="1732915" h="1114425">
                <a:moveTo>
                  <a:pt x="1560322" y="108076"/>
                </a:moveTo>
                <a:lnTo>
                  <a:pt x="1558669" y="169163"/>
                </a:lnTo>
                <a:lnTo>
                  <a:pt x="1587373" y="151130"/>
                </a:lnTo>
                <a:lnTo>
                  <a:pt x="1560322" y="108076"/>
                </a:lnTo>
                <a:close/>
              </a:path>
              <a:path w="1732915" h="1114425">
                <a:moveTo>
                  <a:pt x="1533271" y="65024"/>
                </a:moveTo>
                <a:lnTo>
                  <a:pt x="1504545" y="83070"/>
                </a:lnTo>
                <a:lnTo>
                  <a:pt x="1560322" y="108076"/>
                </a:lnTo>
                <a:lnTo>
                  <a:pt x="1533271" y="65024"/>
                </a:lnTo>
                <a:close/>
              </a:path>
              <a:path w="1732915" h="1114425">
                <a:moveTo>
                  <a:pt x="1732406" y="0"/>
                </a:moveTo>
                <a:lnTo>
                  <a:pt x="1393190" y="33147"/>
                </a:lnTo>
                <a:lnTo>
                  <a:pt x="1504545" y="83070"/>
                </a:lnTo>
                <a:lnTo>
                  <a:pt x="1533271" y="65024"/>
                </a:lnTo>
                <a:lnTo>
                  <a:pt x="1692876" y="65024"/>
                </a:lnTo>
                <a:lnTo>
                  <a:pt x="1732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61235" y="3542791"/>
            <a:ext cx="1938020" cy="177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20"/>
              </a:lnSpc>
              <a:spcBef>
                <a:spcPts val="100"/>
              </a:spcBef>
              <a:tabLst>
                <a:tab pos="1924685" algn="l"/>
              </a:tabLst>
            </a:pPr>
            <a:r>
              <a:rPr sz="2950" u="heavy" spc="-1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Execution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  <a:p>
            <a:pPr marL="610870" marR="692150" indent="-36195" algn="just">
              <a:lnSpc>
                <a:spcPct val="82800"/>
              </a:lnSpc>
              <a:spcBef>
                <a:spcPts val="395"/>
              </a:spcBef>
            </a:pPr>
            <a:r>
              <a:rPr sz="2500" dirty="0">
                <a:latin typeface="Calibri"/>
                <a:cs typeface="Calibri"/>
              </a:rPr>
              <a:t>Wr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 </a:t>
            </a:r>
            <a:r>
              <a:rPr sz="2500" dirty="0">
                <a:latin typeface="Calibri"/>
                <a:cs typeface="Calibri"/>
              </a:rPr>
              <a:t>Rd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 </a:t>
            </a:r>
            <a:r>
              <a:rPr sz="2500" dirty="0">
                <a:latin typeface="Calibri"/>
                <a:cs typeface="Calibri"/>
              </a:rPr>
              <a:t>Wr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 </a:t>
            </a: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8539" y="834974"/>
            <a:ext cx="4131945" cy="7975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50" dirty="0"/>
              <a:t>The</a:t>
            </a:r>
            <a:r>
              <a:rPr sz="5050" spc="-10" dirty="0"/>
              <a:t> </a:t>
            </a:r>
            <a:r>
              <a:rPr sz="5050" dirty="0"/>
              <a:t>SC</a:t>
            </a:r>
            <a:r>
              <a:rPr sz="5050" spc="-5" dirty="0"/>
              <a:t> </a:t>
            </a:r>
            <a:r>
              <a:rPr sz="5050" spc="-10" dirty="0"/>
              <a:t>“Switch”</a:t>
            </a:r>
            <a:endParaRPr sz="5050"/>
          </a:p>
        </p:txBody>
      </p:sp>
      <p:sp>
        <p:nvSpPr>
          <p:cNvPr id="3" name="object 3"/>
          <p:cNvSpPr/>
          <p:nvPr/>
        </p:nvSpPr>
        <p:spPr>
          <a:xfrm>
            <a:off x="3373373" y="1617725"/>
            <a:ext cx="893444" cy="1419225"/>
          </a:xfrm>
          <a:custGeom>
            <a:avLst/>
            <a:gdLst/>
            <a:ahLst/>
            <a:cxnLst/>
            <a:rect l="l" t="t" r="r" b="b"/>
            <a:pathLst>
              <a:path w="893445" h="1419225">
                <a:moveTo>
                  <a:pt x="893063" y="0"/>
                </a:moveTo>
                <a:lnTo>
                  <a:pt x="0" y="0"/>
                </a:lnTo>
                <a:lnTo>
                  <a:pt x="0" y="1418844"/>
                </a:lnTo>
                <a:lnTo>
                  <a:pt x="893063" y="1418844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369305" y="1617725"/>
            <a:ext cx="1339215" cy="3699510"/>
            <a:chOff x="5369305" y="1617725"/>
            <a:chExt cx="1339215" cy="3699510"/>
          </a:xfrm>
        </p:grpSpPr>
        <p:sp>
          <p:nvSpPr>
            <p:cNvPr id="5" name="object 5"/>
            <p:cNvSpPr/>
            <p:nvPr/>
          </p:nvSpPr>
          <p:spPr>
            <a:xfrm>
              <a:off x="5382005" y="4054538"/>
              <a:ext cx="1313815" cy="1249680"/>
            </a:xfrm>
            <a:custGeom>
              <a:avLst/>
              <a:gdLst/>
              <a:ahLst/>
              <a:cxnLst/>
              <a:rect l="l" t="t" r="r" b="b"/>
              <a:pathLst>
                <a:path w="1313815" h="1249679">
                  <a:moveTo>
                    <a:pt x="656796" y="0"/>
                  </a:moveTo>
                  <a:lnTo>
                    <a:pt x="610981" y="1512"/>
                  </a:lnTo>
                  <a:lnTo>
                    <a:pt x="565346" y="6051"/>
                  </a:lnTo>
                  <a:lnTo>
                    <a:pt x="520071" y="13616"/>
                  </a:lnTo>
                  <a:lnTo>
                    <a:pt x="475337" y="24207"/>
                  </a:lnTo>
                  <a:lnTo>
                    <a:pt x="431322" y="37824"/>
                  </a:lnTo>
                  <a:lnTo>
                    <a:pt x="388206" y="54467"/>
                  </a:lnTo>
                  <a:lnTo>
                    <a:pt x="346169" y="74135"/>
                  </a:lnTo>
                  <a:lnTo>
                    <a:pt x="305391" y="96830"/>
                  </a:lnTo>
                  <a:lnTo>
                    <a:pt x="266051" y="122551"/>
                  </a:lnTo>
                  <a:lnTo>
                    <a:pt x="228329" y="151297"/>
                  </a:lnTo>
                  <a:lnTo>
                    <a:pt x="192404" y="183070"/>
                  </a:lnTo>
                  <a:lnTo>
                    <a:pt x="159012" y="217250"/>
                  </a:lnTo>
                  <a:lnTo>
                    <a:pt x="128800" y="253138"/>
                  </a:lnTo>
                  <a:lnTo>
                    <a:pt x="101767" y="290565"/>
                  </a:lnTo>
                  <a:lnTo>
                    <a:pt x="77916" y="329359"/>
                  </a:lnTo>
                  <a:lnTo>
                    <a:pt x="57244" y="369349"/>
                  </a:lnTo>
                  <a:lnTo>
                    <a:pt x="39753" y="410364"/>
                  </a:lnTo>
                  <a:lnTo>
                    <a:pt x="25441" y="452234"/>
                  </a:lnTo>
                  <a:lnTo>
                    <a:pt x="14311" y="494787"/>
                  </a:lnTo>
                  <a:lnTo>
                    <a:pt x="6360" y="537853"/>
                  </a:lnTo>
                  <a:lnTo>
                    <a:pt x="1590" y="581261"/>
                  </a:lnTo>
                  <a:lnTo>
                    <a:pt x="0" y="624840"/>
                  </a:lnTo>
                  <a:lnTo>
                    <a:pt x="1590" y="668418"/>
                  </a:lnTo>
                  <a:lnTo>
                    <a:pt x="6360" y="711826"/>
                  </a:lnTo>
                  <a:lnTo>
                    <a:pt x="14311" y="754892"/>
                  </a:lnTo>
                  <a:lnTo>
                    <a:pt x="25441" y="797445"/>
                  </a:lnTo>
                  <a:lnTo>
                    <a:pt x="39753" y="839315"/>
                  </a:lnTo>
                  <a:lnTo>
                    <a:pt x="57244" y="880330"/>
                  </a:lnTo>
                  <a:lnTo>
                    <a:pt x="77916" y="920320"/>
                  </a:lnTo>
                  <a:lnTo>
                    <a:pt x="101767" y="959114"/>
                  </a:lnTo>
                  <a:lnTo>
                    <a:pt x="128800" y="996541"/>
                  </a:lnTo>
                  <a:lnTo>
                    <a:pt x="159012" y="1032429"/>
                  </a:lnTo>
                  <a:lnTo>
                    <a:pt x="192404" y="1066609"/>
                  </a:lnTo>
                  <a:lnTo>
                    <a:pt x="228329" y="1098382"/>
                  </a:lnTo>
                  <a:lnTo>
                    <a:pt x="266051" y="1127128"/>
                  </a:lnTo>
                  <a:lnTo>
                    <a:pt x="305391" y="1152849"/>
                  </a:lnTo>
                  <a:lnTo>
                    <a:pt x="346169" y="1175544"/>
                  </a:lnTo>
                  <a:lnTo>
                    <a:pt x="388206" y="1195212"/>
                  </a:lnTo>
                  <a:lnTo>
                    <a:pt x="431322" y="1211855"/>
                  </a:lnTo>
                  <a:lnTo>
                    <a:pt x="475337" y="1225472"/>
                  </a:lnTo>
                  <a:lnTo>
                    <a:pt x="520071" y="1236063"/>
                  </a:lnTo>
                  <a:lnTo>
                    <a:pt x="565346" y="1243628"/>
                  </a:lnTo>
                  <a:lnTo>
                    <a:pt x="610981" y="1248167"/>
                  </a:lnTo>
                  <a:lnTo>
                    <a:pt x="656796" y="1249679"/>
                  </a:lnTo>
                  <a:lnTo>
                    <a:pt x="702612" y="1248167"/>
                  </a:lnTo>
                  <a:lnTo>
                    <a:pt x="748249" y="1243628"/>
                  </a:lnTo>
                  <a:lnTo>
                    <a:pt x="793527" y="1236063"/>
                  </a:lnTo>
                  <a:lnTo>
                    <a:pt x="838268" y="1225472"/>
                  </a:lnTo>
                  <a:lnTo>
                    <a:pt x="882290" y="1211855"/>
                  </a:lnTo>
                  <a:lnTo>
                    <a:pt x="925414" y="1195212"/>
                  </a:lnTo>
                  <a:lnTo>
                    <a:pt x="967462" y="1175544"/>
                  </a:lnTo>
                  <a:lnTo>
                    <a:pt x="1008252" y="1152849"/>
                  </a:lnTo>
                  <a:lnTo>
                    <a:pt x="1047605" y="1127128"/>
                  </a:lnTo>
                  <a:lnTo>
                    <a:pt x="1085342" y="1098382"/>
                  </a:lnTo>
                  <a:lnTo>
                    <a:pt x="1121283" y="1066609"/>
                  </a:lnTo>
                  <a:lnTo>
                    <a:pt x="1154675" y="1032429"/>
                  </a:lnTo>
                  <a:lnTo>
                    <a:pt x="1184887" y="996541"/>
                  </a:lnTo>
                  <a:lnTo>
                    <a:pt x="1211920" y="959114"/>
                  </a:lnTo>
                  <a:lnTo>
                    <a:pt x="1235771" y="920320"/>
                  </a:lnTo>
                  <a:lnTo>
                    <a:pt x="1256443" y="880330"/>
                  </a:lnTo>
                  <a:lnTo>
                    <a:pt x="1273934" y="839315"/>
                  </a:lnTo>
                  <a:lnTo>
                    <a:pt x="1288246" y="797445"/>
                  </a:lnTo>
                  <a:lnTo>
                    <a:pt x="1299376" y="754892"/>
                  </a:lnTo>
                  <a:lnTo>
                    <a:pt x="1307327" y="711826"/>
                  </a:lnTo>
                  <a:lnTo>
                    <a:pt x="1312097" y="668418"/>
                  </a:lnTo>
                  <a:lnTo>
                    <a:pt x="1313688" y="624839"/>
                  </a:lnTo>
                  <a:lnTo>
                    <a:pt x="1312097" y="581261"/>
                  </a:lnTo>
                  <a:lnTo>
                    <a:pt x="1307327" y="537853"/>
                  </a:lnTo>
                  <a:lnTo>
                    <a:pt x="1299376" y="494787"/>
                  </a:lnTo>
                  <a:lnTo>
                    <a:pt x="1288246" y="452234"/>
                  </a:lnTo>
                  <a:lnTo>
                    <a:pt x="1273934" y="410364"/>
                  </a:lnTo>
                  <a:lnTo>
                    <a:pt x="1256443" y="369349"/>
                  </a:lnTo>
                  <a:lnTo>
                    <a:pt x="1235771" y="329359"/>
                  </a:lnTo>
                  <a:lnTo>
                    <a:pt x="1211920" y="290565"/>
                  </a:lnTo>
                  <a:lnTo>
                    <a:pt x="1184887" y="253138"/>
                  </a:lnTo>
                  <a:lnTo>
                    <a:pt x="1154675" y="217250"/>
                  </a:lnTo>
                  <a:lnTo>
                    <a:pt x="1121283" y="183070"/>
                  </a:lnTo>
                  <a:lnTo>
                    <a:pt x="1085342" y="151297"/>
                  </a:lnTo>
                  <a:lnTo>
                    <a:pt x="1047605" y="122551"/>
                  </a:lnTo>
                  <a:lnTo>
                    <a:pt x="1008252" y="96830"/>
                  </a:lnTo>
                  <a:lnTo>
                    <a:pt x="967462" y="74135"/>
                  </a:lnTo>
                  <a:lnTo>
                    <a:pt x="925414" y="54467"/>
                  </a:lnTo>
                  <a:lnTo>
                    <a:pt x="882290" y="37824"/>
                  </a:lnTo>
                  <a:lnTo>
                    <a:pt x="838268" y="24207"/>
                  </a:lnTo>
                  <a:lnTo>
                    <a:pt x="793527" y="13616"/>
                  </a:lnTo>
                  <a:lnTo>
                    <a:pt x="748249" y="6051"/>
                  </a:lnTo>
                  <a:lnTo>
                    <a:pt x="702612" y="1512"/>
                  </a:lnTo>
                  <a:lnTo>
                    <a:pt x="656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82005" y="4054538"/>
              <a:ext cx="1313815" cy="1249680"/>
            </a:xfrm>
            <a:custGeom>
              <a:avLst/>
              <a:gdLst/>
              <a:ahLst/>
              <a:cxnLst/>
              <a:rect l="l" t="t" r="r" b="b"/>
              <a:pathLst>
                <a:path w="1313815" h="1249679">
                  <a:moveTo>
                    <a:pt x="1121283" y="183070"/>
                  </a:moveTo>
                  <a:lnTo>
                    <a:pt x="1154675" y="217250"/>
                  </a:lnTo>
                  <a:lnTo>
                    <a:pt x="1184887" y="253138"/>
                  </a:lnTo>
                  <a:lnTo>
                    <a:pt x="1211920" y="290565"/>
                  </a:lnTo>
                  <a:lnTo>
                    <a:pt x="1235771" y="329359"/>
                  </a:lnTo>
                  <a:lnTo>
                    <a:pt x="1256443" y="369349"/>
                  </a:lnTo>
                  <a:lnTo>
                    <a:pt x="1273934" y="410364"/>
                  </a:lnTo>
                  <a:lnTo>
                    <a:pt x="1288246" y="452234"/>
                  </a:lnTo>
                  <a:lnTo>
                    <a:pt x="1299376" y="494787"/>
                  </a:lnTo>
                  <a:lnTo>
                    <a:pt x="1307327" y="537853"/>
                  </a:lnTo>
                  <a:lnTo>
                    <a:pt x="1312097" y="581261"/>
                  </a:lnTo>
                  <a:lnTo>
                    <a:pt x="1313688" y="624839"/>
                  </a:lnTo>
                  <a:lnTo>
                    <a:pt x="1312097" y="668418"/>
                  </a:lnTo>
                  <a:lnTo>
                    <a:pt x="1307327" y="711826"/>
                  </a:lnTo>
                  <a:lnTo>
                    <a:pt x="1299376" y="754892"/>
                  </a:lnTo>
                  <a:lnTo>
                    <a:pt x="1288246" y="797445"/>
                  </a:lnTo>
                  <a:lnTo>
                    <a:pt x="1273934" y="839315"/>
                  </a:lnTo>
                  <a:lnTo>
                    <a:pt x="1256443" y="880330"/>
                  </a:lnTo>
                  <a:lnTo>
                    <a:pt x="1235771" y="920320"/>
                  </a:lnTo>
                  <a:lnTo>
                    <a:pt x="1211920" y="959114"/>
                  </a:lnTo>
                  <a:lnTo>
                    <a:pt x="1184887" y="996541"/>
                  </a:lnTo>
                  <a:lnTo>
                    <a:pt x="1154675" y="1032429"/>
                  </a:lnTo>
                  <a:lnTo>
                    <a:pt x="1121283" y="1066609"/>
                  </a:lnTo>
                  <a:lnTo>
                    <a:pt x="1085342" y="1098382"/>
                  </a:lnTo>
                  <a:lnTo>
                    <a:pt x="1047605" y="1127128"/>
                  </a:lnTo>
                  <a:lnTo>
                    <a:pt x="1008252" y="1152849"/>
                  </a:lnTo>
                  <a:lnTo>
                    <a:pt x="967462" y="1175544"/>
                  </a:lnTo>
                  <a:lnTo>
                    <a:pt x="925414" y="1195212"/>
                  </a:lnTo>
                  <a:lnTo>
                    <a:pt x="882290" y="1211855"/>
                  </a:lnTo>
                  <a:lnTo>
                    <a:pt x="838268" y="1225472"/>
                  </a:lnTo>
                  <a:lnTo>
                    <a:pt x="793527" y="1236063"/>
                  </a:lnTo>
                  <a:lnTo>
                    <a:pt x="748249" y="1243628"/>
                  </a:lnTo>
                  <a:lnTo>
                    <a:pt x="702612" y="1248167"/>
                  </a:lnTo>
                  <a:lnTo>
                    <a:pt x="656796" y="1249679"/>
                  </a:lnTo>
                  <a:lnTo>
                    <a:pt x="610981" y="1248167"/>
                  </a:lnTo>
                  <a:lnTo>
                    <a:pt x="565346" y="1243628"/>
                  </a:lnTo>
                  <a:lnTo>
                    <a:pt x="520071" y="1236063"/>
                  </a:lnTo>
                  <a:lnTo>
                    <a:pt x="475337" y="1225472"/>
                  </a:lnTo>
                  <a:lnTo>
                    <a:pt x="431322" y="1211855"/>
                  </a:lnTo>
                  <a:lnTo>
                    <a:pt x="388206" y="1195212"/>
                  </a:lnTo>
                  <a:lnTo>
                    <a:pt x="346169" y="1175544"/>
                  </a:lnTo>
                  <a:lnTo>
                    <a:pt x="305391" y="1152849"/>
                  </a:lnTo>
                  <a:lnTo>
                    <a:pt x="266051" y="1127128"/>
                  </a:lnTo>
                  <a:lnTo>
                    <a:pt x="228329" y="1098382"/>
                  </a:lnTo>
                  <a:lnTo>
                    <a:pt x="192404" y="1066609"/>
                  </a:lnTo>
                  <a:lnTo>
                    <a:pt x="159012" y="1032429"/>
                  </a:lnTo>
                  <a:lnTo>
                    <a:pt x="128800" y="996541"/>
                  </a:lnTo>
                  <a:lnTo>
                    <a:pt x="101767" y="959114"/>
                  </a:lnTo>
                  <a:lnTo>
                    <a:pt x="77916" y="920320"/>
                  </a:lnTo>
                  <a:lnTo>
                    <a:pt x="57244" y="880330"/>
                  </a:lnTo>
                  <a:lnTo>
                    <a:pt x="39753" y="839315"/>
                  </a:lnTo>
                  <a:lnTo>
                    <a:pt x="25441" y="797445"/>
                  </a:lnTo>
                  <a:lnTo>
                    <a:pt x="14311" y="754892"/>
                  </a:lnTo>
                  <a:lnTo>
                    <a:pt x="6360" y="711826"/>
                  </a:lnTo>
                  <a:lnTo>
                    <a:pt x="1590" y="668418"/>
                  </a:lnTo>
                  <a:lnTo>
                    <a:pt x="0" y="624840"/>
                  </a:lnTo>
                  <a:lnTo>
                    <a:pt x="1590" y="581261"/>
                  </a:lnTo>
                  <a:lnTo>
                    <a:pt x="6360" y="537853"/>
                  </a:lnTo>
                  <a:lnTo>
                    <a:pt x="14311" y="494787"/>
                  </a:lnTo>
                  <a:lnTo>
                    <a:pt x="25441" y="452234"/>
                  </a:lnTo>
                  <a:lnTo>
                    <a:pt x="39753" y="410364"/>
                  </a:lnTo>
                  <a:lnTo>
                    <a:pt x="57244" y="369349"/>
                  </a:lnTo>
                  <a:lnTo>
                    <a:pt x="77916" y="329359"/>
                  </a:lnTo>
                  <a:lnTo>
                    <a:pt x="101767" y="290565"/>
                  </a:lnTo>
                  <a:lnTo>
                    <a:pt x="128800" y="253138"/>
                  </a:lnTo>
                  <a:lnTo>
                    <a:pt x="159012" y="217250"/>
                  </a:lnTo>
                  <a:lnTo>
                    <a:pt x="192404" y="183070"/>
                  </a:lnTo>
                  <a:lnTo>
                    <a:pt x="228329" y="151297"/>
                  </a:lnTo>
                  <a:lnTo>
                    <a:pt x="266051" y="122551"/>
                  </a:lnTo>
                  <a:lnTo>
                    <a:pt x="305391" y="96830"/>
                  </a:lnTo>
                  <a:lnTo>
                    <a:pt x="346169" y="74135"/>
                  </a:lnTo>
                  <a:lnTo>
                    <a:pt x="388206" y="54467"/>
                  </a:lnTo>
                  <a:lnTo>
                    <a:pt x="431322" y="37824"/>
                  </a:lnTo>
                  <a:lnTo>
                    <a:pt x="475337" y="24207"/>
                  </a:lnTo>
                  <a:lnTo>
                    <a:pt x="520071" y="13616"/>
                  </a:lnTo>
                  <a:lnTo>
                    <a:pt x="565346" y="6051"/>
                  </a:lnTo>
                  <a:lnTo>
                    <a:pt x="610981" y="1512"/>
                  </a:lnTo>
                  <a:lnTo>
                    <a:pt x="656796" y="0"/>
                  </a:lnTo>
                  <a:lnTo>
                    <a:pt x="702612" y="1512"/>
                  </a:lnTo>
                  <a:lnTo>
                    <a:pt x="748249" y="6051"/>
                  </a:lnTo>
                  <a:lnTo>
                    <a:pt x="793527" y="13616"/>
                  </a:lnTo>
                  <a:lnTo>
                    <a:pt x="838268" y="24207"/>
                  </a:lnTo>
                  <a:lnTo>
                    <a:pt x="882290" y="37824"/>
                  </a:lnTo>
                  <a:lnTo>
                    <a:pt x="925414" y="54467"/>
                  </a:lnTo>
                  <a:lnTo>
                    <a:pt x="967462" y="74135"/>
                  </a:lnTo>
                  <a:lnTo>
                    <a:pt x="1008252" y="96830"/>
                  </a:lnTo>
                  <a:lnTo>
                    <a:pt x="1047605" y="122551"/>
                  </a:lnTo>
                  <a:lnTo>
                    <a:pt x="1085342" y="151297"/>
                  </a:lnTo>
                  <a:lnTo>
                    <a:pt x="1121283" y="18307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96889" y="1617725"/>
              <a:ext cx="893444" cy="1419225"/>
            </a:xfrm>
            <a:custGeom>
              <a:avLst/>
              <a:gdLst/>
              <a:ahLst/>
              <a:cxnLst/>
              <a:rect l="l" t="t" r="r" b="b"/>
              <a:pathLst>
                <a:path w="893445" h="1419225">
                  <a:moveTo>
                    <a:pt x="893063" y="0"/>
                  </a:moveTo>
                  <a:lnTo>
                    <a:pt x="0" y="0"/>
                  </a:lnTo>
                  <a:lnTo>
                    <a:pt x="0" y="1418844"/>
                  </a:lnTo>
                  <a:lnTo>
                    <a:pt x="893063" y="1418844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373373" y="1617725"/>
            <a:ext cx="893444" cy="1419225"/>
          </a:xfrm>
          <a:prstGeom prst="rect">
            <a:avLst/>
          </a:prstGeom>
          <a:ln w="50800">
            <a:solidFill>
              <a:srgbClr val="E22300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690"/>
              </a:spcBef>
            </a:pPr>
            <a:r>
              <a:rPr sz="2500" dirty="0">
                <a:latin typeface="Calibri"/>
                <a:cs typeface="Calibri"/>
              </a:rPr>
              <a:t>Wr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libri"/>
              <a:cs typeface="Calibri"/>
            </a:endParaRPr>
          </a:p>
          <a:p>
            <a:pPr marL="146050">
              <a:lnSpc>
                <a:spcPct val="100000"/>
              </a:lnSpc>
              <a:spcBef>
                <a:spcPts val="5"/>
              </a:spcBef>
            </a:pP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96890" y="1617725"/>
            <a:ext cx="893444" cy="1419225"/>
          </a:xfrm>
          <a:prstGeom prst="rect">
            <a:avLst/>
          </a:prstGeom>
          <a:ln w="50800">
            <a:solidFill>
              <a:srgbClr val="0055D5"/>
            </a:solidFill>
          </a:ln>
        </p:spPr>
        <p:txBody>
          <a:bodyPr vert="horz" wrap="square" lIns="0" tIns="16827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325"/>
              </a:spcBef>
            </a:pPr>
            <a:r>
              <a:rPr sz="2500" dirty="0">
                <a:latin typeface="Calibri"/>
                <a:cs typeface="Calibri"/>
              </a:rPr>
              <a:t>Wr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libri"/>
              <a:cs typeface="Calibri"/>
            </a:endParaRPr>
          </a:p>
          <a:p>
            <a:pPr marL="115570">
              <a:lnSpc>
                <a:spcPct val="100000"/>
              </a:lnSpc>
            </a:pP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20406" y="1617725"/>
            <a:ext cx="893444" cy="1419225"/>
          </a:xfrm>
          <a:prstGeom prst="rect">
            <a:avLst/>
          </a:prstGeom>
          <a:ln w="50800">
            <a:solidFill>
              <a:srgbClr val="77BA41"/>
            </a:solidFill>
          </a:ln>
        </p:spPr>
        <p:txBody>
          <a:bodyPr vert="horz" wrap="square" lIns="0" tIns="168275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1325"/>
              </a:spcBef>
            </a:pP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01054" y="3064001"/>
            <a:ext cx="304800" cy="1073150"/>
          </a:xfrm>
          <a:custGeom>
            <a:avLst/>
            <a:gdLst/>
            <a:ahLst/>
            <a:cxnLst/>
            <a:rect l="l" t="t" r="r" b="b"/>
            <a:pathLst>
              <a:path w="304800" h="1073150">
                <a:moveTo>
                  <a:pt x="148974" y="203074"/>
                </a:moveTo>
                <a:lnTo>
                  <a:pt x="99400" y="238528"/>
                </a:lnTo>
                <a:lnTo>
                  <a:pt x="126619" y="1073023"/>
                </a:lnTo>
                <a:lnTo>
                  <a:pt x="228219" y="1069721"/>
                </a:lnTo>
                <a:lnTo>
                  <a:pt x="200879" y="235251"/>
                </a:lnTo>
                <a:lnTo>
                  <a:pt x="148974" y="203074"/>
                </a:lnTo>
                <a:close/>
              </a:path>
              <a:path w="304800" h="1073150">
                <a:moveTo>
                  <a:pt x="142367" y="0"/>
                </a:moveTo>
                <a:lnTo>
                  <a:pt x="0" y="309625"/>
                </a:lnTo>
                <a:lnTo>
                  <a:pt x="99400" y="238528"/>
                </a:lnTo>
                <a:lnTo>
                  <a:pt x="98298" y="204724"/>
                </a:lnTo>
                <a:lnTo>
                  <a:pt x="199771" y="201422"/>
                </a:lnTo>
                <a:lnTo>
                  <a:pt x="251488" y="201422"/>
                </a:lnTo>
                <a:lnTo>
                  <a:pt x="142367" y="0"/>
                </a:lnTo>
                <a:close/>
              </a:path>
              <a:path w="304800" h="1073150">
                <a:moveTo>
                  <a:pt x="251488" y="201422"/>
                </a:moveTo>
                <a:lnTo>
                  <a:pt x="199771" y="201422"/>
                </a:lnTo>
                <a:lnTo>
                  <a:pt x="200879" y="235251"/>
                </a:lnTo>
                <a:lnTo>
                  <a:pt x="304673" y="299593"/>
                </a:lnTo>
                <a:lnTo>
                  <a:pt x="251488" y="201422"/>
                </a:lnTo>
                <a:close/>
              </a:path>
              <a:path w="304800" h="1073150">
                <a:moveTo>
                  <a:pt x="148967" y="203075"/>
                </a:moveTo>
                <a:lnTo>
                  <a:pt x="98298" y="204724"/>
                </a:lnTo>
                <a:lnTo>
                  <a:pt x="99400" y="238528"/>
                </a:lnTo>
                <a:lnTo>
                  <a:pt x="148967" y="203075"/>
                </a:lnTo>
                <a:close/>
              </a:path>
              <a:path w="304800" h="1073150">
                <a:moveTo>
                  <a:pt x="199771" y="201422"/>
                </a:moveTo>
                <a:lnTo>
                  <a:pt x="148974" y="203075"/>
                </a:lnTo>
                <a:lnTo>
                  <a:pt x="200879" y="235251"/>
                </a:lnTo>
                <a:lnTo>
                  <a:pt x="199771" y="2014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61235" y="3542791"/>
            <a:ext cx="1938020" cy="210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20"/>
              </a:lnSpc>
              <a:spcBef>
                <a:spcPts val="100"/>
              </a:spcBef>
              <a:tabLst>
                <a:tab pos="1924685" algn="l"/>
              </a:tabLst>
            </a:pPr>
            <a:r>
              <a:rPr sz="2950" u="heavy" spc="-1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Execution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  <a:p>
            <a:pPr marL="610870" marR="690880" indent="-36195" algn="just">
              <a:lnSpc>
                <a:spcPct val="83800"/>
              </a:lnSpc>
              <a:spcBef>
                <a:spcPts val="365"/>
              </a:spcBef>
            </a:pPr>
            <a:r>
              <a:rPr sz="2500" dirty="0">
                <a:latin typeface="Calibri"/>
                <a:cs typeface="Calibri"/>
              </a:rPr>
              <a:t>Wr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 </a:t>
            </a:r>
            <a:r>
              <a:rPr sz="2500" dirty="0">
                <a:latin typeface="Calibri"/>
                <a:cs typeface="Calibri"/>
              </a:rPr>
              <a:t>Rd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 </a:t>
            </a:r>
            <a:r>
              <a:rPr sz="2500" dirty="0">
                <a:latin typeface="Calibri"/>
                <a:cs typeface="Calibri"/>
              </a:rPr>
              <a:t>Wr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 </a:t>
            </a: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 </a:t>
            </a: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1682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114"/>
              </a:spcBef>
            </a:pPr>
            <a:r>
              <a:rPr sz="5050" dirty="0"/>
              <a:t>Why</a:t>
            </a:r>
            <a:r>
              <a:rPr sz="5050" spc="-15" dirty="0"/>
              <a:t> </a:t>
            </a:r>
            <a:r>
              <a:rPr sz="5050" dirty="0"/>
              <a:t>is SC </a:t>
            </a:r>
            <a:r>
              <a:rPr sz="5050" spc="-10" dirty="0"/>
              <a:t>Important?</a:t>
            </a:r>
            <a:endParaRPr sz="5050" dirty="0"/>
          </a:p>
        </p:txBody>
      </p:sp>
      <p:sp>
        <p:nvSpPr>
          <p:cNvPr id="3" name="object 3"/>
          <p:cNvSpPr txBox="1"/>
          <p:nvPr/>
        </p:nvSpPr>
        <p:spPr>
          <a:xfrm>
            <a:off x="5807202" y="3296539"/>
            <a:ext cx="687070" cy="168910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48260" marR="5080" indent="-35560" algn="just">
              <a:lnSpc>
                <a:spcPct val="83800"/>
              </a:lnSpc>
              <a:spcBef>
                <a:spcPts val="615"/>
              </a:spcBef>
            </a:pPr>
            <a:r>
              <a:rPr sz="2500" dirty="0">
                <a:latin typeface="Calibri"/>
                <a:cs typeface="Calibri"/>
              </a:rPr>
              <a:t>Wr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 </a:t>
            </a: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 </a:t>
            </a:r>
            <a:r>
              <a:rPr sz="2500" dirty="0">
                <a:latin typeface="Calibri"/>
                <a:cs typeface="Calibri"/>
              </a:rPr>
              <a:t>Wr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 </a:t>
            </a:r>
            <a:r>
              <a:rPr sz="2500" dirty="0">
                <a:latin typeface="Calibri"/>
                <a:cs typeface="Calibri"/>
              </a:rPr>
              <a:t>Rd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 </a:t>
            </a: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96985" y="3198367"/>
            <a:ext cx="688340" cy="178688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01600" algn="just">
              <a:lnSpc>
                <a:spcPts val="2905"/>
              </a:lnSpc>
              <a:spcBef>
                <a:spcPts val="130"/>
              </a:spcBef>
            </a:pPr>
            <a:r>
              <a:rPr sz="2500" dirty="0">
                <a:latin typeface="Calibri"/>
                <a:cs typeface="Calibri"/>
              </a:rPr>
              <a:t>Rd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  <a:p>
            <a:pPr marL="12700" algn="just">
              <a:lnSpc>
                <a:spcPts val="2905"/>
              </a:lnSpc>
            </a:pPr>
            <a:r>
              <a:rPr sz="2500" dirty="0">
                <a:latin typeface="Calibri"/>
                <a:cs typeface="Calibri"/>
              </a:rPr>
              <a:t>Wr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  <a:p>
            <a:pPr marL="48260" marR="12065" indent="8255" algn="just">
              <a:lnSpc>
                <a:spcPct val="80900"/>
              </a:lnSpc>
              <a:spcBef>
                <a:spcPts val="740"/>
              </a:spcBef>
            </a:pP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 </a:t>
            </a:r>
            <a:r>
              <a:rPr sz="2500" dirty="0">
                <a:latin typeface="Calibri"/>
                <a:cs typeface="Calibri"/>
              </a:rPr>
              <a:t>Rd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 </a:t>
            </a:r>
            <a:r>
              <a:rPr sz="2500" dirty="0">
                <a:latin typeface="Calibri"/>
                <a:cs typeface="Calibri"/>
              </a:rPr>
              <a:t>Wr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66896" y="1680058"/>
            <a:ext cx="10448904" cy="16183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dirty="0">
                <a:latin typeface="Calibri"/>
                <a:cs typeface="Calibri"/>
              </a:rPr>
              <a:t>SC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is</a:t>
            </a:r>
            <a:r>
              <a:rPr sz="2950" spc="-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most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complex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model</a:t>
            </a:r>
            <a:r>
              <a:rPr sz="2950" spc="-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that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we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can</a:t>
            </a:r>
            <a:r>
              <a:rPr sz="2950" spc="-30" dirty="0">
                <a:latin typeface="Calibri"/>
                <a:cs typeface="Calibri"/>
              </a:rPr>
              <a:t> </a:t>
            </a:r>
            <a:r>
              <a:rPr sz="2950" spc="-25" dirty="0">
                <a:latin typeface="Calibri"/>
                <a:cs typeface="Calibri"/>
              </a:rPr>
              <a:t>ask</a:t>
            </a:r>
            <a:endParaRPr sz="2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950" b="1" spc="-10" dirty="0">
                <a:latin typeface="Calibri"/>
                <a:cs typeface="Calibri"/>
              </a:rPr>
              <a:t>programmers</a:t>
            </a:r>
            <a:r>
              <a:rPr sz="2950" b="1" spc="-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to</a:t>
            </a:r>
            <a:r>
              <a:rPr sz="2950" spc="-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think</a:t>
            </a:r>
            <a:r>
              <a:rPr sz="2950" spc="-4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about.</a:t>
            </a:r>
            <a:endParaRPr sz="2950" dirty="0">
              <a:latin typeface="Calibri"/>
              <a:cs typeface="Calibri"/>
            </a:endParaRPr>
          </a:p>
          <a:p>
            <a:pPr marL="3628390">
              <a:lnSpc>
                <a:spcPct val="100000"/>
              </a:lnSpc>
              <a:spcBef>
                <a:spcPts val="1925"/>
              </a:spcBef>
              <a:tabLst>
                <a:tab pos="8131809" algn="l"/>
              </a:tabLst>
            </a:pPr>
            <a:r>
              <a:rPr sz="2750" u="heavy" spc="-1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Intuitive</a:t>
            </a:r>
            <a:r>
              <a:rPr sz="2750" u="heavy" spc="-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(SC)</a:t>
            </a:r>
            <a:r>
              <a:rPr lang="en-US" sz="27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            Weird </a:t>
            </a:r>
            <a:r>
              <a:rPr sz="4425" u="heavy" baseline="-188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(not</a:t>
            </a:r>
            <a:r>
              <a:rPr sz="4425" u="heavy" spc="-67" baseline="-188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4425" u="heavy" spc="-37" baseline="-188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SC)</a:t>
            </a:r>
            <a:r>
              <a:rPr sz="4425" u="heavy" baseline="-188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4425" baseline="-1883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86814" y="3448558"/>
            <a:ext cx="2792730" cy="1471295"/>
            <a:chOff x="1686814" y="3448558"/>
            <a:chExt cx="2792730" cy="1471295"/>
          </a:xfrm>
        </p:grpSpPr>
        <p:sp>
          <p:nvSpPr>
            <p:cNvPr id="7" name="object 7"/>
            <p:cNvSpPr/>
            <p:nvPr/>
          </p:nvSpPr>
          <p:spPr>
            <a:xfrm>
              <a:off x="1712214" y="3473958"/>
              <a:ext cx="893444" cy="1420495"/>
            </a:xfrm>
            <a:custGeom>
              <a:avLst/>
              <a:gdLst/>
              <a:ahLst/>
              <a:cxnLst/>
              <a:rect l="l" t="t" r="r" b="b"/>
              <a:pathLst>
                <a:path w="893444" h="1420495">
                  <a:moveTo>
                    <a:pt x="0" y="1420368"/>
                  </a:moveTo>
                  <a:lnTo>
                    <a:pt x="893063" y="1420368"/>
                  </a:lnTo>
                  <a:lnTo>
                    <a:pt x="893063" y="0"/>
                  </a:lnTo>
                  <a:lnTo>
                    <a:pt x="0" y="0"/>
                  </a:lnTo>
                  <a:lnTo>
                    <a:pt x="0" y="1420368"/>
                  </a:lnTo>
                  <a:close/>
                </a:path>
              </a:pathLst>
            </a:custGeom>
            <a:ln w="50800">
              <a:solidFill>
                <a:srgbClr val="E22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40330" y="3473958"/>
              <a:ext cx="893444" cy="1420495"/>
            </a:xfrm>
            <a:custGeom>
              <a:avLst/>
              <a:gdLst/>
              <a:ahLst/>
              <a:cxnLst/>
              <a:rect l="l" t="t" r="r" b="b"/>
              <a:pathLst>
                <a:path w="893445" h="1420495">
                  <a:moveTo>
                    <a:pt x="0" y="1420368"/>
                  </a:moveTo>
                  <a:lnTo>
                    <a:pt x="893064" y="1420368"/>
                  </a:lnTo>
                  <a:lnTo>
                    <a:pt x="893064" y="0"/>
                  </a:lnTo>
                  <a:lnTo>
                    <a:pt x="0" y="0"/>
                  </a:lnTo>
                  <a:lnTo>
                    <a:pt x="0" y="1420368"/>
                  </a:lnTo>
                  <a:close/>
                </a:path>
              </a:pathLst>
            </a:custGeom>
            <a:ln w="50800">
              <a:solidFill>
                <a:srgbClr val="005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60826" y="3473958"/>
              <a:ext cx="893444" cy="1420495"/>
            </a:xfrm>
            <a:custGeom>
              <a:avLst/>
              <a:gdLst/>
              <a:ahLst/>
              <a:cxnLst/>
              <a:rect l="l" t="t" r="r" b="b"/>
              <a:pathLst>
                <a:path w="893445" h="1420495">
                  <a:moveTo>
                    <a:pt x="0" y="1420368"/>
                  </a:moveTo>
                  <a:lnTo>
                    <a:pt x="893063" y="1420368"/>
                  </a:lnTo>
                  <a:lnTo>
                    <a:pt x="893063" y="0"/>
                  </a:lnTo>
                  <a:lnTo>
                    <a:pt x="0" y="0"/>
                  </a:lnTo>
                  <a:lnTo>
                    <a:pt x="0" y="1420368"/>
                  </a:lnTo>
                  <a:close/>
                </a:path>
              </a:pathLst>
            </a:custGeom>
            <a:ln w="50800">
              <a:solidFill>
                <a:srgbClr val="77BA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760473" y="3546728"/>
            <a:ext cx="65087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2500" dirty="0">
                <a:latin typeface="Calibri"/>
                <a:cs typeface="Calibri"/>
              </a:rPr>
              <a:t>Wr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58391" y="4216095"/>
            <a:ext cx="586105" cy="412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2500" dirty="0">
                <a:latin typeface="Calibri"/>
                <a:cs typeface="Calibri"/>
              </a:rPr>
              <a:t>Rd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56661" y="4296917"/>
            <a:ext cx="59563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2500" dirty="0">
                <a:latin typeface="Calibri"/>
                <a:cs typeface="Calibri"/>
              </a:rPr>
              <a:t>Rd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34945" y="3626561"/>
            <a:ext cx="1693545" cy="412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  <a:tabLst>
                <a:tab pos="923290" algn="l"/>
              </a:tabLst>
            </a:pPr>
            <a:r>
              <a:rPr sz="2500" dirty="0">
                <a:latin typeface="Calibri"/>
                <a:cs typeface="Calibri"/>
              </a:rPr>
              <a:t>Wr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Y</a:t>
            </a:r>
            <a:r>
              <a:rPr sz="2500" dirty="0">
                <a:latin typeface="Calibri"/>
                <a:cs typeface="Calibri"/>
              </a:rPr>
              <a:t>	Rd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85289" y="5650484"/>
            <a:ext cx="8184515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dirty="0">
                <a:latin typeface="Calibri"/>
                <a:cs typeface="Calibri"/>
              </a:rPr>
              <a:t>SC</a:t>
            </a:r>
            <a:r>
              <a:rPr sz="2950" spc="-7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prohibits</a:t>
            </a:r>
            <a:r>
              <a:rPr sz="2950" spc="-75" dirty="0">
                <a:latin typeface="Calibri"/>
                <a:cs typeface="Calibri"/>
              </a:rPr>
              <a:t> </a:t>
            </a:r>
            <a:r>
              <a:rPr sz="2950" b="1" dirty="0">
                <a:latin typeface="Calibri"/>
                <a:cs typeface="Calibri"/>
              </a:rPr>
              <a:t>all</a:t>
            </a:r>
            <a:r>
              <a:rPr sz="2950" b="1" spc="-5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reordering</a:t>
            </a:r>
            <a:r>
              <a:rPr sz="2950" spc="-6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of</a:t>
            </a:r>
            <a:r>
              <a:rPr sz="2950" spc="-7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instructions</a:t>
            </a:r>
            <a:r>
              <a:rPr sz="2950" spc="-5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(Invariant</a:t>
            </a:r>
            <a:r>
              <a:rPr sz="2950" spc="-60" dirty="0">
                <a:latin typeface="Calibri"/>
                <a:cs typeface="Calibri"/>
              </a:rPr>
              <a:t> </a:t>
            </a:r>
            <a:r>
              <a:rPr sz="2950" spc="-25" dirty="0">
                <a:latin typeface="Calibri"/>
                <a:cs typeface="Calibri"/>
              </a:rPr>
              <a:t>1)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506" rIns="0" bIns="0" rtlCol="0">
            <a:spAutoFit/>
          </a:bodyPr>
          <a:lstStyle/>
          <a:p>
            <a:pPr marL="1449705">
              <a:lnSpc>
                <a:spcPct val="100000"/>
              </a:lnSpc>
              <a:spcBef>
                <a:spcPts val="105"/>
              </a:spcBef>
            </a:pPr>
            <a:r>
              <a:rPr sz="5200" dirty="0"/>
              <a:t>Data</a:t>
            </a:r>
            <a:r>
              <a:rPr sz="5200" spc="-130" dirty="0"/>
              <a:t> </a:t>
            </a:r>
            <a:r>
              <a:rPr sz="5200" spc="-10" dirty="0"/>
              <a:t>Races</a:t>
            </a:r>
            <a:endParaRPr sz="5200"/>
          </a:p>
        </p:txBody>
      </p:sp>
      <p:sp>
        <p:nvSpPr>
          <p:cNvPr id="3" name="object 3"/>
          <p:cNvSpPr txBox="1"/>
          <p:nvPr/>
        </p:nvSpPr>
        <p:spPr>
          <a:xfrm>
            <a:off x="4018279" y="3484245"/>
            <a:ext cx="50609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5" dirty="0"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1895" y="3031952"/>
            <a:ext cx="1094740" cy="11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5080" indent="-17780">
              <a:lnSpc>
                <a:spcPct val="129200"/>
              </a:lnSpc>
              <a:spcBef>
                <a:spcPts val="100"/>
              </a:spcBef>
            </a:pPr>
            <a:r>
              <a:rPr sz="2950" spc="-20" dirty="0">
                <a:latin typeface="Calibri"/>
                <a:cs typeface="Calibri"/>
              </a:rPr>
              <a:t>Lock </a:t>
            </a:r>
            <a:r>
              <a:rPr sz="2950" spc="-10" dirty="0">
                <a:latin typeface="Calibri"/>
                <a:cs typeface="Calibri"/>
              </a:rPr>
              <a:t>Unlock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67405" y="4022597"/>
            <a:ext cx="3035935" cy="10795"/>
          </a:xfrm>
          <a:custGeom>
            <a:avLst/>
            <a:gdLst/>
            <a:ahLst/>
            <a:cxnLst/>
            <a:rect l="l" t="t" r="r" b="b"/>
            <a:pathLst>
              <a:path w="3035935" h="10795">
                <a:moveTo>
                  <a:pt x="0" y="10668"/>
                </a:moveTo>
                <a:lnTo>
                  <a:pt x="3035808" y="0"/>
                </a:lnTo>
              </a:path>
            </a:pathLst>
          </a:custGeom>
          <a:ln w="127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34692" y="1727961"/>
            <a:ext cx="8378190" cy="9264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sz="2950" spc="-10" dirty="0">
                <a:latin typeface="Calibri"/>
                <a:cs typeface="Calibri"/>
              </a:rPr>
              <a:t>Synchronization</a:t>
            </a:r>
            <a:r>
              <a:rPr sz="2950" spc="-5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imposes</a:t>
            </a:r>
            <a:r>
              <a:rPr sz="2950" spc="-5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happens-</a:t>
            </a:r>
            <a:r>
              <a:rPr sz="2950" dirty="0">
                <a:latin typeface="Calibri"/>
                <a:cs typeface="Calibri"/>
              </a:rPr>
              <a:t>before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on</a:t>
            </a:r>
            <a:r>
              <a:rPr sz="2950" spc="-5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otherwise </a:t>
            </a:r>
            <a:r>
              <a:rPr sz="2950" dirty="0">
                <a:latin typeface="Calibri"/>
                <a:cs typeface="Calibri"/>
              </a:rPr>
              <a:t>unordered</a:t>
            </a:r>
            <a:r>
              <a:rPr sz="2950" spc="-9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operations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46070" y="3438905"/>
            <a:ext cx="3035935" cy="12700"/>
          </a:xfrm>
          <a:custGeom>
            <a:avLst/>
            <a:gdLst/>
            <a:ahLst/>
            <a:cxnLst/>
            <a:rect l="l" t="t" r="r" b="b"/>
            <a:pathLst>
              <a:path w="3035935" h="12700">
                <a:moveTo>
                  <a:pt x="0" y="12192"/>
                </a:moveTo>
                <a:lnTo>
                  <a:pt x="3035808" y="0"/>
                </a:lnTo>
              </a:path>
            </a:pathLst>
          </a:custGeom>
          <a:ln w="127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539990" y="4394657"/>
            <a:ext cx="617855" cy="412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0" spc="-20" dirty="0">
                <a:latin typeface="Calibri"/>
                <a:cs typeface="Calibri"/>
              </a:rPr>
              <a:t>r1=Y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62200" y="4713559"/>
            <a:ext cx="8368665" cy="1697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33985" algn="r">
              <a:lnSpc>
                <a:spcPct val="100000"/>
              </a:lnSpc>
              <a:spcBef>
                <a:spcPts val="100"/>
              </a:spcBef>
            </a:pPr>
            <a:r>
              <a:rPr sz="2950" spc="-10" dirty="0">
                <a:latin typeface="Calibri"/>
                <a:cs typeface="Calibri"/>
              </a:rPr>
              <a:t>Unlock</a:t>
            </a:r>
            <a:endParaRPr sz="2950" dirty="0">
              <a:latin typeface="Calibri"/>
              <a:cs typeface="Calibri"/>
            </a:endParaRPr>
          </a:p>
          <a:p>
            <a:pPr marL="12700" marR="5080">
              <a:lnSpc>
                <a:spcPct val="100299"/>
              </a:lnSpc>
              <a:spcBef>
                <a:spcPts val="2520"/>
              </a:spcBef>
            </a:pPr>
            <a:r>
              <a:rPr sz="2950" dirty="0">
                <a:latin typeface="Calibri"/>
                <a:cs typeface="Calibri"/>
              </a:rPr>
              <a:t>Data</a:t>
            </a:r>
            <a:r>
              <a:rPr sz="2950" spc="-5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Race:</a:t>
            </a:r>
            <a:r>
              <a:rPr sz="2950" spc="-6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Unordered</a:t>
            </a:r>
            <a:r>
              <a:rPr sz="2950" spc="-5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operations</a:t>
            </a:r>
            <a:r>
              <a:rPr sz="2950" spc="-5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to</a:t>
            </a:r>
            <a:r>
              <a:rPr sz="2950" spc="-5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same</a:t>
            </a:r>
            <a:r>
              <a:rPr sz="2950" spc="-4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memory </a:t>
            </a:r>
            <a:r>
              <a:rPr sz="2950" dirty="0">
                <a:latin typeface="Calibri"/>
                <a:cs typeface="Calibri"/>
              </a:rPr>
              <a:t>location,</a:t>
            </a:r>
            <a:r>
              <a:rPr sz="2950" spc="-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at</a:t>
            </a:r>
            <a:r>
              <a:rPr sz="2950" spc="-5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least</a:t>
            </a:r>
            <a:r>
              <a:rPr sz="2950" spc="-5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one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write.</a:t>
            </a:r>
            <a:endParaRPr sz="295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90894" y="4938521"/>
            <a:ext cx="3037840" cy="12700"/>
          </a:xfrm>
          <a:custGeom>
            <a:avLst/>
            <a:gdLst/>
            <a:ahLst/>
            <a:cxnLst/>
            <a:rect l="l" t="t" r="r" b="b"/>
            <a:pathLst>
              <a:path w="3037840" h="12700">
                <a:moveTo>
                  <a:pt x="0" y="12191"/>
                </a:moveTo>
                <a:lnTo>
                  <a:pt x="3037331" y="0"/>
                </a:lnTo>
              </a:path>
            </a:pathLst>
          </a:custGeom>
          <a:ln w="1269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5855208" y="3997452"/>
            <a:ext cx="3618229" cy="436245"/>
            <a:chOff x="5855208" y="3997452"/>
            <a:chExt cx="3618229" cy="436245"/>
          </a:xfrm>
        </p:grpSpPr>
        <p:sp>
          <p:nvSpPr>
            <p:cNvPr id="12" name="object 12"/>
            <p:cNvSpPr/>
            <p:nvPr/>
          </p:nvSpPr>
          <p:spPr>
            <a:xfrm>
              <a:off x="6374130" y="4357878"/>
              <a:ext cx="3035935" cy="12700"/>
            </a:xfrm>
            <a:custGeom>
              <a:avLst/>
              <a:gdLst/>
              <a:ahLst/>
              <a:cxnLst/>
              <a:rect l="l" t="t" r="r" b="b"/>
              <a:pathLst>
                <a:path w="3035934" h="12700">
                  <a:moveTo>
                    <a:pt x="0" y="12192"/>
                  </a:moveTo>
                  <a:lnTo>
                    <a:pt x="3035808" y="0"/>
                  </a:lnTo>
                </a:path>
              </a:pathLst>
            </a:custGeom>
            <a:ln w="127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55208" y="3997452"/>
              <a:ext cx="505967" cy="35204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6390894" y="3865768"/>
            <a:ext cx="3793235" cy="6883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905"/>
              </a:lnSpc>
              <a:spcBef>
                <a:spcPts val="125"/>
              </a:spcBef>
            </a:pPr>
            <a:r>
              <a:rPr lang="en-US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Data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race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prevented</a:t>
            </a:r>
            <a:endParaRPr sz="1800" dirty="0">
              <a:latin typeface="Calibri"/>
              <a:cs typeface="Calibri"/>
            </a:endParaRPr>
          </a:p>
          <a:p>
            <a:pPr marR="5080" algn="r">
              <a:lnSpc>
                <a:spcPts val="3285"/>
              </a:lnSpc>
            </a:pPr>
            <a:r>
              <a:rPr sz="2950" spc="-20" dirty="0">
                <a:latin typeface="Calibri"/>
                <a:cs typeface="Calibri"/>
              </a:rPr>
              <a:t>Lock</a:t>
            </a:r>
            <a:endParaRPr sz="29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7570" rIns="0" bIns="0" rtlCol="0">
            <a:spAutoFit/>
          </a:bodyPr>
          <a:lstStyle/>
          <a:p>
            <a:pPr marL="118110">
              <a:lnSpc>
                <a:spcPct val="100000"/>
              </a:lnSpc>
              <a:spcBef>
                <a:spcPts val="110"/>
              </a:spcBef>
            </a:pPr>
            <a:r>
              <a:rPr sz="5050" dirty="0"/>
              <a:t>Real</a:t>
            </a:r>
            <a:r>
              <a:rPr sz="5050" spc="-110" dirty="0"/>
              <a:t> </a:t>
            </a:r>
            <a:r>
              <a:rPr sz="5050" dirty="0"/>
              <a:t>hardware</a:t>
            </a:r>
            <a:r>
              <a:rPr sz="5050" spc="-110" dirty="0"/>
              <a:t> </a:t>
            </a:r>
            <a:r>
              <a:rPr sz="5050" dirty="0"/>
              <a:t>does</a:t>
            </a:r>
            <a:r>
              <a:rPr sz="5050" spc="-110" dirty="0"/>
              <a:t> </a:t>
            </a:r>
            <a:r>
              <a:rPr sz="5050" dirty="0"/>
              <a:t>not</a:t>
            </a:r>
            <a:r>
              <a:rPr sz="5050" spc="-110" dirty="0"/>
              <a:t> </a:t>
            </a:r>
            <a:r>
              <a:rPr sz="5050" dirty="0"/>
              <a:t>enforce</a:t>
            </a:r>
            <a:r>
              <a:rPr sz="5050" spc="-105" dirty="0"/>
              <a:t> </a:t>
            </a:r>
            <a:r>
              <a:rPr sz="5050" spc="-25" dirty="0"/>
              <a:t>SC</a:t>
            </a:r>
            <a:endParaRPr sz="5050"/>
          </a:p>
        </p:txBody>
      </p:sp>
      <p:sp>
        <p:nvSpPr>
          <p:cNvPr id="3" name="object 3"/>
          <p:cNvSpPr txBox="1"/>
          <p:nvPr/>
        </p:nvSpPr>
        <p:spPr>
          <a:xfrm>
            <a:off x="5103367" y="4009770"/>
            <a:ext cx="6974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https://developer.arm.com/documentation/den0024/a/Memory-Ordering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27" y="2546604"/>
            <a:ext cx="12048744" cy="138379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0977" y="2187321"/>
            <a:ext cx="2714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ARMv8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Model: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506" rIns="0" bIns="0" rtlCol="0">
            <a:spAutoFit/>
          </a:bodyPr>
          <a:lstStyle/>
          <a:p>
            <a:pPr marL="1449705">
              <a:lnSpc>
                <a:spcPct val="100000"/>
              </a:lnSpc>
              <a:spcBef>
                <a:spcPts val="105"/>
              </a:spcBef>
            </a:pPr>
            <a:r>
              <a:rPr sz="5200" dirty="0"/>
              <a:t>Reordering</a:t>
            </a:r>
            <a:r>
              <a:rPr sz="5200" spc="-160" dirty="0"/>
              <a:t> </a:t>
            </a:r>
            <a:r>
              <a:rPr sz="5200" dirty="0"/>
              <a:t>#1:</a:t>
            </a:r>
            <a:r>
              <a:rPr sz="5200" spc="-145" dirty="0"/>
              <a:t> </a:t>
            </a:r>
            <a:r>
              <a:rPr sz="5200" dirty="0"/>
              <a:t>Write</a:t>
            </a:r>
            <a:r>
              <a:rPr sz="5200" spc="-130" dirty="0"/>
              <a:t> </a:t>
            </a:r>
            <a:r>
              <a:rPr sz="5200" spc="-30" dirty="0"/>
              <a:t>Buffers</a:t>
            </a:r>
            <a:endParaRPr sz="5200"/>
          </a:p>
        </p:txBody>
      </p:sp>
      <p:sp>
        <p:nvSpPr>
          <p:cNvPr id="3" name="object 3"/>
          <p:cNvSpPr/>
          <p:nvPr/>
        </p:nvSpPr>
        <p:spPr>
          <a:xfrm>
            <a:off x="4632197" y="2358389"/>
            <a:ext cx="893444" cy="1420495"/>
          </a:xfrm>
          <a:custGeom>
            <a:avLst/>
            <a:gdLst/>
            <a:ahLst/>
            <a:cxnLst/>
            <a:rect l="l" t="t" r="r" b="b"/>
            <a:pathLst>
              <a:path w="893445" h="1420495">
                <a:moveTo>
                  <a:pt x="893063" y="0"/>
                </a:moveTo>
                <a:lnTo>
                  <a:pt x="0" y="0"/>
                </a:lnTo>
                <a:lnTo>
                  <a:pt x="0" y="1420368"/>
                </a:lnTo>
                <a:lnTo>
                  <a:pt x="893063" y="1420368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32197" y="4394453"/>
            <a:ext cx="893444" cy="500380"/>
          </a:xfrm>
          <a:custGeom>
            <a:avLst/>
            <a:gdLst/>
            <a:ahLst/>
            <a:cxnLst/>
            <a:rect l="l" t="t" r="r" b="b"/>
            <a:pathLst>
              <a:path w="893445" h="500379">
                <a:moveTo>
                  <a:pt x="893063" y="0"/>
                </a:moveTo>
                <a:lnTo>
                  <a:pt x="0" y="0"/>
                </a:lnTo>
                <a:lnTo>
                  <a:pt x="0" y="499872"/>
                </a:lnTo>
                <a:lnTo>
                  <a:pt x="893063" y="499872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87846" y="2580893"/>
            <a:ext cx="3378200" cy="926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dirty="0">
                <a:latin typeface="Calibri"/>
                <a:cs typeface="Calibri"/>
              </a:rPr>
              <a:t>CPU</a:t>
            </a:r>
            <a:r>
              <a:rPr sz="2950" spc="-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can</a:t>
            </a:r>
            <a:r>
              <a:rPr sz="2950" spc="-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read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its</a:t>
            </a:r>
            <a:r>
              <a:rPr sz="2950" spc="-3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write</a:t>
            </a:r>
            <a:endParaRPr sz="2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950" spc="-35" dirty="0">
                <a:latin typeface="Calibri"/>
                <a:cs typeface="Calibri"/>
              </a:rPr>
              <a:t>buffer,</a:t>
            </a:r>
            <a:r>
              <a:rPr sz="2950" spc="-5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but</a:t>
            </a:r>
            <a:r>
              <a:rPr sz="2950" spc="-5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not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others’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76905" y="3769614"/>
            <a:ext cx="356870" cy="624840"/>
          </a:xfrm>
          <a:custGeom>
            <a:avLst/>
            <a:gdLst/>
            <a:ahLst/>
            <a:cxnLst/>
            <a:rect l="l" t="t" r="r" b="b"/>
            <a:pathLst>
              <a:path w="356869" h="624839">
                <a:moveTo>
                  <a:pt x="356616" y="0"/>
                </a:moveTo>
                <a:lnTo>
                  <a:pt x="0" y="0"/>
                </a:lnTo>
                <a:lnTo>
                  <a:pt x="0" y="624840"/>
                </a:lnTo>
                <a:lnTo>
                  <a:pt x="356616" y="624840"/>
                </a:lnTo>
                <a:lnTo>
                  <a:pt x="3566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64229" y="4622419"/>
            <a:ext cx="1209040" cy="115570"/>
          </a:xfrm>
          <a:custGeom>
            <a:avLst/>
            <a:gdLst/>
            <a:ahLst/>
            <a:cxnLst/>
            <a:rect l="l" t="t" r="r" b="b"/>
            <a:pathLst>
              <a:path w="1209039" h="115570">
                <a:moveTo>
                  <a:pt x="114173" y="1269"/>
                </a:moveTo>
                <a:lnTo>
                  <a:pt x="0" y="58546"/>
                </a:lnTo>
                <a:lnTo>
                  <a:pt x="114427" y="115569"/>
                </a:lnTo>
                <a:lnTo>
                  <a:pt x="114342" y="77469"/>
                </a:lnTo>
                <a:lnTo>
                  <a:pt x="95250" y="77469"/>
                </a:lnTo>
                <a:lnTo>
                  <a:pt x="87826" y="75975"/>
                </a:lnTo>
                <a:lnTo>
                  <a:pt x="81772" y="71897"/>
                </a:lnTo>
                <a:lnTo>
                  <a:pt x="77694" y="65843"/>
                </a:lnTo>
                <a:lnTo>
                  <a:pt x="76200" y="58419"/>
                </a:lnTo>
                <a:lnTo>
                  <a:pt x="77694" y="50996"/>
                </a:lnTo>
                <a:lnTo>
                  <a:pt x="81772" y="44942"/>
                </a:lnTo>
                <a:lnTo>
                  <a:pt x="87826" y="40864"/>
                </a:lnTo>
                <a:lnTo>
                  <a:pt x="95250" y="39369"/>
                </a:lnTo>
                <a:lnTo>
                  <a:pt x="114257" y="39369"/>
                </a:lnTo>
                <a:lnTo>
                  <a:pt x="114173" y="1269"/>
                </a:lnTo>
                <a:close/>
              </a:path>
              <a:path w="1209039" h="115570">
                <a:moveTo>
                  <a:pt x="95250" y="39369"/>
                </a:moveTo>
                <a:lnTo>
                  <a:pt x="87826" y="40864"/>
                </a:lnTo>
                <a:lnTo>
                  <a:pt x="81772" y="44942"/>
                </a:lnTo>
                <a:lnTo>
                  <a:pt x="77694" y="50996"/>
                </a:lnTo>
                <a:lnTo>
                  <a:pt x="76200" y="58419"/>
                </a:lnTo>
                <a:lnTo>
                  <a:pt x="77694" y="65843"/>
                </a:lnTo>
                <a:lnTo>
                  <a:pt x="81772" y="71897"/>
                </a:lnTo>
                <a:lnTo>
                  <a:pt x="87826" y="75975"/>
                </a:lnTo>
                <a:lnTo>
                  <a:pt x="95250" y="77469"/>
                </a:lnTo>
                <a:lnTo>
                  <a:pt x="102673" y="75975"/>
                </a:lnTo>
                <a:lnTo>
                  <a:pt x="108727" y="71897"/>
                </a:lnTo>
                <a:lnTo>
                  <a:pt x="112805" y="65843"/>
                </a:lnTo>
                <a:lnTo>
                  <a:pt x="114300" y="58419"/>
                </a:lnTo>
                <a:lnTo>
                  <a:pt x="112805" y="50996"/>
                </a:lnTo>
                <a:lnTo>
                  <a:pt x="108727" y="44942"/>
                </a:lnTo>
                <a:lnTo>
                  <a:pt x="102673" y="40864"/>
                </a:lnTo>
                <a:lnTo>
                  <a:pt x="95250" y="39369"/>
                </a:lnTo>
                <a:close/>
              </a:path>
              <a:path w="1209039" h="115570">
                <a:moveTo>
                  <a:pt x="114300" y="58419"/>
                </a:moveTo>
                <a:lnTo>
                  <a:pt x="112805" y="65843"/>
                </a:lnTo>
                <a:lnTo>
                  <a:pt x="108727" y="71897"/>
                </a:lnTo>
                <a:lnTo>
                  <a:pt x="102673" y="75975"/>
                </a:lnTo>
                <a:lnTo>
                  <a:pt x="95250" y="77469"/>
                </a:lnTo>
                <a:lnTo>
                  <a:pt x="114342" y="77469"/>
                </a:lnTo>
                <a:lnTo>
                  <a:pt x="114300" y="58419"/>
                </a:lnTo>
                <a:close/>
              </a:path>
              <a:path w="1209039" h="115570">
                <a:moveTo>
                  <a:pt x="114257" y="39369"/>
                </a:moveTo>
                <a:lnTo>
                  <a:pt x="95250" y="39369"/>
                </a:lnTo>
                <a:lnTo>
                  <a:pt x="102673" y="40864"/>
                </a:lnTo>
                <a:lnTo>
                  <a:pt x="108727" y="44942"/>
                </a:lnTo>
                <a:lnTo>
                  <a:pt x="112805" y="50996"/>
                </a:lnTo>
                <a:lnTo>
                  <a:pt x="114300" y="58419"/>
                </a:lnTo>
                <a:lnTo>
                  <a:pt x="114257" y="39369"/>
                </a:lnTo>
                <a:close/>
              </a:path>
              <a:path w="1209039" h="115570">
                <a:moveTo>
                  <a:pt x="209550" y="39242"/>
                </a:moveTo>
                <a:lnTo>
                  <a:pt x="202126" y="40737"/>
                </a:lnTo>
                <a:lnTo>
                  <a:pt x="196072" y="44815"/>
                </a:lnTo>
                <a:lnTo>
                  <a:pt x="191994" y="50869"/>
                </a:lnTo>
                <a:lnTo>
                  <a:pt x="190500" y="58292"/>
                </a:lnTo>
                <a:lnTo>
                  <a:pt x="192012" y="65716"/>
                </a:lnTo>
                <a:lnTo>
                  <a:pt x="196119" y="71770"/>
                </a:lnTo>
                <a:lnTo>
                  <a:pt x="202180" y="75848"/>
                </a:lnTo>
                <a:lnTo>
                  <a:pt x="209550" y="77342"/>
                </a:lnTo>
                <a:lnTo>
                  <a:pt x="209677" y="77342"/>
                </a:lnTo>
                <a:lnTo>
                  <a:pt x="217100" y="75848"/>
                </a:lnTo>
                <a:lnTo>
                  <a:pt x="223154" y="71770"/>
                </a:lnTo>
                <a:lnTo>
                  <a:pt x="227232" y="65716"/>
                </a:lnTo>
                <a:lnTo>
                  <a:pt x="228727" y="58292"/>
                </a:lnTo>
                <a:lnTo>
                  <a:pt x="227159" y="50869"/>
                </a:lnTo>
                <a:lnTo>
                  <a:pt x="223043" y="44815"/>
                </a:lnTo>
                <a:lnTo>
                  <a:pt x="216975" y="40737"/>
                </a:lnTo>
                <a:lnTo>
                  <a:pt x="209550" y="39242"/>
                </a:lnTo>
                <a:close/>
              </a:path>
              <a:path w="1209039" h="115570">
                <a:moveTo>
                  <a:pt x="323977" y="39115"/>
                </a:moveTo>
                <a:lnTo>
                  <a:pt x="323850" y="39115"/>
                </a:lnTo>
                <a:lnTo>
                  <a:pt x="316482" y="40610"/>
                </a:lnTo>
                <a:lnTo>
                  <a:pt x="310435" y="44688"/>
                </a:lnTo>
                <a:lnTo>
                  <a:pt x="306365" y="50742"/>
                </a:lnTo>
                <a:lnTo>
                  <a:pt x="304927" y="58165"/>
                </a:lnTo>
                <a:lnTo>
                  <a:pt x="306421" y="65589"/>
                </a:lnTo>
                <a:lnTo>
                  <a:pt x="310499" y="71643"/>
                </a:lnTo>
                <a:lnTo>
                  <a:pt x="316553" y="75721"/>
                </a:lnTo>
                <a:lnTo>
                  <a:pt x="323977" y="77215"/>
                </a:lnTo>
                <a:lnTo>
                  <a:pt x="331400" y="75703"/>
                </a:lnTo>
                <a:lnTo>
                  <a:pt x="337454" y="71596"/>
                </a:lnTo>
                <a:lnTo>
                  <a:pt x="341532" y="65535"/>
                </a:lnTo>
                <a:lnTo>
                  <a:pt x="343027" y="58165"/>
                </a:lnTo>
                <a:lnTo>
                  <a:pt x="341532" y="50742"/>
                </a:lnTo>
                <a:lnTo>
                  <a:pt x="337454" y="44688"/>
                </a:lnTo>
                <a:lnTo>
                  <a:pt x="331400" y="40610"/>
                </a:lnTo>
                <a:lnTo>
                  <a:pt x="323977" y="39115"/>
                </a:lnTo>
                <a:close/>
              </a:path>
              <a:path w="1209039" h="115570">
                <a:moveTo>
                  <a:pt x="438277" y="38988"/>
                </a:moveTo>
                <a:lnTo>
                  <a:pt x="430853" y="40483"/>
                </a:lnTo>
                <a:lnTo>
                  <a:pt x="424799" y="44561"/>
                </a:lnTo>
                <a:lnTo>
                  <a:pt x="420721" y="50615"/>
                </a:lnTo>
                <a:lnTo>
                  <a:pt x="419227" y="58038"/>
                </a:lnTo>
                <a:lnTo>
                  <a:pt x="420721" y="65462"/>
                </a:lnTo>
                <a:lnTo>
                  <a:pt x="424799" y="71516"/>
                </a:lnTo>
                <a:lnTo>
                  <a:pt x="430853" y="75594"/>
                </a:lnTo>
                <a:lnTo>
                  <a:pt x="438277" y="77088"/>
                </a:lnTo>
                <a:lnTo>
                  <a:pt x="445700" y="75574"/>
                </a:lnTo>
                <a:lnTo>
                  <a:pt x="451754" y="71453"/>
                </a:lnTo>
                <a:lnTo>
                  <a:pt x="455832" y="65355"/>
                </a:lnTo>
                <a:lnTo>
                  <a:pt x="457327" y="57911"/>
                </a:lnTo>
                <a:lnTo>
                  <a:pt x="455832" y="50561"/>
                </a:lnTo>
                <a:lnTo>
                  <a:pt x="451754" y="44545"/>
                </a:lnTo>
                <a:lnTo>
                  <a:pt x="445700" y="40481"/>
                </a:lnTo>
                <a:lnTo>
                  <a:pt x="438277" y="38988"/>
                </a:lnTo>
                <a:close/>
              </a:path>
              <a:path w="1209039" h="115570">
                <a:moveTo>
                  <a:pt x="552577" y="38861"/>
                </a:moveTo>
                <a:lnTo>
                  <a:pt x="545153" y="40356"/>
                </a:lnTo>
                <a:lnTo>
                  <a:pt x="539099" y="44434"/>
                </a:lnTo>
                <a:lnTo>
                  <a:pt x="535021" y="50488"/>
                </a:lnTo>
                <a:lnTo>
                  <a:pt x="533527" y="57911"/>
                </a:lnTo>
                <a:lnTo>
                  <a:pt x="535039" y="65335"/>
                </a:lnTo>
                <a:lnTo>
                  <a:pt x="539146" y="71389"/>
                </a:lnTo>
                <a:lnTo>
                  <a:pt x="545207" y="75467"/>
                </a:lnTo>
                <a:lnTo>
                  <a:pt x="552577" y="76961"/>
                </a:lnTo>
                <a:lnTo>
                  <a:pt x="560125" y="75394"/>
                </a:lnTo>
                <a:lnTo>
                  <a:pt x="566165" y="71278"/>
                </a:lnTo>
                <a:lnTo>
                  <a:pt x="570206" y="65210"/>
                </a:lnTo>
                <a:lnTo>
                  <a:pt x="571627" y="57784"/>
                </a:lnTo>
                <a:lnTo>
                  <a:pt x="570132" y="50363"/>
                </a:lnTo>
                <a:lnTo>
                  <a:pt x="566054" y="44322"/>
                </a:lnTo>
                <a:lnTo>
                  <a:pt x="560000" y="40282"/>
                </a:lnTo>
                <a:lnTo>
                  <a:pt x="552577" y="38861"/>
                </a:lnTo>
                <a:close/>
              </a:path>
              <a:path w="1209039" h="115570">
                <a:moveTo>
                  <a:pt x="667004" y="38607"/>
                </a:moveTo>
                <a:lnTo>
                  <a:pt x="659453" y="40122"/>
                </a:lnTo>
                <a:lnTo>
                  <a:pt x="653399" y="44243"/>
                </a:lnTo>
                <a:lnTo>
                  <a:pt x="649321" y="50341"/>
                </a:lnTo>
                <a:lnTo>
                  <a:pt x="647827" y="57784"/>
                </a:lnTo>
                <a:lnTo>
                  <a:pt x="649394" y="65135"/>
                </a:lnTo>
                <a:lnTo>
                  <a:pt x="653510" y="71151"/>
                </a:lnTo>
                <a:lnTo>
                  <a:pt x="659578" y="75215"/>
                </a:lnTo>
                <a:lnTo>
                  <a:pt x="667004" y="76707"/>
                </a:lnTo>
                <a:lnTo>
                  <a:pt x="674427" y="75213"/>
                </a:lnTo>
                <a:lnTo>
                  <a:pt x="680481" y="71135"/>
                </a:lnTo>
                <a:lnTo>
                  <a:pt x="684559" y="65081"/>
                </a:lnTo>
                <a:lnTo>
                  <a:pt x="686054" y="57657"/>
                </a:lnTo>
                <a:lnTo>
                  <a:pt x="684541" y="50234"/>
                </a:lnTo>
                <a:lnTo>
                  <a:pt x="680434" y="44180"/>
                </a:lnTo>
                <a:lnTo>
                  <a:pt x="674373" y="40102"/>
                </a:lnTo>
                <a:lnTo>
                  <a:pt x="667004" y="38607"/>
                </a:lnTo>
                <a:close/>
              </a:path>
              <a:path w="1209039" h="115570">
                <a:moveTo>
                  <a:pt x="781304" y="38480"/>
                </a:moveTo>
                <a:lnTo>
                  <a:pt x="773880" y="39993"/>
                </a:lnTo>
                <a:lnTo>
                  <a:pt x="767826" y="44100"/>
                </a:lnTo>
                <a:lnTo>
                  <a:pt x="763748" y="50161"/>
                </a:lnTo>
                <a:lnTo>
                  <a:pt x="762254" y="57530"/>
                </a:lnTo>
                <a:lnTo>
                  <a:pt x="763748" y="64954"/>
                </a:lnTo>
                <a:lnTo>
                  <a:pt x="767826" y="71008"/>
                </a:lnTo>
                <a:lnTo>
                  <a:pt x="773880" y="75086"/>
                </a:lnTo>
                <a:lnTo>
                  <a:pt x="781304" y="76580"/>
                </a:lnTo>
                <a:lnTo>
                  <a:pt x="788727" y="75086"/>
                </a:lnTo>
                <a:lnTo>
                  <a:pt x="794781" y="71008"/>
                </a:lnTo>
                <a:lnTo>
                  <a:pt x="798859" y="64954"/>
                </a:lnTo>
                <a:lnTo>
                  <a:pt x="800354" y="57530"/>
                </a:lnTo>
                <a:lnTo>
                  <a:pt x="798859" y="50107"/>
                </a:lnTo>
                <a:lnTo>
                  <a:pt x="794781" y="44053"/>
                </a:lnTo>
                <a:lnTo>
                  <a:pt x="788727" y="39975"/>
                </a:lnTo>
                <a:lnTo>
                  <a:pt x="781304" y="38480"/>
                </a:lnTo>
                <a:close/>
              </a:path>
              <a:path w="1209039" h="115570">
                <a:moveTo>
                  <a:pt x="895604" y="38353"/>
                </a:moveTo>
                <a:lnTo>
                  <a:pt x="888180" y="39848"/>
                </a:lnTo>
                <a:lnTo>
                  <a:pt x="882126" y="43926"/>
                </a:lnTo>
                <a:lnTo>
                  <a:pt x="878048" y="49980"/>
                </a:lnTo>
                <a:lnTo>
                  <a:pt x="876554" y="57403"/>
                </a:lnTo>
                <a:lnTo>
                  <a:pt x="878048" y="64827"/>
                </a:lnTo>
                <a:lnTo>
                  <a:pt x="882126" y="70881"/>
                </a:lnTo>
                <a:lnTo>
                  <a:pt x="888180" y="74959"/>
                </a:lnTo>
                <a:lnTo>
                  <a:pt x="895604" y="76453"/>
                </a:lnTo>
                <a:lnTo>
                  <a:pt x="903081" y="74959"/>
                </a:lnTo>
                <a:lnTo>
                  <a:pt x="909097" y="70881"/>
                </a:lnTo>
                <a:lnTo>
                  <a:pt x="913161" y="64827"/>
                </a:lnTo>
                <a:lnTo>
                  <a:pt x="914654" y="57403"/>
                </a:lnTo>
                <a:lnTo>
                  <a:pt x="913159" y="49980"/>
                </a:lnTo>
                <a:lnTo>
                  <a:pt x="909081" y="43926"/>
                </a:lnTo>
                <a:lnTo>
                  <a:pt x="903027" y="39848"/>
                </a:lnTo>
                <a:lnTo>
                  <a:pt x="895604" y="38353"/>
                </a:lnTo>
                <a:close/>
              </a:path>
              <a:path w="1209039" h="115570">
                <a:moveTo>
                  <a:pt x="1009904" y="38226"/>
                </a:moveTo>
                <a:lnTo>
                  <a:pt x="1002480" y="39721"/>
                </a:lnTo>
                <a:lnTo>
                  <a:pt x="996426" y="43799"/>
                </a:lnTo>
                <a:lnTo>
                  <a:pt x="992348" y="49853"/>
                </a:lnTo>
                <a:lnTo>
                  <a:pt x="990854" y="57276"/>
                </a:lnTo>
                <a:lnTo>
                  <a:pt x="992368" y="64700"/>
                </a:lnTo>
                <a:lnTo>
                  <a:pt x="996489" y="70754"/>
                </a:lnTo>
                <a:lnTo>
                  <a:pt x="1002587" y="74832"/>
                </a:lnTo>
                <a:lnTo>
                  <a:pt x="1010031" y="76326"/>
                </a:lnTo>
                <a:lnTo>
                  <a:pt x="1017454" y="74832"/>
                </a:lnTo>
                <a:lnTo>
                  <a:pt x="1023508" y="70754"/>
                </a:lnTo>
                <a:lnTo>
                  <a:pt x="1027586" y="64700"/>
                </a:lnTo>
                <a:lnTo>
                  <a:pt x="1029081" y="57276"/>
                </a:lnTo>
                <a:lnTo>
                  <a:pt x="1027566" y="49853"/>
                </a:lnTo>
                <a:lnTo>
                  <a:pt x="1023445" y="43799"/>
                </a:lnTo>
                <a:lnTo>
                  <a:pt x="1017347" y="39721"/>
                </a:lnTo>
                <a:lnTo>
                  <a:pt x="1009904" y="38226"/>
                </a:lnTo>
                <a:close/>
              </a:path>
              <a:path w="1209039" h="115570">
                <a:moveTo>
                  <a:pt x="1094105" y="0"/>
                </a:moveTo>
                <a:lnTo>
                  <a:pt x="1094359" y="114299"/>
                </a:lnTo>
                <a:lnTo>
                  <a:pt x="1208532" y="57022"/>
                </a:lnTo>
                <a:lnTo>
                  <a:pt x="10941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09977" y="4590033"/>
            <a:ext cx="7028180" cy="18161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306830">
              <a:lnSpc>
                <a:spcPct val="100000"/>
              </a:lnSpc>
              <a:spcBef>
                <a:spcPts val="135"/>
              </a:spcBef>
            </a:pPr>
            <a:r>
              <a:rPr sz="2150" spc="-10" dirty="0">
                <a:latin typeface="Calibri"/>
                <a:cs typeface="Calibri"/>
              </a:rPr>
              <a:t>Coherent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00299"/>
              </a:lnSpc>
              <a:spcBef>
                <a:spcPts val="1689"/>
              </a:spcBef>
            </a:pPr>
            <a:r>
              <a:rPr sz="2950" dirty="0">
                <a:latin typeface="Calibri"/>
                <a:cs typeface="Calibri"/>
              </a:rPr>
              <a:t>Buffered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writes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eventually</a:t>
            </a:r>
            <a:r>
              <a:rPr sz="2950" spc="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end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up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in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coherent </a:t>
            </a:r>
            <a:r>
              <a:rPr sz="2950" dirty="0">
                <a:latin typeface="Calibri"/>
                <a:cs typeface="Calibri"/>
              </a:rPr>
              <a:t>shared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memory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606797" y="2332989"/>
          <a:ext cx="993139" cy="2634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9860">
                <a:tc gridSpan="3">
                  <a:txBody>
                    <a:bodyPr/>
                    <a:lstStyle/>
                    <a:p>
                      <a:pPr marR="94615"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133985" marR="94615">
                        <a:lnSpc>
                          <a:spcPct val="100000"/>
                        </a:lnSpc>
                        <a:spcBef>
                          <a:spcPts val="1480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CPU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57150">
                      <a:solidFill>
                        <a:srgbClr val="0055D5"/>
                      </a:solidFill>
                      <a:prstDash val="solid"/>
                    </a:lnL>
                    <a:lnR w="57150">
                      <a:solidFill>
                        <a:srgbClr val="0055D5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Wri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383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383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383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2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383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745">
                <a:tc gridSpan="3">
                  <a:txBody>
                    <a:bodyPr/>
                    <a:lstStyle/>
                    <a:p>
                      <a:pPr marR="9461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57150">
                      <a:solidFill>
                        <a:srgbClr val="0055D5"/>
                      </a:solidFill>
                      <a:prstDash val="solid"/>
                    </a:lnL>
                    <a:lnR w="57150">
                      <a:solidFill>
                        <a:srgbClr val="0055D5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383282" y="2332989"/>
          <a:ext cx="956309" cy="2647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9860">
                <a:tc gridSpan="3"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132080" marR="57785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CPU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57150">
                      <a:solidFill>
                        <a:srgbClr val="E22300"/>
                      </a:solidFill>
                      <a:prstDash val="solid"/>
                    </a:lnL>
                    <a:lnR w="57150">
                      <a:solidFill>
                        <a:srgbClr val="E223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Wri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8275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8275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8275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1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8275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745">
                <a:tc gridSpan="3"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57150">
                      <a:solidFill>
                        <a:srgbClr val="E22300"/>
                      </a:solidFill>
                      <a:prstDash val="solid"/>
                    </a:lnL>
                    <a:lnR w="57150">
                      <a:solidFill>
                        <a:srgbClr val="E223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5604395" y="3927169"/>
            <a:ext cx="751205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dirty="0">
                <a:latin typeface="Calibri"/>
                <a:cs typeface="Calibri"/>
              </a:rPr>
              <a:t>te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Buffer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49495" y="3932046"/>
            <a:ext cx="760730" cy="27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dirty="0">
                <a:latin typeface="Calibri"/>
                <a:cs typeface="Calibri"/>
              </a:rPr>
              <a:t>te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Buffer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506" rIns="0" bIns="0" rtlCol="0">
            <a:spAutoFit/>
          </a:bodyPr>
          <a:lstStyle/>
          <a:p>
            <a:pPr marL="1449705">
              <a:lnSpc>
                <a:spcPct val="100000"/>
              </a:lnSpc>
              <a:spcBef>
                <a:spcPts val="105"/>
              </a:spcBef>
            </a:pPr>
            <a:r>
              <a:rPr sz="5200" dirty="0"/>
              <a:t>Reordering</a:t>
            </a:r>
            <a:r>
              <a:rPr sz="5200" spc="-160" dirty="0"/>
              <a:t> </a:t>
            </a:r>
            <a:r>
              <a:rPr sz="5200" dirty="0"/>
              <a:t>#1:</a:t>
            </a:r>
            <a:r>
              <a:rPr sz="5200" spc="-145" dirty="0"/>
              <a:t> </a:t>
            </a:r>
            <a:r>
              <a:rPr sz="5200" dirty="0"/>
              <a:t>Write</a:t>
            </a:r>
            <a:r>
              <a:rPr sz="5200" spc="-130" dirty="0"/>
              <a:t> </a:t>
            </a:r>
            <a:r>
              <a:rPr sz="5200" spc="-30" dirty="0"/>
              <a:t>Buffers</a:t>
            </a:r>
            <a:endParaRPr sz="5200"/>
          </a:p>
        </p:txBody>
      </p:sp>
      <p:sp>
        <p:nvSpPr>
          <p:cNvPr id="3" name="object 3"/>
          <p:cNvSpPr txBox="1"/>
          <p:nvPr/>
        </p:nvSpPr>
        <p:spPr>
          <a:xfrm>
            <a:off x="7314945" y="3117850"/>
            <a:ext cx="51625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5" dirty="0">
                <a:latin typeface="Calibri"/>
                <a:cs typeface="Calibri"/>
              </a:rPr>
              <a:t>X=1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72908" y="3787902"/>
            <a:ext cx="61722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0" dirty="0">
                <a:latin typeface="Calibri"/>
                <a:cs typeface="Calibri"/>
              </a:rPr>
              <a:t>r1=Y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47506" y="3100196"/>
            <a:ext cx="505459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5" dirty="0"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77782" y="3769563"/>
            <a:ext cx="628650" cy="412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0" spc="-20" dirty="0">
                <a:latin typeface="Calibri"/>
                <a:cs typeface="Calibri"/>
              </a:rPr>
              <a:t>r2=X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56282" y="2492501"/>
            <a:ext cx="893444" cy="1419225"/>
          </a:xfrm>
          <a:custGeom>
            <a:avLst/>
            <a:gdLst/>
            <a:ahLst/>
            <a:cxnLst/>
            <a:rect l="l" t="t" r="r" b="b"/>
            <a:pathLst>
              <a:path w="893444" h="1419225">
                <a:moveTo>
                  <a:pt x="0" y="1418844"/>
                </a:moveTo>
                <a:lnTo>
                  <a:pt x="893063" y="1418844"/>
                </a:lnTo>
                <a:lnTo>
                  <a:pt x="893063" y="0"/>
                </a:lnTo>
                <a:lnTo>
                  <a:pt x="0" y="0"/>
                </a:lnTo>
                <a:lnTo>
                  <a:pt x="0" y="1418844"/>
                </a:lnTo>
                <a:close/>
              </a:path>
            </a:pathLst>
          </a:custGeom>
          <a:ln w="50800">
            <a:solidFill>
              <a:srgbClr val="E22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79797" y="2492501"/>
            <a:ext cx="893444" cy="1419225"/>
          </a:xfrm>
          <a:custGeom>
            <a:avLst/>
            <a:gdLst/>
            <a:ahLst/>
            <a:cxnLst/>
            <a:rect l="l" t="t" r="r" b="b"/>
            <a:pathLst>
              <a:path w="893445" h="1419225">
                <a:moveTo>
                  <a:pt x="893063" y="0"/>
                </a:moveTo>
                <a:lnTo>
                  <a:pt x="0" y="0"/>
                </a:lnTo>
                <a:lnTo>
                  <a:pt x="0" y="1418844"/>
                </a:lnTo>
                <a:lnTo>
                  <a:pt x="893063" y="1418844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56282" y="4537709"/>
            <a:ext cx="893444" cy="500380"/>
          </a:xfrm>
          <a:prstGeom prst="rect">
            <a:avLst/>
          </a:prstGeom>
          <a:ln w="50800">
            <a:solidFill>
              <a:srgbClr val="E22300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800" spc="5" dirty="0">
                <a:latin typeface="Calibri"/>
                <a:cs typeface="Calibri"/>
              </a:rPr>
              <a:t>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79797" y="4528565"/>
            <a:ext cx="893444" cy="500380"/>
          </a:xfrm>
          <a:custGeom>
            <a:avLst/>
            <a:gdLst/>
            <a:ahLst/>
            <a:cxnLst/>
            <a:rect l="l" t="t" r="r" b="b"/>
            <a:pathLst>
              <a:path w="893445" h="500379">
                <a:moveTo>
                  <a:pt x="893063" y="0"/>
                </a:moveTo>
                <a:lnTo>
                  <a:pt x="0" y="0"/>
                </a:lnTo>
                <a:lnTo>
                  <a:pt x="0" y="499872"/>
                </a:lnTo>
                <a:lnTo>
                  <a:pt x="893063" y="499872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454397" y="2467101"/>
          <a:ext cx="892809" cy="2534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85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55D5"/>
                      </a:solidFill>
                      <a:prstDash val="solid"/>
                    </a:lnL>
                    <a:lnR w="57150">
                      <a:solidFill>
                        <a:srgbClr val="0055D5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7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2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57150">
                      <a:solidFill>
                        <a:srgbClr val="0055D5"/>
                      </a:solidFill>
                      <a:prstDash val="solid"/>
                    </a:lnL>
                    <a:lnR w="57150">
                      <a:solidFill>
                        <a:srgbClr val="0055D5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2" name="object 12"/>
          <p:cNvGrpSpPr/>
          <p:nvPr/>
        </p:nvGrpSpPr>
        <p:grpSpPr>
          <a:xfrm>
            <a:off x="2511805" y="3891026"/>
            <a:ext cx="384175" cy="650240"/>
            <a:chOff x="2511805" y="3891026"/>
            <a:chExt cx="384175" cy="650240"/>
          </a:xfrm>
        </p:grpSpPr>
        <p:sp>
          <p:nvSpPr>
            <p:cNvPr id="13" name="object 13"/>
            <p:cNvSpPr/>
            <p:nvPr/>
          </p:nvSpPr>
          <p:spPr>
            <a:xfrm>
              <a:off x="2524505" y="3903726"/>
              <a:ext cx="358140" cy="624840"/>
            </a:xfrm>
            <a:custGeom>
              <a:avLst/>
              <a:gdLst/>
              <a:ahLst/>
              <a:cxnLst/>
              <a:rect l="l" t="t" r="r" b="b"/>
              <a:pathLst>
                <a:path w="358139" h="624839">
                  <a:moveTo>
                    <a:pt x="358139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358139" y="624840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24505" y="3903726"/>
              <a:ext cx="358140" cy="624840"/>
            </a:xfrm>
            <a:custGeom>
              <a:avLst/>
              <a:gdLst/>
              <a:ahLst/>
              <a:cxnLst/>
              <a:rect l="l" t="t" r="r" b="b"/>
              <a:pathLst>
                <a:path w="358139" h="624839">
                  <a:moveTo>
                    <a:pt x="0" y="624840"/>
                  </a:moveTo>
                  <a:lnTo>
                    <a:pt x="358139" y="624840"/>
                  </a:lnTo>
                  <a:lnTo>
                    <a:pt x="358139" y="0"/>
                  </a:lnTo>
                  <a:lnTo>
                    <a:pt x="0" y="0"/>
                  </a:lnTo>
                  <a:lnTo>
                    <a:pt x="0" y="62484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42793" y="4001262"/>
              <a:ext cx="334010" cy="386080"/>
            </a:xfrm>
            <a:custGeom>
              <a:avLst/>
              <a:gdLst/>
              <a:ahLst/>
              <a:cxnLst/>
              <a:rect l="l" t="t" r="r" b="b"/>
              <a:pathLst>
                <a:path w="334010" h="386079">
                  <a:moveTo>
                    <a:pt x="0" y="193548"/>
                  </a:moveTo>
                  <a:lnTo>
                    <a:pt x="333756" y="195071"/>
                  </a:lnTo>
                </a:path>
                <a:path w="334010" h="386079">
                  <a:moveTo>
                    <a:pt x="0" y="384048"/>
                  </a:moveTo>
                  <a:lnTo>
                    <a:pt x="333756" y="385571"/>
                  </a:lnTo>
                </a:path>
                <a:path w="334010" h="386079">
                  <a:moveTo>
                    <a:pt x="0" y="0"/>
                  </a:moveTo>
                  <a:lnTo>
                    <a:pt x="333756" y="1524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3211829" y="4756530"/>
            <a:ext cx="1209040" cy="115570"/>
          </a:xfrm>
          <a:custGeom>
            <a:avLst/>
            <a:gdLst/>
            <a:ahLst/>
            <a:cxnLst/>
            <a:rect l="l" t="t" r="r" b="b"/>
            <a:pathLst>
              <a:path w="1209039" h="115570">
                <a:moveTo>
                  <a:pt x="114172" y="1270"/>
                </a:moveTo>
                <a:lnTo>
                  <a:pt x="0" y="58547"/>
                </a:lnTo>
                <a:lnTo>
                  <a:pt x="114427" y="115570"/>
                </a:lnTo>
                <a:lnTo>
                  <a:pt x="114342" y="77470"/>
                </a:lnTo>
                <a:lnTo>
                  <a:pt x="95249" y="77470"/>
                </a:lnTo>
                <a:lnTo>
                  <a:pt x="87826" y="75975"/>
                </a:lnTo>
                <a:lnTo>
                  <a:pt x="81772" y="71897"/>
                </a:lnTo>
                <a:lnTo>
                  <a:pt x="77694" y="65843"/>
                </a:lnTo>
                <a:lnTo>
                  <a:pt x="76199" y="58420"/>
                </a:lnTo>
                <a:lnTo>
                  <a:pt x="77694" y="50996"/>
                </a:lnTo>
                <a:lnTo>
                  <a:pt x="81772" y="44942"/>
                </a:lnTo>
                <a:lnTo>
                  <a:pt x="87826" y="40864"/>
                </a:lnTo>
                <a:lnTo>
                  <a:pt x="95249" y="39370"/>
                </a:lnTo>
                <a:lnTo>
                  <a:pt x="114257" y="39370"/>
                </a:lnTo>
                <a:lnTo>
                  <a:pt x="114172" y="1270"/>
                </a:lnTo>
                <a:close/>
              </a:path>
              <a:path w="1209039" h="115570">
                <a:moveTo>
                  <a:pt x="95249" y="39370"/>
                </a:moveTo>
                <a:lnTo>
                  <a:pt x="87826" y="40864"/>
                </a:lnTo>
                <a:lnTo>
                  <a:pt x="81772" y="44942"/>
                </a:lnTo>
                <a:lnTo>
                  <a:pt x="77694" y="50996"/>
                </a:lnTo>
                <a:lnTo>
                  <a:pt x="76199" y="58420"/>
                </a:lnTo>
                <a:lnTo>
                  <a:pt x="77694" y="65843"/>
                </a:lnTo>
                <a:lnTo>
                  <a:pt x="81772" y="71897"/>
                </a:lnTo>
                <a:lnTo>
                  <a:pt x="87826" y="75975"/>
                </a:lnTo>
                <a:lnTo>
                  <a:pt x="95249" y="77470"/>
                </a:lnTo>
                <a:lnTo>
                  <a:pt x="102673" y="75975"/>
                </a:lnTo>
                <a:lnTo>
                  <a:pt x="108727" y="71897"/>
                </a:lnTo>
                <a:lnTo>
                  <a:pt x="112805" y="65843"/>
                </a:lnTo>
                <a:lnTo>
                  <a:pt x="114300" y="58420"/>
                </a:lnTo>
                <a:lnTo>
                  <a:pt x="112805" y="50996"/>
                </a:lnTo>
                <a:lnTo>
                  <a:pt x="108727" y="44942"/>
                </a:lnTo>
                <a:lnTo>
                  <a:pt x="102673" y="40864"/>
                </a:lnTo>
                <a:lnTo>
                  <a:pt x="95249" y="39370"/>
                </a:lnTo>
                <a:close/>
              </a:path>
              <a:path w="1209039" h="115570">
                <a:moveTo>
                  <a:pt x="114299" y="58420"/>
                </a:moveTo>
                <a:lnTo>
                  <a:pt x="112805" y="65843"/>
                </a:lnTo>
                <a:lnTo>
                  <a:pt x="108727" y="71897"/>
                </a:lnTo>
                <a:lnTo>
                  <a:pt x="102673" y="75975"/>
                </a:lnTo>
                <a:lnTo>
                  <a:pt x="95249" y="77470"/>
                </a:lnTo>
                <a:lnTo>
                  <a:pt x="114342" y="77470"/>
                </a:lnTo>
                <a:lnTo>
                  <a:pt x="114299" y="58420"/>
                </a:lnTo>
                <a:close/>
              </a:path>
              <a:path w="1209039" h="115570">
                <a:moveTo>
                  <a:pt x="114257" y="39370"/>
                </a:moveTo>
                <a:lnTo>
                  <a:pt x="95249" y="39370"/>
                </a:lnTo>
                <a:lnTo>
                  <a:pt x="102673" y="40864"/>
                </a:lnTo>
                <a:lnTo>
                  <a:pt x="108727" y="44942"/>
                </a:lnTo>
                <a:lnTo>
                  <a:pt x="112805" y="50996"/>
                </a:lnTo>
                <a:lnTo>
                  <a:pt x="114300" y="58420"/>
                </a:lnTo>
                <a:lnTo>
                  <a:pt x="114257" y="39370"/>
                </a:lnTo>
                <a:close/>
              </a:path>
              <a:path w="1209039" h="115570">
                <a:moveTo>
                  <a:pt x="209549" y="39243"/>
                </a:moveTo>
                <a:lnTo>
                  <a:pt x="202126" y="40737"/>
                </a:lnTo>
                <a:lnTo>
                  <a:pt x="196072" y="44815"/>
                </a:lnTo>
                <a:lnTo>
                  <a:pt x="191994" y="50869"/>
                </a:lnTo>
                <a:lnTo>
                  <a:pt x="190499" y="58293"/>
                </a:lnTo>
                <a:lnTo>
                  <a:pt x="192012" y="65716"/>
                </a:lnTo>
                <a:lnTo>
                  <a:pt x="196119" y="71770"/>
                </a:lnTo>
                <a:lnTo>
                  <a:pt x="202180" y="75848"/>
                </a:lnTo>
                <a:lnTo>
                  <a:pt x="209549" y="77343"/>
                </a:lnTo>
                <a:lnTo>
                  <a:pt x="209677" y="77343"/>
                </a:lnTo>
                <a:lnTo>
                  <a:pt x="217100" y="75848"/>
                </a:lnTo>
                <a:lnTo>
                  <a:pt x="223154" y="71770"/>
                </a:lnTo>
                <a:lnTo>
                  <a:pt x="227232" y="65716"/>
                </a:lnTo>
                <a:lnTo>
                  <a:pt x="228727" y="58293"/>
                </a:lnTo>
                <a:lnTo>
                  <a:pt x="227159" y="50869"/>
                </a:lnTo>
                <a:lnTo>
                  <a:pt x="223043" y="44815"/>
                </a:lnTo>
                <a:lnTo>
                  <a:pt x="216975" y="40737"/>
                </a:lnTo>
                <a:lnTo>
                  <a:pt x="209549" y="39243"/>
                </a:lnTo>
                <a:close/>
              </a:path>
              <a:path w="1209039" h="115570">
                <a:moveTo>
                  <a:pt x="323977" y="39116"/>
                </a:moveTo>
                <a:lnTo>
                  <a:pt x="323849" y="39116"/>
                </a:lnTo>
                <a:lnTo>
                  <a:pt x="316482" y="40610"/>
                </a:lnTo>
                <a:lnTo>
                  <a:pt x="310435" y="44688"/>
                </a:lnTo>
                <a:lnTo>
                  <a:pt x="306365" y="50742"/>
                </a:lnTo>
                <a:lnTo>
                  <a:pt x="304927" y="58166"/>
                </a:lnTo>
                <a:lnTo>
                  <a:pt x="306421" y="65589"/>
                </a:lnTo>
                <a:lnTo>
                  <a:pt x="310499" y="71643"/>
                </a:lnTo>
                <a:lnTo>
                  <a:pt x="316553" y="75721"/>
                </a:lnTo>
                <a:lnTo>
                  <a:pt x="323977" y="77216"/>
                </a:lnTo>
                <a:lnTo>
                  <a:pt x="331400" y="75703"/>
                </a:lnTo>
                <a:lnTo>
                  <a:pt x="337454" y="71596"/>
                </a:lnTo>
                <a:lnTo>
                  <a:pt x="341532" y="65535"/>
                </a:lnTo>
                <a:lnTo>
                  <a:pt x="343027" y="58166"/>
                </a:lnTo>
                <a:lnTo>
                  <a:pt x="341532" y="50742"/>
                </a:lnTo>
                <a:lnTo>
                  <a:pt x="337454" y="44688"/>
                </a:lnTo>
                <a:lnTo>
                  <a:pt x="331400" y="40610"/>
                </a:lnTo>
                <a:lnTo>
                  <a:pt x="323977" y="39116"/>
                </a:lnTo>
                <a:close/>
              </a:path>
              <a:path w="1209039" h="115570">
                <a:moveTo>
                  <a:pt x="438277" y="38989"/>
                </a:moveTo>
                <a:lnTo>
                  <a:pt x="430853" y="40483"/>
                </a:lnTo>
                <a:lnTo>
                  <a:pt x="424799" y="44561"/>
                </a:lnTo>
                <a:lnTo>
                  <a:pt x="420721" y="50615"/>
                </a:lnTo>
                <a:lnTo>
                  <a:pt x="419227" y="58039"/>
                </a:lnTo>
                <a:lnTo>
                  <a:pt x="420721" y="65462"/>
                </a:lnTo>
                <a:lnTo>
                  <a:pt x="424799" y="71516"/>
                </a:lnTo>
                <a:lnTo>
                  <a:pt x="430853" y="75594"/>
                </a:lnTo>
                <a:lnTo>
                  <a:pt x="438277" y="77089"/>
                </a:lnTo>
                <a:lnTo>
                  <a:pt x="445700" y="75574"/>
                </a:lnTo>
                <a:lnTo>
                  <a:pt x="451754" y="71453"/>
                </a:lnTo>
                <a:lnTo>
                  <a:pt x="455832" y="65355"/>
                </a:lnTo>
                <a:lnTo>
                  <a:pt x="457327" y="57912"/>
                </a:lnTo>
                <a:lnTo>
                  <a:pt x="455832" y="50561"/>
                </a:lnTo>
                <a:lnTo>
                  <a:pt x="451754" y="44545"/>
                </a:lnTo>
                <a:lnTo>
                  <a:pt x="445700" y="40481"/>
                </a:lnTo>
                <a:lnTo>
                  <a:pt x="438277" y="38989"/>
                </a:lnTo>
                <a:close/>
              </a:path>
              <a:path w="1209039" h="115570">
                <a:moveTo>
                  <a:pt x="552577" y="38862"/>
                </a:moveTo>
                <a:lnTo>
                  <a:pt x="545153" y="40356"/>
                </a:lnTo>
                <a:lnTo>
                  <a:pt x="539099" y="44434"/>
                </a:lnTo>
                <a:lnTo>
                  <a:pt x="535021" y="50488"/>
                </a:lnTo>
                <a:lnTo>
                  <a:pt x="533527" y="57912"/>
                </a:lnTo>
                <a:lnTo>
                  <a:pt x="535039" y="65335"/>
                </a:lnTo>
                <a:lnTo>
                  <a:pt x="539146" y="71389"/>
                </a:lnTo>
                <a:lnTo>
                  <a:pt x="545207" y="75467"/>
                </a:lnTo>
                <a:lnTo>
                  <a:pt x="552577" y="76962"/>
                </a:lnTo>
                <a:lnTo>
                  <a:pt x="560125" y="75394"/>
                </a:lnTo>
                <a:lnTo>
                  <a:pt x="566165" y="71278"/>
                </a:lnTo>
                <a:lnTo>
                  <a:pt x="570206" y="65210"/>
                </a:lnTo>
                <a:lnTo>
                  <a:pt x="571627" y="57785"/>
                </a:lnTo>
                <a:lnTo>
                  <a:pt x="570132" y="50363"/>
                </a:lnTo>
                <a:lnTo>
                  <a:pt x="566054" y="44323"/>
                </a:lnTo>
                <a:lnTo>
                  <a:pt x="560000" y="40282"/>
                </a:lnTo>
                <a:lnTo>
                  <a:pt x="552577" y="38862"/>
                </a:lnTo>
                <a:close/>
              </a:path>
              <a:path w="1209039" h="115570">
                <a:moveTo>
                  <a:pt x="667004" y="38608"/>
                </a:moveTo>
                <a:lnTo>
                  <a:pt x="659453" y="40122"/>
                </a:lnTo>
                <a:lnTo>
                  <a:pt x="653399" y="44243"/>
                </a:lnTo>
                <a:lnTo>
                  <a:pt x="649321" y="50341"/>
                </a:lnTo>
                <a:lnTo>
                  <a:pt x="647827" y="57785"/>
                </a:lnTo>
                <a:lnTo>
                  <a:pt x="649394" y="65135"/>
                </a:lnTo>
                <a:lnTo>
                  <a:pt x="653510" y="71151"/>
                </a:lnTo>
                <a:lnTo>
                  <a:pt x="659578" y="75215"/>
                </a:lnTo>
                <a:lnTo>
                  <a:pt x="667004" y="76708"/>
                </a:lnTo>
                <a:lnTo>
                  <a:pt x="674427" y="75213"/>
                </a:lnTo>
                <a:lnTo>
                  <a:pt x="680481" y="71135"/>
                </a:lnTo>
                <a:lnTo>
                  <a:pt x="684559" y="65081"/>
                </a:lnTo>
                <a:lnTo>
                  <a:pt x="686054" y="57658"/>
                </a:lnTo>
                <a:lnTo>
                  <a:pt x="684541" y="50234"/>
                </a:lnTo>
                <a:lnTo>
                  <a:pt x="680434" y="44180"/>
                </a:lnTo>
                <a:lnTo>
                  <a:pt x="674373" y="40102"/>
                </a:lnTo>
                <a:lnTo>
                  <a:pt x="667004" y="38608"/>
                </a:lnTo>
                <a:close/>
              </a:path>
              <a:path w="1209039" h="115570">
                <a:moveTo>
                  <a:pt x="781304" y="38481"/>
                </a:moveTo>
                <a:lnTo>
                  <a:pt x="773880" y="39993"/>
                </a:lnTo>
                <a:lnTo>
                  <a:pt x="767826" y="44100"/>
                </a:lnTo>
                <a:lnTo>
                  <a:pt x="763748" y="50161"/>
                </a:lnTo>
                <a:lnTo>
                  <a:pt x="762254" y="57531"/>
                </a:lnTo>
                <a:lnTo>
                  <a:pt x="763748" y="64954"/>
                </a:lnTo>
                <a:lnTo>
                  <a:pt x="767826" y="71008"/>
                </a:lnTo>
                <a:lnTo>
                  <a:pt x="773880" y="75086"/>
                </a:lnTo>
                <a:lnTo>
                  <a:pt x="781304" y="76581"/>
                </a:lnTo>
                <a:lnTo>
                  <a:pt x="788727" y="75086"/>
                </a:lnTo>
                <a:lnTo>
                  <a:pt x="794781" y="71008"/>
                </a:lnTo>
                <a:lnTo>
                  <a:pt x="798859" y="64954"/>
                </a:lnTo>
                <a:lnTo>
                  <a:pt x="800354" y="57531"/>
                </a:lnTo>
                <a:lnTo>
                  <a:pt x="798859" y="50107"/>
                </a:lnTo>
                <a:lnTo>
                  <a:pt x="794781" y="44053"/>
                </a:lnTo>
                <a:lnTo>
                  <a:pt x="788727" y="39975"/>
                </a:lnTo>
                <a:lnTo>
                  <a:pt x="781304" y="38481"/>
                </a:lnTo>
                <a:close/>
              </a:path>
              <a:path w="1209039" h="115570">
                <a:moveTo>
                  <a:pt x="895604" y="38354"/>
                </a:moveTo>
                <a:lnTo>
                  <a:pt x="888180" y="39848"/>
                </a:lnTo>
                <a:lnTo>
                  <a:pt x="882126" y="43926"/>
                </a:lnTo>
                <a:lnTo>
                  <a:pt x="878048" y="49980"/>
                </a:lnTo>
                <a:lnTo>
                  <a:pt x="876554" y="57404"/>
                </a:lnTo>
                <a:lnTo>
                  <a:pt x="878048" y="64827"/>
                </a:lnTo>
                <a:lnTo>
                  <a:pt x="882126" y="70881"/>
                </a:lnTo>
                <a:lnTo>
                  <a:pt x="888180" y="74959"/>
                </a:lnTo>
                <a:lnTo>
                  <a:pt x="895604" y="76454"/>
                </a:lnTo>
                <a:lnTo>
                  <a:pt x="903081" y="74959"/>
                </a:lnTo>
                <a:lnTo>
                  <a:pt x="909097" y="70881"/>
                </a:lnTo>
                <a:lnTo>
                  <a:pt x="913161" y="64827"/>
                </a:lnTo>
                <a:lnTo>
                  <a:pt x="914654" y="57404"/>
                </a:lnTo>
                <a:lnTo>
                  <a:pt x="913159" y="49980"/>
                </a:lnTo>
                <a:lnTo>
                  <a:pt x="909081" y="43926"/>
                </a:lnTo>
                <a:lnTo>
                  <a:pt x="903027" y="39848"/>
                </a:lnTo>
                <a:lnTo>
                  <a:pt x="895604" y="38354"/>
                </a:lnTo>
                <a:close/>
              </a:path>
              <a:path w="1209039" h="115570">
                <a:moveTo>
                  <a:pt x="1010031" y="38227"/>
                </a:moveTo>
                <a:lnTo>
                  <a:pt x="1002480" y="39721"/>
                </a:lnTo>
                <a:lnTo>
                  <a:pt x="996426" y="43799"/>
                </a:lnTo>
                <a:lnTo>
                  <a:pt x="992348" y="49853"/>
                </a:lnTo>
                <a:lnTo>
                  <a:pt x="990854" y="57277"/>
                </a:lnTo>
                <a:lnTo>
                  <a:pt x="992368" y="64700"/>
                </a:lnTo>
                <a:lnTo>
                  <a:pt x="996489" y="70754"/>
                </a:lnTo>
                <a:lnTo>
                  <a:pt x="1002587" y="74832"/>
                </a:lnTo>
                <a:lnTo>
                  <a:pt x="1010031" y="76327"/>
                </a:lnTo>
                <a:lnTo>
                  <a:pt x="1017454" y="74832"/>
                </a:lnTo>
                <a:lnTo>
                  <a:pt x="1023508" y="70754"/>
                </a:lnTo>
                <a:lnTo>
                  <a:pt x="1027586" y="64700"/>
                </a:lnTo>
                <a:lnTo>
                  <a:pt x="1029081" y="57277"/>
                </a:lnTo>
                <a:lnTo>
                  <a:pt x="1027568" y="49853"/>
                </a:lnTo>
                <a:lnTo>
                  <a:pt x="1023461" y="43799"/>
                </a:lnTo>
                <a:lnTo>
                  <a:pt x="1017400" y="39721"/>
                </a:lnTo>
                <a:lnTo>
                  <a:pt x="1010031" y="38227"/>
                </a:lnTo>
                <a:close/>
              </a:path>
              <a:path w="1209039" h="115570">
                <a:moveTo>
                  <a:pt x="1094105" y="0"/>
                </a:moveTo>
                <a:lnTo>
                  <a:pt x="1094358" y="114300"/>
                </a:lnTo>
                <a:lnTo>
                  <a:pt x="1208532" y="57023"/>
                </a:lnTo>
                <a:lnTo>
                  <a:pt x="10941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119876" y="1951660"/>
            <a:ext cx="3152775" cy="99949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25550">
              <a:lnSpc>
                <a:spcPct val="100000"/>
              </a:lnSpc>
              <a:spcBef>
                <a:spcPts val="390"/>
              </a:spcBef>
              <a:tabLst>
                <a:tab pos="3139440" algn="l"/>
              </a:tabLst>
            </a:pPr>
            <a:r>
              <a:rPr sz="2950" u="heavy" spc="-1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Program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2950" dirty="0">
                <a:latin typeface="Calibri"/>
                <a:cs typeface="Calibri"/>
              </a:rPr>
              <a:t>Initially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X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==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Y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== </a:t>
            </a:r>
            <a:r>
              <a:rPr sz="2950" spc="-50" dirty="0">
                <a:latin typeface="Calibri"/>
                <a:cs typeface="Calibri"/>
              </a:rPr>
              <a:t>0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46797" y="4327016"/>
            <a:ext cx="2124075" cy="926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dirty="0">
                <a:latin typeface="Calibri"/>
                <a:cs typeface="Calibri"/>
              </a:rPr>
              <a:t>Is</a:t>
            </a:r>
            <a:r>
              <a:rPr sz="2950" spc="-10" dirty="0">
                <a:latin typeface="Calibri"/>
                <a:cs typeface="Calibri"/>
              </a:rPr>
              <a:t> r1==r2==0</a:t>
            </a:r>
            <a:endParaRPr sz="2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950" dirty="0">
                <a:latin typeface="Calibri"/>
                <a:cs typeface="Calibri"/>
              </a:rPr>
              <a:t>a</a:t>
            </a:r>
            <a:r>
              <a:rPr sz="2950" spc="-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valid</a:t>
            </a:r>
            <a:r>
              <a:rPr sz="2950" spc="-4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result?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506" rIns="0" bIns="0" rtlCol="0">
            <a:spAutoFit/>
          </a:bodyPr>
          <a:lstStyle/>
          <a:p>
            <a:pPr marL="1449705">
              <a:lnSpc>
                <a:spcPct val="100000"/>
              </a:lnSpc>
              <a:spcBef>
                <a:spcPts val="105"/>
              </a:spcBef>
            </a:pPr>
            <a:r>
              <a:rPr sz="5200" dirty="0"/>
              <a:t>Reordering</a:t>
            </a:r>
            <a:r>
              <a:rPr sz="5200" spc="-160" dirty="0"/>
              <a:t> </a:t>
            </a:r>
            <a:r>
              <a:rPr sz="5200" dirty="0"/>
              <a:t>#1:</a:t>
            </a:r>
            <a:r>
              <a:rPr sz="5200" spc="-145" dirty="0"/>
              <a:t> </a:t>
            </a:r>
            <a:r>
              <a:rPr sz="5200" dirty="0"/>
              <a:t>Write</a:t>
            </a:r>
            <a:r>
              <a:rPr sz="5200" spc="-130" dirty="0"/>
              <a:t> </a:t>
            </a:r>
            <a:r>
              <a:rPr sz="5200" spc="-30" dirty="0"/>
              <a:t>Buffers</a:t>
            </a:r>
            <a:endParaRPr sz="5200"/>
          </a:p>
        </p:txBody>
      </p:sp>
      <p:sp>
        <p:nvSpPr>
          <p:cNvPr id="3" name="object 3"/>
          <p:cNvSpPr txBox="1"/>
          <p:nvPr/>
        </p:nvSpPr>
        <p:spPr>
          <a:xfrm>
            <a:off x="7314945" y="3117850"/>
            <a:ext cx="51562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5" dirty="0">
                <a:latin typeface="Calibri"/>
                <a:cs typeface="Calibri"/>
              </a:rPr>
              <a:t>X=1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72908" y="3787902"/>
            <a:ext cx="61722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0" dirty="0">
                <a:latin typeface="Calibri"/>
                <a:cs typeface="Calibri"/>
              </a:rPr>
              <a:t>r1=Y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47506" y="3100196"/>
            <a:ext cx="50609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5" dirty="0"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77782" y="3769563"/>
            <a:ext cx="628650" cy="412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0" spc="-20" dirty="0">
                <a:latin typeface="Calibri"/>
                <a:cs typeface="Calibri"/>
              </a:rPr>
              <a:t>r2=X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56282" y="2492501"/>
            <a:ext cx="893444" cy="1419225"/>
          </a:xfrm>
          <a:custGeom>
            <a:avLst/>
            <a:gdLst/>
            <a:ahLst/>
            <a:cxnLst/>
            <a:rect l="l" t="t" r="r" b="b"/>
            <a:pathLst>
              <a:path w="893444" h="1419225">
                <a:moveTo>
                  <a:pt x="0" y="1418844"/>
                </a:moveTo>
                <a:lnTo>
                  <a:pt x="893063" y="1418844"/>
                </a:lnTo>
                <a:lnTo>
                  <a:pt x="893063" y="0"/>
                </a:lnTo>
                <a:lnTo>
                  <a:pt x="0" y="0"/>
                </a:lnTo>
                <a:lnTo>
                  <a:pt x="0" y="1418844"/>
                </a:lnTo>
                <a:close/>
              </a:path>
            </a:pathLst>
          </a:custGeom>
          <a:ln w="50800">
            <a:solidFill>
              <a:srgbClr val="E22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79797" y="2492501"/>
            <a:ext cx="893444" cy="1419225"/>
          </a:xfrm>
          <a:custGeom>
            <a:avLst/>
            <a:gdLst/>
            <a:ahLst/>
            <a:cxnLst/>
            <a:rect l="l" t="t" r="r" b="b"/>
            <a:pathLst>
              <a:path w="893445" h="1419225">
                <a:moveTo>
                  <a:pt x="893063" y="0"/>
                </a:moveTo>
                <a:lnTo>
                  <a:pt x="0" y="0"/>
                </a:lnTo>
                <a:lnTo>
                  <a:pt x="0" y="1418844"/>
                </a:lnTo>
                <a:lnTo>
                  <a:pt x="893063" y="1418844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56282" y="4537709"/>
            <a:ext cx="893444" cy="500380"/>
          </a:xfrm>
          <a:prstGeom prst="rect">
            <a:avLst/>
          </a:prstGeom>
          <a:ln w="50800">
            <a:solidFill>
              <a:srgbClr val="E22300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800" spc="5" dirty="0">
                <a:latin typeface="Calibri"/>
                <a:cs typeface="Calibri"/>
              </a:rPr>
              <a:t>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79797" y="4528565"/>
            <a:ext cx="893444" cy="500380"/>
          </a:xfrm>
          <a:custGeom>
            <a:avLst/>
            <a:gdLst/>
            <a:ahLst/>
            <a:cxnLst/>
            <a:rect l="l" t="t" r="r" b="b"/>
            <a:pathLst>
              <a:path w="893445" h="500379">
                <a:moveTo>
                  <a:pt x="893063" y="0"/>
                </a:moveTo>
                <a:lnTo>
                  <a:pt x="0" y="0"/>
                </a:lnTo>
                <a:lnTo>
                  <a:pt x="0" y="499872"/>
                </a:lnTo>
                <a:lnTo>
                  <a:pt x="893063" y="499872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454397" y="2467101"/>
          <a:ext cx="892809" cy="2534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85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55D5"/>
                      </a:solidFill>
                      <a:prstDash val="solid"/>
                    </a:lnL>
                    <a:lnR w="57150">
                      <a:solidFill>
                        <a:srgbClr val="0055D5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7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2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57150">
                      <a:solidFill>
                        <a:srgbClr val="0055D5"/>
                      </a:solidFill>
                      <a:prstDash val="solid"/>
                    </a:lnL>
                    <a:lnR w="57150">
                      <a:solidFill>
                        <a:srgbClr val="0055D5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2" name="object 12"/>
          <p:cNvGrpSpPr/>
          <p:nvPr/>
        </p:nvGrpSpPr>
        <p:grpSpPr>
          <a:xfrm>
            <a:off x="2511805" y="3891026"/>
            <a:ext cx="384175" cy="650240"/>
            <a:chOff x="2511805" y="3891026"/>
            <a:chExt cx="384175" cy="650240"/>
          </a:xfrm>
        </p:grpSpPr>
        <p:sp>
          <p:nvSpPr>
            <p:cNvPr id="13" name="object 13"/>
            <p:cNvSpPr/>
            <p:nvPr/>
          </p:nvSpPr>
          <p:spPr>
            <a:xfrm>
              <a:off x="2524505" y="3903726"/>
              <a:ext cx="358140" cy="624840"/>
            </a:xfrm>
            <a:custGeom>
              <a:avLst/>
              <a:gdLst/>
              <a:ahLst/>
              <a:cxnLst/>
              <a:rect l="l" t="t" r="r" b="b"/>
              <a:pathLst>
                <a:path w="358139" h="624839">
                  <a:moveTo>
                    <a:pt x="358139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358139" y="624840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24505" y="3903726"/>
              <a:ext cx="358140" cy="624840"/>
            </a:xfrm>
            <a:custGeom>
              <a:avLst/>
              <a:gdLst/>
              <a:ahLst/>
              <a:cxnLst/>
              <a:rect l="l" t="t" r="r" b="b"/>
              <a:pathLst>
                <a:path w="358139" h="624839">
                  <a:moveTo>
                    <a:pt x="0" y="624840"/>
                  </a:moveTo>
                  <a:lnTo>
                    <a:pt x="358139" y="624840"/>
                  </a:lnTo>
                  <a:lnTo>
                    <a:pt x="358139" y="0"/>
                  </a:lnTo>
                  <a:lnTo>
                    <a:pt x="0" y="0"/>
                  </a:lnTo>
                  <a:lnTo>
                    <a:pt x="0" y="62484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42793" y="4001262"/>
              <a:ext cx="334010" cy="386080"/>
            </a:xfrm>
            <a:custGeom>
              <a:avLst/>
              <a:gdLst/>
              <a:ahLst/>
              <a:cxnLst/>
              <a:rect l="l" t="t" r="r" b="b"/>
              <a:pathLst>
                <a:path w="334010" h="386079">
                  <a:moveTo>
                    <a:pt x="0" y="193548"/>
                  </a:moveTo>
                  <a:lnTo>
                    <a:pt x="333756" y="195071"/>
                  </a:lnTo>
                </a:path>
                <a:path w="334010" h="386079">
                  <a:moveTo>
                    <a:pt x="0" y="384048"/>
                  </a:moveTo>
                  <a:lnTo>
                    <a:pt x="333756" y="385571"/>
                  </a:lnTo>
                </a:path>
                <a:path w="334010" h="386079">
                  <a:moveTo>
                    <a:pt x="0" y="0"/>
                  </a:moveTo>
                  <a:lnTo>
                    <a:pt x="333756" y="1524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3211829" y="4756530"/>
            <a:ext cx="1209040" cy="115570"/>
          </a:xfrm>
          <a:custGeom>
            <a:avLst/>
            <a:gdLst/>
            <a:ahLst/>
            <a:cxnLst/>
            <a:rect l="l" t="t" r="r" b="b"/>
            <a:pathLst>
              <a:path w="1209039" h="115570">
                <a:moveTo>
                  <a:pt x="114172" y="1270"/>
                </a:moveTo>
                <a:lnTo>
                  <a:pt x="0" y="58547"/>
                </a:lnTo>
                <a:lnTo>
                  <a:pt x="114427" y="115570"/>
                </a:lnTo>
                <a:lnTo>
                  <a:pt x="114342" y="77470"/>
                </a:lnTo>
                <a:lnTo>
                  <a:pt x="95249" y="77470"/>
                </a:lnTo>
                <a:lnTo>
                  <a:pt x="87826" y="75975"/>
                </a:lnTo>
                <a:lnTo>
                  <a:pt x="81772" y="71897"/>
                </a:lnTo>
                <a:lnTo>
                  <a:pt x="77694" y="65843"/>
                </a:lnTo>
                <a:lnTo>
                  <a:pt x="76199" y="58420"/>
                </a:lnTo>
                <a:lnTo>
                  <a:pt x="77694" y="50996"/>
                </a:lnTo>
                <a:lnTo>
                  <a:pt x="81772" y="44942"/>
                </a:lnTo>
                <a:lnTo>
                  <a:pt x="87826" y="40864"/>
                </a:lnTo>
                <a:lnTo>
                  <a:pt x="95249" y="39370"/>
                </a:lnTo>
                <a:lnTo>
                  <a:pt x="114257" y="39370"/>
                </a:lnTo>
                <a:lnTo>
                  <a:pt x="114172" y="1270"/>
                </a:lnTo>
                <a:close/>
              </a:path>
              <a:path w="1209039" h="115570">
                <a:moveTo>
                  <a:pt x="95249" y="39370"/>
                </a:moveTo>
                <a:lnTo>
                  <a:pt x="87826" y="40864"/>
                </a:lnTo>
                <a:lnTo>
                  <a:pt x="81772" y="44942"/>
                </a:lnTo>
                <a:lnTo>
                  <a:pt x="77694" y="50996"/>
                </a:lnTo>
                <a:lnTo>
                  <a:pt x="76199" y="58420"/>
                </a:lnTo>
                <a:lnTo>
                  <a:pt x="77694" y="65843"/>
                </a:lnTo>
                <a:lnTo>
                  <a:pt x="81772" y="71897"/>
                </a:lnTo>
                <a:lnTo>
                  <a:pt x="87826" y="75975"/>
                </a:lnTo>
                <a:lnTo>
                  <a:pt x="95249" y="77470"/>
                </a:lnTo>
                <a:lnTo>
                  <a:pt x="102673" y="75975"/>
                </a:lnTo>
                <a:lnTo>
                  <a:pt x="108727" y="71897"/>
                </a:lnTo>
                <a:lnTo>
                  <a:pt x="112805" y="65843"/>
                </a:lnTo>
                <a:lnTo>
                  <a:pt x="114300" y="58420"/>
                </a:lnTo>
                <a:lnTo>
                  <a:pt x="112805" y="50996"/>
                </a:lnTo>
                <a:lnTo>
                  <a:pt x="108727" y="44942"/>
                </a:lnTo>
                <a:lnTo>
                  <a:pt x="102673" y="40864"/>
                </a:lnTo>
                <a:lnTo>
                  <a:pt x="95249" y="39370"/>
                </a:lnTo>
                <a:close/>
              </a:path>
              <a:path w="1209039" h="115570">
                <a:moveTo>
                  <a:pt x="114299" y="58420"/>
                </a:moveTo>
                <a:lnTo>
                  <a:pt x="112805" y="65843"/>
                </a:lnTo>
                <a:lnTo>
                  <a:pt x="108727" y="71897"/>
                </a:lnTo>
                <a:lnTo>
                  <a:pt x="102673" y="75975"/>
                </a:lnTo>
                <a:lnTo>
                  <a:pt x="95249" y="77470"/>
                </a:lnTo>
                <a:lnTo>
                  <a:pt x="114342" y="77470"/>
                </a:lnTo>
                <a:lnTo>
                  <a:pt x="114299" y="58420"/>
                </a:lnTo>
                <a:close/>
              </a:path>
              <a:path w="1209039" h="115570">
                <a:moveTo>
                  <a:pt x="114257" y="39370"/>
                </a:moveTo>
                <a:lnTo>
                  <a:pt x="95249" y="39370"/>
                </a:lnTo>
                <a:lnTo>
                  <a:pt x="102673" y="40864"/>
                </a:lnTo>
                <a:lnTo>
                  <a:pt x="108727" y="44942"/>
                </a:lnTo>
                <a:lnTo>
                  <a:pt x="112805" y="50996"/>
                </a:lnTo>
                <a:lnTo>
                  <a:pt x="114300" y="58420"/>
                </a:lnTo>
                <a:lnTo>
                  <a:pt x="114257" y="39370"/>
                </a:lnTo>
                <a:close/>
              </a:path>
              <a:path w="1209039" h="115570">
                <a:moveTo>
                  <a:pt x="209549" y="39243"/>
                </a:moveTo>
                <a:lnTo>
                  <a:pt x="202126" y="40737"/>
                </a:lnTo>
                <a:lnTo>
                  <a:pt x="196072" y="44815"/>
                </a:lnTo>
                <a:lnTo>
                  <a:pt x="191994" y="50869"/>
                </a:lnTo>
                <a:lnTo>
                  <a:pt x="190499" y="58293"/>
                </a:lnTo>
                <a:lnTo>
                  <a:pt x="192012" y="65716"/>
                </a:lnTo>
                <a:lnTo>
                  <a:pt x="196119" y="71770"/>
                </a:lnTo>
                <a:lnTo>
                  <a:pt x="202180" y="75848"/>
                </a:lnTo>
                <a:lnTo>
                  <a:pt x="209549" y="77343"/>
                </a:lnTo>
                <a:lnTo>
                  <a:pt x="209677" y="77343"/>
                </a:lnTo>
                <a:lnTo>
                  <a:pt x="217100" y="75848"/>
                </a:lnTo>
                <a:lnTo>
                  <a:pt x="223154" y="71770"/>
                </a:lnTo>
                <a:lnTo>
                  <a:pt x="227232" y="65716"/>
                </a:lnTo>
                <a:lnTo>
                  <a:pt x="228727" y="58293"/>
                </a:lnTo>
                <a:lnTo>
                  <a:pt x="227159" y="50869"/>
                </a:lnTo>
                <a:lnTo>
                  <a:pt x="223043" y="44815"/>
                </a:lnTo>
                <a:lnTo>
                  <a:pt x="216975" y="40737"/>
                </a:lnTo>
                <a:lnTo>
                  <a:pt x="209549" y="39243"/>
                </a:lnTo>
                <a:close/>
              </a:path>
              <a:path w="1209039" h="115570">
                <a:moveTo>
                  <a:pt x="323977" y="39116"/>
                </a:moveTo>
                <a:lnTo>
                  <a:pt x="323849" y="39116"/>
                </a:lnTo>
                <a:lnTo>
                  <a:pt x="316482" y="40610"/>
                </a:lnTo>
                <a:lnTo>
                  <a:pt x="310435" y="44688"/>
                </a:lnTo>
                <a:lnTo>
                  <a:pt x="306365" y="50742"/>
                </a:lnTo>
                <a:lnTo>
                  <a:pt x="304927" y="58166"/>
                </a:lnTo>
                <a:lnTo>
                  <a:pt x="306421" y="65589"/>
                </a:lnTo>
                <a:lnTo>
                  <a:pt x="310499" y="71643"/>
                </a:lnTo>
                <a:lnTo>
                  <a:pt x="316553" y="75721"/>
                </a:lnTo>
                <a:lnTo>
                  <a:pt x="323977" y="77216"/>
                </a:lnTo>
                <a:lnTo>
                  <a:pt x="331400" y="75703"/>
                </a:lnTo>
                <a:lnTo>
                  <a:pt x="337454" y="71596"/>
                </a:lnTo>
                <a:lnTo>
                  <a:pt x="341532" y="65535"/>
                </a:lnTo>
                <a:lnTo>
                  <a:pt x="343027" y="58166"/>
                </a:lnTo>
                <a:lnTo>
                  <a:pt x="341532" y="50742"/>
                </a:lnTo>
                <a:lnTo>
                  <a:pt x="337454" y="44688"/>
                </a:lnTo>
                <a:lnTo>
                  <a:pt x="331400" y="40610"/>
                </a:lnTo>
                <a:lnTo>
                  <a:pt x="323977" y="39116"/>
                </a:lnTo>
                <a:close/>
              </a:path>
              <a:path w="1209039" h="115570">
                <a:moveTo>
                  <a:pt x="438277" y="38989"/>
                </a:moveTo>
                <a:lnTo>
                  <a:pt x="430853" y="40483"/>
                </a:lnTo>
                <a:lnTo>
                  <a:pt x="424799" y="44561"/>
                </a:lnTo>
                <a:lnTo>
                  <a:pt x="420721" y="50615"/>
                </a:lnTo>
                <a:lnTo>
                  <a:pt x="419227" y="58039"/>
                </a:lnTo>
                <a:lnTo>
                  <a:pt x="420721" y="65462"/>
                </a:lnTo>
                <a:lnTo>
                  <a:pt x="424799" y="71516"/>
                </a:lnTo>
                <a:lnTo>
                  <a:pt x="430853" y="75594"/>
                </a:lnTo>
                <a:lnTo>
                  <a:pt x="438277" y="77089"/>
                </a:lnTo>
                <a:lnTo>
                  <a:pt x="445700" y="75574"/>
                </a:lnTo>
                <a:lnTo>
                  <a:pt x="451754" y="71453"/>
                </a:lnTo>
                <a:lnTo>
                  <a:pt x="455832" y="65355"/>
                </a:lnTo>
                <a:lnTo>
                  <a:pt x="457327" y="57912"/>
                </a:lnTo>
                <a:lnTo>
                  <a:pt x="455832" y="50561"/>
                </a:lnTo>
                <a:lnTo>
                  <a:pt x="451754" y="44545"/>
                </a:lnTo>
                <a:lnTo>
                  <a:pt x="445700" y="40481"/>
                </a:lnTo>
                <a:lnTo>
                  <a:pt x="438277" y="38989"/>
                </a:lnTo>
                <a:close/>
              </a:path>
              <a:path w="1209039" h="115570">
                <a:moveTo>
                  <a:pt x="552577" y="38862"/>
                </a:moveTo>
                <a:lnTo>
                  <a:pt x="545153" y="40356"/>
                </a:lnTo>
                <a:lnTo>
                  <a:pt x="539099" y="44434"/>
                </a:lnTo>
                <a:lnTo>
                  <a:pt x="535021" y="50488"/>
                </a:lnTo>
                <a:lnTo>
                  <a:pt x="533527" y="57912"/>
                </a:lnTo>
                <a:lnTo>
                  <a:pt x="535039" y="65335"/>
                </a:lnTo>
                <a:lnTo>
                  <a:pt x="539146" y="71389"/>
                </a:lnTo>
                <a:lnTo>
                  <a:pt x="545207" y="75467"/>
                </a:lnTo>
                <a:lnTo>
                  <a:pt x="552577" y="76962"/>
                </a:lnTo>
                <a:lnTo>
                  <a:pt x="560125" y="75394"/>
                </a:lnTo>
                <a:lnTo>
                  <a:pt x="566165" y="71278"/>
                </a:lnTo>
                <a:lnTo>
                  <a:pt x="570206" y="65210"/>
                </a:lnTo>
                <a:lnTo>
                  <a:pt x="571627" y="57785"/>
                </a:lnTo>
                <a:lnTo>
                  <a:pt x="570132" y="50363"/>
                </a:lnTo>
                <a:lnTo>
                  <a:pt x="566054" y="44323"/>
                </a:lnTo>
                <a:lnTo>
                  <a:pt x="560000" y="40282"/>
                </a:lnTo>
                <a:lnTo>
                  <a:pt x="552577" y="38862"/>
                </a:lnTo>
                <a:close/>
              </a:path>
              <a:path w="1209039" h="115570">
                <a:moveTo>
                  <a:pt x="667004" y="38608"/>
                </a:moveTo>
                <a:lnTo>
                  <a:pt x="659453" y="40122"/>
                </a:lnTo>
                <a:lnTo>
                  <a:pt x="653399" y="44243"/>
                </a:lnTo>
                <a:lnTo>
                  <a:pt x="649321" y="50341"/>
                </a:lnTo>
                <a:lnTo>
                  <a:pt x="647827" y="57785"/>
                </a:lnTo>
                <a:lnTo>
                  <a:pt x="649394" y="65135"/>
                </a:lnTo>
                <a:lnTo>
                  <a:pt x="653510" y="71151"/>
                </a:lnTo>
                <a:lnTo>
                  <a:pt x="659578" y="75215"/>
                </a:lnTo>
                <a:lnTo>
                  <a:pt x="667004" y="76708"/>
                </a:lnTo>
                <a:lnTo>
                  <a:pt x="674427" y="75213"/>
                </a:lnTo>
                <a:lnTo>
                  <a:pt x="680481" y="71135"/>
                </a:lnTo>
                <a:lnTo>
                  <a:pt x="684559" y="65081"/>
                </a:lnTo>
                <a:lnTo>
                  <a:pt x="686054" y="57658"/>
                </a:lnTo>
                <a:lnTo>
                  <a:pt x="684541" y="50234"/>
                </a:lnTo>
                <a:lnTo>
                  <a:pt x="680434" y="44180"/>
                </a:lnTo>
                <a:lnTo>
                  <a:pt x="674373" y="40102"/>
                </a:lnTo>
                <a:lnTo>
                  <a:pt x="667004" y="38608"/>
                </a:lnTo>
                <a:close/>
              </a:path>
              <a:path w="1209039" h="115570">
                <a:moveTo>
                  <a:pt x="781304" y="38481"/>
                </a:moveTo>
                <a:lnTo>
                  <a:pt x="773880" y="39993"/>
                </a:lnTo>
                <a:lnTo>
                  <a:pt x="767826" y="44100"/>
                </a:lnTo>
                <a:lnTo>
                  <a:pt x="763748" y="50161"/>
                </a:lnTo>
                <a:lnTo>
                  <a:pt x="762254" y="57531"/>
                </a:lnTo>
                <a:lnTo>
                  <a:pt x="763748" y="64954"/>
                </a:lnTo>
                <a:lnTo>
                  <a:pt x="767826" y="71008"/>
                </a:lnTo>
                <a:lnTo>
                  <a:pt x="773880" y="75086"/>
                </a:lnTo>
                <a:lnTo>
                  <a:pt x="781304" y="76581"/>
                </a:lnTo>
                <a:lnTo>
                  <a:pt x="788727" y="75086"/>
                </a:lnTo>
                <a:lnTo>
                  <a:pt x="794781" y="71008"/>
                </a:lnTo>
                <a:lnTo>
                  <a:pt x="798859" y="64954"/>
                </a:lnTo>
                <a:lnTo>
                  <a:pt x="800354" y="57531"/>
                </a:lnTo>
                <a:lnTo>
                  <a:pt x="798859" y="50107"/>
                </a:lnTo>
                <a:lnTo>
                  <a:pt x="794781" y="44053"/>
                </a:lnTo>
                <a:lnTo>
                  <a:pt x="788727" y="39975"/>
                </a:lnTo>
                <a:lnTo>
                  <a:pt x="781304" y="38481"/>
                </a:lnTo>
                <a:close/>
              </a:path>
              <a:path w="1209039" h="115570">
                <a:moveTo>
                  <a:pt x="895604" y="38354"/>
                </a:moveTo>
                <a:lnTo>
                  <a:pt x="888180" y="39848"/>
                </a:lnTo>
                <a:lnTo>
                  <a:pt x="882126" y="43926"/>
                </a:lnTo>
                <a:lnTo>
                  <a:pt x="878048" y="49980"/>
                </a:lnTo>
                <a:lnTo>
                  <a:pt x="876554" y="57404"/>
                </a:lnTo>
                <a:lnTo>
                  <a:pt x="878048" y="64827"/>
                </a:lnTo>
                <a:lnTo>
                  <a:pt x="882126" y="70881"/>
                </a:lnTo>
                <a:lnTo>
                  <a:pt x="888180" y="74959"/>
                </a:lnTo>
                <a:lnTo>
                  <a:pt x="895604" y="76454"/>
                </a:lnTo>
                <a:lnTo>
                  <a:pt x="903081" y="74959"/>
                </a:lnTo>
                <a:lnTo>
                  <a:pt x="909097" y="70881"/>
                </a:lnTo>
                <a:lnTo>
                  <a:pt x="913161" y="64827"/>
                </a:lnTo>
                <a:lnTo>
                  <a:pt x="914654" y="57404"/>
                </a:lnTo>
                <a:lnTo>
                  <a:pt x="913159" y="49980"/>
                </a:lnTo>
                <a:lnTo>
                  <a:pt x="909081" y="43926"/>
                </a:lnTo>
                <a:lnTo>
                  <a:pt x="903027" y="39848"/>
                </a:lnTo>
                <a:lnTo>
                  <a:pt x="895604" y="38354"/>
                </a:lnTo>
                <a:close/>
              </a:path>
              <a:path w="1209039" h="115570">
                <a:moveTo>
                  <a:pt x="1010031" y="38227"/>
                </a:moveTo>
                <a:lnTo>
                  <a:pt x="1002480" y="39721"/>
                </a:lnTo>
                <a:lnTo>
                  <a:pt x="996426" y="43799"/>
                </a:lnTo>
                <a:lnTo>
                  <a:pt x="992348" y="49853"/>
                </a:lnTo>
                <a:lnTo>
                  <a:pt x="990854" y="57277"/>
                </a:lnTo>
                <a:lnTo>
                  <a:pt x="992368" y="64700"/>
                </a:lnTo>
                <a:lnTo>
                  <a:pt x="996489" y="70754"/>
                </a:lnTo>
                <a:lnTo>
                  <a:pt x="1002587" y="74832"/>
                </a:lnTo>
                <a:lnTo>
                  <a:pt x="1010031" y="76327"/>
                </a:lnTo>
                <a:lnTo>
                  <a:pt x="1017454" y="74832"/>
                </a:lnTo>
                <a:lnTo>
                  <a:pt x="1023508" y="70754"/>
                </a:lnTo>
                <a:lnTo>
                  <a:pt x="1027586" y="64700"/>
                </a:lnTo>
                <a:lnTo>
                  <a:pt x="1029081" y="57277"/>
                </a:lnTo>
                <a:lnTo>
                  <a:pt x="1027568" y="49853"/>
                </a:lnTo>
                <a:lnTo>
                  <a:pt x="1023461" y="43799"/>
                </a:lnTo>
                <a:lnTo>
                  <a:pt x="1017400" y="39721"/>
                </a:lnTo>
                <a:lnTo>
                  <a:pt x="1010031" y="38227"/>
                </a:lnTo>
                <a:close/>
              </a:path>
              <a:path w="1209039" h="115570">
                <a:moveTo>
                  <a:pt x="1094105" y="0"/>
                </a:moveTo>
                <a:lnTo>
                  <a:pt x="1094358" y="114300"/>
                </a:lnTo>
                <a:lnTo>
                  <a:pt x="1208532" y="57023"/>
                </a:lnTo>
                <a:lnTo>
                  <a:pt x="10941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119876" y="1951660"/>
            <a:ext cx="3152775" cy="999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12850">
              <a:lnSpc>
                <a:spcPct val="108300"/>
              </a:lnSpc>
              <a:spcBef>
                <a:spcPts val="95"/>
              </a:spcBef>
              <a:tabLst>
                <a:tab pos="3139440" algn="l"/>
              </a:tabLst>
            </a:pPr>
            <a:r>
              <a:rPr sz="2950" u="heavy" spc="-1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Program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950" dirty="0">
                <a:latin typeface="Calibri"/>
                <a:cs typeface="Calibri"/>
              </a:rPr>
              <a:t> Initially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X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==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Y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==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spc="-50" dirty="0">
                <a:latin typeface="Calibri"/>
                <a:cs typeface="Calibri"/>
              </a:rPr>
              <a:t>0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46797" y="4327016"/>
            <a:ext cx="2124075" cy="926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dirty="0">
                <a:latin typeface="Calibri"/>
                <a:cs typeface="Calibri"/>
              </a:rPr>
              <a:t>Is</a:t>
            </a:r>
            <a:r>
              <a:rPr sz="2950" spc="-10" dirty="0">
                <a:latin typeface="Calibri"/>
                <a:cs typeface="Calibri"/>
              </a:rPr>
              <a:t> r1==r2==0</a:t>
            </a:r>
            <a:endParaRPr sz="2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950" dirty="0">
                <a:latin typeface="Calibri"/>
                <a:cs typeface="Calibri"/>
              </a:rPr>
              <a:t>a</a:t>
            </a:r>
            <a:r>
              <a:rPr sz="2950" spc="-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valid</a:t>
            </a:r>
            <a:r>
              <a:rPr sz="2950" spc="-4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result?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61489" y="5753811"/>
            <a:ext cx="8112759" cy="4337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50" dirty="0">
                <a:latin typeface="Calibri"/>
                <a:cs typeface="Calibri"/>
              </a:rPr>
              <a:t>r1</a:t>
            </a:r>
            <a:r>
              <a:rPr sz="2650" spc="-2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==</a:t>
            </a:r>
            <a:r>
              <a:rPr sz="2650" spc="-4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r2</a:t>
            </a:r>
            <a:r>
              <a:rPr sz="2650" spc="-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==</a:t>
            </a:r>
            <a:r>
              <a:rPr sz="2650" spc="-3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0</a:t>
            </a:r>
            <a:r>
              <a:rPr sz="2650" spc="-2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is</a:t>
            </a:r>
            <a:r>
              <a:rPr sz="2650" spc="5" dirty="0">
                <a:latin typeface="Calibri"/>
                <a:cs typeface="Calibri"/>
              </a:rPr>
              <a:t> </a:t>
            </a:r>
            <a:r>
              <a:rPr sz="2650" b="1" dirty="0">
                <a:latin typeface="Calibri"/>
                <a:cs typeface="Calibri"/>
              </a:rPr>
              <a:t>not</a:t>
            </a:r>
            <a:r>
              <a:rPr sz="2650" b="1" spc="-1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SC,</a:t>
            </a:r>
            <a:r>
              <a:rPr sz="2650" spc="-2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but</a:t>
            </a:r>
            <a:r>
              <a:rPr sz="2650" spc="-2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it</a:t>
            </a:r>
            <a:r>
              <a:rPr sz="2650" spc="-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can</a:t>
            </a:r>
            <a:r>
              <a:rPr sz="2650" spc="-2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happen</a:t>
            </a:r>
            <a:r>
              <a:rPr sz="2650" spc="-5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with</a:t>
            </a:r>
            <a:r>
              <a:rPr sz="2650" spc="-1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write</a:t>
            </a:r>
            <a:r>
              <a:rPr sz="2650" spc="-5" dirty="0">
                <a:latin typeface="Calibri"/>
                <a:cs typeface="Calibri"/>
              </a:rPr>
              <a:t> </a:t>
            </a:r>
            <a:r>
              <a:rPr sz="2650" spc="-10" dirty="0">
                <a:latin typeface="Calibri"/>
                <a:cs typeface="Calibri"/>
              </a:rPr>
              <a:t>buffers</a:t>
            </a:r>
            <a:endParaRPr sz="2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506" rIns="0" bIns="0" rtlCol="0">
            <a:spAutoFit/>
          </a:bodyPr>
          <a:lstStyle/>
          <a:p>
            <a:pPr marL="1449705">
              <a:lnSpc>
                <a:spcPct val="100000"/>
              </a:lnSpc>
              <a:spcBef>
                <a:spcPts val="105"/>
              </a:spcBef>
            </a:pPr>
            <a:r>
              <a:rPr sz="5200" dirty="0"/>
              <a:t>Reordering</a:t>
            </a:r>
            <a:r>
              <a:rPr sz="5200" spc="-45" dirty="0"/>
              <a:t> </a:t>
            </a:r>
            <a:r>
              <a:rPr sz="5200" dirty="0"/>
              <a:t>#1:</a:t>
            </a:r>
            <a:r>
              <a:rPr sz="5200" spc="-25" dirty="0"/>
              <a:t> </a:t>
            </a:r>
            <a:r>
              <a:rPr sz="5200" dirty="0"/>
              <a:t>Write</a:t>
            </a:r>
            <a:r>
              <a:rPr sz="5200" spc="-25" dirty="0"/>
              <a:t> </a:t>
            </a:r>
            <a:r>
              <a:rPr sz="5200" spc="-10" dirty="0"/>
              <a:t>Buffers</a:t>
            </a:r>
            <a:endParaRPr sz="5200"/>
          </a:p>
        </p:txBody>
      </p:sp>
      <p:sp>
        <p:nvSpPr>
          <p:cNvPr id="3" name="object 3"/>
          <p:cNvSpPr txBox="1"/>
          <p:nvPr/>
        </p:nvSpPr>
        <p:spPr>
          <a:xfrm>
            <a:off x="7279640" y="4614417"/>
            <a:ext cx="193802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4685" algn="l"/>
              </a:tabLst>
            </a:pPr>
            <a:r>
              <a:rPr sz="2950" u="heavy" spc="-1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Execution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72908" y="3787902"/>
            <a:ext cx="61722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0" dirty="0">
                <a:latin typeface="Calibri"/>
                <a:cs typeface="Calibri"/>
              </a:rPr>
              <a:t>r1=Y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19876" y="1951660"/>
            <a:ext cx="3152775" cy="156019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25550">
              <a:lnSpc>
                <a:spcPct val="100000"/>
              </a:lnSpc>
              <a:spcBef>
                <a:spcPts val="390"/>
              </a:spcBef>
              <a:tabLst>
                <a:tab pos="3139440" algn="l"/>
              </a:tabLst>
            </a:pPr>
            <a:r>
              <a:rPr sz="2950" u="heavy" spc="-1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Program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2950" dirty="0">
                <a:latin typeface="Calibri"/>
                <a:cs typeface="Calibri"/>
              </a:rPr>
              <a:t>Initially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X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==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Y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== </a:t>
            </a:r>
            <a:r>
              <a:rPr sz="2950" spc="-50" dirty="0">
                <a:latin typeface="Calibri"/>
                <a:cs typeface="Calibri"/>
              </a:rPr>
              <a:t>0</a:t>
            </a:r>
            <a:endParaRPr sz="2950">
              <a:latin typeface="Calibri"/>
              <a:cs typeface="Calibri"/>
            </a:endParaRPr>
          </a:p>
          <a:p>
            <a:pPr marR="24130" algn="r">
              <a:lnSpc>
                <a:spcPct val="100000"/>
              </a:lnSpc>
              <a:spcBef>
                <a:spcPts val="1410"/>
              </a:spcBef>
            </a:pPr>
            <a:r>
              <a:rPr sz="2500" spc="-25" dirty="0"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77782" y="3769563"/>
            <a:ext cx="628650" cy="412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0" spc="-20" dirty="0">
                <a:latin typeface="Calibri"/>
                <a:cs typeface="Calibri"/>
              </a:rPr>
              <a:t>r2=X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79797" y="2492501"/>
            <a:ext cx="893444" cy="1419225"/>
          </a:xfrm>
          <a:custGeom>
            <a:avLst/>
            <a:gdLst/>
            <a:ahLst/>
            <a:cxnLst/>
            <a:rect l="l" t="t" r="r" b="b"/>
            <a:pathLst>
              <a:path w="893445" h="1419225">
                <a:moveTo>
                  <a:pt x="893063" y="0"/>
                </a:moveTo>
                <a:lnTo>
                  <a:pt x="0" y="0"/>
                </a:lnTo>
                <a:lnTo>
                  <a:pt x="0" y="1418844"/>
                </a:lnTo>
                <a:lnTo>
                  <a:pt x="893063" y="1418844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79797" y="4528565"/>
            <a:ext cx="893444" cy="500380"/>
          </a:xfrm>
          <a:custGeom>
            <a:avLst/>
            <a:gdLst/>
            <a:ahLst/>
            <a:cxnLst/>
            <a:rect l="l" t="t" r="r" b="b"/>
            <a:pathLst>
              <a:path w="893445" h="500379">
                <a:moveTo>
                  <a:pt x="893063" y="0"/>
                </a:moveTo>
                <a:lnTo>
                  <a:pt x="0" y="0"/>
                </a:lnTo>
                <a:lnTo>
                  <a:pt x="0" y="499872"/>
                </a:lnTo>
                <a:lnTo>
                  <a:pt x="893063" y="499872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454397" y="2467101"/>
          <a:ext cx="892809" cy="2534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85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55D5"/>
                      </a:solidFill>
                      <a:prstDash val="solid"/>
                    </a:lnL>
                    <a:lnR w="57150">
                      <a:solidFill>
                        <a:srgbClr val="0055D5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7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2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57150">
                      <a:solidFill>
                        <a:srgbClr val="0055D5"/>
                      </a:solidFill>
                      <a:prstDash val="solid"/>
                    </a:lnL>
                    <a:lnR w="57150">
                      <a:solidFill>
                        <a:srgbClr val="0055D5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2524505" y="3903726"/>
            <a:ext cx="358140" cy="624840"/>
          </a:xfrm>
          <a:custGeom>
            <a:avLst/>
            <a:gdLst/>
            <a:ahLst/>
            <a:cxnLst/>
            <a:rect l="l" t="t" r="r" b="b"/>
            <a:pathLst>
              <a:path w="358139" h="624839">
                <a:moveTo>
                  <a:pt x="358139" y="0"/>
                </a:moveTo>
                <a:lnTo>
                  <a:pt x="0" y="0"/>
                </a:lnTo>
                <a:lnTo>
                  <a:pt x="0" y="624840"/>
                </a:lnTo>
                <a:lnTo>
                  <a:pt x="358139" y="624840"/>
                </a:lnTo>
                <a:lnTo>
                  <a:pt x="3581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2230882" y="2467101"/>
          <a:ext cx="892809" cy="2543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85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  <a:p>
                      <a:pPr marL="150495">
                        <a:lnSpc>
                          <a:spcPct val="100000"/>
                        </a:lnSpc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X=1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57150">
                      <a:solidFill>
                        <a:srgbClr val="E22300"/>
                      </a:solidFill>
                      <a:prstDash val="solid"/>
                    </a:lnL>
                    <a:lnR w="57150">
                      <a:solidFill>
                        <a:srgbClr val="E223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7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1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57150">
                      <a:solidFill>
                        <a:srgbClr val="E22300"/>
                      </a:solidFill>
                      <a:prstDash val="solid"/>
                    </a:lnL>
                    <a:lnR w="57150">
                      <a:solidFill>
                        <a:srgbClr val="E223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3211829" y="4756530"/>
            <a:ext cx="1209040" cy="115570"/>
          </a:xfrm>
          <a:custGeom>
            <a:avLst/>
            <a:gdLst/>
            <a:ahLst/>
            <a:cxnLst/>
            <a:rect l="l" t="t" r="r" b="b"/>
            <a:pathLst>
              <a:path w="1209039" h="115570">
                <a:moveTo>
                  <a:pt x="114172" y="1270"/>
                </a:moveTo>
                <a:lnTo>
                  <a:pt x="0" y="58547"/>
                </a:lnTo>
                <a:lnTo>
                  <a:pt x="114427" y="115570"/>
                </a:lnTo>
                <a:lnTo>
                  <a:pt x="114342" y="77470"/>
                </a:lnTo>
                <a:lnTo>
                  <a:pt x="95249" y="77470"/>
                </a:lnTo>
                <a:lnTo>
                  <a:pt x="87826" y="75975"/>
                </a:lnTo>
                <a:lnTo>
                  <a:pt x="81772" y="71897"/>
                </a:lnTo>
                <a:lnTo>
                  <a:pt x="77694" y="65843"/>
                </a:lnTo>
                <a:lnTo>
                  <a:pt x="76199" y="58420"/>
                </a:lnTo>
                <a:lnTo>
                  <a:pt x="77694" y="50996"/>
                </a:lnTo>
                <a:lnTo>
                  <a:pt x="81772" y="44942"/>
                </a:lnTo>
                <a:lnTo>
                  <a:pt x="87826" y="40864"/>
                </a:lnTo>
                <a:lnTo>
                  <a:pt x="95249" y="39370"/>
                </a:lnTo>
                <a:lnTo>
                  <a:pt x="114257" y="39370"/>
                </a:lnTo>
                <a:lnTo>
                  <a:pt x="114172" y="1270"/>
                </a:lnTo>
                <a:close/>
              </a:path>
              <a:path w="1209039" h="115570">
                <a:moveTo>
                  <a:pt x="95249" y="39370"/>
                </a:moveTo>
                <a:lnTo>
                  <a:pt x="87826" y="40864"/>
                </a:lnTo>
                <a:lnTo>
                  <a:pt x="81772" y="44942"/>
                </a:lnTo>
                <a:lnTo>
                  <a:pt x="77694" y="50996"/>
                </a:lnTo>
                <a:lnTo>
                  <a:pt x="76199" y="58420"/>
                </a:lnTo>
                <a:lnTo>
                  <a:pt x="77694" y="65843"/>
                </a:lnTo>
                <a:lnTo>
                  <a:pt x="81772" y="71897"/>
                </a:lnTo>
                <a:lnTo>
                  <a:pt x="87826" y="75975"/>
                </a:lnTo>
                <a:lnTo>
                  <a:pt x="95249" y="77470"/>
                </a:lnTo>
                <a:lnTo>
                  <a:pt x="102673" y="75975"/>
                </a:lnTo>
                <a:lnTo>
                  <a:pt x="108727" y="71897"/>
                </a:lnTo>
                <a:lnTo>
                  <a:pt x="112805" y="65843"/>
                </a:lnTo>
                <a:lnTo>
                  <a:pt x="114300" y="58420"/>
                </a:lnTo>
                <a:lnTo>
                  <a:pt x="112805" y="50996"/>
                </a:lnTo>
                <a:lnTo>
                  <a:pt x="108727" y="44942"/>
                </a:lnTo>
                <a:lnTo>
                  <a:pt x="102673" y="40864"/>
                </a:lnTo>
                <a:lnTo>
                  <a:pt x="95249" y="39370"/>
                </a:lnTo>
                <a:close/>
              </a:path>
              <a:path w="1209039" h="115570">
                <a:moveTo>
                  <a:pt x="114299" y="58420"/>
                </a:moveTo>
                <a:lnTo>
                  <a:pt x="112805" y="65843"/>
                </a:lnTo>
                <a:lnTo>
                  <a:pt x="108727" y="71897"/>
                </a:lnTo>
                <a:lnTo>
                  <a:pt x="102673" y="75975"/>
                </a:lnTo>
                <a:lnTo>
                  <a:pt x="95249" y="77470"/>
                </a:lnTo>
                <a:lnTo>
                  <a:pt x="114342" y="77470"/>
                </a:lnTo>
                <a:lnTo>
                  <a:pt x="114299" y="58420"/>
                </a:lnTo>
                <a:close/>
              </a:path>
              <a:path w="1209039" h="115570">
                <a:moveTo>
                  <a:pt x="114257" y="39370"/>
                </a:moveTo>
                <a:lnTo>
                  <a:pt x="95249" y="39370"/>
                </a:lnTo>
                <a:lnTo>
                  <a:pt x="102673" y="40864"/>
                </a:lnTo>
                <a:lnTo>
                  <a:pt x="108727" y="44942"/>
                </a:lnTo>
                <a:lnTo>
                  <a:pt x="112805" y="50996"/>
                </a:lnTo>
                <a:lnTo>
                  <a:pt x="114300" y="58420"/>
                </a:lnTo>
                <a:lnTo>
                  <a:pt x="114257" y="39370"/>
                </a:lnTo>
                <a:close/>
              </a:path>
              <a:path w="1209039" h="115570">
                <a:moveTo>
                  <a:pt x="209549" y="39243"/>
                </a:moveTo>
                <a:lnTo>
                  <a:pt x="202126" y="40737"/>
                </a:lnTo>
                <a:lnTo>
                  <a:pt x="196072" y="44815"/>
                </a:lnTo>
                <a:lnTo>
                  <a:pt x="191994" y="50869"/>
                </a:lnTo>
                <a:lnTo>
                  <a:pt x="190499" y="58293"/>
                </a:lnTo>
                <a:lnTo>
                  <a:pt x="192012" y="65716"/>
                </a:lnTo>
                <a:lnTo>
                  <a:pt x="196119" y="71770"/>
                </a:lnTo>
                <a:lnTo>
                  <a:pt x="202180" y="75848"/>
                </a:lnTo>
                <a:lnTo>
                  <a:pt x="209549" y="77343"/>
                </a:lnTo>
                <a:lnTo>
                  <a:pt x="209677" y="77343"/>
                </a:lnTo>
                <a:lnTo>
                  <a:pt x="217100" y="75848"/>
                </a:lnTo>
                <a:lnTo>
                  <a:pt x="223154" y="71770"/>
                </a:lnTo>
                <a:lnTo>
                  <a:pt x="227232" y="65716"/>
                </a:lnTo>
                <a:lnTo>
                  <a:pt x="228727" y="58293"/>
                </a:lnTo>
                <a:lnTo>
                  <a:pt x="227159" y="50869"/>
                </a:lnTo>
                <a:lnTo>
                  <a:pt x="223043" y="44815"/>
                </a:lnTo>
                <a:lnTo>
                  <a:pt x="216975" y="40737"/>
                </a:lnTo>
                <a:lnTo>
                  <a:pt x="209549" y="39243"/>
                </a:lnTo>
                <a:close/>
              </a:path>
              <a:path w="1209039" h="115570">
                <a:moveTo>
                  <a:pt x="323977" y="39116"/>
                </a:moveTo>
                <a:lnTo>
                  <a:pt x="323849" y="39116"/>
                </a:lnTo>
                <a:lnTo>
                  <a:pt x="316482" y="40610"/>
                </a:lnTo>
                <a:lnTo>
                  <a:pt x="310435" y="44688"/>
                </a:lnTo>
                <a:lnTo>
                  <a:pt x="306365" y="50742"/>
                </a:lnTo>
                <a:lnTo>
                  <a:pt x="304927" y="58166"/>
                </a:lnTo>
                <a:lnTo>
                  <a:pt x="306421" y="65589"/>
                </a:lnTo>
                <a:lnTo>
                  <a:pt x="310499" y="71643"/>
                </a:lnTo>
                <a:lnTo>
                  <a:pt x="316553" y="75721"/>
                </a:lnTo>
                <a:lnTo>
                  <a:pt x="323977" y="77216"/>
                </a:lnTo>
                <a:lnTo>
                  <a:pt x="331400" y="75703"/>
                </a:lnTo>
                <a:lnTo>
                  <a:pt x="337454" y="71596"/>
                </a:lnTo>
                <a:lnTo>
                  <a:pt x="341532" y="65535"/>
                </a:lnTo>
                <a:lnTo>
                  <a:pt x="343027" y="58166"/>
                </a:lnTo>
                <a:lnTo>
                  <a:pt x="341532" y="50742"/>
                </a:lnTo>
                <a:lnTo>
                  <a:pt x="337454" y="44688"/>
                </a:lnTo>
                <a:lnTo>
                  <a:pt x="331400" y="40610"/>
                </a:lnTo>
                <a:lnTo>
                  <a:pt x="323977" y="39116"/>
                </a:lnTo>
                <a:close/>
              </a:path>
              <a:path w="1209039" h="115570">
                <a:moveTo>
                  <a:pt x="438277" y="38989"/>
                </a:moveTo>
                <a:lnTo>
                  <a:pt x="430853" y="40483"/>
                </a:lnTo>
                <a:lnTo>
                  <a:pt x="424799" y="44561"/>
                </a:lnTo>
                <a:lnTo>
                  <a:pt x="420721" y="50615"/>
                </a:lnTo>
                <a:lnTo>
                  <a:pt x="419227" y="58039"/>
                </a:lnTo>
                <a:lnTo>
                  <a:pt x="420721" y="65462"/>
                </a:lnTo>
                <a:lnTo>
                  <a:pt x="424799" y="71516"/>
                </a:lnTo>
                <a:lnTo>
                  <a:pt x="430853" y="75594"/>
                </a:lnTo>
                <a:lnTo>
                  <a:pt x="438277" y="77089"/>
                </a:lnTo>
                <a:lnTo>
                  <a:pt x="445700" y="75574"/>
                </a:lnTo>
                <a:lnTo>
                  <a:pt x="451754" y="71453"/>
                </a:lnTo>
                <a:lnTo>
                  <a:pt x="455832" y="65355"/>
                </a:lnTo>
                <a:lnTo>
                  <a:pt x="457327" y="57912"/>
                </a:lnTo>
                <a:lnTo>
                  <a:pt x="455832" y="50561"/>
                </a:lnTo>
                <a:lnTo>
                  <a:pt x="451754" y="44545"/>
                </a:lnTo>
                <a:lnTo>
                  <a:pt x="445700" y="40481"/>
                </a:lnTo>
                <a:lnTo>
                  <a:pt x="438277" y="38989"/>
                </a:lnTo>
                <a:close/>
              </a:path>
              <a:path w="1209039" h="115570">
                <a:moveTo>
                  <a:pt x="552577" y="38862"/>
                </a:moveTo>
                <a:lnTo>
                  <a:pt x="545153" y="40356"/>
                </a:lnTo>
                <a:lnTo>
                  <a:pt x="539099" y="44434"/>
                </a:lnTo>
                <a:lnTo>
                  <a:pt x="535021" y="50488"/>
                </a:lnTo>
                <a:lnTo>
                  <a:pt x="533527" y="57912"/>
                </a:lnTo>
                <a:lnTo>
                  <a:pt x="535039" y="65335"/>
                </a:lnTo>
                <a:lnTo>
                  <a:pt x="539146" y="71389"/>
                </a:lnTo>
                <a:lnTo>
                  <a:pt x="545207" y="75467"/>
                </a:lnTo>
                <a:lnTo>
                  <a:pt x="552577" y="76962"/>
                </a:lnTo>
                <a:lnTo>
                  <a:pt x="560125" y="75394"/>
                </a:lnTo>
                <a:lnTo>
                  <a:pt x="566165" y="71278"/>
                </a:lnTo>
                <a:lnTo>
                  <a:pt x="570206" y="65210"/>
                </a:lnTo>
                <a:lnTo>
                  <a:pt x="571627" y="57785"/>
                </a:lnTo>
                <a:lnTo>
                  <a:pt x="570132" y="50363"/>
                </a:lnTo>
                <a:lnTo>
                  <a:pt x="566054" y="44323"/>
                </a:lnTo>
                <a:lnTo>
                  <a:pt x="560000" y="40282"/>
                </a:lnTo>
                <a:lnTo>
                  <a:pt x="552577" y="38862"/>
                </a:lnTo>
                <a:close/>
              </a:path>
              <a:path w="1209039" h="115570">
                <a:moveTo>
                  <a:pt x="667004" y="38608"/>
                </a:moveTo>
                <a:lnTo>
                  <a:pt x="659453" y="40122"/>
                </a:lnTo>
                <a:lnTo>
                  <a:pt x="653399" y="44243"/>
                </a:lnTo>
                <a:lnTo>
                  <a:pt x="649321" y="50341"/>
                </a:lnTo>
                <a:lnTo>
                  <a:pt x="647827" y="57785"/>
                </a:lnTo>
                <a:lnTo>
                  <a:pt x="649394" y="65135"/>
                </a:lnTo>
                <a:lnTo>
                  <a:pt x="653510" y="71151"/>
                </a:lnTo>
                <a:lnTo>
                  <a:pt x="659578" y="75215"/>
                </a:lnTo>
                <a:lnTo>
                  <a:pt x="667004" y="76708"/>
                </a:lnTo>
                <a:lnTo>
                  <a:pt x="674427" y="75213"/>
                </a:lnTo>
                <a:lnTo>
                  <a:pt x="680481" y="71135"/>
                </a:lnTo>
                <a:lnTo>
                  <a:pt x="684559" y="65081"/>
                </a:lnTo>
                <a:lnTo>
                  <a:pt x="686054" y="57658"/>
                </a:lnTo>
                <a:lnTo>
                  <a:pt x="684541" y="50234"/>
                </a:lnTo>
                <a:lnTo>
                  <a:pt x="680434" y="44180"/>
                </a:lnTo>
                <a:lnTo>
                  <a:pt x="674373" y="40102"/>
                </a:lnTo>
                <a:lnTo>
                  <a:pt x="667004" y="38608"/>
                </a:lnTo>
                <a:close/>
              </a:path>
              <a:path w="1209039" h="115570">
                <a:moveTo>
                  <a:pt x="781304" y="38481"/>
                </a:moveTo>
                <a:lnTo>
                  <a:pt x="773880" y="39993"/>
                </a:lnTo>
                <a:lnTo>
                  <a:pt x="767826" y="44100"/>
                </a:lnTo>
                <a:lnTo>
                  <a:pt x="763748" y="50161"/>
                </a:lnTo>
                <a:lnTo>
                  <a:pt x="762254" y="57531"/>
                </a:lnTo>
                <a:lnTo>
                  <a:pt x="763748" y="64954"/>
                </a:lnTo>
                <a:lnTo>
                  <a:pt x="767826" y="71008"/>
                </a:lnTo>
                <a:lnTo>
                  <a:pt x="773880" y="75086"/>
                </a:lnTo>
                <a:lnTo>
                  <a:pt x="781304" y="76581"/>
                </a:lnTo>
                <a:lnTo>
                  <a:pt x="788727" y="75086"/>
                </a:lnTo>
                <a:lnTo>
                  <a:pt x="794781" y="71008"/>
                </a:lnTo>
                <a:lnTo>
                  <a:pt x="798859" y="64954"/>
                </a:lnTo>
                <a:lnTo>
                  <a:pt x="800354" y="57531"/>
                </a:lnTo>
                <a:lnTo>
                  <a:pt x="798859" y="50107"/>
                </a:lnTo>
                <a:lnTo>
                  <a:pt x="794781" y="44053"/>
                </a:lnTo>
                <a:lnTo>
                  <a:pt x="788727" y="39975"/>
                </a:lnTo>
                <a:lnTo>
                  <a:pt x="781304" y="38481"/>
                </a:lnTo>
                <a:close/>
              </a:path>
              <a:path w="1209039" h="115570">
                <a:moveTo>
                  <a:pt x="895604" y="38354"/>
                </a:moveTo>
                <a:lnTo>
                  <a:pt x="888180" y="39848"/>
                </a:lnTo>
                <a:lnTo>
                  <a:pt x="882126" y="43926"/>
                </a:lnTo>
                <a:lnTo>
                  <a:pt x="878048" y="49980"/>
                </a:lnTo>
                <a:lnTo>
                  <a:pt x="876554" y="57404"/>
                </a:lnTo>
                <a:lnTo>
                  <a:pt x="878048" y="64827"/>
                </a:lnTo>
                <a:lnTo>
                  <a:pt x="882126" y="70881"/>
                </a:lnTo>
                <a:lnTo>
                  <a:pt x="888180" y="74959"/>
                </a:lnTo>
                <a:lnTo>
                  <a:pt x="895604" y="76454"/>
                </a:lnTo>
                <a:lnTo>
                  <a:pt x="903081" y="74959"/>
                </a:lnTo>
                <a:lnTo>
                  <a:pt x="909097" y="70881"/>
                </a:lnTo>
                <a:lnTo>
                  <a:pt x="913161" y="64827"/>
                </a:lnTo>
                <a:lnTo>
                  <a:pt x="914654" y="57404"/>
                </a:lnTo>
                <a:lnTo>
                  <a:pt x="913159" y="49980"/>
                </a:lnTo>
                <a:lnTo>
                  <a:pt x="909081" y="43926"/>
                </a:lnTo>
                <a:lnTo>
                  <a:pt x="903027" y="39848"/>
                </a:lnTo>
                <a:lnTo>
                  <a:pt x="895604" y="38354"/>
                </a:lnTo>
                <a:close/>
              </a:path>
              <a:path w="1209039" h="115570">
                <a:moveTo>
                  <a:pt x="1010031" y="38227"/>
                </a:moveTo>
                <a:lnTo>
                  <a:pt x="1002480" y="39721"/>
                </a:lnTo>
                <a:lnTo>
                  <a:pt x="996426" y="43799"/>
                </a:lnTo>
                <a:lnTo>
                  <a:pt x="992348" y="49853"/>
                </a:lnTo>
                <a:lnTo>
                  <a:pt x="990854" y="57277"/>
                </a:lnTo>
                <a:lnTo>
                  <a:pt x="992368" y="64700"/>
                </a:lnTo>
                <a:lnTo>
                  <a:pt x="996489" y="70754"/>
                </a:lnTo>
                <a:lnTo>
                  <a:pt x="1002587" y="74832"/>
                </a:lnTo>
                <a:lnTo>
                  <a:pt x="1010031" y="76327"/>
                </a:lnTo>
                <a:lnTo>
                  <a:pt x="1017454" y="74832"/>
                </a:lnTo>
                <a:lnTo>
                  <a:pt x="1023508" y="70754"/>
                </a:lnTo>
                <a:lnTo>
                  <a:pt x="1027586" y="64700"/>
                </a:lnTo>
                <a:lnTo>
                  <a:pt x="1029081" y="57277"/>
                </a:lnTo>
                <a:lnTo>
                  <a:pt x="1027568" y="49853"/>
                </a:lnTo>
                <a:lnTo>
                  <a:pt x="1023461" y="43799"/>
                </a:lnTo>
                <a:lnTo>
                  <a:pt x="1017400" y="39721"/>
                </a:lnTo>
                <a:lnTo>
                  <a:pt x="1010031" y="38227"/>
                </a:lnTo>
                <a:close/>
              </a:path>
              <a:path w="1209039" h="115570">
                <a:moveTo>
                  <a:pt x="1094105" y="0"/>
                </a:moveTo>
                <a:lnTo>
                  <a:pt x="1094358" y="114300"/>
                </a:lnTo>
                <a:lnTo>
                  <a:pt x="1208532" y="57023"/>
                </a:lnTo>
                <a:lnTo>
                  <a:pt x="10941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506" rIns="0" bIns="0" rtlCol="0">
            <a:spAutoFit/>
          </a:bodyPr>
          <a:lstStyle/>
          <a:p>
            <a:pPr marL="1449705">
              <a:lnSpc>
                <a:spcPct val="100000"/>
              </a:lnSpc>
              <a:spcBef>
                <a:spcPts val="105"/>
              </a:spcBef>
            </a:pPr>
            <a:r>
              <a:rPr sz="5200" dirty="0"/>
              <a:t>Reordering</a:t>
            </a:r>
            <a:r>
              <a:rPr sz="5200" spc="-160" dirty="0"/>
              <a:t> </a:t>
            </a:r>
            <a:r>
              <a:rPr sz="5200" dirty="0"/>
              <a:t>#1:</a:t>
            </a:r>
            <a:r>
              <a:rPr sz="5200" spc="-145" dirty="0"/>
              <a:t> </a:t>
            </a:r>
            <a:r>
              <a:rPr sz="5200" dirty="0"/>
              <a:t>Write</a:t>
            </a:r>
            <a:r>
              <a:rPr sz="5200" spc="-130" dirty="0"/>
              <a:t> </a:t>
            </a:r>
            <a:r>
              <a:rPr sz="5200" spc="-30" dirty="0"/>
              <a:t>Buffers</a:t>
            </a:r>
            <a:endParaRPr sz="5200"/>
          </a:p>
        </p:txBody>
      </p:sp>
      <p:sp>
        <p:nvSpPr>
          <p:cNvPr id="3" name="object 3"/>
          <p:cNvSpPr txBox="1"/>
          <p:nvPr/>
        </p:nvSpPr>
        <p:spPr>
          <a:xfrm>
            <a:off x="7279640" y="4614417"/>
            <a:ext cx="193802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4685" algn="l"/>
              </a:tabLst>
            </a:pPr>
            <a:r>
              <a:rPr sz="2950" u="heavy" spc="-2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Execution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72908" y="3787902"/>
            <a:ext cx="61722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0" dirty="0">
                <a:latin typeface="Calibri"/>
                <a:cs typeface="Calibri"/>
              </a:rPr>
              <a:t>r1=Y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77782" y="3769563"/>
            <a:ext cx="628650" cy="412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0" spc="-20" dirty="0">
                <a:latin typeface="Calibri"/>
                <a:cs typeface="Calibri"/>
              </a:rPr>
              <a:t>r2=X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79797" y="2492501"/>
            <a:ext cx="893444" cy="1419225"/>
          </a:xfrm>
          <a:custGeom>
            <a:avLst/>
            <a:gdLst/>
            <a:ahLst/>
            <a:cxnLst/>
            <a:rect l="l" t="t" r="r" b="b"/>
            <a:pathLst>
              <a:path w="893445" h="1419225">
                <a:moveTo>
                  <a:pt x="893063" y="0"/>
                </a:moveTo>
                <a:lnTo>
                  <a:pt x="0" y="0"/>
                </a:lnTo>
                <a:lnTo>
                  <a:pt x="0" y="1418844"/>
                </a:lnTo>
                <a:lnTo>
                  <a:pt x="893063" y="1418844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79797" y="4528565"/>
            <a:ext cx="893444" cy="500380"/>
          </a:xfrm>
          <a:custGeom>
            <a:avLst/>
            <a:gdLst/>
            <a:ahLst/>
            <a:cxnLst/>
            <a:rect l="l" t="t" r="r" b="b"/>
            <a:pathLst>
              <a:path w="893445" h="500379">
                <a:moveTo>
                  <a:pt x="893063" y="0"/>
                </a:moveTo>
                <a:lnTo>
                  <a:pt x="0" y="0"/>
                </a:lnTo>
                <a:lnTo>
                  <a:pt x="0" y="499872"/>
                </a:lnTo>
                <a:lnTo>
                  <a:pt x="893063" y="499872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454397" y="2467101"/>
          <a:ext cx="892809" cy="2534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85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Y=1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57150">
                      <a:solidFill>
                        <a:srgbClr val="0055D5"/>
                      </a:solidFill>
                      <a:prstDash val="solid"/>
                    </a:lnL>
                    <a:lnR w="57150">
                      <a:solidFill>
                        <a:srgbClr val="0055D5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7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2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57150">
                      <a:solidFill>
                        <a:srgbClr val="0055D5"/>
                      </a:solidFill>
                      <a:prstDash val="solid"/>
                    </a:lnL>
                    <a:lnR w="57150">
                      <a:solidFill>
                        <a:srgbClr val="0055D5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2524505" y="3903726"/>
            <a:ext cx="358140" cy="624840"/>
          </a:xfrm>
          <a:custGeom>
            <a:avLst/>
            <a:gdLst/>
            <a:ahLst/>
            <a:cxnLst/>
            <a:rect l="l" t="t" r="r" b="b"/>
            <a:pathLst>
              <a:path w="358139" h="624839">
                <a:moveTo>
                  <a:pt x="358139" y="0"/>
                </a:moveTo>
                <a:lnTo>
                  <a:pt x="0" y="0"/>
                </a:lnTo>
                <a:lnTo>
                  <a:pt x="0" y="624840"/>
                </a:lnTo>
                <a:lnTo>
                  <a:pt x="358139" y="624840"/>
                </a:lnTo>
                <a:lnTo>
                  <a:pt x="3581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230882" y="2467101"/>
          <a:ext cx="1122044" cy="2594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85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E22300"/>
                      </a:solidFill>
                      <a:prstDash val="solid"/>
                    </a:lnL>
                    <a:lnR w="57150">
                      <a:solidFill>
                        <a:srgbClr val="E223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X=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ts val="1400"/>
                        </a:lnSpc>
                      </a:pPr>
                      <a:r>
                        <a:rPr sz="2500" dirty="0">
                          <a:latin typeface="Calibri"/>
                          <a:cs typeface="Calibri"/>
                        </a:rPr>
                        <a:t>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1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57150">
                      <a:solidFill>
                        <a:srgbClr val="E22300"/>
                      </a:solidFill>
                      <a:prstDash val="solid"/>
                    </a:lnL>
                    <a:lnR w="57150">
                      <a:solidFill>
                        <a:srgbClr val="E223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3211829" y="4756530"/>
            <a:ext cx="1209040" cy="115570"/>
          </a:xfrm>
          <a:custGeom>
            <a:avLst/>
            <a:gdLst/>
            <a:ahLst/>
            <a:cxnLst/>
            <a:rect l="l" t="t" r="r" b="b"/>
            <a:pathLst>
              <a:path w="1209039" h="115570">
                <a:moveTo>
                  <a:pt x="114172" y="1270"/>
                </a:moveTo>
                <a:lnTo>
                  <a:pt x="0" y="58547"/>
                </a:lnTo>
                <a:lnTo>
                  <a:pt x="114427" y="115570"/>
                </a:lnTo>
                <a:lnTo>
                  <a:pt x="114342" y="77470"/>
                </a:lnTo>
                <a:lnTo>
                  <a:pt x="95249" y="77470"/>
                </a:lnTo>
                <a:lnTo>
                  <a:pt x="87826" y="75975"/>
                </a:lnTo>
                <a:lnTo>
                  <a:pt x="81772" y="71897"/>
                </a:lnTo>
                <a:lnTo>
                  <a:pt x="77694" y="65843"/>
                </a:lnTo>
                <a:lnTo>
                  <a:pt x="76199" y="58420"/>
                </a:lnTo>
                <a:lnTo>
                  <a:pt x="77694" y="50996"/>
                </a:lnTo>
                <a:lnTo>
                  <a:pt x="81772" y="44942"/>
                </a:lnTo>
                <a:lnTo>
                  <a:pt x="87826" y="40864"/>
                </a:lnTo>
                <a:lnTo>
                  <a:pt x="95249" y="39370"/>
                </a:lnTo>
                <a:lnTo>
                  <a:pt x="114257" y="39370"/>
                </a:lnTo>
                <a:lnTo>
                  <a:pt x="114172" y="1270"/>
                </a:lnTo>
                <a:close/>
              </a:path>
              <a:path w="1209039" h="115570">
                <a:moveTo>
                  <a:pt x="95249" y="39370"/>
                </a:moveTo>
                <a:lnTo>
                  <a:pt x="87826" y="40864"/>
                </a:lnTo>
                <a:lnTo>
                  <a:pt x="81772" y="44942"/>
                </a:lnTo>
                <a:lnTo>
                  <a:pt x="77694" y="50996"/>
                </a:lnTo>
                <a:lnTo>
                  <a:pt x="76199" y="58420"/>
                </a:lnTo>
                <a:lnTo>
                  <a:pt x="77694" y="65843"/>
                </a:lnTo>
                <a:lnTo>
                  <a:pt x="81772" y="71897"/>
                </a:lnTo>
                <a:lnTo>
                  <a:pt x="87826" y="75975"/>
                </a:lnTo>
                <a:lnTo>
                  <a:pt x="95249" y="77470"/>
                </a:lnTo>
                <a:lnTo>
                  <a:pt x="102673" y="75975"/>
                </a:lnTo>
                <a:lnTo>
                  <a:pt x="108727" y="71897"/>
                </a:lnTo>
                <a:lnTo>
                  <a:pt x="112805" y="65843"/>
                </a:lnTo>
                <a:lnTo>
                  <a:pt x="114300" y="58420"/>
                </a:lnTo>
                <a:lnTo>
                  <a:pt x="112805" y="50996"/>
                </a:lnTo>
                <a:lnTo>
                  <a:pt x="108727" y="44942"/>
                </a:lnTo>
                <a:lnTo>
                  <a:pt x="102673" y="40864"/>
                </a:lnTo>
                <a:lnTo>
                  <a:pt x="95249" y="39370"/>
                </a:lnTo>
                <a:close/>
              </a:path>
              <a:path w="1209039" h="115570">
                <a:moveTo>
                  <a:pt x="114299" y="58420"/>
                </a:moveTo>
                <a:lnTo>
                  <a:pt x="112805" y="65843"/>
                </a:lnTo>
                <a:lnTo>
                  <a:pt x="108727" y="71897"/>
                </a:lnTo>
                <a:lnTo>
                  <a:pt x="102673" y="75975"/>
                </a:lnTo>
                <a:lnTo>
                  <a:pt x="95249" y="77470"/>
                </a:lnTo>
                <a:lnTo>
                  <a:pt x="114342" y="77470"/>
                </a:lnTo>
                <a:lnTo>
                  <a:pt x="114299" y="58420"/>
                </a:lnTo>
                <a:close/>
              </a:path>
              <a:path w="1209039" h="115570">
                <a:moveTo>
                  <a:pt x="114257" y="39370"/>
                </a:moveTo>
                <a:lnTo>
                  <a:pt x="95249" y="39370"/>
                </a:lnTo>
                <a:lnTo>
                  <a:pt x="102673" y="40864"/>
                </a:lnTo>
                <a:lnTo>
                  <a:pt x="108727" y="44942"/>
                </a:lnTo>
                <a:lnTo>
                  <a:pt x="112805" y="50996"/>
                </a:lnTo>
                <a:lnTo>
                  <a:pt x="114300" y="58420"/>
                </a:lnTo>
                <a:lnTo>
                  <a:pt x="114257" y="39370"/>
                </a:lnTo>
                <a:close/>
              </a:path>
              <a:path w="1209039" h="115570">
                <a:moveTo>
                  <a:pt x="209549" y="39243"/>
                </a:moveTo>
                <a:lnTo>
                  <a:pt x="202126" y="40737"/>
                </a:lnTo>
                <a:lnTo>
                  <a:pt x="196072" y="44815"/>
                </a:lnTo>
                <a:lnTo>
                  <a:pt x="191994" y="50869"/>
                </a:lnTo>
                <a:lnTo>
                  <a:pt x="190499" y="58293"/>
                </a:lnTo>
                <a:lnTo>
                  <a:pt x="192012" y="65716"/>
                </a:lnTo>
                <a:lnTo>
                  <a:pt x="196119" y="71770"/>
                </a:lnTo>
                <a:lnTo>
                  <a:pt x="202180" y="75848"/>
                </a:lnTo>
                <a:lnTo>
                  <a:pt x="209549" y="77343"/>
                </a:lnTo>
                <a:lnTo>
                  <a:pt x="209677" y="77343"/>
                </a:lnTo>
                <a:lnTo>
                  <a:pt x="217100" y="75848"/>
                </a:lnTo>
                <a:lnTo>
                  <a:pt x="223154" y="71770"/>
                </a:lnTo>
                <a:lnTo>
                  <a:pt x="227232" y="65716"/>
                </a:lnTo>
                <a:lnTo>
                  <a:pt x="228727" y="58293"/>
                </a:lnTo>
                <a:lnTo>
                  <a:pt x="227159" y="50869"/>
                </a:lnTo>
                <a:lnTo>
                  <a:pt x="223043" y="44815"/>
                </a:lnTo>
                <a:lnTo>
                  <a:pt x="216975" y="40737"/>
                </a:lnTo>
                <a:lnTo>
                  <a:pt x="209549" y="39243"/>
                </a:lnTo>
                <a:close/>
              </a:path>
              <a:path w="1209039" h="115570">
                <a:moveTo>
                  <a:pt x="323977" y="39116"/>
                </a:moveTo>
                <a:lnTo>
                  <a:pt x="323849" y="39116"/>
                </a:lnTo>
                <a:lnTo>
                  <a:pt x="316482" y="40610"/>
                </a:lnTo>
                <a:lnTo>
                  <a:pt x="310435" y="44688"/>
                </a:lnTo>
                <a:lnTo>
                  <a:pt x="306365" y="50742"/>
                </a:lnTo>
                <a:lnTo>
                  <a:pt x="304927" y="58166"/>
                </a:lnTo>
                <a:lnTo>
                  <a:pt x="306421" y="65589"/>
                </a:lnTo>
                <a:lnTo>
                  <a:pt x="310499" y="71643"/>
                </a:lnTo>
                <a:lnTo>
                  <a:pt x="316553" y="75721"/>
                </a:lnTo>
                <a:lnTo>
                  <a:pt x="323977" y="77216"/>
                </a:lnTo>
                <a:lnTo>
                  <a:pt x="331400" y="75703"/>
                </a:lnTo>
                <a:lnTo>
                  <a:pt x="337454" y="71596"/>
                </a:lnTo>
                <a:lnTo>
                  <a:pt x="341532" y="65535"/>
                </a:lnTo>
                <a:lnTo>
                  <a:pt x="343027" y="58166"/>
                </a:lnTo>
                <a:lnTo>
                  <a:pt x="341532" y="50742"/>
                </a:lnTo>
                <a:lnTo>
                  <a:pt x="337454" y="44688"/>
                </a:lnTo>
                <a:lnTo>
                  <a:pt x="331400" y="40610"/>
                </a:lnTo>
                <a:lnTo>
                  <a:pt x="323977" y="39116"/>
                </a:lnTo>
                <a:close/>
              </a:path>
              <a:path w="1209039" h="115570">
                <a:moveTo>
                  <a:pt x="438277" y="38989"/>
                </a:moveTo>
                <a:lnTo>
                  <a:pt x="430853" y="40483"/>
                </a:lnTo>
                <a:lnTo>
                  <a:pt x="424799" y="44561"/>
                </a:lnTo>
                <a:lnTo>
                  <a:pt x="420721" y="50615"/>
                </a:lnTo>
                <a:lnTo>
                  <a:pt x="419227" y="58039"/>
                </a:lnTo>
                <a:lnTo>
                  <a:pt x="420721" y="65462"/>
                </a:lnTo>
                <a:lnTo>
                  <a:pt x="424799" y="71516"/>
                </a:lnTo>
                <a:lnTo>
                  <a:pt x="430853" y="75594"/>
                </a:lnTo>
                <a:lnTo>
                  <a:pt x="438277" y="77089"/>
                </a:lnTo>
                <a:lnTo>
                  <a:pt x="445700" y="75574"/>
                </a:lnTo>
                <a:lnTo>
                  <a:pt x="451754" y="71453"/>
                </a:lnTo>
                <a:lnTo>
                  <a:pt x="455832" y="65355"/>
                </a:lnTo>
                <a:lnTo>
                  <a:pt x="457327" y="57912"/>
                </a:lnTo>
                <a:lnTo>
                  <a:pt x="455832" y="50561"/>
                </a:lnTo>
                <a:lnTo>
                  <a:pt x="451754" y="44545"/>
                </a:lnTo>
                <a:lnTo>
                  <a:pt x="445700" y="40481"/>
                </a:lnTo>
                <a:lnTo>
                  <a:pt x="438277" y="38989"/>
                </a:lnTo>
                <a:close/>
              </a:path>
              <a:path w="1209039" h="115570">
                <a:moveTo>
                  <a:pt x="552577" y="38862"/>
                </a:moveTo>
                <a:lnTo>
                  <a:pt x="545153" y="40356"/>
                </a:lnTo>
                <a:lnTo>
                  <a:pt x="539099" y="44434"/>
                </a:lnTo>
                <a:lnTo>
                  <a:pt x="535021" y="50488"/>
                </a:lnTo>
                <a:lnTo>
                  <a:pt x="533527" y="57912"/>
                </a:lnTo>
                <a:lnTo>
                  <a:pt x="535039" y="65335"/>
                </a:lnTo>
                <a:lnTo>
                  <a:pt x="539146" y="71389"/>
                </a:lnTo>
                <a:lnTo>
                  <a:pt x="545207" y="75467"/>
                </a:lnTo>
                <a:lnTo>
                  <a:pt x="552577" y="76962"/>
                </a:lnTo>
                <a:lnTo>
                  <a:pt x="560125" y="75394"/>
                </a:lnTo>
                <a:lnTo>
                  <a:pt x="566165" y="71278"/>
                </a:lnTo>
                <a:lnTo>
                  <a:pt x="570206" y="65210"/>
                </a:lnTo>
                <a:lnTo>
                  <a:pt x="571627" y="57785"/>
                </a:lnTo>
                <a:lnTo>
                  <a:pt x="570132" y="50363"/>
                </a:lnTo>
                <a:lnTo>
                  <a:pt x="566054" y="44323"/>
                </a:lnTo>
                <a:lnTo>
                  <a:pt x="560000" y="40282"/>
                </a:lnTo>
                <a:lnTo>
                  <a:pt x="552577" y="38862"/>
                </a:lnTo>
                <a:close/>
              </a:path>
              <a:path w="1209039" h="115570">
                <a:moveTo>
                  <a:pt x="667004" y="38608"/>
                </a:moveTo>
                <a:lnTo>
                  <a:pt x="659453" y="40122"/>
                </a:lnTo>
                <a:lnTo>
                  <a:pt x="653399" y="44243"/>
                </a:lnTo>
                <a:lnTo>
                  <a:pt x="649321" y="50341"/>
                </a:lnTo>
                <a:lnTo>
                  <a:pt x="647827" y="57785"/>
                </a:lnTo>
                <a:lnTo>
                  <a:pt x="649394" y="65135"/>
                </a:lnTo>
                <a:lnTo>
                  <a:pt x="653510" y="71151"/>
                </a:lnTo>
                <a:lnTo>
                  <a:pt x="659578" y="75215"/>
                </a:lnTo>
                <a:lnTo>
                  <a:pt x="667004" y="76708"/>
                </a:lnTo>
                <a:lnTo>
                  <a:pt x="674427" y="75213"/>
                </a:lnTo>
                <a:lnTo>
                  <a:pt x="680481" y="71135"/>
                </a:lnTo>
                <a:lnTo>
                  <a:pt x="684559" y="65081"/>
                </a:lnTo>
                <a:lnTo>
                  <a:pt x="686054" y="57658"/>
                </a:lnTo>
                <a:lnTo>
                  <a:pt x="684541" y="50234"/>
                </a:lnTo>
                <a:lnTo>
                  <a:pt x="680434" y="44180"/>
                </a:lnTo>
                <a:lnTo>
                  <a:pt x="674373" y="40102"/>
                </a:lnTo>
                <a:lnTo>
                  <a:pt x="667004" y="38608"/>
                </a:lnTo>
                <a:close/>
              </a:path>
              <a:path w="1209039" h="115570">
                <a:moveTo>
                  <a:pt x="781304" y="38481"/>
                </a:moveTo>
                <a:lnTo>
                  <a:pt x="773880" y="39993"/>
                </a:lnTo>
                <a:lnTo>
                  <a:pt x="767826" y="44100"/>
                </a:lnTo>
                <a:lnTo>
                  <a:pt x="763748" y="50161"/>
                </a:lnTo>
                <a:lnTo>
                  <a:pt x="762254" y="57531"/>
                </a:lnTo>
                <a:lnTo>
                  <a:pt x="763748" y="64954"/>
                </a:lnTo>
                <a:lnTo>
                  <a:pt x="767826" y="71008"/>
                </a:lnTo>
                <a:lnTo>
                  <a:pt x="773880" y="75086"/>
                </a:lnTo>
                <a:lnTo>
                  <a:pt x="781304" y="76581"/>
                </a:lnTo>
                <a:lnTo>
                  <a:pt x="788727" y="75086"/>
                </a:lnTo>
                <a:lnTo>
                  <a:pt x="794781" y="71008"/>
                </a:lnTo>
                <a:lnTo>
                  <a:pt x="798859" y="64954"/>
                </a:lnTo>
                <a:lnTo>
                  <a:pt x="800354" y="57531"/>
                </a:lnTo>
                <a:lnTo>
                  <a:pt x="798859" y="50107"/>
                </a:lnTo>
                <a:lnTo>
                  <a:pt x="794781" y="44053"/>
                </a:lnTo>
                <a:lnTo>
                  <a:pt x="788727" y="39975"/>
                </a:lnTo>
                <a:lnTo>
                  <a:pt x="781304" y="38481"/>
                </a:lnTo>
                <a:close/>
              </a:path>
              <a:path w="1209039" h="115570">
                <a:moveTo>
                  <a:pt x="895604" y="38354"/>
                </a:moveTo>
                <a:lnTo>
                  <a:pt x="888180" y="39848"/>
                </a:lnTo>
                <a:lnTo>
                  <a:pt x="882126" y="43926"/>
                </a:lnTo>
                <a:lnTo>
                  <a:pt x="878048" y="49980"/>
                </a:lnTo>
                <a:lnTo>
                  <a:pt x="876554" y="57404"/>
                </a:lnTo>
                <a:lnTo>
                  <a:pt x="878048" y="64827"/>
                </a:lnTo>
                <a:lnTo>
                  <a:pt x="882126" y="70881"/>
                </a:lnTo>
                <a:lnTo>
                  <a:pt x="888180" y="74959"/>
                </a:lnTo>
                <a:lnTo>
                  <a:pt x="895604" y="76454"/>
                </a:lnTo>
                <a:lnTo>
                  <a:pt x="903081" y="74959"/>
                </a:lnTo>
                <a:lnTo>
                  <a:pt x="909097" y="70881"/>
                </a:lnTo>
                <a:lnTo>
                  <a:pt x="913161" y="64827"/>
                </a:lnTo>
                <a:lnTo>
                  <a:pt x="914654" y="57404"/>
                </a:lnTo>
                <a:lnTo>
                  <a:pt x="913159" y="49980"/>
                </a:lnTo>
                <a:lnTo>
                  <a:pt x="909081" y="43926"/>
                </a:lnTo>
                <a:lnTo>
                  <a:pt x="903027" y="39848"/>
                </a:lnTo>
                <a:lnTo>
                  <a:pt x="895604" y="38354"/>
                </a:lnTo>
                <a:close/>
              </a:path>
              <a:path w="1209039" h="115570">
                <a:moveTo>
                  <a:pt x="1010031" y="38227"/>
                </a:moveTo>
                <a:lnTo>
                  <a:pt x="1002480" y="39721"/>
                </a:lnTo>
                <a:lnTo>
                  <a:pt x="996426" y="43799"/>
                </a:lnTo>
                <a:lnTo>
                  <a:pt x="992348" y="49853"/>
                </a:lnTo>
                <a:lnTo>
                  <a:pt x="990854" y="57277"/>
                </a:lnTo>
                <a:lnTo>
                  <a:pt x="992368" y="64700"/>
                </a:lnTo>
                <a:lnTo>
                  <a:pt x="996489" y="70754"/>
                </a:lnTo>
                <a:lnTo>
                  <a:pt x="1002587" y="74832"/>
                </a:lnTo>
                <a:lnTo>
                  <a:pt x="1010031" y="76327"/>
                </a:lnTo>
                <a:lnTo>
                  <a:pt x="1017454" y="74832"/>
                </a:lnTo>
                <a:lnTo>
                  <a:pt x="1023508" y="70754"/>
                </a:lnTo>
                <a:lnTo>
                  <a:pt x="1027586" y="64700"/>
                </a:lnTo>
                <a:lnTo>
                  <a:pt x="1029081" y="57277"/>
                </a:lnTo>
                <a:lnTo>
                  <a:pt x="1027568" y="49853"/>
                </a:lnTo>
                <a:lnTo>
                  <a:pt x="1023461" y="43799"/>
                </a:lnTo>
                <a:lnTo>
                  <a:pt x="1017400" y="39721"/>
                </a:lnTo>
                <a:lnTo>
                  <a:pt x="1010031" y="38227"/>
                </a:lnTo>
                <a:close/>
              </a:path>
              <a:path w="1209039" h="115570">
                <a:moveTo>
                  <a:pt x="1094105" y="0"/>
                </a:moveTo>
                <a:lnTo>
                  <a:pt x="1094358" y="114300"/>
                </a:lnTo>
                <a:lnTo>
                  <a:pt x="1208532" y="57023"/>
                </a:lnTo>
                <a:lnTo>
                  <a:pt x="10941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19876" y="1951660"/>
            <a:ext cx="3152775" cy="99949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25550">
              <a:lnSpc>
                <a:spcPct val="100000"/>
              </a:lnSpc>
              <a:spcBef>
                <a:spcPts val="390"/>
              </a:spcBef>
              <a:tabLst>
                <a:tab pos="3139440" algn="l"/>
              </a:tabLst>
            </a:pPr>
            <a:r>
              <a:rPr sz="2950" u="heavy" spc="-2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Program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2950" dirty="0">
                <a:latin typeface="Calibri"/>
                <a:cs typeface="Calibri"/>
              </a:rPr>
              <a:t>Initially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X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==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Y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==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spc="-50" dirty="0">
                <a:latin typeface="Calibri"/>
                <a:cs typeface="Calibri"/>
              </a:rPr>
              <a:t>0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506" rIns="0" bIns="0" rtlCol="0">
            <a:spAutoFit/>
          </a:bodyPr>
          <a:lstStyle/>
          <a:p>
            <a:pPr marL="1449705">
              <a:lnSpc>
                <a:spcPct val="100000"/>
              </a:lnSpc>
              <a:spcBef>
                <a:spcPts val="105"/>
              </a:spcBef>
            </a:pPr>
            <a:r>
              <a:rPr sz="5200" dirty="0"/>
              <a:t>Reordering</a:t>
            </a:r>
            <a:r>
              <a:rPr sz="5200" spc="-160" dirty="0"/>
              <a:t> </a:t>
            </a:r>
            <a:r>
              <a:rPr sz="5200" dirty="0"/>
              <a:t>#1:</a:t>
            </a:r>
            <a:r>
              <a:rPr sz="5200" spc="-145" dirty="0"/>
              <a:t> </a:t>
            </a:r>
            <a:r>
              <a:rPr sz="5200" dirty="0"/>
              <a:t>Write</a:t>
            </a:r>
            <a:r>
              <a:rPr sz="5200" spc="-130" dirty="0"/>
              <a:t> </a:t>
            </a:r>
            <a:r>
              <a:rPr sz="5200" spc="-30" dirty="0"/>
              <a:t>Buffers</a:t>
            </a:r>
            <a:endParaRPr sz="5200"/>
          </a:p>
        </p:txBody>
      </p:sp>
      <p:sp>
        <p:nvSpPr>
          <p:cNvPr id="3" name="object 3"/>
          <p:cNvSpPr txBox="1"/>
          <p:nvPr/>
        </p:nvSpPr>
        <p:spPr>
          <a:xfrm>
            <a:off x="7279640" y="4614417"/>
            <a:ext cx="193802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4685" algn="l"/>
              </a:tabLst>
            </a:pPr>
            <a:r>
              <a:rPr sz="2950" u="heavy" spc="-1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Execution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72908" y="3787902"/>
            <a:ext cx="61722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0" dirty="0">
                <a:latin typeface="Calibri"/>
                <a:cs typeface="Calibri"/>
              </a:rPr>
              <a:t>r1=Y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77782" y="3769563"/>
            <a:ext cx="628650" cy="412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0" spc="-20" dirty="0">
                <a:latin typeface="Calibri"/>
                <a:cs typeface="Calibri"/>
              </a:rPr>
              <a:t>r2=X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79797" y="2492501"/>
            <a:ext cx="893444" cy="1419225"/>
          </a:xfrm>
          <a:custGeom>
            <a:avLst/>
            <a:gdLst/>
            <a:ahLst/>
            <a:cxnLst/>
            <a:rect l="l" t="t" r="r" b="b"/>
            <a:pathLst>
              <a:path w="893445" h="1419225">
                <a:moveTo>
                  <a:pt x="893063" y="0"/>
                </a:moveTo>
                <a:lnTo>
                  <a:pt x="0" y="0"/>
                </a:lnTo>
                <a:lnTo>
                  <a:pt x="0" y="1418844"/>
                </a:lnTo>
                <a:lnTo>
                  <a:pt x="893063" y="1418844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79797" y="4528565"/>
            <a:ext cx="893444" cy="500380"/>
          </a:xfrm>
          <a:custGeom>
            <a:avLst/>
            <a:gdLst/>
            <a:ahLst/>
            <a:cxnLst/>
            <a:rect l="l" t="t" r="r" b="b"/>
            <a:pathLst>
              <a:path w="893445" h="500379">
                <a:moveTo>
                  <a:pt x="893063" y="0"/>
                </a:moveTo>
                <a:lnTo>
                  <a:pt x="0" y="0"/>
                </a:lnTo>
                <a:lnTo>
                  <a:pt x="0" y="499872"/>
                </a:lnTo>
                <a:lnTo>
                  <a:pt x="893063" y="499872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454397" y="2467101"/>
          <a:ext cx="1149349" cy="2585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6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85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55D5"/>
                      </a:solidFill>
                      <a:prstDash val="solid"/>
                    </a:lnL>
                    <a:lnR w="57150">
                      <a:solidFill>
                        <a:srgbClr val="0055D5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Y=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979">
                        <a:lnSpc>
                          <a:spcPts val="1400"/>
                        </a:lnSpc>
                      </a:pPr>
                      <a:r>
                        <a:rPr sz="2500" dirty="0">
                          <a:latin typeface="Calibri"/>
                          <a:cs typeface="Calibri"/>
                        </a:rPr>
                        <a:t>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2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57150">
                      <a:solidFill>
                        <a:srgbClr val="0055D5"/>
                      </a:solidFill>
                      <a:prstDash val="solid"/>
                    </a:lnL>
                    <a:lnR w="57150">
                      <a:solidFill>
                        <a:srgbClr val="0055D5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2524505" y="3903726"/>
            <a:ext cx="358140" cy="624840"/>
          </a:xfrm>
          <a:custGeom>
            <a:avLst/>
            <a:gdLst/>
            <a:ahLst/>
            <a:cxnLst/>
            <a:rect l="l" t="t" r="r" b="b"/>
            <a:pathLst>
              <a:path w="358139" h="624839">
                <a:moveTo>
                  <a:pt x="358139" y="0"/>
                </a:moveTo>
                <a:lnTo>
                  <a:pt x="0" y="0"/>
                </a:lnTo>
                <a:lnTo>
                  <a:pt x="0" y="624840"/>
                </a:lnTo>
                <a:lnTo>
                  <a:pt x="358139" y="624840"/>
                </a:lnTo>
                <a:lnTo>
                  <a:pt x="3581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230882" y="2467101"/>
          <a:ext cx="1122044" cy="2594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85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E22300"/>
                      </a:solidFill>
                      <a:prstDash val="solid"/>
                    </a:lnL>
                    <a:lnR w="57150">
                      <a:solidFill>
                        <a:srgbClr val="E223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X=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ts val="1400"/>
                        </a:lnSpc>
                      </a:pPr>
                      <a:r>
                        <a:rPr sz="2500" dirty="0">
                          <a:latin typeface="Calibri"/>
                          <a:cs typeface="Calibri"/>
                        </a:rPr>
                        <a:t>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1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57150">
                      <a:solidFill>
                        <a:srgbClr val="E22300"/>
                      </a:solidFill>
                      <a:prstDash val="solid"/>
                    </a:lnL>
                    <a:lnR w="57150">
                      <a:solidFill>
                        <a:srgbClr val="E223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3211829" y="4756530"/>
            <a:ext cx="1209040" cy="115570"/>
          </a:xfrm>
          <a:custGeom>
            <a:avLst/>
            <a:gdLst/>
            <a:ahLst/>
            <a:cxnLst/>
            <a:rect l="l" t="t" r="r" b="b"/>
            <a:pathLst>
              <a:path w="1209039" h="115570">
                <a:moveTo>
                  <a:pt x="114172" y="1270"/>
                </a:moveTo>
                <a:lnTo>
                  <a:pt x="0" y="58547"/>
                </a:lnTo>
                <a:lnTo>
                  <a:pt x="114427" y="115570"/>
                </a:lnTo>
                <a:lnTo>
                  <a:pt x="114342" y="77470"/>
                </a:lnTo>
                <a:lnTo>
                  <a:pt x="95249" y="77470"/>
                </a:lnTo>
                <a:lnTo>
                  <a:pt x="87826" y="75975"/>
                </a:lnTo>
                <a:lnTo>
                  <a:pt x="81772" y="71897"/>
                </a:lnTo>
                <a:lnTo>
                  <a:pt x="77694" y="65843"/>
                </a:lnTo>
                <a:lnTo>
                  <a:pt x="76199" y="58420"/>
                </a:lnTo>
                <a:lnTo>
                  <a:pt x="77694" y="50996"/>
                </a:lnTo>
                <a:lnTo>
                  <a:pt x="81772" y="44942"/>
                </a:lnTo>
                <a:lnTo>
                  <a:pt x="87826" y="40864"/>
                </a:lnTo>
                <a:lnTo>
                  <a:pt x="95249" y="39370"/>
                </a:lnTo>
                <a:lnTo>
                  <a:pt x="114257" y="39370"/>
                </a:lnTo>
                <a:lnTo>
                  <a:pt x="114172" y="1270"/>
                </a:lnTo>
                <a:close/>
              </a:path>
              <a:path w="1209039" h="115570">
                <a:moveTo>
                  <a:pt x="95249" y="39370"/>
                </a:moveTo>
                <a:lnTo>
                  <a:pt x="87826" y="40864"/>
                </a:lnTo>
                <a:lnTo>
                  <a:pt x="81772" y="44942"/>
                </a:lnTo>
                <a:lnTo>
                  <a:pt x="77694" y="50996"/>
                </a:lnTo>
                <a:lnTo>
                  <a:pt x="76199" y="58420"/>
                </a:lnTo>
                <a:lnTo>
                  <a:pt x="77694" y="65843"/>
                </a:lnTo>
                <a:lnTo>
                  <a:pt x="81772" y="71897"/>
                </a:lnTo>
                <a:lnTo>
                  <a:pt x="87826" y="75975"/>
                </a:lnTo>
                <a:lnTo>
                  <a:pt x="95249" y="77470"/>
                </a:lnTo>
                <a:lnTo>
                  <a:pt x="102673" y="75975"/>
                </a:lnTo>
                <a:lnTo>
                  <a:pt x="108727" y="71897"/>
                </a:lnTo>
                <a:lnTo>
                  <a:pt x="112805" y="65843"/>
                </a:lnTo>
                <a:lnTo>
                  <a:pt x="114300" y="58420"/>
                </a:lnTo>
                <a:lnTo>
                  <a:pt x="112805" y="50996"/>
                </a:lnTo>
                <a:lnTo>
                  <a:pt x="108727" y="44942"/>
                </a:lnTo>
                <a:lnTo>
                  <a:pt x="102673" y="40864"/>
                </a:lnTo>
                <a:lnTo>
                  <a:pt x="95249" y="39370"/>
                </a:lnTo>
                <a:close/>
              </a:path>
              <a:path w="1209039" h="115570">
                <a:moveTo>
                  <a:pt x="114299" y="58420"/>
                </a:moveTo>
                <a:lnTo>
                  <a:pt x="112805" y="65843"/>
                </a:lnTo>
                <a:lnTo>
                  <a:pt x="108727" y="71897"/>
                </a:lnTo>
                <a:lnTo>
                  <a:pt x="102673" y="75975"/>
                </a:lnTo>
                <a:lnTo>
                  <a:pt x="95249" y="77470"/>
                </a:lnTo>
                <a:lnTo>
                  <a:pt x="114342" y="77470"/>
                </a:lnTo>
                <a:lnTo>
                  <a:pt x="114299" y="58420"/>
                </a:lnTo>
                <a:close/>
              </a:path>
              <a:path w="1209039" h="115570">
                <a:moveTo>
                  <a:pt x="114257" y="39370"/>
                </a:moveTo>
                <a:lnTo>
                  <a:pt x="95249" y="39370"/>
                </a:lnTo>
                <a:lnTo>
                  <a:pt x="102673" y="40864"/>
                </a:lnTo>
                <a:lnTo>
                  <a:pt x="108727" y="44942"/>
                </a:lnTo>
                <a:lnTo>
                  <a:pt x="112805" y="50996"/>
                </a:lnTo>
                <a:lnTo>
                  <a:pt x="114300" y="58420"/>
                </a:lnTo>
                <a:lnTo>
                  <a:pt x="114257" y="39370"/>
                </a:lnTo>
                <a:close/>
              </a:path>
              <a:path w="1209039" h="115570">
                <a:moveTo>
                  <a:pt x="209549" y="39243"/>
                </a:moveTo>
                <a:lnTo>
                  <a:pt x="202126" y="40737"/>
                </a:lnTo>
                <a:lnTo>
                  <a:pt x="196072" y="44815"/>
                </a:lnTo>
                <a:lnTo>
                  <a:pt x="191994" y="50869"/>
                </a:lnTo>
                <a:lnTo>
                  <a:pt x="190499" y="58293"/>
                </a:lnTo>
                <a:lnTo>
                  <a:pt x="192012" y="65716"/>
                </a:lnTo>
                <a:lnTo>
                  <a:pt x="196119" y="71770"/>
                </a:lnTo>
                <a:lnTo>
                  <a:pt x="202180" y="75848"/>
                </a:lnTo>
                <a:lnTo>
                  <a:pt x="209549" y="77343"/>
                </a:lnTo>
                <a:lnTo>
                  <a:pt x="209677" y="77343"/>
                </a:lnTo>
                <a:lnTo>
                  <a:pt x="217100" y="75848"/>
                </a:lnTo>
                <a:lnTo>
                  <a:pt x="223154" y="71770"/>
                </a:lnTo>
                <a:lnTo>
                  <a:pt x="227232" y="65716"/>
                </a:lnTo>
                <a:lnTo>
                  <a:pt x="228727" y="58293"/>
                </a:lnTo>
                <a:lnTo>
                  <a:pt x="227159" y="50869"/>
                </a:lnTo>
                <a:lnTo>
                  <a:pt x="223043" y="44815"/>
                </a:lnTo>
                <a:lnTo>
                  <a:pt x="216975" y="40737"/>
                </a:lnTo>
                <a:lnTo>
                  <a:pt x="209549" y="39243"/>
                </a:lnTo>
                <a:close/>
              </a:path>
              <a:path w="1209039" h="115570">
                <a:moveTo>
                  <a:pt x="323977" y="39116"/>
                </a:moveTo>
                <a:lnTo>
                  <a:pt x="323849" y="39116"/>
                </a:lnTo>
                <a:lnTo>
                  <a:pt x="316482" y="40610"/>
                </a:lnTo>
                <a:lnTo>
                  <a:pt x="310435" y="44688"/>
                </a:lnTo>
                <a:lnTo>
                  <a:pt x="306365" y="50742"/>
                </a:lnTo>
                <a:lnTo>
                  <a:pt x="304927" y="58166"/>
                </a:lnTo>
                <a:lnTo>
                  <a:pt x="306421" y="65589"/>
                </a:lnTo>
                <a:lnTo>
                  <a:pt x="310499" y="71643"/>
                </a:lnTo>
                <a:lnTo>
                  <a:pt x="316553" y="75721"/>
                </a:lnTo>
                <a:lnTo>
                  <a:pt x="323977" y="77216"/>
                </a:lnTo>
                <a:lnTo>
                  <a:pt x="331400" y="75703"/>
                </a:lnTo>
                <a:lnTo>
                  <a:pt x="337454" y="71596"/>
                </a:lnTo>
                <a:lnTo>
                  <a:pt x="341532" y="65535"/>
                </a:lnTo>
                <a:lnTo>
                  <a:pt x="343027" y="58166"/>
                </a:lnTo>
                <a:lnTo>
                  <a:pt x="341532" y="50742"/>
                </a:lnTo>
                <a:lnTo>
                  <a:pt x="337454" y="44688"/>
                </a:lnTo>
                <a:lnTo>
                  <a:pt x="331400" y="40610"/>
                </a:lnTo>
                <a:lnTo>
                  <a:pt x="323977" y="39116"/>
                </a:lnTo>
                <a:close/>
              </a:path>
              <a:path w="1209039" h="115570">
                <a:moveTo>
                  <a:pt x="438277" y="38989"/>
                </a:moveTo>
                <a:lnTo>
                  <a:pt x="430853" y="40483"/>
                </a:lnTo>
                <a:lnTo>
                  <a:pt x="424799" y="44561"/>
                </a:lnTo>
                <a:lnTo>
                  <a:pt x="420721" y="50615"/>
                </a:lnTo>
                <a:lnTo>
                  <a:pt x="419227" y="58039"/>
                </a:lnTo>
                <a:lnTo>
                  <a:pt x="420721" y="65462"/>
                </a:lnTo>
                <a:lnTo>
                  <a:pt x="424799" y="71516"/>
                </a:lnTo>
                <a:lnTo>
                  <a:pt x="430853" y="75594"/>
                </a:lnTo>
                <a:lnTo>
                  <a:pt x="438277" y="77089"/>
                </a:lnTo>
                <a:lnTo>
                  <a:pt x="445700" y="75574"/>
                </a:lnTo>
                <a:lnTo>
                  <a:pt x="451754" y="71453"/>
                </a:lnTo>
                <a:lnTo>
                  <a:pt x="455832" y="65355"/>
                </a:lnTo>
                <a:lnTo>
                  <a:pt x="457327" y="57912"/>
                </a:lnTo>
                <a:lnTo>
                  <a:pt x="455832" y="50561"/>
                </a:lnTo>
                <a:lnTo>
                  <a:pt x="451754" y="44545"/>
                </a:lnTo>
                <a:lnTo>
                  <a:pt x="445700" y="40481"/>
                </a:lnTo>
                <a:lnTo>
                  <a:pt x="438277" y="38989"/>
                </a:lnTo>
                <a:close/>
              </a:path>
              <a:path w="1209039" h="115570">
                <a:moveTo>
                  <a:pt x="552577" y="38862"/>
                </a:moveTo>
                <a:lnTo>
                  <a:pt x="545153" y="40356"/>
                </a:lnTo>
                <a:lnTo>
                  <a:pt x="539099" y="44434"/>
                </a:lnTo>
                <a:lnTo>
                  <a:pt x="535021" y="50488"/>
                </a:lnTo>
                <a:lnTo>
                  <a:pt x="533527" y="57912"/>
                </a:lnTo>
                <a:lnTo>
                  <a:pt x="535039" y="65335"/>
                </a:lnTo>
                <a:lnTo>
                  <a:pt x="539146" y="71389"/>
                </a:lnTo>
                <a:lnTo>
                  <a:pt x="545207" y="75467"/>
                </a:lnTo>
                <a:lnTo>
                  <a:pt x="552577" y="76962"/>
                </a:lnTo>
                <a:lnTo>
                  <a:pt x="560125" y="75394"/>
                </a:lnTo>
                <a:lnTo>
                  <a:pt x="566165" y="71278"/>
                </a:lnTo>
                <a:lnTo>
                  <a:pt x="570206" y="65210"/>
                </a:lnTo>
                <a:lnTo>
                  <a:pt x="571627" y="57785"/>
                </a:lnTo>
                <a:lnTo>
                  <a:pt x="570132" y="50363"/>
                </a:lnTo>
                <a:lnTo>
                  <a:pt x="566054" y="44323"/>
                </a:lnTo>
                <a:lnTo>
                  <a:pt x="560000" y="40282"/>
                </a:lnTo>
                <a:lnTo>
                  <a:pt x="552577" y="38862"/>
                </a:lnTo>
                <a:close/>
              </a:path>
              <a:path w="1209039" h="115570">
                <a:moveTo>
                  <a:pt x="667004" y="38608"/>
                </a:moveTo>
                <a:lnTo>
                  <a:pt x="659453" y="40122"/>
                </a:lnTo>
                <a:lnTo>
                  <a:pt x="653399" y="44243"/>
                </a:lnTo>
                <a:lnTo>
                  <a:pt x="649321" y="50341"/>
                </a:lnTo>
                <a:lnTo>
                  <a:pt x="647827" y="57785"/>
                </a:lnTo>
                <a:lnTo>
                  <a:pt x="649394" y="65135"/>
                </a:lnTo>
                <a:lnTo>
                  <a:pt x="653510" y="71151"/>
                </a:lnTo>
                <a:lnTo>
                  <a:pt x="659578" y="75215"/>
                </a:lnTo>
                <a:lnTo>
                  <a:pt x="667004" y="76708"/>
                </a:lnTo>
                <a:lnTo>
                  <a:pt x="674427" y="75213"/>
                </a:lnTo>
                <a:lnTo>
                  <a:pt x="680481" y="71135"/>
                </a:lnTo>
                <a:lnTo>
                  <a:pt x="684559" y="65081"/>
                </a:lnTo>
                <a:lnTo>
                  <a:pt x="686054" y="57658"/>
                </a:lnTo>
                <a:lnTo>
                  <a:pt x="684541" y="50234"/>
                </a:lnTo>
                <a:lnTo>
                  <a:pt x="680434" y="44180"/>
                </a:lnTo>
                <a:lnTo>
                  <a:pt x="674373" y="40102"/>
                </a:lnTo>
                <a:lnTo>
                  <a:pt x="667004" y="38608"/>
                </a:lnTo>
                <a:close/>
              </a:path>
              <a:path w="1209039" h="115570">
                <a:moveTo>
                  <a:pt x="781304" y="38481"/>
                </a:moveTo>
                <a:lnTo>
                  <a:pt x="773880" y="39993"/>
                </a:lnTo>
                <a:lnTo>
                  <a:pt x="767826" y="44100"/>
                </a:lnTo>
                <a:lnTo>
                  <a:pt x="763748" y="50161"/>
                </a:lnTo>
                <a:lnTo>
                  <a:pt x="762254" y="57531"/>
                </a:lnTo>
                <a:lnTo>
                  <a:pt x="763748" y="64954"/>
                </a:lnTo>
                <a:lnTo>
                  <a:pt x="767826" y="71008"/>
                </a:lnTo>
                <a:lnTo>
                  <a:pt x="773880" y="75086"/>
                </a:lnTo>
                <a:lnTo>
                  <a:pt x="781304" y="76581"/>
                </a:lnTo>
                <a:lnTo>
                  <a:pt x="788727" y="75086"/>
                </a:lnTo>
                <a:lnTo>
                  <a:pt x="794781" y="71008"/>
                </a:lnTo>
                <a:lnTo>
                  <a:pt x="798859" y="64954"/>
                </a:lnTo>
                <a:lnTo>
                  <a:pt x="800354" y="57531"/>
                </a:lnTo>
                <a:lnTo>
                  <a:pt x="798859" y="50107"/>
                </a:lnTo>
                <a:lnTo>
                  <a:pt x="794781" y="44053"/>
                </a:lnTo>
                <a:lnTo>
                  <a:pt x="788727" y="39975"/>
                </a:lnTo>
                <a:lnTo>
                  <a:pt x="781304" y="38481"/>
                </a:lnTo>
                <a:close/>
              </a:path>
              <a:path w="1209039" h="115570">
                <a:moveTo>
                  <a:pt x="895604" y="38354"/>
                </a:moveTo>
                <a:lnTo>
                  <a:pt x="888180" y="39848"/>
                </a:lnTo>
                <a:lnTo>
                  <a:pt x="882126" y="43926"/>
                </a:lnTo>
                <a:lnTo>
                  <a:pt x="878048" y="49980"/>
                </a:lnTo>
                <a:lnTo>
                  <a:pt x="876554" y="57404"/>
                </a:lnTo>
                <a:lnTo>
                  <a:pt x="878048" y="64827"/>
                </a:lnTo>
                <a:lnTo>
                  <a:pt x="882126" y="70881"/>
                </a:lnTo>
                <a:lnTo>
                  <a:pt x="888180" y="74959"/>
                </a:lnTo>
                <a:lnTo>
                  <a:pt x="895604" y="76454"/>
                </a:lnTo>
                <a:lnTo>
                  <a:pt x="903081" y="74959"/>
                </a:lnTo>
                <a:lnTo>
                  <a:pt x="909097" y="70881"/>
                </a:lnTo>
                <a:lnTo>
                  <a:pt x="913161" y="64827"/>
                </a:lnTo>
                <a:lnTo>
                  <a:pt x="914654" y="57404"/>
                </a:lnTo>
                <a:lnTo>
                  <a:pt x="913159" y="49980"/>
                </a:lnTo>
                <a:lnTo>
                  <a:pt x="909081" y="43926"/>
                </a:lnTo>
                <a:lnTo>
                  <a:pt x="903027" y="39848"/>
                </a:lnTo>
                <a:lnTo>
                  <a:pt x="895604" y="38354"/>
                </a:lnTo>
                <a:close/>
              </a:path>
              <a:path w="1209039" h="115570">
                <a:moveTo>
                  <a:pt x="1010031" y="38227"/>
                </a:moveTo>
                <a:lnTo>
                  <a:pt x="1002480" y="39721"/>
                </a:lnTo>
                <a:lnTo>
                  <a:pt x="996426" y="43799"/>
                </a:lnTo>
                <a:lnTo>
                  <a:pt x="992348" y="49853"/>
                </a:lnTo>
                <a:lnTo>
                  <a:pt x="990854" y="57277"/>
                </a:lnTo>
                <a:lnTo>
                  <a:pt x="992368" y="64700"/>
                </a:lnTo>
                <a:lnTo>
                  <a:pt x="996489" y="70754"/>
                </a:lnTo>
                <a:lnTo>
                  <a:pt x="1002587" y="74832"/>
                </a:lnTo>
                <a:lnTo>
                  <a:pt x="1010031" y="76327"/>
                </a:lnTo>
                <a:lnTo>
                  <a:pt x="1017454" y="74832"/>
                </a:lnTo>
                <a:lnTo>
                  <a:pt x="1023508" y="70754"/>
                </a:lnTo>
                <a:lnTo>
                  <a:pt x="1027586" y="64700"/>
                </a:lnTo>
                <a:lnTo>
                  <a:pt x="1029081" y="57277"/>
                </a:lnTo>
                <a:lnTo>
                  <a:pt x="1027568" y="49853"/>
                </a:lnTo>
                <a:lnTo>
                  <a:pt x="1023461" y="43799"/>
                </a:lnTo>
                <a:lnTo>
                  <a:pt x="1017400" y="39721"/>
                </a:lnTo>
                <a:lnTo>
                  <a:pt x="1010031" y="38227"/>
                </a:lnTo>
                <a:close/>
              </a:path>
              <a:path w="1209039" h="115570">
                <a:moveTo>
                  <a:pt x="1094105" y="0"/>
                </a:moveTo>
                <a:lnTo>
                  <a:pt x="1094358" y="114300"/>
                </a:lnTo>
                <a:lnTo>
                  <a:pt x="1208532" y="57023"/>
                </a:lnTo>
                <a:lnTo>
                  <a:pt x="10941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19876" y="1951660"/>
            <a:ext cx="3152775" cy="99949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25550">
              <a:lnSpc>
                <a:spcPct val="100000"/>
              </a:lnSpc>
              <a:spcBef>
                <a:spcPts val="390"/>
              </a:spcBef>
              <a:tabLst>
                <a:tab pos="3139440" algn="l"/>
              </a:tabLst>
            </a:pPr>
            <a:r>
              <a:rPr sz="2950" u="heavy" spc="-1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Program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2950" dirty="0">
                <a:latin typeface="Calibri"/>
                <a:cs typeface="Calibri"/>
              </a:rPr>
              <a:t>Initially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X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==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Y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== </a:t>
            </a:r>
            <a:r>
              <a:rPr sz="2950" spc="-50" dirty="0">
                <a:latin typeface="Calibri"/>
                <a:cs typeface="Calibri"/>
              </a:rPr>
              <a:t>0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506" rIns="0" bIns="0" rtlCol="0">
            <a:spAutoFit/>
          </a:bodyPr>
          <a:lstStyle/>
          <a:p>
            <a:pPr marL="1449705">
              <a:lnSpc>
                <a:spcPct val="100000"/>
              </a:lnSpc>
              <a:spcBef>
                <a:spcPts val="105"/>
              </a:spcBef>
            </a:pPr>
            <a:r>
              <a:rPr sz="5200" dirty="0"/>
              <a:t>Reordering</a:t>
            </a:r>
            <a:r>
              <a:rPr sz="5200" spc="-160" dirty="0"/>
              <a:t> </a:t>
            </a:r>
            <a:r>
              <a:rPr sz="5200" dirty="0"/>
              <a:t>#1:</a:t>
            </a:r>
            <a:r>
              <a:rPr sz="5200" spc="-145" dirty="0"/>
              <a:t> </a:t>
            </a:r>
            <a:r>
              <a:rPr sz="5200" dirty="0"/>
              <a:t>Write</a:t>
            </a:r>
            <a:r>
              <a:rPr sz="5200" spc="-130" dirty="0"/>
              <a:t> </a:t>
            </a:r>
            <a:r>
              <a:rPr sz="5200" spc="-30" dirty="0"/>
              <a:t>Buffers</a:t>
            </a:r>
            <a:endParaRPr sz="5200"/>
          </a:p>
        </p:txBody>
      </p:sp>
      <p:sp>
        <p:nvSpPr>
          <p:cNvPr id="3" name="object 3"/>
          <p:cNvSpPr txBox="1"/>
          <p:nvPr/>
        </p:nvSpPr>
        <p:spPr>
          <a:xfrm>
            <a:off x="6119876" y="1951660"/>
            <a:ext cx="3186430" cy="313817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25550">
              <a:lnSpc>
                <a:spcPct val="100000"/>
              </a:lnSpc>
              <a:spcBef>
                <a:spcPts val="390"/>
              </a:spcBef>
              <a:tabLst>
                <a:tab pos="3139440" algn="l"/>
              </a:tabLst>
            </a:pPr>
            <a:r>
              <a:rPr sz="2950" u="heavy" spc="-2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Program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2950" dirty="0">
                <a:latin typeface="Calibri"/>
                <a:cs typeface="Calibri"/>
              </a:rPr>
              <a:t>Initially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X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==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Y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==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spc="-50" dirty="0">
                <a:latin typeface="Calibri"/>
                <a:cs typeface="Calibri"/>
              </a:rPr>
              <a:t>0</a:t>
            </a:r>
            <a:endParaRPr sz="29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500" spc="-20" dirty="0">
                <a:latin typeface="Calibri"/>
                <a:cs typeface="Calibri"/>
              </a:rPr>
              <a:t>r2=X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50">
              <a:latin typeface="Calibri"/>
              <a:cs typeface="Calibri"/>
            </a:endParaRPr>
          </a:p>
          <a:p>
            <a:pPr marL="1172210">
              <a:lnSpc>
                <a:spcPct val="100000"/>
              </a:lnSpc>
              <a:spcBef>
                <a:spcPts val="5"/>
              </a:spcBef>
              <a:tabLst>
                <a:tab pos="3084830" algn="l"/>
              </a:tabLst>
            </a:pPr>
            <a:r>
              <a:rPr sz="2950" u="heavy" spc="-1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Execution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79797" y="2492501"/>
            <a:ext cx="893444" cy="1419225"/>
          </a:xfrm>
          <a:custGeom>
            <a:avLst/>
            <a:gdLst/>
            <a:ahLst/>
            <a:cxnLst/>
            <a:rect l="l" t="t" r="r" b="b"/>
            <a:pathLst>
              <a:path w="893445" h="1419225">
                <a:moveTo>
                  <a:pt x="893063" y="0"/>
                </a:moveTo>
                <a:lnTo>
                  <a:pt x="0" y="0"/>
                </a:lnTo>
                <a:lnTo>
                  <a:pt x="0" y="1418844"/>
                </a:lnTo>
                <a:lnTo>
                  <a:pt x="893063" y="1418844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79797" y="4528565"/>
            <a:ext cx="893444" cy="500380"/>
          </a:xfrm>
          <a:custGeom>
            <a:avLst/>
            <a:gdLst/>
            <a:ahLst/>
            <a:cxnLst/>
            <a:rect l="l" t="t" r="r" b="b"/>
            <a:pathLst>
              <a:path w="893445" h="500379">
                <a:moveTo>
                  <a:pt x="893063" y="0"/>
                </a:moveTo>
                <a:lnTo>
                  <a:pt x="0" y="0"/>
                </a:lnTo>
                <a:lnTo>
                  <a:pt x="0" y="499872"/>
                </a:lnTo>
                <a:lnTo>
                  <a:pt x="893063" y="499872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454397" y="2467101"/>
          <a:ext cx="1149349" cy="2585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6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85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55D5"/>
                      </a:solidFill>
                      <a:prstDash val="solid"/>
                    </a:lnL>
                    <a:lnR w="57150">
                      <a:solidFill>
                        <a:srgbClr val="0055D5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Y=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979">
                        <a:lnSpc>
                          <a:spcPts val="1400"/>
                        </a:lnSpc>
                      </a:pPr>
                      <a:r>
                        <a:rPr sz="2500" dirty="0">
                          <a:latin typeface="Calibri"/>
                          <a:cs typeface="Calibri"/>
                        </a:rPr>
                        <a:t>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2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57150">
                      <a:solidFill>
                        <a:srgbClr val="0055D5"/>
                      </a:solidFill>
                      <a:prstDash val="solid"/>
                    </a:lnL>
                    <a:lnR w="57150">
                      <a:solidFill>
                        <a:srgbClr val="0055D5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2524505" y="3903726"/>
            <a:ext cx="358140" cy="624840"/>
          </a:xfrm>
          <a:custGeom>
            <a:avLst/>
            <a:gdLst/>
            <a:ahLst/>
            <a:cxnLst/>
            <a:rect l="l" t="t" r="r" b="b"/>
            <a:pathLst>
              <a:path w="358139" h="624839">
                <a:moveTo>
                  <a:pt x="358139" y="0"/>
                </a:moveTo>
                <a:lnTo>
                  <a:pt x="0" y="0"/>
                </a:lnTo>
                <a:lnTo>
                  <a:pt x="0" y="624840"/>
                </a:lnTo>
                <a:lnTo>
                  <a:pt x="358139" y="624840"/>
                </a:lnTo>
                <a:lnTo>
                  <a:pt x="3581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230882" y="2467101"/>
          <a:ext cx="1122044" cy="2594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85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2500" spc="-20" dirty="0">
                          <a:latin typeface="Calibri"/>
                          <a:cs typeface="Calibri"/>
                        </a:rPr>
                        <a:t>r1=Y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57150">
                      <a:solidFill>
                        <a:srgbClr val="E22300"/>
                      </a:solidFill>
                      <a:prstDash val="solid"/>
                    </a:lnL>
                    <a:lnR w="57150">
                      <a:solidFill>
                        <a:srgbClr val="E223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X=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ts val="1400"/>
                        </a:lnSpc>
                      </a:pPr>
                      <a:r>
                        <a:rPr sz="2500" dirty="0">
                          <a:latin typeface="Calibri"/>
                          <a:cs typeface="Calibri"/>
                        </a:rPr>
                        <a:t>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1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57150">
                      <a:solidFill>
                        <a:srgbClr val="E22300"/>
                      </a:solidFill>
                      <a:prstDash val="solid"/>
                    </a:lnL>
                    <a:lnR w="57150">
                      <a:solidFill>
                        <a:srgbClr val="E223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3211829" y="4756530"/>
            <a:ext cx="1209040" cy="115570"/>
          </a:xfrm>
          <a:custGeom>
            <a:avLst/>
            <a:gdLst/>
            <a:ahLst/>
            <a:cxnLst/>
            <a:rect l="l" t="t" r="r" b="b"/>
            <a:pathLst>
              <a:path w="1209039" h="115570">
                <a:moveTo>
                  <a:pt x="114172" y="1270"/>
                </a:moveTo>
                <a:lnTo>
                  <a:pt x="0" y="58547"/>
                </a:lnTo>
                <a:lnTo>
                  <a:pt x="114427" y="115570"/>
                </a:lnTo>
                <a:lnTo>
                  <a:pt x="114342" y="77470"/>
                </a:lnTo>
                <a:lnTo>
                  <a:pt x="95249" y="77470"/>
                </a:lnTo>
                <a:lnTo>
                  <a:pt x="87826" y="75975"/>
                </a:lnTo>
                <a:lnTo>
                  <a:pt x="81772" y="71897"/>
                </a:lnTo>
                <a:lnTo>
                  <a:pt x="77694" y="65843"/>
                </a:lnTo>
                <a:lnTo>
                  <a:pt x="76199" y="58420"/>
                </a:lnTo>
                <a:lnTo>
                  <a:pt x="77694" y="50996"/>
                </a:lnTo>
                <a:lnTo>
                  <a:pt x="81772" y="44942"/>
                </a:lnTo>
                <a:lnTo>
                  <a:pt x="87826" y="40864"/>
                </a:lnTo>
                <a:lnTo>
                  <a:pt x="95249" y="39370"/>
                </a:lnTo>
                <a:lnTo>
                  <a:pt x="114257" y="39370"/>
                </a:lnTo>
                <a:lnTo>
                  <a:pt x="114172" y="1270"/>
                </a:lnTo>
                <a:close/>
              </a:path>
              <a:path w="1209039" h="115570">
                <a:moveTo>
                  <a:pt x="95249" y="39370"/>
                </a:moveTo>
                <a:lnTo>
                  <a:pt x="87826" y="40864"/>
                </a:lnTo>
                <a:lnTo>
                  <a:pt x="81772" y="44942"/>
                </a:lnTo>
                <a:lnTo>
                  <a:pt x="77694" y="50996"/>
                </a:lnTo>
                <a:lnTo>
                  <a:pt x="76199" y="58420"/>
                </a:lnTo>
                <a:lnTo>
                  <a:pt x="77694" y="65843"/>
                </a:lnTo>
                <a:lnTo>
                  <a:pt x="81772" y="71897"/>
                </a:lnTo>
                <a:lnTo>
                  <a:pt x="87826" y="75975"/>
                </a:lnTo>
                <a:lnTo>
                  <a:pt x="95249" y="77470"/>
                </a:lnTo>
                <a:lnTo>
                  <a:pt x="102673" y="75975"/>
                </a:lnTo>
                <a:lnTo>
                  <a:pt x="108727" y="71897"/>
                </a:lnTo>
                <a:lnTo>
                  <a:pt x="112805" y="65843"/>
                </a:lnTo>
                <a:lnTo>
                  <a:pt x="114300" y="58420"/>
                </a:lnTo>
                <a:lnTo>
                  <a:pt x="112805" y="50996"/>
                </a:lnTo>
                <a:lnTo>
                  <a:pt x="108727" y="44942"/>
                </a:lnTo>
                <a:lnTo>
                  <a:pt x="102673" y="40864"/>
                </a:lnTo>
                <a:lnTo>
                  <a:pt x="95249" y="39370"/>
                </a:lnTo>
                <a:close/>
              </a:path>
              <a:path w="1209039" h="115570">
                <a:moveTo>
                  <a:pt x="114299" y="58420"/>
                </a:moveTo>
                <a:lnTo>
                  <a:pt x="112805" y="65843"/>
                </a:lnTo>
                <a:lnTo>
                  <a:pt x="108727" y="71897"/>
                </a:lnTo>
                <a:lnTo>
                  <a:pt x="102673" y="75975"/>
                </a:lnTo>
                <a:lnTo>
                  <a:pt x="95249" y="77470"/>
                </a:lnTo>
                <a:lnTo>
                  <a:pt x="114342" y="77470"/>
                </a:lnTo>
                <a:lnTo>
                  <a:pt x="114299" y="58420"/>
                </a:lnTo>
                <a:close/>
              </a:path>
              <a:path w="1209039" h="115570">
                <a:moveTo>
                  <a:pt x="114257" y="39370"/>
                </a:moveTo>
                <a:lnTo>
                  <a:pt x="95249" y="39370"/>
                </a:lnTo>
                <a:lnTo>
                  <a:pt x="102673" y="40864"/>
                </a:lnTo>
                <a:lnTo>
                  <a:pt x="108727" y="44942"/>
                </a:lnTo>
                <a:lnTo>
                  <a:pt x="112805" y="50996"/>
                </a:lnTo>
                <a:lnTo>
                  <a:pt x="114300" y="58420"/>
                </a:lnTo>
                <a:lnTo>
                  <a:pt x="114257" y="39370"/>
                </a:lnTo>
                <a:close/>
              </a:path>
              <a:path w="1209039" h="115570">
                <a:moveTo>
                  <a:pt x="209549" y="39243"/>
                </a:moveTo>
                <a:lnTo>
                  <a:pt x="202126" y="40737"/>
                </a:lnTo>
                <a:lnTo>
                  <a:pt x="196072" y="44815"/>
                </a:lnTo>
                <a:lnTo>
                  <a:pt x="191994" y="50869"/>
                </a:lnTo>
                <a:lnTo>
                  <a:pt x="190499" y="58293"/>
                </a:lnTo>
                <a:lnTo>
                  <a:pt x="192012" y="65716"/>
                </a:lnTo>
                <a:lnTo>
                  <a:pt x="196119" y="71770"/>
                </a:lnTo>
                <a:lnTo>
                  <a:pt x="202180" y="75848"/>
                </a:lnTo>
                <a:lnTo>
                  <a:pt x="209549" y="77343"/>
                </a:lnTo>
                <a:lnTo>
                  <a:pt x="209677" y="77343"/>
                </a:lnTo>
                <a:lnTo>
                  <a:pt x="217100" y="75848"/>
                </a:lnTo>
                <a:lnTo>
                  <a:pt x="223154" y="71770"/>
                </a:lnTo>
                <a:lnTo>
                  <a:pt x="227232" y="65716"/>
                </a:lnTo>
                <a:lnTo>
                  <a:pt x="228727" y="58293"/>
                </a:lnTo>
                <a:lnTo>
                  <a:pt x="227159" y="50869"/>
                </a:lnTo>
                <a:lnTo>
                  <a:pt x="223043" y="44815"/>
                </a:lnTo>
                <a:lnTo>
                  <a:pt x="216975" y="40737"/>
                </a:lnTo>
                <a:lnTo>
                  <a:pt x="209549" y="39243"/>
                </a:lnTo>
                <a:close/>
              </a:path>
              <a:path w="1209039" h="115570">
                <a:moveTo>
                  <a:pt x="323977" y="39116"/>
                </a:moveTo>
                <a:lnTo>
                  <a:pt x="323849" y="39116"/>
                </a:lnTo>
                <a:lnTo>
                  <a:pt x="316482" y="40610"/>
                </a:lnTo>
                <a:lnTo>
                  <a:pt x="310435" y="44688"/>
                </a:lnTo>
                <a:lnTo>
                  <a:pt x="306365" y="50742"/>
                </a:lnTo>
                <a:lnTo>
                  <a:pt x="304927" y="58166"/>
                </a:lnTo>
                <a:lnTo>
                  <a:pt x="306421" y="65589"/>
                </a:lnTo>
                <a:lnTo>
                  <a:pt x="310499" y="71643"/>
                </a:lnTo>
                <a:lnTo>
                  <a:pt x="316553" y="75721"/>
                </a:lnTo>
                <a:lnTo>
                  <a:pt x="323977" y="77216"/>
                </a:lnTo>
                <a:lnTo>
                  <a:pt x="331400" y="75703"/>
                </a:lnTo>
                <a:lnTo>
                  <a:pt x="337454" y="71596"/>
                </a:lnTo>
                <a:lnTo>
                  <a:pt x="341532" y="65535"/>
                </a:lnTo>
                <a:lnTo>
                  <a:pt x="343027" y="58166"/>
                </a:lnTo>
                <a:lnTo>
                  <a:pt x="341532" y="50742"/>
                </a:lnTo>
                <a:lnTo>
                  <a:pt x="337454" y="44688"/>
                </a:lnTo>
                <a:lnTo>
                  <a:pt x="331400" y="40610"/>
                </a:lnTo>
                <a:lnTo>
                  <a:pt x="323977" y="39116"/>
                </a:lnTo>
                <a:close/>
              </a:path>
              <a:path w="1209039" h="115570">
                <a:moveTo>
                  <a:pt x="438277" y="38989"/>
                </a:moveTo>
                <a:lnTo>
                  <a:pt x="430853" y="40483"/>
                </a:lnTo>
                <a:lnTo>
                  <a:pt x="424799" y="44561"/>
                </a:lnTo>
                <a:lnTo>
                  <a:pt x="420721" y="50615"/>
                </a:lnTo>
                <a:lnTo>
                  <a:pt x="419227" y="58039"/>
                </a:lnTo>
                <a:lnTo>
                  <a:pt x="420721" y="65462"/>
                </a:lnTo>
                <a:lnTo>
                  <a:pt x="424799" y="71516"/>
                </a:lnTo>
                <a:lnTo>
                  <a:pt x="430853" y="75594"/>
                </a:lnTo>
                <a:lnTo>
                  <a:pt x="438277" y="77089"/>
                </a:lnTo>
                <a:lnTo>
                  <a:pt x="445700" y="75574"/>
                </a:lnTo>
                <a:lnTo>
                  <a:pt x="451754" y="71453"/>
                </a:lnTo>
                <a:lnTo>
                  <a:pt x="455832" y="65355"/>
                </a:lnTo>
                <a:lnTo>
                  <a:pt x="457327" y="57912"/>
                </a:lnTo>
                <a:lnTo>
                  <a:pt x="455832" y="50561"/>
                </a:lnTo>
                <a:lnTo>
                  <a:pt x="451754" y="44545"/>
                </a:lnTo>
                <a:lnTo>
                  <a:pt x="445700" y="40481"/>
                </a:lnTo>
                <a:lnTo>
                  <a:pt x="438277" y="38989"/>
                </a:lnTo>
                <a:close/>
              </a:path>
              <a:path w="1209039" h="115570">
                <a:moveTo>
                  <a:pt x="552577" y="38862"/>
                </a:moveTo>
                <a:lnTo>
                  <a:pt x="545153" y="40356"/>
                </a:lnTo>
                <a:lnTo>
                  <a:pt x="539099" y="44434"/>
                </a:lnTo>
                <a:lnTo>
                  <a:pt x="535021" y="50488"/>
                </a:lnTo>
                <a:lnTo>
                  <a:pt x="533527" y="57912"/>
                </a:lnTo>
                <a:lnTo>
                  <a:pt x="535039" y="65335"/>
                </a:lnTo>
                <a:lnTo>
                  <a:pt x="539146" y="71389"/>
                </a:lnTo>
                <a:lnTo>
                  <a:pt x="545207" y="75467"/>
                </a:lnTo>
                <a:lnTo>
                  <a:pt x="552577" y="76962"/>
                </a:lnTo>
                <a:lnTo>
                  <a:pt x="560125" y="75394"/>
                </a:lnTo>
                <a:lnTo>
                  <a:pt x="566165" y="71278"/>
                </a:lnTo>
                <a:lnTo>
                  <a:pt x="570206" y="65210"/>
                </a:lnTo>
                <a:lnTo>
                  <a:pt x="571627" y="57785"/>
                </a:lnTo>
                <a:lnTo>
                  <a:pt x="570132" y="50363"/>
                </a:lnTo>
                <a:lnTo>
                  <a:pt x="566054" y="44323"/>
                </a:lnTo>
                <a:lnTo>
                  <a:pt x="560000" y="40282"/>
                </a:lnTo>
                <a:lnTo>
                  <a:pt x="552577" y="38862"/>
                </a:lnTo>
                <a:close/>
              </a:path>
              <a:path w="1209039" h="115570">
                <a:moveTo>
                  <a:pt x="667004" y="38608"/>
                </a:moveTo>
                <a:lnTo>
                  <a:pt x="659453" y="40122"/>
                </a:lnTo>
                <a:lnTo>
                  <a:pt x="653399" y="44243"/>
                </a:lnTo>
                <a:lnTo>
                  <a:pt x="649321" y="50341"/>
                </a:lnTo>
                <a:lnTo>
                  <a:pt x="647827" y="57785"/>
                </a:lnTo>
                <a:lnTo>
                  <a:pt x="649394" y="65135"/>
                </a:lnTo>
                <a:lnTo>
                  <a:pt x="653510" y="71151"/>
                </a:lnTo>
                <a:lnTo>
                  <a:pt x="659578" y="75215"/>
                </a:lnTo>
                <a:lnTo>
                  <a:pt x="667004" y="76708"/>
                </a:lnTo>
                <a:lnTo>
                  <a:pt x="674427" y="75213"/>
                </a:lnTo>
                <a:lnTo>
                  <a:pt x="680481" y="71135"/>
                </a:lnTo>
                <a:lnTo>
                  <a:pt x="684559" y="65081"/>
                </a:lnTo>
                <a:lnTo>
                  <a:pt x="686054" y="57658"/>
                </a:lnTo>
                <a:lnTo>
                  <a:pt x="684541" y="50234"/>
                </a:lnTo>
                <a:lnTo>
                  <a:pt x="680434" y="44180"/>
                </a:lnTo>
                <a:lnTo>
                  <a:pt x="674373" y="40102"/>
                </a:lnTo>
                <a:lnTo>
                  <a:pt x="667004" y="38608"/>
                </a:lnTo>
                <a:close/>
              </a:path>
              <a:path w="1209039" h="115570">
                <a:moveTo>
                  <a:pt x="781304" y="38481"/>
                </a:moveTo>
                <a:lnTo>
                  <a:pt x="773880" y="39993"/>
                </a:lnTo>
                <a:lnTo>
                  <a:pt x="767826" y="44100"/>
                </a:lnTo>
                <a:lnTo>
                  <a:pt x="763748" y="50161"/>
                </a:lnTo>
                <a:lnTo>
                  <a:pt x="762254" y="57531"/>
                </a:lnTo>
                <a:lnTo>
                  <a:pt x="763748" y="64954"/>
                </a:lnTo>
                <a:lnTo>
                  <a:pt x="767826" y="71008"/>
                </a:lnTo>
                <a:lnTo>
                  <a:pt x="773880" y="75086"/>
                </a:lnTo>
                <a:lnTo>
                  <a:pt x="781304" y="76581"/>
                </a:lnTo>
                <a:lnTo>
                  <a:pt x="788727" y="75086"/>
                </a:lnTo>
                <a:lnTo>
                  <a:pt x="794781" y="71008"/>
                </a:lnTo>
                <a:lnTo>
                  <a:pt x="798859" y="64954"/>
                </a:lnTo>
                <a:lnTo>
                  <a:pt x="800354" y="57531"/>
                </a:lnTo>
                <a:lnTo>
                  <a:pt x="798859" y="50107"/>
                </a:lnTo>
                <a:lnTo>
                  <a:pt x="794781" y="44053"/>
                </a:lnTo>
                <a:lnTo>
                  <a:pt x="788727" y="39975"/>
                </a:lnTo>
                <a:lnTo>
                  <a:pt x="781304" y="38481"/>
                </a:lnTo>
                <a:close/>
              </a:path>
              <a:path w="1209039" h="115570">
                <a:moveTo>
                  <a:pt x="895604" y="38354"/>
                </a:moveTo>
                <a:lnTo>
                  <a:pt x="888180" y="39848"/>
                </a:lnTo>
                <a:lnTo>
                  <a:pt x="882126" y="43926"/>
                </a:lnTo>
                <a:lnTo>
                  <a:pt x="878048" y="49980"/>
                </a:lnTo>
                <a:lnTo>
                  <a:pt x="876554" y="57404"/>
                </a:lnTo>
                <a:lnTo>
                  <a:pt x="878048" y="64827"/>
                </a:lnTo>
                <a:lnTo>
                  <a:pt x="882126" y="70881"/>
                </a:lnTo>
                <a:lnTo>
                  <a:pt x="888180" y="74959"/>
                </a:lnTo>
                <a:lnTo>
                  <a:pt x="895604" y="76454"/>
                </a:lnTo>
                <a:lnTo>
                  <a:pt x="903081" y="74959"/>
                </a:lnTo>
                <a:lnTo>
                  <a:pt x="909097" y="70881"/>
                </a:lnTo>
                <a:lnTo>
                  <a:pt x="913161" y="64827"/>
                </a:lnTo>
                <a:lnTo>
                  <a:pt x="914654" y="57404"/>
                </a:lnTo>
                <a:lnTo>
                  <a:pt x="913159" y="49980"/>
                </a:lnTo>
                <a:lnTo>
                  <a:pt x="909081" y="43926"/>
                </a:lnTo>
                <a:lnTo>
                  <a:pt x="903027" y="39848"/>
                </a:lnTo>
                <a:lnTo>
                  <a:pt x="895604" y="38354"/>
                </a:lnTo>
                <a:close/>
              </a:path>
              <a:path w="1209039" h="115570">
                <a:moveTo>
                  <a:pt x="1010031" y="38227"/>
                </a:moveTo>
                <a:lnTo>
                  <a:pt x="1002480" y="39721"/>
                </a:lnTo>
                <a:lnTo>
                  <a:pt x="996426" y="43799"/>
                </a:lnTo>
                <a:lnTo>
                  <a:pt x="992348" y="49853"/>
                </a:lnTo>
                <a:lnTo>
                  <a:pt x="990854" y="57277"/>
                </a:lnTo>
                <a:lnTo>
                  <a:pt x="992368" y="64700"/>
                </a:lnTo>
                <a:lnTo>
                  <a:pt x="996489" y="70754"/>
                </a:lnTo>
                <a:lnTo>
                  <a:pt x="1002587" y="74832"/>
                </a:lnTo>
                <a:lnTo>
                  <a:pt x="1010031" y="76327"/>
                </a:lnTo>
                <a:lnTo>
                  <a:pt x="1017454" y="74832"/>
                </a:lnTo>
                <a:lnTo>
                  <a:pt x="1023508" y="70754"/>
                </a:lnTo>
                <a:lnTo>
                  <a:pt x="1027586" y="64700"/>
                </a:lnTo>
                <a:lnTo>
                  <a:pt x="1029081" y="57277"/>
                </a:lnTo>
                <a:lnTo>
                  <a:pt x="1027568" y="49853"/>
                </a:lnTo>
                <a:lnTo>
                  <a:pt x="1023461" y="43799"/>
                </a:lnTo>
                <a:lnTo>
                  <a:pt x="1017400" y="39721"/>
                </a:lnTo>
                <a:lnTo>
                  <a:pt x="1010031" y="38227"/>
                </a:lnTo>
                <a:close/>
              </a:path>
              <a:path w="1209039" h="115570">
                <a:moveTo>
                  <a:pt x="1094105" y="0"/>
                </a:moveTo>
                <a:lnTo>
                  <a:pt x="1094358" y="114300"/>
                </a:lnTo>
                <a:lnTo>
                  <a:pt x="1208532" y="57023"/>
                </a:lnTo>
                <a:lnTo>
                  <a:pt x="10941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506" rIns="0" bIns="0" rtlCol="0">
            <a:spAutoFit/>
          </a:bodyPr>
          <a:lstStyle/>
          <a:p>
            <a:pPr marL="1449705">
              <a:lnSpc>
                <a:spcPct val="100000"/>
              </a:lnSpc>
              <a:spcBef>
                <a:spcPts val="105"/>
              </a:spcBef>
            </a:pPr>
            <a:r>
              <a:rPr sz="5200" dirty="0"/>
              <a:t>Reordering</a:t>
            </a:r>
            <a:r>
              <a:rPr sz="5200" spc="-45" dirty="0"/>
              <a:t> </a:t>
            </a:r>
            <a:r>
              <a:rPr sz="5200" dirty="0"/>
              <a:t>#1:</a:t>
            </a:r>
            <a:r>
              <a:rPr sz="5200" spc="-25" dirty="0"/>
              <a:t> </a:t>
            </a:r>
            <a:r>
              <a:rPr sz="5200" dirty="0"/>
              <a:t>Write</a:t>
            </a:r>
            <a:r>
              <a:rPr sz="5200" spc="-25" dirty="0"/>
              <a:t> </a:t>
            </a:r>
            <a:r>
              <a:rPr sz="5200" spc="-10" dirty="0"/>
              <a:t>Buffers</a:t>
            </a:r>
            <a:endParaRPr sz="5200"/>
          </a:p>
        </p:txBody>
      </p:sp>
      <p:sp>
        <p:nvSpPr>
          <p:cNvPr id="3" name="object 3"/>
          <p:cNvSpPr txBox="1"/>
          <p:nvPr/>
        </p:nvSpPr>
        <p:spPr>
          <a:xfrm>
            <a:off x="7279640" y="4614417"/>
            <a:ext cx="193802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4685" algn="l"/>
              </a:tabLst>
            </a:pPr>
            <a:r>
              <a:rPr sz="2950" u="heavy" spc="-1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Execution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79797" y="2492501"/>
            <a:ext cx="893444" cy="1419225"/>
          </a:xfrm>
          <a:custGeom>
            <a:avLst/>
            <a:gdLst/>
            <a:ahLst/>
            <a:cxnLst/>
            <a:rect l="l" t="t" r="r" b="b"/>
            <a:pathLst>
              <a:path w="893445" h="1419225">
                <a:moveTo>
                  <a:pt x="893063" y="0"/>
                </a:moveTo>
                <a:lnTo>
                  <a:pt x="0" y="0"/>
                </a:lnTo>
                <a:lnTo>
                  <a:pt x="0" y="1418844"/>
                </a:lnTo>
                <a:lnTo>
                  <a:pt x="893063" y="1418844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79797" y="4528565"/>
            <a:ext cx="893444" cy="500380"/>
          </a:xfrm>
          <a:custGeom>
            <a:avLst/>
            <a:gdLst/>
            <a:ahLst/>
            <a:cxnLst/>
            <a:rect l="l" t="t" r="r" b="b"/>
            <a:pathLst>
              <a:path w="893445" h="500379">
                <a:moveTo>
                  <a:pt x="893063" y="0"/>
                </a:moveTo>
                <a:lnTo>
                  <a:pt x="0" y="0"/>
                </a:lnTo>
                <a:lnTo>
                  <a:pt x="0" y="499872"/>
                </a:lnTo>
                <a:lnTo>
                  <a:pt x="893063" y="499872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454397" y="2467101"/>
          <a:ext cx="1149349" cy="2585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6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85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2500" spc="-20" dirty="0">
                          <a:latin typeface="Calibri"/>
                          <a:cs typeface="Calibri"/>
                        </a:rPr>
                        <a:t>r2=X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57150">
                      <a:solidFill>
                        <a:srgbClr val="0055D5"/>
                      </a:solidFill>
                      <a:prstDash val="solid"/>
                    </a:lnL>
                    <a:lnR w="57150">
                      <a:solidFill>
                        <a:srgbClr val="0055D5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Y=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979">
                        <a:lnSpc>
                          <a:spcPts val="1400"/>
                        </a:lnSpc>
                      </a:pPr>
                      <a:r>
                        <a:rPr sz="2500" dirty="0">
                          <a:latin typeface="Calibri"/>
                          <a:cs typeface="Calibri"/>
                        </a:rPr>
                        <a:t>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2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57150">
                      <a:solidFill>
                        <a:srgbClr val="0055D5"/>
                      </a:solidFill>
                      <a:prstDash val="solid"/>
                    </a:lnL>
                    <a:lnR w="57150">
                      <a:solidFill>
                        <a:srgbClr val="0055D5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2524505" y="3903726"/>
            <a:ext cx="358140" cy="624840"/>
          </a:xfrm>
          <a:custGeom>
            <a:avLst/>
            <a:gdLst/>
            <a:ahLst/>
            <a:cxnLst/>
            <a:rect l="l" t="t" r="r" b="b"/>
            <a:pathLst>
              <a:path w="358139" h="624839">
                <a:moveTo>
                  <a:pt x="358139" y="0"/>
                </a:moveTo>
                <a:lnTo>
                  <a:pt x="0" y="0"/>
                </a:lnTo>
                <a:lnTo>
                  <a:pt x="0" y="624840"/>
                </a:lnTo>
                <a:lnTo>
                  <a:pt x="358139" y="624840"/>
                </a:lnTo>
                <a:lnTo>
                  <a:pt x="3581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230882" y="2467101"/>
          <a:ext cx="1122044" cy="2594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85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2500" spc="-20" dirty="0">
                          <a:latin typeface="Calibri"/>
                          <a:cs typeface="Calibri"/>
                        </a:rPr>
                        <a:t>r1=Y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57150">
                      <a:solidFill>
                        <a:srgbClr val="E22300"/>
                      </a:solidFill>
                      <a:prstDash val="solid"/>
                    </a:lnL>
                    <a:lnR w="57150">
                      <a:solidFill>
                        <a:srgbClr val="E223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X=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ts val="1400"/>
                        </a:lnSpc>
                      </a:pPr>
                      <a:r>
                        <a:rPr sz="2500" dirty="0">
                          <a:latin typeface="Calibri"/>
                          <a:cs typeface="Calibri"/>
                        </a:rPr>
                        <a:t>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1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57150">
                      <a:solidFill>
                        <a:srgbClr val="E22300"/>
                      </a:solidFill>
                      <a:prstDash val="solid"/>
                    </a:lnL>
                    <a:lnR w="57150">
                      <a:solidFill>
                        <a:srgbClr val="E223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3211829" y="4756530"/>
            <a:ext cx="1209040" cy="115570"/>
          </a:xfrm>
          <a:custGeom>
            <a:avLst/>
            <a:gdLst/>
            <a:ahLst/>
            <a:cxnLst/>
            <a:rect l="l" t="t" r="r" b="b"/>
            <a:pathLst>
              <a:path w="1209039" h="115570">
                <a:moveTo>
                  <a:pt x="114172" y="1270"/>
                </a:moveTo>
                <a:lnTo>
                  <a:pt x="0" y="58547"/>
                </a:lnTo>
                <a:lnTo>
                  <a:pt x="114427" y="115570"/>
                </a:lnTo>
                <a:lnTo>
                  <a:pt x="114342" y="77470"/>
                </a:lnTo>
                <a:lnTo>
                  <a:pt x="95249" y="77470"/>
                </a:lnTo>
                <a:lnTo>
                  <a:pt x="87826" y="75975"/>
                </a:lnTo>
                <a:lnTo>
                  <a:pt x="81772" y="71897"/>
                </a:lnTo>
                <a:lnTo>
                  <a:pt x="77694" y="65843"/>
                </a:lnTo>
                <a:lnTo>
                  <a:pt x="76199" y="58420"/>
                </a:lnTo>
                <a:lnTo>
                  <a:pt x="77694" y="50996"/>
                </a:lnTo>
                <a:lnTo>
                  <a:pt x="81772" y="44942"/>
                </a:lnTo>
                <a:lnTo>
                  <a:pt x="87826" y="40864"/>
                </a:lnTo>
                <a:lnTo>
                  <a:pt x="95249" y="39370"/>
                </a:lnTo>
                <a:lnTo>
                  <a:pt x="114257" y="39370"/>
                </a:lnTo>
                <a:lnTo>
                  <a:pt x="114172" y="1270"/>
                </a:lnTo>
                <a:close/>
              </a:path>
              <a:path w="1209039" h="115570">
                <a:moveTo>
                  <a:pt x="95249" y="39370"/>
                </a:moveTo>
                <a:lnTo>
                  <a:pt x="87826" y="40864"/>
                </a:lnTo>
                <a:lnTo>
                  <a:pt x="81772" y="44942"/>
                </a:lnTo>
                <a:lnTo>
                  <a:pt x="77694" y="50996"/>
                </a:lnTo>
                <a:lnTo>
                  <a:pt x="76199" y="58420"/>
                </a:lnTo>
                <a:lnTo>
                  <a:pt x="77694" y="65843"/>
                </a:lnTo>
                <a:lnTo>
                  <a:pt x="81772" y="71897"/>
                </a:lnTo>
                <a:lnTo>
                  <a:pt x="87826" y="75975"/>
                </a:lnTo>
                <a:lnTo>
                  <a:pt x="95249" y="77470"/>
                </a:lnTo>
                <a:lnTo>
                  <a:pt x="102673" y="75975"/>
                </a:lnTo>
                <a:lnTo>
                  <a:pt x="108727" y="71897"/>
                </a:lnTo>
                <a:lnTo>
                  <a:pt x="112805" y="65843"/>
                </a:lnTo>
                <a:lnTo>
                  <a:pt x="114300" y="58420"/>
                </a:lnTo>
                <a:lnTo>
                  <a:pt x="112805" y="50996"/>
                </a:lnTo>
                <a:lnTo>
                  <a:pt x="108727" y="44942"/>
                </a:lnTo>
                <a:lnTo>
                  <a:pt x="102673" y="40864"/>
                </a:lnTo>
                <a:lnTo>
                  <a:pt x="95249" y="39370"/>
                </a:lnTo>
                <a:close/>
              </a:path>
              <a:path w="1209039" h="115570">
                <a:moveTo>
                  <a:pt x="114299" y="58420"/>
                </a:moveTo>
                <a:lnTo>
                  <a:pt x="112805" y="65843"/>
                </a:lnTo>
                <a:lnTo>
                  <a:pt x="108727" y="71897"/>
                </a:lnTo>
                <a:lnTo>
                  <a:pt x="102673" y="75975"/>
                </a:lnTo>
                <a:lnTo>
                  <a:pt x="95249" y="77470"/>
                </a:lnTo>
                <a:lnTo>
                  <a:pt x="114342" y="77470"/>
                </a:lnTo>
                <a:lnTo>
                  <a:pt x="114299" y="58420"/>
                </a:lnTo>
                <a:close/>
              </a:path>
              <a:path w="1209039" h="115570">
                <a:moveTo>
                  <a:pt x="114257" y="39370"/>
                </a:moveTo>
                <a:lnTo>
                  <a:pt x="95249" y="39370"/>
                </a:lnTo>
                <a:lnTo>
                  <a:pt x="102673" y="40864"/>
                </a:lnTo>
                <a:lnTo>
                  <a:pt x="108727" y="44942"/>
                </a:lnTo>
                <a:lnTo>
                  <a:pt x="112805" y="50996"/>
                </a:lnTo>
                <a:lnTo>
                  <a:pt x="114300" y="58420"/>
                </a:lnTo>
                <a:lnTo>
                  <a:pt x="114257" y="39370"/>
                </a:lnTo>
                <a:close/>
              </a:path>
              <a:path w="1209039" h="115570">
                <a:moveTo>
                  <a:pt x="209549" y="39243"/>
                </a:moveTo>
                <a:lnTo>
                  <a:pt x="202126" y="40737"/>
                </a:lnTo>
                <a:lnTo>
                  <a:pt x="196072" y="44815"/>
                </a:lnTo>
                <a:lnTo>
                  <a:pt x="191994" y="50869"/>
                </a:lnTo>
                <a:lnTo>
                  <a:pt x="190499" y="58293"/>
                </a:lnTo>
                <a:lnTo>
                  <a:pt x="192012" y="65716"/>
                </a:lnTo>
                <a:lnTo>
                  <a:pt x="196119" y="71770"/>
                </a:lnTo>
                <a:lnTo>
                  <a:pt x="202180" y="75848"/>
                </a:lnTo>
                <a:lnTo>
                  <a:pt x="209549" y="77343"/>
                </a:lnTo>
                <a:lnTo>
                  <a:pt x="209677" y="77343"/>
                </a:lnTo>
                <a:lnTo>
                  <a:pt x="217100" y="75848"/>
                </a:lnTo>
                <a:lnTo>
                  <a:pt x="223154" y="71770"/>
                </a:lnTo>
                <a:lnTo>
                  <a:pt x="227232" y="65716"/>
                </a:lnTo>
                <a:lnTo>
                  <a:pt x="228727" y="58293"/>
                </a:lnTo>
                <a:lnTo>
                  <a:pt x="227159" y="50869"/>
                </a:lnTo>
                <a:lnTo>
                  <a:pt x="223043" y="44815"/>
                </a:lnTo>
                <a:lnTo>
                  <a:pt x="216975" y="40737"/>
                </a:lnTo>
                <a:lnTo>
                  <a:pt x="209549" y="39243"/>
                </a:lnTo>
                <a:close/>
              </a:path>
              <a:path w="1209039" h="115570">
                <a:moveTo>
                  <a:pt x="323977" y="39116"/>
                </a:moveTo>
                <a:lnTo>
                  <a:pt x="323849" y="39116"/>
                </a:lnTo>
                <a:lnTo>
                  <a:pt x="316482" y="40610"/>
                </a:lnTo>
                <a:lnTo>
                  <a:pt x="310435" y="44688"/>
                </a:lnTo>
                <a:lnTo>
                  <a:pt x="306365" y="50742"/>
                </a:lnTo>
                <a:lnTo>
                  <a:pt x="304927" y="58166"/>
                </a:lnTo>
                <a:lnTo>
                  <a:pt x="306421" y="65589"/>
                </a:lnTo>
                <a:lnTo>
                  <a:pt x="310499" y="71643"/>
                </a:lnTo>
                <a:lnTo>
                  <a:pt x="316553" y="75721"/>
                </a:lnTo>
                <a:lnTo>
                  <a:pt x="323977" y="77216"/>
                </a:lnTo>
                <a:lnTo>
                  <a:pt x="331400" y="75703"/>
                </a:lnTo>
                <a:lnTo>
                  <a:pt x="337454" y="71596"/>
                </a:lnTo>
                <a:lnTo>
                  <a:pt x="341532" y="65535"/>
                </a:lnTo>
                <a:lnTo>
                  <a:pt x="343027" y="58166"/>
                </a:lnTo>
                <a:lnTo>
                  <a:pt x="341532" y="50742"/>
                </a:lnTo>
                <a:lnTo>
                  <a:pt x="337454" y="44688"/>
                </a:lnTo>
                <a:lnTo>
                  <a:pt x="331400" y="40610"/>
                </a:lnTo>
                <a:lnTo>
                  <a:pt x="323977" y="39116"/>
                </a:lnTo>
                <a:close/>
              </a:path>
              <a:path w="1209039" h="115570">
                <a:moveTo>
                  <a:pt x="438277" y="38989"/>
                </a:moveTo>
                <a:lnTo>
                  <a:pt x="430853" y="40483"/>
                </a:lnTo>
                <a:lnTo>
                  <a:pt x="424799" y="44561"/>
                </a:lnTo>
                <a:lnTo>
                  <a:pt x="420721" y="50615"/>
                </a:lnTo>
                <a:lnTo>
                  <a:pt x="419227" y="58039"/>
                </a:lnTo>
                <a:lnTo>
                  <a:pt x="420721" y="65462"/>
                </a:lnTo>
                <a:lnTo>
                  <a:pt x="424799" y="71516"/>
                </a:lnTo>
                <a:lnTo>
                  <a:pt x="430853" y="75594"/>
                </a:lnTo>
                <a:lnTo>
                  <a:pt x="438277" y="77089"/>
                </a:lnTo>
                <a:lnTo>
                  <a:pt x="445700" y="75574"/>
                </a:lnTo>
                <a:lnTo>
                  <a:pt x="451754" y="71453"/>
                </a:lnTo>
                <a:lnTo>
                  <a:pt x="455832" y="65355"/>
                </a:lnTo>
                <a:lnTo>
                  <a:pt x="457327" y="57912"/>
                </a:lnTo>
                <a:lnTo>
                  <a:pt x="455832" y="50561"/>
                </a:lnTo>
                <a:lnTo>
                  <a:pt x="451754" y="44545"/>
                </a:lnTo>
                <a:lnTo>
                  <a:pt x="445700" y="40481"/>
                </a:lnTo>
                <a:lnTo>
                  <a:pt x="438277" y="38989"/>
                </a:lnTo>
                <a:close/>
              </a:path>
              <a:path w="1209039" h="115570">
                <a:moveTo>
                  <a:pt x="552577" y="38862"/>
                </a:moveTo>
                <a:lnTo>
                  <a:pt x="545153" y="40356"/>
                </a:lnTo>
                <a:lnTo>
                  <a:pt x="539099" y="44434"/>
                </a:lnTo>
                <a:lnTo>
                  <a:pt x="535021" y="50488"/>
                </a:lnTo>
                <a:lnTo>
                  <a:pt x="533527" y="57912"/>
                </a:lnTo>
                <a:lnTo>
                  <a:pt x="535039" y="65335"/>
                </a:lnTo>
                <a:lnTo>
                  <a:pt x="539146" y="71389"/>
                </a:lnTo>
                <a:lnTo>
                  <a:pt x="545207" y="75467"/>
                </a:lnTo>
                <a:lnTo>
                  <a:pt x="552577" y="76962"/>
                </a:lnTo>
                <a:lnTo>
                  <a:pt x="560125" y="75394"/>
                </a:lnTo>
                <a:lnTo>
                  <a:pt x="566165" y="71278"/>
                </a:lnTo>
                <a:lnTo>
                  <a:pt x="570206" y="65210"/>
                </a:lnTo>
                <a:lnTo>
                  <a:pt x="571627" y="57785"/>
                </a:lnTo>
                <a:lnTo>
                  <a:pt x="570132" y="50363"/>
                </a:lnTo>
                <a:lnTo>
                  <a:pt x="566054" y="44323"/>
                </a:lnTo>
                <a:lnTo>
                  <a:pt x="560000" y="40282"/>
                </a:lnTo>
                <a:lnTo>
                  <a:pt x="552577" y="38862"/>
                </a:lnTo>
                <a:close/>
              </a:path>
              <a:path w="1209039" h="115570">
                <a:moveTo>
                  <a:pt x="667004" y="38608"/>
                </a:moveTo>
                <a:lnTo>
                  <a:pt x="659453" y="40122"/>
                </a:lnTo>
                <a:lnTo>
                  <a:pt x="653399" y="44243"/>
                </a:lnTo>
                <a:lnTo>
                  <a:pt x="649321" y="50341"/>
                </a:lnTo>
                <a:lnTo>
                  <a:pt x="647827" y="57785"/>
                </a:lnTo>
                <a:lnTo>
                  <a:pt x="649394" y="65135"/>
                </a:lnTo>
                <a:lnTo>
                  <a:pt x="653510" y="71151"/>
                </a:lnTo>
                <a:lnTo>
                  <a:pt x="659578" y="75215"/>
                </a:lnTo>
                <a:lnTo>
                  <a:pt x="667004" y="76708"/>
                </a:lnTo>
                <a:lnTo>
                  <a:pt x="674427" y="75213"/>
                </a:lnTo>
                <a:lnTo>
                  <a:pt x="680481" y="71135"/>
                </a:lnTo>
                <a:lnTo>
                  <a:pt x="684559" y="65081"/>
                </a:lnTo>
                <a:lnTo>
                  <a:pt x="686054" y="57658"/>
                </a:lnTo>
                <a:lnTo>
                  <a:pt x="684541" y="50234"/>
                </a:lnTo>
                <a:lnTo>
                  <a:pt x="680434" y="44180"/>
                </a:lnTo>
                <a:lnTo>
                  <a:pt x="674373" y="40102"/>
                </a:lnTo>
                <a:lnTo>
                  <a:pt x="667004" y="38608"/>
                </a:lnTo>
                <a:close/>
              </a:path>
              <a:path w="1209039" h="115570">
                <a:moveTo>
                  <a:pt x="781304" y="38481"/>
                </a:moveTo>
                <a:lnTo>
                  <a:pt x="773880" y="39993"/>
                </a:lnTo>
                <a:lnTo>
                  <a:pt x="767826" y="44100"/>
                </a:lnTo>
                <a:lnTo>
                  <a:pt x="763748" y="50161"/>
                </a:lnTo>
                <a:lnTo>
                  <a:pt x="762254" y="57531"/>
                </a:lnTo>
                <a:lnTo>
                  <a:pt x="763748" y="64954"/>
                </a:lnTo>
                <a:lnTo>
                  <a:pt x="767826" y="71008"/>
                </a:lnTo>
                <a:lnTo>
                  <a:pt x="773880" y="75086"/>
                </a:lnTo>
                <a:lnTo>
                  <a:pt x="781304" y="76581"/>
                </a:lnTo>
                <a:lnTo>
                  <a:pt x="788727" y="75086"/>
                </a:lnTo>
                <a:lnTo>
                  <a:pt x="794781" y="71008"/>
                </a:lnTo>
                <a:lnTo>
                  <a:pt x="798859" y="64954"/>
                </a:lnTo>
                <a:lnTo>
                  <a:pt x="800354" y="57531"/>
                </a:lnTo>
                <a:lnTo>
                  <a:pt x="798859" y="50107"/>
                </a:lnTo>
                <a:lnTo>
                  <a:pt x="794781" y="44053"/>
                </a:lnTo>
                <a:lnTo>
                  <a:pt x="788727" y="39975"/>
                </a:lnTo>
                <a:lnTo>
                  <a:pt x="781304" y="38481"/>
                </a:lnTo>
                <a:close/>
              </a:path>
              <a:path w="1209039" h="115570">
                <a:moveTo>
                  <a:pt x="895604" y="38354"/>
                </a:moveTo>
                <a:lnTo>
                  <a:pt x="888180" y="39848"/>
                </a:lnTo>
                <a:lnTo>
                  <a:pt x="882126" y="43926"/>
                </a:lnTo>
                <a:lnTo>
                  <a:pt x="878048" y="49980"/>
                </a:lnTo>
                <a:lnTo>
                  <a:pt x="876554" y="57404"/>
                </a:lnTo>
                <a:lnTo>
                  <a:pt x="878048" y="64827"/>
                </a:lnTo>
                <a:lnTo>
                  <a:pt x="882126" y="70881"/>
                </a:lnTo>
                <a:lnTo>
                  <a:pt x="888180" y="74959"/>
                </a:lnTo>
                <a:lnTo>
                  <a:pt x="895604" y="76454"/>
                </a:lnTo>
                <a:lnTo>
                  <a:pt x="903081" y="74959"/>
                </a:lnTo>
                <a:lnTo>
                  <a:pt x="909097" y="70881"/>
                </a:lnTo>
                <a:lnTo>
                  <a:pt x="913161" y="64827"/>
                </a:lnTo>
                <a:lnTo>
                  <a:pt x="914654" y="57404"/>
                </a:lnTo>
                <a:lnTo>
                  <a:pt x="913159" y="49980"/>
                </a:lnTo>
                <a:lnTo>
                  <a:pt x="909081" y="43926"/>
                </a:lnTo>
                <a:lnTo>
                  <a:pt x="903027" y="39848"/>
                </a:lnTo>
                <a:lnTo>
                  <a:pt x="895604" y="38354"/>
                </a:lnTo>
                <a:close/>
              </a:path>
              <a:path w="1209039" h="115570">
                <a:moveTo>
                  <a:pt x="1010031" y="38227"/>
                </a:moveTo>
                <a:lnTo>
                  <a:pt x="1002480" y="39721"/>
                </a:lnTo>
                <a:lnTo>
                  <a:pt x="996426" y="43799"/>
                </a:lnTo>
                <a:lnTo>
                  <a:pt x="992348" y="49853"/>
                </a:lnTo>
                <a:lnTo>
                  <a:pt x="990854" y="57277"/>
                </a:lnTo>
                <a:lnTo>
                  <a:pt x="992368" y="64700"/>
                </a:lnTo>
                <a:lnTo>
                  <a:pt x="996489" y="70754"/>
                </a:lnTo>
                <a:lnTo>
                  <a:pt x="1002587" y="74832"/>
                </a:lnTo>
                <a:lnTo>
                  <a:pt x="1010031" y="76327"/>
                </a:lnTo>
                <a:lnTo>
                  <a:pt x="1017454" y="74832"/>
                </a:lnTo>
                <a:lnTo>
                  <a:pt x="1023508" y="70754"/>
                </a:lnTo>
                <a:lnTo>
                  <a:pt x="1027586" y="64700"/>
                </a:lnTo>
                <a:lnTo>
                  <a:pt x="1029081" y="57277"/>
                </a:lnTo>
                <a:lnTo>
                  <a:pt x="1027568" y="49853"/>
                </a:lnTo>
                <a:lnTo>
                  <a:pt x="1023461" y="43799"/>
                </a:lnTo>
                <a:lnTo>
                  <a:pt x="1017400" y="39721"/>
                </a:lnTo>
                <a:lnTo>
                  <a:pt x="1010031" y="38227"/>
                </a:lnTo>
                <a:close/>
              </a:path>
              <a:path w="1209039" h="115570">
                <a:moveTo>
                  <a:pt x="1094105" y="0"/>
                </a:moveTo>
                <a:lnTo>
                  <a:pt x="1094358" y="114300"/>
                </a:lnTo>
                <a:lnTo>
                  <a:pt x="1208532" y="57023"/>
                </a:lnTo>
                <a:lnTo>
                  <a:pt x="10941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19876" y="1951660"/>
            <a:ext cx="3152775" cy="999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12850">
              <a:lnSpc>
                <a:spcPct val="108300"/>
              </a:lnSpc>
              <a:spcBef>
                <a:spcPts val="95"/>
              </a:spcBef>
              <a:tabLst>
                <a:tab pos="3139440" algn="l"/>
              </a:tabLst>
            </a:pPr>
            <a:r>
              <a:rPr sz="2950" u="heavy" spc="-1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Program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950" dirty="0">
                <a:latin typeface="Calibri"/>
                <a:cs typeface="Calibri"/>
              </a:rPr>
              <a:t> Initially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X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==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Y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==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spc="-50" dirty="0">
                <a:latin typeface="Calibri"/>
                <a:cs typeface="Calibri"/>
              </a:rPr>
              <a:t>0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506" rIns="0" bIns="0" rtlCol="0">
            <a:spAutoFit/>
          </a:bodyPr>
          <a:lstStyle/>
          <a:p>
            <a:pPr marL="1449705">
              <a:lnSpc>
                <a:spcPct val="100000"/>
              </a:lnSpc>
              <a:spcBef>
                <a:spcPts val="105"/>
              </a:spcBef>
            </a:pPr>
            <a:r>
              <a:rPr sz="5200" dirty="0"/>
              <a:t>Reordering</a:t>
            </a:r>
            <a:r>
              <a:rPr sz="5200" spc="-160" dirty="0"/>
              <a:t> </a:t>
            </a:r>
            <a:r>
              <a:rPr sz="5200" dirty="0"/>
              <a:t>#1:</a:t>
            </a:r>
            <a:r>
              <a:rPr sz="5200" spc="-145" dirty="0"/>
              <a:t> </a:t>
            </a:r>
            <a:r>
              <a:rPr sz="5200" dirty="0"/>
              <a:t>Write</a:t>
            </a:r>
            <a:r>
              <a:rPr sz="5200" spc="-130" dirty="0"/>
              <a:t> </a:t>
            </a:r>
            <a:r>
              <a:rPr sz="5200" spc="-30" dirty="0"/>
              <a:t>Buffers</a:t>
            </a:r>
            <a:endParaRPr sz="5200"/>
          </a:p>
        </p:txBody>
      </p:sp>
      <p:sp>
        <p:nvSpPr>
          <p:cNvPr id="3" name="object 3"/>
          <p:cNvSpPr txBox="1"/>
          <p:nvPr/>
        </p:nvSpPr>
        <p:spPr>
          <a:xfrm>
            <a:off x="7279640" y="4614417"/>
            <a:ext cx="1938020" cy="8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4685" algn="l"/>
              </a:tabLst>
            </a:pPr>
            <a:r>
              <a:rPr sz="2950" u="heavy" spc="-2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Execution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  <a:spcBef>
                <a:spcPts val="110"/>
              </a:spcBef>
            </a:pPr>
            <a:r>
              <a:rPr sz="2500" dirty="0">
                <a:latin typeface="Calibri"/>
                <a:cs typeface="Calibri"/>
              </a:rPr>
              <a:t>r1=Y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[r1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&lt;-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0]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79797" y="2492501"/>
            <a:ext cx="893444" cy="1419225"/>
          </a:xfrm>
          <a:custGeom>
            <a:avLst/>
            <a:gdLst/>
            <a:ahLst/>
            <a:cxnLst/>
            <a:rect l="l" t="t" r="r" b="b"/>
            <a:pathLst>
              <a:path w="893445" h="1419225">
                <a:moveTo>
                  <a:pt x="893063" y="0"/>
                </a:moveTo>
                <a:lnTo>
                  <a:pt x="0" y="0"/>
                </a:lnTo>
                <a:lnTo>
                  <a:pt x="0" y="1418844"/>
                </a:lnTo>
                <a:lnTo>
                  <a:pt x="893063" y="1418844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79797" y="4528565"/>
            <a:ext cx="893444" cy="500380"/>
          </a:xfrm>
          <a:custGeom>
            <a:avLst/>
            <a:gdLst/>
            <a:ahLst/>
            <a:cxnLst/>
            <a:rect l="l" t="t" r="r" b="b"/>
            <a:pathLst>
              <a:path w="893445" h="500379">
                <a:moveTo>
                  <a:pt x="893063" y="0"/>
                </a:moveTo>
                <a:lnTo>
                  <a:pt x="0" y="0"/>
                </a:lnTo>
                <a:lnTo>
                  <a:pt x="0" y="499872"/>
                </a:lnTo>
                <a:lnTo>
                  <a:pt x="893063" y="499872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454397" y="2467101"/>
          <a:ext cx="1149349" cy="2585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6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85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2500" spc="-20" dirty="0">
                          <a:latin typeface="Calibri"/>
                          <a:cs typeface="Calibri"/>
                        </a:rPr>
                        <a:t>r2=X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57150">
                      <a:solidFill>
                        <a:srgbClr val="0055D5"/>
                      </a:solidFill>
                      <a:prstDash val="solid"/>
                    </a:lnL>
                    <a:lnR w="57150">
                      <a:solidFill>
                        <a:srgbClr val="0055D5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Y=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979">
                        <a:lnSpc>
                          <a:spcPts val="1400"/>
                        </a:lnSpc>
                      </a:pPr>
                      <a:r>
                        <a:rPr sz="2500" dirty="0">
                          <a:latin typeface="Calibri"/>
                          <a:cs typeface="Calibri"/>
                        </a:rPr>
                        <a:t>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2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57150">
                      <a:solidFill>
                        <a:srgbClr val="0055D5"/>
                      </a:solidFill>
                      <a:prstDash val="solid"/>
                    </a:lnL>
                    <a:lnR w="57150">
                      <a:solidFill>
                        <a:srgbClr val="0055D5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2524505" y="3903726"/>
            <a:ext cx="358140" cy="624840"/>
          </a:xfrm>
          <a:custGeom>
            <a:avLst/>
            <a:gdLst/>
            <a:ahLst/>
            <a:cxnLst/>
            <a:rect l="l" t="t" r="r" b="b"/>
            <a:pathLst>
              <a:path w="358139" h="624839">
                <a:moveTo>
                  <a:pt x="358139" y="0"/>
                </a:moveTo>
                <a:lnTo>
                  <a:pt x="0" y="0"/>
                </a:lnTo>
                <a:lnTo>
                  <a:pt x="0" y="624840"/>
                </a:lnTo>
                <a:lnTo>
                  <a:pt x="358139" y="624840"/>
                </a:lnTo>
                <a:lnTo>
                  <a:pt x="3581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230882" y="2467101"/>
          <a:ext cx="1130934" cy="2594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85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E22300"/>
                      </a:solidFill>
                      <a:prstDash val="solid"/>
                    </a:lnL>
                    <a:lnR w="57150">
                      <a:solidFill>
                        <a:srgbClr val="E223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X=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ts val="1400"/>
                        </a:lnSpc>
                      </a:pPr>
                      <a:r>
                        <a:rPr sz="2500" dirty="0">
                          <a:latin typeface="Calibri"/>
                          <a:cs typeface="Calibri"/>
                        </a:rPr>
                        <a:t>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1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57150">
                      <a:solidFill>
                        <a:srgbClr val="E22300"/>
                      </a:solidFill>
                      <a:prstDash val="solid"/>
                    </a:lnL>
                    <a:lnR w="57150">
                      <a:solidFill>
                        <a:srgbClr val="E223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3211829" y="4756530"/>
            <a:ext cx="1209040" cy="115570"/>
          </a:xfrm>
          <a:custGeom>
            <a:avLst/>
            <a:gdLst/>
            <a:ahLst/>
            <a:cxnLst/>
            <a:rect l="l" t="t" r="r" b="b"/>
            <a:pathLst>
              <a:path w="1209039" h="115570">
                <a:moveTo>
                  <a:pt x="114172" y="1270"/>
                </a:moveTo>
                <a:lnTo>
                  <a:pt x="0" y="58547"/>
                </a:lnTo>
                <a:lnTo>
                  <a:pt x="114427" y="115570"/>
                </a:lnTo>
                <a:lnTo>
                  <a:pt x="114342" y="77470"/>
                </a:lnTo>
                <a:lnTo>
                  <a:pt x="95249" y="77470"/>
                </a:lnTo>
                <a:lnTo>
                  <a:pt x="87826" y="75975"/>
                </a:lnTo>
                <a:lnTo>
                  <a:pt x="81772" y="71897"/>
                </a:lnTo>
                <a:lnTo>
                  <a:pt x="77694" y="65843"/>
                </a:lnTo>
                <a:lnTo>
                  <a:pt x="76199" y="58420"/>
                </a:lnTo>
                <a:lnTo>
                  <a:pt x="77694" y="50996"/>
                </a:lnTo>
                <a:lnTo>
                  <a:pt x="81772" y="44942"/>
                </a:lnTo>
                <a:lnTo>
                  <a:pt x="87826" y="40864"/>
                </a:lnTo>
                <a:lnTo>
                  <a:pt x="95249" y="39370"/>
                </a:lnTo>
                <a:lnTo>
                  <a:pt x="114257" y="39370"/>
                </a:lnTo>
                <a:lnTo>
                  <a:pt x="114172" y="1270"/>
                </a:lnTo>
                <a:close/>
              </a:path>
              <a:path w="1209039" h="115570">
                <a:moveTo>
                  <a:pt x="95249" y="39370"/>
                </a:moveTo>
                <a:lnTo>
                  <a:pt x="87826" y="40864"/>
                </a:lnTo>
                <a:lnTo>
                  <a:pt x="81772" y="44942"/>
                </a:lnTo>
                <a:lnTo>
                  <a:pt x="77694" y="50996"/>
                </a:lnTo>
                <a:lnTo>
                  <a:pt x="76199" y="58420"/>
                </a:lnTo>
                <a:lnTo>
                  <a:pt x="77694" y="65843"/>
                </a:lnTo>
                <a:lnTo>
                  <a:pt x="81772" y="71897"/>
                </a:lnTo>
                <a:lnTo>
                  <a:pt x="87826" y="75975"/>
                </a:lnTo>
                <a:lnTo>
                  <a:pt x="95249" y="77470"/>
                </a:lnTo>
                <a:lnTo>
                  <a:pt x="102673" y="75975"/>
                </a:lnTo>
                <a:lnTo>
                  <a:pt x="108727" y="71897"/>
                </a:lnTo>
                <a:lnTo>
                  <a:pt x="112805" y="65843"/>
                </a:lnTo>
                <a:lnTo>
                  <a:pt x="114300" y="58420"/>
                </a:lnTo>
                <a:lnTo>
                  <a:pt x="112805" y="50996"/>
                </a:lnTo>
                <a:lnTo>
                  <a:pt x="108727" y="44942"/>
                </a:lnTo>
                <a:lnTo>
                  <a:pt x="102673" y="40864"/>
                </a:lnTo>
                <a:lnTo>
                  <a:pt x="95249" y="39370"/>
                </a:lnTo>
                <a:close/>
              </a:path>
              <a:path w="1209039" h="115570">
                <a:moveTo>
                  <a:pt x="114299" y="58420"/>
                </a:moveTo>
                <a:lnTo>
                  <a:pt x="112805" y="65843"/>
                </a:lnTo>
                <a:lnTo>
                  <a:pt x="108727" y="71897"/>
                </a:lnTo>
                <a:lnTo>
                  <a:pt x="102673" y="75975"/>
                </a:lnTo>
                <a:lnTo>
                  <a:pt x="95249" y="77470"/>
                </a:lnTo>
                <a:lnTo>
                  <a:pt x="114342" y="77470"/>
                </a:lnTo>
                <a:lnTo>
                  <a:pt x="114299" y="58420"/>
                </a:lnTo>
                <a:close/>
              </a:path>
              <a:path w="1209039" h="115570">
                <a:moveTo>
                  <a:pt x="114257" y="39370"/>
                </a:moveTo>
                <a:lnTo>
                  <a:pt x="95249" y="39370"/>
                </a:lnTo>
                <a:lnTo>
                  <a:pt x="102673" y="40864"/>
                </a:lnTo>
                <a:lnTo>
                  <a:pt x="108727" y="44942"/>
                </a:lnTo>
                <a:lnTo>
                  <a:pt x="112805" y="50996"/>
                </a:lnTo>
                <a:lnTo>
                  <a:pt x="114300" y="58420"/>
                </a:lnTo>
                <a:lnTo>
                  <a:pt x="114257" y="39370"/>
                </a:lnTo>
                <a:close/>
              </a:path>
              <a:path w="1209039" h="115570">
                <a:moveTo>
                  <a:pt x="209549" y="39243"/>
                </a:moveTo>
                <a:lnTo>
                  <a:pt x="202126" y="40737"/>
                </a:lnTo>
                <a:lnTo>
                  <a:pt x="196072" y="44815"/>
                </a:lnTo>
                <a:lnTo>
                  <a:pt x="191994" y="50869"/>
                </a:lnTo>
                <a:lnTo>
                  <a:pt x="190499" y="58293"/>
                </a:lnTo>
                <a:lnTo>
                  <a:pt x="192012" y="65716"/>
                </a:lnTo>
                <a:lnTo>
                  <a:pt x="196119" y="71770"/>
                </a:lnTo>
                <a:lnTo>
                  <a:pt x="202180" y="75848"/>
                </a:lnTo>
                <a:lnTo>
                  <a:pt x="209549" y="77343"/>
                </a:lnTo>
                <a:lnTo>
                  <a:pt x="209677" y="77343"/>
                </a:lnTo>
                <a:lnTo>
                  <a:pt x="217100" y="75848"/>
                </a:lnTo>
                <a:lnTo>
                  <a:pt x="223154" y="71770"/>
                </a:lnTo>
                <a:lnTo>
                  <a:pt x="227232" y="65716"/>
                </a:lnTo>
                <a:lnTo>
                  <a:pt x="228727" y="58293"/>
                </a:lnTo>
                <a:lnTo>
                  <a:pt x="227159" y="50869"/>
                </a:lnTo>
                <a:lnTo>
                  <a:pt x="223043" y="44815"/>
                </a:lnTo>
                <a:lnTo>
                  <a:pt x="216975" y="40737"/>
                </a:lnTo>
                <a:lnTo>
                  <a:pt x="209549" y="39243"/>
                </a:lnTo>
                <a:close/>
              </a:path>
              <a:path w="1209039" h="115570">
                <a:moveTo>
                  <a:pt x="323977" y="39116"/>
                </a:moveTo>
                <a:lnTo>
                  <a:pt x="323849" y="39116"/>
                </a:lnTo>
                <a:lnTo>
                  <a:pt x="316482" y="40610"/>
                </a:lnTo>
                <a:lnTo>
                  <a:pt x="310435" y="44688"/>
                </a:lnTo>
                <a:lnTo>
                  <a:pt x="306365" y="50742"/>
                </a:lnTo>
                <a:lnTo>
                  <a:pt x="304927" y="58166"/>
                </a:lnTo>
                <a:lnTo>
                  <a:pt x="306421" y="65589"/>
                </a:lnTo>
                <a:lnTo>
                  <a:pt x="310499" y="71643"/>
                </a:lnTo>
                <a:lnTo>
                  <a:pt x="316553" y="75721"/>
                </a:lnTo>
                <a:lnTo>
                  <a:pt x="323977" y="77216"/>
                </a:lnTo>
                <a:lnTo>
                  <a:pt x="331400" y="75703"/>
                </a:lnTo>
                <a:lnTo>
                  <a:pt x="337454" y="71596"/>
                </a:lnTo>
                <a:lnTo>
                  <a:pt x="341532" y="65535"/>
                </a:lnTo>
                <a:lnTo>
                  <a:pt x="343027" y="58166"/>
                </a:lnTo>
                <a:lnTo>
                  <a:pt x="341532" y="50742"/>
                </a:lnTo>
                <a:lnTo>
                  <a:pt x="337454" y="44688"/>
                </a:lnTo>
                <a:lnTo>
                  <a:pt x="331400" y="40610"/>
                </a:lnTo>
                <a:lnTo>
                  <a:pt x="323977" y="39116"/>
                </a:lnTo>
                <a:close/>
              </a:path>
              <a:path w="1209039" h="115570">
                <a:moveTo>
                  <a:pt x="438277" y="38989"/>
                </a:moveTo>
                <a:lnTo>
                  <a:pt x="430853" y="40483"/>
                </a:lnTo>
                <a:lnTo>
                  <a:pt x="424799" y="44561"/>
                </a:lnTo>
                <a:lnTo>
                  <a:pt x="420721" y="50615"/>
                </a:lnTo>
                <a:lnTo>
                  <a:pt x="419227" y="58039"/>
                </a:lnTo>
                <a:lnTo>
                  <a:pt x="420721" y="65462"/>
                </a:lnTo>
                <a:lnTo>
                  <a:pt x="424799" y="71516"/>
                </a:lnTo>
                <a:lnTo>
                  <a:pt x="430853" y="75594"/>
                </a:lnTo>
                <a:lnTo>
                  <a:pt x="438277" y="77089"/>
                </a:lnTo>
                <a:lnTo>
                  <a:pt x="445700" y="75574"/>
                </a:lnTo>
                <a:lnTo>
                  <a:pt x="451754" y="71453"/>
                </a:lnTo>
                <a:lnTo>
                  <a:pt x="455832" y="65355"/>
                </a:lnTo>
                <a:lnTo>
                  <a:pt x="457327" y="57912"/>
                </a:lnTo>
                <a:lnTo>
                  <a:pt x="455832" y="50561"/>
                </a:lnTo>
                <a:lnTo>
                  <a:pt x="451754" y="44545"/>
                </a:lnTo>
                <a:lnTo>
                  <a:pt x="445700" y="40481"/>
                </a:lnTo>
                <a:lnTo>
                  <a:pt x="438277" y="38989"/>
                </a:lnTo>
                <a:close/>
              </a:path>
              <a:path w="1209039" h="115570">
                <a:moveTo>
                  <a:pt x="552577" y="38862"/>
                </a:moveTo>
                <a:lnTo>
                  <a:pt x="545153" y="40356"/>
                </a:lnTo>
                <a:lnTo>
                  <a:pt x="539099" y="44434"/>
                </a:lnTo>
                <a:lnTo>
                  <a:pt x="535021" y="50488"/>
                </a:lnTo>
                <a:lnTo>
                  <a:pt x="533527" y="57912"/>
                </a:lnTo>
                <a:lnTo>
                  <a:pt x="535039" y="65335"/>
                </a:lnTo>
                <a:lnTo>
                  <a:pt x="539146" y="71389"/>
                </a:lnTo>
                <a:lnTo>
                  <a:pt x="545207" y="75467"/>
                </a:lnTo>
                <a:lnTo>
                  <a:pt x="552577" y="76962"/>
                </a:lnTo>
                <a:lnTo>
                  <a:pt x="560125" y="75394"/>
                </a:lnTo>
                <a:lnTo>
                  <a:pt x="566165" y="71278"/>
                </a:lnTo>
                <a:lnTo>
                  <a:pt x="570206" y="65210"/>
                </a:lnTo>
                <a:lnTo>
                  <a:pt x="571627" y="57785"/>
                </a:lnTo>
                <a:lnTo>
                  <a:pt x="570132" y="50363"/>
                </a:lnTo>
                <a:lnTo>
                  <a:pt x="566054" y="44323"/>
                </a:lnTo>
                <a:lnTo>
                  <a:pt x="560000" y="40282"/>
                </a:lnTo>
                <a:lnTo>
                  <a:pt x="552577" y="38862"/>
                </a:lnTo>
                <a:close/>
              </a:path>
              <a:path w="1209039" h="115570">
                <a:moveTo>
                  <a:pt x="667004" y="38608"/>
                </a:moveTo>
                <a:lnTo>
                  <a:pt x="659453" y="40122"/>
                </a:lnTo>
                <a:lnTo>
                  <a:pt x="653399" y="44243"/>
                </a:lnTo>
                <a:lnTo>
                  <a:pt x="649321" y="50341"/>
                </a:lnTo>
                <a:lnTo>
                  <a:pt x="647827" y="57785"/>
                </a:lnTo>
                <a:lnTo>
                  <a:pt x="649394" y="65135"/>
                </a:lnTo>
                <a:lnTo>
                  <a:pt x="653510" y="71151"/>
                </a:lnTo>
                <a:lnTo>
                  <a:pt x="659578" y="75215"/>
                </a:lnTo>
                <a:lnTo>
                  <a:pt x="667004" y="76708"/>
                </a:lnTo>
                <a:lnTo>
                  <a:pt x="674427" y="75213"/>
                </a:lnTo>
                <a:lnTo>
                  <a:pt x="680481" y="71135"/>
                </a:lnTo>
                <a:lnTo>
                  <a:pt x="684559" y="65081"/>
                </a:lnTo>
                <a:lnTo>
                  <a:pt x="686054" y="57658"/>
                </a:lnTo>
                <a:lnTo>
                  <a:pt x="684541" y="50234"/>
                </a:lnTo>
                <a:lnTo>
                  <a:pt x="680434" y="44180"/>
                </a:lnTo>
                <a:lnTo>
                  <a:pt x="674373" y="40102"/>
                </a:lnTo>
                <a:lnTo>
                  <a:pt x="667004" y="38608"/>
                </a:lnTo>
                <a:close/>
              </a:path>
              <a:path w="1209039" h="115570">
                <a:moveTo>
                  <a:pt x="781304" y="38481"/>
                </a:moveTo>
                <a:lnTo>
                  <a:pt x="773880" y="39993"/>
                </a:lnTo>
                <a:lnTo>
                  <a:pt x="767826" y="44100"/>
                </a:lnTo>
                <a:lnTo>
                  <a:pt x="763748" y="50161"/>
                </a:lnTo>
                <a:lnTo>
                  <a:pt x="762254" y="57531"/>
                </a:lnTo>
                <a:lnTo>
                  <a:pt x="763748" y="64954"/>
                </a:lnTo>
                <a:lnTo>
                  <a:pt x="767826" y="71008"/>
                </a:lnTo>
                <a:lnTo>
                  <a:pt x="773880" y="75086"/>
                </a:lnTo>
                <a:lnTo>
                  <a:pt x="781304" y="76581"/>
                </a:lnTo>
                <a:lnTo>
                  <a:pt x="788727" y="75086"/>
                </a:lnTo>
                <a:lnTo>
                  <a:pt x="794781" y="71008"/>
                </a:lnTo>
                <a:lnTo>
                  <a:pt x="798859" y="64954"/>
                </a:lnTo>
                <a:lnTo>
                  <a:pt x="800354" y="57531"/>
                </a:lnTo>
                <a:lnTo>
                  <a:pt x="798859" y="50107"/>
                </a:lnTo>
                <a:lnTo>
                  <a:pt x="794781" y="44053"/>
                </a:lnTo>
                <a:lnTo>
                  <a:pt x="788727" y="39975"/>
                </a:lnTo>
                <a:lnTo>
                  <a:pt x="781304" y="38481"/>
                </a:lnTo>
                <a:close/>
              </a:path>
              <a:path w="1209039" h="115570">
                <a:moveTo>
                  <a:pt x="895604" y="38354"/>
                </a:moveTo>
                <a:lnTo>
                  <a:pt x="888180" y="39848"/>
                </a:lnTo>
                <a:lnTo>
                  <a:pt x="882126" y="43926"/>
                </a:lnTo>
                <a:lnTo>
                  <a:pt x="878048" y="49980"/>
                </a:lnTo>
                <a:lnTo>
                  <a:pt x="876554" y="57404"/>
                </a:lnTo>
                <a:lnTo>
                  <a:pt x="878048" y="64827"/>
                </a:lnTo>
                <a:lnTo>
                  <a:pt x="882126" y="70881"/>
                </a:lnTo>
                <a:lnTo>
                  <a:pt x="888180" y="74959"/>
                </a:lnTo>
                <a:lnTo>
                  <a:pt x="895604" y="76454"/>
                </a:lnTo>
                <a:lnTo>
                  <a:pt x="903081" y="74959"/>
                </a:lnTo>
                <a:lnTo>
                  <a:pt x="909097" y="70881"/>
                </a:lnTo>
                <a:lnTo>
                  <a:pt x="913161" y="64827"/>
                </a:lnTo>
                <a:lnTo>
                  <a:pt x="914654" y="57404"/>
                </a:lnTo>
                <a:lnTo>
                  <a:pt x="913159" y="49980"/>
                </a:lnTo>
                <a:lnTo>
                  <a:pt x="909081" y="43926"/>
                </a:lnTo>
                <a:lnTo>
                  <a:pt x="903027" y="39848"/>
                </a:lnTo>
                <a:lnTo>
                  <a:pt x="895604" y="38354"/>
                </a:lnTo>
                <a:close/>
              </a:path>
              <a:path w="1209039" h="115570">
                <a:moveTo>
                  <a:pt x="1010031" y="38227"/>
                </a:moveTo>
                <a:lnTo>
                  <a:pt x="1002480" y="39721"/>
                </a:lnTo>
                <a:lnTo>
                  <a:pt x="996426" y="43799"/>
                </a:lnTo>
                <a:lnTo>
                  <a:pt x="992348" y="49853"/>
                </a:lnTo>
                <a:lnTo>
                  <a:pt x="990854" y="57277"/>
                </a:lnTo>
                <a:lnTo>
                  <a:pt x="992368" y="64700"/>
                </a:lnTo>
                <a:lnTo>
                  <a:pt x="996489" y="70754"/>
                </a:lnTo>
                <a:lnTo>
                  <a:pt x="1002587" y="74832"/>
                </a:lnTo>
                <a:lnTo>
                  <a:pt x="1010031" y="76327"/>
                </a:lnTo>
                <a:lnTo>
                  <a:pt x="1017454" y="74832"/>
                </a:lnTo>
                <a:lnTo>
                  <a:pt x="1023508" y="70754"/>
                </a:lnTo>
                <a:lnTo>
                  <a:pt x="1027586" y="64700"/>
                </a:lnTo>
                <a:lnTo>
                  <a:pt x="1029081" y="57277"/>
                </a:lnTo>
                <a:lnTo>
                  <a:pt x="1027568" y="49853"/>
                </a:lnTo>
                <a:lnTo>
                  <a:pt x="1023461" y="43799"/>
                </a:lnTo>
                <a:lnTo>
                  <a:pt x="1017400" y="39721"/>
                </a:lnTo>
                <a:lnTo>
                  <a:pt x="1010031" y="38227"/>
                </a:lnTo>
                <a:close/>
              </a:path>
              <a:path w="1209039" h="115570">
                <a:moveTo>
                  <a:pt x="1094105" y="0"/>
                </a:moveTo>
                <a:lnTo>
                  <a:pt x="1094358" y="114300"/>
                </a:lnTo>
                <a:lnTo>
                  <a:pt x="1208532" y="57023"/>
                </a:lnTo>
                <a:lnTo>
                  <a:pt x="10941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19876" y="1951660"/>
            <a:ext cx="3152775" cy="999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12850">
              <a:lnSpc>
                <a:spcPct val="108300"/>
              </a:lnSpc>
              <a:spcBef>
                <a:spcPts val="95"/>
              </a:spcBef>
              <a:tabLst>
                <a:tab pos="3139440" algn="l"/>
              </a:tabLst>
            </a:pPr>
            <a:r>
              <a:rPr sz="2950" u="heavy" spc="-1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Program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950" dirty="0">
                <a:latin typeface="Calibri"/>
                <a:cs typeface="Calibri"/>
              </a:rPr>
              <a:t> Initially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X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==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Y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==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spc="-50" dirty="0">
                <a:latin typeface="Calibri"/>
                <a:cs typeface="Calibri"/>
              </a:rPr>
              <a:t>0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8228"/>
            <a:ext cx="1034478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Fences</a:t>
            </a:r>
            <a:r>
              <a:rPr spc="-105" dirty="0"/>
              <a:t> </a:t>
            </a:r>
            <a:r>
              <a:rPr dirty="0"/>
              <a:t>are</a:t>
            </a:r>
            <a:r>
              <a:rPr spc="-100" dirty="0"/>
              <a:t> </a:t>
            </a:r>
            <a:r>
              <a:rPr dirty="0"/>
              <a:t>for</a:t>
            </a:r>
            <a:r>
              <a:rPr spc="-100" dirty="0"/>
              <a:t> </a:t>
            </a:r>
            <a:r>
              <a:rPr dirty="0"/>
              <a:t>(Preventing</a:t>
            </a:r>
            <a:r>
              <a:rPr spc="-95" dirty="0"/>
              <a:t> </a:t>
            </a:r>
            <a:r>
              <a:rPr spc="-50" dirty="0"/>
              <a:t>Re-</a:t>
            </a:r>
            <a:r>
              <a:rPr dirty="0"/>
              <a:t>)Ordering</a:t>
            </a:r>
            <a:r>
              <a:rPr spc="-130" dirty="0"/>
              <a:t> </a:t>
            </a:r>
            <a:r>
              <a:rPr spc="-25" dirty="0"/>
              <a:t>to </a:t>
            </a:r>
            <a:r>
              <a:rPr dirty="0"/>
              <a:t>Avoid</a:t>
            </a:r>
            <a:r>
              <a:rPr spc="-55" dirty="0"/>
              <a:t> </a:t>
            </a:r>
            <a:r>
              <a:rPr dirty="0"/>
              <a:t>Data</a:t>
            </a:r>
            <a:r>
              <a:rPr spc="-55" dirty="0"/>
              <a:t> </a:t>
            </a:r>
            <a:r>
              <a:rPr dirty="0"/>
              <a:t>Races</a:t>
            </a:r>
            <a:r>
              <a:rPr spc="-55" dirty="0"/>
              <a:t> </a:t>
            </a:r>
            <a:r>
              <a:rPr dirty="0"/>
              <a:t>&amp;</a:t>
            </a:r>
            <a:r>
              <a:rPr spc="-55" dirty="0"/>
              <a:t> </a:t>
            </a:r>
            <a:r>
              <a:rPr dirty="0"/>
              <a:t>Ensure</a:t>
            </a:r>
            <a:r>
              <a:rPr spc="-120" dirty="0"/>
              <a:t> </a:t>
            </a:r>
            <a:r>
              <a:rPr dirty="0"/>
              <a:t>Correct</a:t>
            </a:r>
            <a:r>
              <a:rPr spc="-70" dirty="0"/>
              <a:t> </a:t>
            </a:r>
            <a:r>
              <a:rPr spc="-10" dirty="0"/>
              <a:t>Executions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6090" y="3380232"/>
            <a:ext cx="3162935" cy="1298575"/>
            <a:chOff x="466090" y="3380232"/>
            <a:chExt cx="3162935" cy="12985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5424" y="4011168"/>
              <a:ext cx="952500" cy="6675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3231" y="3380232"/>
              <a:ext cx="946404" cy="70865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29590" y="4164330"/>
              <a:ext cx="3035935" cy="12700"/>
            </a:xfrm>
            <a:custGeom>
              <a:avLst/>
              <a:gdLst/>
              <a:ahLst/>
              <a:cxnLst/>
              <a:rect l="l" t="t" r="r" b="b"/>
              <a:pathLst>
                <a:path w="3035935" h="12700">
                  <a:moveTo>
                    <a:pt x="0" y="12192"/>
                  </a:moveTo>
                  <a:lnTo>
                    <a:pt x="3035808" y="0"/>
                  </a:lnTo>
                </a:path>
              </a:pathLst>
            </a:custGeom>
            <a:ln w="127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844797" y="3374135"/>
            <a:ext cx="3162935" cy="1298575"/>
            <a:chOff x="3844797" y="3374135"/>
            <a:chExt cx="3162935" cy="129857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04131" y="4005071"/>
              <a:ext cx="952500" cy="6675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1939" y="3374135"/>
              <a:ext cx="946403" cy="70865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908297" y="4158233"/>
              <a:ext cx="3035935" cy="12700"/>
            </a:xfrm>
            <a:custGeom>
              <a:avLst/>
              <a:gdLst/>
              <a:ahLst/>
              <a:cxnLst/>
              <a:rect l="l" t="t" r="r" b="b"/>
              <a:pathLst>
                <a:path w="3035934" h="12700">
                  <a:moveTo>
                    <a:pt x="0" y="12192"/>
                  </a:moveTo>
                  <a:lnTo>
                    <a:pt x="3035807" y="0"/>
                  </a:lnTo>
                </a:path>
              </a:pathLst>
            </a:custGeom>
            <a:ln w="127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66090" y="2603754"/>
          <a:ext cx="6541133" cy="2105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5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2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8465">
                <a:tc>
                  <a:txBody>
                    <a:bodyPr/>
                    <a:lstStyle/>
                    <a:p>
                      <a:pPr marL="892810" algn="ctr">
                        <a:lnSpc>
                          <a:spcPts val="171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Thread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37310" algn="r">
                        <a:lnSpc>
                          <a:spcPts val="171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Thread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0945">
                <a:tc>
                  <a:txBody>
                    <a:bodyPr/>
                    <a:lstStyle/>
                    <a:p>
                      <a:pPr marL="1210310" marR="252729" indent="-78105">
                        <a:lnSpc>
                          <a:spcPct val="130100"/>
                        </a:lnSpc>
                        <a:spcBef>
                          <a:spcPts val="75"/>
                        </a:spcBef>
                      </a:pPr>
                      <a:r>
                        <a:rPr sz="2500" spc="-20" dirty="0">
                          <a:solidFill>
                            <a:srgbClr val="A6A6A6"/>
                          </a:solidFill>
                          <a:latin typeface="Calibri"/>
                          <a:cs typeface="Calibri"/>
                        </a:rPr>
                        <a:t>r1=Y </a:t>
                      </a:r>
                      <a:r>
                        <a:rPr sz="2500" spc="-25" dirty="0">
                          <a:latin typeface="Calibri"/>
                          <a:cs typeface="Calibri"/>
                        </a:rPr>
                        <a:t>X=1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L="135255">
                        <a:lnSpc>
                          <a:spcPct val="100000"/>
                        </a:lnSpc>
                        <a:spcBef>
                          <a:spcPts val="2240"/>
                        </a:spcBef>
                      </a:pPr>
                      <a:r>
                        <a:rPr sz="2950" spc="-10" dirty="0">
                          <a:latin typeface="Calibri"/>
                          <a:cs typeface="Calibri"/>
                        </a:rPr>
                        <a:t>Fence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1570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2500" spc="-20" dirty="0">
                          <a:solidFill>
                            <a:srgbClr val="A6A6A6"/>
                          </a:solidFill>
                          <a:latin typeface="Calibri"/>
                          <a:cs typeface="Calibri"/>
                        </a:rPr>
                        <a:t>r2=X</a:t>
                      </a:r>
                      <a:endParaRPr sz="2500">
                        <a:latin typeface="Calibri"/>
                        <a:cs typeface="Calibri"/>
                      </a:endParaRPr>
                    </a:p>
                    <a:p>
                      <a:pPr marL="1210310">
                        <a:lnSpc>
                          <a:spcPct val="100000"/>
                        </a:lnSpc>
                        <a:spcBef>
                          <a:spcPts val="1630"/>
                        </a:spcBef>
                        <a:tabLst>
                          <a:tab pos="2120900" algn="l"/>
                        </a:tabLst>
                      </a:pPr>
                      <a:r>
                        <a:rPr sz="3750" spc="-37" baseline="25555" dirty="0">
                          <a:latin typeface="Calibri"/>
                          <a:cs typeface="Calibri"/>
                        </a:rPr>
                        <a:t>Y=1</a:t>
                      </a:r>
                      <a:r>
                        <a:rPr sz="3750" baseline="25555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950" spc="-20" dirty="0">
                          <a:latin typeface="Calibri"/>
                          <a:cs typeface="Calibri"/>
                        </a:rPr>
                        <a:t>Fence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T="11366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94361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2500" spc="-20" dirty="0">
                          <a:latin typeface="Calibri"/>
                          <a:cs typeface="Calibri"/>
                        </a:rPr>
                        <a:t>r1=Y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83030" algn="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2500" spc="-20" dirty="0">
                          <a:latin typeface="Calibri"/>
                          <a:cs typeface="Calibri"/>
                        </a:rPr>
                        <a:t>r2=X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730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7684769" y="3022473"/>
            <a:ext cx="301879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Calibri"/>
                <a:cs typeface="Calibri"/>
              </a:rPr>
              <a:t>We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will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later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that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this </a:t>
            </a:r>
            <a:r>
              <a:rPr sz="2200" dirty="0">
                <a:latin typeface="Calibri"/>
                <a:cs typeface="Calibri"/>
              </a:rPr>
              <a:t>program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can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produce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very </a:t>
            </a:r>
            <a:r>
              <a:rPr sz="2200" dirty="0">
                <a:latin typeface="Calibri"/>
                <a:cs typeface="Calibri"/>
              </a:rPr>
              <a:t>strange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results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if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not </a:t>
            </a:r>
            <a:r>
              <a:rPr sz="2200" spc="-10" dirty="0">
                <a:latin typeface="Calibri"/>
                <a:cs typeface="Calibri"/>
              </a:rPr>
              <a:t>sychronized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506" rIns="0" bIns="0" rtlCol="0">
            <a:spAutoFit/>
          </a:bodyPr>
          <a:lstStyle/>
          <a:p>
            <a:pPr marL="1449705">
              <a:lnSpc>
                <a:spcPct val="100000"/>
              </a:lnSpc>
              <a:spcBef>
                <a:spcPts val="105"/>
              </a:spcBef>
            </a:pPr>
            <a:r>
              <a:rPr sz="5200" dirty="0"/>
              <a:t>Reordering</a:t>
            </a:r>
            <a:r>
              <a:rPr sz="5200" spc="-160" dirty="0"/>
              <a:t> </a:t>
            </a:r>
            <a:r>
              <a:rPr sz="5200" dirty="0"/>
              <a:t>#1:</a:t>
            </a:r>
            <a:r>
              <a:rPr sz="5200" spc="-145" dirty="0"/>
              <a:t> </a:t>
            </a:r>
            <a:r>
              <a:rPr sz="5200" dirty="0"/>
              <a:t>Write</a:t>
            </a:r>
            <a:r>
              <a:rPr sz="5200" spc="-130" dirty="0"/>
              <a:t> </a:t>
            </a:r>
            <a:r>
              <a:rPr sz="5200" spc="-30" dirty="0"/>
              <a:t>Buffers</a:t>
            </a:r>
            <a:endParaRPr sz="5200"/>
          </a:p>
        </p:txBody>
      </p:sp>
      <p:sp>
        <p:nvSpPr>
          <p:cNvPr id="3" name="object 3"/>
          <p:cNvSpPr txBox="1"/>
          <p:nvPr/>
        </p:nvSpPr>
        <p:spPr>
          <a:xfrm>
            <a:off x="7271384" y="4614417"/>
            <a:ext cx="1946275" cy="1264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 indent="-6985">
              <a:lnSpc>
                <a:spcPct val="100000"/>
              </a:lnSpc>
              <a:spcBef>
                <a:spcPts val="100"/>
              </a:spcBef>
              <a:tabLst>
                <a:tab pos="1932939" algn="l"/>
              </a:tabLst>
            </a:pPr>
            <a:r>
              <a:rPr sz="2950" u="heavy" spc="-1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Execution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  <a:p>
            <a:pPr marL="12700" marR="201930" indent="15240">
              <a:lnSpc>
                <a:spcPct val="103200"/>
              </a:lnSpc>
              <a:spcBef>
                <a:spcPts val="10"/>
              </a:spcBef>
            </a:pPr>
            <a:r>
              <a:rPr sz="2500" dirty="0">
                <a:latin typeface="Calibri"/>
                <a:cs typeface="Calibri"/>
              </a:rPr>
              <a:t>r1=Y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[r1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&lt;-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0] </a:t>
            </a:r>
            <a:r>
              <a:rPr sz="2500" dirty="0">
                <a:latin typeface="Calibri"/>
                <a:cs typeface="Calibri"/>
              </a:rPr>
              <a:t>r2=X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[r2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&lt;-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0]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79797" y="2492501"/>
            <a:ext cx="893444" cy="1419225"/>
          </a:xfrm>
          <a:custGeom>
            <a:avLst/>
            <a:gdLst/>
            <a:ahLst/>
            <a:cxnLst/>
            <a:rect l="l" t="t" r="r" b="b"/>
            <a:pathLst>
              <a:path w="893445" h="1419225">
                <a:moveTo>
                  <a:pt x="893063" y="0"/>
                </a:moveTo>
                <a:lnTo>
                  <a:pt x="0" y="0"/>
                </a:lnTo>
                <a:lnTo>
                  <a:pt x="0" y="1418844"/>
                </a:lnTo>
                <a:lnTo>
                  <a:pt x="893063" y="1418844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79797" y="4528565"/>
            <a:ext cx="893444" cy="500380"/>
          </a:xfrm>
          <a:custGeom>
            <a:avLst/>
            <a:gdLst/>
            <a:ahLst/>
            <a:cxnLst/>
            <a:rect l="l" t="t" r="r" b="b"/>
            <a:pathLst>
              <a:path w="893445" h="500379">
                <a:moveTo>
                  <a:pt x="893063" y="0"/>
                </a:moveTo>
                <a:lnTo>
                  <a:pt x="0" y="0"/>
                </a:lnTo>
                <a:lnTo>
                  <a:pt x="0" y="499872"/>
                </a:lnTo>
                <a:lnTo>
                  <a:pt x="893063" y="499872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454397" y="2467101"/>
          <a:ext cx="1149349" cy="2585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6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85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55D5"/>
                      </a:solidFill>
                      <a:prstDash val="solid"/>
                    </a:lnL>
                    <a:lnR w="57150">
                      <a:solidFill>
                        <a:srgbClr val="0055D5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Y=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979">
                        <a:lnSpc>
                          <a:spcPts val="1400"/>
                        </a:lnSpc>
                      </a:pPr>
                      <a:r>
                        <a:rPr sz="2500" dirty="0">
                          <a:latin typeface="Calibri"/>
                          <a:cs typeface="Calibri"/>
                        </a:rPr>
                        <a:t>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2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57150">
                      <a:solidFill>
                        <a:srgbClr val="0055D5"/>
                      </a:solidFill>
                      <a:prstDash val="solid"/>
                    </a:lnL>
                    <a:lnR w="57150">
                      <a:solidFill>
                        <a:srgbClr val="0055D5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2524505" y="3903726"/>
            <a:ext cx="358140" cy="624840"/>
          </a:xfrm>
          <a:custGeom>
            <a:avLst/>
            <a:gdLst/>
            <a:ahLst/>
            <a:cxnLst/>
            <a:rect l="l" t="t" r="r" b="b"/>
            <a:pathLst>
              <a:path w="358139" h="624839">
                <a:moveTo>
                  <a:pt x="358139" y="0"/>
                </a:moveTo>
                <a:lnTo>
                  <a:pt x="0" y="0"/>
                </a:lnTo>
                <a:lnTo>
                  <a:pt x="0" y="624840"/>
                </a:lnTo>
                <a:lnTo>
                  <a:pt x="358139" y="624840"/>
                </a:lnTo>
                <a:lnTo>
                  <a:pt x="3581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230882" y="2467101"/>
          <a:ext cx="1122044" cy="2594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85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E22300"/>
                      </a:solidFill>
                      <a:prstDash val="solid"/>
                    </a:lnL>
                    <a:lnR w="57150">
                      <a:solidFill>
                        <a:srgbClr val="E223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X=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ts val="1400"/>
                        </a:lnSpc>
                      </a:pPr>
                      <a:r>
                        <a:rPr sz="2500" dirty="0">
                          <a:latin typeface="Calibri"/>
                          <a:cs typeface="Calibri"/>
                        </a:rPr>
                        <a:t>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1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95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57150">
                      <a:solidFill>
                        <a:srgbClr val="E22300"/>
                      </a:solidFill>
                      <a:prstDash val="solid"/>
                    </a:lnL>
                    <a:lnR w="57150">
                      <a:solidFill>
                        <a:srgbClr val="E22300"/>
                      </a:solidFill>
                      <a:prstDash val="solid"/>
                    </a:lnR>
                    <a:lnT w="57150">
                      <a:solidFill>
                        <a:srgbClr val="E22300"/>
                      </a:solidFill>
                      <a:prstDash val="solid"/>
                    </a:lnT>
                    <a:lnB w="57150">
                      <a:solidFill>
                        <a:srgbClr val="E223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3211829" y="4756530"/>
            <a:ext cx="1209040" cy="115570"/>
          </a:xfrm>
          <a:custGeom>
            <a:avLst/>
            <a:gdLst/>
            <a:ahLst/>
            <a:cxnLst/>
            <a:rect l="l" t="t" r="r" b="b"/>
            <a:pathLst>
              <a:path w="1209039" h="115570">
                <a:moveTo>
                  <a:pt x="114172" y="1270"/>
                </a:moveTo>
                <a:lnTo>
                  <a:pt x="0" y="58547"/>
                </a:lnTo>
                <a:lnTo>
                  <a:pt x="114427" y="115570"/>
                </a:lnTo>
                <a:lnTo>
                  <a:pt x="114342" y="77470"/>
                </a:lnTo>
                <a:lnTo>
                  <a:pt x="95249" y="77470"/>
                </a:lnTo>
                <a:lnTo>
                  <a:pt x="87826" y="75975"/>
                </a:lnTo>
                <a:lnTo>
                  <a:pt x="81772" y="71897"/>
                </a:lnTo>
                <a:lnTo>
                  <a:pt x="77694" y="65843"/>
                </a:lnTo>
                <a:lnTo>
                  <a:pt x="76199" y="58420"/>
                </a:lnTo>
                <a:lnTo>
                  <a:pt x="77694" y="50996"/>
                </a:lnTo>
                <a:lnTo>
                  <a:pt x="81772" y="44942"/>
                </a:lnTo>
                <a:lnTo>
                  <a:pt x="87826" y="40864"/>
                </a:lnTo>
                <a:lnTo>
                  <a:pt x="95249" y="39370"/>
                </a:lnTo>
                <a:lnTo>
                  <a:pt x="114257" y="39370"/>
                </a:lnTo>
                <a:lnTo>
                  <a:pt x="114172" y="1270"/>
                </a:lnTo>
                <a:close/>
              </a:path>
              <a:path w="1209039" h="115570">
                <a:moveTo>
                  <a:pt x="95249" y="39370"/>
                </a:moveTo>
                <a:lnTo>
                  <a:pt x="87826" y="40864"/>
                </a:lnTo>
                <a:lnTo>
                  <a:pt x="81772" y="44942"/>
                </a:lnTo>
                <a:lnTo>
                  <a:pt x="77694" y="50996"/>
                </a:lnTo>
                <a:lnTo>
                  <a:pt x="76199" y="58420"/>
                </a:lnTo>
                <a:lnTo>
                  <a:pt x="77694" y="65843"/>
                </a:lnTo>
                <a:lnTo>
                  <a:pt x="81772" y="71897"/>
                </a:lnTo>
                <a:lnTo>
                  <a:pt x="87826" y="75975"/>
                </a:lnTo>
                <a:lnTo>
                  <a:pt x="95249" y="77470"/>
                </a:lnTo>
                <a:lnTo>
                  <a:pt x="102673" y="75975"/>
                </a:lnTo>
                <a:lnTo>
                  <a:pt x="108727" y="71897"/>
                </a:lnTo>
                <a:lnTo>
                  <a:pt x="112805" y="65843"/>
                </a:lnTo>
                <a:lnTo>
                  <a:pt x="114300" y="58420"/>
                </a:lnTo>
                <a:lnTo>
                  <a:pt x="112805" y="50996"/>
                </a:lnTo>
                <a:lnTo>
                  <a:pt x="108727" y="44942"/>
                </a:lnTo>
                <a:lnTo>
                  <a:pt x="102673" y="40864"/>
                </a:lnTo>
                <a:lnTo>
                  <a:pt x="95249" y="39370"/>
                </a:lnTo>
                <a:close/>
              </a:path>
              <a:path w="1209039" h="115570">
                <a:moveTo>
                  <a:pt x="114299" y="58420"/>
                </a:moveTo>
                <a:lnTo>
                  <a:pt x="112805" y="65843"/>
                </a:lnTo>
                <a:lnTo>
                  <a:pt x="108727" y="71897"/>
                </a:lnTo>
                <a:lnTo>
                  <a:pt x="102673" y="75975"/>
                </a:lnTo>
                <a:lnTo>
                  <a:pt x="95249" y="77470"/>
                </a:lnTo>
                <a:lnTo>
                  <a:pt x="114342" y="77470"/>
                </a:lnTo>
                <a:lnTo>
                  <a:pt x="114299" y="58420"/>
                </a:lnTo>
                <a:close/>
              </a:path>
              <a:path w="1209039" h="115570">
                <a:moveTo>
                  <a:pt x="114257" y="39370"/>
                </a:moveTo>
                <a:lnTo>
                  <a:pt x="95249" y="39370"/>
                </a:lnTo>
                <a:lnTo>
                  <a:pt x="102673" y="40864"/>
                </a:lnTo>
                <a:lnTo>
                  <a:pt x="108727" y="44942"/>
                </a:lnTo>
                <a:lnTo>
                  <a:pt x="112805" y="50996"/>
                </a:lnTo>
                <a:lnTo>
                  <a:pt x="114300" y="58420"/>
                </a:lnTo>
                <a:lnTo>
                  <a:pt x="114257" y="39370"/>
                </a:lnTo>
                <a:close/>
              </a:path>
              <a:path w="1209039" h="115570">
                <a:moveTo>
                  <a:pt x="209549" y="39243"/>
                </a:moveTo>
                <a:lnTo>
                  <a:pt x="202126" y="40737"/>
                </a:lnTo>
                <a:lnTo>
                  <a:pt x="196072" y="44815"/>
                </a:lnTo>
                <a:lnTo>
                  <a:pt x="191994" y="50869"/>
                </a:lnTo>
                <a:lnTo>
                  <a:pt x="190499" y="58293"/>
                </a:lnTo>
                <a:lnTo>
                  <a:pt x="192012" y="65716"/>
                </a:lnTo>
                <a:lnTo>
                  <a:pt x="196119" y="71770"/>
                </a:lnTo>
                <a:lnTo>
                  <a:pt x="202180" y="75848"/>
                </a:lnTo>
                <a:lnTo>
                  <a:pt x="209549" y="77343"/>
                </a:lnTo>
                <a:lnTo>
                  <a:pt x="209677" y="77343"/>
                </a:lnTo>
                <a:lnTo>
                  <a:pt x="217100" y="75848"/>
                </a:lnTo>
                <a:lnTo>
                  <a:pt x="223154" y="71770"/>
                </a:lnTo>
                <a:lnTo>
                  <a:pt x="227232" y="65716"/>
                </a:lnTo>
                <a:lnTo>
                  <a:pt x="228727" y="58293"/>
                </a:lnTo>
                <a:lnTo>
                  <a:pt x="227159" y="50869"/>
                </a:lnTo>
                <a:lnTo>
                  <a:pt x="223043" y="44815"/>
                </a:lnTo>
                <a:lnTo>
                  <a:pt x="216975" y="40737"/>
                </a:lnTo>
                <a:lnTo>
                  <a:pt x="209549" y="39243"/>
                </a:lnTo>
                <a:close/>
              </a:path>
              <a:path w="1209039" h="115570">
                <a:moveTo>
                  <a:pt x="323977" y="39116"/>
                </a:moveTo>
                <a:lnTo>
                  <a:pt x="323849" y="39116"/>
                </a:lnTo>
                <a:lnTo>
                  <a:pt x="316482" y="40610"/>
                </a:lnTo>
                <a:lnTo>
                  <a:pt x="310435" y="44688"/>
                </a:lnTo>
                <a:lnTo>
                  <a:pt x="306365" y="50742"/>
                </a:lnTo>
                <a:lnTo>
                  <a:pt x="304927" y="58166"/>
                </a:lnTo>
                <a:lnTo>
                  <a:pt x="306421" y="65589"/>
                </a:lnTo>
                <a:lnTo>
                  <a:pt x="310499" y="71643"/>
                </a:lnTo>
                <a:lnTo>
                  <a:pt x="316553" y="75721"/>
                </a:lnTo>
                <a:lnTo>
                  <a:pt x="323977" y="77216"/>
                </a:lnTo>
                <a:lnTo>
                  <a:pt x="331400" y="75703"/>
                </a:lnTo>
                <a:lnTo>
                  <a:pt x="337454" y="71596"/>
                </a:lnTo>
                <a:lnTo>
                  <a:pt x="341532" y="65535"/>
                </a:lnTo>
                <a:lnTo>
                  <a:pt x="343027" y="58166"/>
                </a:lnTo>
                <a:lnTo>
                  <a:pt x="341532" y="50742"/>
                </a:lnTo>
                <a:lnTo>
                  <a:pt x="337454" y="44688"/>
                </a:lnTo>
                <a:lnTo>
                  <a:pt x="331400" y="40610"/>
                </a:lnTo>
                <a:lnTo>
                  <a:pt x="323977" y="39116"/>
                </a:lnTo>
                <a:close/>
              </a:path>
              <a:path w="1209039" h="115570">
                <a:moveTo>
                  <a:pt x="438277" y="38989"/>
                </a:moveTo>
                <a:lnTo>
                  <a:pt x="430853" y="40483"/>
                </a:lnTo>
                <a:lnTo>
                  <a:pt x="424799" y="44561"/>
                </a:lnTo>
                <a:lnTo>
                  <a:pt x="420721" y="50615"/>
                </a:lnTo>
                <a:lnTo>
                  <a:pt x="419227" y="58039"/>
                </a:lnTo>
                <a:lnTo>
                  <a:pt x="420721" y="65462"/>
                </a:lnTo>
                <a:lnTo>
                  <a:pt x="424799" y="71516"/>
                </a:lnTo>
                <a:lnTo>
                  <a:pt x="430853" y="75594"/>
                </a:lnTo>
                <a:lnTo>
                  <a:pt x="438277" y="77089"/>
                </a:lnTo>
                <a:lnTo>
                  <a:pt x="445700" y="75574"/>
                </a:lnTo>
                <a:lnTo>
                  <a:pt x="451754" y="71453"/>
                </a:lnTo>
                <a:lnTo>
                  <a:pt x="455832" y="65355"/>
                </a:lnTo>
                <a:lnTo>
                  <a:pt x="457327" y="57912"/>
                </a:lnTo>
                <a:lnTo>
                  <a:pt x="455832" y="50561"/>
                </a:lnTo>
                <a:lnTo>
                  <a:pt x="451754" y="44545"/>
                </a:lnTo>
                <a:lnTo>
                  <a:pt x="445700" y="40481"/>
                </a:lnTo>
                <a:lnTo>
                  <a:pt x="438277" y="38989"/>
                </a:lnTo>
                <a:close/>
              </a:path>
              <a:path w="1209039" h="115570">
                <a:moveTo>
                  <a:pt x="552577" y="38862"/>
                </a:moveTo>
                <a:lnTo>
                  <a:pt x="545153" y="40356"/>
                </a:lnTo>
                <a:lnTo>
                  <a:pt x="539099" y="44434"/>
                </a:lnTo>
                <a:lnTo>
                  <a:pt x="535021" y="50488"/>
                </a:lnTo>
                <a:lnTo>
                  <a:pt x="533527" y="57912"/>
                </a:lnTo>
                <a:lnTo>
                  <a:pt x="535039" y="65335"/>
                </a:lnTo>
                <a:lnTo>
                  <a:pt x="539146" y="71389"/>
                </a:lnTo>
                <a:lnTo>
                  <a:pt x="545207" y="75467"/>
                </a:lnTo>
                <a:lnTo>
                  <a:pt x="552577" y="76962"/>
                </a:lnTo>
                <a:lnTo>
                  <a:pt x="560125" y="75394"/>
                </a:lnTo>
                <a:lnTo>
                  <a:pt x="566165" y="71278"/>
                </a:lnTo>
                <a:lnTo>
                  <a:pt x="570206" y="65210"/>
                </a:lnTo>
                <a:lnTo>
                  <a:pt x="571627" y="57785"/>
                </a:lnTo>
                <a:lnTo>
                  <a:pt x="570132" y="50363"/>
                </a:lnTo>
                <a:lnTo>
                  <a:pt x="566054" y="44323"/>
                </a:lnTo>
                <a:lnTo>
                  <a:pt x="560000" y="40282"/>
                </a:lnTo>
                <a:lnTo>
                  <a:pt x="552577" y="38862"/>
                </a:lnTo>
                <a:close/>
              </a:path>
              <a:path w="1209039" h="115570">
                <a:moveTo>
                  <a:pt x="667004" y="38608"/>
                </a:moveTo>
                <a:lnTo>
                  <a:pt x="659453" y="40122"/>
                </a:lnTo>
                <a:lnTo>
                  <a:pt x="653399" y="44243"/>
                </a:lnTo>
                <a:lnTo>
                  <a:pt x="649321" y="50341"/>
                </a:lnTo>
                <a:lnTo>
                  <a:pt x="647827" y="57785"/>
                </a:lnTo>
                <a:lnTo>
                  <a:pt x="649394" y="65135"/>
                </a:lnTo>
                <a:lnTo>
                  <a:pt x="653510" y="71151"/>
                </a:lnTo>
                <a:lnTo>
                  <a:pt x="659578" y="75215"/>
                </a:lnTo>
                <a:lnTo>
                  <a:pt x="667004" y="76708"/>
                </a:lnTo>
                <a:lnTo>
                  <a:pt x="674427" y="75213"/>
                </a:lnTo>
                <a:lnTo>
                  <a:pt x="680481" y="71135"/>
                </a:lnTo>
                <a:lnTo>
                  <a:pt x="684559" y="65081"/>
                </a:lnTo>
                <a:lnTo>
                  <a:pt x="686054" y="57658"/>
                </a:lnTo>
                <a:lnTo>
                  <a:pt x="684541" y="50234"/>
                </a:lnTo>
                <a:lnTo>
                  <a:pt x="680434" y="44180"/>
                </a:lnTo>
                <a:lnTo>
                  <a:pt x="674373" y="40102"/>
                </a:lnTo>
                <a:lnTo>
                  <a:pt x="667004" y="38608"/>
                </a:lnTo>
                <a:close/>
              </a:path>
              <a:path w="1209039" h="115570">
                <a:moveTo>
                  <a:pt x="781304" y="38481"/>
                </a:moveTo>
                <a:lnTo>
                  <a:pt x="773880" y="39993"/>
                </a:lnTo>
                <a:lnTo>
                  <a:pt x="767826" y="44100"/>
                </a:lnTo>
                <a:lnTo>
                  <a:pt x="763748" y="50161"/>
                </a:lnTo>
                <a:lnTo>
                  <a:pt x="762254" y="57531"/>
                </a:lnTo>
                <a:lnTo>
                  <a:pt x="763748" y="64954"/>
                </a:lnTo>
                <a:lnTo>
                  <a:pt x="767826" y="71008"/>
                </a:lnTo>
                <a:lnTo>
                  <a:pt x="773880" y="75086"/>
                </a:lnTo>
                <a:lnTo>
                  <a:pt x="781304" y="76581"/>
                </a:lnTo>
                <a:lnTo>
                  <a:pt x="788727" y="75086"/>
                </a:lnTo>
                <a:lnTo>
                  <a:pt x="794781" y="71008"/>
                </a:lnTo>
                <a:lnTo>
                  <a:pt x="798859" y="64954"/>
                </a:lnTo>
                <a:lnTo>
                  <a:pt x="800354" y="57531"/>
                </a:lnTo>
                <a:lnTo>
                  <a:pt x="798859" y="50107"/>
                </a:lnTo>
                <a:lnTo>
                  <a:pt x="794781" y="44053"/>
                </a:lnTo>
                <a:lnTo>
                  <a:pt x="788727" y="39975"/>
                </a:lnTo>
                <a:lnTo>
                  <a:pt x="781304" y="38481"/>
                </a:lnTo>
                <a:close/>
              </a:path>
              <a:path w="1209039" h="115570">
                <a:moveTo>
                  <a:pt x="895604" y="38354"/>
                </a:moveTo>
                <a:lnTo>
                  <a:pt x="888180" y="39848"/>
                </a:lnTo>
                <a:lnTo>
                  <a:pt x="882126" y="43926"/>
                </a:lnTo>
                <a:lnTo>
                  <a:pt x="878048" y="49980"/>
                </a:lnTo>
                <a:lnTo>
                  <a:pt x="876554" y="57404"/>
                </a:lnTo>
                <a:lnTo>
                  <a:pt x="878048" y="64827"/>
                </a:lnTo>
                <a:lnTo>
                  <a:pt x="882126" y="70881"/>
                </a:lnTo>
                <a:lnTo>
                  <a:pt x="888180" y="74959"/>
                </a:lnTo>
                <a:lnTo>
                  <a:pt x="895604" y="76454"/>
                </a:lnTo>
                <a:lnTo>
                  <a:pt x="903081" y="74959"/>
                </a:lnTo>
                <a:lnTo>
                  <a:pt x="909097" y="70881"/>
                </a:lnTo>
                <a:lnTo>
                  <a:pt x="913161" y="64827"/>
                </a:lnTo>
                <a:lnTo>
                  <a:pt x="914654" y="57404"/>
                </a:lnTo>
                <a:lnTo>
                  <a:pt x="913159" y="49980"/>
                </a:lnTo>
                <a:lnTo>
                  <a:pt x="909081" y="43926"/>
                </a:lnTo>
                <a:lnTo>
                  <a:pt x="903027" y="39848"/>
                </a:lnTo>
                <a:lnTo>
                  <a:pt x="895604" y="38354"/>
                </a:lnTo>
                <a:close/>
              </a:path>
              <a:path w="1209039" h="115570">
                <a:moveTo>
                  <a:pt x="1010031" y="38227"/>
                </a:moveTo>
                <a:lnTo>
                  <a:pt x="1002480" y="39721"/>
                </a:lnTo>
                <a:lnTo>
                  <a:pt x="996426" y="43799"/>
                </a:lnTo>
                <a:lnTo>
                  <a:pt x="992348" y="49853"/>
                </a:lnTo>
                <a:lnTo>
                  <a:pt x="990854" y="57277"/>
                </a:lnTo>
                <a:lnTo>
                  <a:pt x="992368" y="64700"/>
                </a:lnTo>
                <a:lnTo>
                  <a:pt x="996489" y="70754"/>
                </a:lnTo>
                <a:lnTo>
                  <a:pt x="1002587" y="74832"/>
                </a:lnTo>
                <a:lnTo>
                  <a:pt x="1010031" y="76327"/>
                </a:lnTo>
                <a:lnTo>
                  <a:pt x="1017454" y="74832"/>
                </a:lnTo>
                <a:lnTo>
                  <a:pt x="1023508" y="70754"/>
                </a:lnTo>
                <a:lnTo>
                  <a:pt x="1027586" y="64700"/>
                </a:lnTo>
                <a:lnTo>
                  <a:pt x="1029081" y="57277"/>
                </a:lnTo>
                <a:lnTo>
                  <a:pt x="1027568" y="49853"/>
                </a:lnTo>
                <a:lnTo>
                  <a:pt x="1023461" y="43799"/>
                </a:lnTo>
                <a:lnTo>
                  <a:pt x="1017400" y="39721"/>
                </a:lnTo>
                <a:lnTo>
                  <a:pt x="1010031" y="38227"/>
                </a:lnTo>
                <a:close/>
              </a:path>
              <a:path w="1209039" h="115570">
                <a:moveTo>
                  <a:pt x="1094105" y="0"/>
                </a:moveTo>
                <a:lnTo>
                  <a:pt x="1094358" y="114300"/>
                </a:lnTo>
                <a:lnTo>
                  <a:pt x="1208532" y="57023"/>
                </a:lnTo>
                <a:lnTo>
                  <a:pt x="10941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19876" y="1951660"/>
            <a:ext cx="3152775" cy="99949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25550">
              <a:lnSpc>
                <a:spcPct val="100000"/>
              </a:lnSpc>
              <a:spcBef>
                <a:spcPts val="390"/>
              </a:spcBef>
              <a:tabLst>
                <a:tab pos="3139440" algn="l"/>
              </a:tabLst>
            </a:pPr>
            <a:r>
              <a:rPr sz="2950" u="heavy" spc="-2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Program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2950" dirty="0">
                <a:latin typeface="Calibri"/>
                <a:cs typeface="Calibri"/>
              </a:rPr>
              <a:t>Initially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X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==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Y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==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spc="-50" dirty="0">
                <a:latin typeface="Calibri"/>
                <a:cs typeface="Calibri"/>
              </a:rPr>
              <a:t>0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506" rIns="0" bIns="0" rtlCol="0">
            <a:spAutoFit/>
          </a:bodyPr>
          <a:lstStyle/>
          <a:p>
            <a:pPr marL="1449705">
              <a:lnSpc>
                <a:spcPct val="100000"/>
              </a:lnSpc>
              <a:spcBef>
                <a:spcPts val="105"/>
              </a:spcBef>
            </a:pPr>
            <a:r>
              <a:rPr sz="5200" dirty="0"/>
              <a:t>Reordering</a:t>
            </a:r>
            <a:r>
              <a:rPr sz="5200" spc="-160" dirty="0"/>
              <a:t> </a:t>
            </a:r>
            <a:r>
              <a:rPr sz="5200" dirty="0"/>
              <a:t>#1:</a:t>
            </a:r>
            <a:r>
              <a:rPr sz="5200" spc="-145" dirty="0"/>
              <a:t> </a:t>
            </a:r>
            <a:r>
              <a:rPr sz="5200" dirty="0"/>
              <a:t>Write</a:t>
            </a:r>
            <a:r>
              <a:rPr sz="5200" spc="-130" dirty="0"/>
              <a:t> </a:t>
            </a:r>
            <a:r>
              <a:rPr sz="5200" spc="-30" dirty="0"/>
              <a:t>Buffers</a:t>
            </a:r>
            <a:endParaRPr sz="5200"/>
          </a:p>
        </p:txBody>
      </p:sp>
      <p:sp>
        <p:nvSpPr>
          <p:cNvPr id="3" name="object 3"/>
          <p:cNvSpPr txBox="1"/>
          <p:nvPr/>
        </p:nvSpPr>
        <p:spPr>
          <a:xfrm>
            <a:off x="7271384" y="4614417"/>
            <a:ext cx="1946275" cy="1264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 indent="-6985">
              <a:lnSpc>
                <a:spcPct val="100000"/>
              </a:lnSpc>
              <a:spcBef>
                <a:spcPts val="100"/>
              </a:spcBef>
              <a:tabLst>
                <a:tab pos="1932939" algn="l"/>
              </a:tabLst>
            </a:pPr>
            <a:r>
              <a:rPr sz="2950" u="heavy" spc="-1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Execution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  <a:p>
            <a:pPr marL="12700" marR="201930" indent="15240">
              <a:lnSpc>
                <a:spcPct val="103200"/>
              </a:lnSpc>
              <a:spcBef>
                <a:spcPts val="10"/>
              </a:spcBef>
            </a:pPr>
            <a:r>
              <a:rPr sz="2500" dirty="0">
                <a:latin typeface="Calibri"/>
                <a:cs typeface="Calibri"/>
              </a:rPr>
              <a:t>r1=Y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[r1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&lt;-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0] </a:t>
            </a:r>
            <a:r>
              <a:rPr sz="2500" dirty="0">
                <a:latin typeface="Calibri"/>
                <a:cs typeface="Calibri"/>
              </a:rPr>
              <a:t>r2=X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[r2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&lt;-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0]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56282" y="2492501"/>
            <a:ext cx="893444" cy="1419225"/>
          </a:xfrm>
          <a:custGeom>
            <a:avLst/>
            <a:gdLst/>
            <a:ahLst/>
            <a:cxnLst/>
            <a:rect l="l" t="t" r="r" b="b"/>
            <a:pathLst>
              <a:path w="893444" h="1419225">
                <a:moveTo>
                  <a:pt x="0" y="1418844"/>
                </a:moveTo>
                <a:lnTo>
                  <a:pt x="893063" y="1418844"/>
                </a:lnTo>
                <a:lnTo>
                  <a:pt x="893063" y="0"/>
                </a:lnTo>
                <a:lnTo>
                  <a:pt x="0" y="0"/>
                </a:lnTo>
                <a:lnTo>
                  <a:pt x="0" y="1418844"/>
                </a:lnTo>
                <a:close/>
              </a:path>
            </a:pathLst>
          </a:custGeom>
          <a:ln w="50800">
            <a:solidFill>
              <a:srgbClr val="E22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79797" y="2492501"/>
            <a:ext cx="893444" cy="1419225"/>
          </a:xfrm>
          <a:custGeom>
            <a:avLst/>
            <a:gdLst/>
            <a:ahLst/>
            <a:cxnLst/>
            <a:rect l="l" t="t" r="r" b="b"/>
            <a:pathLst>
              <a:path w="893445" h="1419225">
                <a:moveTo>
                  <a:pt x="893063" y="0"/>
                </a:moveTo>
                <a:lnTo>
                  <a:pt x="0" y="0"/>
                </a:lnTo>
                <a:lnTo>
                  <a:pt x="0" y="1418844"/>
                </a:lnTo>
                <a:lnTo>
                  <a:pt x="893063" y="1418844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56282" y="4537709"/>
            <a:ext cx="893444" cy="500380"/>
          </a:xfrm>
          <a:prstGeom prst="rect">
            <a:avLst/>
          </a:prstGeom>
          <a:ln w="50800">
            <a:solidFill>
              <a:srgbClr val="E22300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800" spc="5" dirty="0">
                <a:latin typeface="Calibri"/>
                <a:cs typeface="Calibri"/>
              </a:rPr>
              <a:t>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79797" y="4528565"/>
            <a:ext cx="893444" cy="500380"/>
          </a:xfrm>
          <a:custGeom>
            <a:avLst/>
            <a:gdLst/>
            <a:ahLst/>
            <a:cxnLst/>
            <a:rect l="l" t="t" r="r" b="b"/>
            <a:pathLst>
              <a:path w="893445" h="500379">
                <a:moveTo>
                  <a:pt x="893063" y="0"/>
                </a:moveTo>
                <a:lnTo>
                  <a:pt x="0" y="0"/>
                </a:lnTo>
                <a:lnTo>
                  <a:pt x="0" y="499872"/>
                </a:lnTo>
                <a:lnTo>
                  <a:pt x="893063" y="499872"/>
                </a:lnTo>
                <a:lnTo>
                  <a:pt x="89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454397" y="2467101"/>
          <a:ext cx="892809" cy="2534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85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55D5"/>
                      </a:solidFill>
                      <a:prstDash val="solid"/>
                    </a:lnL>
                    <a:lnR w="57150">
                      <a:solidFill>
                        <a:srgbClr val="0055D5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7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2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57150">
                      <a:solidFill>
                        <a:srgbClr val="0055D5"/>
                      </a:solidFill>
                      <a:prstDash val="solid"/>
                    </a:lnL>
                    <a:lnR w="57150">
                      <a:solidFill>
                        <a:srgbClr val="0055D5"/>
                      </a:solidFill>
                      <a:prstDash val="solid"/>
                    </a:lnR>
                    <a:lnT w="57150">
                      <a:solidFill>
                        <a:srgbClr val="0055D5"/>
                      </a:solidFill>
                      <a:prstDash val="solid"/>
                    </a:lnT>
                    <a:lnB w="57150">
                      <a:solidFill>
                        <a:srgbClr val="0055D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9" name="object 9"/>
          <p:cNvGrpSpPr/>
          <p:nvPr/>
        </p:nvGrpSpPr>
        <p:grpSpPr>
          <a:xfrm>
            <a:off x="2511805" y="3891026"/>
            <a:ext cx="384175" cy="650240"/>
            <a:chOff x="2511805" y="3891026"/>
            <a:chExt cx="384175" cy="650240"/>
          </a:xfrm>
        </p:grpSpPr>
        <p:sp>
          <p:nvSpPr>
            <p:cNvPr id="10" name="object 10"/>
            <p:cNvSpPr/>
            <p:nvPr/>
          </p:nvSpPr>
          <p:spPr>
            <a:xfrm>
              <a:off x="2524505" y="3903726"/>
              <a:ext cx="358140" cy="624840"/>
            </a:xfrm>
            <a:custGeom>
              <a:avLst/>
              <a:gdLst/>
              <a:ahLst/>
              <a:cxnLst/>
              <a:rect l="l" t="t" r="r" b="b"/>
              <a:pathLst>
                <a:path w="358139" h="624839">
                  <a:moveTo>
                    <a:pt x="358139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358139" y="624840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24505" y="3903726"/>
              <a:ext cx="358140" cy="624840"/>
            </a:xfrm>
            <a:custGeom>
              <a:avLst/>
              <a:gdLst/>
              <a:ahLst/>
              <a:cxnLst/>
              <a:rect l="l" t="t" r="r" b="b"/>
              <a:pathLst>
                <a:path w="358139" h="624839">
                  <a:moveTo>
                    <a:pt x="0" y="624840"/>
                  </a:moveTo>
                  <a:lnTo>
                    <a:pt x="358139" y="624840"/>
                  </a:lnTo>
                  <a:lnTo>
                    <a:pt x="358139" y="0"/>
                  </a:lnTo>
                  <a:lnTo>
                    <a:pt x="0" y="0"/>
                  </a:lnTo>
                  <a:lnTo>
                    <a:pt x="0" y="62484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42793" y="4001262"/>
              <a:ext cx="334010" cy="386080"/>
            </a:xfrm>
            <a:custGeom>
              <a:avLst/>
              <a:gdLst/>
              <a:ahLst/>
              <a:cxnLst/>
              <a:rect l="l" t="t" r="r" b="b"/>
              <a:pathLst>
                <a:path w="334010" h="386079">
                  <a:moveTo>
                    <a:pt x="0" y="193548"/>
                  </a:moveTo>
                  <a:lnTo>
                    <a:pt x="333756" y="195071"/>
                  </a:lnTo>
                </a:path>
                <a:path w="334010" h="386079">
                  <a:moveTo>
                    <a:pt x="0" y="384048"/>
                  </a:moveTo>
                  <a:lnTo>
                    <a:pt x="333756" y="385571"/>
                  </a:lnTo>
                </a:path>
                <a:path w="334010" h="386079">
                  <a:moveTo>
                    <a:pt x="0" y="0"/>
                  </a:moveTo>
                  <a:lnTo>
                    <a:pt x="333756" y="1524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3211829" y="4756530"/>
            <a:ext cx="1209040" cy="115570"/>
          </a:xfrm>
          <a:custGeom>
            <a:avLst/>
            <a:gdLst/>
            <a:ahLst/>
            <a:cxnLst/>
            <a:rect l="l" t="t" r="r" b="b"/>
            <a:pathLst>
              <a:path w="1209039" h="115570">
                <a:moveTo>
                  <a:pt x="114172" y="1270"/>
                </a:moveTo>
                <a:lnTo>
                  <a:pt x="0" y="58547"/>
                </a:lnTo>
                <a:lnTo>
                  <a:pt x="114427" y="115570"/>
                </a:lnTo>
                <a:lnTo>
                  <a:pt x="114342" y="77470"/>
                </a:lnTo>
                <a:lnTo>
                  <a:pt x="95249" y="77470"/>
                </a:lnTo>
                <a:lnTo>
                  <a:pt x="87826" y="75975"/>
                </a:lnTo>
                <a:lnTo>
                  <a:pt x="81772" y="71897"/>
                </a:lnTo>
                <a:lnTo>
                  <a:pt x="77694" y="65843"/>
                </a:lnTo>
                <a:lnTo>
                  <a:pt x="76199" y="58420"/>
                </a:lnTo>
                <a:lnTo>
                  <a:pt x="77694" y="50996"/>
                </a:lnTo>
                <a:lnTo>
                  <a:pt x="81772" y="44942"/>
                </a:lnTo>
                <a:lnTo>
                  <a:pt x="87826" y="40864"/>
                </a:lnTo>
                <a:lnTo>
                  <a:pt x="95249" y="39370"/>
                </a:lnTo>
                <a:lnTo>
                  <a:pt x="114257" y="39370"/>
                </a:lnTo>
                <a:lnTo>
                  <a:pt x="114172" y="1270"/>
                </a:lnTo>
                <a:close/>
              </a:path>
              <a:path w="1209039" h="115570">
                <a:moveTo>
                  <a:pt x="95249" y="39370"/>
                </a:moveTo>
                <a:lnTo>
                  <a:pt x="87826" y="40864"/>
                </a:lnTo>
                <a:lnTo>
                  <a:pt x="81772" y="44942"/>
                </a:lnTo>
                <a:lnTo>
                  <a:pt x="77694" y="50996"/>
                </a:lnTo>
                <a:lnTo>
                  <a:pt x="76199" y="58420"/>
                </a:lnTo>
                <a:lnTo>
                  <a:pt x="77694" y="65843"/>
                </a:lnTo>
                <a:lnTo>
                  <a:pt x="81772" y="71897"/>
                </a:lnTo>
                <a:lnTo>
                  <a:pt x="87826" y="75975"/>
                </a:lnTo>
                <a:lnTo>
                  <a:pt x="95249" y="77470"/>
                </a:lnTo>
                <a:lnTo>
                  <a:pt x="102673" y="75975"/>
                </a:lnTo>
                <a:lnTo>
                  <a:pt x="108727" y="71897"/>
                </a:lnTo>
                <a:lnTo>
                  <a:pt x="112805" y="65843"/>
                </a:lnTo>
                <a:lnTo>
                  <a:pt x="114300" y="58420"/>
                </a:lnTo>
                <a:lnTo>
                  <a:pt x="112805" y="50996"/>
                </a:lnTo>
                <a:lnTo>
                  <a:pt x="108727" y="44942"/>
                </a:lnTo>
                <a:lnTo>
                  <a:pt x="102673" y="40864"/>
                </a:lnTo>
                <a:lnTo>
                  <a:pt x="95249" y="39370"/>
                </a:lnTo>
                <a:close/>
              </a:path>
              <a:path w="1209039" h="115570">
                <a:moveTo>
                  <a:pt x="114299" y="58420"/>
                </a:moveTo>
                <a:lnTo>
                  <a:pt x="112805" y="65843"/>
                </a:lnTo>
                <a:lnTo>
                  <a:pt x="108727" y="71897"/>
                </a:lnTo>
                <a:lnTo>
                  <a:pt x="102673" y="75975"/>
                </a:lnTo>
                <a:lnTo>
                  <a:pt x="95249" y="77470"/>
                </a:lnTo>
                <a:lnTo>
                  <a:pt x="114342" y="77470"/>
                </a:lnTo>
                <a:lnTo>
                  <a:pt x="114299" y="58420"/>
                </a:lnTo>
                <a:close/>
              </a:path>
              <a:path w="1209039" h="115570">
                <a:moveTo>
                  <a:pt x="114257" y="39370"/>
                </a:moveTo>
                <a:lnTo>
                  <a:pt x="95249" y="39370"/>
                </a:lnTo>
                <a:lnTo>
                  <a:pt x="102673" y="40864"/>
                </a:lnTo>
                <a:lnTo>
                  <a:pt x="108727" y="44942"/>
                </a:lnTo>
                <a:lnTo>
                  <a:pt x="112805" y="50996"/>
                </a:lnTo>
                <a:lnTo>
                  <a:pt x="114300" y="58420"/>
                </a:lnTo>
                <a:lnTo>
                  <a:pt x="114257" y="39370"/>
                </a:lnTo>
                <a:close/>
              </a:path>
              <a:path w="1209039" h="115570">
                <a:moveTo>
                  <a:pt x="209549" y="39243"/>
                </a:moveTo>
                <a:lnTo>
                  <a:pt x="202126" y="40737"/>
                </a:lnTo>
                <a:lnTo>
                  <a:pt x="196072" y="44815"/>
                </a:lnTo>
                <a:lnTo>
                  <a:pt x="191994" y="50869"/>
                </a:lnTo>
                <a:lnTo>
                  <a:pt x="190499" y="58293"/>
                </a:lnTo>
                <a:lnTo>
                  <a:pt x="192012" y="65716"/>
                </a:lnTo>
                <a:lnTo>
                  <a:pt x="196119" y="71770"/>
                </a:lnTo>
                <a:lnTo>
                  <a:pt x="202180" y="75848"/>
                </a:lnTo>
                <a:lnTo>
                  <a:pt x="209549" y="77343"/>
                </a:lnTo>
                <a:lnTo>
                  <a:pt x="209677" y="77343"/>
                </a:lnTo>
                <a:lnTo>
                  <a:pt x="217100" y="75848"/>
                </a:lnTo>
                <a:lnTo>
                  <a:pt x="223154" y="71770"/>
                </a:lnTo>
                <a:lnTo>
                  <a:pt x="227232" y="65716"/>
                </a:lnTo>
                <a:lnTo>
                  <a:pt x="228727" y="58293"/>
                </a:lnTo>
                <a:lnTo>
                  <a:pt x="227159" y="50869"/>
                </a:lnTo>
                <a:lnTo>
                  <a:pt x="223043" y="44815"/>
                </a:lnTo>
                <a:lnTo>
                  <a:pt x="216975" y="40737"/>
                </a:lnTo>
                <a:lnTo>
                  <a:pt x="209549" y="39243"/>
                </a:lnTo>
                <a:close/>
              </a:path>
              <a:path w="1209039" h="115570">
                <a:moveTo>
                  <a:pt x="323977" y="39116"/>
                </a:moveTo>
                <a:lnTo>
                  <a:pt x="323849" y="39116"/>
                </a:lnTo>
                <a:lnTo>
                  <a:pt x="316482" y="40610"/>
                </a:lnTo>
                <a:lnTo>
                  <a:pt x="310435" y="44688"/>
                </a:lnTo>
                <a:lnTo>
                  <a:pt x="306365" y="50742"/>
                </a:lnTo>
                <a:lnTo>
                  <a:pt x="304927" y="58166"/>
                </a:lnTo>
                <a:lnTo>
                  <a:pt x="306421" y="65589"/>
                </a:lnTo>
                <a:lnTo>
                  <a:pt x="310499" y="71643"/>
                </a:lnTo>
                <a:lnTo>
                  <a:pt x="316553" y="75721"/>
                </a:lnTo>
                <a:lnTo>
                  <a:pt x="323977" y="77216"/>
                </a:lnTo>
                <a:lnTo>
                  <a:pt x="331400" y="75703"/>
                </a:lnTo>
                <a:lnTo>
                  <a:pt x="337454" y="71596"/>
                </a:lnTo>
                <a:lnTo>
                  <a:pt x="341532" y="65535"/>
                </a:lnTo>
                <a:lnTo>
                  <a:pt x="343027" y="58166"/>
                </a:lnTo>
                <a:lnTo>
                  <a:pt x="341532" y="50742"/>
                </a:lnTo>
                <a:lnTo>
                  <a:pt x="337454" y="44688"/>
                </a:lnTo>
                <a:lnTo>
                  <a:pt x="331400" y="40610"/>
                </a:lnTo>
                <a:lnTo>
                  <a:pt x="323977" y="39116"/>
                </a:lnTo>
                <a:close/>
              </a:path>
              <a:path w="1209039" h="115570">
                <a:moveTo>
                  <a:pt x="438277" y="38989"/>
                </a:moveTo>
                <a:lnTo>
                  <a:pt x="430853" y="40483"/>
                </a:lnTo>
                <a:lnTo>
                  <a:pt x="424799" y="44561"/>
                </a:lnTo>
                <a:lnTo>
                  <a:pt x="420721" y="50615"/>
                </a:lnTo>
                <a:lnTo>
                  <a:pt x="419227" y="58039"/>
                </a:lnTo>
                <a:lnTo>
                  <a:pt x="420721" y="65462"/>
                </a:lnTo>
                <a:lnTo>
                  <a:pt x="424799" y="71516"/>
                </a:lnTo>
                <a:lnTo>
                  <a:pt x="430853" y="75594"/>
                </a:lnTo>
                <a:lnTo>
                  <a:pt x="438277" y="77089"/>
                </a:lnTo>
                <a:lnTo>
                  <a:pt x="445700" y="75574"/>
                </a:lnTo>
                <a:lnTo>
                  <a:pt x="451754" y="71453"/>
                </a:lnTo>
                <a:lnTo>
                  <a:pt x="455832" y="65355"/>
                </a:lnTo>
                <a:lnTo>
                  <a:pt x="457327" y="57912"/>
                </a:lnTo>
                <a:lnTo>
                  <a:pt x="455832" y="50561"/>
                </a:lnTo>
                <a:lnTo>
                  <a:pt x="451754" y="44545"/>
                </a:lnTo>
                <a:lnTo>
                  <a:pt x="445700" y="40481"/>
                </a:lnTo>
                <a:lnTo>
                  <a:pt x="438277" y="38989"/>
                </a:lnTo>
                <a:close/>
              </a:path>
              <a:path w="1209039" h="115570">
                <a:moveTo>
                  <a:pt x="552577" y="38862"/>
                </a:moveTo>
                <a:lnTo>
                  <a:pt x="545153" y="40356"/>
                </a:lnTo>
                <a:lnTo>
                  <a:pt x="539099" y="44434"/>
                </a:lnTo>
                <a:lnTo>
                  <a:pt x="535021" y="50488"/>
                </a:lnTo>
                <a:lnTo>
                  <a:pt x="533527" y="57912"/>
                </a:lnTo>
                <a:lnTo>
                  <a:pt x="535039" y="65335"/>
                </a:lnTo>
                <a:lnTo>
                  <a:pt x="539146" y="71389"/>
                </a:lnTo>
                <a:lnTo>
                  <a:pt x="545207" y="75467"/>
                </a:lnTo>
                <a:lnTo>
                  <a:pt x="552577" y="76962"/>
                </a:lnTo>
                <a:lnTo>
                  <a:pt x="560125" y="75394"/>
                </a:lnTo>
                <a:lnTo>
                  <a:pt x="566165" y="71278"/>
                </a:lnTo>
                <a:lnTo>
                  <a:pt x="570206" y="65210"/>
                </a:lnTo>
                <a:lnTo>
                  <a:pt x="571627" y="57785"/>
                </a:lnTo>
                <a:lnTo>
                  <a:pt x="570132" y="50363"/>
                </a:lnTo>
                <a:lnTo>
                  <a:pt x="566054" y="44323"/>
                </a:lnTo>
                <a:lnTo>
                  <a:pt x="560000" y="40282"/>
                </a:lnTo>
                <a:lnTo>
                  <a:pt x="552577" y="38862"/>
                </a:lnTo>
                <a:close/>
              </a:path>
              <a:path w="1209039" h="115570">
                <a:moveTo>
                  <a:pt x="667004" y="38608"/>
                </a:moveTo>
                <a:lnTo>
                  <a:pt x="659453" y="40122"/>
                </a:lnTo>
                <a:lnTo>
                  <a:pt x="653399" y="44243"/>
                </a:lnTo>
                <a:lnTo>
                  <a:pt x="649321" y="50341"/>
                </a:lnTo>
                <a:lnTo>
                  <a:pt x="647827" y="57785"/>
                </a:lnTo>
                <a:lnTo>
                  <a:pt x="649394" y="65135"/>
                </a:lnTo>
                <a:lnTo>
                  <a:pt x="653510" y="71151"/>
                </a:lnTo>
                <a:lnTo>
                  <a:pt x="659578" y="75215"/>
                </a:lnTo>
                <a:lnTo>
                  <a:pt x="667004" y="76708"/>
                </a:lnTo>
                <a:lnTo>
                  <a:pt x="674427" y="75213"/>
                </a:lnTo>
                <a:lnTo>
                  <a:pt x="680481" y="71135"/>
                </a:lnTo>
                <a:lnTo>
                  <a:pt x="684559" y="65081"/>
                </a:lnTo>
                <a:lnTo>
                  <a:pt x="686054" y="57658"/>
                </a:lnTo>
                <a:lnTo>
                  <a:pt x="684541" y="50234"/>
                </a:lnTo>
                <a:lnTo>
                  <a:pt x="680434" y="44180"/>
                </a:lnTo>
                <a:lnTo>
                  <a:pt x="674373" y="40102"/>
                </a:lnTo>
                <a:lnTo>
                  <a:pt x="667004" y="38608"/>
                </a:lnTo>
                <a:close/>
              </a:path>
              <a:path w="1209039" h="115570">
                <a:moveTo>
                  <a:pt x="781304" y="38481"/>
                </a:moveTo>
                <a:lnTo>
                  <a:pt x="773880" y="39993"/>
                </a:lnTo>
                <a:lnTo>
                  <a:pt x="767826" y="44100"/>
                </a:lnTo>
                <a:lnTo>
                  <a:pt x="763748" y="50161"/>
                </a:lnTo>
                <a:lnTo>
                  <a:pt x="762254" y="57531"/>
                </a:lnTo>
                <a:lnTo>
                  <a:pt x="763748" y="64954"/>
                </a:lnTo>
                <a:lnTo>
                  <a:pt x="767826" y="71008"/>
                </a:lnTo>
                <a:lnTo>
                  <a:pt x="773880" y="75086"/>
                </a:lnTo>
                <a:lnTo>
                  <a:pt x="781304" y="76581"/>
                </a:lnTo>
                <a:lnTo>
                  <a:pt x="788727" y="75086"/>
                </a:lnTo>
                <a:lnTo>
                  <a:pt x="794781" y="71008"/>
                </a:lnTo>
                <a:lnTo>
                  <a:pt x="798859" y="64954"/>
                </a:lnTo>
                <a:lnTo>
                  <a:pt x="800354" y="57531"/>
                </a:lnTo>
                <a:lnTo>
                  <a:pt x="798859" y="50107"/>
                </a:lnTo>
                <a:lnTo>
                  <a:pt x="794781" y="44053"/>
                </a:lnTo>
                <a:lnTo>
                  <a:pt x="788727" y="39975"/>
                </a:lnTo>
                <a:lnTo>
                  <a:pt x="781304" y="38481"/>
                </a:lnTo>
                <a:close/>
              </a:path>
              <a:path w="1209039" h="115570">
                <a:moveTo>
                  <a:pt x="895604" y="38354"/>
                </a:moveTo>
                <a:lnTo>
                  <a:pt x="888180" y="39848"/>
                </a:lnTo>
                <a:lnTo>
                  <a:pt x="882126" y="43926"/>
                </a:lnTo>
                <a:lnTo>
                  <a:pt x="878048" y="49980"/>
                </a:lnTo>
                <a:lnTo>
                  <a:pt x="876554" y="57404"/>
                </a:lnTo>
                <a:lnTo>
                  <a:pt x="878048" y="64827"/>
                </a:lnTo>
                <a:lnTo>
                  <a:pt x="882126" y="70881"/>
                </a:lnTo>
                <a:lnTo>
                  <a:pt x="888180" y="74959"/>
                </a:lnTo>
                <a:lnTo>
                  <a:pt x="895604" y="76454"/>
                </a:lnTo>
                <a:lnTo>
                  <a:pt x="903081" y="74959"/>
                </a:lnTo>
                <a:lnTo>
                  <a:pt x="909097" y="70881"/>
                </a:lnTo>
                <a:lnTo>
                  <a:pt x="913161" y="64827"/>
                </a:lnTo>
                <a:lnTo>
                  <a:pt x="914654" y="57404"/>
                </a:lnTo>
                <a:lnTo>
                  <a:pt x="913159" y="49980"/>
                </a:lnTo>
                <a:lnTo>
                  <a:pt x="909081" y="43926"/>
                </a:lnTo>
                <a:lnTo>
                  <a:pt x="903027" y="39848"/>
                </a:lnTo>
                <a:lnTo>
                  <a:pt x="895604" y="38354"/>
                </a:lnTo>
                <a:close/>
              </a:path>
              <a:path w="1209039" h="115570">
                <a:moveTo>
                  <a:pt x="1010031" y="38227"/>
                </a:moveTo>
                <a:lnTo>
                  <a:pt x="1002480" y="39721"/>
                </a:lnTo>
                <a:lnTo>
                  <a:pt x="996426" y="43799"/>
                </a:lnTo>
                <a:lnTo>
                  <a:pt x="992348" y="49853"/>
                </a:lnTo>
                <a:lnTo>
                  <a:pt x="990854" y="57277"/>
                </a:lnTo>
                <a:lnTo>
                  <a:pt x="992368" y="64700"/>
                </a:lnTo>
                <a:lnTo>
                  <a:pt x="996489" y="70754"/>
                </a:lnTo>
                <a:lnTo>
                  <a:pt x="1002587" y="74832"/>
                </a:lnTo>
                <a:lnTo>
                  <a:pt x="1010031" y="76327"/>
                </a:lnTo>
                <a:lnTo>
                  <a:pt x="1017454" y="74832"/>
                </a:lnTo>
                <a:lnTo>
                  <a:pt x="1023508" y="70754"/>
                </a:lnTo>
                <a:lnTo>
                  <a:pt x="1027586" y="64700"/>
                </a:lnTo>
                <a:lnTo>
                  <a:pt x="1029081" y="57277"/>
                </a:lnTo>
                <a:lnTo>
                  <a:pt x="1027568" y="49853"/>
                </a:lnTo>
                <a:lnTo>
                  <a:pt x="1023461" y="43799"/>
                </a:lnTo>
                <a:lnTo>
                  <a:pt x="1017400" y="39721"/>
                </a:lnTo>
                <a:lnTo>
                  <a:pt x="1010031" y="38227"/>
                </a:lnTo>
                <a:close/>
              </a:path>
              <a:path w="1209039" h="115570">
                <a:moveTo>
                  <a:pt x="1094105" y="0"/>
                </a:moveTo>
                <a:lnTo>
                  <a:pt x="1094358" y="114300"/>
                </a:lnTo>
                <a:lnTo>
                  <a:pt x="1208532" y="57023"/>
                </a:lnTo>
                <a:lnTo>
                  <a:pt x="10941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119876" y="1951660"/>
            <a:ext cx="3152775" cy="99949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25550">
              <a:lnSpc>
                <a:spcPct val="100000"/>
              </a:lnSpc>
              <a:spcBef>
                <a:spcPts val="390"/>
              </a:spcBef>
              <a:tabLst>
                <a:tab pos="3139440" algn="l"/>
              </a:tabLst>
            </a:pPr>
            <a:r>
              <a:rPr sz="2950" u="heavy" spc="-1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Program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2950" dirty="0">
                <a:latin typeface="Calibri"/>
                <a:cs typeface="Calibri"/>
              </a:rPr>
              <a:t>Initially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X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==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Y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== </a:t>
            </a:r>
            <a:r>
              <a:rPr sz="2950" spc="-50" dirty="0">
                <a:latin typeface="Calibri"/>
                <a:cs typeface="Calibri"/>
              </a:rPr>
              <a:t>0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61756" y="6199428"/>
            <a:ext cx="505459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5" dirty="0"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23910" y="5976010"/>
            <a:ext cx="2070100" cy="476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659765" algn="l"/>
              </a:tabLst>
            </a:pPr>
            <a:r>
              <a:rPr sz="3750" spc="-37" baseline="31111" dirty="0">
                <a:latin typeface="Calibri"/>
                <a:cs typeface="Calibri"/>
              </a:rPr>
              <a:t>X=1</a:t>
            </a:r>
            <a:r>
              <a:rPr sz="3750" baseline="31111" dirty="0">
                <a:latin typeface="Calibri"/>
                <a:cs typeface="Calibri"/>
              </a:rPr>
              <a:t>	</a:t>
            </a:r>
            <a:r>
              <a:rPr sz="2950" dirty="0">
                <a:latin typeface="Calibri"/>
                <a:cs typeface="Calibri"/>
              </a:rPr>
              <a:t>(Not </a:t>
            </a:r>
            <a:r>
              <a:rPr sz="2950" spc="-20" dirty="0">
                <a:latin typeface="Calibri"/>
                <a:cs typeface="Calibri"/>
              </a:rPr>
              <a:t>SC!)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33904" y="5488025"/>
            <a:ext cx="3023235" cy="9264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sz="2950" dirty="0">
                <a:latin typeface="Calibri"/>
                <a:cs typeface="Calibri"/>
              </a:rPr>
              <a:t>WBs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let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reads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finish </a:t>
            </a:r>
            <a:r>
              <a:rPr sz="2950" dirty="0">
                <a:latin typeface="Calibri"/>
                <a:cs typeface="Calibri"/>
              </a:rPr>
              <a:t>before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older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writes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506" rIns="0" bIns="0" rtlCol="0">
            <a:spAutoFit/>
          </a:bodyPr>
          <a:lstStyle/>
          <a:p>
            <a:pPr marL="1449705">
              <a:lnSpc>
                <a:spcPct val="100000"/>
              </a:lnSpc>
              <a:spcBef>
                <a:spcPts val="105"/>
              </a:spcBef>
            </a:pPr>
            <a:r>
              <a:rPr sz="5200" dirty="0"/>
              <a:t>Reordering</a:t>
            </a:r>
            <a:r>
              <a:rPr sz="5200" spc="-160" dirty="0"/>
              <a:t> </a:t>
            </a:r>
            <a:r>
              <a:rPr sz="5200" dirty="0"/>
              <a:t>#2:</a:t>
            </a:r>
            <a:r>
              <a:rPr sz="5200" spc="-145" dirty="0"/>
              <a:t> </a:t>
            </a:r>
            <a:r>
              <a:rPr sz="5200" dirty="0"/>
              <a:t>Write</a:t>
            </a:r>
            <a:r>
              <a:rPr sz="5200" spc="-130" dirty="0"/>
              <a:t> </a:t>
            </a:r>
            <a:r>
              <a:rPr sz="5200" spc="-10" dirty="0"/>
              <a:t>Combining</a:t>
            </a:r>
            <a:endParaRPr sz="5200"/>
          </a:p>
        </p:txBody>
      </p:sp>
      <p:grpSp>
        <p:nvGrpSpPr>
          <p:cNvPr id="3" name="object 3"/>
          <p:cNvGrpSpPr/>
          <p:nvPr/>
        </p:nvGrpSpPr>
        <p:grpSpPr>
          <a:xfrm>
            <a:off x="2065273" y="2639822"/>
            <a:ext cx="3544570" cy="2454910"/>
            <a:chOff x="2065273" y="2639822"/>
            <a:chExt cx="3544570" cy="2454910"/>
          </a:xfrm>
        </p:grpSpPr>
        <p:sp>
          <p:nvSpPr>
            <p:cNvPr id="4" name="object 4"/>
            <p:cNvSpPr/>
            <p:nvPr/>
          </p:nvSpPr>
          <p:spPr>
            <a:xfrm>
              <a:off x="2077973" y="2652522"/>
              <a:ext cx="3519170" cy="2429510"/>
            </a:xfrm>
            <a:custGeom>
              <a:avLst/>
              <a:gdLst/>
              <a:ahLst/>
              <a:cxnLst/>
              <a:rect l="l" t="t" r="r" b="b"/>
              <a:pathLst>
                <a:path w="3519170" h="2429510">
                  <a:moveTo>
                    <a:pt x="0" y="2429255"/>
                  </a:moveTo>
                  <a:lnTo>
                    <a:pt x="3518916" y="2429255"/>
                  </a:lnTo>
                  <a:lnTo>
                    <a:pt x="3518916" y="0"/>
                  </a:lnTo>
                  <a:lnTo>
                    <a:pt x="0" y="0"/>
                  </a:lnTo>
                  <a:lnTo>
                    <a:pt x="0" y="242925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92273" y="3132581"/>
              <a:ext cx="3282950" cy="1396365"/>
            </a:xfrm>
            <a:custGeom>
              <a:avLst/>
              <a:gdLst/>
              <a:ahLst/>
              <a:cxnLst/>
              <a:rect l="l" t="t" r="r" b="b"/>
              <a:pathLst>
                <a:path w="3282950" h="1396364">
                  <a:moveTo>
                    <a:pt x="0" y="662939"/>
                  </a:moveTo>
                  <a:lnTo>
                    <a:pt x="3282696" y="664463"/>
                  </a:lnTo>
                </a:path>
                <a:path w="3282950" h="1396364">
                  <a:moveTo>
                    <a:pt x="0" y="1394459"/>
                  </a:moveTo>
                  <a:lnTo>
                    <a:pt x="3282696" y="1395983"/>
                  </a:lnTo>
                </a:path>
                <a:path w="3282950" h="1396364">
                  <a:moveTo>
                    <a:pt x="0" y="0"/>
                  </a:moveTo>
                  <a:lnTo>
                    <a:pt x="3282696" y="152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99666" y="2247645"/>
            <a:ext cx="361569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dirty="0">
                <a:latin typeface="Calibri"/>
                <a:cs typeface="Calibri"/>
              </a:rPr>
              <a:t>Coalescing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Write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Buffer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19876" y="1951660"/>
            <a:ext cx="3152775" cy="2310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12850">
              <a:lnSpc>
                <a:spcPct val="108300"/>
              </a:lnSpc>
              <a:spcBef>
                <a:spcPts val="95"/>
              </a:spcBef>
              <a:tabLst>
                <a:tab pos="3139440" algn="l"/>
              </a:tabLst>
            </a:pPr>
            <a:r>
              <a:rPr sz="2950" u="heavy" spc="-1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Program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950" dirty="0">
                <a:latin typeface="Calibri"/>
                <a:cs typeface="Calibri"/>
              </a:rPr>
              <a:t> X,Z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in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same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$ </a:t>
            </a:r>
            <a:r>
              <a:rPr sz="2950" spc="-20" dirty="0">
                <a:latin typeface="Calibri"/>
                <a:cs typeface="Calibri"/>
              </a:rPr>
              <a:t>line</a:t>
            </a:r>
            <a:endParaRPr sz="2950">
              <a:latin typeface="Calibri"/>
              <a:cs typeface="Calibri"/>
            </a:endParaRPr>
          </a:p>
          <a:p>
            <a:pPr marL="1898014" marR="759460" indent="-12065" algn="just">
              <a:lnSpc>
                <a:spcPct val="102000"/>
              </a:lnSpc>
              <a:spcBef>
                <a:spcPts val="1140"/>
              </a:spcBef>
            </a:pPr>
            <a:r>
              <a:rPr sz="2500" spc="-25" dirty="0">
                <a:latin typeface="Calibri"/>
                <a:cs typeface="Calibri"/>
              </a:rPr>
              <a:t>X=1 Y=1 Z=1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26842" y="2670810"/>
            <a:ext cx="1708785" cy="2402205"/>
          </a:xfrm>
          <a:custGeom>
            <a:avLst/>
            <a:gdLst/>
            <a:ahLst/>
            <a:cxnLst/>
            <a:rect l="l" t="t" r="r" b="b"/>
            <a:pathLst>
              <a:path w="1708785" h="2402204">
                <a:moveTo>
                  <a:pt x="0" y="2401823"/>
                </a:moveTo>
                <a:lnTo>
                  <a:pt x="3047" y="9143"/>
                </a:lnTo>
              </a:path>
              <a:path w="1708785" h="2402204">
                <a:moveTo>
                  <a:pt x="848868" y="2392679"/>
                </a:moveTo>
                <a:lnTo>
                  <a:pt x="851916" y="0"/>
                </a:lnTo>
              </a:path>
              <a:path w="1708785" h="2402204">
                <a:moveTo>
                  <a:pt x="1705356" y="2401823"/>
                </a:moveTo>
                <a:lnTo>
                  <a:pt x="1708404" y="9143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34945" y="5141467"/>
            <a:ext cx="1547495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dirty="0">
                <a:latin typeface="Calibri"/>
                <a:cs typeface="Calibri"/>
              </a:rPr>
              <a:t>4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word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cache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line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506" rIns="0" bIns="0" rtlCol="0">
            <a:spAutoFit/>
          </a:bodyPr>
          <a:lstStyle/>
          <a:p>
            <a:pPr marL="1449705">
              <a:lnSpc>
                <a:spcPct val="100000"/>
              </a:lnSpc>
              <a:spcBef>
                <a:spcPts val="105"/>
              </a:spcBef>
            </a:pPr>
            <a:r>
              <a:rPr sz="5200" dirty="0"/>
              <a:t>Reordering</a:t>
            </a:r>
            <a:r>
              <a:rPr sz="5200" spc="-160" dirty="0"/>
              <a:t> </a:t>
            </a:r>
            <a:r>
              <a:rPr sz="5200" dirty="0"/>
              <a:t>#2:</a:t>
            </a:r>
            <a:r>
              <a:rPr sz="5200" spc="-145" dirty="0"/>
              <a:t> </a:t>
            </a:r>
            <a:r>
              <a:rPr sz="5200" dirty="0"/>
              <a:t>Write</a:t>
            </a:r>
            <a:r>
              <a:rPr sz="5200" spc="-130" dirty="0"/>
              <a:t> </a:t>
            </a:r>
            <a:r>
              <a:rPr sz="5200" spc="-10" dirty="0"/>
              <a:t>Combining</a:t>
            </a:r>
            <a:endParaRPr sz="5200"/>
          </a:p>
        </p:txBody>
      </p:sp>
      <p:sp>
        <p:nvSpPr>
          <p:cNvPr id="3" name="object 3"/>
          <p:cNvSpPr txBox="1"/>
          <p:nvPr/>
        </p:nvSpPr>
        <p:spPr>
          <a:xfrm>
            <a:off x="1899666" y="2247645"/>
            <a:ext cx="361569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dirty="0">
                <a:latin typeface="Calibri"/>
                <a:cs typeface="Calibri"/>
              </a:rPr>
              <a:t>Coalescing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Write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Buffer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065273" y="2639822"/>
          <a:ext cx="3519169" cy="242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0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695"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X=1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119876" y="1951660"/>
            <a:ext cx="3152775" cy="2310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12850">
              <a:lnSpc>
                <a:spcPct val="108300"/>
              </a:lnSpc>
              <a:spcBef>
                <a:spcPts val="95"/>
              </a:spcBef>
              <a:tabLst>
                <a:tab pos="3139440" algn="l"/>
              </a:tabLst>
            </a:pPr>
            <a:r>
              <a:rPr sz="2950" u="heavy" spc="-1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Program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950" dirty="0">
                <a:latin typeface="Calibri"/>
                <a:cs typeface="Calibri"/>
              </a:rPr>
              <a:t> X,Z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in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same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$ </a:t>
            </a:r>
            <a:r>
              <a:rPr sz="2950" spc="-20" dirty="0">
                <a:latin typeface="Calibri"/>
                <a:cs typeface="Calibri"/>
              </a:rPr>
              <a:t>line</a:t>
            </a:r>
            <a:endParaRPr sz="2950">
              <a:latin typeface="Calibri"/>
              <a:cs typeface="Calibri"/>
            </a:endParaRPr>
          </a:p>
          <a:p>
            <a:pPr marL="1898014" marR="759460" indent="-12065" algn="just">
              <a:lnSpc>
                <a:spcPct val="102000"/>
              </a:lnSpc>
              <a:spcBef>
                <a:spcPts val="1140"/>
              </a:spcBef>
            </a:pPr>
            <a:r>
              <a:rPr sz="2500" spc="-25" dirty="0">
                <a:latin typeface="Calibri"/>
                <a:cs typeface="Calibri"/>
              </a:rPr>
              <a:t>X=1 Y=1 Z=1</a:t>
            </a:r>
            <a:endParaRPr sz="2500">
              <a:latin typeface="Calibri"/>
              <a:cs typeface="Calibri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D7D99C-8EFF-FE7E-AEAF-0FBB9B82314B}"/>
              </a:ext>
            </a:extLst>
          </p:cNvPr>
          <p:cNvCxnSpPr/>
          <p:nvPr/>
        </p:nvCxnSpPr>
        <p:spPr>
          <a:xfrm>
            <a:off x="4191000" y="3124200"/>
            <a:ext cx="13934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138598"/>
              </p:ext>
            </p:extLst>
          </p:nvPr>
        </p:nvGraphicFramePr>
        <p:xfrm>
          <a:off x="2065273" y="2639822"/>
          <a:ext cx="3519169" cy="242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0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695"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X=1</a:t>
                      </a:r>
                      <a:endParaRPr sz="2500" dirty="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Y=1</a:t>
                      </a:r>
                      <a:endParaRPr sz="2500" dirty="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57150">
                      <a:solidFill>
                        <a:srgbClr val="000000"/>
                      </a:solidFill>
                      <a:prstDash val="solid"/>
                    </a:lnL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506" rIns="0" bIns="0" rtlCol="0">
            <a:spAutoFit/>
          </a:bodyPr>
          <a:lstStyle/>
          <a:p>
            <a:pPr marL="1449705">
              <a:lnSpc>
                <a:spcPct val="100000"/>
              </a:lnSpc>
              <a:spcBef>
                <a:spcPts val="105"/>
              </a:spcBef>
            </a:pPr>
            <a:r>
              <a:rPr sz="5200" dirty="0"/>
              <a:t>Reordering</a:t>
            </a:r>
            <a:r>
              <a:rPr sz="5200" spc="-160" dirty="0"/>
              <a:t> </a:t>
            </a:r>
            <a:r>
              <a:rPr sz="5200" dirty="0"/>
              <a:t>#2:</a:t>
            </a:r>
            <a:r>
              <a:rPr sz="5200" spc="-145" dirty="0"/>
              <a:t> </a:t>
            </a:r>
            <a:r>
              <a:rPr sz="5200" dirty="0"/>
              <a:t>Write</a:t>
            </a:r>
            <a:r>
              <a:rPr sz="5200" spc="-130" dirty="0"/>
              <a:t> </a:t>
            </a:r>
            <a:r>
              <a:rPr sz="5200" spc="-10" dirty="0"/>
              <a:t>Combining</a:t>
            </a:r>
            <a:endParaRPr sz="5200"/>
          </a:p>
        </p:txBody>
      </p:sp>
      <p:sp>
        <p:nvSpPr>
          <p:cNvPr id="3" name="object 3"/>
          <p:cNvSpPr txBox="1"/>
          <p:nvPr/>
        </p:nvSpPr>
        <p:spPr>
          <a:xfrm>
            <a:off x="1899666" y="2247645"/>
            <a:ext cx="361569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dirty="0">
                <a:latin typeface="Calibri"/>
                <a:cs typeface="Calibri"/>
              </a:rPr>
              <a:t>Coalescing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Write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Buffer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19876" y="1951660"/>
            <a:ext cx="3152775" cy="2310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12850">
              <a:lnSpc>
                <a:spcPct val="108300"/>
              </a:lnSpc>
              <a:spcBef>
                <a:spcPts val="95"/>
              </a:spcBef>
              <a:tabLst>
                <a:tab pos="3139440" algn="l"/>
              </a:tabLst>
            </a:pPr>
            <a:r>
              <a:rPr sz="2950" u="heavy" spc="-1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Program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950" dirty="0">
                <a:latin typeface="Calibri"/>
                <a:cs typeface="Calibri"/>
              </a:rPr>
              <a:t> X,Z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in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same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$ </a:t>
            </a:r>
            <a:r>
              <a:rPr sz="2950" spc="-20" dirty="0">
                <a:latin typeface="Calibri"/>
                <a:cs typeface="Calibri"/>
              </a:rPr>
              <a:t>line</a:t>
            </a:r>
            <a:endParaRPr sz="2950" dirty="0">
              <a:latin typeface="Calibri"/>
              <a:cs typeface="Calibri"/>
            </a:endParaRPr>
          </a:p>
          <a:p>
            <a:pPr marL="1898014" marR="759460" indent="-12065" algn="just">
              <a:lnSpc>
                <a:spcPct val="102000"/>
              </a:lnSpc>
              <a:spcBef>
                <a:spcPts val="1140"/>
              </a:spcBef>
            </a:pPr>
            <a:r>
              <a:rPr sz="2500" spc="-25" dirty="0">
                <a:latin typeface="Calibri"/>
                <a:cs typeface="Calibri"/>
              </a:rPr>
              <a:t>X=1 Y=1 Z=1</a:t>
            </a:r>
            <a:endParaRPr sz="2500" dirty="0">
              <a:latin typeface="Calibri"/>
              <a:cs typeface="Calibri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5C5D7D-D0FC-EA7B-DC3B-C74E7EDB8401}"/>
              </a:ext>
            </a:extLst>
          </p:cNvPr>
          <p:cNvCxnSpPr/>
          <p:nvPr/>
        </p:nvCxnSpPr>
        <p:spPr>
          <a:xfrm>
            <a:off x="4191000" y="3124200"/>
            <a:ext cx="13934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506" rIns="0" bIns="0" rtlCol="0">
            <a:spAutoFit/>
          </a:bodyPr>
          <a:lstStyle/>
          <a:p>
            <a:pPr marL="1449705">
              <a:lnSpc>
                <a:spcPct val="100000"/>
              </a:lnSpc>
              <a:spcBef>
                <a:spcPts val="105"/>
              </a:spcBef>
            </a:pPr>
            <a:r>
              <a:rPr sz="5200" dirty="0"/>
              <a:t>Reordering</a:t>
            </a:r>
            <a:r>
              <a:rPr sz="5200" spc="-45" dirty="0"/>
              <a:t> </a:t>
            </a:r>
            <a:r>
              <a:rPr sz="5200" dirty="0"/>
              <a:t>#2:</a:t>
            </a:r>
            <a:r>
              <a:rPr sz="5200" spc="-25" dirty="0"/>
              <a:t> </a:t>
            </a:r>
            <a:r>
              <a:rPr sz="5200" dirty="0"/>
              <a:t>Write</a:t>
            </a:r>
            <a:r>
              <a:rPr sz="5200" spc="-25" dirty="0"/>
              <a:t> </a:t>
            </a:r>
            <a:r>
              <a:rPr sz="5200" spc="-10" dirty="0"/>
              <a:t>Combining</a:t>
            </a:r>
            <a:endParaRPr sz="5200"/>
          </a:p>
        </p:txBody>
      </p:sp>
      <p:sp>
        <p:nvSpPr>
          <p:cNvPr id="3" name="object 3"/>
          <p:cNvSpPr txBox="1"/>
          <p:nvPr/>
        </p:nvSpPr>
        <p:spPr>
          <a:xfrm>
            <a:off x="1899666" y="2247645"/>
            <a:ext cx="3588385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dirty="0">
                <a:latin typeface="Calibri"/>
                <a:cs typeface="Calibri"/>
              </a:rPr>
              <a:t>Coalescing</a:t>
            </a:r>
            <a:r>
              <a:rPr sz="2950" spc="-8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Write</a:t>
            </a:r>
            <a:r>
              <a:rPr sz="2950" spc="-9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Buffer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065273" y="2639822"/>
          <a:ext cx="3519169" cy="242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0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695"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X=1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Y=1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57150">
                      <a:solidFill>
                        <a:srgbClr val="000000"/>
                      </a:solidFill>
                      <a:prstDash val="solid"/>
                    </a:lnL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Z=1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16891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119876" y="1951660"/>
            <a:ext cx="3152775" cy="2310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12850">
              <a:lnSpc>
                <a:spcPct val="108300"/>
              </a:lnSpc>
              <a:spcBef>
                <a:spcPts val="95"/>
              </a:spcBef>
              <a:tabLst>
                <a:tab pos="3139440" algn="l"/>
              </a:tabLst>
            </a:pPr>
            <a:r>
              <a:rPr sz="2950" u="heavy" spc="-1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Program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950" dirty="0">
                <a:latin typeface="Calibri"/>
                <a:cs typeface="Calibri"/>
              </a:rPr>
              <a:t> X,Z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in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same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$ </a:t>
            </a:r>
            <a:r>
              <a:rPr sz="2950" spc="-20" dirty="0">
                <a:latin typeface="Calibri"/>
                <a:cs typeface="Calibri"/>
              </a:rPr>
              <a:t>line</a:t>
            </a:r>
            <a:endParaRPr sz="2950">
              <a:latin typeface="Calibri"/>
              <a:cs typeface="Calibri"/>
            </a:endParaRPr>
          </a:p>
          <a:p>
            <a:pPr marL="1898014" marR="759460" indent="-12065" algn="just">
              <a:lnSpc>
                <a:spcPct val="102000"/>
              </a:lnSpc>
              <a:spcBef>
                <a:spcPts val="1140"/>
              </a:spcBef>
            </a:pPr>
            <a:r>
              <a:rPr sz="2500" spc="-25" dirty="0">
                <a:latin typeface="Calibri"/>
                <a:cs typeface="Calibri"/>
              </a:rPr>
              <a:t>X=1 Y=1 Z=1</a:t>
            </a:r>
            <a:endParaRPr sz="2500">
              <a:latin typeface="Calibri"/>
              <a:cs typeface="Calibri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7DF3E7-2871-E319-7FFB-91B6076FC6C3}"/>
              </a:ext>
            </a:extLst>
          </p:cNvPr>
          <p:cNvCxnSpPr/>
          <p:nvPr/>
        </p:nvCxnSpPr>
        <p:spPr>
          <a:xfrm>
            <a:off x="4191000" y="3124200"/>
            <a:ext cx="13934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506" rIns="0" bIns="0" rtlCol="0">
            <a:spAutoFit/>
          </a:bodyPr>
          <a:lstStyle/>
          <a:p>
            <a:pPr marL="1449705">
              <a:lnSpc>
                <a:spcPct val="100000"/>
              </a:lnSpc>
              <a:spcBef>
                <a:spcPts val="105"/>
              </a:spcBef>
            </a:pPr>
            <a:r>
              <a:rPr sz="5200" dirty="0"/>
              <a:t>Reordering</a:t>
            </a:r>
            <a:r>
              <a:rPr sz="5200" spc="-160" dirty="0"/>
              <a:t> </a:t>
            </a:r>
            <a:r>
              <a:rPr sz="5200" dirty="0"/>
              <a:t>#2:</a:t>
            </a:r>
            <a:r>
              <a:rPr sz="5200" spc="-145" dirty="0"/>
              <a:t> </a:t>
            </a:r>
            <a:r>
              <a:rPr sz="5200" dirty="0"/>
              <a:t>Write</a:t>
            </a:r>
            <a:r>
              <a:rPr sz="5200" spc="-130" dirty="0"/>
              <a:t> </a:t>
            </a:r>
            <a:r>
              <a:rPr sz="5200" spc="-10" dirty="0"/>
              <a:t>Combining</a:t>
            </a:r>
            <a:endParaRPr sz="52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65273" y="2639822"/>
          <a:ext cx="3519169" cy="242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0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695"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X=1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Y=1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57150">
                      <a:solidFill>
                        <a:srgbClr val="000000"/>
                      </a:solidFill>
                      <a:prstDash val="solid"/>
                    </a:lnL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Z=1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16891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899666" y="2247341"/>
            <a:ext cx="8347709" cy="476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768215" algn="l"/>
              </a:tabLst>
            </a:pPr>
            <a:r>
              <a:rPr sz="2950" dirty="0">
                <a:latin typeface="Calibri"/>
                <a:cs typeface="Calibri"/>
              </a:rPr>
              <a:t>Coalescing</a:t>
            </a:r>
            <a:r>
              <a:rPr sz="2950" spc="-8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Write</a:t>
            </a:r>
            <a:r>
              <a:rPr sz="2950" spc="-9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Buffer</a:t>
            </a:r>
            <a:r>
              <a:rPr sz="2950" dirty="0">
                <a:latin typeface="Calibri"/>
                <a:cs typeface="Calibri"/>
              </a:rPr>
              <a:t>	Coalescing</a:t>
            </a:r>
            <a:r>
              <a:rPr sz="2950" spc="-8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Write</a:t>
            </a:r>
            <a:r>
              <a:rPr sz="2950" spc="-8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Buffer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824726" y="2630677"/>
          <a:ext cx="3519169" cy="242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0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695"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X=1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Z=1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2500" spc="-25" dirty="0">
                          <a:latin typeface="Calibri"/>
                          <a:cs typeface="Calibri"/>
                        </a:rPr>
                        <a:t>Y=1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57150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5637529" y="2970529"/>
            <a:ext cx="1141095" cy="918844"/>
            <a:chOff x="5637529" y="2970529"/>
            <a:chExt cx="1141095" cy="918844"/>
          </a:xfrm>
        </p:grpSpPr>
        <p:sp>
          <p:nvSpPr>
            <p:cNvPr id="7" name="object 7"/>
            <p:cNvSpPr/>
            <p:nvPr/>
          </p:nvSpPr>
          <p:spPr>
            <a:xfrm>
              <a:off x="5650229" y="2983229"/>
              <a:ext cx="1115695" cy="893444"/>
            </a:xfrm>
            <a:custGeom>
              <a:avLst/>
              <a:gdLst/>
              <a:ahLst/>
              <a:cxnLst/>
              <a:rect l="l" t="t" r="r" b="b"/>
              <a:pathLst>
                <a:path w="1115695" h="893445">
                  <a:moveTo>
                    <a:pt x="657098" y="0"/>
                  </a:moveTo>
                  <a:lnTo>
                    <a:pt x="657098" y="160782"/>
                  </a:lnTo>
                  <a:lnTo>
                    <a:pt x="0" y="160782"/>
                  </a:lnTo>
                  <a:lnTo>
                    <a:pt x="0" y="732282"/>
                  </a:lnTo>
                  <a:lnTo>
                    <a:pt x="657098" y="732282"/>
                  </a:lnTo>
                  <a:lnTo>
                    <a:pt x="657098" y="893064"/>
                  </a:lnTo>
                  <a:lnTo>
                    <a:pt x="1115568" y="446532"/>
                  </a:lnTo>
                  <a:lnTo>
                    <a:pt x="6570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50229" y="2983229"/>
              <a:ext cx="1115695" cy="893444"/>
            </a:xfrm>
            <a:custGeom>
              <a:avLst/>
              <a:gdLst/>
              <a:ahLst/>
              <a:cxnLst/>
              <a:rect l="l" t="t" r="r" b="b"/>
              <a:pathLst>
                <a:path w="1115695" h="893445">
                  <a:moveTo>
                    <a:pt x="0" y="160782"/>
                  </a:moveTo>
                  <a:lnTo>
                    <a:pt x="657098" y="160782"/>
                  </a:lnTo>
                  <a:lnTo>
                    <a:pt x="657098" y="0"/>
                  </a:lnTo>
                  <a:lnTo>
                    <a:pt x="1115568" y="446532"/>
                  </a:lnTo>
                  <a:lnTo>
                    <a:pt x="657098" y="893064"/>
                  </a:lnTo>
                  <a:lnTo>
                    <a:pt x="657098" y="732282"/>
                  </a:lnTo>
                  <a:lnTo>
                    <a:pt x="0" y="732282"/>
                  </a:lnTo>
                  <a:lnTo>
                    <a:pt x="0" y="16078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065147" y="5510276"/>
            <a:ext cx="7143115" cy="9271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5"/>
              </a:spcBef>
            </a:pPr>
            <a:r>
              <a:rPr sz="2950" dirty="0">
                <a:latin typeface="Calibri"/>
                <a:cs typeface="Calibri"/>
              </a:rPr>
              <a:t>Combining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write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to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X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&amp;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Z</a:t>
            </a:r>
            <a:r>
              <a:rPr sz="2950" spc="-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saves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bandwidth, </a:t>
            </a:r>
            <a:r>
              <a:rPr sz="2950" dirty="0">
                <a:latin typeface="Calibri"/>
                <a:cs typeface="Calibri"/>
              </a:rPr>
              <a:t>but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b="1" dirty="0">
                <a:latin typeface="Calibri"/>
                <a:cs typeface="Calibri"/>
              </a:rPr>
              <a:t>reorders</a:t>
            </a:r>
            <a:r>
              <a:rPr sz="2950" b="1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Z=1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and</a:t>
            </a:r>
            <a:r>
              <a:rPr sz="2950" spc="-40" dirty="0">
                <a:latin typeface="Calibri"/>
                <a:cs typeface="Calibri"/>
              </a:rPr>
              <a:t> </a:t>
            </a:r>
            <a:r>
              <a:rPr sz="2950" spc="-25" dirty="0">
                <a:latin typeface="Calibri"/>
                <a:cs typeface="Calibri"/>
              </a:rPr>
              <a:t>Y=1</a:t>
            </a:r>
            <a:endParaRPr sz="2950">
              <a:latin typeface="Calibri"/>
              <a:cs typeface="Calibri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48F4CA-1173-3228-B09F-D03AC0407838}"/>
              </a:ext>
            </a:extLst>
          </p:cNvPr>
          <p:cNvCxnSpPr/>
          <p:nvPr/>
        </p:nvCxnSpPr>
        <p:spPr>
          <a:xfrm>
            <a:off x="4191000" y="3124200"/>
            <a:ext cx="139344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2571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05"/>
              </a:spcBef>
            </a:pPr>
            <a:r>
              <a:rPr sz="5200" dirty="0"/>
              <a:t>Reordering</a:t>
            </a:r>
            <a:r>
              <a:rPr sz="5200" spc="-40" dirty="0"/>
              <a:t> </a:t>
            </a:r>
            <a:r>
              <a:rPr sz="5200" dirty="0"/>
              <a:t>#3:</a:t>
            </a:r>
            <a:r>
              <a:rPr sz="5200" spc="-15" dirty="0"/>
              <a:t> </a:t>
            </a:r>
            <a:r>
              <a:rPr sz="5200" spc="-10" dirty="0"/>
              <a:t>Interconnect</a:t>
            </a:r>
            <a:endParaRPr sz="5200"/>
          </a:p>
        </p:txBody>
      </p:sp>
      <p:sp>
        <p:nvSpPr>
          <p:cNvPr id="3" name="object 3"/>
          <p:cNvSpPr txBox="1"/>
          <p:nvPr/>
        </p:nvSpPr>
        <p:spPr>
          <a:xfrm>
            <a:off x="7297928" y="3795141"/>
            <a:ext cx="1938020" cy="2320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310"/>
              </a:lnSpc>
              <a:spcBef>
                <a:spcPts val="100"/>
              </a:spcBef>
              <a:tabLst>
                <a:tab pos="1924685" algn="l"/>
              </a:tabLst>
            </a:pPr>
            <a:r>
              <a:rPr sz="2950" u="heavy" spc="-1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Execution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  <a:p>
            <a:pPr marL="676275">
              <a:lnSpc>
                <a:spcPts val="2395"/>
              </a:lnSpc>
            </a:pPr>
            <a:r>
              <a:rPr sz="2500" spc="-25" dirty="0">
                <a:latin typeface="Calibri"/>
                <a:cs typeface="Calibri"/>
              </a:rPr>
              <a:t>X=1</a:t>
            </a:r>
            <a:endParaRPr sz="2500">
              <a:latin typeface="Calibri"/>
              <a:cs typeface="Calibri"/>
            </a:endParaRPr>
          </a:p>
          <a:p>
            <a:pPr marL="95250" marR="109220" indent="597535">
              <a:lnSpc>
                <a:spcPct val="79100"/>
              </a:lnSpc>
              <a:spcBef>
                <a:spcPts val="250"/>
              </a:spcBef>
            </a:pPr>
            <a:r>
              <a:rPr sz="2500" spc="-25" dirty="0">
                <a:latin typeface="Calibri"/>
                <a:cs typeface="Calibri"/>
              </a:rPr>
              <a:t>Y=1</a:t>
            </a:r>
            <a:r>
              <a:rPr sz="2500" spc="6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r1=X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[r1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&lt;-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1] </a:t>
            </a:r>
            <a:r>
              <a:rPr sz="2500" dirty="0">
                <a:latin typeface="Calibri"/>
                <a:cs typeface="Calibri"/>
              </a:rPr>
              <a:t>r2=Y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[r2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&lt;-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spc="-35" dirty="0">
                <a:latin typeface="Calibri"/>
                <a:cs typeface="Calibri"/>
              </a:rPr>
              <a:t>0]</a:t>
            </a:r>
            <a:endParaRPr sz="2500">
              <a:latin typeface="Calibri"/>
              <a:cs typeface="Calibri"/>
            </a:endParaRPr>
          </a:p>
          <a:p>
            <a:pPr marL="95250" marR="117475">
              <a:lnSpc>
                <a:spcPct val="78500"/>
              </a:lnSpc>
              <a:spcBef>
                <a:spcPts val="270"/>
              </a:spcBef>
            </a:pPr>
            <a:r>
              <a:rPr sz="2500" dirty="0">
                <a:latin typeface="Calibri"/>
                <a:cs typeface="Calibri"/>
              </a:rPr>
              <a:t>r3=Y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[r3</a:t>
            </a:r>
            <a:r>
              <a:rPr sz="2500" spc="5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&lt;-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spc="-35" dirty="0">
                <a:latin typeface="Calibri"/>
                <a:cs typeface="Calibri"/>
              </a:rPr>
              <a:t>1] </a:t>
            </a:r>
            <a:r>
              <a:rPr sz="2500" dirty="0">
                <a:latin typeface="Calibri"/>
                <a:cs typeface="Calibri"/>
              </a:rPr>
              <a:t>r4=X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[r4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&lt;-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-35" dirty="0">
                <a:latin typeface="Calibri"/>
                <a:cs typeface="Calibri"/>
              </a:rPr>
              <a:t>0]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23261" y="2467101"/>
            <a:ext cx="3175000" cy="2366010"/>
            <a:chOff x="2223261" y="2467101"/>
            <a:chExt cx="3175000" cy="2366010"/>
          </a:xfrm>
        </p:grpSpPr>
        <p:sp>
          <p:nvSpPr>
            <p:cNvPr id="5" name="object 5"/>
            <p:cNvSpPr/>
            <p:nvPr/>
          </p:nvSpPr>
          <p:spPr>
            <a:xfrm>
              <a:off x="2256281" y="2492501"/>
              <a:ext cx="893444" cy="794385"/>
            </a:xfrm>
            <a:custGeom>
              <a:avLst/>
              <a:gdLst/>
              <a:ahLst/>
              <a:cxnLst/>
              <a:rect l="l" t="t" r="r" b="b"/>
              <a:pathLst>
                <a:path w="893444" h="794385">
                  <a:moveTo>
                    <a:pt x="0" y="794003"/>
                  </a:moveTo>
                  <a:lnTo>
                    <a:pt x="893063" y="794003"/>
                  </a:lnTo>
                  <a:lnTo>
                    <a:pt x="893063" y="0"/>
                  </a:lnTo>
                  <a:lnTo>
                    <a:pt x="0" y="0"/>
                  </a:lnTo>
                  <a:lnTo>
                    <a:pt x="0" y="794003"/>
                  </a:lnTo>
                  <a:close/>
                </a:path>
              </a:pathLst>
            </a:custGeom>
            <a:ln w="50800">
              <a:solidFill>
                <a:srgbClr val="E22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48661" y="4011929"/>
              <a:ext cx="893444" cy="795655"/>
            </a:xfrm>
            <a:custGeom>
              <a:avLst/>
              <a:gdLst/>
              <a:ahLst/>
              <a:cxnLst/>
              <a:rect l="l" t="t" r="r" b="b"/>
              <a:pathLst>
                <a:path w="893444" h="795654">
                  <a:moveTo>
                    <a:pt x="0" y="795528"/>
                  </a:moveTo>
                  <a:lnTo>
                    <a:pt x="893063" y="795528"/>
                  </a:lnTo>
                  <a:lnTo>
                    <a:pt x="893063" y="0"/>
                  </a:lnTo>
                  <a:lnTo>
                    <a:pt x="0" y="0"/>
                  </a:lnTo>
                  <a:lnTo>
                    <a:pt x="0" y="795528"/>
                  </a:lnTo>
                  <a:close/>
                </a:path>
              </a:pathLst>
            </a:custGeom>
            <a:ln w="50800">
              <a:solidFill>
                <a:srgbClr val="00DB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73857" y="3272789"/>
              <a:ext cx="844550" cy="1129665"/>
            </a:xfrm>
            <a:custGeom>
              <a:avLst/>
              <a:gdLst/>
              <a:ahLst/>
              <a:cxnLst/>
              <a:rect l="l" t="t" r="r" b="b"/>
              <a:pathLst>
                <a:path w="844550" h="1129664">
                  <a:moveTo>
                    <a:pt x="1524" y="734568"/>
                  </a:moveTo>
                  <a:lnTo>
                    <a:pt x="0" y="0"/>
                  </a:lnTo>
                </a:path>
                <a:path w="844550" h="1129664">
                  <a:moveTo>
                    <a:pt x="844295" y="1127760"/>
                  </a:moveTo>
                  <a:lnTo>
                    <a:pt x="467868" y="112928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79797" y="2492501"/>
              <a:ext cx="893444" cy="794385"/>
            </a:xfrm>
            <a:custGeom>
              <a:avLst/>
              <a:gdLst/>
              <a:ahLst/>
              <a:cxnLst/>
              <a:rect l="l" t="t" r="r" b="b"/>
              <a:pathLst>
                <a:path w="893445" h="794385">
                  <a:moveTo>
                    <a:pt x="0" y="794003"/>
                  </a:moveTo>
                  <a:lnTo>
                    <a:pt x="893063" y="794003"/>
                  </a:lnTo>
                  <a:lnTo>
                    <a:pt x="893063" y="0"/>
                  </a:lnTo>
                  <a:lnTo>
                    <a:pt x="0" y="0"/>
                  </a:lnTo>
                  <a:lnTo>
                    <a:pt x="0" y="794003"/>
                  </a:lnTo>
                  <a:close/>
                </a:path>
              </a:pathLst>
            </a:custGeom>
            <a:ln w="50800">
              <a:solidFill>
                <a:srgbClr val="005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37153" y="2826257"/>
              <a:ext cx="1338580" cy="5080"/>
            </a:xfrm>
            <a:custGeom>
              <a:avLst/>
              <a:gdLst/>
              <a:ahLst/>
              <a:cxnLst/>
              <a:rect l="l" t="t" r="r" b="b"/>
              <a:pathLst>
                <a:path w="1338579" h="5080">
                  <a:moveTo>
                    <a:pt x="1338071" y="0"/>
                  </a:moveTo>
                  <a:lnTo>
                    <a:pt x="0" y="4571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72177" y="4011929"/>
              <a:ext cx="893444" cy="795655"/>
            </a:xfrm>
            <a:custGeom>
              <a:avLst/>
              <a:gdLst/>
              <a:ahLst/>
              <a:cxnLst/>
              <a:rect l="l" t="t" r="r" b="b"/>
              <a:pathLst>
                <a:path w="893445" h="795654">
                  <a:moveTo>
                    <a:pt x="0" y="795528"/>
                  </a:moveTo>
                  <a:lnTo>
                    <a:pt x="893063" y="795528"/>
                  </a:lnTo>
                  <a:lnTo>
                    <a:pt x="893063" y="0"/>
                  </a:lnTo>
                  <a:lnTo>
                    <a:pt x="0" y="0"/>
                  </a:lnTo>
                  <a:lnTo>
                    <a:pt x="0" y="795528"/>
                  </a:lnTo>
                  <a:close/>
                </a:path>
              </a:pathLst>
            </a:custGeom>
            <a:ln w="50800">
              <a:solidFill>
                <a:srgbClr val="E234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97373" y="3280409"/>
              <a:ext cx="1905" cy="734695"/>
            </a:xfrm>
            <a:custGeom>
              <a:avLst/>
              <a:gdLst/>
              <a:ahLst/>
              <a:cxnLst/>
              <a:rect l="l" t="t" r="r" b="b"/>
              <a:pathLst>
                <a:path w="1904" h="734695">
                  <a:moveTo>
                    <a:pt x="0" y="734567"/>
                  </a:moveTo>
                  <a:lnTo>
                    <a:pt x="1524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61615" y="3297935"/>
              <a:ext cx="216407" cy="72542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072378" y="1727288"/>
            <a:ext cx="3200400" cy="1784350"/>
          </a:xfrm>
          <a:prstGeom prst="rect">
            <a:avLst/>
          </a:prstGeom>
        </p:spPr>
        <p:txBody>
          <a:bodyPr vert="horz" wrap="square" lIns="0" tIns="274320" rIns="0" bIns="0" rtlCol="0">
            <a:spAutoFit/>
          </a:bodyPr>
          <a:lstStyle/>
          <a:p>
            <a:pPr marL="1273175">
              <a:lnSpc>
                <a:spcPct val="100000"/>
              </a:lnSpc>
              <a:spcBef>
                <a:spcPts val="2160"/>
              </a:spcBef>
              <a:tabLst>
                <a:tab pos="3187065" algn="l"/>
              </a:tabLst>
            </a:pPr>
            <a:r>
              <a:rPr sz="2950" u="heavy" spc="-1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Program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  <a:p>
            <a:pPr marR="476250" algn="ctr">
              <a:lnSpc>
                <a:spcPct val="100000"/>
              </a:lnSpc>
              <a:spcBef>
                <a:spcPts val="1795"/>
              </a:spcBef>
              <a:tabLst>
                <a:tab pos="1062355" algn="l"/>
                <a:tab pos="2209800" algn="l"/>
              </a:tabLst>
            </a:pPr>
            <a:r>
              <a:rPr sz="2500" spc="-25" dirty="0">
                <a:latin typeface="Calibri"/>
                <a:cs typeface="Calibri"/>
              </a:rPr>
              <a:t>X=1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20" dirty="0">
                <a:latin typeface="Calibri"/>
                <a:cs typeface="Calibri"/>
              </a:rPr>
              <a:t>r1=X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25" dirty="0"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  <a:p>
            <a:pPr marR="450215" algn="ctr">
              <a:lnSpc>
                <a:spcPct val="100000"/>
              </a:lnSpc>
              <a:spcBef>
                <a:spcPts val="445"/>
              </a:spcBef>
            </a:pPr>
            <a:r>
              <a:rPr sz="2500" spc="-20" dirty="0">
                <a:latin typeface="Calibri"/>
                <a:cs typeface="Calibri"/>
              </a:rPr>
              <a:t>r2=Y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30257" y="2610789"/>
            <a:ext cx="628015" cy="90106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500" spc="-20" dirty="0">
                <a:latin typeface="Calibri"/>
                <a:cs typeface="Calibri"/>
              </a:rPr>
              <a:t>r3=Y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2500" spc="-20" dirty="0">
                <a:latin typeface="Calibri"/>
                <a:cs typeface="Calibri"/>
              </a:rPr>
              <a:t>r4=X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72792" y="3358718"/>
            <a:ext cx="516255" cy="412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0" spc="-25" dirty="0">
                <a:latin typeface="Calibri"/>
                <a:cs typeface="Calibri"/>
              </a:rPr>
              <a:t>X=1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2915" y="3296411"/>
            <a:ext cx="217931" cy="72390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242052" y="3358718"/>
            <a:ext cx="506095" cy="412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0" spc="-25" dirty="0"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127511" y="4034916"/>
            <a:ext cx="1384935" cy="404495"/>
            <a:chOff x="3127511" y="4034916"/>
            <a:chExt cx="1384935" cy="404495"/>
          </a:xfrm>
        </p:grpSpPr>
        <p:sp>
          <p:nvSpPr>
            <p:cNvPr id="19" name="object 19"/>
            <p:cNvSpPr/>
            <p:nvPr/>
          </p:nvSpPr>
          <p:spPr>
            <a:xfrm>
              <a:off x="4078986" y="4400549"/>
              <a:ext cx="376555" cy="1905"/>
            </a:xfrm>
            <a:custGeom>
              <a:avLst/>
              <a:gdLst/>
              <a:ahLst/>
              <a:cxnLst/>
              <a:rect l="l" t="t" r="r" b="b"/>
              <a:pathLst>
                <a:path w="376554" h="1904">
                  <a:moveTo>
                    <a:pt x="376427" y="0"/>
                  </a:moveTo>
                  <a:lnTo>
                    <a:pt x="0" y="15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24624" y="4360195"/>
              <a:ext cx="74739" cy="7918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81400" y="4360195"/>
              <a:ext cx="73151" cy="791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67880" y="4360195"/>
              <a:ext cx="74739" cy="7918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27511" y="4034916"/>
              <a:ext cx="1384798" cy="226694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3500373" y="3814698"/>
            <a:ext cx="505459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5" dirty="0"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43630" y="4655769"/>
            <a:ext cx="1334896" cy="218617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3492753" y="4406010"/>
            <a:ext cx="51562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5" dirty="0">
                <a:latin typeface="Calibri"/>
                <a:cs typeface="Calibri"/>
              </a:rPr>
              <a:t>X=1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70429" y="4819903"/>
            <a:ext cx="2309495" cy="49657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1850"/>
              </a:lnSpc>
              <a:spcBef>
                <a:spcPts val="165"/>
              </a:spcBef>
            </a:pPr>
            <a:r>
              <a:rPr sz="1550" dirty="0">
                <a:latin typeface="Calibri"/>
                <a:cs typeface="Calibri"/>
              </a:rPr>
              <a:t>Variable</a:t>
            </a:r>
            <a:r>
              <a:rPr sz="1550" spc="-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time</a:t>
            </a:r>
            <a:r>
              <a:rPr sz="1550" spc="-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cost</a:t>
            </a:r>
            <a:r>
              <a:rPr sz="1550" spc="-6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traversing </a:t>
            </a:r>
            <a:r>
              <a:rPr sz="1550" dirty="0">
                <a:latin typeface="Calibri"/>
                <a:cs typeface="Calibri"/>
              </a:rPr>
              <a:t>routed</a:t>
            </a:r>
            <a:r>
              <a:rPr sz="1550" spc="-5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on-</a:t>
            </a:r>
            <a:r>
              <a:rPr sz="1550" dirty="0">
                <a:latin typeface="Calibri"/>
                <a:cs typeface="Calibri"/>
              </a:rPr>
              <a:t>chip</a:t>
            </a:r>
            <a:r>
              <a:rPr sz="1550" spc="-8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network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3717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10"/>
              </a:spcBef>
            </a:pPr>
            <a:r>
              <a:rPr sz="5400" dirty="0"/>
              <a:t>Reordering</a:t>
            </a:r>
            <a:r>
              <a:rPr sz="5400" spc="-105" dirty="0"/>
              <a:t> </a:t>
            </a:r>
            <a:r>
              <a:rPr sz="5400" dirty="0"/>
              <a:t>#4:</a:t>
            </a:r>
            <a:r>
              <a:rPr sz="5400" spc="-95" dirty="0"/>
              <a:t> </a:t>
            </a:r>
            <a:r>
              <a:rPr sz="5400" spc="-10" dirty="0"/>
              <a:t>Compilers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1895348" y="2501341"/>
            <a:ext cx="1626870" cy="153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3020">
              <a:lnSpc>
                <a:spcPts val="2940"/>
              </a:lnSpc>
              <a:spcBef>
                <a:spcPts val="135"/>
              </a:spcBef>
            </a:pPr>
            <a:r>
              <a:rPr sz="2500" dirty="0">
                <a:latin typeface="Calibri"/>
                <a:cs typeface="Calibri"/>
              </a:rPr>
              <a:t>X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=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0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ts val="2940"/>
              </a:lnSpc>
            </a:pPr>
            <a:r>
              <a:rPr sz="2500" dirty="0">
                <a:latin typeface="Calibri"/>
                <a:cs typeface="Calibri"/>
              </a:rPr>
              <a:t>for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(1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..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100)</a:t>
            </a:r>
            <a:endParaRPr sz="2500">
              <a:latin typeface="Calibri"/>
              <a:cs typeface="Calibri"/>
            </a:endParaRPr>
          </a:p>
          <a:p>
            <a:pPr marL="587375">
              <a:lnSpc>
                <a:spcPts val="2765"/>
              </a:lnSpc>
              <a:spcBef>
                <a:spcPts val="445"/>
              </a:spcBef>
            </a:pPr>
            <a:r>
              <a:rPr sz="2500" dirty="0">
                <a:latin typeface="Calibri"/>
                <a:cs typeface="Calibri"/>
              </a:rPr>
              <a:t>X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=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1</a:t>
            </a:r>
            <a:endParaRPr sz="2500">
              <a:latin typeface="Calibri"/>
              <a:cs typeface="Calibri"/>
            </a:endParaRPr>
          </a:p>
          <a:p>
            <a:pPr marL="554355">
              <a:lnSpc>
                <a:spcPts val="2765"/>
              </a:lnSpc>
            </a:pPr>
            <a:r>
              <a:rPr sz="2500" dirty="0">
                <a:latin typeface="Calibri"/>
                <a:cs typeface="Calibri"/>
              </a:rPr>
              <a:t>print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22546" y="3234054"/>
            <a:ext cx="66103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dirty="0">
                <a:latin typeface="Calibri"/>
                <a:cs typeface="Calibri"/>
              </a:rPr>
              <a:t>X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=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0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69305" y="3005582"/>
            <a:ext cx="1143000" cy="918844"/>
            <a:chOff x="5369305" y="3005582"/>
            <a:chExt cx="1143000" cy="918844"/>
          </a:xfrm>
        </p:grpSpPr>
        <p:sp>
          <p:nvSpPr>
            <p:cNvPr id="6" name="object 6"/>
            <p:cNvSpPr/>
            <p:nvPr/>
          </p:nvSpPr>
          <p:spPr>
            <a:xfrm>
              <a:off x="5382005" y="3018282"/>
              <a:ext cx="1117600" cy="893444"/>
            </a:xfrm>
            <a:custGeom>
              <a:avLst/>
              <a:gdLst/>
              <a:ahLst/>
              <a:cxnLst/>
              <a:rect l="l" t="t" r="r" b="b"/>
              <a:pathLst>
                <a:path w="1117600" h="893445">
                  <a:moveTo>
                    <a:pt x="658622" y="0"/>
                  </a:moveTo>
                  <a:lnTo>
                    <a:pt x="658622" y="160781"/>
                  </a:lnTo>
                  <a:lnTo>
                    <a:pt x="0" y="160781"/>
                  </a:lnTo>
                  <a:lnTo>
                    <a:pt x="0" y="732281"/>
                  </a:lnTo>
                  <a:lnTo>
                    <a:pt x="658622" y="732281"/>
                  </a:lnTo>
                  <a:lnTo>
                    <a:pt x="658622" y="893063"/>
                  </a:lnTo>
                  <a:lnTo>
                    <a:pt x="1117092" y="446531"/>
                  </a:lnTo>
                  <a:lnTo>
                    <a:pt x="6586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82005" y="3018282"/>
              <a:ext cx="1117600" cy="893444"/>
            </a:xfrm>
            <a:custGeom>
              <a:avLst/>
              <a:gdLst/>
              <a:ahLst/>
              <a:cxnLst/>
              <a:rect l="l" t="t" r="r" b="b"/>
              <a:pathLst>
                <a:path w="1117600" h="893445">
                  <a:moveTo>
                    <a:pt x="0" y="160781"/>
                  </a:moveTo>
                  <a:lnTo>
                    <a:pt x="658622" y="160781"/>
                  </a:lnTo>
                  <a:lnTo>
                    <a:pt x="658622" y="0"/>
                  </a:lnTo>
                  <a:lnTo>
                    <a:pt x="1117092" y="446531"/>
                  </a:lnTo>
                  <a:lnTo>
                    <a:pt x="658622" y="893063"/>
                  </a:lnTo>
                  <a:lnTo>
                    <a:pt x="658622" y="732281"/>
                  </a:lnTo>
                  <a:lnTo>
                    <a:pt x="0" y="732281"/>
                  </a:lnTo>
                  <a:lnTo>
                    <a:pt x="0" y="16078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057135" y="2885389"/>
            <a:ext cx="1635125" cy="10998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0480">
              <a:lnSpc>
                <a:spcPts val="2765"/>
              </a:lnSpc>
              <a:spcBef>
                <a:spcPts val="135"/>
              </a:spcBef>
            </a:pPr>
            <a:r>
              <a:rPr sz="2500" dirty="0">
                <a:latin typeface="Calibri"/>
                <a:cs typeface="Calibri"/>
              </a:rPr>
              <a:t>X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=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1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ts val="2710"/>
              </a:lnSpc>
            </a:pPr>
            <a:r>
              <a:rPr sz="2500" dirty="0">
                <a:latin typeface="Calibri"/>
                <a:cs typeface="Calibri"/>
              </a:rPr>
              <a:t>for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(1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..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100)</a:t>
            </a:r>
            <a:endParaRPr sz="2500">
              <a:latin typeface="Calibri"/>
              <a:cs typeface="Calibri"/>
            </a:endParaRPr>
          </a:p>
          <a:p>
            <a:pPr marL="542290">
              <a:lnSpc>
                <a:spcPts val="2940"/>
              </a:lnSpc>
            </a:pPr>
            <a:r>
              <a:rPr sz="2500" dirty="0">
                <a:latin typeface="Calibri"/>
                <a:cs typeface="Calibri"/>
              </a:rPr>
              <a:t>print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81286" y="3314446"/>
            <a:ext cx="66103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dirty="0">
                <a:latin typeface="Calibri"/>
                <a:cs typeface="Calibri"/>
              </a:rPr>
              <a:t>X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=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0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139178" y="2027682"/>
            <a:ext cx="1771014" cy="893444"/>
          </a:xfrm>
          <a:custGeom>
            <a:avLst/>
            <a:gdLst/>
            <a:ahLst/>
            <a:cxnLst/>
            <a:rect l="l" t="t" r="r" b="b"/>
            <a:pathLst>
              <a:path w="1771015" h="893444">
                <a:moveTo>
                  <a:pt x="1018286" y="0"/>
                </a:moveTo>
                <a:lnTo>
                  <a:pt x="958972" y="1450"/>
                </a:lnTo>
                <a:lnTo>
                  <a:pt x="900980" y="5728"/>
                </a:lnTo>
                <a:lnTo>
                  <a:pt x="844495" y="12720"/>
                </a:lnTo>
                <a:lnTo>
                  <a:pt x="789704" y="22313"/>
                </a:lnTo>
                <a:lnTo>
                  <a:pt x="736792" y="34395"/>
                </a:lnTo>
                <a:lnTo>
                  <a:pt x="685946" y="48852"/>
                </a:lnTo>
                <a:lnTo>
                  <a:pt x="637351" y="65574"/>
                </a:lnTo>
                <a:lnTo>
                  <a:pt x="591194" y="84445"/>
                </a:lnTo>
                <a:lnTo>
                  <a:pt x="547660" y="105355"/>
                </a:lnTo>
                <a:lnTo>
                  <a:pt x="506936" y="128190"/>
                </a:lnTo>
                <a:lnTo>
                  <a:pt x="469207" y="152838"/>
                </a:lnTo>
                <a:lnTo>
                  <a:pt x="434661" y="179185"/>
                </a:lnTo>
                <a:lnTo>
                  <a:pt x="403481" y="207120"/>
                </a:lnTo>
                <a:lnTo>
                  <a:pt x="375856" y="236530"/>
                </a:lnTo>
                <a:lnTo>
                  <a:pt x="351970" y="267301"/>
                </a:lnTo>
                <a:lnTo>
                  <a:pt x="316162" y="332478"/>
                </a:lnTo>
                <a:lnTo>
                  <a:pt x="297544" y="401751"/>
                </a:lnTo>
                <a:lnTo>
                  <a:pt x="295148" y="437641"/>
                </a:lnTo>
                <a:lnTo>
                  <a:pt x="295148" y="455421"/>
                </a:lnTo>
                <a:lnTo>
                  <a:pt x="298985" y="500592"/>
                </a:lnTo>
                <a:lnTo>
                  <a:pt x="310229" y="544369"/>
                </a:lnTo>
                <a:lnTo>
                  <a:pt x="328473" y="586599"/>
                </a:lnTo>
                <a:lnTo>
                  <a:pt x="353314" y="627126"/>
                </a:lnTo>
                <a:lnTo>
                  <a:pt x="0" y="893063"/>
                </a:lnTo>
                <a:lnTo>
                  <a:pt x="530732" y="776985"/>
                </a:lnTo>
                <a:lnTo>
                  <a:pt x="570588" y="797610"/>
                </a:lnTo>
                <a:lnTo>
                  <a:pt x="612796" y="816514"/>
                </a:lnTo>
                <a:lnTo>
                  <a:pt x="657215" y="833590"/>
                </a:lnTo>
                <a:lnTo>
                  <a:pt x="703704" y="848733"/>
                </a:lnTo>
                <a:lnTo>
                  <a:pt x="752125" y="861837"/>
                </a:lnTo>
                <a:lnTo>
                  <a:pt x="802337" y="872796"/>
                </a:lnTo>
                <a:lnTo>
                  <a:pt x="854199" y="881504"/>
                </a:lnTo>
                <a:lnTo>
                  <a:pt x="907571" y="887855"/>
                </a:lnTo>
                <a:lnTo>
                  <a:pt x="962313" y="891744"/>
                </a:lnTo>
                <a:lnTo>
                  <a:pt x="1018286" y="893063"/>
                </a:lnTo>
                <a:lnTo>
                  <a:pt x="1047750" y="893063"/>
                </a:lnTo>
                <a:lnTo>
                  <a:pt x="1107063" y="891613"/>
                </a:lnTo>
                <a:lnTo>
                  <a:pt x="1165055" y="887335"/>
                </a:lnTo>
                <a:lnTo>
                  <a:pt x="1221540" y="880343"/>
                </a:lnTo>
                <a:lnTo>
                  <a:pt x="1276331" y="870750"/>
                </a:lnTo>
                <a:lnTo>
                  <a:pt x="1329243" y="858668"/>
                </a:lnTo>
                <a:lnTo>
                  <a:pt x="1380089" y="844211"/>
                </a:lnTo>
                <a:lnTo>
                  <a:pt x="1428684" y="827489"/>
                </a:lnTo>
                <a:lnTo>
                  <a:pt x="1474841" y="808618"/>
                </a:lnTo>
                <a:lnTo>
                  <a:pt x="1518375" y="787708"/>
                </a:lnTo>
                <a:lnTo>
                  <a:pt x="1559099" y="764873"/>
                </a:lnTo>
                <a:lnTo>
                  <a:pt x="1596828" y="740225"/>
                </a:lnTo>
                <a:lnTo>
                  <a:pt x="1631374" y="713878"/>
                </a:lnTo>
                <a:lnTo>
                  <a:pt x="1662554" y="685943"/>
                </a:lnTo>
                <a:lnTo>
                  <a:pt x="1690179" y="656533"/>
                </a:lnTo>
                <a:lnTo>
                  <a:pt x="1714065" y="625762"/>
                </a:lnTo>
                <a:lnTo>
                  <a:pt x="1749873" y="560585"/>
                </a:lnTo>
                <a:lnTo>
                  <a:pt x="1768491" y="491312"/>
                </a:lnTo>
                <a:lnTo>
                  <a:pt x="1770888" y="455421"/>
                </a:lnTo>
                <a:lnTo>
                  <a:pt x="1770888" y="437641"/>
                </a:lnTo>
                <a:lnTo>
                  <a:pt x="1761424" y="366659"/>
                </a:lnTo>
                <a:lnTo>
                  <a:pt x="1734025" y="299321"/>
                </a:lnTo>
                <a:lnTo>
                  <a:pt x="1690179" y="236530"/>
                </a:lnTo>
                <a:lnTo>
                  <a:pt x="1662554" y="207120"/>
                </a:lnTo>
                <a:lnTo>
                  <a:pt x="1631374" y="179185"/>
                </a:lnTo>
                <a:lnTo>
                  <a:pt x="1596828" y="152838"/>
                </a:lnTo>
                <a:lnTo>
                  <a:pt x="1559099" y="128190"/>
                </a:lnTo>
                <a:lnTo>
                  <a:pt x="1518375" y="105355"/>
                </a:lnTo>
                <a:lnTo>
                  <a:pt x="1474841" y="84445"/>
                </a:lnTo>
                <a:lnTo>
                  <a:pt x="1428684" y="65574"/>
                </a:lnTo>
                <a:lnTo>
                  <a:pt x="1380089" y="48852"/>
                </a:lnTo>
                <a:lnTo>
                  <a:pt x="1329243" y="34395"/>
                </a:lnTo>
                <a:lnTo>
                  <a:pt x="1276331" y="22313"/>
                </a:lnTo>
                <a:lnTo>
                  <a:pt x="1221540" y="12720"/>
                </a:lnTo>
                <a:lnTo>
                  <a:pt x="1165055" y="5728"/>
                </a:lnTo>
                <a:lnTo>
                  <a:pt x="1107063" y="1450"/>
                </a:lnTo>
                <a:lnTo>
                  <a:pt x="1047750" y="0"/>
                </a:lnTo>
                <a:lnTo>
                  <a:pt x="1018286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749285" y="2331212"/>
            <a:ext cx="70104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-10" dirty="0">
                <a:latin typeface="Calibri"/>
                <a:cs typeface="Calibri"/>
              </a:rPr>
              <a:t>Hoisted!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88414" y="5009844"/>
            <a:ext cx="8347075" cy="927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50" dirty="0">
                <a:latin typeface="Calibri"/>
                <a:cs typeface="Calibri"/>
              </a:rPr>
              <a:t>The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compiler</a:t>
            </a:r>
            <a:r>
              <a:rPr sz="2950" spc="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hoists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write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out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of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-10" dirty="0">
                <a:latin typeface="Calibri"/>
                <a:cs typeface="Calibri"/>
              </a:rPr>
              <a:t> loop,</a:t>
            </a:r>
            <a:endParaRPr sz="2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950" dirty="0">
                <a:latin typeface="Calibri"/>
                <a:cs typeface="Calibri"/>
              </a:rPr>
              <a:t>permitting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new</a:t>
            </a:r>
            <a:r>
              <a:rPr sz="2950" spc="1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(non-</a:t>
            </a:r>
            <a:r>
              <a:rPr sz="2950" dirty="0">
                <a:latin typeface="Calibri"/>
                <a:cs typeface="Calibri"/>
              </a:rPr>
              <a:t>SC)</a:t>
            </a:r>
            <a:r>
              <a:rPr sz="2950" spc="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results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(e.g.,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“1</a:t>
            </a:r>
            <a:r>
              <a:rPr sz="2950" spc="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0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0 0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0</a:t>
            </a:r>
            <a:r>
              <a:rPr sz="2950" spc="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0 </a:t>
            </a:r>
            <a:r>
              <a:rPr sz="2950" spc="-10" dirty="0">
                <a:latin typeface="Calibri"/>
                <a:cs typeface="Calibri"/>
              </a:rPr>
              <a:t>0...”)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311" y="-10558"/>
            <a:ext cx="7951470" cy="1344930"/>
          </a:xfrm>
          <a:prstGeom prst="rect">
            <a:avLst/>
          </a:prstGeom>
        </p:spPr>
        <p:txBody>
          <a:bodyPr vert="horz" wrap="square" lIns="0" tIns="215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sz="5200" dirty="0"/>
              <a:t>When</a:t>
            </a:r>
            <a:r>
              <a:rPr sz="5200" spc="-40" dirty="0"/>
              <a:t> </a:t>
            </a:r>
            <a:r>
              <a:rPr sz="5200" dirty="0"/>
              <a:t>is</a:t>
            </a:r>
            <a:r>
              <a:rPr sz="5200" spc="-60" dirty="0"/>
              <a:t> </a:t>
            </a:r>
            <a:r>
              <a:rPr sz="5200" dirty="0"/>
              <a:t>an</a:t>
            </a:r>
            <a:r>
              <a:rPr sz="5200" spc="-50" dirty="0"/>
              <a:t> </a:t>
            </a:r>
            <a:r>
              <a:rPr sz="5200" dirty="0"/>
              <a:t>Execution</a:t>
            </a:r>
            <a:r>
              <a:rPr sz="5200" spc="-60" dirty="0"/>
              <a:t> </a:t>
            </a:r>
            <a:r>
              <a:rPr sz="5200" dirty="0"/>
              <a:t>Not</a:t>
            </a:r>
            <a:r>
              <a:rPr sz="5200" spc="-35" dirty="0"/>
              <a:t> </a:t>
            </a:r>
            <a:r>
              <a:rPr sz="5200" spc="-25" dirty="0"/>
              <a:t>SC?</a:t>
            </a:r>
            <a:endParaRPr sz="5200"/>
          </a:p>
          <a:p>
            <a:pPr marL="1619250">
              <a:lnSpc>
                <a:spcPct val="100000"/>
              </a:lnSpc>
              <a:spcBef>
                <a:spcPts val="509"/>
              </a:spcBef>
            </a:pPr>
            <a:r>
              <a:rPr sz="1700" b="0" dirty="0">
                <a:latin typeface="Calibri"/>
                <a:cs typeface="Calibri"/>
              </a:rPr>
              <a:t>When</a:t>
            </a:r>
            <a:r>
              <a:rPr sz="1700" b="0" spc="-65" dirty="0">
                <a:latin typeface="Calibri"/>
                <a:cs typeface="Calibri"/>
              </a:rPr>
              <a:t> </a:t>
            </a:r>
            <a:r>
              <a:rPr sz="1700" b="0" dirty="0">
                <a:latin typeface="Calibri"/>
                <a:cs typeface="Calibri"/>
              </a:rPr>
              <a:t>a</a:t>
            </a:r>
            <a:r>
              <a:rPr sz="1700" b="0" spc="-55" dirty="0">
                <a:latin typeface="Calibri"/>
                <a:cs typeface="Calibri"/>
              </a:rPr>
              <a:t> </a:t>
            </a:r>
            <a:r>
              <a:rPr sz="1700" b="0" dirty="0">
                <a:latin typeface="Calibri"/>
                <a:cs typeface="Calibri"/>
              </a:rPr>
              <a:t>memory</a:t>
            </a:r>
            <a:r>
              <a:rPr sz="1700" b="0" spc="-80" dirty="0">
                <a:latin typeface="Calibri"/>
                <a:cs typeface="Calibri"/>
              </a:rPr>
              <a:t> </a:t>
            </a:r>
            <a:r>
              <a:rPr sz="1700" b="0" spc="-10" dirty="0">
                <a:latin typeface="Calibri"/>
                <a:cs typeface="Calibri"/>
              </a:rPr>
              <a:t>operation</a:t>
            </a:r>
            <a:r>
              <a:rPr sz="1700" b="0" spc="-60" dirty="0">
                <a:latin typeface="Calibri"/>
                <a:cs typeface="Calibri"/>
              </a:rPr>
              <a:t> </a:t>
            </a:r>
            <a:r>
              <a:rPr sz="1700" b="0" dirty="0">
                <a:latin typeface="Calibri"/>
                <a:cs typeface="Calibri"/>
              </a:rPr>
              <a:t>happens</a:t>
            </a:r>
            <a:r>
              <a:rPr sz="1700" b="0" spc="-65" dirty="0">
                <a:latin typeface="Calibri"/>
                <a:cs typeface="Calibri"/>
              </a:rPr>
              <a:t> </a:t>
            </a:r>
            <a:r>
              <a:rPr sz="1700" b="0" spc="-10" dirty="0">
                <a:latin typeface="Calibri"/>
                <a:cs typeface="Calibri"/>
              </a:rPr>
              <a:t>before</a:t>
            </a:r>
            <a:r>
              <a:rPr sz="1700" b="0" spc="-70" dirty="0">
                <a:latin typeface="Calibri"/>
                <a:cs typeface="Calibri"/>
              </a:rPr>
              <a:t> </a:t>
            </a:r>
            <a:r>
              <a:rPr sz="1700" b="0" spc="-10" dirty="0">
                <a:latin typeface="Calibri"/>
                <a:cs typeface="Calibri"/>
              </a:rPr>
              <a:t>itself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36394" y="2774695"/>
            <a:ext cx="1946910" cy="19964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  <a:tabLst>
                <a:tab pos="1933575" algn="l"/>
              </a:tabLst>
            </a:pPr>
            <a:r>
              <a:rPr sz="2950" u="heavy" spc="-1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Execution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  <a:p>
            <a:pPr marL="12700" marR="202565" indent="15240">
              <a:lnSpc>
                <a:spcPct val="103099"/>
              </a:lnSpc>
              <a:spcBef>
                <a:spcPts val="15"/>
              </a:spcBef>
            </a:pPr>
            <a:r>
              <a:rPr sz="2500" dirty="0">
                <a:latin typeface="Calibri"/>
                <a:cs typeface="Calibri"/>
              </a:rPr>
              <a:t>r1=Y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[r1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&lt;-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0] </a:t>
            </a:r>
            <a:r>
              <a:rPr sz="2500" dirty="0">
                <a:latin typeface="Calibri"/>
                <a:cs typeface="Calibri"/>
              </a:rPr>
              <a:t>r2=X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[r2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&lt;-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-35" dirty="0">
                <a:latin typeface="Calibri"/>
                <a:cs typeface="Calibri"/>
              </a:rPr>
              <a:t>0]</a:t>
            </a:r>
            <a:endParaRPr sz="2500">
              <a:latin typeface="Calibri"/>
              <a:cs typeface="Calibri"/>
            </a:endParaRPr>
          </a:p>
          <a:p>
            <a:pPr marR="67310" algn="ctr">
              <a:lnSpc>
                <a:spcPts val="2870"/>
              </a:lnSpc>
              <a:spcBef>
                <a:spcPts val="25"/>
              </a:spcBef>
            </a:pPr>
            <a:r>
              <a:rPr sz="2500" spc="-25" dirty="0">
                <a:latin typeface="Calibri"/>
                <a:cs typeface="Calibri"/>
              </a:rPr>
              <a:t>X=1</a:t>
            </a:r>
            <a:endParaRPr sz="2500">
              <a:latin typeface="Calibri"/>
              <a:cs typeface="Calibri"/>
            </a:endParaRPr>
          </a:p>
          <a:p>
            <a:pPr marR="53340" algn="ctr">
              <a:lnSpc>
                <a:spcPts val="2870"/>
              </a:lnSpc>
            </a:pPr>
            <a:r>
              <a:rPr sz="2500" spc="-25" dirty="0"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25665" y="3528821"/>
            <a:ext cx="51562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5" dirty="0">
                <a:latin typeface="Calibri"/>
                <a:cs typeface="Calibri"/>
              </a:rPr>
              <a:t>X=1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83628" y="4198746"/>
            <a:ext cx="61785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0" dirty="0">
                <a:latin typeface="Calibri"/>
                <a:cs typeface="Calibri"/>
              </a:rPr>
              <a:t>r1=Y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58225" y="3511041"/>
            <a:ext cx="505459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5" dirty="0"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88502" y="4180713"/>
            <a:ext cx="62801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0" dirty="0">
                <a:latin typeface="Calibri"/>
                <a:cs typeface="Calibri"/>
              </a:rPr>
              <a:t>r2=X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63970" y="2795397"/>
            <a:ext cx="3522979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spc="-10" dirty="0">
                <a:latin typeface="Calibri"/>
                <a:cs typeface="Calibri"/>
              </a:rPr>
              <a:t>Happens-</a:t>
            </a:r>
            <a:r>
              <a:rPr sz="2950" dirty="0">
                <a:latin typeface="Calibri"/>
                <a:cs typeface="Calibri"/>
              </a:rPr>
              <a:t>Before</a:t>
            </a:r>
            <a:r>
              <a:rPr sz="2950" spc="60" dirty="0">
                <a:latin typeface="Calibri"/>
                <a:cs typeface="Calibri"/>
              </a:rPr>
              <a:t> </a:t>
            </a:r>
            <a:r>
              <a:rPr sz="2950" spc="-20" dirty="0">
                <a:latin typeface="Calibri"/>
                <a:cs typeface="Calibri"/>
              </a:rPr>
              <a:t>Graph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67193" y="3277361"/>
            <a:ext cx="1874520" cy="1905"/>
          </a:xfrm>
          <a:custGeom>
            <a:avLst/>
            <a:gdLst/>
            <a:ahLst/>
            <a:cxnLst/>
            <a:rect l="l" t="t" r="r" b="b"/>
            <a:pathLst>
              <a:path w="1874520" h="1904">
                <a:moveTo>
                  <a:pt x="0" y="0"/>
                </a:moveTo>
                <a:lnTo>
                  <a:pt x="1874520" y="1524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8228"/>
            <a:ext cx="1034478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Fences</a:t>
            </a:r>
            <a:r>
              <a:rPr spc="-105" dirty="0"/>
              <a:t> </a:t>
            </a:r>
            <a:r>
              <a:rPr dirty="0"/>
              <a:t>are</a:t>
            </a:r>
            <a:r>
              <a:rPr spc="-100" dirty="0"/>
              <a:t> </a:t>
            </a:r>
            <a:r>
              <a:rPr dirty="0"/>
              <a:t>for</a:t>
            </a:r>
            <a:r>
              <a:rPr spc="-100" dirty="0"/>
              <a:t> </a:t>
            </a:r>
            <a:r>
              <a:rPr dirty="0"/>
              <a:t>(Preventing</a:t>
            </a:r>
            <a:r>
              <a:rPr spc="-95" dirty="0"/>
              <a:t> </a:t>
            </a:r>
            <a:r>
              <a:rPr spc="-50" dirty="0"/>
              <a:t>Re-</a:t>
            </a:r>
            <a:r>
              <a:rPr dirty="0"/>
              <a:t>)Ordering</a:t>
            </a:r>
            <a:r>
              <a:rPr spc="-130" dirty="0"/>
              <a:t> </a:t>
            </a:r>
            <a:r>
              <a:rPr spc="-25" dirty="0"/>
              <a:t>to </a:t>
            </a:r>
            <a:r>
              <a:rPr dirty="0"/>
              <a:t>Avoid</a:t>
            </a:r>
            <a:r>
              <a:rPr spc="-55" dirty="0"/>
              <a:t> </a:t>
            </a:r>
            <a:r>
              <a:rPr dirty="0"/>
              <a:t>Data</a:t>
            </a:r>
            <a:r>
              <a:rPr spc="-55" dirty="0"/>
              <a:t> </a:t>
            </a:r>
            <a:r>
              <a:rPr dirty="0"/>
              <a:t>Races</a:t>
            </a:r>
            <a:r>
              <a:rPr spc="-55" dirty="0"/>
              <a:t> </a:t>
            </a:r>
            <a:r>
              <a:rPr dirty="0"/>
              <a:t>&amp;</a:t>
            </a:r>
            <a:r>
              <a:rPr spc="-55" dirty="0"/>
              <a:t> </a:t>
            </a:r>
            <a:r>
              <a:rPr dirty="0"/>
              <a:t>Ensure</a:t>
            </a:r>
            <a:r>
              <a:rPr spc="-120" dirty="0"/>
              <a:t> </a:t>
            </a:r>
            <a:r>
              <a:rPr dirty="0"/>
              <a:t>Correct</a:t>
            </a:r>
            <a:r>
              <a:rPr spc="-70" dirty="0"/>
              <a:t> </a:t>
            </a:r>
            <a:r>
              <a:rPr spc="-10" dirty="0"/>
              <a:t>Executions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82089" y="2467012"/>
            <a:ext cx="847090" cy="162052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800" dirty="0">
                <a:latin typeface="Calibri"/>
                <a:cs typeface="Calibri"/>
              </a:rPr>
              <a:t>Thread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  <a:p>
            <a:pPr marL="109220" marR="125730" algn="just">
              <a:lnSpc>
                <a:spcPct val="101400"/>
              </a:lnSpc>
              <a:spcBef>
                <a:spcPts val="735"/>
              </a:spcBef>
            </a:pPr>
            <a:r>
              <a:rPr sz="2500" spc="-20" dirty="0">
                <a:latin typeface="Calibri"/>
                <a:cs typeface="Calibri"/>
              </a:rPr>
              <a:t>r1=X r1++ X=r1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35642" y="4353814"/>
            <a:ext cx="92710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spc="-10" dirty="0">
                <a:latin typeface="Calibri"/>
                <a:cs typeface="Calibri"/>
              </a:rPr>
              <a:t>Fence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89926" y="4799838"/>
            <a:ext cx="3037840" cy="12700"/>
          </a:xfrm>
          <a:custGeom>
            <a:avLst/>
            <a:gdLst/>
            <a:ahLst/>
            <a:cxnLst/>
            <a:rect l="l" t="t" r="r" b="b"/>
            <a:pathLst>
              <a:path w="3037840" h="12700">
                <a:moveTo>
                  <a:pt x="0" y="12192"/>
                </a:moveTo>
                <a:lnTo>
                  <a:pt x="3037331" y="0"/>
                </a:lnTo>
              </a:path>
            </a:pathLst>
          </a:custGeom>
          <a:ln w="1269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28794" y="2533903"/>
            <a:ext cx="847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Thread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84769" y="3022473"/>
            <a:ext cx="332486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235710" algn="l"/>
              </a:tabLst>
            </a:pPr>
            <a:r>
              <a:rPr sz="2200" dirty="0">
                <a:latin typeface="Calibri"/>
                <a:cs typeface="Calibri"/>
              </a:rPr>
              <a:t>What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happens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this </a:t>
            </a:r>
            <a:r>
              <a:rPr sz="2200" spc="-10" dirty="0">
                <a:latin typeface="Calibri"/>
                <a:cs typeface="Calibri"/>
              </a:rPr>
              <a:t>program?</a:t>
            </a:r>
            <a:r>
              <a:rPr sz="2200" dirty="0">
                <a:latin typeface="Calibri"/>
                <a:cs typeface="Calibri"/>
              </a:rPr>
              <a:t>	Where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can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put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fence?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63795" y="2893314"/>
            <a:ext cx="629285" cy="1184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1400"/>
              </a:lnSpc>
              <a:spcBef>
                <a:spcPts val="90"/>
              </a:spcBef>
            </a:pPr>
            <a:r>
              <a:rPr sz="2500" spc="-20" dirty="0">
                <a:latin typeface="Calibri"/>
                <a:cs typeface="Calibri"/>
              </a:rPr>
              <a:t>r2=X r2++ X=r2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05" y="265887"/>
            <a:ext cx="7960995" cy="1068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6200"/>
              </a:lnSpc>
              <a:spcBef>
                <a:spcPts val="110"/>
              </a:spcBef>
            </a:pPr>
            <a:r>
              <a:rPr sz="5200" dirty="0"/>
              <a:t>When</a:t>
            </a:r>
            <a:r>
              <a:rPr sz="5200" spc="-50" dirty="0"/>
              <a:t> </a:t>
            </a:r>
            <a:r>
              <a:rPr sz="5200" dirty="0"/>
              <a:t>is</a:t>
            </a:r>
            <a:r>
              <a:rPr sz="5200" spc="-25" dirty="0"/>
              <a:t> </a:t>
            </a:r>
            <a:r>
              <a:rPr sz="5200" dirty="0"/>
              <a:t>an</a:t>
            </a:r>
            <a:r>
              <a:rPr sz="5200" spc="-50" dirty="0"/>
              <a:t> </a:t>
            </a:r>
            <a:r>
              <a:rPr sz="5200" dirty="0"/>
              <a:t>Execution</a:t>
            </a:r>
            <a:r>
              <a:rPr sz="5200" spc="-25" dirty="0"/>
              <a:t> </a:t>
            </a:r>
            <a:r>
              <a:rPr sz="5200" dirty="0"/>
              <a:t>Not</a:t>
            </a:r>
            <a:r>
              <a:rPr sz="5200" spc="-25" dirty="0"/>
              <a:t> SC?</a:t>
            </a:r>
            <a:endParaRPr sz="5200" dirty="0"/>
          </a:p>
          <a:p>
            <a:pPr marR="367665" algn="ctr">
              <a:lnSpc>
                <a:spcPts val="2000"/>
              </a:lnSpc>
            </a:pPr>
            <a:r>
              <a:rPr sz="1700" b="0" dirty="0">
                <a:latin typeface="Calibri"/>
                <a:cs typeface="Calibri"/>
              </a:rPr>
              <a:t>When</a:t>
            </a:r>
            <a:r>
              <a:rPr sz="1700" b="0" spc="-65" dirty="0">
                <a:latin typeface="Calibri"/>
                <a:cs typeface="Calibri"/>
              </a:rPr>
              <a:t> </a:t>
            </a:r>
            <a:r>
              <a:rPr sz="1700" b="0" dirty="0">
                <a:latin typeface="Calibri"/>
                <a:cs typeface="Calibri"/>
              </a:rPr>
              <a:t>a</a:t>
            </a:r>
            <a:r>
              <a:rPr sz="1700" b="0" spc="-55" dirty="0">
                <a:latin typeface="Calibri"/>
                <a:cs typeface="Calibri"/>
              </a:rPr>
              <a:t> </a:t>
            </a:r>
            <a:r>
              <a:rPr sz="1700" b="0" dirty="0">
                <a:latin typeface="Calibri"/>
                <a:cs typeface="Calibri"/>
              </a:rPr>
              <a:t>memory</a:t>
            </a:r>
            <a:r>
              <a:rPr sz="1700" b="0" spc="-80" dirty="0">
                <a:latin typeface="Calibri"/>
                <a:cs typeface="Calibri"/>
              </a:rPr>
              <a:t> </a:t>
            </a:r>
            <a:r>
              <a:rPr sz="1700" b="0" spc="-10" dirty="0">
                <a:latin typeface="Calibri"/>
                <a:cs typeface="Calibri"/>
              </a:rPr>
              <a:t>operation</a:t>
            </a:r>
            <a:r>
              <a:rPr sz="1700" b="0" spc="-60" dirty="0">
                <a:latin typeface="Calibri"/>
                <a:cs typeface="Calibri"/>
              </a:rPr>
              <a:t> </a:t>
            </a:r>
            <a:r>
              <a:rPr sz="1700" b="0" i="1" dirty="0">
                <a:latin typeface="Calibri"/>
                <a:cs typeface="Calibri"/>
              </a:rPr>
              <a:t>happens</a:t>
            </a:r>
            <a:r>
              <a:rPr sz="1700" b="0" i="1" spc="-65" dirty="0">
                <a:latin typeface="Calibri"/>
                <a:cs typeface="Calibri"/>
              </a:rPr>
              <a:t> </a:t>
            </a:r>
            <a:r>
              <a:rPr sz="1700" b="0" i="1" spc="-10" dirty="0">
                <a:latin typeface="Calibri"/>
                <a:cs typeface="Calibri"/>
              </a:rPr>
              <a:t>before</a:t>
            </a:r>
            <a:r>
              <a:rPr sz="1700" b="0" spc="-70" dirty="0">
                <a:latin typeface="Calibri"/>
                <a:cs typeface="Calibri"/>
              </a:rPr>
              <a:t> </a:t>
            </a:r>
            <a:r>
              <a:rPr sz="1700" b="0" spc="-10" dirty="0">
                <a:latin typeface="Calibri"/>
                <a:cs typeface="Calibri"/>
              </a:rPr>
              <a:t>itself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36394" y="2774695"/>
            <a:ext cx="1946910" cy="19964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  <a:tabLst>
                <a:tab pos="1933575" algn="l"/>
              </a:tabLst>
            </a:pPr>
            <a:r>
              <a:rPr sz="2950" u="heavy" spc="-1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Execution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  <a:p>
            <a:pPr marL="12700" marR="202565" indent="15240">
              <a:lnSpc>
                <a:spcPct val="103099"/>
              </a:lnSpc>
              <a:spcBef>
                <a:spcPts val="15"/>
              </a:spcBef>
            </a:pPr>
            <a:r>
              <a:rPr sz="2500" dirty="0">
                <a:latin typeface="Calibri"/>
                <a:cs typeface="Calibri"/>
              </a:rPr>
              <a:t>r1=Y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[r1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&lt;-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0] </a:t>
            </a:r>
            <a:r>
              <a:rPr sz="2500" dirty="0">
                <a:latin typeface="Calibri"/>
                <a:cs typeface="Calibri"/>
              </a:rPr>
              <a:t>r2=X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[r2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&lt;-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-35" dirty="0">
                <a:latin typeface="Calibri"/>
                <a:cs typeface="Calibri"/>
              </a:rPr>
              <a:t>0]</a:t>
            </a:r>
            <a:endParaRPr sz="2500">
              <a:latin typeface="Calibri"/>
              <a:cs typeface="Calibri"/>
            </a:endParaRPr>
          </a:p>
          <a:p>
            <a:pPr marR="67310" algn="ctr">
              <a:lnSpc>
                <a:spcPts val="2870"/>
              </a:lnSpc>
              <a:spcBef>
                <a:spcPts val="25"/>
              </a:spcBef>
            </a:pPr>
            <a:r>
              <a:rPr sz="2500" spc="-25" dirty="0">
                <a:latin typeface="Calibri"/>
                <a:cs typeface="Calibri"/>
              </a:rPr>
              <a:t>X=1</a:t>
            </a:r>
            <a:endParaRPr sz="2500">
              <a:latin typeface="Calibri"/>
              <a:cs typeface="Calibri"/>
            </a:endParaRPr>
          </a:p>
          <a:p>
            <a:pPr marR="53340" algn="ctr">
              <a:lnSpc>
                <a:spcPts val="2870"/>
              </a:lnSpc>
            </a:pPr>
            <a:r>
              <a:rPr sz="2500" spc="-25" dirty="0"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25665" y="3528821"/>
            <a:ext cx="51625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5" dirty="0">
                <a:latin typeface="Calibri"/>
                <a:cs typeface="Calibri"/>
              </a:rPr>
              <a:t>X=1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83628" y="4198746"/>
            <a:ext cx="61722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0" dirty="0">
                <a:latin typeface="Calibri"/>
                <a:cs typeface="Calibri"/>
              </a:rPr>
              <a:t>r1=Y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58225" y="3511041"/>
            <a:ext cx="505459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5" dirty="0"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88502" y="4180713"/>
            <a:ext cx="62801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0" dirty="0">
                <a:latin typeface="Calibri"/>
                <a:cs typeface="Calibri"/>
              </a:rPr>
              <a:t>r2=X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63970" y="2786633"/>
            <a:ext cx="3500754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spc="-10" dirty="0">
                <a:latin typeface="Calibri"/>
                <a:cs typeface="Calibri"/>
              </a:rPr>
              <a:t>Happens-</a:t>
            </a:r>
            <a:r>
              <a:rPr sz="2950" dirty="0">
                <a:latin typeface="Calibri"/>
                <a:cs typeface="Calibri"/>
              </a:rPr>
              <a:t>Before</a:t>
            </a:r>
            <a:r>
              <a:rPr sz="2950" spc="-60" dirty="0">
                <a:latin typeface="Calibri"/>
                <a:cs typeface="Calibri"/>
              </a:rPr>
              <a:t> </a:t>
            </a:r>
            <a:r>
              <a:rPr sz="2950" spc="-20" dirty="0">
                <a:latin typeface="Calibri"/>
                <a:cs typeface="Calibri"/>
              </a:rPr>
              <a:t>Graph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67193" y="3277361"/>
            <a:ext cx="1874520" cy="1905"/>
          </a:xfrm>
          <a:custGeom>
            <a:avLst/>
            <a:gdLst/>
            <a:ahLst/>
            <a:cxnLst/>
            <a:rect l="l" t="t" r="r" b="b"/>
            <a:pathLst>
              <a:path w="1874520" h="1904">
                <a:moveTo>
                  <a:pt x="0" y="0"/>
                </a:moveTo>
                <a:lnTo>
                  <a:pt x="1874520" y="1524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77125" y="3977513"/>
            <a:ext cx="114300" cy="324485"/>
          </a:xfrm>
          <a:custGeom>
            <a:avLst/>
            <a:gdLst/>
            <a:ahLst/>
            <a:cxnLst/>
            <a:rect l="l" t="t" r="r" b="b"/>
            <a:pathLst>
              <a:path w="114300" h="324485">
                <a:moveTo>
                  <a:pt x="0" y="209423"/>
                </a:moveTo>
                <a:lnTo>
                  <a:pt x="56769" y="323976"/>
                </a:lnTo>
                <a:lnTo>
                  <a:pt x="85598" y="266826"/>
                </a:lnTo>
                <a:lnTo>
                  <a:pt x="57023" y="266826"/>
                </a:lnTo>
                <a:lnTo>
                  <a:pt x="49599" y="265312"/>
                </a:lnTo>
                <a:lnTo>
                  <a:pt x="43545" y="261191"/>
                </a:lnTo>
                <a:lnTo>
                  <a:pt x="39467" y="255093"/>
                </a:lnTo>
                <a:lnTo>
                  <a:pt x="37973" y="247650"/>
                </a:lnTo>
                <a:lnTo>
                  <a:pt x="39487" y="240228"/>
                </a:lnTo>
                <a:lnTo>
                  <a:pt x="41472" y="237317"/>
                </a:lnTo>
                <a:lnTo>
                  <a:pt x="0" y="209423"/>
                </a:lnTo>
                <a:close/>
              </a:path>
              <a:path w="114300" h="324485">
                <a:moveTo>
                  <a:pt x="41472" y="237317"/>
                </a:moveTo>
                <a:lnTo>
                  <a:pt x="39487" y="240228"/>
                </a:lnTo>
                <a:lnTo>
                  <a:pt x="37973" y="247650"/>
                </a:lnTo>
                <a:lnTo>
                  <a:pt x="39467" y="255093"/>
                </a:lnTo>
                <a:lnTo>
                  <a:pt x="43545" y="261191"/>
                </a:lnTo>
                <a:lnTo>
                  <a:pt x="49599" y="265312"/>
                </a:lnTo>
                <a:lnTo>
                  <a:pt x="57023" y="266826"/>
                </a:lnTo>
                <a:lnTo>
                  <a:pt x="64392" y="265334"/>
                </a:lnTo>
                <a:lnTo>
                  <a:pt x="70453" y="261270"/>
                </a:lnTo>
                <a:lnTo>
                  <a:pt x="74560" y="255254"/>
                </a:lnTo>
                <a:lnTo>
                  <a:pt x="76073" y="247904"/>
                </a:lnTo>
                <a:lnTo>
                  <a:pt x="76073" y="247776"/>
                </a:lnTo>
                <a:lnTo>
                  <a:pt x="57023" y="247776"/>
                </a:lnTo>
                <a:lnTo>
                  <a:pt x="41472" y="237317"/>
                </a:lnTo>
                <a:close/>
              </a:path>
              <a:path w="114300" h="324485">
                <a:moveTo>
                  <a:pt x="114300" y="209931"/>
                </a:moveTo>
                <a:lnTo>
                  <a:pt x="72660" y="237444"/>
                </a:lnTo>
                <a:lnTo>
                  <a:pt x="74598" y="240353"/>
                </a:lnTo>
                <a:lnTo>
                  <a:pt x="76047" y="247650"/>
                </a:lnTo>
                <a:lnTo>
                  <a:pt x="57023" y="266826"/>
                </a:lnTo>
                <a:lnTo>
                  <a:pt x="85598" y="266826"/>
                </a:lnTo>
                <a:lnTo>
                  <a:pt x="114300" y="209931"/>
                </a:lnTo>
                <a:close/>
              </a:path>
              <a:path w="114300" h="324485">
                <a:moveTo>
                  <a:pt x="57150" y="228726"/>
                </a:moveTo>
                <a:lnTo>
                  <a:pt x="49706" y="230147"/>
                </a:lnTo>
                <a:lnTo>
                  <a:pt x="43608" y="234187"/>
                </a:lnTo>
                <a:lnTo>
                  <a:pt x="41472" y="237317"/>
                </a:lnTo>
                <a:lnTo>
                  <a:pt x="57023" y="247776"/>
                </a:lnTo>
                <a:lnTo>
                  <a:pt x="72660" y="237444"/>
                </a:lnTo>
                <a:lnTo>
                  <a:pt x="70564" y="234299"/>
                </a:lnTo>
                <a:lnTo>
                  <a:pt x="64553" y="230221"/>
                </a:lnTo>
                <a:lnTo>
                  <a:pt x="57150" y="228726"/>
                </a:lnTo>
                <a:close/>
              </a:path>
              <a:path w="114300" h="324485">
                <a:moveTo>
                  <a:pt x="72660" y="237444"/>
                </a:moveTo>
                <a:lnTo>
                  <a:pt x="57023" y="247776"/>
                </a:lnTo>
                <a:lnTo>
                  <a:pt x="76073" y="247776"/>
                </a:lnTo>
                <a:lnTo>
                  <a:pt x="74598" y="240353"/>
                </a:lnTo>
                <a:lnTo>
                  <a:pt x="72660" y="237444"/>
                </a:lnTo>
                <a:close/>
              </a:path>
              <a:path w="114300" h="324485">
                <a:moveTo>
                  <a:pt x="57530" y="114300"/>
                </a:moveTo>
                <a:lnTo>
                  <a:pt x="50105" y="115794"/>
                </a:lnTo>
                <a:lnTo>
                  <a:pt x="44037" y="119872"/>
                </a:lnTo>
                <a:lnTo>
                  <a:pt x="39921" y="125926"/>
                </a:lnTo>
                <a:lnTo>
                  <a:pt x="38353" y="133350"/>
                </a:lnTo>
                <a:lnTo>
                  <a:pt x="39848" y="140775"/>
                </a:lnTo>
                <a:lnTo>
                  <a:pt x="43926" y="146843"/>
                </a:lnTo>
                <a:lnTo>
                  <a:pt x="49980" y="150959"/>
                </a:lnTo>
                <a:lnTo>
                  <a:pt x="57403" y="152526"/>
                </a:lnTo>
                <a:lnTo>
                  <a:pt x="64827" y="151032"/>
                </a:lnTo>
                <a:lnTo>
                  <a:pt x="70881" y="146954"/>
                </a:lnTo>
                <a:lnTo>
                  <a:pt x="74959" y="140900"/>
                </a:lnTo>
                <a:lnTo>
                  <a:pt x="76453" y="133476"/>
                </a:lnTo>
                <a:lnTo>
                  <a:pt x="75033" y="126051"/>
                </a:lnTo>
                <a:lnTo>
                  <a:pt x="70992" y="119983"/>
                </a:lnTo>
                <a:lnTo>
                  <a:pt x="64952" y="115867"/>
                </a:lnTo>
                <a:lnTo>
                  <a:pt x="57530" y="114300"/>
                </a:lnTo>
                <a:close/>
              </a:path>
              <a:path w="114300" h="324485">
                <a:moveTo>
                  <a:pt x="57911" y="0"/>
                </a:moveTo>
                <a:lnTo>
                  <a:pt x="50488" y="1494"/>
                </a:lnTo>
                <a:lnTo>
                  <a:pt x="44434" y="5572"/>
                </a:lnTo>
                <a:lnTo>
                  <a:pt x="40356" y="11626"/>
                </a:lnTo>
                <a:lnTo>
                  <a:pt x="38861" y="19050"/>
                </a:lnTo>
                <a:lnTo>
                  <a:pt x="40282" y="26473"/>
                </a:lnTo>
                <a:lnTo>
                  <a:pt x="44323" y="32527"/>
                </a:lnTo>
                <a:lnTo>
                  <a:pt x="50363" y="36605"/>
                </a:lnTo>
                <a:lnTo>
                  <a:pt x="57784" y="38100"/>
                </a:lnTo>
                <a:lnTo>
                  <a:pt x="65210" y="36679"/>
                </a:lnTo>
                <a:lnTo>
                  <a:pt x="71278" y="32638"/>
                </a:lnTo>
                <a:lnTo>
                  <a:pt x="75394" y="26598"/>
                </a:lnTo>
                <a:lnTo>
                  <a:pt x="76961" y="19176"/>
                </a:lnTo>
                <a:lnTo>
                  <a:pt x="75467" y="11733"/>
                </a:lnTo>
                <a:lnTo>
                  <a:pt x="71389" y="5635"/>
                </a:lnTo>
                <a:lnTo>
                  <a:pt x="65335" y="1514"/>
                </a:lnTo>
                <a:lnTo>
                  <a:pt x="579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97493" y="3933316"/>
            <a:ext cx="114300" cy="324485"/>
          </a:xfrm>
          <a:custGeom>
            <a:avLst/>
            <a:gdLst/>
            <a:ahLst/>
            <a:cxnLst/>
            <a:rect l="l" t="t" r="r" b="b"/>
            <a:pathLst>
              <a:path w="114300" h="324485">
                <a:moveTo>
                  <a:pt x="0" y="209422"/>
                </a:moveTo>
                <a:lnTo>
                  <a:pt x="56768" y="323976"/>
                </a:lnTo>
                <a:lnTo>
                  <a:pt x="85598" y="266826"/>
                </a:lnTo>
                <a:lnTo>
                  <a:pt x="57023" y="266826"/>
                </a:lnTo>
                <a:lnTo>
                  <a:pt x="49599" y="265312"/>
                </a:lnTo>
                <a:lnTo>
                  <a:pt x="43545" y="261191"/>
                </a:lnTo>
                <a:lnTo>
                  <a:pt x="39467" y="255093"/>
                </a:lnTo>
                <a:lnTo>
                  <a:pt x="37973" y="247649"/>
                </a:lnTo>
                <a:lnTo>
                  <a:pt x="39487" y="240228"/>
                </a:lnTo>
                <a:lnTo>
                  <a:pt x="41472" y="237317"/>
                </a:lnTo>
                <a:lnTo>
                  <a:pt x="0" y="209422"/>
                </a:lnTo>
                <a:close/>
              </a:path>
              <a:path w="114300" h="324485">
                <a:moveTo>
                  <a:pt x="41472" y="237317"/>
                </a:moveTo>
                <a:lnTo>
                  <a:pt x="39487" y="240228"/>
                </a:lnTo>
                <a:lnTo>
                  <a:pt x="37973" y="247649"/>
                </a:lnTo>
                <a:lnTo>
                  <a:pt x="39467" y="255093"/>
                </a:lnTo>
                <a:lnTo>
                  <a:pt x="43545" y="261191"/>
                </a:lnTo>
                <a:lnTo>
                  <a:pt x="49599" y="265312"/>
                </a:lnTo>
                <a:lnTo>
                  <a:pt x="57023" y="266826"/>
                </a:lnTo>
                <a:lnTo>
                  <a:pt x="64392" y="265334"/>
                </a:lnTo>
                <a:lnTo>
                  <a:pt x="70453" y="261270"/>
                </a:lnTo>
                <a:lnTo>
                  <a:pt x="74560" y="255254"/>
                </a:lnTo>
                <a:lnTo>
                  <a:pt x="76073" y="247903"/>
                </a:lnTo>
                <a:lnTo>
                  <a:pt x="57023" y="247776"/>
                </a:lnTo>
                <a:lnTo>
                  <a:pt x="41472" y="237317"/>
                </a:lnTo>
                <a:close/>
              </a:path>
              <a:path w="114300" h="324485">
                <a:moveTo>
                  <a:pt x="114300" y="209930"/>
                </a:moveTo>
                <a:lnTo>
                  <a:pt x="72660" y="237444"/>
                </a:lnTo>
                <a:lnTo>
                  <a:pt x="74598" y="240353"/>
                </a:lnTo>
                <a:lnTo>
                  <a:pt x="76047" y="247649"/>
                </a:lnTo>
                <a:lnTo>
                  <a:pt x="57023" y="266826"/>
                </a:lnTo>
                <a:lnTo>
                  <a:pt x="85598" y="266826"/>
                </a:lnTo>
                <a:lnTo>
                  <a:pt x="114300" y="209930"/>
                </a:lnTo>
                <a:close/>
              </a:path>
              <a:path w="114300" h="324485">
                <a:moveTo>
                  <a:pt x="57150" y="228726"/>
                </a:moveTo>
                <a:lnTo>
                  <a:pt x="49706" y="230147"/>
                </a:lnTo>
                <a:lnTo>
                  <a:pt x="43608" y="234187"/>
                </a:lnTo>
                <a:lnTo>
                  <a:pt x="41472" y="237317"/>
                </a:lnTo>
                <a:lnTo>
                  <a:pt x="57023" y="247776"/>
                </a:lnTo>
                <a:lnTo>
                  <a:pt x="72660" y="237444"/>
                </a:lnTo>
                <a:lnTo>
                  <a:pt x="70564" y="234299"/>
                </a:lnTo>
                <a:lnTo>
                  <a:pt x="64553" y="230221"/>
                </a:lnTo>
                <a:lnTo>
                  <a:pt x="57150" y="228726"/>
                </a:lnTo>
                <a:close/>
              </a:path>
              <a:path w="114300" h="324485">
                <a:moveTo>
                  <a:pt x="72660" y="237444"/>
                </a:moveTo>
                <a:lnTo>
                  <a:pt x="57023" y="247776"/>
                </a:lnTo>
                <a:lnTo>
                  <a:pt x="76073" y="247776"/>
                </a:lnTo>
                <a:lnTo>
                  <a:pt x="74598" y="240353"/>
                </a:lnTo>
                <a:lnTo>
                  <a:pt x="72660" y="237444"/>
                </a:lnTo>
                <a:close/>
              </a:path>
              <a:path w="114300" h="324485">
                <a:moveTo>
                  <a:pt x="57530" y="114299"/>
                </a:moveTo>
                <a:lnTo>
                  <a:pt x="50105" y="115794"/>
                </a:lnTo>
                <a:lnTo>
                  <a:pt x="44037" y="119872"/>
                </a:lnTo>
                <a:lnTo>
                  <a:pt x="39921" y="125926"/>
                </a:lnTo>
                <a:lnTo>
                  <a:pt x="38353" y="133349"/>
                </a:lnTo>
                <a:lnTo>
                  <a:pt x="39848" y="140775"/>
                </a:lnTo>
                <a:lnTo>
                  <a:pt x="43926" y="146843"/>
                </a:lnTo>
                <a:lnTo>
                  <a:pt x="49980" y="150959"/>
                </a:lnTo>
                <a:lnTo>
                  <a:pt x="57403" y="152526"/>
                </a:lnTo>
                <a:lnTo>
                  <a:pt x="64827" y="151032"/>
                </a:lnTo>
                <a:lnTo>
                  <a:pt x="70881" y="146954"/>
                </a:lnTo>
                <a:lnTo>
                  <a:pt x="74959" y="140900"/>
                </a:lnTo>
                <a:lnTo>
                  <a:pt x="76453" y="133476"/>
                </a:lnTo>
                <a:lnTo>
                  <a:pt x="75033" y="126051"/>
                </a:lnTo>
                <a:lnTo>
                  <a:pt x="70992" y="119983"/>
                </a:lnTo>
                <a:lnTo>
                  <a:pt x="64952" y="115867"/>
                </a:lnTo>
                <a:lnTo>
                  <a:pt x="57530" y="114299"/>
                </a:lnTo>
                <a:close/>
              </a:path>
              <a:path w="114300" h="324485">
                <a:moveTo>
                  <a:pt x="57911" y="0"/>
                </a:moveTo>
                <a:lnTo>
                  <a:pt x="50488" y="1494"/>
                </a:lnTo>
                <a:lnTo>
                  <a:pt x="44434" y="5572"/>
                </a:lnTo>
                <a:lnTo>
                  <a:pt x="40356" y="11626"/>
                </a:lnTo>
                <a:lnTo>
                  <a:pt x="38861" y="19049"/>
                </a:lnTo>
                <a:lnTo>
                  <a:pt x="40282" y="26473"/>
                </a:lnTo>
                <a:lnTo>
                  <a:pt x="44323" y="32527"/>
                </a:lnTo>
                <a:lnTo>
                  <a:pt x="50363" y="36605"/>
                </a:lnTo>
                <a:lnTo>
                  <a:pt x="57784" y="38099"/>
                </a:lnTo>
                <a:lnTo>
                  <a:pt x="65210" y="36679"/>
                </a:lnTo>
                <a:lnTo>
                  <a:pt x="71278" y="32638"/>
                </a:lnTo>
                <a:lnTo>
                  <a:pt x="75394" y="26598"/>
                </a:lnTo>
                <a:lnTo>
                  <a:pt x="76961" y="19176"/>
                </a:lnTo>
                <a:lnTo>
                  <a:pt x="75467" y="11733"/>
                </a:lnTo>
                <a:lnTo>
                  <a:pt x="71389" y="5635"/>
                </a:lnTo>
                <a:lnTo>
                  <a:pt x="65335" y="1514"/>
                </a:lnTo>
                <a:lnTo>
                  <a:pt x="579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71900" y="5432933"/>
            <a:ext cx="114300" cy="324485"/>
          </a:xfrm>
          <a:custGeom>
            <a:avLst/>
            <a:gdLst/>
            <a:ahLst/>
            <a:cxnLst/>
            <a:rect l="l" t="t" r="r" b="b"/>
            <a:pathLst>
              <a:path w="114300" h="324485">
                <a:moveTo>
                  <a:pt x="0" y="209676"/>
                </a:moveTo>
                <a:lnTo>
                  <a:pt x="57150" y="323976"/>
                </a:lnTo>
                <a:lnTo>
                  <a:pt x="85725" y="266826"/>
                </a:lnTo>
                <a:lnTo>
                  <a:pt x="57150" y="266826"/>
                </a:lnTo>
                <a:lnTo>
                  <a:pt x="49726" y="265329"/>
                </a:lnTo>
                <a:lnTo>
                  <a:pt x="43672" y="261245"/>
                </a:lnTo>
                <a:lnTo>
                  <a:pt x="39594" y="255189"/>
                </a:lnTo>
                <a:lnTo>
                  <a:pt x="38100" y="247738"/>
                </a:lnTo>
                <a:lnTo>
                  <a:pt x="39594" y="240326"/>
                </a:lnTo>
                <a:lnTo>
                  <a:pt x="41570" y="237390"/>
                </a:lnTo>
                <a:lnTo>
                  <a:pt x="0" y="209676"/>
                </a:lnTo>
                <a:close/>
              </a:path>
              <a:path w="114300" h="324485">
                <a:moveTo>
                  <a:pt x="41570" y="237390"/>
                </a:moveTo>
                <a:lnTo>
                  <a:pt x="39594" y="240326"/>
                </a:lnTo>
                <a:lnTo>
                  <a:pt x="38100" y="247738"/>
                </a:lnTo>
                <a:lnTo>
                  <a:pt x="39597" y="255195"/>
                </a:lnTo>
                <a:lnTo>
                  <a:pt x="43679" y="261250"/>
                </a:lnTo>
                <a:lnTo>
                  <a:pt x="49735" y="265330"/>
                </a:lnTo>
                <a:lnTo>
                  <a:pt x="57150" y="266826"/>
                </a:lnTo>
                <a:lnTo>
                  <a:pt x="64576" y="265329"/>
                </a:lnTo>
                <a:lnTo>
                  <a:pt x="70631" y="261245"/>
                </a:lnTo>
                <a:lnTo>
                  <a:pt x="74706" y="255189"/>
                </a:lnTo>
                <a:lnTo>
                  <a:pt x="76200" y="247776"/>
                </a:lnTo>
                <a:lnTo>
                  <a:pt x="57150" y="247776"/>
                </a:lnTo>
                <a:lnTo>
                  <a:pt x="41570" y="237390"/>
                </a:lnTo>
                <a:close/>
              </a:path>
              <a:path w="114300" h="324485">
                <a:moveTo>
                  <a:pt x="114300" y="209676"/>
                </a:moveTo>
                <a:lnTo>
                  <a:pt x="72729" y="237390"/>
                </a:lnTo>
                <a:lnTo>
                  <a:pt x="74705" y="240326"/>
                </a:lnTo>
                <a:lnTo>
                  <a:pt x="76200" y="247776"/>
                </a:lnTo>
                <a:lnTo>
                  <a:pt x="74705" y="255195"/>
                </a:lnTo>
                <a:lnTo>
                  <a:pt x="70627" y="261250"/>
                </a:lnTo>
                <a:lnTo>
                  <a:pt x="64573" y="265330"/>
                </a:lnTo>
                <a:lnTo>
                  <a:pt x="57150" y="266826"/>
                </a:lnTo>
                <a:lnTo>
                  <a:pt x="85725" y="266826"/>
                </a:lnTo>
                <a:lnTo>
                  <a:pt x="114300" y="209676"/>
                </a:lnTo>
                <a:close/>
              </a:path>
              <a:path w="114300" h="324485">
                <a:moveTo>
                  <a:pt x="57150" y="228688"/>
                </a:moveTo>
                <a:lnTo>
                  <a:pt x="49726" y="230186"/>
                </a:lnTo>
                <a:lnTo>
                  <a:pt x="43672" y="234270"/>
                </a:lnTo>
                <a:lnTo>
                  <a:pt x="41570" y="237390"/>
                </a:lnTo>
                <a:lnTo>
                  <a:pt x="57150" y="247776"/>
                </a:lnTo>
                <a:lnTo>
                  <a:pt x="72729" y="237390"/>
                </a:lnTo>
                <a:lnTo>
                  <a:pt x="70627" y="234270"/>
                </a:lnTo>
                <a:lnTo>
                  <a:pt x="64573" y="230186"/>
                </a:lnTo>
                <a:lnTo>
                  <a:pt x="57150" y="228688"/>
                </a:lnTo>
                <a:close/>
              </a:path>
              <a:path w="114300" h="324485">
                <a:moveTo>
                  <a:pt x="72729" y="237390"/>
                </a:moveTo>
                <a:lnTo>
                  <a:pt x="57150" y="247776"/>
                </a:lnTo>
                <a:lnTo>
                  <a:pt x="76200" y="247776"/>
                </a:lnTo>
                <a:lnTo>
                  <a:pt x="74705" y="240326"/>
                </a:lnTo>
                <a:lnTo>
                  <a:pt x="72729" y="237390"/>
                </a:lnTo>
                <a:close/>
              </a:path>
              <a:path w="114300" h="324485">
                <a:moveTo>
                  <a:pt x="57150" y="114299"/>
                </a:moveTo>
                <a:lnTo>
                  <a:pt x="49726" y="115812"/>
                </a:lnTo>
                <a:lnTo>
                  <a:pt x="43672" y="119919"/>
                </a:lnTo>
                <a:lnTo>
                  <a:pt x="39594" y="125980"/>
                </a:lnTo>
                <a:lnTo>
                  <a:pt x="38100" y="133349"/>
                </a:lnTo>
                <a:lnTo>
                  <a:pt x="39594" y="140900"/>
                </a:lnTo>
                <a:lnTo>
                  <a:pt x="43672" y="146954"/>
                </a:lnTo>
                <a:lnTo>
                  <a:pt x="49726" y="151032"/>
                </a:lnTo>
                <a:lnTo>
                  <a:pt x="57150" y="152526"/>
                </a:lnTo>
                <a:lnTo>
                  <a:pt x="64573" y="151032"/>
                </a:lnTo>
                <a:lnTo>
                  <a:pt x="70627" y="146954"/>
                </a:lnTo>
                <a:lnTo>
                  <a:pt x="74705" y="140900"/>
                </a:lnTo>
                <a:lnTo>
                  <a:pt x="76200" y="133476"/>
                </a:lnTo>
                <a:lnTo>
                  <a:pt x="74705" y="125980"/>
                </a:lnTo>
                <a:lnTo>
                  <a:pt x="70627" y="119919"/>
                </a:lnTo>
                <a:lnTo>
                  <a:pt x="64573" y="115812"/>
                </a:lnTo>
                <a:lnTo>
                  <a:pt x="57150" y="114299"/>
                </a:lnTo>
                <a:close/>
              </a:path>
              <a:path w="114300" h="324485">
                <a:moveTo>
                  <a:pt x="57150" y="0"/>
                </a:moveTo>
                <a:lnTo>
                  <a:pt x="49726" y="1494"/>
                </a:lnTo>
                <a:lnTo>
                  <a:pt x="43672" y="5572"/>
                </a:lnTo>
                <a:lnTo>
                  <a:pt x="39594" y="11626"/>
                </a:lnTo>
                <a:lnTo>
                  <a:pt x="38100" y="19049"/>
                </a:lnTo>
                <a:lnTo>
                  <a:pt x="39594" y="26473"/>
                </a:lnTo>
                <a:lnTo>
                  <a:pt x="43672" y="32527"/>
                </a:lnTo>
                <a:lnTo>
                  <a:pt x="49726" y="36605"/>
                </a:lnTo>
                <a:lnTo>
                  <a:pt x="57150" y="38099"/>
                </a:lnTo>
                <a:lnTo>
                  <a:pt x="64573" y="36605"/>
                </a:lnTo>
                <a:lnTo>
                  <a:pt x="70627" y="32527"/>
                </a:lnTo>
                <a:lnTo>
                  <a:pt x="74705" y="26473"/>
                </a:lnTo>
                <a:lnTo>
                  <a:pt x="76200" y="19049"/>
                </a:lnTo>
                <a:lnTo>
                  <a:pt x="74705" y="11626"/>
                </a:lnTo>
                <a:lnTo>
                  <a:pt x="70627" y="5572"/>
                </a:lnTo>
                <a:lnTo>
                  <a:pt x="64573" y="1494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44214" y="5288381"/>
            <a:ext cx="3661410" cy="476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50" dirty="0">
                <a:latin typeface="Calibri"/>
                <a:cs typeface="Calibri"/>
              </a:rPr>
              <a:t>Program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Order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HB </a:t>
            </a:r>
            <a:r>
              <a:rPr sz="2950" spc="-20" dirty="0">
                <a:latin typeface="Calibri"/>
                <a:cs typeface="Calibri"/>
              </a:rPr>
              <a:t>Edge</a:t>
            </a:r>
            <a:endParaRPr sz="295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410711" y="3470909"/>
            <a:ext cx="1312545" cy="895350"/>
            <a:chOff x="3410711" y="3470909"/>
            <a:chExt cx="1312545" cy="895350"/>
          </a:xfrm>
        </p:grpSpPr>
        <p:sp>
          <p:nvSpPr>
            <p:cNvPr id="15" name="object 15"/>
            <p:cNvSpPr/>
            <p:nvPr/>
          </p:nvSpPr>
          <p:spPr>
            <a:xfrm>
              <a:off x="4098797" y="3470909"/>
              <a:ext cx="521334" cy="737235"/>
            </a:xfrm>
            <a:custGeom>
              <a:avLst/>
              <a:gdLst/>
              <a:ahLst/>
              <a:cxnLst/>
              <a:rect l="l" t="t" r="r" b="b"/>
              <a:pathLst>
                <a:path w="521335" h="737235">
                  <a:moveTo>
                    <a:pt x="0" y="0"/>
                  </a:moveTo>
                  <a:lnTo>
                    <a:pt x="18668" y="126364"/>
                  </a:lnTo>
                  <a:lnTo>
                    <a:pt x="36872" y="79886"/>
                  </a:lnTo>
                  <a:lnTo>
                    <a:pt x="33571" y="78622"/>
                  </a:lnTo>
                  <a:lnTo>
                    <a:pt x="28066" y="73405"/>
                  </a:lnTo>
                  <a:lnTo>
                    <a:pt x="25015" y="66454"/>
                  </a:lnTo>
                  <a:lnTo>
                    <a:pt x="24892" y="59134"/>
                  </a:lnTo>
                  <a:lnTo>
                    <a:pt x="27531" y="52314"/>
                  </a:lnTo>
                  <a:lnTo>
                    <a:pt x="32765" y="46862"/>
                  </a:lnTo>
                  <a:lnTo>
                    <a:pt x="39699" y="43811"/>
                  </a:lnTo>
                  <a:lnTo>
                    <a:pt x="46989" y="43687"/>
                  </a:lnTo>
                  <a:lnTo>
                    <a:pt x="80549" y="43687"/>
                  </a:lnTo>
                  <a:lnTo>
                    <a:pt x="0" y="0"/>
                  </a:lnTo>
                  <a:close/>
                </a:path>
                <a:path w="521335" h="737235">
                  <a:moveTo>
                    <a:pt x="62370" y="62069"/>
                  </a:moveTo>
                  <a:lnTo>
                    <a:pt x="43687" y="62484"/>
                  </a:lnTo>
                  <a:lnTo>
                    <a:pt x="36872" y="79886"/>
                  </a:lnTo>
                  <a:lnTo>
                    <a:pt x="40386" y="81232"/>
                  </a:lnTo>
                  <a:lnTo>
                    <a:pt x="47676" y="81103"/>
                  </a:lnTo>
                  <a:lnTo>
                    <a:pt x="54610" y="78104"/>
                  </a:lnTo>
                  <a:lnTo>
                    <a:pt x="59826" y="72600"/>
                  </a:lnTo>
                  <a:lnTo>
                    <a:pt x="62436" y="65786"/>
                  </a:lnTo>
                  <a:lnTo>
                    <a:pt x="62370" y="62069"/>
                  </a:lnTo>
                  <a:close/>
                </a:path>
                <a:path w="521335" h="737235">
                  <a:moveTo>
                    <a:pt x="46989" y="43687"/>
                  </a:moveTo>
                  <a:lnTo>
                    <a:pt x="25015" y="66454"/>
                  </a:lnTo>
                  <a:lnTo>
                    <a:pt x="28066" y="73405"/>
                  </a:lnTo>
                  <a:lnTo>
                    <a:pt x="33571" y="78622"/>
                  </a:lnTo>
                  <a:lnTo>
                    <a:pt x="36872" y="79886"/>
                  </a:lnTo>
                  <a:lnTo>
                    <a:pt x="43687" y="62484"/>
                  </a:lnTo>
                  <a:lnTo>
                    <a:pt x="62370" y="62069"/>
                  </a:lnTo>
                  <a:lnTo>
                    <a:pt x="62307" y="58495"/>
                  </a:lnTo>
                  <a:lnTo>
                    <a:pt x="59309" y="51562"/>
                  </a:lnTo>
                  <a:lnTo>
                    <a:pt x="53804" y="46327"/>
                  </a:lnTo>
                  <a:lnTo>
                    <a:pt x="46989" y="43687"/>
                  </a:lnTo>
                  <a:close/>
                </a:path>
                <a:path w="521335" h="737235">
                  <a:moveTo>
                    <a:pt x="80549" y="43687"/>
                  </a:moveTo>
                  <a:lnTo>
                    <a:pt x="46989" y="43687"/>
                  </a:lnTo>
                  <a:lnTo>
                    <a:pt x="53804" y="46327"/>
                  </a:lnTo>
                  <a:lnTo>
                    <a:pt x="59309" y="51562"/>
                  </a:lnTo>
                  <a:lnTo>
                    <a:pt x="62307" y="58495"/>
                  </a:lnTo>
                  <a:lnTo>
                    <a:pt x="62370" y="62069"/>
                  </a:lnTo>
                  <a:lnTo>
                    <a:pt x="112394" y="60960"/>
                  </a:lnTo>
                  <a:lnTo>
                    <a:pt x="80549" y="43687"/>
                  </a:lnTo>
                  <a:close/>
                </a:path>
                <a:path w="521335" h="737235">
                  <a:moveTo>
                    <a:pt x="112521" y="137413"/>
                  </a:moveTo>
                  <a:lnTo>
                    <a:pt x="90547" y="160127"/>
                  </a:lnTo>
                  <a:lnTo>
                    <a:pt x="93599" y="167004"/>
                  </a:lnTo>
                  <a:lnTo>
                    <a:pt x="93599" y="167131"/>
                  </a:lnTo>
                  <a:lnTo>
                    <a:pt x="99050" y="172348"/>
                  </a:lnTo>
                  <a:lnTo>
                    <a:pt x="105870" y="174958"/>
                  </a:lnTo>
                  <a:lnTo>
                    <a:pt x="113190" y="174829"/>
                  </a:lnTo>
                  <a:lnTo>
                    <a:pt x="120141" y="171831"/>
                  </a:lnTo>
                  <a:lnTo>
                    <a:pt x="125358" y="166326"/>
                  </a:lnTo>
                  <a:lnTo>
                    <a:pt x="127968" y="159511"/>
                  </a:lnTo>
                  <a:lnTo>
                    <a:pt x="127839" y="152221"/>
                  </a:lnTo>
                  <a:lnTo>
                    <a:pt x="124840" y="145287"/>
                  </a:lnTo>
                  <a:lnTo>
                    <a:pt x="119336" y="140053"/>
                  </a:lnTo>
                  <a:lnTo>
                    <a:pt x="112521" y="137413"/>
                  </a:lnTo>
                  <a:close/>
                </a:path>
                <a:path w="521335" h="737235">
                  <a:moveTo>
                    <a:pt x="178053" y="231108"/>
                  </a:moveTo>
                  <a:lnTo>
                    <a:pt x="156079" y="253797"/>
                  </a:lnTo>
                  <a:lnTo>
                    <a:pt x="159130" y="260731"/>
                  </a:lnTo>
                  <a:lnTo>
                    <a:pt x="164582" y="266021"/>
                  </a:lnTo>
                  <a:lnTo>
                    <a:pt x="171402" y="268636"/>
                  </a:lnTo>
                  <a:lnTo>
                    <a:pt x="178722" y="268537"/>
                  </a:lnTo>
                  <a:lnTo>
                    <a:pt x="185674" y="265556"/>
                  </a:lnTo>
                  <a:lnTo>
                    <a:pt x="190890" y="260052"/>
                  </a:lnTo>
                  <a:lnTo>
                    <a:pt x="193500" y="253237"/>
                  </a:lnTo>
                  <a:lnTo>
                    <a:pt x="193371" y="245947"/>
                  </a:lnTo>
                  <a:lnTo>
                    <a:pt x="190373" y="239013"/>
                  </a:lnTo>
                  <a:lnTo>
                    <a:pt x="184868" y="233723"/>
                  </a:lnTo>
                  <a:lnTo>
                    <a:pt x="178053" y="231108"/>
                  </a:lnTo>
                  <a:close/>
                </a:path>
                <a:path w="521335" h="737235">
                  <a:moveTo>
                    <a:pt x="243522" y="324786"/>
                  </a:moveTo>
                  <a:lnTo>
                    <a:pt x="236239" y="324915"/>
                  </a:lnTo>
                  <a:lnTo>
                    <a:pt x="229362" y="327913"/>
                  </a:lnTo>
                  <a:lnTo>
                    <a:pt x="224127" y="333418"/>
                  </a:lnTo>
                  <a:lnTo>
                    <a:pt x="221487" y="340232"/>
                  </a:lnTo>
                  <a:lnTo>
                    <a:pt x="221611" y="347523"/>
                  </a:lnTo>
                  <a:lnTo>
                    <a:pt x="224662" y="354456"/>
                  </a:lnTo>
                  <a:lnTo>
                    <a:pt x="230114" y="359691"/>
                  </a:lnTo>
                  <a:lnTo>
                    <a:pt x="236934" y="362330"/>
                  </a:lnTo>
                  <a:lnTo>
                    <a:pt x="244254" y="362207"/>
                  </a:lnTo>
                  <a:lnTo>
                    <a:pt x="251205" y="359156"/>
                  </a:lnTo>
                  <a:lnTo>
                    <a:pt x="256422" y="353704"/>
                  </a:lnTo>
                  <a:lnTo>
                    <a:pt x="259032" y="346884"/>
                  </a:lnTo>
                  <a:lnTo>
                    <a:pt x="258903" y="339564"/>
                  </a:lnTo>
                  <a:lnTo>
                    <a:pt x="255904" y="332613"/>
                  </a:lnTo>
                  <a:lnTo>
                    <a:pt x="250328" y="327396"/>
                  </a:lnTo>
                  <a:lnTo>
                    <a:pt x="243522" y="324786"/>
                  </a:lnTo>
                  <a:close/>
                </a:path>
                <a:path w="521335" h="737235">
                  <a:moveTo>
                    <a:pt x="309054" y="418512"/>
                  </a:moveTo>
                  <a:lnTo>
                    <a:pt x="301771" y="418641"/>
                  </a:lnTo>
                  <a:lnTo>
                    <a:pt x="294893" y="421639"/>
                  </a:lnTo>
                  <a:lnTo>
                    <a:pt x="289657" y="427144"/>
                  </a:lnTo>
                  <a:lnTo>
                    <a:pt x="287004" y="433958"/>
                  </a:lnTo>
                  <a:lnTo>
                    <a:pt x="287089" y="441249"/>
                  </a:lnTo>
                  <a:lnTo>
                    <a:pt x="290067" y="448182"/>
                  </a:lnTo>
                  <a:lnTo>
                    <a:pt x="295644" y="453417"/>
                  </a:lnTo>
                  <a:lnTo>
                    <a:pt x="302450" y="456056"/>
                  </a:lnTo>
                  <a:lnTo>
                    <a:pt x="309733" y="455933"/>
                  </a:lnTo>
                  <a:lnTo>
                    <a:pt x="316611" y="452881"/>
                  </a:lnTo>
                  <a:lnTo>
                    <a:pt x="321847" y="447430"/>
                  </a:lnTo>
                  <a:lnTo>
                    <a:pt x="324500" y="440610"/>
                  </a:lnTo>
                  <a:lnTo>
                    <a:pt x="324415" y="433290"/>
                  </a:lnTo>
                  <a:lnTo>
                    <a:pt x="321437" y="426338"/>
                  </a:lnTo>
                  <a:lnTo>
                    <a:pt x="315860" y="421122"/>
                  </a:lnTo>
                  <a:lnTo>
                    <a:pt x="309054" y="418512"/>
                  </a:lnTo>
                  <a:close/>
                </a:path>
                <a:path w="521335" h="737235">
                  <a:moveTo>
                    <a:pt x="374570" y="512190"/>
                  </a:moveTo>
                  <a:lnTo>
                    <a:pt x="352590" y="534336"/>
                  </a:lnTo>
                  <a:lnTo>
                    <a:pt x="352601" y="534957"/>
                  </a:lnTo>
                  <a:lnTo>
                    <a:pt x="355600" y="541908"/>
                  </a:lnTo>
                  <a:lnTo>
                    <a:pt x="361176" y="547125"/>
                  </a:lnTo>
                  <a:lnTo>
                    <a:pt x="367982" y="549735"/>
                  </a:lnTo>
                  <a:lnTo>
                    <a:pt x="375265" y="549606"/>
                  </a:lnTo>
                  <a:lnTo>
                    <a:pt x="382142" y="546607"/>
                  </a:lnTo>
                  <a:lnTo>
                    <a:pt x="387377" y="541156"/>
                  </a:lnTo>
                  <a:lnTo>
                    <a:pt x="390016" y="534336"/>
                  </a:lnTo>
                  <a:lnTo>
                    <a:pt x="389893" y="527016"/>
                  </a:lnTo>
                  <a:lnTo>
                    <a:pt x="386841" y="520064"/>
                  </a:lnTo>
                  <a:lnTo>
                    <a:pt x="381390" y="514830"/>
                  </a:lnTo>
                  <a:lnTo>
                    <a:pt x="374570" y="512190"/>
                  </a:lnTo>
                  <a:close/>
                </a:path>
                <a:path w="521335" h="737235">
                  <a:moveTo>
                    <a:pt x="440102" y="605916"/>
                  </a:moveTo>
                  <a:lnTo>
                    <a:pt x="432782" y="606040"/>
                  </a:lnTo>
                  <a:lnTo>
                    <a:pt x="425830" y="609091"/>
                  </a:lnTo>
                  <a:lnTo>
                    <a:pt x="420614" y="614543"/>
                  </a:lnTo>
                  <a:lnTo>
                    <a:pt x="418004" y="621363"/>
                  </a:lnTo>
                  <a:lnTo>
                    <a:pt x="418133" y="628683"/>
                  </a:lnTo>
                  <a:lnTo>
                    <a:pt x="421131" y="635634"/>
                  </a:lnTo>
                  <a:lnTo>
                    <a:pt x="426636" y="640851"/>
                  </a:lnTo>
                  <a:lnTo>
                    <a:pt x="433450" y="643461"/>
                  </a:lnTo>
                  <a:lnTo>
                    <a:pt x="440741" y="643332"/>
                  </a:lnTo>
                  <a:lnTo>
                    <a:pt x="447675" y="640333"/>
                  </a:lnTo>
                  <a:lnTo>
                    <a:pt x="452909" y="634829"/>
                  </a:lnTo>
                  <a:lnTo>
                    <a:pt x="455548" y="628014"/>
                  </a:lnTo>
                  <a:lnTo>
                    <a:pt x="455425" y="620724"/>
                  </a:lnTo>
                  <a:lnTo>
                    <a:pt x="452374" y="613790"/>
                  </a:lnTo>
                  <a:lnTo>
                    <a:pt x="446922" y="608556"/>
                  </a:lnTo>
                  <a:lnTo>
                    <a:pt x="440102" y="605916"/>
                  </a:lnTo>
                  <a:close/>
                </a:path>
                <a:path w="521335" h="737235">
                  <a:moveTo>
                    <a:pt x="505634" y="699643"/>
                  </a:moveTo>
                  <a:lnTo>
                    <a:pt x="483654" y="721740"/>
                  </a:lnTo>
                  <a:lnTo>
                    <a:pt x="483665" y="722356"/>
                  </a:lnTo>
                  <a:lnTo>
                    <a:pt x="486663" y="729233"/>
                  </a:lnTo>
                  <a:lnTo>
                    <a:pt x="492168" y="734577"/>
                  </a:lnTo>
                  <a:lnTo>
                    <a:pt x="498983" y="737187"/>
                  </a:lnTo>
                  <a:lnTo>
                    <a:pt x="506273" y="737058"/>
                  </a:lnTo>
                  <a:lnTo>
                    <a:pt x="513206" y="734059"/>
                  </a:lnTo>
                  <a:lnTo>
                    <a:pt x="518441" y="728555"/>
                  </a:lnTo>
                  <a:lnTo>
                    <a:pt x="521080" y="721740"/>
                  </a:lnTo>
                  <a:lnTo>
                    <a:pt x="520957" y="714450"/>
                  </a:lnTo>
                  <a:lnTo>
                    <a:pt x="517905" y="707516"/>
                  </a:lnTo>
                  <a:lnTo>
                    <a:pt x="512454" y="702282"/>
                  </a:lnTo>
                  <a:lnTo>
                    <a:pt x="505634" y="6996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29761" y="4263389"/>
              <a:ext cx="1274445" cy="83820"/>
            </a:xfrm>
            <a:custGeom>
              <a:avLst/>
              <a:gdLst/>
              <a:ahLst/>
              <a:cxnLst/>
              <a:rect l="l" t="t" r="r" b="b"/>
              <a:pathLst>
                <a:path w="1274445" h="83820">
                  <a:moveTo>
                    <a:pt x="1274064" y="0"/>
                  </a:moveTo>
                  <a:lnTo>
                    <a:pt x="0" y="83820"/>
                  </a:lnTo>
                </a:path>
              </a:pathLst>
            </a:custGeom>
            <a:ln w="381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2071497" y="3894582"/>
            <a:ext cx="781685" cy="650240"/>
            <a:chOff x="2071497" y="3894582"/>
            <a:chExt cx="781685" cy="650240"/>
          </a:xfrm>
        </p:grpSpPr>
        <p:sp>
          <p:nvSpPr>
            <p:cNvPr id="18" name="object 18"/>
            <p:cNvSpPr/>
            <p:nvPr/>
          </p:nvSpPr>
          <p:spPr>
            <a:xfrm>
              <a:off x="2071497" y="3894582"/>
              <a:ext cx="114300" cy="438150"/>
            </a:xfrm>
            <a:custGeom>
              <a:avLst/>
              <a:gdLst/>
              <a:ahLst/>
              <a:cxnLst/>
              <a:rect l="l" t="t" r="r" b="b"/>
              <a:pathLst>
                <a:path w="114300" h="438150">
                  <a:moveTo>
                    <a:pt x="86759" y="57150"/>
                  </a:moveTo>
                  <a:lnTo>
                    <a:pt x="58546" y="57150"/>
                  </a:lnTo>
                  <a:lnTo>
                    <a:pt x="65873" y="58810"/>
                  </a:lnTo>
                  <a:lnTo>
                    <a:pt x="71818" y="63007"/>
                  </a:lnTo>
                  <a:lnTo>
                    <a:pt x="75763" y="69133"/>
                  </a:lnTo>
                  <a:lnTo>
                    <a:pt x="77021" y="76200"/>
                  </a:lnTo>
                  <a:lnTo>
                    <a:pt x="77088" y="76708"/>
                  </a:lnTo>
                  <a:lnTo>
                    <a:pt x="75428" y="84034"/>
                  </a:lnTo>
                  <a:lnTo>
                    <a:pt x="73380" y="86935"/>
                  </a:lnTo>
                  <a:lnTo>
                    <a:pt x="114300" y="115570"/>
                  </a:lnTo>
                  <a:lnTo>
                    <a:pt x="86759" y="57150"/>
                  </a:lnTo>
                  <a:close/>
                </a:path>
                <a:path w="114300" h="438150">
                  <a:moveTo>
                    <a:pt x="59816" y="0"/>
                  </a:moveTo>
                  <a:lnTo>
                    <a:pt x="0" y="112903"/>
                  </a:lnTo>
                  <a:lnTo>
                    <a:pt x="42239" y="86191"/>
                  </a:lnTo>
                  <a:lnTo>
                    <a:pt x="40316" y="83212"/>
                  </a:lnTo>
                  <a:lnTo>
                    <a:pt x="39057" y="76200"/>
                  </a:lnTo>
                  <a:lnTo>
                    <a:pt x="58546" y="57150"/>
                  </a:lnTo>
                  <a:lnTo>
                    <a:pt x="86759" y="57150"/>
                  </a:lnTo>
                  <a:lnTo>
                    <a:pt x="59816" y="0"/>
                  </a:lnTo>
                  <a:close/>
                </a:path>
                <a:path w="114300" h="438150">
                  <a:moveTo>
                    <a:pt x="58038" y="76200"/>
                  </a:moveTo>
                  <a:lnTo>
                    <a:pt x="42239" y="86191"/>
                  </a:lnTo>
                  <a:lnTo>
                    <a:pt x="44275" y="89344"/>
                  </a:lnTo>
                  <a:lnTo>
                    <a:pt x="50258" y="93571"/>
                  </a:lnTo>
                  <a:lnTo>
                    <a:pt x="57657" y="95250"/>
                  </a:lnTo>
                  <a:lnTo>
                    <a:pt x="65105" y="93924"/>
                  </a:lnTo>
                  <a:lnTo>
                    <a:pt x="71231" y="89979"/>
                  </a:lnTo>
                  <a:lnTo>
                    <a:pt x="73380" y="86935"/>
                  </a:lnTo>
                  <a:lnTo>
                    <a:pt x="58038" y="76200"/>
                  </a:lnTo>
                  <a:close/>
                </a:path>
                <a:path w="114300" h="438150">
                  <a:moveTo>
                    <a:pt x="77021" y="76200"/>
                  </a:moveTo>
                  <a:lnTo>
                    <a:pt x="58038" y="76200"/>
                  </a:lnTo>
                  <a:lnTo>
                    <a:pt x="73380" y="86935"/>
                  </a:lnTo>
                  <a:lnTo>
                    <a:pt x="75428" y="84034"/>
                  </a:lnTo>
                  <a:lnTo>
                    <a:pt x="77088" y="76708"/>
                  </a:lnTo>
                  <a:lnTo>
                    <a:pt x="77021" y="76200"/>
                  </a:lnTo>
                  <a:close/>
                </a:path>
                <a:path w="114300" h="438150">
                  <a:moveTo>
                    <a:pt x="58546" y="57150"/>
                  </a:moveTo>
                  <a:lnTo>
                    <a:pt x="51079" y="58475"/>
                  </a:lnTo>
                  <a:lnTo>
                    <a:pt x="44910" y="62420"/>
                  </a:lnTo>
                  <a:lnTo>
                    <a:pt x="40669" y="68365"/>
                  </a:lnTo>
                  <a:lnTo>
                    <a:pt x="38988" y="75692"/>
                  </a:lnTo>
                  <a:lnTo>
                    <a:pt x="39148" y="76708"/>
                  </a:lnTo>
                  <a:lnTo>
                    <a:pt x="40316" y="83212"/>
                  </a:lnTo>
                  <a:lnTo>
                    <a:pt x="42239" y="86191"/>
                  </a:lnTo>
                  <a:lnTo>
                    <a:pt x="58038" y="76200"/>
                  </a:lnTo>
                  <a:lnTo>
                    <a:pt x="77021" y="76200"/>
                  </a:lnTo>
                  <a:lnTo>
                    <a:pt x="75763" y="69133"/>
                  </a:lnTo>
                  <a:lnTo>
                    <a:pt x="71818" y="63007"/>
                  </a:lnTo>
                  <a:lnTo>
                    <a:pt x="65873" y="58810"/>
                  </a:lnTo>
                  <a:lnTo>
                    <a:pt x="58546" y="57150"/>
                  </a:lnTo>
                  <a:close/>
                </a:path>
                <a:path w="114300" h="438150">
                  <a:moveTo>
                    <a:pt x="55879" y="171450"/>
                  </a:moveTo>
                  <a:lnTo>
                    <a:pt x="48414" y="172775"/>
                  </a:lnTo>
                  <a:lnTo>
                    <a:pt x="42259" y="176720"/>
                  </a:lnTo>
                  <a:lnTo>
                    <a:pt x="38056" y="182665"/>
                  </a:lnTo>
                  <a:lnTo>
                    <a:pt x="36448" y="189992"/>
                  </a:lnTo>
                  <a:lnTo>
                    <a:pt x="37703" y="197566"/>
                  </a:lnTo>
                  <a:lnTo>
                    <a:pt x="41656" y="203692"/>
                  </a:lnTo>
                  <a:lnTo>
                    <a:pt x="47609" y="207889"/>
                  </a:lnTo>
                  <a:lnTo>
                    <a:pt x="54990" y="209550"/>
                  </a:lnTo>
                  <a:lnTo>
                    <a:pt x="62456" y="208224"/>
                  </a:lnTo>
                  <a:lnTo>
                    <a:pt x="68611" y="204279"/>
                  </a:lnTo>
                  <a:lnTo>
                    <a:pt x="72814" y="198334"/>
                  </a:lnTo>
                  <a:lnTo>
                    <a:pt x="74421" y="191008"/>
                  </a:lnTo>
                  <a:lnTo>
                    <a:pt x="73114" y="183487"/>
                  </a:lnTo>
                  <a:lnTo>
                    <a:pt x="69199" y="177355"/>
                  </a:lnTo>
                  <a:lnTo>
                    <a:pt x="63259" y="173128"/>
                  </a:lnTo>
                  <a:lnTo>
                    <a:pt x="55879" y="171450"/>
                  </a:lnTo>
                  <a:close/>
                </a:path>
                <a:path w="114300" h="438150">
                  <a:moveTo>
                    <a:pt x="53212" y="285750"/>
                  </a:moveTo>
                  <a:lnTo>
                    <a:pt x="45765" y="287075"/>
                  </a:lnTo>
                  <a:lnTo>
                    <a:pt x="39639" y="291020"/>
                  </a:lnTo>
                  <a:lnTo>
                    <a:pt x="35442" y="296965"/>
                  </a:lnTo>
                  <a:lnTo>
                    <a:pt x="33781" y="304292"/>
                  </a:lnTo>
                  <a:lnTo>
                    <a:pt x="35089" y="311866"/>
                  </a:lnTo>
                  <a:lnTo>
                    <a:pt x="39004" y="317992"/>
                  </a:lnTo>
                  <a:lnTo>
                    <a:pt x="44944" y="322189"/>
                  </a:lnTo>
                  <a:lnTo>
                    <a:pt x="52323" y="323850"/>
                  </a:lnTo>
                  <a:lnTo>
                    <a:pt x="59791" y="322542"/>
                  </a:lnTo>
                  <a:lnTo>
                    <a:pt x="65960" y="318627"/>
                  </a:lnTo>
                  <a:lnTo>
                    <a:pt x="70201" y="312687"/>
                  </a:lnTo>
                  <a:lnTo>
                    <a:pt x="71881" y="305308"/>
                  </a:lnTo>
                  <a:lnTo>
                    <a:pt x="70554" y="297787"/>
                  </a:lnTo>
                  <a:lnTo>
                    <a:pt x="66595" y="291655"/>
                  </a:lnTo>
                  <a:lnTo>
                    <a:pt x="60612" y="287428"/>
                  </a:lnTo>
                  <a:lnTo>
                    <a:pt x="53212" y="285750"/>
                  </a:lnTo>
                  <a:close/>
                </a:path>
                <a:path w="114300" h="438150">
                  <a:moveTo>
                    <a:pt x="50545" y="400050"/>
                  </a:moveTo>
                  <a:lnTo>
                    <a:pt x="43152" y="401377"/>
                  </a:lnTo>
                  <a:lnTo>
                    <a:pt x="37020" y="405336"/>
                  </a:lnTo>
                  <a:lnTo>
                    <a:pt x="32793" y="411319"/>
                  </a:lnTo>
                  <a:lnTo>
                    <a:pt x="31114" y="418719"/>
                  </a:lnTo>
                  <a:lnTo>
                    <a:pt x="32442" y="426166"/>
                  </a:lnTo>
                  <a:lnTo>
                    <a:pt x="36401" y="432292"/>
                  </a:lnTo>
                  <a:lnTo>
                    <a:pt x="42384" y="436489"/>
                  </a:lnTo>
                  <a:lnTo>
                    <a:pt x="49783" y="438150"/>
                  </a:lnTo>
                  <a:lnTo>
                    <a:pt x="57177" y="436842"/>
                  </a:lnTo>
                  <a:lnTo>
                    <a:pt x="63309" y="432927"/>
                  </a:lnTo>
                  <a:lnTo>
                    <a:pt x="67536" y="426987"/>
                  </a:lnTo>
                  <a:lnTo>
                    <a:pt x="69214" y="419608"/>
                  </a:lnTo>
                  <a:lnTo>
                    <a:pt x="67887" y="412087"/>
                  </a:lnTo>
                  <a:lnTo>
                    <a:pt x="63928" y="405955"/>
                  </a:lnTo>
                  <a:lnTo>
                    <a:pt x="57945" y="401728"/>
                  </a:lnTo>
                  <a:lnTo>
                    <a:pt x="50545" y="400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96262" y="4370070"/>
              <a:ext cx="737870" cy="155575"/>
            </a:xfrm>
            <a:custGeom>
              <a:avLst/>
              <a:gdLst/>
              <a:ahLst/>
              <a:cxnLst/>
              <a:rect l="l" t="t" r="r" b="b"/>
              <a:pathLst>
                <a:path w="737869" h="155575">
                  <a:moveTo>
                    <a:pt x="737615" y="155447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243" y="136218"/>
            <a:ext cx="7953375" cy="119824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5200" dirty="0"/>
              <a:t>When</a:t>
            </a:r>
            <a:r>
              <a:rPr sz="5200" spc="-55" dirty="0"/>
              <a:t> </a:t>
            </a:r>
            <a:r>
              <a:rPr sz="5200" dirty="0"/>
              <a:t>is</a:t>
            </a:r>
            <a:r>
              <a:rPr sz="5200" spc="-30" dirty="0"/>
              <a:t> </a:t>
            </a:r>
            <a:r>
              <a:rPr sz="5200" dirty="0"/>
              <a:t>an</a:t>
            </a:r>
            <a:r>
              <a:rPr sz="5200" spc="-30" dirty="0"/>
              <a:t> </a:t>
            </a:r>
            <a:r>
              <a:rPr sz="5200" dirty="0"/>
              <a:t>Execution</a:t>
            </a:r>
            <a:r>
              <a:rPr sz="5200" spc="-55" dirty="0"/>
              <a:t> </a:t>
            </a:r>
            <a:r>
              <a:rPr sz="5200" dirty="0"/>
              <a:t>Not</a:t>
            </a:r>
            <a:r>
              <a:rPr sz="5200" spc="-30" dirty="0"/>
              <a:t> </a:t>
            </a:r>
            <a:r>
              <a:rPr sz="5200" spc="-25" dirty="0"/>
              <a:t>SC?</a:t>
            </a:r>
            <a:endParaRPr sz="5200"/>
          </a:p>
          <a:p>
            <a:pPr marL="1636395">
              <a:lnSpc>
                <a:spcPct val="100000"/>
              </a:lnSpc>
              <a:spcBef>
                <a:spcPts val="225"/>
              </a:spcBef>
            </a:pPr>
            <a:r>
              <a:rPr sz="1700" b="0" dirty="0">
                <a:latin typeface="Calibri"/>
                <a:cs typeface="Calibri"/>
              </a:rPr>
              <a:t>When</a:t>
            </a:r>
            <a:r>
              <a:rPr sz="1700" b="0" spc="-65" dirty="0">
                <a:latin typeface="Calibri"/>
                <a:cs typeface="Calibri"/>
              </a:rPr>
              <a:t> </a:t>
            </a:r>
            <a:r>
              <a:rPr sz="1700" b="0" dirty="0">
                <a:latin typeface="Calibri"/>
                <a:cs typeface="Calibri"/>
              </a:rPr>
              <a:t>a</a:t>
            </a:r>
            <a:r>
              <a:rPr sz="1700" b="0" spc="-55" dirty="0">
                <a:latin typeface="Calibri"/>
                <a:cs typeface="Calibri"/>
              </a:rPr>
              <a:t> </a:t>
            </a:r>
            <a:r>
              <a:rPr sz="1700" b="0" dirty="0">
                <a:latin typeface="Calibri"/>
                <a:cs typeface="Calibri"/>
              </a:rPr>
              <a:t>memory</a:t>
            </a:r>
            <a:r>
              <a:rPr sz="1700" b="0" spc="-80" dirty="0">
                <a:latin typeface="Calibri"/>
                <a:cs typeface="Calibri"/>
              </a:rPr>
              <a:t> </a:t>
            </a:r>
            <a:r>
              <a:rPr sz="1700" b="0" spc="-10" dirty="0">
                <a:latin typeface="Calibri"/>
                <a:cs typeface="Calibri"/>
              </a:rPr>
              <a:t>operation</a:t>
            </a:r>
            <a:r>
              <a:rPr sz="1700" b="0" spc="-60" dirty="0">
                <a:latin typeface="Calibri"/>
                <a:cs typeface="Calibri"/>
              </a:rPr>
              <a:t> </a:t>
            </a:r>
            <a:r>
              <a:rPr sz="1700" b="0" dirty="0">
                <a:latin typeface="Calibri"/>
                <a:cs typeface="Calibri"/>
              </a:rPr>
              <a:t>happens</a:t>
            </a:r>
            <a:r>
              <a:rPr sz="1700" b="0" spc="-65" dirty="0">
                <a:latin typeface="Calibri"/>
                <a:cs typeface="Calibri"/>
              </a:rPr>
              <a:t> </a:t>
            </a:r>
            <a:r>
              <a:rPr sz="1700" b="0" spc="-10" dirty="0">
                <a:latin typeface="Calibri"/>
                <a:cs typeface="Calibri"/>
              </a:rPr>
              <a:t>before</a:t>
            </a:r>
            <a:r>
              <a:rPr sz="1700" b="0" spc="-70" dirty="0">
                <a:latin typeface="Calibri"/>
                <a:cs typeface="Calibri"/>
              </a:rPr>
              <a:t> </a:t>
            </a:r>
            <a:r>
              <a:rPr sz="1700" b="0" spc="-10" dirty="0">
                <a:latin typeface="Calibri"/>
                <a:cs typeface="Calibri"/>
              </a:rPr>
              <a:t>itself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36394" y="2774695"/>
            <a:ext cx="1946910" cy="19964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  <a:tabLst>
                <a:tab pos="1933575" algn="l"/>
              </a:tabLst>
            </a:pPr>
            <a:r>
              <a:rPr sz="2950" u="heavy" spc="-2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Execution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  <a:p>
            <a:pPr marL="12700" marR="202565" indent="15240">
              <a:lnSpc>
                <a:spcPct val="103099"/>
              </a:lnSpc>
              <a:spcBef>
                <a:spcPts val="15"/>
              </a:spcBef>
            </a:pPr>
            <a:r>
              <a:rPr sz="2500" dirty="0">
                <a:latin typeface="Calibri"/>
                <a:cs typeface="Calibri"/>
              </a:rPr>
              <a:t>r1=Y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[r1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&lt;-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0] </a:t>
            </a:r>
            <a:r>
              <a:rPr sz="2500" dirty="0">
                <a:latin typeface="Calibri"/>
                <a:cs typeface="Calibri"/>
              </a:rPr>
              <a:t>r2=X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[r2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&lt;-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-35" dirty="0">
                <a:latin typeface="Calibri"/>
                <a:cs typeface="Calibri"/>
              </a:rPr>
              <a:t>0]</a:t>
            </a:r>
            <a:endParaRPr sz="2500">
              <a:latin typeface="Calibri"/>
              <a:cs typeface="Calibri"/>
            </a:endParaRPr>
          </a:p>
          <a:p>
            <a:pPr marL="690245" marR="756285" indent="-1905" algn="ctr">
              <a:lnSpc>
                <a:spcPts val="2740"/>
              </a:lnSpc>
              <a:spcBef>
                <a:spcPts val="330"/>
              </a:spcBef>
            </a:pPr>
            <a:r>
              <a:rPr sz="2500" spc="-25" dirty="0">
                <a:latin typeface="Calibri"/>
                <a:cs typeface="Calibri"/>
              </a:rPr>
              <a:t>X=1 Y=1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25665" y="3528821"/>
            <a:ext cx="51625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5" dirty="0">
                <a:latin typeface="Calibri"/>
                <a:cs typeface="Calibri"/>
              </a:rPr>
              <a:t>X=1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83628" y="4198746"/>
            <a:ext cx="61722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0" dirty="0">
                <a:latin typeface="Calibri"/>
                <a:cs typeface="Calibri"/>
              </a:rPr>
              <a:t>r1=Y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58225" y="3511041"/>
            <a:ext cx="505459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5" dirty="0"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88502" y="4180713"/>
            <a:ext cx="62865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0" dirty="0">
                <a:latin typeface="Calibri"/>
                <a:cs typeface="Calibri"/>
              </a:rPr>
              <a:t>r2=X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63970" y="2752470"/>
            <a:ext cx="3500754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spc="-10" dirty="0">
                <a:latin typeface="Calibri"/>
                <a:cs typeface="Calibri"/>
              </a:rPr>
              <a:t>Happens-</a:t>
            </a:r>
            <a:r>
              <a:rPr sz="2950" dirty="0">
                <a:latin typeface="Calibri"/>
                <a:cs typeface="Calibri"/>
              </a:rPr>
              <a:t>Before</a:t>
            </a:r>
            <a:r>
              <a:rPr sz="2950" spc="-60" dirty="0">
                <a:latin typeface="Calibri"/>
                <a:cs typeface="Calibri"/>
              </a:rPr>
              <a:t> </a:t>
            </a:r>
            <a:r>
              <a:rPr sz="2950" spc="-20" dirty="0">
                <a:latin typeface="Calibri"/>
                <a:cs typeface="Calibri"/>
              </a:rPr>
              <a:t>Graph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67193" y="3277361"/>
            <a:ext cx="1874520" cy="1905"/>
          </a:xfrm>
          <a:custGeom>
            <a:avLst/>
            <a:gdLst/>
            <a:ahLst/>
            <a:cxnLst/>
            <a:rect l="l" t="t" r="r" b="b"/>
            <a:pathLst>
              <a:path w="1874520" h="1904">
                <a:moveTo>
                  <a:pt x="0" y="0"/>
                </a:moveTo>
                <a:lnTo>
                  <a:pt x="1874520" y="1524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845552" y="3768852"/>
            <a:ext cx="840105" cy="577850"/>
            <a:chOff x="7845552" y="3768852"/>
            <a:chExt cx="840105" cy="57785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45552" y="3768852"/>
              <a:ext cx="827531" cy="5775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5552" y="3768852"/>
              <a:ext cx="839724" cy="553212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7477125" y="3977513"/>
            <a:ext cx="114300" cy="324485"/>
          </a:xfrm>
          <a:custGeom>
            <a:avLst/>
            <a:gdLst/>
            <a:ahLst/>
            <a:cxnLst/>
            <a:rect l="l" t="t" r="r" b="b"/>
            <a:pathLst>
              <a:path w="114300" h="324485">
                <a:moveTo>
                  <a:pt x="0" y="209423"/>
                </a:moveTo>
                <a:lnTo>
                  <a:pt x="56769" y="323976"/>
                </a:lnTo>
                <a:lnTo>
                  <a:pt x="85598" y="266826"/>
                </a:lnTo>
                <a:lnTo>
                  <a:pt x="57023" y="266826"/>
                </a:lnTo>
                <a:lnTo>
                  <a:pt x="49599" y="265312"/>
                </a:lnTo>
                <a:lnTo>
                  <a:pt x="43545" y="261191"/>
                </a:lnTo>
                <a:lnTo>
                  <a:pt x="39467" y="255093"/>
                </a:lnTo>
                <a:lnTo>
                  <a:pt x="37973" y="247650"/>
                </a:lnTo>
                <a:lnTo>
                  <a:pt x="39487" y="240228"/>
                </a:lnTo>
                <a:lnTo>
                  <a:pt x="41472" y="237317"/>
                </a:lnTo>
                <a:lnTo>
                  <a:pt x="0" y="209423"/>
                </a:lnTo>
                <a:close/>
              </a:path>
              <a:path w="114300" h="324485">
                <a:moveTo>
                  <a:pt x="41472" y="237317"/>
                </a:moveTo>
                <a:lnTo>
                  <a:pt x="39487" y="240228"/>
                </a:lnTo>
                <a:lnTo>
                  <a:pt x="37973" y="247650"/>
                </a:lnTo>
                <a:lnTo>
                  <a:pt x="39467" y="255093"/>
                </a:lnTo>
                <a:lnTo>
                  <a:pt x="43545" y="261191"/>
                </a:lnTo>
                <a:lnTo>
                  <a:pt x="49599" y="265312"/>
                </a:lnTo>
                <a:lnTo>
                  <a:pt x="57023" y="266826"/>
                </a:lnTo>
                <a:lnTo>
                  <a:pt x="64392" y="265334"/>
                </a:lnTo>
                <a:lnTo>
                  <a:pt x="70453" y="261270"/>
                </a:lnTo>
                <a:lnTo>
                  <a:pt x="74560" y="255254"/>
                </a:lnTo>
                <a:lnTo>
                  <a:pt x="76073" y="247904"/>
                </a:lnTo>
                <a:lnTo>
                  <a:pt x="76073" y="247776"/>
                </a:lnTo>
                <a:lnTo>
                  <a:pt x="57023" y="247776"/>
                </a:lnTo>
                <a:lnTo>
                  <a:pt x="41472" y="237317"/>
                </a:lnTo>
                <a:close/>
              </a:path>
              <a:path w="114300" h="324485">
                <a:moveTo>
                  <a:pt x="114300" y="209931"/>
                </a:moveTo>
                <a:lnTo>
                  <a:pt x="72660" y="237444"/>
                </a:lnTo>
                <a:lnTo>
                  <a:pt x="74598" y="240353"/>
                </a:lnTo>
                <a:lnTo>
                  <a:pt x="76047" y="247650"/>
                </a:lnTo>
                <a:lnTo>
                  <a:pt x="57023" y="266826"/>
                </a:lnTo>
                <a:lnTo>
                  <a:pt x="85598" y="266826"/>
                </a:lnTo>
                <a:lnTo>
                  <a:pt x="114300" y="209931"/>
                </a:lnTo>
                <a:close/>
              </a:path>
              <a:path w="114300" h="324485">
                <a:moveTo>
                  <a:pt x="57150" y="228726"/>
                </a:moveTo>
                <a:lnTo>
                  <a:pt x="49706" y="230147"/>
                </a:lnTo>
                <a:lnTo>
                  <a:pt x="43608" y="234187"/>
                </a:lnTo>
                <a:lnTo>
                  <a:pt x="41472" y="237317"/>
                </a:lnTo>
                <a:lnTo>
                  <a:pt x="57023" y="247776"/>
                </a:lnTo>
                <a:lnTo>
                  <a:pt x="72660" y="237444"/>
                </a:lnTo>
                <a:lnTo>
                  <a:pt x="70564" y="234299"/>
                </a:lnTo>
                <a:lnTo>
                  <a:pt x="64553" y="230221"/>
                </a:lnTo>
                <a:lnTo>
                  <a:pt x="57150" y="228726"/>
                </a:lnTo>
                <a:close/>
              </a:path>
              <a:path w="114300" h="324485">
                <a:moveTo>
                  <a:pt x="72660" y="237444"/>
                </a:moveTo>
                <a:lnTo>
                  <a:pt x="57023" y="247776"/>
                </a:lnTo>
                <a:lnTo>
                  <a:pt x="76073" y="247776"/>
                </a:lnTo>
                <a:lnTo>
                  <a:pt x="74598" y="240353"/>
                </a:lnTo>
                <a:lnTo>
                  <a:pt x="72660" y="237444"/>
                </a:lnTo>
                <a:close/>
              </a:path>
              <a:path w="114300" h="324485">
                <a:moveTo>
                  <a:pt x="57530" y="114300"/>
                </a:moveTo>
                <a:lnTo>
                  <a:pt x="50105" y="115794"/>
                </a:lnTo>
                <a:lnTo>
                  <a:pt x="44037" y="119872"/>
                </a:lnTo>
                <a:lnTo>
                  <a:pt x="39921" y="125926"/>
                </a:lnTo>
                <a:lnTo>
                  <a:pt x="38353" y="133350"/>
                </a:lnTo>
                <a:lnTo>
                  <a:pt x="39848" y="140775"/>
                </a:lnTo>
                <a:lnTo>
                  <a:pt x="43926" y="146843"/>
                </a:lnTo>
                <a:lnTo>
                  <a:pt x="49980" y="150959"/>
                </a:lnTo>
                <a:lnTo>
                  <a:pt x="57403" y="152526"/>
                </a:lnTo>
                <a:lnTo>
                  <a:pt x="64827" y="151032"/>
                </a:lnTo>
                <a:lnTo>
                  <a:pt x="70881" y="146954"/>
                </a:lnTo>
                <a:lnTo>
                  <a:pt x="74959" y="140900"/>
                </a:lnTo>
                <a:lnTo>
                  <a:pt x="76453" y="133476"/>
                </a:lnTo>
                <a:lnTo>
                  <a:pt x="75033" y="126051"/>
                </a:lnTo>
                <a:lnTo>
                  <a:pt x="70992" y="119983"/>
                </a:lnTo>
                <a:lnTo>
                  <a:pt x="64952" y="115867"/>
                </a:lnTo>
                <a:lnTo>
                  <a:pt x="57530" y="114300"/>
                </a:lnTo>
                <a:close/>
              </a:path>
              <a:path w="114300" h="324485">
                <a:moveTo>
                  <a:pt x="57911" y="0"/>
                </a:moveTo>
                <a:lnTo>
                  <a:pt x="50488" y="1494"/>
                </a:lnTo>
                <a:lnTo>
                  <a:pt x="44434" y="5572"/>
                </a:lnTo>
                <a:lnTo>
                  <a:pt x="40356" y="11626"/>
                </a:lnTo>
                <a:lnTo>
                  <a:pt x="38861" y="19050"/>
                </a:lnTo>
                <a:lnTo>
                  <a:pt x="40282" y="26473"/>
                </a:lnTo>
                <a:lnTo>
                  <a:pt x="44323" y="32527"/>
                </a:lnTo>
                <a:lnTo>
                  <a:pt x="50363" y="36605"/>
                </a:lnTo>
                <a:lnTo>
                  <a:pt x="57784" y="38100"/>
                </a:lnTo>
                <a:lnTo>
                  <a:pt x="65210" y="36679"/>
                </a:lnTo>
                <a:lnTo>
                  <a:pt x="71278" y="32638"/>
                </a:lnTo>
                <a:lnTo>
                  <a:pt x="75394" y="26598"/>
                </a:lnTo>
                <a:lnTo>
                  <a:pt x="76961" y="19176"/>
                </a:lnTo>
                <a:lnTo>
                  <a:pt x="75467" y="11733"/>
                </a:lnTo>
                <a:lnTo>
                  <a:pt x="71389" y="5635"/>
                </a:lnTo>
                <a:lnTo>
                  <a:pt x="65335" y="1514"/>
                </a:lnTo>
                <a:lnTo>
                  <a:pt x="579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97493" y="3933316"/>
            <a:ext cx="114300" cy="324485"/>
          </a:xfrm>
          <a:custGeom>
            <a:avLst/>
            <a:gdLst/>
            <a:ahLst/>
            <a:cxnLst/>
            <a:rect l="l" t="t" r="r" b="b"/>
            <a:pathLst>
              <a:path w="114300" h="324485">
                <a:moveTo>
                  <a:pt x="0" y="209422"/>
                </a:moveTo>
                <a:lnTo>
                  <a:pt x="56768" y="323976"/>
                </a:lnTo>
                <a:lnTo>
                  <a:pt x="85598" y="266826"/>
                </a:lnTo>
                <a:lnTo>
                  <a:pt x="57023" y="266826"/>
                </a:lnTo>
                <a:lnTo>
                  <a:pt x="49599" y="265312"/>
                </a:lnTo>
                <a:lnTo>
                  <a:pt x="43545" y="261191"/>
                </a:lnTo>
                <a:lnTo>
                  <a:pt x="39467" y="255093"/>
                </a:lnTo>
                <a:lnTo>
                  <a:pt x="37973" y="247649"/>
                </a:lnTo>
                <a:lnTo>
                  <a:pt x="39487" y="240228"/>
                </a:lnTo>
                <a:lnTo>
                  <a:pt x="41472" y="237317"/>
                </a:lnTo>
                <a:lnTo>
                  <a:pt x="0" y="209422"/>
                </a:lnTo>
                <a:close/>
              </a:path>
              <a:path w="114300" h="324485">
                <a:moveTo>
                  <a:pt x="41472" y="237317"/>
                </a:moveTo>
                <a:lnTo>
                  <a:pt x="39487" y="240228"/>
                </a:lnTo>
                <a:lnTo>
                  <a:pt x="37973" y="247649"/>
                </a:lnTo>
                <a:lnTo>
                  <a:pt x="39467" y="255093"/>
                </a:lnTo>
                <a:lnTo>
                  <a:pt x="43545" y="261191"/>
                </a:lnTo>
                <a:lnTo>
                  <a:pt x="49599" y="265312"/>
                </a:lnTo>
                <a:lnTo>
                  <a:pt x="57023" y="266826"/>
                </a:lnTo>
                <a:lnTo>
                  <a:pt x="64392" y="265334"/>
                </a:lnTo>
                <a:lnTo>
                  <a:pt x="70453" y="261270"/>
                </a:lnTo>
                <a:lnTo>
                  <a:pt x="74560" y="255254"/>
                </a:lnTo>
                <a:lnTo>
                  <a:pt x="76073" y="247903"/>
                </a:lnTo>
                <a:lnTo>
                  <a:pt x="57023" y="247776"/>
                </a:lnTo>
                <a:lnTo>
                  <a:pt x="41472" y="237317"/>
                </a:lnTo>
                <a:close/>
              </a:path>
              <a:path w="114300" h="324485">
                <a:moveTo>
                  <a:pt x="114300" y="209930"/>
                </a:moveTo>
                <a:lnTo>
                  <a:pt x="72660" y="237444"/>
                </a:lnTo>
                <a:lnTo>
                  <a:pt x="74598" y="240353"/>
                </a:lnTo>
                <a:lnTo>
                  <a:pt x="76047" y="247649"/>
                </a:lnTo>
                <a:lnTo>
                  <a:pt x="57023" y="266826"/>
                </a:lnTo>
                <a:lnTo>
                  <a:pt x="85598" y="266826"/>
                </a:lnTo>
                <a:lnTo>
                  <a:pt x="114300" y="209930"/>
                </a:lnTo>
                <a:close/>
              </a:path>
              <a:path w="114300" h="324485">
                <a:moveTo>
                  <a:pt x="57150" y="228726"/>
                </a:moveTo>
                <a:lnTo>
                  <a:pt x="49706" y="230147"/>
                </a:lnTo>
                <a:lnTo>
                  <a:pt x="43608" y="234187"/>
                </a:lnTo>
                <a:lnTo>
                  <a:pt x="41472" y="237317"/>
                </a:lnTo>
                <a:lnTo>
                  <a:pt x="57023" y="247776"/>
                </a:lnTo>
                <a:lnTo>
                  <a:pt x="72660" y="237444"/>
                </a:lnTo>
                <a:lnTo>
                  <a:pt x="70564" y="234299"/>
                </a:lnTo>
                <a:lnTo>
                  <a:pt x="64553" y="230221"/>
                </a:lnTo>
                <a:lnTo>
                  <a:pt x="57150" y="228726"/>
                </a:lnTo>
                <a:close/>
              </a:path>
              <a:path w="114300" h="324485">
                <a:moveTo>
                  <a:pt x="72660" y="237444"/>
                </a:moveTo>
                <a:lnTo>
                  <a:pt x="57023" y="247776"/>
                </a:lnTo>
                <a:lnTo>
                  <a:pt x="76073" y="247776"/>
                </a:lnTo>
                <a:lnTo>
                  <a:pt x="74598" y="240353"/>
                </a:lnTo>
                <a:lnTo>
                  <a:pt x="72660" y="237444"/>
                </a:lnTo>
                <a:close/>
              </a:path>
              <a:path w="114300" h="324485">
                <a:moveTo>
                  <a:pt x="57530" y="114299"/>
                </a:moveTo>
                <a:lnTo>
                  <a:pt x="50105" y="115794"/>
                </a:lnTo>
                <a:lnTo>
                  <a:pt x="44037" y="119872"/>
                </a:lnTo>
                <a:lnTo>
                  <a:pt x="39921" y="125926"/>
                </a:lnTo>
                <a:lnTo>
                  <a:pt x="38353" y="133349"/>
                </a:lnTo>
                <a:lnTo>
                  <a:pt x="39848" y="140775"/>
                </a:lnTo>
                <a:lnTo>
                  <a:pt x="43926" y="146843"/>
                </a:lnTo>
                <a:lnTo>
                  <a:pt x="49980" y="150959"/>
                </a:lnTo>
                <a:lnTo>
                  <a:pt x="57403" y="152526"/>
                </a:lnTo>
                <a:lnTo>
                  <a:pt x="64827" y="151032"/>
                </a:lnTo>
                <a:lnTo>
                  <a:pt x="70881" y="146954"/>
                </a:lnTo>
                <a:lnTo>
                  <a:pt x="74959" y="140900"/>
                </a:lnTo>
                <a:lnTo>
                  <a:pt x="76453" y="133476"/>
                </a:lnTo>
                <a:lnTo>
                  <a:pt x="75033" y="126051"/>
                </a:lnTo>
                <a:lnTo>
                  <a:pt x="70992" y="119983"/>
                </a:lnTo>
                <a:lnTo>
                  <a:pt x="64952" y="115867"/>
                </a:lnTo>
                <a:lnTo>
                  <a:pt x="57530" y="114299"/>
                </a:lnTo>
                <a:close/>
              </a:path>
              <a:path w="114300" h="324485">
                <a:moveTo>
                  <a:pt x="57911" y="0"/>
                </a:moveTo>
                <a:lnTo>
                  <a:pt x="50488" y="1494"/>
                </a:lnTo>
                <a:lnTo>
                  <a:pt x="44434" y="5572"/>
                </a:lnTo>
                <a:lnTo>
                  <a:pt x="40356" y="11626"/>
                </a:lnTo>
                <a:lnTo>
                  <a:pt x="38861" y="19049"/>
                </a:lnTo>
                <a:lnTo>
                  <a:pt x="40282" y="26473"/>
                </a:lnTo>
                <a:lnTo>
                  <a:pt x="44323" y="32527"/>
                </a:lnTo>
                <a:lnTo>
                  <a:pt x="50363" y="36605"/>
                </a:lnTo>
                <a:lnTo>
                  <a:pt x="57784" y="38099"/>
                </a:lnTo>
                <a:lnTo>
                  <a:pt x="65210" y="36679"/>
                </a:lnTo>
                <a:lnTo>
                  <a:pt x="71278" y="32638"/>
                </a:lnTo>
                <a:lnTo>
                  <a:pt x="75394" y="26598"/>
                </a:lnTo>
                <a:lnTo>
                  <a:pt x="76961" y="19176"/>
                </a:lnTo>
                <a:lnTo>
                  <a:pt x="75467" y="11733"/>
                </a:lnTo>
                <a:lnTo>
                  <a:pt x="71389" y="5635"/>
                </a:lnTo>
                <a:lnTo>
                  <a:pt x="65335" y="1514"/>
                </a:lnTo>
                <a:lnTo>
                  <a:pt x="579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71900" y="5432933"/>
            <a:ext cx="114300" cy="324485"/>
          </a:xfrm>
          <a:custGeom>
            <a:avLst/>
            <a:gdLst/>
            <a:ahLst/>
            <a:cxnLst/>
            <a:rect l="l" t="t" r="r" b="b"/>
            <a:pathLst>
              <a:path w="114300" h="324485">
                <a:moveTo>
                  <a:pt x="0" y="209676"/>
                </a:moveTo>
                <a:lnTo>
                  <a:pt x="57150" y="323976"/>
                </a:lnTo>
                <a:lnTo>
                  <a:pt x="85725" y="266826"/>
                </a:lnTo>
                <a:lnTo>
                  <a:pt x="57150" y="266826"/>
                </a:lnTo>
                <a:lnTo>
                  <a:pt x="49726" y="265329"/>
                </a:lnTo>
                <a:lnTo>
                  <a:pt x="43672" y="261245"/>
                </a:lnTo>
                <a:lnTo>
                  <a:pt x="39594" y="255189"/>
                </a:lnTo>
                <a:lnTo>
                  <a:pt x="38100" y="247738"/>
                </a:lnTo>
                <a:lnTo>
                  <a:pt x="39594" y="240326"/>
                </a:lnTo>
                <a:lnTo>
                  <a:pt x="41570" y="237390"/>
                </a:lnTo>
                <a:lnTo>
                  <a:pt x="0" y="209676"/>
                </a:lnTo>
                <a:close/>
              </a:path>
              <a:path w="114300" h="324485">
                <a:moveTo>
                  <a:pt x="41570" y="237390"/>
                </a:moveTo>
                <a:lnTo>
                  <a:pt x="39594" y="240326"/>
                </a:lnTo>
                <a:lnTo>
                  <a:pt x="38100" y="247738"/>
                </a:lnTo>
                <a:lnTo>
                  <a:pt x="39597" y="255195"/>
                </a:lnTo>
                <a:lnTo>
                  <a:pt x="43679" y="261250"/>
                </a:lnTo>
                <a:lnTo>
                  <a:pt x="49735" y="265330"/>
                </a:lnTo>
                <a:lnTo>
                  <a:pt x="57150" y="266826"/>
                </a:lnTo>
                <a:lnTo>
                  <a:pt x="64576" y="265329"/>
                </a:lnTo>
                <a:lnTo>
                  <a:pt x="70631" y="261245"/>
                </a:lnTo>
                <a:lnTo>
                  <a:pt x="74706" y="255189"/>
                </a:lnTo>
                <a:lnTo>
                  <a:pt x="76200" y="247776"/>
                </a:lnTo>
                <a:lnTo>
                  <a:pt x="57150" y="247776"/>
                </a:lnTo>
                <a:lnTo>
                  <a:pt x="41570" y="237390"/>
                </a:lnTo>
                <a:close/>
              </a:path>
              <a:path w="114300" h="324485">
                <a:moveTo>
                  <a:pt x="114300" y="209676"/>
                </a:moveTo>
                <a:lnTo>
                  <a:pt x="72729" y="237390"/>
                </a:lnTo>
                <a:lnTo>
                  <a:pt x="74705" y="240326"/>
                </a:lnTo>
                <a:lnTo>
                  <a:pt x="76200" y="247776"/>
                </a:lnTo>
                <a:lnTo>
                  <a:pt x="74705" y="255195"/>
                </a:lnTo>
                <a:lnTo>
                  <a:pt x="70627" y="261250"/>
                </a:lnTo>
                <a:lnTo>
                  <a:pt x="64573" y="265330"/>
                </a:lnTo>
                <a:lnTo>
                  <a:pt x="57150" y="266826"/>
                </a:lnTo>
                <a:lnTo>
                  <a:pt x="85725" y="266826"/>
                </a:lnTo>
                <a:lnTo>
                  <a:pt x="114300" y="209676"/>
                </a:lnTo>
                <a:close/>
              </a:path>
              <a:path w="114300" h="324485">
                <a:moveTo>
                  <a:pt x="57150" y="228688"/>
                </a:moveTo>
                <a:lnTo>
                  <a:pt x="49726" y="230186"/>
                </a:lnTo>
                <a:lnTo>
                  <a:pt x="43672" y="234270"/>
                </a:lnTo>
                <a:lnTo>
                  <a:pt x="41570" y="237390"/>
                </a:lnTo>
                <a:lnTo>
                  <a:pt x="57150" y="247776"/>
                </a:lnTo>
                <a:lnTo>
                  <a:pt x="72729" y="237390"/>
                </a:lnTo>
                <a:lnTo>
                  <a:pt x="70627" y="234270"/>
                </a:lnTo>
                <a:lnTo>
                  <a:pt x="64573" y="230186"/>
                </a:lnTo>
                <a:lnTo>
                  <a:pt x="57150" y="228688"/>
                </a:lnTo>
                <a:close/>
              </a:path>
              <a:path w="114300" h="324485">
                <a:moveTo>
                  <a:pt x="72729" y="237390"/>
                </a:moveTo>
                <a:lnTo>
                  <a:pt x="57150" y="247776"/>
                </a:lnTo>
                <a:lnTo>
                  <a:pt x="76200" y="247776"/>
                </a:lnTo>
                <a:lnTo>
                  <a:pt x="74705" y="240326"/>
                </a:lnTo>
                <a:lnTo>
                  <a:pt x="72729" y="237390"/>
                </a:lnTo>
                <a:close/>
              </a:path>
              <a:path w="114300" h="324485">
                <a:moveTo>
                  <a:pt x="57150" y="114299"/>
                </a:moveTo>
                <a:lnTo>
                  <a:pt x="49726" y="115812"/>
                </a:lnTo>
                <a:lnTo>
                  <a:pt x="43672" y="119919"/>
                </a:lnTo>
                <a:lnTo>
                  <a:pt x="39594" y="125980"/>
                </a:lnTo>
                <a:lnTo>
                  <a:pt x="38100" y="133349"/>
                </a:lnTo>
                <a:lnTo>
                  <a:pt x="39594" y="140900"/>
                </a:lnTo>
                <a:lnTo>
                  <a:pt x="43672" y="146954"/>
                </a:lnTo>
                <a:lnTo>
                  <a:pt x="49726" y="151032"/>
                </a:lnTo>
                <a:lnTo>
                  <a:pt x="57150" y="152526"/>
                </a:lnTo>
                <a:lnTo>
                  <a:pt x="64573" y="151032"/>
                </a:lnTo>
                <a:lnTo>
                  <a:pt x="70627" y="146954"/>
                </a:lnTo>
                <a:lnTo>
                  <a:pt x="74705" y="140900"/>
                </a:lnTo>
                <a:lnTo>
                  <a:pt x="76200" y="133476"/>
                </a:lnTo>
                <a:lnTo>
                  <a:pt x="74705" y="125980"/>
                </a:lnTo>
                <a:lnTo>
                  <a:pt x="70627" y="119919"/>
                </a:lnTo>
                <a:lnTo>
                  <a:pt x="64573" y="115812"/>
                </a:lnTo>
                <a:lnTo>
                  <a:pt x="57150" y="114299"/>
                </a:lnTo>
                <a:close/>
              </a:path>
              <a:path w="114300" h="324485">
                <a:moveTo>
                  <a:pt x="57150" y="0"/>
                </a:moveTo>
                <a:lnTo>
                  <a:pt x="49726" y="1494"/>
                </a:lnTo>
                <a:lnTo>
                  <a:pt x="43672" y="5572"/>
                </a:lnTo>
                <a:lnTo>
                  <a:pt x="39594" y="11626"/>
                </a:lnTo>
                <a:lnTo>
                  <a:pt x="38100" y="19049"/>
                </a:lnTo>
                <a:lnTo>
                  <a:pt x="39594" y="26473"/>
                </a:lnTo>
                <a:lnTo>
                  <a:pt x="43672" y="32527"/>
                </a:lnTo>
                <a:lnTo>
                  <a:pt x="49726" y="36605"/>
                </a:lnTo>
                <a:lnTo>
                  <a:pt x="57150" y="38099"/>
                </a:lnTo>
                <a:lnTo>
                  <a:pt x="64573" y="36605"/>
                </a:lnTo>
                <a:lnTo>
                  <a:pt x="70627" y="32527"/>
                </a:lnTo>
                <a:lnTo>
                  <a:pt x="74705" y="26473"/>
                </a:lnTo>
                <a:lnTo>
                  <a:pt x="76200" y="19049"/>
                </a:lnTo>
                <a:lnTo>
                  <a:pt x="74705" y="11626"/>
                </a:lnTo>
                <a:lnTo>
                  <a:pt x="70627" y="5572"/>
                </a:lnTo>
                <a:lnTo>
                  <a:pt x="64573" y="1494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12464" y="5901675"/>
            <a:ext cx="236220" cy="417604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035452" y="5188410"/>
            <a:ext cx="3633470" cy="1151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marR="5080" indent="-17780">
              <a:lnSpc>
                <a:spcPct val="125200"/>
              </a:lnSpc>
              <a:spcBef>
                <a:spcPts val="100"/>
              </a:spcBef>
            </a:pPr>
            <a:r>
              <a:rPr sz="2950" dirty="0">
                <a:latin typeface="Calibri"/>
                <a:cs typeface="Calibri"/>
              </a:rPr>
              <a:t>Program</a:t>
            </a:r>
            <a:r>
              <a:rPr sz="2950" spc="-7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Order</a:t>
            </a:r>
            <a:r>
              <a:rPr sz="2950" spc="-7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HB</a:t>
            </a:r>
            <a:r>
              <a:rPr sz="2950" spc="-50" dirty="0">
                <a:latin typeface="Calibri"/>
                <a:cs typeface="Calibri"/>
              </a:rPr>
              <a:t> </a:t>
            </a:r>
            <a:r>
              <a:rPr sz="2950" spc="-20" dirty="0">
                <a:latin typeface="Calibri"/>
                <a:cs typeface="Calibri"/>
              </a:rPr>
              <a:t>Edge </a:t>
            </a:r>
            <a:r>
              <a:rPr sz="2950" dirty="0">
                <a:latin typeface="Calibri"/>
                <a:cs typeface="Calibri"/>
              </a:rPr>
              <a:t>Causal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Order</a:t>
            </a:r>
            <a:r>
              <a:rPr sz="2950" spc="-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HB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spc="-20" dirty="0">
                <a:latin typeface="Calibri"/>
                <a:cs typeface="Calibri"/>
              </a:rPr>
              <a:t>Edge</a:t>
            </a:r>
            <a:endParaRPr sz="2950" dirty="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410711" y="3470909"/>
            <a:ext cx="1312545" cy="895350"/>
            <a:chOff x="3410711" y="3470909"/>
            <a:chExt cx="1312545" cy="895350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13759" y="4009643"/>
              <a:ext cx="886967" cy="31241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56887" y="3842003"/>
              <a:ext cx="184403" cy="23317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098797" y="3470909"/>
              <a:ext cx="521334" cy="737235"/>
            </a:xfrm>
            <a:custGeom>
              <a:avLst/>
              <a:gdLst/>
              <a:ahLst/>
              <a:cxnLst/>
              <a:rect l="l" t="t" r="r" b="b"/>
              <a:pathLst>
                <a:path w="521335" h="737235">
                  <a:moveTo>
                    <a:pt x="0" y="0"/>
                  </a:moveTo>
                  <a:lnTo>
                    <a:pt x="18668" y="126364"/>
                  </a:lnTo>
                  <a:lnTo>
                    <a:pt x="36872" y="79886"/>
                  </a:lnTo>
                  <a:lnTo>
                    <a:pt x="33571" y="78622"/>
                  </a:lnTo>
                  <a:lnTo>
                    <a:pt x="28066" y="73405"/>
                  </a:lnTo>
                  <a:lnTo>
                    <a:pt x="25015" y="66454"/>
                  </a:lnTo>
                  <a:lnTo>
                    <a:pt x="24892" y="59134"/>
                  </a:lnTo>
                  <a:lnTo>
                    <a:pt x="27531" y="52314"/>
                  </a:lnTo>
                  <a:lnTo>
                    <a:pt x="32765" y="46862"/>
                  </a:lnTo>
                  <a:lnTo>
                    <a:pt x="39699" y="43811"/>
                  </a:lnTo>
                  <a:lnTo>
                    <a:pt x="46989" y="43687"/>
                  </a:lnTo>
                  <a:lnTo>
                    <a:pt x="80549" y="43687"/>
                  </a:lnTo>
                  <a:lnTo>
                    <a:pt x="0" y="0"/>
                  </a:lnTo>
                  <a:close/>
                </a:path>
                <a:path w="521335" h="737235">
                  <a:moveTo>
                    <a:pt x="62370" y="62069"/>
                  </a:moveTo>
                  <a:lnTo>
                    <a:pt x="43687" y="62484"/>
                  </a:lnTo>
                  <a:lnTo>
                    <a:pt x="36872" y="79886"/>
                  </a:lnTo>
                  <a:lnTo>
                    <a:pt x="40386" y="81232"/>
                  </a:lnTo>
                  <a:lnTo>
                    <a:pt x="47676" y="81103"/>
                  </a:lnTo>
                  <a:lnTo>
                    <a:pt x="54610" y="78104"/>
                  </a:lnTo>
                  <a:lnTo>
                    <a:pt x="59826" y="72600"/>
                  </a:lnTo>
                  <a:lnTo>
                    <a:pt x="62436" y="65786"/>
                  </a:lnTo>
                  <a:lnTo>
                    <a:pt x="62370" y="62069"/>
                  </a:lnTo>
                  <a:close/>
                </a:path>
                <a:path w="521335" h="737235">
                  <a:moveTo>
                    <a:pt x="46989" y="43687"/>
                  </a:moveTo>
                  <a:lnTo>
                    <a:pt x="25015" y="66454"/>
                  </a:lnTo>
                  <a:lnTo>
                    <a:pt x="28066" y="73405"/>
                  </a:lnTo>
                  <a:lnTo>
                    <a:pt x="33571" y="78622"/>
                  </a:lnTo>
                  <a:lnTo>
                    <a:pt x="36872" y="79886"/>
                  </a:lnTo>
                  <a:lnTo>
                    <a:pt x="43687" y="62484"/>
                  </a:lnTo>
                  <a:lnTo>
                    <a:pt x="62370" y="62069"/>
                  </a:lnTo>
                  <a:lnTo>
                    <a:pt x="62307" y="58495"/>
                  </a:lnTo>
                  <a:lnTo>
                    <a:pt x="59309" y="51562"/>
                  </a:lnTo>
                  <a:lnTo>
                    <a:pt x="53804" y="46327"/>
                  </a:lnTo>
                  <a:lnTo>
                    <a:pt x="46989" y="43687"/>
                  </a:lnTo>
                  <a:close/>
                </a:path>
                <a:path w="521335" h="737235">
                  <a:moveTo>
                    <a:pt x="80549" y="43687"/>
                  </a:moveTo>
                  <a:lnTo>
                    <a:pt x="46989" y="43687"/>
                  </a:lnTo>
                  <a:lnTo>
                    <a:pt x="53804" y="46327"/>
                  </a:lnTo>
                  <a:lnTo>
                    <a:pt x="59309" y="51562"/>
                  </a:lnTo>
                  <a:lnTo>
                    <a:pt x="62307" y="58495"/>
                  </a:lnTo>
                  <a:lnTo>
                    <a:pt x="62370" y="62069"/>
                  </a:lnTo>
                  <a:lnTo>
                    <a:pt x="112394" y="60960"/>
                  </a:lnTo>
                  <a:lnTo>
                    <a:pt x="80549" y="43687"/>
                  </a:lnTo>
                  <a:close/>
                </a:path>
                <a:path w="521335" h="737235">
                  <a:moveTo>
                    <a:pt x="112521" y="137413"/>
                  </a:moveTo>
                  <a:lnTo>
                    <a:pt x="90547" y="160127"/>
                  </a:lnTo>
                  <a:lnTo>
                    <a:pt x="93599" y="167004"/>
                  </a:lnTo>
                  <a:lnTo>
                    <a:pt x="93599" y="167131"/>
                  </a:lnTo>
                  <a:lnTo>
                    <a:pt x="99050" y="172348"/>
                  </a:lnTo>
                  <a:lnTo>
                    <a:pt x="105870" y="174958"/>
                  </a:lnTo>
                  <a:lnTo>
                    <a:pt x="113190" y="174829"/>
                  </a:lnTo>
                  <a:lnTo>
                    <a:pt x="120141" y="171831"/>
                  </a:lnTo>
                  <a:lnTo>
                    <a:pt x="125358" y="166326"/>
                  </a:lnTo>
                  <a:lnTo>
                    <a:pt x="127968" y="159511"/>
                  </a:lnTo>
                  <a:lnTo>
                    <a:pt x="127839" y="152221"/>
                  </a:lnTo>
                  <a:lnTo>
                    <a:pt x="124840" y="145287"/>
                  </a:lnTo>
                  <a:lnTo>
                    <a:pt x="119336" y="140053"/>
                  </a:lnTo>
                  <a:lnTo>
                    <a:pt x="112521" y="137413"/>
                  </a:lnTo>
                  <a:close/>
                </a:path>
                <a:path w="521335" h="737235">
                  <a:moveTo>
                    <a:pt x="178053" y="231108"/>
                  </a:moveTo>
                  <a:lnTo>
                    <a:pt x="156079" y="253797"/>
                  </a:lnTo>
                  <a:lnTo>
                    <a:pt x="159130" y="260731"/>
                  </a:lnTo>
                  <a:lnTo>
                    <a:pt x="164582" y="266021"/>
                  </a:lnTo>
                  <a:lnTo>
                    <a:pt x="171402" y="268636"/>
                  </a:lnTo>
                  <a:lnTo>
                    <a:pt x="178722" y="268537"/>
                  </a:lnTo>
                  <a:lnTo>
                    <a:pt x="185674" y="265556"/>
                  </a:lnTo>
                  <a:lnTo>
                    <a:pt x="190890" y="260052"/>
                  </a:lnTo>
                  <a:lnTo>
                    <a:pt x="193500" y="253237"/>
                  </a:lnTo>
                  <a:lnTo>
                    <a:pt x="193371" y="245947"/>
                  </a:lnTo>
                  <a:lnTo>
                    <a:pt x="190373" y="239013"/>
                  </a:lnTo>
                  <a:lnTo>
                    <a:pt x="184868" y="233723"/>
                  </a:lnTo>
                  <a:lnTo>
                    <a:pt x="178053" y="231108"/>
                  </a:lnTo>
                  <a:close/>
                </a:path>
                <a:path w="521335" h="737235">
                  <a:moveTo>
                    <a:pt x="243522" y="324786"/>
                  </a:moveTo>
                  <a:lnTo>
                    <a:pt x="236239" y="324915"/>
                  </a:lnTo>
                  <a:lnTo>
                    <a:pt x="229362" y="327913"/>
                  </a:lnTo>
                  <a:lnTo>
                    <a:pt x="224127" y="333418"/>
                  </a:lnTo>
                  <a:lnTo>
                    <a:pt x="221487" y="340232"/>
                  </a:lnTo>
                  <a:lnTo>
                    <a:pt x="221611" y="347523"/>
                  </a:lnTo>
                  <a:lnTo>
                    <a:pt x="224662" y="354456"/>
                  </a:lnTo>
                  <a:lnTo>
                    <a:pt x="230114" y="359691"/>
                  </a:lnTo>
                  <a:lnTo>
                    <a:pt x="236934" y="362330"/>
                  </a:lnTo>
                  <a:lnTo>
                    <a:pt x="244254" y="362207"/>
                  </a:lnTo>
                  <a:lnTo>
                    <a:pt x="251205" y="359156"/>
                  </a:lnTo>
                  <a:lnTo>
                    <a:pt x="256422" y="353704"/>
                  </a:lnTo>
                  <a:lnTo>
                    <a:pt x="259032" y="346884"/>
                  </a:lnTo>
                  <a:lnTo>
                    <a:pt x="258903" y="339564"/>
                  </a:lnTo>
                  <a:lnTo>
                    <a:pt x="255904" y="332613"/>
                  </a:lnTo>
                  <a:lnTo>
                    <a:pt x="250328" y="327396"/>
                  </a:lnTo>
                  <a:lnTo>
                    <a:pt x="243522" y="324786"/>
                  </a:lnTo>
                  <a:close/>
                </a:path>
                <a:path w="521335" h="737235">
                  <a:moveTo>
                    <a:pt x="309054" y="418512"/>
                  </a:moveTo>
                  <a:lnTo>
                    <a:pt x="301771" y="418641"/>
                  </a:lnTo>
                  <a:lnTo>
                    <a:pt x="294893" y="421639"/>
                  </a:lnTo>
                  <a:lnTo>
                    <a:pt x="289657" y="427144"/>
                  </a:lnTo>
                  <a:lnTo>
                    <a:pt x="287004" y="433958"/>
                  </a:lnTo>
                  <a:lnTo>
                    <a:pt x="287089" y="441249"/>
                  </a:lnTo>
                  <a:lnTo>
                    <a:pt x="290067" y="448182"/>
                  </a:lnTo>
                  <a:lnTo>
                    <a:pt x="295644" y="453417"/>
                  </a:lnTo>
                  <a:lnTo>
                    <a:pt x="302450" y="456056"/>
                  </a:lnTo>
                  <a:lnTo>
                    <a:pt x="309733" y="455933"/>
                  </a:lnTo>
                  <a:lnTo>
                    <a:pt x="316611" y="452881"/>
                  </a:lnTo>
                  <a:lnTo>
                    <a:pt x="321847" y="447430"/>
                  </a:lnTo>
                  <a:lnTo>
                    <a:pt x="324500" y="440610"/>
                  </a:lnTo>
                  <a:lnTo>
                    <a:pt x="324415" y="433290"/>
                  </a:lnTo>
                  <a:lnTo>
                    <a:pt x="321437" y="426338"/>
                  </a:lnTo>
                  <a:lnTo>
                    <a:pt x="315860" y="421122"/>
                  </a:lnTo>
                  <a:lnTo>
                    <a:pt x="309054" y="418512"/>
                  </a:lnTo>
                  <a:close/>
                </a:path>
                <a:path w="521335" h="737235">
                  <a:moveTo>
                    <a:pt x="374570" y="512190"/>
                  </a:moveTo>
                  <a:lnTo>
                    <a:pt x="352590" y="534336"/>
                  </a:lnTo>
                  <a:lnTo>
                    <a:pt x="352601" y="534957"/>
                  </a:lnTo>
                  <a:lnTo>
                    <a:pt x="355600" y="541908"/>
                  </a:lnTo>
                  <a:lnTo>
                    <a:pt x="361176" y="547125"/>
                  </a:lnTo>
                  <a:lnTo>
                    <a:pt x="367982" y="549735"/>
                  </a:lnTo>
                  <a:lnTo>
                    <a:pt x="375265" y="549606"/>
                  </a:lnTo>
                  <a:lnTo>
                    <a:pt x="382142" y="546607"/>
                  </a:lnTo>
                  <a:lnTo>
                    <a:pt x="387377" y="541156"/>
                  </a:lnTo>
                  <a:lnTo>
                    <a:pt x="390016" y="534336"/>
                  </a:lnTo>
                  <a:lnTo>
                    <a:pt x="389893" y="527016"/>
                  </a:lnTo>
                  <a:lnTo>
                    <a:pt x="386841" y="520064"/>
                  </a:lnTo>
                  <a:lnTo>
                    <a:pt x="381390" y="514830"/>
                  </a:lnTo>
                  <a:lnTo>
                    <a:pt x="374570" y="512190"/>
                  </a:lnTo>
                  <a:close/>
                </a:path>
                <a:path w="521335" h="737235">
                  <a:moveTo>
                    <a:pt x="440102" y="605916"/>
                  </a:moveTo>
                  <a:lnTo>
                    <a:pt x="432782" y="606040"/>
                  </a:lnTo>
                  <a:lnTo>
                    <a:pt x="425830" y="609091"/>
                  </a:lnTo>
                  <a:lnTo>
                    <a:pt x="420614" y="614543"/>
                  </a:lnTo>
                  <a:lnTo>
                    <a:pt x="418004" y="621363"/>
                  </a:lnTo>
                  <a:lnTo>
                    <a:pt x="418133" y="628683"/>
                  </a:lnTo>
                  <a:lnTo>
                    <a:pt x="421131" y="635634"/>
                  </a:lnTo>
                  <a:lnTo>
                    <a:pt x="426636" y="640851"/>
                  </a:lnTo>
                  <a:lnTo>
                    <a:pt x="433450" y="643461"/>
                  </a:lnTo>
                  <a:lnTo>
                    <a:pt x="440741" y="643332"/>
                  </a:lnTo>
                  <a:lnTo>
                    <a:pt x="447675" y="640333"/>
                  </a:lnTo>
                  <a:lnTo>
                    <a:pt x="452909" y="634829"/>
                  </a:lnTo>
                  <a:lnTo>
                    <a:pt x="455548" y="628014"/>
                  </a:lnTo>
                  <a:lnTo>
                    <a:pt x="455425" y="620724"/>
                  </a:lnTo>
                  <a:lnTo>
                    <a:pt x="452374" y="613790"/>
                  </a:lnTo>
                  <a:lnTo>
                    <a:pt x="446922" y="608556"/>
                  </a:lnTo>
                  <a:lnTo>
                    <a:pt x="440102" y="605916"/>
                  </a:lnTo>
                  <a:close/>
                </a:path>
                <a:path w="521335" h="737235">
                  <a:moveTo>
                    <a:pt x="505634" y="699643"/>
                  </a:moveTo>
                  <a:lnTo>
                    <a:pt x="483654" y="721740"/>
                  </a:lnTo>
                  <a:lnTo>
                    <a:pt x="483665" y="722356"/>
                  </a:lnTo>
                  <a:lnTo>
                    <a:pt x="486663" y="729233"/>
                  </a:lnTo>
                  <a:lnTo>
                    <a:pt x="492168" y="734577"/>
                  </a:lnTo>
                  <a:lnTo>
                    <a:pt x="498983" y="737187"/>
                  </a:lnTo>
                  <a:lnTo>
                    <a:pt x="506273" y="737058"/>
                  </a:lnTo>
                  <a:lnTo>
                    <a:pt x="513206" y="734059"/>
                  </a:lnTo>
                  <a:lnTo>
                    <a:pt x="518441" y="728555"/>
                  </a:lnTo>
                  <a:lnTo>
                    <a:pt x="521080" y="721740"/>
                  </a:lnTo>
                  <a:lnTo>
                    <a:pt x="520957" y="714450"/>
                  </a:lnTo>
                  <a:lnTo>
                    <a:pt x="517905" y="707516"/>
                  </a:lnTo>
                  <a:lnTo>
                    <a:pt x="512454" y="702282"/>
                  </a:lnTo>
                  <a:lnTo>
                    <a:pt x="505634" y="6996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29761" y="4263389"/>
              <a:ext cx="1274445" cy="83820"/>
            </a:xfrm>
            <a:custGeom>
              <a:avLst/>
              <a:gdLst/>
              <a:ahLst/>
              <a:cxnLst/>
              <a:rect l="l" t="t" r="r" b="b"/>
              <a:pathLst>
                <a:path w="1274445" h="83820">
                  <a:moveTo>
                    <a:pt x="1274064" y="0"/>
                  </a:moveTo>
                  <a:lnTo>
                    <a:pt x="0" y="83820"/>
                  </a:lnTo>
                </a:path>
              </a:pathLst>
            </a:custGeom>
            <a:ln w="381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1807464" y="3473196"/>
            <a:ext cx="1088390" cy="1278890"/>
            <a:chOff x="1807464" y="3473196"/>
            <a:chExt cx="1088390" cy="1278890"/>
          </a:xfrm>
        </p:grpSpPr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07464" y="4509516"/>
              <a:ext cx="1088136" cy="24231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30324" y="3473196"/>
              <a:ext cx="362712" cy="112623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071497" y="3894582"/>
              <a:ext cx="114300" cy="438150"/>
            </a:xfrm>
            <a:custGeom>
              <a:avLst/>
              <a:gdLst/>
              <a:ahLst/>
              <a:cxnLst/>
              <a:rect l="l" t="t" r="r" b="b"/>
              <a:pathLst>
                <a:path w="114300" h="438150">
                  <a:moveTo>
                    <a:pt x="86759" y="57150"/>
                  </a:moveTo>
                  <a:lnTo>
                    <a:pt x="58546" y="57150"/>
                  </a:lnTo>
                  <a:lnTo>
                    <a:pt x="65873" y="58810"/>
                  </a:lnTo>
                  <a:lnTo>
                    <a:pt x="71818" y="63007"/>
                  </a:lnTo>
                  <a:lnTo>
                    <a:pt x="75763" y="69133"/>
                  </a:lnTo>
                  <a:lnTo>
                    <a:pt x="77021" y="76200"/>
                  </a:lnTo>
                  <a:lnTo>
                    <a:pt x="77088" y="76708"/>
                  </a:lnTo>
                  <a:lnTo>
                    <a:pt x="75428" y="84034"/>
                  </a:lnTo>
                  <a:lnTo>
                    <a:pt x="73380" y="86935"/>
                  </a:lnTo>
                  <a:lnTo>
                    <a:pt x="114300" y="115570"/>
                  </a:lnTo>
                  <a:lnTo>
                    <a:pt x="86759" y="57150"/>
                  </a:lnTo>
                  <a:close/>
                </a:path>
                <a:path w="114300" h="438150">
                  <a:moveTo>
                    <a:pt x="59816" y="0"/>
                  </a:moveTo>
                  <a:lnTo>
                    <a:pt x="0" y="112903"/>
                  </a:lnTo>
                  <a:lnTo>
                    <a:pt x="42239" y="86191"/>
                  </a:lnTo>
                  <a:lnTo>
                    <a:pt x="40316" y="83212"/>
                  </a:lnTo>
                  <a:lnTo>
                    <a:pt x="39057" y="76200"/>
                  </a:lnTo>
                  <a:lnTo>
                    <a:pt x="58546" y="57150"/>
                  </a:lnTo>
                  <a:lnTo>
                    <a:pt x="86759" y="57150"/>
                  </a:lnTo>
                  <a:lnTo>
                    <a:pt x="59816" y="0"/>
                  </a:lnTo>
                  <a:close/>
                </a:path>
                <a:path w="114300" h="438150">
                  <a:moveTo>
                    <a:pt x="58038" y="76200"/>
                  </a:moveTo>
                  <a:lnTo>
                    <a:pt x="42239" y="86191"/>
                  </a:lnTo>
                  <a:lnTo>
                    <a:pt x="44275" y="89344"/>
                  </a:lnTo>
                  <a:lnTo>
                    <a:pt x="50258" y="93571"/>
                  </a:lnTo>
                  <a:lnTo>
                    <a:pt x="57657" y="95250"/>
                  </a:lnTo>
                  <a:lnTo>
                    <a:pt x="65105" y="93924"/>
                  </a:lnTo>
                  <a:lnTo>
                    <a:pt x="71231" y="89979"/>
                  </a:lnTo>
                  <a:lnTo>
                    <a:pt x="73380" y="86935"/>
                  </a:lnTo>
                  <a:lnTo>
                    <a:pt x="58038" y="76200"/>
                  </a:lnTo>
                  <a:close/>
                </a:path>
                <a:path w="114300" h="438150">
                  <a:moveTo>
                    <a:pt x="77021" y="76200"/>
                  </a:moveTo>
                  <a:lnTo>
                    <a:pt x="58038" y="76200"/>
                  </a:lnTo>
                  <a:lnTo>
                    <a:pt x="73380" y="86935"/>
                  </a:lnTo>
                  <a:lnTo>
                    <a:pt x="75428" y="84034"/>
                  </a:lnTo>
                  <a:lnTo>
                    <a:pt x="77088" y="76708"/>
                  </a:lnTo>
                  <a:lnTo>
                    <a:pt x="77021" y="76200"/>
                  </a:lnTo>
                  <a:close/>
                </a:path>
                <a:path w="114300" h="438150">
                  <a:moveTo>
                    <a:pt x="58546" y="57150"/>
                  </a:moveTo>
                  <a:lnTo>
                    <a:pt x="51079" y="58475"/>
                  </a:lnTo>
                  <a:lnTo>
                    <a:pt x="44910" y="62420"/>
                  </a:lnTo>
                  <a:lnTo>
                    <a:pt x="40669" y="68365"/>
                  </a:lnTo>
                  <a:lnTo>
                    <a:pt x="38988" y="75692"/>
                  </a:lnTo>
                  <a:lnTo>
                    <a:pt x="39148" y="76708"/>
                  </a:lnTo>
                  <a:lnTo>
                    <a:pt x="40316" y="83212"/>
                  </a:lnTo>
                  <a:lnTo>
                    <a:pt x="42239" y="86191"/>
                  </a:lnTo>
                  <a:lnTo>
                    <a:pt x="58038" y="76200"/>
                  </a:lnTo>
                  <a:lnTo>
                    <a:pt x="77021" y="76200"/>
                  </a:lnTo>
                  <a:lnTo>
                    <a:pt x="75763" y="69133"/>
                  </a:lnTo>
                  <a:lnTo>
                    <a:pt x="71818" y="63007"/>
                  </a:lnTo>
                  <a:lnTo>
                    <a:pt x="65873" y="58810"/>
                  </a:lnTo>
                  <a:lnTo>
                    <a:pt x="58546" y="57150"/>
                  </a:lnTo>
                  <a:close/>
                </a:path>
                <a:path w="114300" h="438150">
                  <a:moveTo>
                    <a:pt x="55879" y="171450"/>
                  </a:moveTo>
                  <a:lnTo>
                    <a:pt x="48414" y="172775"/>
                  </a:lnTo>
                  <a:lnTo>
                    <a:pt x="42259" y="176720"/>
                  </a:lnTo>
                  <a:lnTo>
                    <a:pt x="38056" y="182665"/>
                  </a:lnTo>
                  <a:lnTo>
                    <a:pt x="36448" y="189992"/>
                  </a:lnTo>
                  <a:lnTo>
                    <a:pt x="37703" y="197566"/>
                  </a:lnTo>
                  <a:lnTo>
                    <a:pt x="41656" y="203692"/>
                  </a:lnTo>
                  <a:lnTo>
                    <a:pt x="47609" y="207889"/>
                  </a:lnTo>
                  <a:lnTo>
                    <a:pt x="54990" y="209550"/>
                  </a:lnTo>
                  <a:lnTo>
                    <a:pt x="62456" y="208224"/>
                  </a:lnTo>
                  <a:lnTo>
                    <a:pt x="68611" y="204279"/>
                  </a:lnTo>
                  <a:lnTo>
                    <a:pt x="72814" y="198334"/>
                  </a:lnTo>
                  <a:lnTo>
                    <a:pt x="74421" y="191008"/>
                  </a:lnTo>
                  <a:lnTo>
                    <a:pt x="73114" y="183487"/>
                  </a:lnTo>
                  <a:lnTo>
                    <a:pt x="69199" y="177355"/>
                  </a:lnTo>
                  <a:lnTo>
                    <a:pt x="63259" y="173128"/>
                  </a:lnTo>
                  <a:lnTo>
                    <a:pt x="55879" y="171450"/>
                  </a:lnTo>
                  <a:close/>
                </a:path>
                <a:path w="114300" h="438150">
                  <a:moveTo>
                    <a:pt x="53212" y="285750"/>
                  </a:moveTo>
                  <a:lnTo>
                    <a:pt x="45765" y="287075"/>
                  </a:lnTo>
                  <a:lnTo>
                    <a:pt x="39639" y="291020"/>
                  </a:lnTo>
                  <a:lnTo>
                    <a:pt x="35442" y="296965"/>
                  </a:lnTo>
                  <a:lnTo>
                    <a:pt x="33781" y="304292"/>
                  </a:lnTo>
                  <a:lnTo>
                    <a:pt x="35089" y="311866"/>
                  </a:lnTo>
                  <a:lnTo>
                    <a:pt x="39004" y="317992"/>
                  </a:lnTo>
                  <a:lnTo>
                    <a:pt x="44944" y="322189"/>
                  </a:lnTo>
                  <a:lnTo>
                    <a:pt x="52323" y="323850"/>
                  </a:lnTo>
                  <a:lnTo>
                    <a:pt x="59791" y="322542"/>
                  </a:lnTo>
                  <a:lnTo>
                    <a:pt x="65960" y="318627"/>
                  </a:lnTo>
                  <a:lnTo>
                    <a:pt x="70201" y="312687"/>
                  </a:lnTo>
                  <a:lnTo>
                    <a:pt x="71881" y="305308"/>
                  </a:lnTo>
                  <a:lnTo>
                    <a:pt x="70554" y="297787"/>
                  </a:lnTo>
                  <a:lnTo>
                    <a:pt x="66595" y="291655"/>
                  </a:lnTo>
                  <a:lnTo>
                    <a:pt x="60612" y="287428"/>
                  </a:lnTo>
                  <a:lnTo>
                    <a:pt x="53212" y="285750"/>
                  </a:lnTo>
                  <a:close/>
                </a:path>
                <a:path w="114300" h="438150">
                  <a:moveTo>
                    <a:pt x="50545" y="400050"/>
                  </a:moveTo>
                  <a:lnTo>
                    <a:pt x="43152" y="401377"/>
                  </a:lnTo>
                  <a:lnTo>
                    <a:pt x="37020" y="405336"/>
                  </a:lnTo>
                  <a:lnTo>
                    <a:pt x="32793" y="411319"/>
                  </a:lnTo>
                  <a:lnTo>
                    <a:pt x="31114" y="418719"/>
                  </a:lnTo>
                  <a:lnTo>
                    <a:pt x="32442" y="426166"/>
                  </a:lnTo>
                  <a:lnTo>
                    <a:pt x="36401" y="432292"/>
                  </a:lnTo>
                  <a:lnTo>
                    <a:pt x="42384" y="436489"/>
                  </a:lnTo>
                  <a:lnTo>
                    <a:pt x="49783" y="438150"/>
                  </a:lnTo>
                  <a:lnTo>
                    <a:pt x="57177" y="436842"/>
                  </a:lnTo>
                  <a:lnTo>
                    <a:pt x="63309" y="432927"/>
                  </a:lnTo>
                  <a:lnTo>
                    <a:pt x="67536" y="426987"/>
                  </a:lnTo>
                  <a:lnTo>
                    <a:pt x="69214" y="419608"/>
                  </a:lnTo>
                  <a:lnTo>
                    <a:pt x="67887" y="412087"/>
                  </a:lnTo>
                  <a:lnTo>
                    <a:pt x="63928" y="405955"/>
                  </a:lnTo>
                  <a:lnTo>
                    <a:pt x="57945" y="401728"/>
                  </a:lnTo>
                  <a:lnTo>
                    <a:pt x="50545" y="400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096262" y="4370070"/>
              <a:ext cx="737870" cy="155575"/>
            </a:xfrm>
            <a:custGeom>
              <a:avLst/>
              <a:gdLst/>
              <a:ahLst/>
              <a:cxnLst/>
              <a:rect l="l" t="t" r="r" b="b"/>
              <a:pathLst>
                <a:path w="737869" h="155575">
                  <a:moveTo>
                    <a:pt x="737615" y="155447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96" y="81838"/>
            <a:ext cx="7969250" cy="125222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5200" dirty="0"/>
              <a:t>When</a:t>
            </a:r>
            <a:r>
              <a:rPr sz="5200" spc="-20" dirty="0"/>
              <a:t> </a:t>
            </a:r>
            <a:r>
              <a:rPr sz="5200" dirty="0"/>
              <a:t>is</a:t>
            </a:r>
            <a:r>
              <a:rPr sz="5200" spc="-5" dirty="0"/>
              <a:t> </a:t>
            </a:r>
            <a:r>
              <a:rPr sz="5200" dirty="0"/>
              <a:t>an</a:t>
            </a:r>
            <a:r>
              <a:rPr sz="5200" spc="-25" dirty="0"/>
              <a:t> </a:t>
            </a:r>
            <a:r>
              <a:rPr sz="5200" dirty="0"/>
              <a:t>Execution</a:t>
            </a:r>
            <a:r>
              <a:rPr sz="5200" spc="-25" dirty="0"/>
              <a:t> </a:t>
            </a:r>
            <a:r>
              <a:rPr sz="5200" dirty="0"/>
              <a:t>Not</a:t>
            </a:r>
            <a:r>
              <a:rPr sz="5200" spc="-5" dirty="0"/>
              <a:t> </a:t>
            </a:r>
            <a:r>
              <a:rPr sz="5200" spc="-25" dirty="0"/>
              <a:t>SC?</a:t>
            </a:r>
            <a:endParaRPr sz="5200"/>
          </a:p>
          <a:p>
            <a:pPr marR="387985" algn="ctr">
              <a:lnSpc>
                <a:spcPct val="100000"/>
              </a:lnSpc>
              <a:spcBef>
                <a:spcPts val="330"/>
              </a:spcBef>
            </a:pPr>
            <a:r>
              <a:rPr sz="1700" b="0" dirty="0">
                <a:latin typeface="Calibri"/>
                <a:cs typeface="Calibri"/>
              </a:rPr>
              <a:t>When</a:t>
            </a:r>
            <a:r>
              <a:rPr sz="1700" b="0" spc="-65" dirty="0">
                <a:latin typeface="Calibri"/>
                <a:cs typeface="Calibri"/>
              </a:rPr>
              <a:t> </a:t>
            </a:r>
            <a:r>
              <a:rPr sz="1700" b="0" dirty="0">
                <a:latin typeface="Calibri"/>
                <a:cs typeface="Calibri"/>
              </a:rPr>
              <a:t>a</a:t>
            </a:r>
            <a:r>
              <a:rPr sz="1700" b="0" spc="-55" dirty="0">
                <a:latin typeface="Calibri"/>
                <a:cs typeface="Calibri"/>
              </a:rPr>
              <a:t> </a:t>
            </a:r>
            <a:r>
              <a:rPr sz="1700" b="0" dirty="0">
                <a:latin typeface="Calibri"/>
                <a:cs typeface="Calibri"/>
              </a:rPr>
              <a:t>memory</a:t>
            </a:r>
            <a:r>
              <a:rPr sz="1700" b="0" spc="-80" dirty="0">
                <a:latin typeface="Calibri"/>
                <a:cs typeface="Calibri"/>
              </a:rPr>
              <a:t> </a:t>
            </a:r>
            <a:r>
              <a:rPr sz="1700" b="0" spc="-10" dirty="0">
                <a:latin typeface="Calibri"/>
                <a:cs typeface="Calibri"/>
              </a:rPr>
              <a:t>operation</a:t>
            </a:r>
            <a:r>
              <a:rPr sz="1700" b="0" spc="-60" dirty="0">
                <a:latin typeface="Calibri"/>
                <a:cs typeface="Calibri"/>
              </a:rPr>
              <a:t> </a:t>
            </a:r>
            <a:r>
              <a:rPr sz="1700" b="0" dirty="0">
                <a:latin typeface="Calibri"/>
                <a:cs typeface="Calibri"/>
              </a:rPr>
              <a:t>happens</a:t>
            </a:r>
            <a:r>
              <a:rPr sz="1700" b="0" spc="-65" dirty="0">
                <a:latin typeface="Calibri"/>
                <a:cs typeface="Calibri"/>
              </a:rPr>
              <a:t> </a:t>
            </a:r>
            <a:r>
              <a:rPr sz="1700" b="0" spc="-10" dirty="0">
                <a:latin typeface="Calibri"/>
                <a:cs typeface="Calibri"/>
              </a:rPr>
              <a:t>before</a:t>
            </a:r>
            <a:r>
              <a:rPr sz="1700" b="0" spc="-70" dirty="0">
                <a:latin typeface="Calibri"/>
                <a:cs typeface="Calibri"/>
              </a:rPr>
              <a:t> </a:t>
            </a:r>
            <a:r>
              <a:rPr sz="1700" b="0" spc="-10" dirty="0">
                <a:latin typeface="Calibri"/>
                <a:cs typeface="Calibri"/>
              </a:rPr>
              <a:t>itself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36394" y="2774695"/>
            <a:ext cx="1946910" cy="19964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  <a:tabLst>
                <a:tab pos="1933575" algn="l"/>
              </a:tabLst>
            </a:pPr>
            <a:r>
              <a:rPr sz="2950" u="heavy" spc="-1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Execution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950">
              <a:latin typeface="Calibri"/>
              <a:cs typeface="Calibri"/>
            </a:endParaRPr>
          </a:p>
          <a:p>
            <a:pPr marL="12700" marR="202565" indent="15240">
              <a:lnSpc>
                <a:spcPct val="103099"/>
              </a:lnSpc>
              <a:spcBef>
                <a:spcPts val="15"/>
              </a:spcBef>
            </a:pPr>
            <a:r>
              <a:rPr sz="2500" dirty="0">
                <a:latin typeface="Calibri"/>
                <a:cs typeface="Calibri"/>
              </a:rPr>
              <a:t>r1=Y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[r1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&lt;-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0] </a:t>
            </a:r>
            <a:r>
              <a:rPr sz="2500" dirty="0">
                <a:latin typeface="Calibri"/>
                <a:cs typeface="Calibri"/>
              </a:rPr>
              <a:t>r2=X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[r2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&lt;-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-35" dirty="0">
                <a:latin typeface="Calibri"/>
                <a:cs typeface="Calibri"/>
              </a:rPr>
              <a:t>0]</a:t>
            </a:r>
            <a:endParaRPr sz="2500">
              <a:latin typeface="Calibri"/>
              <a:cs typeface="Calibri"/>
            </a:endParaRPr>
          </a:p>
          <a:p>
            <a:pPr marR="67310" algn="ctr">
              <a:lnSpc>
                <a:spcPts val="2870"/>
              </a:lnSpc>
              <a:spcBef>
                <a:spcPts val="25"/>
              </a:spcBef>
            </a:pPr>
            <a:r>
              <a:rPr sz="2500" spc="-25" dirty="0">
                <a:latin typeface="Calibri"/>
                <a:cs typeface="Calibri"/>
              </a:rPr>
              <a:t>X=1</a:t>
            </a:r>
            <a:endParaRPr sz="2500">
              <a:latin typeface="Calibri"/>
              <a:cs typeface="Calibri"/>
            </a:endParaRPr>
          </a:p>
          <a:p>
            <a:pPr marR="53340" algn="ctr">
              <a:lnSpc>
                <a:spcPts val="2870"/>
              </a:lnSpc>
            </a:pPr>
            <a:r>
              <a:rPr sz="2500" spc="-25" dirty="0"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25665" y="3528821"/>
            <a:ext cx="51562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5" dirty="0">
                <a:latin typeface="Calibri"/>
                <a:cs typeface="Calibri"/>
              </a:rPr>
              <a:t>X=1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83628" y="4198746"/>
            <a:ext cx="61722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0" dirty="0">
                <a:latin typeface="Calibri"/>
                <a:cs typeface="Calibri"/>
              </a:rPr>
              <a:t>r1=Y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58225" y="3511041"/>
            <a:ext cx="50609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5" dirty="0"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88502" y="4180713"/>
            <a:ext cx="62801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0" dirty="0">
                <a:latin typeface="Calibri"/>
                <a:cs typeface="Calibri"/>
              </a:rPr>
              <a:t>r2=X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63970" y="2767330"/>
            <a:ext cx="3500754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spc="-10" dirty="0">
                <a:latin typeface="Calibri"/>
                <a:cs typeface="Calibri"/>
              </a:rPr>
              <a:t>Happens-</a:t>
            </a:r>
            <a:r>
              <a:rPr sz="2950" dirty="0">
                <a:latin typeface="Calibri"/>
                <a:cs typeface="Calibri"/>
              </a:rPr>
              <a:t>Before</a:t>
            </a:r>
            <a:r>
              <a:rPr sz="2950" spc="-60" dirty="0">
                <a:latin typeface="Calibri"/>
                <a:cs typeface="Calibri"/>
              </a:rPr>
              <a:t> </a:t>
            </a:r>
            <a:r>
              <a:rPr sz="2950" spc="-20" dirty="0">
                <a:latin typeface="Calibri"/>
                <a:cs typeface="Calibri"/>
              </a:rPr>
              <a:t>Graph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67193" y="3277361"/>
            <a:ext cx="1874520" cy="1905"/>
          </a:xfrm>
          <a:custGeom>
            <a:avLst/>
            <a:gdLst/>
            <a:ahLst/>
            <a:cxnLst/>
            <a:rect l="l" t="t" r="r" b="b"/>
            <a:pathLst>
              <a:path w="1874520" h="1904">
                <a:moveTo>
                  <a:pt x="0" y="0"/>
                </a:moveTo>
                <a:lnTo>
                  <a:pt x="1874520" y="1524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845552" y="3768852"/>
            <a:ext cx="840105" cy="577850"/>
            <a:chOff x="7845552" y="3768852"/>
            <a:chExt cx="840105" cy="57785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45552" y="3768852"/>
              <a:ext cx="827531" cy="5775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5552" y="3768852"/>
              <a:ext cx="839724" cy="553212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7477125" y="3977513"/>
            <a:ext cx="114300" cy="324485"/>
          </a:xfrm>
          <a:custGeom>
            <a:avLst/>
            <a:gdLst/>
            <a:ahLst/>
            <a:cxnLst/>
            <a:rect l="l" t="t" r="r" b="b"/>
            <a:pathLst>
              <a:path w="114300" h="324485">
                <a:moveTo>
                  <a:pt x="0" y="209423"/>
                </a:moveTo>
                <a:lnTo>
                  <a:pt x="56769" y="323976"/>
                </a:lnTo>
                <a:lnTo>
                  <a:pt x="85598" y="266826"/>
                </a:lnTo>
                <a:lnTo>
                  <a:pt x="57023" y="266826"/>
                </a:lnTo>
                <a:lnTo>
                  <a:pt x="49599" y="265312"/>
                </a:lnTo>
                <a:lnTo>
                  <a:pt x="43545" y="261191"/>
                </a:lnTo>
                <a:lnTo>
                  <a:pt x="39467" y="255093"/>
                </a:lnTo>
                <a:lnTo>
                  <a:pt x="37973" y="247650"/>
                </a:lnTo>
                <a:lnTo>
                  <a:pt x="39487" y="240228"/>
                </a:lnTo>
                <a:lnTo>
                  <a:pt x="41472" y="237317"/>
                </a:lnTo>
                <a:lnTo>
                  <a:pt x="0" y="209423"/>
                </a:lnTo>
                <a:close/>
              </a:path>
              <a:path w="114300" h="324485">
                <a:moveTo>
                  <a:pt x="41472" y="237317"/>
                </a:moveTo>
                <a:lnTo>
                  <a:pt x="39487" y="240228"/>
                </a:lnTo>
                <a:lnTo>
                  <a:pt x="37973" y="247650"/>
                </a:lnTo>
                <a:lnTo>
                  <a:pt x="39467" y="255093"/>
                </a:lnTo>
                <a:lnTo>
                  <a:pt x="43545" y="261191"/>
                </a:lnTo>
                <a:lnTo>
                  <a:pt x="49599" y="265312"/>
                </a:lnTo>
                <a:lnTo>
                  <a:pt x="57023" y="266826"/>
                </a:lnTo>
                <a:lnTo>
                  <a:pt x="64392" y="265334"/>
                </a:lnTo>
                <a:lnTo>
                  <a:pt x="70453" y="261270"/>
                </a:lnTo>
                <a:lnTo>
                  <a:pt x="74560" y="255254"/>
                </a:lnTo>
                <a:lnTo>
                  <a:pt x="76073" y="247904"/>
                </a:lnTo>
                <a:lnTo>
                  <a:pt x="76073" y="247776"/>
                </a:lnTo>
                <a:lnTo>
                  <a:pt x="57023" y="247776"/>
                </a:lnTo>
                <a:lnTo>
                  <a:pt x="41472" y="237317"/>
                </a:lnTo>
                <a:close/>
              </a:path>
              <a:path w="114300" h="324485">
                <a:moveTo>
                  <a:pt x="114300" y="209931"/>
                </a:moveTo>
                <a:lnTo>
                  <a:pt x="72660" y="237444"/>
                </a:lnTo>
                <a:lnTo>
                  <a:pt x="74598" y="240353"/>
                </a:lnTo>
                <a:lnTo>
                  <a:pt x="76047" y="247650"/>
                </a:lnTo>
                <a:lnTo>
                  <a:pt x="57023" y="266826"/>
                </a:lnTo>
                <a:lnTo>
                  <a:pt x="85598" y="266826"/>
                </a:lnTo>
                <a:lnTo>
                  <a:pt x="114300" y="209931"/>
                </a:lnTo>
                <a:close/>
              </a:path>
              <a:path w="114300" h="324485">
                <a:moveTo>
                  <a:pt x="57150" y="228726"/>
                </a:moveTo>
                <a:lnTo>
                  <a:pt x="49706" y="230147"/>
                </a:lnTo>
                <a:lnTo>
                  <a:pt x="43608" y="234187"/>
                </a:lnTo>
                <a:lnTo>
                  <a:pt x="41472" y="237317"/>
                </a:lnTo>
                <a:lnTo>
                  <a:pt x="57023" y="247776"/>
                </a:lnTo>
                <a:lnTo>
                  <a:pt x="72660" y="237444"/>
                </a:lnTo>
                <a:lnTo>
                  <a:pt x="70564" y="234299"/>
                </a:lnTo>
                <a:lnTo>
                  <a:pt x="64553" y="230221"/>
                </a:lnTo>
                <a:lnTo>
                  <a:pt x="57150" y="228726"/>
                </a:lnTo>
                <a:close/>
              </a:path>
              <a:path w="114300" h="324485">
                <a:moveTo>
                  <a:pt x="72660" y="237444"/>
                </a:moveTo>
                <a:lnTo>
                  <a:pt x="57023" y="247776"/>
                </a:lnTo>
                <a:lnTo>
                  <a:pt x="76073" y="247776"/>
                </a:lnTo>
                <a:lnTo>
                  <a:pt x="74598" y="240353"/>
                </a:lnTo>
                <a:lnTo>
                  <a:pt x="72660" y="237444"/>
                </a:lnTo>
                <a:close/>
              </a:path>
              <a:path w="114300" h="324485">
                <a:moveTo>
                  <a:pt x="57530" y="114300"/>
                </a:moveTo>
                <a:lnTo>
                  <a:pt x="50105" y="115794"/>
                </a:lnTo>
                <a:lnTo>
                  <a:pt x="44037" y="119872"/>
                </a:lnTo>
                <a:lnTo>
                  <a:pt x="39921" y="125926"/>
                </a:lnTo>
                <a:lnTo>
                  <a:pt x="38353" y="133350"/>
                </a:lnTo>
                <a:lnTo>
                  <a:pt x="39848" y="140775"/>
                </a:lnTo>
                <a:lnTo>
                  <a:pt x="43926" y="146843"/>
                </a:lnTo>
                <a:lnTo>
                  <a:pt x="49980" y="150959"/>
                </a:lnTo>
                <a:lnTo>
                  <a:pt x="57403" y="152526"/>
                </a:lnTo>
                <a:lnTo>
                  <a:pt x="64827" y="151032"/>
                </a:lnTo>
                <a:lnTo>
                  <a:pt x="70881" y="146954"/>
                </a:lnTo>
                <a:lnTo>
                  <a:pt x="74959" y="140900"/>
                </a:lnTo>
                <a:lnTo>
                  <a:pt x="76453" y="133476"/>
                </a:lnTo>
                <a:lnTo>
                  <a:pt x="75033" y="126051"/>
                </a:lnTo>
                <a:lnTo>
                  <a:pt x="70992" y="119983"/>
                </a:lnTo>
                <a:lnTo>
                  <a:pt x="64952" y="115867"/>
                </a:lnTo>
                <a:lnTo>
                  <a:pt x="57530" y="114300"/>
                </a:lnTo>
                <a:close/>
              </a:path>
              <a:path w="114300" h="324485">
                <a:moveTo>
                  <a:pt x="57911" y="0"/>
                </a:moveTo>
                <a:lnTo>
                  <a:pt x="50488" y="1494"/>
                </a:lnTo>
                <a:lnTo>
                  <a:pt x="44434" y="5572"/>
                </a:lnTo>
                <a:lnTo>
                  <a:pt x="40356" y="11626"/>
                </a:lnTo>
                <a:lnTo>
                  <a:pt x="38861" y="19050"/>
                </a:lnTo>
                <a:lnTo>
                  <a:pt x="40282" y="26473"/>
                </a:lnTo>
                <a:lnTo>
                  <a:pt x="44323" y="32527"/>
                </a:lnTo>
                <a:lnTo>
                  <a:pt x="50363" y="36605"/>
                </a:lnTo>
                <a:lnTo>
                  <a:pt x="57784" y="38100"/>
                </a:lnTo>
                <a:lnTo>
                  <a:pt x="65210" y="36679"/>
                </a:lnTo>
                <a:lnTo>
                  <a:pt x="71278" y="32638"/>
                </a:lnTo>
                <a:lnTo>
                  <a:pt x="75394" y="26598"/>
                </a:lnTo>
                <a:lnTo>
                  <a:pt x="76961" y="19176"/>
                </a:lnTo>
                <a:lnTo>
                  <a:pt x="75467" y="11733"/>
                </a:lnTo>
                <a:lnTo>
                  <a:pt x="71389" y="5635"/>
                </a:lnTo>
                <a:lnTo>
                  <a:pt x="65335" y="1514"/>
                </a:lnTo>
                <a:lnTo>
                  <a:pt x="579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97493" y="3933316"/>
            <a:ext cx="114300" cy="324485"/>
          </a:xfrm>
          <a:custGeom>
            <a:avLst/>
            <a:gdLst/>
            <a:ahLst/>
            <a:cxnLst/>
            <a:rect l="l" t="t" r="r" b="b"/>
            <a:pathLst>
              <a:path w="114300" h="324485">
                <a:moveTo>
                  <a:pt x="0" y="209422"/>
                </a:moveTo>
                <a:lnTo>
                  <a:pt x="56768" y="323976"/>
                </a:lnTo>
                <a:lnTo>
                  <a:pt x="85598" y="266826"/>
                </a:lnTo>
                <a:lnTo>
                  <a:pt x="57023" y="266826"/>
                </a:lnTo>
                <a:lnTo>
                  <a:pt x="49599" y="265312"/>
                </a:lnTo>
                <a:lnTo>
                  <a:pt x="43545" y="261191"/>
                </a:lnTo>
                <a:lnTo>
                  <a:pt x="39467" y="255093"/>
                </a:lnTo>
                <a:lnTo>
                  <a:pt x="37973" y="247649"/>
                </a:lnTo>
                <a:lnTo>
                  <a:pt x="39487" y="240228"/>
                </a:lnTo>
                <a:lnTo>
                  <a:pt x="41472" y="237317"/>
                </a:lnTo>
                <a:lnTo>
                  <a:pt x="0" y="209422"/>
                </a:lnTo>
                <a:close/>
              </a:path>
              <a:path w="114300" h="324485">
                <a:moveTo>
                  <a:pt x="41472" y="237317"/>
                </a:moveTo>
                <a:lnTo>
                  <a:pt x="39487" y="240228"/>
                </a:lnTo>
                <a:lnTo>
                  <a:pt x="37973" y="247649"/>
                </a:lnTo>
                <a:lnTo>
                  <a:pt x="39467" y="255093"/>
                </a:lnTo>
                <a:lnTo>
                  <a:pt x="43545" y="261191"/>
                </a:lnTo>
                <a:lnTo>
                  <a:pt x="49599" y="265312"/>
                </a:lnTo>
                <a:lnTo>
                  <a:pt x="57023" y="266826"/>
                </a:lnTo>
                <a:lnTo>
                  <a:pt x="64392" y="265334"/>
                </a:lnTo>
                <a:lnTo>
                  <a:pt x="70453" y="261270"/>
                </a:lnTo>
                <a:lnTo>
                  <a:pt x="74560" y="255254"/>
                </a:lnTo>
                <a:lnTo>
                  <a:pt x="76073" y="247903"/>
                </a:lnTo>
                <a:lnTo>
                  <a:pt x="57023" y="247776"/>
                </a:lnTo>
                <a:lnTo>
                  <a:pt x="41472" y="237317"/>
                </a:lnTo>
                <a:close/>
              </a:path>
              <a:path w="114300" h="324485">
                <a:moveTo>
                  <a:pt x="114300" y="209930"/>
                </a:moveTo>
                <a:lnTo>
                  <a:pt x="72660" y="237444"/>
                </a:lnTo>
                <a:lnTo>
                  <a:pt x="74598" y="240353"/>
                </a:lnTo>
                <a:lnTo>
                  <a:pt x="76047" y="247649"/>
                </a:lnTo>
                <a:lnTo>
                  <a:pt x="57023" y="266826"/>
                </a:lnTo>
                <a:lnTo>
                  <a:pt x="85598" y="266826"/>
                </a:lnTo>
                <a:lnTo>
                  <a:pt x="114300" y="209930"/>
                </a:lnTo>
                <a:close/>
              </a:path>
              <a:path w="114300" h="324485">
                <a:moveTo>
                  <a:pt x="57150" y="228726"/>
                </a:moveTo>
                <a:lnTo>
                  <a:pt x="49706" y="230147"/>
                </a:lnTo>
                <a:lnTo>
                  <a:pt x="43608" y="234187"/>
                </a:lnTo>
                <a:lnTo>
                  <a:pt x="41472" y="237317"/>
                </a:lnTo>
                <a:lnTo>
                  <a:pt x="57023" y="247776"/>
                </a:lnTo>
                <a:lnTo>
                  <a:pt x="72660" y="237444"/>
                </a:lnTo>
                <a:lnTo>
                  <a:pt x="70564" y="234299"/>
                </a:lnTo>
                <a:lnTo>
                  <a:pt x="64553" y="230221"/>
                </a:lnTo>
                <a:lnTo>
                  <a:pt x="57150" y="228726"/>
                </a:lnTo>
                <a:close/>
              </a:path>
              <a:path w="114300" h="324485">
                <a:moveTo>
                  <a:pt x="72660" y="237444"/>
                </a:moveTo>
                <a:lnTo>
                  <a:pt x="57023" y="247776"/>
                </a:lnTo>
                <a:lnTo>
                  <a:pt x="76073" y="247776"/>
                </a:lnTo>
                <a:lnTo>
                  <a:pt x="74598" y="240353"/>
                </a:lnTo>
                <a:lnTo>
                  <a:pt x="72660" y="237444"/>
                </a:lnTo>
                <a:close/>
              </a:path>
              <a:path w="114300" h="324485">
                <a:moveTo>
                  <a:pt x="57530" y="114299"/>
                </a:moveTo>
                <a:lnTo>
                  <a:pt x="50105" y="115794"/>
                </a:lnTo>
                <a:lnTo>
                  <a:pt x="44037" y="119872"/>
                </a:lnTo>
                <a:lnTo>
                  <a:pt x="39921" y="125926"/>
                </a:lnTo>
                <a:lnTo>
                  <a:pt x="38353" y="133349"/>
                </a:lnTo>
                <a:lnTo>
                  <a:pt x="39848" y="140775"/>
                </a:lnTo>
                <a:lnTo>
                  <a:pt x="43926" y="146843"/>
                </a:lnTo>
                <a:lnTo>
                  <a:pt x="49980" y="150959"/>
                </a:lnTo>
                <a:lnTo>
                  <a:pt x="57403" y="152526"/>
                </a:lnTo>
                <a:lnTo>
                  <a:pt x="64827" y="151032"/>
                </a:lnTo>
                <a:lnTo>
                  <a:pt x="70881" y="146954"/>
                </a:lnTo>
                <a:lnTo>
                  <a:pt x="74959" y="140900"/>
                </a:lnTo>
                <a:lnTo>
                  <a:pt x="76453" y="133476"/>
                </a:lnTo>
                <a:lnTo>
                  <a:pt x="75033" y="126051"/>
                </a:lnTo>
                <a:lnTo>
                  <a:pt x="70992" y="119983"/>
                </a:lnTo>
                <a:lnTo>
                  <a:pt x="64952" y="115867"/>
                </a:lnTo>
                <a:lnTo>
                  <a:pt x="57530" y="114299"/>
                </a:lnTo>
                <a:close/>
              </a:path>
              <a:path w="114300" h="324485">
                <a:moveTo>
                  <a:pt x="57911" y="0"/>
                </a:moveTo>
                <a:lnTo>
                  <a:pt x="50488" y="1494"/>
                </a:lnTo>
                <a:lnTo>
                  <a:pt x="44434" y="5572"/>
                </a:lnTo>
                <a:lnTo>
                  <a:pt x="40356" y="11626"/>
                </a:lnTo>
                <a:lnTo>
                  <a:pt x="38861" y="19049"/>
                </a:lnTo>
                <a:lnTo>
                  <a:pt x="40282" y="26473"/>
                </a:lnTo>
                <a:lnTo>
                  <a:pt x="44323" y="32527"/>
                </a:lnTo>
                <a:lnTo>
                  <a:pt x="50363" y="36605"/>
                </a:lnTo>
                <a:lnTo>
                  <a:pt x="57784" y="38099"/>
                </a:lnTo>
                <a:lnTo>
                  <a:pt x="65210" y="36679"/>
                </a:lnTo>
                <a:lnTo>
                  <a:pt x="71278" y="32638"/>
                </a:lnTo>
                <a:lnTo>
                  <a:pt x="75394" y="26598"/>
                </a:lnTo>
                <a:lnTo>
                  <a:pt x="76961" y="19176"/>
                </a:lnTo>
                <a:lnTo>
                  <a:pt x="75467" y="11733"/>
                </a:lnTo>
                <a:lnTo>
                  <a:pt x="71389" y="5635"/>
                </a:lnTo>
                <a:lnTo>
                  <a:pt x="65335" y="1514"/>
                </a:lnTo>
                <a:lnTo>
                  <a:pt x="579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654301" y="5340197"/>
            <a:ext cx="7696200" cy="9271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0"/>
              </a:spcBef>
            </a:pPr>
            <a:r>
              <a:rPr sz="2950" dirty="0">
                <a:latin typeface="Calibri"/>
                <a:cs typeface="Calibri"/>
              </a:rPr>
              <a:t>If</a:t>
            </a:r>
            <a:r>
              <a:rPr sz="2950" spc="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there</a:t>
            </a:r>
            <a:r>
              <a:rPr sz="2950" spc="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is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</a:t>
            </a:r>
            <a:r>
              <a:rPr sz="2950" spc="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cycle</a:t>
            </a:r>
            <a:r>
              <a:rPr sz="2950" spc="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in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 </a:t>
            </a:r>
            <a:r>
              <a:rPr sz="2950" spc="-20" dirty="0">
                <a:latin typeface="Calibri"/>
                <a:cs typeface="Calibri"/>
              </a:rPr>
              <a:t>happens-</a:t>
            </a:r>
            <a:r>
              <a:rPr sz="2950" dirty="0">
                <a:latin typeface="Calibri"/>
                <a:cs typeface="Calibri"/>
              </a:rPr>
              <a:t>before</a:t>
            </a:r>
            <a:r>
              <a:rPr sz="2950" spc="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graph,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spc="-25" dirty="0">
                <a:latin typeface="Calibri"/>
                <a:cs typeface="Calibri"/>
              </a:rPr>
              <a:t>the </a:t>
            </a:r>
            <a:r>
              <a:rPr sz="2950" dirty="0">
                <a:latin typeface="Calibri"/>
                <a:cs typeface="Calibri"/>
              </a:rPr>
              <a:t>execution</a:t>
            </a:r>
            <a:r>
              <a:rPr sz="2950" spc="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is</a:t>
            </a:r>
            <a:r>
              <a:rPr sz="2950" spc="-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not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spc="-25" dirty="0">
                <a:latin typeface="Calibri"/>
                <a:cs typeface="Calibri"/>
              </a:rPr>
              <a:t>SC</a:t>
            </a:r>
            <a:endParaRPr sz="295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410711" y="3470909"/>
            <a:ext cx="1312545" cy="895350"/>
            <a:chOff x="3410711" y="3470909"/>
            <a:chExt cx="1312545" cy="895350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13759" y="4009643"/>
              <a:ext cx="886967" cy="31241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56887" y="3842003"/>
              <a:ext cx="184403" cy="23317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098797" y="3470909"/>
              <a:ext cx="521334" cy="737235"/>
            </a:xfrm>
            <a:custGeom>
              <a:avLst/>
              <a:gdLst/>
              <a:ahLst/>
              <a:cxnLst/>
              <a:rect l="l" t="t" r="r" b="b"/>
              <a:pathLst>
                <a:path w="521335" h="737235">
                  <a:moveTo>
                    <a:pt x="0" y="0"/>
                  </a:moveTo>
                  <a:lnTo>
                    <a:pt x="18668" y="126364"/>
                  </a:lnTo>
                  <a:lnTo>
                    <a:pt x="36872" y="79886"/>
                  </a:lnTo>
                  <a:lnTo>
                    <a:pt x="33571" y="78622"/>
                  </a:lnTo>
                  <a:lnTo>
                    <a:pt x="28066" y="73405"/>
                  </a:lnTo>
                  <a:lnTo>
                    <a:pt x="25015" y="66454"/>
                  </a:lnTo>
                  <a:lnTo>
                    <a:pt x="24892" y="59134"/>
                  </a:lnTo>
                  <a:lnTo>
                    <a:pt x="27531" y="52314"/>
                  </a:lnTo>
                  <a:lnTo>
                    <a:pt x="32765" y="46862"/>
                  </a:lnTo>
                  <a:lnTo>
                    <a:pt x="39699" y="43811"/>
                  </a:lnTo>
                  <a:lnTo>
                    <a:pt x="46989" y="43687"/>
                  </a:lnTo>
                  <a:lnTo>
                    <a:pt x="80549" y="43687"/>
                  </a:lnTo>
                  <a:lnTo>
                    <a:pt x="0" y="0"/>
                  </a:lnTo>
                  <a:close/>
                </a:path>
                <a:path w="521335" h="737235">
                  <a:moveTo>
                    <a:pt x="62370" y="62069"/>
                  </a:moveTo>
                  <a:lnTo>
                    <a:pt x="43687" y="62484"/>
                  </a:lnTo>
                  <a:lnTo>
                    <a:pt x="36872" y="79886"/>
                  </a:lnTo>
                  <a:lnTo>
                    <a:pt x="40386" y="81232"/>
                  </a:lnTo>
                  <a:lnTo>
                    <a:pt x="47676" y="81103"/>
                  </a:lnTo>
                  <a:lnTo>
                    <a:pt x="54610" y="78104"/>
                  </a:lnTo>
                  <a:lnTo>
                    <a:pt x="59826" y="72600"/>
                  </a:lnTo>
                  <a:lnTo>
                    <a:pt x="62436" y="65786"/>
                  </a:lnTo>
                  <a:lnTo>
                    <a:pt x="62370" y="62069"/>
                  </a:lnTo>
                  <a:close/>
                </a:path>
                <a:path w="521335" h="737235">
                  <a:moveTo>
                    <a:pt x="46989" y="43687"/>
                  </a:moveTo>
                  <a:lnTo>
                    <a:pt x="25015" y="66454"/>
                  </a:lnTo>
                  <a:lnTo>
                    <a:pt x="28066" y="73405"/>
                  </a:lnTo>
                  <a:lnTo>
                    <a:pt x="33571" y="78622"/>
                  </a:lnTo>
                  <a:lnTo>
                    <a:pt x="36872" y="79886"/>
                  </a:lnTo>
                  <a:lnTo>
                    <a:pt x="43687" y="62484"/>
                  </a:lnTo>
                  <a:lnTo>
                    <a:pt x="62370" y="62069"/>
                  </a:lnTo>
                  <a:lnTo>
                    <a:pt x="62307" y="58495"/>
                  </a:lnTo>
                  <a:lnTo>
                    <a:pt x="59309" y="51562"/>
                  </a:lnTo>
                  <a:lnTo>
                    <a:pt x="53804" y="46327"/>
                  </a:lnTo>
                  <a:lnTo>
                    <a:pt x="46989" y="43687"/>
                  </a:lnTo>
                  <a:close/>
                </a:path>
                <a:path w="521335" h="737235">
                  <a:moveTo>
                    <a:pt x="80549" y="43687"/>
                  </a:moveTo>
                  <a:lnTo>
                    <a:pt x="46989" y="43687"/>
                  </a:lnTo>
                  <a:lnTo>
                    <a:pt x="53804" y="46327"/>
                  </a:lnTo>
                  <a:lnTo>
                    <a:pt x="59309" y="51562"/>
                  </a:lnTo>
                  <a:lnTo>
                    <a:pt x="62307" y="58495"/>
                  </a:lnTo>
                  <a:lnTo>
                    <a:pt x="62370" y="62069"/>
                  </a:lnTo>
                  <a:lnTo>
                    <a:pt x="112394" y="60960"/>
                  </a:lnTo>
                  <a:lnTo>
                    <a:pt x="80549" y="43687"/>
                  </a:lnTo>
                  <a:close/>
                </a:path>
                <a:path w="521335" h="737235">
                  <a:moveTo>
                    <a:pt x="112521" y="137413"/>
                  </a:moveTo>
                  <a:lnTo>
                    <a:pt x="90547" y="160127"/>
                  </a:lnTo>
                  <a:lnTo>
                    <a:pt x="93599" y="167004"/>
                  </a:lnTo>
                  <a:lnTo>
                    <a:pt x="93599" y="167131"/>
                  </a:lnTo>
                  <a:lnTo>
                    <a:pt x="99050" y="172348"/>
                  </a:lnTo>
                  <a:lnTo>
                    <a:pt x="105870" y="174958"/>
                  </a:lnTo>
                  <a:lnTo>
                    <a:pt x="113190" y="174829"/>
                  </a:lnTo>
                  <a:lnTo>
                    <a:pt x="120141" y="171831"/>
                  </a:lnTo>
                  <a:lnTo>
                    <a:pt x="125358" y="166326"/>
                  </a:lnTo>
                  <a:lnTo>
                    <a:pt x="127968" y="159511"/>
                  </a:lnTo>
                  <a:lnTo>
                    <a:pt x="127839" y="152221"/>
                  </a:lnTo>
                  <a:lnTo>
                    <a:pt x="124840" y="145287"/>
                  </a:lnTo>
                  <a:lnTo>
                    <a:pt x="119336" y="140053"/>
                  </a:lnTo>
                  <a:lnTo>
                    <a:pt x="112521" y="137413"/>
                  </a:lnTo>
                  <a:close/>
                </a:path>
                <a:path w="521335" h="737235">
                  <a:moveTo>
                    <a:pt x="178053" y="231108"/>
                  </a:moveTo>
                  <a:lnTo>
                    <a:pt x="156079" y="253797"/>
                  </a:lnTo>
                  <a:lnTo>
                    <a:pt x="159130" y="260731"/>
                  </a:lnTo>
                  <a:lnTo>
                    <a:pt x="164582" y="266021"/>
                  </a:lnTo>
                  <a:lnTo>
                    <a:pt x="171402" y="268636"/>
                  </a:lnTo>
                  <a:lnTo>
                    <a:pt x="178722" y="268537"/>
                  </a:lnTo>
                  <a:lnTo>
                    <a:pt x="185674" y="265556"/>
                  </a:lnTo>
                  <a:lnTo>
                    <a:pt x="190890" y="260052"/>
                  </a:lnTo>
                  <a:lnTo>
                    <a:pt x="193500" y="253237"/>
                  </a:lnTo>
                  <a:lnTo>
                    <a:pt x="193371" y="245947"/>
                  </a:lnTo>
                  <a:lnTo>
                    <a:pt x="190373" y="239013"/>
                  </a:lnTo>
                  <a:lnTo>
                    <a:pt x="184868" y="233723"/>
                  </a:lnTo>
                  <a:lnTo>
                    <a:pt x="178053" y="231108"/>
                  </a:lnTo>
                  <a:close/>
                </a:path>
                <a:path w="521335" h="737235">
                  <a:moveTo>
                    <a:pt x="243522" y="324786"/>
                  </a:moveTo>
                  <a:lnTo>
                    <a:pt x="236239" y="324915"/>
                  </a:lnTo>
                  <a:lnTo>
                    <a:pt x="229362" y="327913"/>
                  </a:lnTo>
                  <a:lnTo>
                    <a:pt x="224127" y="333418"/>
                  </a:lnTo>
                  <a:lnTo>
                    <a:pt x="221487" y="340232"/>
                  </a:lnTo>
                  <a:lnTo>
                    <a:pt x="221611" y="347523"/>
                  </a:lnTo>
                  <a:lnTo>
                    <a:pt x="224662" y="354456"/>
                  </a:lnTo>
                  <a:lnTo>
                    <a:pt x="230114" y="359691"/>
                  </a:lnTo>
                  <a:lnTo>
                    <a:pt x="236934" y="362330"/>
                  </a:lnTo>
                  <a:lnTo>
                    <a:pt x="244254" y="362207"/>
                  </a:lnTo>
                  <a:lnTo>
                    <a:pt x="251205" y="359156"/>
                  </a:lnTo>
                  <a:lnTo>
                    <a:pt x="256422" y="353704"/>
                  </a:lnTo>
                  <a:lnTo>
                    <a:pt x="259032" y="346884"/>
                  </a:lnTo>
                  <a:lnTo>
                    <a:pt x="258903" y="339564"/>
                  </a:lnTo>
                  <a:lnTo>
                    <a:pt x="255904" y="332613"/>
                  </a:lnTo>
                  <a:lnTo>
                    <a:pt x="250328" y="327396"/>
                  </a:lnTo>
                  <a:lnTo>
                    <a:pt x="243522" y="324786"/>
                  </a:lnTo>
                  <a:close/>
                </a:path>
                <a:path w="521335" h="737235">
                  <a:moveTo>
                    <a:pt x="309054" y="418512"/>
                  </a:moveTo>
                  <a:lnTo>
                    <a:pt x="301771" y="418641"/>
                  </a:lnTo>
                  <a:lnTo>
                    <a:pt x="294893" y="421639"/>
                  </a:lnTo>
                  <a:lnTo>
                    <a:pt x="289657" y="427144"/>
                  </a:lnTo>
                  <a:lnTo>
                    <a:pt x="287004" y="433958"/>
                  </a:lnTo>
                  <a:lnTo>
                    <a:pt x="287089" y="441249"/>
                  </a:lnTo>
                  <a:lnTo>
                    <a:pt x="290067" y="448182"/>
                  </a:lnTo>
                  <a:lnTo>
                    <a:pt x="295644" y="453417"/>
                  </a:lnTo>
                  <a:lnTo>
                    <a:pt x="302450" y="456056"/>
                  </a:lnTo>
                  <a:lnTo>
                    <a:pt x="309733" y="455933"/>
                  </a:lnTo>
                  <a:lnTo>
                    <a:pt x="316611" y="452881"/>
                  </a:lnTo>
                  <a:lnTo>
                    <a:pt x="321847" y="447430"/>
                  </a:lnTo>
                  <a:lnTo>
                    <a:pt x="324500" y="440610"/>
                  </a:lnTo>
                  <a:lnTo>
                    <a:pt x="324415" y="433290"/>
                  </a:lnTo>
                  <a:lnTo>
                    <a:pt x="321437" y="426338"/>
                  </a:lnTo>
                  <a:lnTo>
                    <a:pt x="315860" y="421122"/>
                  </a:lnTo>
                  <a:lnTo>
                    <a:pt x="309054" y="418512"/>
                  </a:lnTo>
                  <a:close/>
                </a:path>
                <a:path w="521335" h="737235">
                  <a:moveTo>
                    <a:pt x="374570" y="512190"/>
                  </a:moveTo>
                  <a:lnTo>
                    <a:pt x="352590" y="534336"/>
                  </a:lnTo>
                  <a:lnTo>
                    <a:pt x="352601" y="534957"/>
                  </a:lnTo>
                  <a:lnTo>
                    <a:pt x="355600" y="541908"/>
                  </a:lnTo>
                  <a:lnTo>
                    <a:pt x="361176" y="547125"/>
                  </a:lnTo>
                  <a:lnTo>
                    <a:pt x="367982" y="549735"/>
                  </a:lnTo>
                  <a:lnTo>
                    <a:pt x="375265" y="549606"/>
                  </a:lnTo>
                  <a:lnTo>
                    <a:pt x="382142" y="546607"/>
                  </a:lnTo>
                  <a:lnTo>
                    <a:pt x="387377" y="541156"/>
                  </a:lnTo>
                  <a:lnTo>
                    <a:pt x="390016" y="534336"/>
                  </a:lnTo>
                  <a:lnTo>
                    <a:pt x="389893" y="527016"/>
                  </a:lnTo>
                  <a:lnTo>
                    <a:pt x="386841" y="520064"/>
                  </a:lnTo>
                  <a:lnTo>
                    <a:pt x="381390" y="514830"/>
                  </a:lnTo>
                  <a:lnTo>
                    <a:pt x="374570" y="512190"/>
                  </a:lnTo>
                  <a:close/>
                </a:path>
                <a:path w="521335" h="737235">
                  <a:moveTo>
                    <a:pt x="440102" y="605916"/>
                  </a:moveTo>
                  <a:lnTo>
                    <a:pt x="432782" y="606040"/>
                  </a:lnTo>
                  <a:lnTo>
                    <a:pt x="425830" y="609091"/>
                  </a:lnTo>
                  <a:lnTo>
                    <a:pt x="420614" y="614543"/>
                  </a:lnTo>
                  <a:lnTo>
                    <a:pt x="418004" y="621363"/>
                  </a:lnTo>
                  <a:lnTo>
                    <a:pt x="418133" y="628683"/>
                  </a:lnTo>
                  <a:lnTo>
                    <a:pt x="421131" y="635634"/>
                  </a:lnTo>
                  <a:lnTo>
                    <a:pt x="426636" y="640851"/>
                  </a:lnTo>
                  <a:lnTo>
                    <a:pt x="433450" y="643461"/>
                  </a:lnTo>
                  <a:lnTo>
                    <a:pt x="440741" y="643332"/>
                  </a:lnTo>
                  <a:lnTo>
                    <a:pt x="447675" y="640333"/>
                  </a:lnTo>
                  <a:lnTo>
                    <a:pt x="452909" y="634829"/>
                  </a:lnTo>
                  <a:lnTo>
                    <a:pt x="455548" y="628014"/>
                  </a:lnTo>
                  <a:lnTo>
                    <a:pt x="455425" y="620724"/>
                  </a:lnTo>
                  <a:lnTo>
                    <a:pt x="452374" y="613790"/>
                  </a:lnTo>
                  <a:lnTo>
                    <a:pt x="446922" y="608556"/>
                  </a:lnTo>
                  <a:lnTo>
                    <a:pt x="440102" y="605916"/>
                  </a:lnTo>
                  <a:close/>
                </a:path>
                <a:path w="521335" h="737235">
                  <a:moveTo>
                    <a:pt x="505634" y="699643"/>
                  </a:moveTo>
                  <a:lnTo>
                    <a:pt x="483654" y="721740"/>
                  </a:lnTo>
                  <a:lnTo>
                    <a:pt x="483665" y="722356"/>
                  </a:lnTo>
                  <a:lnTo>
                    <a:pt x="486663" y="729233"/>
                  </a:lnTo>
                  <a:lnTo>
                    <a:pt x="492168" y="734577"/>
                  </a:lnTo>
                  <a:lnTo>
                    <a:pt x="498983" y="737187"/>
                  </a:lnTo>
                  <a:lnTo>
                    <a:pt x="506273" y="737058"/>
                  </a:lnTo>
                  <a:lnTo>
                    <a:pt x="513206" y="734059"/>
                  </a:lnTo>
                  <a:lnTo>
                    <a:pt x="518441" y="728555"/>
                  </a:lnTo>
                  <a:lnTo>
                    <a:pt x="521080" y="721740"/>
                  </a:lnTo>
                  <a:lnTo>
                    <a:pt x="520957" y="714450"/>
                  </a:lnTo>
                  <a:lnTo>
                    <a:pt x="517905" y="707516"/>
                  </a:lnTo>
                  <a:lnTo>
                    <a:pt x="512454" y="702282"/>
                  </a:lnTo>
                  <a:lnTo>
                    <a:pt x="505634" y="6996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29761" y="4263389"/>
              <a:ext cx="1274445" cy="83820"/>
            </a:xfrm>
            <a:custGeom>
              <a:avLst/>
              <a:gdLst/>
              <a:ahLst/>
              <a:cxnLst/>
              <a:rect l="l" t="t" r="r" b="b"/>
              <a:pathLst>
                <a:path w="1274445" h="83820">
                  <a:moveTo>
                    <a:pt x="1274064" y="0"/>
                  </a:moveTo>
                  <a:lnTo>
                    <a:pt x="0" y="83820"/>
                  </a:lnTo>
                </a:path>
              </a:pathLst>
            </a:custGeom>
            <a:ln w="381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807464" y="3473196"/>
            <a:ext cx="1088390" cy="1278890"/>
            <a:chOff x="1807464" y="3473196"/>
            <a:chExt cx="1088390" cy="1278890"/>
          </a:xfrm>
        </p:grpSpPr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7464" y="4509516"/>
              <a:ext cx="1088136" cy="24231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30324" y="3473196"/>
              <a:ext cx="362712" cy="112623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071497" y="3894582"/>
              <a:ext cx="114300" cy="438150"/>
            </a:xfrm>
            <a:custGeom>
              <a:avLst/>
              <a:gdLst/>
              <a:ahLst/>
              <a:cxnLst/>
              <a:rect l="l" t="t" r="r" b="b"/>
              <a:pathLst>
                <a:path w="114300" h="438150">
                  <a:moveTo>
                    <a:pt x="86759" y="57150"/>
                  </a:moveTo>
                  <a:lnTo>
                    <a:pt x="58546" y="57150"/>
                  </a:lnTo>
                  <a:lnTo>
                    <a:pt x="65873" y="58810"/>
                  </a:lnTo>
                  <a:lnTo>
                    <a:pt x="71818" y="63007"/>
                  </a:lnTo>
                  <a:lnTo>
                    <a:pt x="75763" y="69133"/>
                  </a:lnTo>
                  <a:lnTo>
                    <a:pt x="77021" y="76200"/>
                  </a:lnTo>
                  <a:lnTo>
                    <a:pt x="77088" y="76708"/>
                  </a:lnTo>
                  <a:lnTo>
                    <a:pt x="75428" y="84034"/>
                  </a:lnTo>
                  <a:lnTo>
                    <a:pt x="73380" y="86935"/>
                  </a:lnTo>
                  <a:lnTo>
                    <a:pt x="114300" y="115570"/>
                  </a:lnTo>
                  <a:lnTo>
                    <a:pt x="86759" y="57150"/>
                  </a:lnTo>
                  <a:close/>
                </a:path>
                <a:path w="114300" h="438150">
                  <a:moveTo>
                    <a:pt x="59816" y="0"/>
                  </a:moveTo>
                  <a:lnTo>
                    <a:pt x="0" y="112903"/>
                  </a:lnTo>
                  <a:lnTo>
                    <a:pt x="42239" y="86191"/>
                  </a:lnTo>
                  <a:lnTo>
                    <a:pt x="40316" y="83212"/>
                  </a:lnTo>
                  <a:lnTo>
                    <a:pt x="39057" y="76200"/>
                  </a:lnTo>
                  <a:lnTo>
                    <a:pt x="58546" y="57150"/>
                  </a:lnTo>
                  <a:lnTo>
                    <a:pt x="86759" y="57150"/>
                  </a:lnTo>
                  <a:lnTo>
                    <a:pt x="59816" y="0"/>
                  </a:lnTo>
                  <a:close/>
                </a:path>
                <a:path w="114300" h="438150">
                  <a:moveTo>
                    <a:pt x="58038" y="76200"/>
                  </a:moveTo>
                  <a:lnTo>
                    <a:pt x="42239" y="86191"/>
                  </a:lnTo>
                  <a:lnTo>
                    <a:pt x="44275" y="89344"/>
                  </a:lnTo>
                  <a:lnTo>
                    <a:pt x="50258" y="93571"/>
                  </a:lnTo>
                  <a:lnTo>
                    <a:pt x="57657" y="95250"/>
                  </a:lnTo>
                  <a:lnTo>
                    <a:pt x="65105" y="93924"/>
                  </a:lnTo>
                  <a:lnTo>
                    <a:pt x="71231" y="89979"/>
                  </a:lnTo>
                  <a:lnTo>
                    <a:pt x="73380" y="86935"/>
                  </a:lnTo>
                  <a:lnTo>
                    <a:pt x="58038" y="76200"/>
                  </a:lnTo>
                  <a:close/>
                </a:path>
                <a:path w="114300" h="438150">
                  <a:moveTo>
                    <a:pt x="77021" y="76200"/>
                  </a:moveTo>
                  <a:lnTo>
                    <a:pt x="58038" y="76200"/>
                  </a:lnTo>
                  <a:lnTo>
                    <a:pt x="73380" y="86935"/>
                  </a:lnTo>
                  <a:lnTo>
                    <a:pt x="75428" y="84034"/>
                  </a:lnTo>
                  <a:lnTo>
                    <a:pt x="77088" y="76708"/>
                  </a:lnTo>
                  <a:lnTo>
                    <a:pt x="77021" y="76200"/>
                  </a:lnTo>
                  <a:close/>
                </a:path>
                <a:path w="114300" h="438150">
                  <a:moveTo>
                    <a:pt x="58546" y="57150"/>
                  </a:moveTo>
                  <a:lnTo>
                    <a:pt x="51079" y="58475"/>
                  </a:lnTo>
                  <a:lnTo>
                    <a:pt x="44910" y="62420"/>
                  </a:lnTo>
                  <a:lnTo>
                    <a:pt x="40669" y="68365"/>
                  </a:lnTo>
                  <a:lnTo>
                    <a:pt x="38988" y="75692"/>
                  </a:lnTo>
                  <a:lnTo>
                    <a:pt x="39148" y="76708"/>
                  </a:lnTo>
                  <a:lnTo>
                    <a:pt x="40316" y="83212"/>
                  </a:lnTo>
                  <a:lnTo>
                    <a:pt x="42239" y="86191"/>
                  </a:lnTo>
                  <a:lnTo>
                    <a:pt x="58038" y="76200"/>
                  </a:lnTo>
                  <a:lnTo>
                    <a:pt x="77021" y="76200"/>
                  </a:lnTo>
                  <a:lnTo>
                    <a:pt x="75763" y="69133"/>
                  </a:lnTo>
                  <a:lnTo>
                    <a:pt x="71818" y="63007"/>
                  </a:lnTo>
                  <a:lnTo>
                    <a:pt x="65873" y="58810"/>
                  </a:lnTo>
                  <a:lnTo>
                    <a:pt x="58546" y="57150"/>
                  </a:lnTo>
                  <a:close/>
                </a:path>
                <a:path w="114300" h="438150">
                  <a:moveTo>
                    <a:pt x="55879" y="171450"/>
                  </a:moveTo>
                  <a:lnTo>
                    <a:pt x="48414" y="172775"/>
                  </a:lnTo>
                  <a:lnTo>
                    <a:pt x="42259" y="176720"/>
                  </a:lnTo>
                  <a:lnTo>
                    <a:pt x="38056" y="182665"/>
                  </a:lnTo>
                  <a:lnTo>
                    <a:pt x="36448" y="189992"/>
                  </a:lnTo>
                  <a:lnTo>
                    <a:pt x="37703" y="197566"/>
                  </a:lnTo>
                  <a:lnTo>
                    <a:pt x="41656" y="203692"/>
                  </a:lnTo>
                  <a:lnTo>
                    <a:pt x="47609" y="207889"/>
                  </a:lnTo>
                  <a:lnTo>
                    <a:pt x="54990" y="209550"/>
                  </a:lnTo>
                  <a:lnTo>
                    <a:pt x="62456" y="208224"/>
                  </a:lnTo>
                  <a:lnTo>
                    <a:pt x="68611" y="204279"/>
                  </a:lnTo>
                  <a:lnTo>
                    <a:pt x="72814" y="198334"/>
                  </a:lnTo>
                  <a:lnTo>
                    <a:pt x="74421" y="191008"/>
                  </a:lnTo>
                  <a:lnTo>
                    <a:pt x="73114" y="183487"/>
                  </a:lnTo>
                  <a:lnTo>
                    <a:pt x="69199" y="177355"/>
                  </a:lnTo>
                  <a:lnTo>
                    <a:pt x="63259" y="173128"/>
                  </a:lnTo>
                  <a:lnTo>
                    <a:pt x="55879" y="171450"/>
                  </a:lnTo>
                  <a:close/>
                </a:path>
                <a:path w="114300" h="438150">
                  <a:moveTo>
                    <a:pt x="53212" y="285750"/>
                  </a:moveTo>
                  <a:lnTo>
                    <a:pt x="45765" y="287075"/>
                  </a:lnTo>
                  <a:lnTo>
                    <a:pt x="39639" y="291020"/>
                  </a:lnTo>
                  <a:lnTo>
                    <a:pt x="35442" y="296965"/>
                  </a:lnTo>
                  <a:lnTo>
                    <a:pt x="33781" y="304292"/>
                  </a:lnTo>
                  <a:lnTo>
                    <a:pt x="35089" y="311866"/>
                  </a:lnTo>
                  <a:lnTo>
                    <a:pt x="39004" y="317992"/>
                  </a:lnTo>
                  <a:lnTo>
                    <a:pt x="44944" y="322189"/>
                  </a:lnTo>
                  <a:lnTo>
                    <a:pt x="52323" y="323850"/>
                  </a:lnTo>
                  <a:lnTo>
                    <a:pt x="59791" y="322542"/>
                  </a:lnTo>
                  <a:lnTo>
                    <a:pt x="65960" y="318627"/>
                  </a:lnTo>
                  <a:lnTo>
                    <a:pt x="70201" y="312687"/>
                  </a:lnTo>
                  <a:lnTo>
                    <a:pt x="71881" y="305308"/>
                  </a:lnTo>
                  <a:lnTo>
                    <a:pt x="70554" y="297787"/>
                  </a:lnTo>
                  <a:lnTo>
                    <a:pt x="66595" y="291655"/>
                  </a:lnTo>
                  <a:lnTo>
                    <a:pt x="60612" y="287428"/>
                  </a:lnTo>
                  <a:lnTo>
                    <a:pt x="53212" y="285750"/>
                  </a:lnTo>
                  <a:close/>
                </a:path>
                <a:path w="114300" h="438150">
                  <a:moveTo>
                    <a:pt x="50545" y="400050"/>
                  </a:moveTo>
                  <a:lnTo>
                    <a:pt x="43152" y="401377"/>
                  </a:lnTo>
                  <a:lnTo>
                    <a:pt x="37020" y="405336"/>
                  </a:lnTo>
                  <a:lnTo>
                    <a:pt x="32793" y="411319"/>
                  </a:lnTo>
                  <a:lnTo>
                    <a:pt x="31114" y="418719"/>
                  </a:lnTo>
                  <a:lnTo>
                    <a:pt x="32442" y="426166"/>
                  </a:lnTo>
                  <a:lnTo>
                    <a:pt x="36401" y="432292"/>
                  </a:lnTo>
                  <a:lnTo>
                    <a:pt x="42384" y="436489"/>
                  </a:lnTo>
                  <a:lnTo>
                    <a:pt x="49783" y="438150"/>
                  </a:lnTo>
                  <a:lnTo>
                    <a:pt x="57177" y="436842"/>
                  </a:lnTo>
                  <a:lnTo>
                    <a:pt x="63309" y="432927"/>
                  </a:lnTo>
                  <a:lnTo>
                    <a:pt x="67536" y="426987"/>
                  </a:lnTo>
                  <a:lnTo>
                    <a:pt x="69214" y="419608"/>
                  </a:lnTo>
                  <a:lnTo>
                    <a:pt x="67887" y="412087"/>
                  </a:lnTo>
                  <a:lnTo>
                    <a:pt x="63928" y="405955"/>
                  </a:lnTo>
                  <a:lnTo>
                    <a:pt x="57945" y="401728"/>
                  </a:lnTo>
                  <a:lnTo>
                    <a:pt x="50545" y="400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96262" y="4370070"/>
              <a:ext cx="737870" cy="155575"/>
            </a:xfrm>
            <a:custGeom>
              <a:avLst/>
              <a:gdLst/>
              <a:ahLst/>
              <a:cxnLst/>
              <a:rect l="l" t="t" r="r" b="b"/>
              <a:pathLst>
                <a:path w="737869" h="155575">
                  <a:moveTo>
                    <a:pt x="737615" y="155447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786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5"/>
              </a:spcBef>
            </a:pPr>
            <a:r>
              <a:rPr sz="5200" dirty="0"/>
              <a:t>When</a:t>
            </a:r>
            <a:r>
              <a:rPr sz="5200" spc="-40" dirty="0"/>
              <a:t> </a:t>
            </a:r>
            <a:r>
              <a:rPr sz="5200" dirty="0"/>
              <a:t>is</a:t>
            </a:r>
            <a:r>
              <a:rPr sz="5200" spc="-35" dirty="0"/>
              <a:t> </a:t>
            </a:r>
            <a:r>
              <a:rPr sz="5200" dirty="0"/>
              <a:t>an</a:t>
            </a:r>
            <a:r>
              <a:rPr sz="5200" spc="-55" dirty="0"/>
              <a:t> </a:t>
            </a:r>
            <a:r>
              <a:rPr sz="5200" dirty="0"/>
              <a:t>Execution</a:t>
            </a:r>
            <a:r>
              <a:rPr sz="5200" spc="-60" dirty="0"/>
              <a:t> </a:t>
            </a:r>
            <a:r>
              <a:rPr sz="5200" dirty="0"/>
              <a:t>Not</a:t>
            </a:r>
            <a:r>
              <a:rPr sz="5200" spc="-35" dirty="0"/>
              <a:t> </a:t>
            </a:r>
            <a:r>
              <a:rPr sz="5200" spc="-25" dirty="0"/>
              <a:t>SC?</a:t>
            </a:r>
            <a:endParaRPr sz="5200"/>
          </a:p>
          <a:p>
            <a:pPr marL="1557020">
              <a:lnSpc>
                <a:spcPct val="100000"/>
              </a:lnSpc>
              <a:spcBef>
                <a:spcPts val="190"/>
              </a:spcBef>
            </a:pPr>
            <a:r>
              <a:rPr sz="1700" b="0" dirty="0">
                <a:latin typeface="Calibri"/>
                <a:cs typeface="Calibri"/>
              </a:rPr>
              <a:t>When</a:t>
            </a:r>
            <a:r>
              <a:rPr sz="1700" b="0" spc="-55" dirty="0">
                <a:latin typeface="Calibri"/>
                <a:cs typeface="Calibri"/>
              </a:rPr>
              <a:t> </a:t>
            </a:r>
            <a:r>
              <a:rPr sz="1700" b="0" dirty="0">
                <a:latin typeface="Calibri"/>
                <a:cs typeface="Calibri"/>
              </a:rPr>
              <a:t>a</a:t>
            </a:r>
            <a:r>
              <a:rPr sz="1700" b="0" spc="-50" dirty="0">
                <a:latin typeface="Calibri"/>
                <a:cs typeface="Calibri"/>
              </a:rPr>
              <a:t> </a:t>
            </a:r>
            <a:r>
              <a:rPr sz="1700" b="0" dirty="0">
                <a:latin typeface="Calibri"/>
                <a:cs typeface="Calibri"/>
              </a:rPr>
              <a:t>memory</a:t>
            </a:r>
            <a:r>
              <a:rPr sz="1700" b="0" spc="-55" dirty="0">
                <a:latin typeface="Calibri"/>
                <a:cs typeface="Calibri"/>
              </a:rPr>
              <a:t> </a:t>
            </a:r>
            <a:r>
              <a:rPr sz="1700" b="0" spc="-10" dirty="0">
                <a:latin typeface="Calibri"/>
                <a:cs typeface="Calibri"/>
              </a:rPr>
              <a:t>operation</a:t>
            </a:r>
            <a:r>
              <a:rPr sz="1700" b="0" spc="-65" dirty="0">
                <a:latin typeface="Calibri"/>
                <a:cs typeface="Calibri"/>
              </a:rPr>
              <a:t> </a:t>
            </a:r>
            <a:r>
              <a:rPr sz="1700" b="0" dirty="0">
                <a:latin typeface="Calibri"/>
                <a:cs typeface="Calibri"/>
              </a:rPr>
              <a:t>happens</a:t>
            </a:r>
            <a:r>
              <a:rPr sz="1700" b="0" spc="-55" dirty="0">
                <a:latin typeface="Calibri"/>
                <a:cs typeface="Calibri"/>
              </a:rPr>
              <a:t> </a:t>
            </a:r>
            <a:r>
              <a:rPr sz="1700" b="0" dirty="0">
                <a:latin typeface="Calibri"/>
                <a:cs typeface="Calibri"/>
              </a:rPr>
              <a:t>before</a:t>
            </a:r>
            <a:r>
              <a:rPr sz="1700" b="0" spc="-55" dirty="0">
                <a:latin typeface="Calibri"/>
                <a:cs typeface="Calibri"/>
              </a:rPr>
              <a:t> </a:t>
            </a:r>
            <a:r>
              <a:rPr sz="1700" b="0" spc="-10" dirty="0">
                <a:latin typeface="Calibri"/>
                <a:cs typeface="Calibri"/>
              </a:rPr>
              <a:t>itself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32019" y="3573526"/>
            <a:ext cx="51562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5" dirty="0">
                <a:latin typeface="Calibri"/>
                <a:cs typeface="Calibri"/>
              </a:rPr>
              <a:t>X=1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844969" y="3106166"/>
            <a:ext cx="2454910" cy="1459865"/>
            <a:chOff x="6844969" y="3106166"/>
            <a:chExt cx="2454910" cy="1459865"/>
          </a:xfrm>
        </p:grpSpPr>
        <p:sp>
          <p:nvSpPr>
            <p:cNvPr id="5" name="object 5"/>
            <p:cNvSpPr/>
            <p:nvPr/>
          </p:nvSpPr>
          <p:spPr>
            <a:xfrm>
              <a:off x="7267194" y="3277362"/>
              <a:ext cx="1874520" cy="1905"/>
            </a:xfrm>
            <a:custGeom>
              <a:avLst/>
              <a:gdLst/>
              <a:ahLst/>
              <a:cxnLst/>
              <a:rect l="l" t="t" r="r" b="b"/>
              <a:pathLst>
                <a:path w="1874520" h="1904">
                  <a:moveTo>
                    <a:pt x="0" y="0"/>
                  </a:moveTo>
                  <a:lnTo>
                    <a:pt x="1874520" y="1524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41233" y="3106166"/>
              <a:ext cx="1048842" cy="8874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44969" y="3721989"/>
              <a:ext cx="693369" cy="84400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879461" y="3986656"/>
              <a:ext cx="1420495" cy="325755"/>
            </a:xfrm>
            <a:custGeom>
              <a:avLst/>
              <a:gdLst/>
              <a:ahLst/>
              <a:cxnLst/>
              <a:rect l="l" t="t" r="r" b="b"/>
              <a:pathLst>
                <a:path w="1420495" h="325754">
                  <a:moveTo>
                    <a:pt x="76454" y="133477"/>
                  </a:moveTo>
                  <a:lnTo>
                    <a:pt x="75031" y="126060"/>
                  </a:lnTo>
                  <a:lnTo>
                    <a:pt x="70993" y="119989"/>
                  </a:lnTo>
                  <a:lnTo>
                    <a:pt x="64947" y="115874"/>
                  </a:lnTo>
                  <a:lnTo>
                    <a:pt x="57531" y="114300"/>
                  </a:lnTo>
                  <a:lnTo>
                    <a:pt x="50101" y="115798"/>
                  </a:lnTo>
                  <a:lnTo>
                    <a:pt x="44030" y="119875"/>
                  </a:lnTo>
                  <a:lnTo>
                    <a:pt x="39916" y="125933"/>
                  </a:lnTo>
                  <a:lnTo>
                    <a:pt x="38354" y="133350"/>
                  </a:lnTo>
                  <a:lnTo>
                    <a:pt x="39839" y="140779"/>
                  </a:lnTo>
                  <a:lnTo>
                    <a:pt x="43916" y="146850"/>
                  </a:lnTo>
                  <a:lnTo>
                    <a:pt x="49974" y="150964"/>
                  </a:lnTo>
                  <a:lnTo>
                    <a:pt x="57404" y="152527"/>
                  </a:lnTo>
                  <a:lnTo>
                    <a:pt x="64820" y="151041"/>
                  </a:lnTo>
                  <a:lnTo>
                    <a:pt x="70878" y="146964"/>
                  </a:lnTo>
                  <a:lnTo>
                    <a:pt x="74955" y="140906"/>
                  </a:lnTo>
                  <a:lnTo>
                    <a:pt x="76454" y="133477"/>
                  </a:lnTo>
                  <a:close/>
                </a:path>
                <a:path w="1420495" h="325754">
                  <a:moveTo>
                    <a:pt x="76962" y="19177"/>
                  </a:moveTo>
                  <a:lnTo>
                    <a:pt x="75463" y="11734"/>
                  </a:lnTo>
                  <a:lnTo>
                    <a:pt x="71386" y="5638"/>
                  </a:lnTo>
                  <a:lnTo>
                    <a:pt x="65328" y="1524"/>
                  </a:lnTo>
                  <a:lnTo>
                    <a:pt x="57912" y="0"/>
                  </a:lnTo>
                  <a:lnTo>
                    <a:pt x="50482" y="1498"/>
                  </a:lnTo>
                  <a:lnTo>
                    <a:pt x="44424" y="5575"/>
                  </a:lnTo>
                  <a:lnTo>
                    <a:pt x="40347" y="11633"/>
                  </a:lnTo>
                  <a:lnTo>
                    <a:pt x="38862" y="19050"/>
                  </a:lnTo>
                  <a:lnTo>
                    <a:pt x="40271" y="26479"/>
                  </a:lnTo>
                  <a:lnTo>
                    <a:pt x="44323" y="32537"/>
                  </a:lnTo>
                  <a:lnTo>
                    <a:pt x="50355" y="36614"/>
                  </a:lnTo>
                  <a:lnTo>
                    <a:pt x="57785" y="38100"/>
                  </a:lnTo>
                  <a:lnTo>
                    <a:pt x="65201" y="36690"/>
                  </a:lnTo>
                  <a:lnTo>
                    <a:pt x="71272" y="32639"/>
                  </a:lnTo>
                  <a:lnTo>
                    <a:pt x="75387" y="26606"/>
                  </a:lnTo>
                  <a:lnTo>
                    <a:pt x="76962" y="19177"/>
                  </a:lnTo>
                  <a:close/>
                </a:path>
                <a:path w="1420495" h="325754">
                  <a:moveTo>
                    <a:pt x="114300" y="209931"/>
                  </a:moveTo>
                  <a:lnTo>
                    <a:pt x="76047" y="235216"/>
                  </a:lnTo>
                  <a:lnTo>
                    <a:pt x="76047" y="247650"/>
                  </a:lnTo>
                  <a:lnTo>
                    <a:pt x="74587" y="240360"/>
                  </a:lnTo>
                  <a:lnTo>
                    <a:pt x="76047" y="247650"/>
                  </a:lnTo>
                  <a:lnTo>
                    <a:pt x="76047" y="235216"/>
                  </a:lnTo>
                  <a:lnTo>
                    <a:pt x="72656" y="237451"/>
                  </a:lnTo>
                  <a:lnTo>
                    <a:pt x="70561" y="234302"/>
                  </a:lnTo>
                  <a:lnTo>
                    <a:pt x="64541" y="230225"/>
                  </a:lnTo>
                  <a:lnTo>
                    <a:pt x="57150" y="228727"/>
                  </a:lnTo>
                  <a:lnTo>
                    <a:pt x="49695" y="230149"/>
                  </a:lnTo>
                  <a:lnTo>
                    <a:pt x="43599" y="234188"/>
                  </a:lnTo>
                  <a:lnTo>
                    <a:pt x="41465" y="237324"/>
                  </a:lnTo>
                  <a:lnTo>
                    <a:pt x="0" y="209423"/>
                  </a:lnTo>
                  <a:lnTo>
                    <a:pt x="56769" y="323977"/>
                  </a:lnTo>
                  <a:lnTo>
                    <a:pt x="85598" y="266827"/>
                  </a:lnTo>
                  <a:lnTo>
                    <a:pt x="114300" y="209931"/>
                  </a:lnTo>
                  <a:close/>
                </a:path>
                <a:path w="1420495" h="325754">
                  <a:moveTo>
                    <a:pt x="1382522" y="135001"/>
                  </a:moveTo>
                  <a:lnTo>
                    <a:pt x="1381099" y="127584"/>
                  </a:lnTo>
                  <a:lnTo>
                    <a:pt x="1377048" y="121513"/>
                  </a:lnTo>
                  <a:lnTo>
                    <a:pt x="1371015" y="117398"/>
                  </a:lnTo>
                  <a:lnTo>
                    <a:pt x="1363599" y="115824"/>
                  </a:lnTo>
                  <a:lnTo>
                    <a:pt x="1356169" y="117322"/>
                  </a:lnTo>
                  <a:lnTo>
                    <a:pt x="1350098" y="121399"/>
                  </a:lnTo>
                  <a:lnTo>
                    <a:pt x="1345984" y="127457"/>
                  </a:lnTo>
                  <a:lnTo>
                    <a:pt x="1344422" y="134874"/>
                  </a:lnTo>
                  <a:lnTo>
                    <a:pt x="1345907" y="142303"/>
                  </a:lnTo>
                  <a:lnTo>
                    <a:pt x="1349984" y="148374"/>
                  </a:lnTo>
                  <a:lnTo>
                    <a:pt x="1356042" y="152488"/>
                  </a:lnTo>
                  <a:lnTo>
                    <a:pt x="1363472" y="154051"/>
                  </a:lnTo>
                  <a:lnTo>
                    <a:pt x="1370888" y="152565"/>
                  </a:lnTo>
                  <a:lnTo>
                    <a:pt x="1376946" y="148488"/>
                  </a:lnTo>
                  <a:lnTo>
                    <a:pt x="1381023" y="142430"/>
                  </a:lnTo>
                  <a:lnTo>
                    <a:pt x="1382522" y="135001"/>
                  </a:lnTo>
                  <a:close/>
                </a:path>
                <a:path w="1420495" h="325754">
                  <a:moveTo>
                    <a:pt x="1383030" y="20701"/>
                  </a:moveTo>
                  <a:lnTo>
                    <a:pt x="1381531" y="13258"/>
                  </a:lnTo>
                  <a:lnTo>
                    <a:pt x="1377454" y="7162"/>
                  </a:lnTo>
                  <a:lnTo>
                    <a:pt x="1371396" y="3048"/>
                  </a:lnTo>
                  <a:lnTo>
                    <a:pt x="1363980" y="1524"/>
                  </a:lnTo>
                  <a:lnTo>
                    <a:pt x="1356550" y="3022"/>
                  </a:lnTo>
                  <a:lnTo>
                    <a:pt x="1350492" y="7099"/>
                  </a:lnTo>
                  <a:lnTo>
                    <a:pt x="1346415" y="13157"/>
                  </a:lnTo>
                  <a:lnTo>
                    <a:pt x="1344930" y="20574"/>
                  </a:lnTo>
                  <a:lnTo>
                    <a:pt x="1346339" y="28003"/>
                  </a:lnTo>
                  <a:lnTo>
                    <a:pt x="1350391" y="34061"/>
                  </a:lnTo>
                  <a:lnTo>
                    <a:pt x="1356423" y="38138"/>
                  </a:lnTo>
                  <a:lnTo>
                    <a:pt x="1363853" y="39624"/>
                  </a:lnTo>
                  <a:lnTo>
                    <a:pt x="1371269" y="38214"/>
                  </a:lnTo>
                  <a:lnTo>
                    <a:pt x="1377340" y="34163"/>
                  </a:lnTo>
                  <a:lnTo>
                    <a:pt x="1381455" y="28130"/>
                  </a:lnTo>
                  <a:lnTo>
                    <a:pt x="1383030" y="20701"/>
                  </a:lnTo>
                  <a:close/>
                </a:path>
                <a:path w="1420495" h="325754">
                  <a:moveTo>
                    <a:pt x="1420368" y="211455"/>
                  </a:moveTo>
                  <a:lnTo>
                    <a:pt x="1382115" y="236740"/>
                  </a:lnTo>
                  <a:lnTo>
                    <a:pt x="1382115" y="249174"/>
                  </a:lnTo>
                  <a:lnTo>
                    <a:pt x="1380655" y="241884"/>
                  </a:lnTo>
                  <a:lnTo>
                    <a:pt x="1382115" y="249174"/>
                  </a:lnTo>
                  <a:lnTo>
                    <a:pt x="1382115" y="236740"/>
                  </a:lnTo>
                  <a:lnTo>
                    <a:pt x="1378724" y="238975"/>
                  </a:lnTo>
                  <a:lnTo>
                    <a:pt x="1376629" y="235826"/>
                  </a:lnTo>
                  <a:lnTo>
                    <a:pt x="1370609" y="231749"/>
                  </a:lnTo>
                  <a:lnTo>
                    <a:pt x="1363218" y="230251"/>
                  </a:lnTo>
                  <a:lnTo>
                    <a:pt x="1355763" y="231673"/>
                  </a:lnTo>
                  <a:lnTo>
                    <a:pt x="1349667" y="235712"/>
                  </a:lnTo>
                  <a:lnTo>
                    <a:pt x="1347533" y="238848"/>
                  </a:lnTo>
                  <a:lnTo>
                    <a:pt x="1306068" y="210947"/>
                  </a:lnTo>
                  <a:lnTo>
                    <a:pt x="1362837" y="325501"/>
                  </a:lnTo>
                  <a:lnTo>
                    <a:pt x="1391666" y="268351"/>
                  </a:lnTo>
                  <a:lnTo>
                    <a:pt x="1420368" y="2114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365494" y="2828924"/>
            <a:ext cx="3500754" cy="1767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spc="-10" dirty="0">
                <a:latin typeface="Calibri"/>
                <a:cs typeface="Calibri"/>
              </a:rPr>
              <a:t>Happens-</a:t>
            </a:r>
            <a:r>
              <a:rPr sz="2950" dirty="0">
                <a:latin typeface="Calibri"/>
                <a:cs typeface="Calibri"/>
              </a:rPr>
              <a:t>Before</a:t>
            </a:r>
            <a:r>
              <a:rPr sz="2950" spc="-60" dirty="0">
                <a:latin typeface="Calibri"/>
                <a:cs typeface="Calibri"/>
              </a:rPr>
              <a:t> </a:t>
            </a:r>
            <a:r>
              <a:rPr sz="2950" spc="-20" dirty="0">
                <a:latin typeface="Calibri"/>
                <a:cs typeface="Calibri"/>
              </a:rPr>
              <a:t>Graph</a:t>
            </a:r>
            <a:endParaRPr sz="2950">
              <a:latin typeface="Calibri"/>
              <a:cs typeface="Calibri"/>
            </a:endParaRPr>
          </a:p>
          <a:p>
            <a:pPr marR="394335" algn="r">
              <a:lnSpc>
                <a:spcPct val="100000"/>
              </a:lnSpc>
              <a:spcBef>
                <a:spcPts val="2240"/>
              </a:spcBef>
              <a:tabLst>
                <a:tab pos="885190" algn="l"/>
                <a:tab pos="2193925" algn="l"/>
              </a:tabLst>
            </a:pPr>
            <a:r>
              <a:rPr sz="3750" spc="-37" baseline="1111" dirty="0">
                <a:latin typeface="Calibri"/>
                <a:cs typeface="Calibri"/>
              </a:rPr>
              <a:t>Y=1</a:t>
            </a:r>
            <a:r>
              <a:rPr sz="3750" baseline="1111" dirty="0">
                <a:latin typeface="Calibri"/>
                <a:cs typeface="Calibri"/>
              </a:rPr>
              <a:t>	</a:t>
            </a:r>
            <a:r>
              <a:rPr sz="2500" spc="-20" dirty="0">
                <a:latin typeface="Calibri"/>
                <a:cs typeface="Calibri"/>
              </a:rPr>
              <a:t>r1=X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20" dirty="0">
                <a:latin typeface="Calibri"/>
                <a:cs typeface="Calibri"/>
              </a:rPr>
              <a:t>r3=Y</a:t>
            </a:r>
            <a:endParaRPr sz="2500">
              <a:latin typeface="Calibri"/>
              <a:cs typeface="Calibri"/>
            </a:endParaRPr>
          </a:p>
          <a:p>
            <a:pPr marR="367030" algn="r">
              <a:lnSpc>
                <a:spcPct val="100000"/>
              </a:lnSpc>
              <a:spcBef>
                <a:spcPts val="1930"/>
              </a:spcBef>
              <a:tabLst>
                <a:tab pos="1325880" algn="l"/>
              </a:tabLst>
            </a:pPr>
            <a:r>
              <a:rPr sz="2500" spc="-20" dirty="0">
                <a:latin typeface="Calibri"/>
                <a:cs typeface="Calibri"/>
              </a:rPr>
              <a:t>r2=Y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20" dirty="0">
                <a:latin typeface="Calibri"/>
                <a:cs typeface="Calibri"/>
              </a:rPr>
              <a:t>r4=X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54301" y="5340197"/>
            <a:ext cx="7662545" cy="9271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0"/>
              </a:spcBef>
            </a:pPr>
            <a:r>
              <a:rPr sz="2950" dirty="0">
                <a:latin typeface="Calibri"/>
                <a:cs typeface="Calibri"/>
              </a:rPr>
              <a:t>If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there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is</a:t>
            </a:r>
            <a:r>
              <a:rPr sz="2950" spc="-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cycle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in</a:t>
            </a:r>
            <a:r>
              <a:rPr sz="2950" spc="-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the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spc="-20" dirty="0">
                <a:latin typeface="Calibri"/>
                <a:cs typeface="Calibri"/>
              </a:rPr>
              <a:t>happens-</a:t>
            </a:r>
            <a:r>
              <a:rPr sz="2950" dirty="0">
                <a:latin typeface="Calibri"/>
                <a:cs typeface="Calibri"/>
              </a:rPr>
              <a:t>before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graph,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spc="-25" dirty="0">
                <a:latin typeface="Calibri"/>
                <a:cs typeface="Calibri"/>
              </a:rPr>
              <a:t>the </a:t>
            </a:r>
            <a:r>
              <a:rPr sz="2950" dirty="0">
                <a:latin typeface="Calibri"/>
                <a:cs typeface="Calibri"/>
              </a:rPr>
              <a:t>execution</a:t>
            </a:r>
            <a:r>
              <a:rPr sz="2950" spc="-6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is</a:t>
            </a:r>
            <a:r>
              <a:rPr sz="2950" spc="-6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not</a:t>
            </a:r>
            <a:r>
              <a:rPr sz="2950" spc="-50" dirty="0">
                <a:latin typeface="Calibri"/>
                <a:cs typeface="Calibri"/>
              </a:rPr>
              <a:t> </a:t>
            </a:r>
            <a:r>
              <a:rPr sz="2950" spc="-25" dirty="0">
                <a:latin typeface="Calibri"/>
                <a:cs typeface="Calibri"/>
              </a:rPr>
              <a:t>SC</a:t>
            </a:r>
            <a:endParaRPr sz="295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821942" y="3524797"/>
            <a:ext cx="1007110" cy="775335"/>
            <a:chOff x="1821942" y="3524797"/>
            <a:chExt cx="1007110" cy="77533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1042" y="3524797"/>
              <a:ext cx="937882" cy="41473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21942" y="3805173"/>
              <a:ext cx="403351" cy="494760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3275291" y="3337598"/>
            <a:ext cx="1340485" cy="1683385"/>
            <a:chOff x="3275291" y="3337598"/>
            <a:chExt cx="1340485" cy="168338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75291" y="3337598"/>
              <a:ext cx="1340270" cy="56557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33774" y="3801808"/>
              <a:ext cx="492378" cy="1219009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133726" y="2774695"/>
            <a:ext cx="1950085" cy="2313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 algn="just">
              <a:lnSpc>
                <a:spcPts val="3285"/>
              </a:lnSpc>
              <a:spcBef>
                <a:spcPts val="100"/>
              </a:spcBef>
            </a:pPr>
            <a:r>
              <a:rPr sz="2950" u="heavy" spc="-1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Execution</a:t>
            </a:r>
            <a:r>
              <a:rPr sz="2950" u="heavy" spc="7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endParaRPr sz="2950">
              <a:latin typeface="Calibri"/>
              <a:cs typeface="Calibri"/>
            </a:endParaRPr>
          </a:p>
          <a:p>
            <a:pPr marL="610235" marR="850265" indent="-17145">
              <a:lnSpc>
                <a:spcPct val="75000"/>
              </a:lnSpc>
              <a:spcBef>
                <a:spcPts val="495"/>
              </a:spcBef>
            </a:pPr>
            <a:r>
              <a:rPr sz="2500" spc="-25" dirty="0">
                <a:latin typeface="Calibri"/>
                <a:cs typeface="Calibri"/>
              </a:rPr>
              <a:t>X=1 Y=1</a:t>
            </a:r>
            <a:endParaRPr sz="2500">
              <a:latin typeface="Calibri"/>
              <a:cs typeface="Calibri"/>
            </a:endParaRPr>
          </a:p>
          <a:p>
            <a:pPr marL="12700" algn="just">
              <a:lnSpc>
                <a:spcPts val="1920"/>
              </a:lnSpc>
            </a:pPr>
            <a:r>
              <a:rPr sz="2500" dirty="0">
                <a:latin typeface="Calibri"/>
                <a:cs typeface="Calibri"/>
              </a:rPr>
              <a:t>r1=X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[r1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&lt;-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1]</a:t>
            </a:r>
            <a:endParaRPr sz="2500">
              <a:latin typeface="Calibri"/>
              <a:cs typeface="Calibri"/>
            </a:endParaRPr>
          </a:p>
          <a:p>
            <a:pPr marL="12700" marR="203835" indent="16510" algn="just">
              <a:lnSpc>
                <a:spcPct val="83000"/>
              </a:lnSpc>
              <a:spcBef>
                <a:spcPts val="340"/>
              </a:spcBef>
            </a:pPr>
            <a:r>
              <a:rPr sz="2500" dirty="0">
                <a:latin typeface="Calibri"/>
                <a:cs typeface="Calibri"/>
              </a:rPr>
              <a:t>r2=Y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[r2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&lt;-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0] </a:t>
            </a:r>
            <a:r>
              <a:rPr sz="2500" dirty="0">
                <a:latin typeface="Calibri"/>
                <a:cs typeface="Calibri"/>
              </a:rPr>
              <a:t>r3=Y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[r3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&lt;-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spc="-35" dirty="0">
                <a:latin typeface="Calibri"/>
                <a:cs typeface="Calibri"/>
              </a:rPr>
              <a:t>1] </a:t>
            </a:r>
            <a:r>
              <a:rPr sz="2500" dirty="0">
                <a:latin typeface="Calibri"/>
                <a:cs typeface="Calibri"/>
              </a:rPr>
              <a:t>r4=X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[r4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&lt;-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0]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556262" y="3062516"/>
            <a:ext cx="3615054" cy="2230755"/>
            <a:chOff x="5556262" y="3062516"/>
            <a:chExt cx="3615054" cy="2230755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56450" y="3177730"/>
              <a:ext cx="898753" cy="74009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81266" y="3994404"/>
              <a:ext cx="2089530" cy="12986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56262" y="3734435"/>
              <a:ext cx="1639811" cy="123875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46496" y="3062516"/>
              <a:ext cx="1367510" cy="99703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14743" y="3262503"/>
              <a:ext cx="725017" cy="583387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3256660" y="3158172"/>
            <a:ext cx="1325245" cy="906780"/>
            <a:chOff x="3256660" y="3158172"/>
            <a:chExt cx="1325245" cy="906780"/>
          </a:xfrm>
        </p:grpSpPr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94861" y="3364357"/>
              <a:ext cx="586536" cy="70002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56660" y="3158172"/>
              <a:ext cx="1263141" cy="520255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1472691" y="3268598"/>
            <a:ext cx="1336675" cy="1443990"/>
            <a:chOff x="1472691" y="3268598"/>
            <a:chExt cx="1336675" cy="1443990"/>
          </a:xfrm>
        </p:grpSpPr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86356" y="3268598"/>
              <a:ext cx="1222629" cy="83731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72691" y="3738511"/>
              <a:ext cx="824052" cy="9740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506" rIns="0" bIns="0" rtlCol="0">
            <a:spAutoFit/>
          </a:bodyPr>
          <a:lstStyle/>
          <a:p>
            <a:pPr marL="320040">
              <a:lnSpc>
                <a:spcPct val="100000"/>
              </a:lnSpc>
              <a:spcBef>
                <a:spcPts val="105"/>
              </a:spcBef>
            </a:pPr>
            <a:r>
              <a:rPr sz="5200" spc="-20" dirty="0"/>
              <a:t>Two</a:t>
            </a:r>
            <a:r>
              <a:rPr sz="5200" spc="-145" dirty="0"/>
              <a:t> </a:t>
            </a:r>
            <a:r>
              <a:rPr sz="5200" dirty="0"/>
              <a:t>Design</a:t>
            </a:r>
            <a:r>
              <a:rPr sz="5200" spc="-155" dirty="0"/>
              <a:t> </a:t>
            </a:r>
            <a:r>
              <a:rPr sz="5200" dirty="0"/>
              <a:t>Constraints</a:t>
            </a:r>
            <a:r>
              <a:rPr sz="5200" spc="-170" dirty="0"/>
              <a:t> </a:t>
            </a:r>
            <a:r>
              <a:rPr sz="5200" dirty="0"/>
              <a:t>at</a:t>
            </a:r>
            <a:r>
              <a:rPr sz="5200" spc="-135" dirty="0"/>
              <a:t> </a:t>
            </a:r>
            <a:r>
              <a:rPr sz="5200" spc="-20" dirty="0"/>
              <a:t>Odds</a:t>
            </a:r>
            <a:endParaRPr sz="5200"/>
          </a:p>
        </p:txBody>
      </p:sp>
      <p:sp>
        <p:nvSpPr>
          <p:cNvPr id="3" name="object 3"/>
          <p:cNvSpPr txBox="1"/>
          <p:nvPr/>
        </p:nvSpPr>
        <p:spPr>
          <a:xfrm>
            <a:off x="1227226" y="2919475"/>
            <a:ext cx="8637905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dirty="0">
                <a:latin typeface="Calibri"/>
                <a:cs typeface="Calibri"/>
              </a:rPr>
              <a:t>SC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is</a:t>
            </a:r>
            <a:r>
              <a:rPr sz="2950" spc="-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how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b="1" spc="-10" dirty="0">
                <a:latin typeface="Calibri"/>
                <a:cs typeface="Calibri"/>
              </a:rPr>
              <a:t>programmers</a:t>
            </a:r>
            <a:r>
              <a:rPr sz="2950" b="1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think,</a:t>
            </a:r>
            <a:r>
              <a:rPr sz="2950" spc="-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but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restricts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all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reordering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42794" y="4117085"/>
            <a:ext cx="6995159" cy="3175"/>
          </a:xfrm>
          <a:custGeom>
            <a:avLst/>
            <a:gdLst/>
            <a:ahLst/>
            <a:cxnLst/>
            <a:rect l="l" t="t" r="r" b="b"/>
            <a:pathLst>
              <a:path w="6995159" h="3175">
                <a:moveTo>
                  <a:pt x="0" y="0"/>
                </a:moveTo>
                <a:lnTo>
                  <a:pt x="6995159" y="3047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0044" y="4914391"/>
            <a:ext cx="1124077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dirty="0">
                <a:latin typeface="Calibri"/>
                <a:cs typeface="Calibri"/>
              </a:rPr>
              <a:t>Reordering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allows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b="1" dirty="0">
                <a:latin typeface="Calibri"/>
                <a:cs typeface="Calibri"/>
              </a:rPr>
              <a:t>optimization</a:t>
            </a:r>
            <a:r>
              <a:rPr sz="2950" dirty="0">
                <a:latin typeface="Calibri"/>
                <a:cs typeface="Calibri"/>
              </a:rPr>
              <a:t>,</a:t>
            </a:r>
            <a:r>
              <a:rPr sz="2950" spc="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but</a:t>
            </a:r>
            <a:r>
              <a:rPr sz="2950" spc="-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leads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to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unintuitive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non-</a:t>
            </a:r>
            <a:r>
              <a:rPr sz="2950" dirty="0">
                <a:latin typeface="Calibri"/>
                <a:cs typeface="Calibri"/>
              </a:rPr>
              <a:t>SC</a:t>
            </a:r>
            <a:r>
              <a:rPr sz="2950" spc="-10" dirty="0">
                <a:latin typeface="Calibri"/>
                <a:cs typeface="Calibri"/>
              </a:rPr>
              <a:t> behavior.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82927" y="813054"/>
            <a:ext cx="7793355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200" b="0" spc="-10" dirty="0">
                <a:latin typeface="Calibri Light"/>
                <a:cs typeface="Calibri Light"/>
              </a:rPr>
              <a:t>Relaxed</a:t>
            </a:r>
            <a:r>
              <a:rPr sz="5200" b="0" spc="-120" dirty="0">
                <a:latin typeface="Calibri Light"/>
                <a:cs typeface="Calibri Light"/>
              </a:rPr>
              <a:t> </a:t>
            </a:r>
            <a:r>
              <a:rPr sz="5200" b="0" dirty="0">
                <a:latin typeface="Calibri Light"/>
                <a:cs typeface="Calibri Light"/>
              </a:rPr>
              <a:t>Memory</a:t>
            </a:r>
            <a:r>
              <a:rPr sz="5200" b="0" spc="-120" dirty="0">
                <a:latin typeface="Calibri Light"/>
                <a:cs typeface="Calibri Light"/>
              </a:rPr>
              <a:t> </a:t>
            </a:r>
            <a:r>
              <a:rPr sz="5200" b="0" spc="-10" dirty="0">
                <a:latin typeface="Calibri Light"/>
                <a:cs typeface="Calibri Light"/>
              </a:rPr>
              <a:t>Consistency</a:t>
            </a:r>
            <a:endParaRPr sz="5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81098" y="3354781"/>
            <a:ext cx="8314055" cy="476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50" spc="-10" dirty="0">
                <a:latin typeface="Calibri"/>
                <a:cs typeface="Calibri"/>
              </a:rPr>
              <a:t>Relaxed</a:t>
            </a:r>
            <a:r>
              <a:rPr sz="2950" spc="-7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Memory</a:t>
            </a:r>
            <a:r>
              <a:rPr sz="2950" spc="-6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Models</a:t>
            </a:r>
            <a:r>
              <a:rPr sz="2950" spc="-6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permit</a:t>
            </a:r>
            <a:r>
              <a:rPr sz="2950" spc="-6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reorderings,</a:t>
            </a:r>
            <a:r>
              <a:rPr sz="2950" spc="-6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unlike</a:t>
            </a:r>
            <a:r>
              <a:rPr sz="2950" spc="-60" dirty="0">
                <a:latin typeface="Calibri"/>
                <a:cs typeface="Calibri"/>
              </a:rPr>
              <a:t> </a:t>
            </a:r>
            <a:r>
              <a:rPr sz="2950" spc="-25" dirty="0">
                <a:latin typeface="Calibri"/>
                <a:cs typeface="Calibri"/>
              </a:rPr>
              <a:t>SC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2927" y="644476"/>
            <a:ext cx="5434965" cy="1534160"/>
          </a:xfrm>
          <a:prstGeom prst="rect">
            <a:avLst/>
          </a:prstGeom>
        </p:spPr>
        <p:txBody>
          <a:bodyPr vert="horz" wrap="square" lIns="0" tIns="1822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sz="5200" dirty="0"/>
              <a:t>x86-</a:t>
            </a:r>
            <a:r>
              <a:rPr sz="5200" spc="-10" dirty="0"/>
              <a:t>TSO</a:t>
            </a:r>
            <a:r>
              <a:rPr sz="5200" spc="-650" dirty="0"/>
              <a:t> </a:t>
            </a:r>
            <a:r>
              <a:rPr sz="2450" dirty="0"/>
              <a:t>(intel </a:t>
            </a:r>
            <a:r>
              <a:rPr sz="2450" spc="-10" dirty="0"/>
              <a:t>x86s)</a:t>
            </a:r>
            <a:endParaRPr sz="2450"/>
          </a:p>
          <a:p>
            <a:pPr marL="110489">
              <a:lnSpc>
                <a:spcPct val="100000"/>
              </a:lnSpc>
              <a:spcBef>
                <a:spcPts val="760"/>
              </a:spcBef>
            </a:pPr>
            <a:r>
              <a:rPr sz="2950" b="0" dirty="0">
                <a:latin typeface="Calibri"/>
                <a:cs typeface="Calibri"/>
              </a:rPr>
              <a:t>“The</a:t>
            </a:r>
            <a:r>
              <a:rPr sz="2950" b="0" spc="-45" dirty="0">
                <a:latin typeface="Calibri"/>
                <a:cs typeface="Calibri"/>
              </a:rPr>
              <a:t> </a:t>
            </a:r>
            <a:r>
              <a:rPr sz="2950" b="0" dirty="0">
                <a:latin typeface="Calibri"/>
                <a:cs typeface="Calibri"/>
              </a:rPr>
              <a:t>Write</a:t>
            </a:r>
            <a:r>
              <a:rPr sz="2950" b="0" spc="-35" dirty="0">
                <a:latin typeface="Calibri"/>
                <a:cs typeface="Calibri"/>
              </a:rPr>
              <a:t> </a:t>
            </a:r>
            <a:r>
              <a:rPr sz="2950" b="0" dirty="0">
                <a:latin typeface="Calibri"/>
                <a:cs typeface="Calibri"/>
              </a:rPr>
              <a:t>Buffer</a:t>
            </a:r>
            <a:r>
              <a:rPr sz="2950" b="0" spc="-35" dirty="0">
                <a:latin typeface="Calibri"/>
                <a:cs typeface="Calibri"/>
              </a:rPr>
              <a:t> </a:t>
            </a:r>
            <a:r>
              <a:rPr sz="2950" b="0" dirty="0">
                <a:latin typeface="Calibri"/>
                <a:cs typeface="Calibri"/>
              </a:rPr>
              <a:t>Memory</a:t>
            </a:r>
            <a:r>
              <a:rPr sz="2950" b="0" spc="-35" dirty="0">
                <a:latin typeface="Calibri"/>
                <a:cs typeface="Calibri"/>
              </a:rPr>
              <a:t> </a:t>
            </a:r>
            <a:r>
              <a:rPr sz="2950" b="0" spc="-10" dirty="0">
                <a:latin typeface="Calibri"/>
                <a:cs typeface="Calibri"/>
              </a:rPr>
              <a:t>Model”</a:t>
            </a:r>
            <a:endParaRPr sz="295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65547" y="3398520"/>
            <a:ext cx="965200" cy="1298575"/>
            <a:chOff x="4765547" y="3398520"/>
            <a:chExt cx="965200" cy="12985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7739" y="4030980"/>
              <a:ext cx="952500" cy="6659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65547" y="3398520"/>
              <a:ext cx="946403" cy="70865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673344" y="3030524"/>
            <a:ext cx="617220" cy="1026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5244" marR="5080" indent="-43180">
              <a:lnSpc>
                <a:spcPct val="131300"/>
              </a:lnSpc>
              <a:spcBef>
                <a:spcPts val="90"/>
              </a:spcBef>
            </a:pPr>
            <a:r>
              <a:rPr sz="2500" spc="-20" dirty="0">
                <a:latin typeface="Calibri"/>
                <a:cs typeface="Calibri"/>
              </a:rPr>
              <a:t>r1=Y </a:t>
            </a:r>
            <a:r>
              <a:rPr sz="2500" spc="-25" dirty="0">
                <a:latin typeface="Calibri"/>
                <a:cs typeface="Calibri"/>
              </a:rPr>
              <a:t>X=1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81098" y="4314825"/>
            <a:ext cx="8014970" cy="19792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16890" algn="ctr">
              <a:lnSpc>
                <a:spcPct val="100000"/>
              </a:lnSpc>
              <a:spcBef>
                <a:spcPts val="130"/>
              </a:spcBef>
            </a:pPr>
            <a:r>
              <a:rPr sz="2500" spc="-20" dirty="0">
                <a:latin typeface="Calibri"/>
                <a:cs typeface="Calibri"/>
              </a:rPr>
              <a:t>r1=Y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>
              <a:latin typeface="Calibri"/>
              <a:cs typeface="Calibri"/>
            </a:endParaRPr>
          </a:p>
          <a:p>
            <a:pPr marL="12700" marR="5080">
              <a:lnSpc>
                <a:spcPct val="100400"/>
              </a:lnSpc>
              <a:spcBef>
                <a:spcPts val="2190"/>
              </a:spcBef>
            </a:pPr>
            <a:r>
              <a:rPr sz="2950" b="1" dirty="0">
                <a:latin typeface="Calibri"/>
                <a:cs typeface="Calibri"/>
              </a:rPr>
              <a:t>T</a:t>
            </a:r>
            <a:r>
              <a:rPr sz="2950" dirty="0">
                <a:latin typeface="Calibri"/>
                <a:cs typeface="Calibri"/>
              </a:rPr>
              <a:t>otal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b="1" dirty="0">
                <a:latin typeface="Calibri"/>
                <a:cs typeface="Calibri"/>
              </a:rPr>
              <a:t>S</a:t>
            </a:r>
            <a:r>
              <a:rPr sz="2950" dirty="0">
                <a:latin typeface="Calibri"/>
                <a:cs typeface="Calibri"/>
              </a:rPr>
              <a:t>tore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b="1" dirty="0">
                <a:latin typeface="Calibri"/>
                <a:cs typeface="Calibri"/>
              </a:rPr>
              <a:t>O</a:t>
            </a:r>
            <a:r>
              <a:rPr sz="2950" dirty="0">
                <a:latin typeface="Calibri"/>
                <a:cs typeface="Calibri"/>
              </a:rPr>
              <a:t>rder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-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loads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may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complete</a:t>
            </a:r>
            <a:r>
              <a:rPr sz="2950" spc="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before </a:t>
            </a:r>
            <a:r>
              <a:rPr sz="2950" spc="-10" dirty="0">
                <a:latin typeface="Calibri"/>
                <a:cs typeface="Calibri"/>
              </a:rPr>
              <a:t>older </a:t>
            </a:r>
            <a:r>
              <a:rPr sz="2950" dirty="0">
                <a:latin typeface="Calibri"/>
                <a:cs typeface="Calibri"/>
              </a:rPr>
              <a:t>stores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to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different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locations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complete.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21956" y="3384550"/>
            <a:ext cx="2080260" cy="9264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sz="2950" spc="-10" dirty="0">
                <a:latin typeface="Calibri"/>
                <a:cs typeface="Calibri"/>
              </a:rPr>
              <a:t>Relaxes</a:t>
            </a:r>
            <a:r>
              <a:rPr sz="2950" spc="-10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W-</a:t>
            </a:r>
            <a:r>
              <a:rPr sz="2950" spc="-25" dirty="0">
                <a:latin typeface="Calibri"/>
                <a:cs typeface="Calibri"/>
              </a:rPr>
              <a:t>&gt;R </a:t>
            </a:r>
            <a:r>
              <a:rPr sz="2950" spc="-10" dirty="0">
                <a:latin typeface="Calibri"/>
                <a:cs typeface="Calibri"/>
              </a:rPr>
              <a:t>order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2927" y="644476"/>
            <a:ext cx="6134100" cy="1534160"/>
          </a:xfrm>
          <a:prstGeom prst="rect">
            <a:avLst/>
          </a:prstGeom>
        </p:spPr>
        <p:txBody>
          <a:bodyPr vert="horz" wrap="square" lIns="0" tIns="1822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sz="5200" spc="-10" dirty="0"/>
              <a:t>PSO</a:t>
            </a:r>
            <a:r>
              <a:rPr sz="2450" spc="-10" dirty="0"/>
              <a:t>(SPARC)</a:t>
            </a:r>
            <a:endParaRPr sz="2450"/>
          </a:p>
          <a:p>
            <a:pPr marL="110489">
              <a:lnSpc>
                <a:spcPct val="100000"/>
              </a:lnSpc>
              <a:spcBef>
                <a:spcPts val="760"/>
              </a:spcBef>
            </a:pPr>
            <a:r>
              <a:rPr sz="2950" b="0" dirty="0">
                <a:latin typeface="Calibri"/>
                <a:cs typeface="Calibri"/>
              </a:rPr>
              <a:t>“The</a:t>
            </a:r>
            <a:r>
              <a:rPr sz="2950" b="0" spc="-10" dirty="0">
                <a:latin typeface="Calibri"/>
                <a:cs typeface="Calibri"/>
              </a:rPr>
              <a:t> </a:t>
            </a:r>
            <a:r>
              <a:rPr sz="2950" b="0" dirty="0">
                <a:latin typeface="Calibri"/>
                <a:cs typeface="Calibri"/>
              </a:rPr>
              <a:t>Write</a:t>
            </a:r>
            <a:r>
              <a:rPr sz="2950" b="0" spc="-15" dirty="0">
                <a:latin typeface="Calibri"/>
                <a:cs typeface="Calibri"/>
              </a:rPr>
              <a:t> </a:t>
            </a:r>
            <a:r>
              <a:rPr sz="2950" b="0" dirty="0">
                <a:latin typeface="Calibri"/>
                <a:cs typeface="Calibri"/>
              </a:rPr>
              <a:t>Combining</a:t>
            </a:r>
            <a:r>
              <a:rPr sz="2950" b="0" spc="5" dirty="0">
                <a:latin typeface="Calibri"/>
                <a:cs typeface="Calibri"/>
              </a:rPr>
              <a:t> </a:t>
            </a:r>
            <a:r>
              <a:rPr sz="2950" b="0" dirty="0">
                <a:latin typeface="Calibri"/>
                <a:cs typeface="Calibri"/>
              </a:rPr>
              <a:t>Memory</a:t>
            </a:r>
            <a:r>
              <a:rPr sz="2950" b="0" spc="10" dirty="0">
                <a:latin typeface="Calibri"/>
                <a:cs typeface="Calibri"/>
              </a:rPr>
              <a:t> </a:t>
            </a:r>
            <a:r>
              <a:rPr sz="2950" b="0" spc="-10" dirty="0">
                <a:latin typeface="Calibri"/>
                <a:cs typeface="Calibri"/>
              </a:rPr>
              <a:t>Model”</a:t>
            </a:r>
            <a:endParaRPr sz="295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003291" y="3741420"/>
            <a:ext cx="792480" cy="902969"/>
            <a:chOff x="5003291" y="3741420"/>
            <a:chExt cx="792480" cy="90296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9887" y="4246755"/>
              <a:ext cx="656026" cy="3972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3291" y="3741420"/>
              <a:ext cx="792479" cy="60198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693409" y="3198367"/>
            <a:ext cx="546735" cy="147447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22860" algn="just">
              <a:lnSpc>
                <a:spcPct val="93000"/>
              </a:lnSpc>
              <a:spcBef>
                <a:spcPts val="340"/>
              </a:spcBef>
            </a:pPr>
            <a:r>
              <a:rPr sz="2500" spc="-25" dirty="0">
                <a:latin typeface="Calibri"/>
                <a:cs typeface="Calibri"/>
              </a:rPr>
              <a:t>X=1 Z=1 Y=1 Z=1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81098" y="5367020"/>
            <a:ext cx="7873365" cy="9271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0"/>
              </a:spcBef>
            </a:pPr>
            <a:r>
              <a:rPr sz="2950" b="1" dirty="0">
                <a:latin typeface="Calibri"/>
                <a:cs typeface="Calibri"/>
              </a:rPr>
              <a:t>P</a:t>
            </a:r>
            <a:r>
              <a:rPr sz="2950" dirty="0">
                <a:latin typeface="Calibri"/>
                <a:cs typeface="Calibri"/>
              </a:rPr>
              <a:t>artial</a:t>
            </a:r>
            <a:r>
              <a:rPr sz="2950" spc="-85" dirty="0">
                <a:latin typeface="Calibri"/>
                <a:cs typeface="Calibri"/>
              </a:rPr>
              <a:t> </a:t>
            </a:r>
            <a:r>
              <a:rPr sz="2950" b="1" dirty="0">
                <a:latin typeface="Calibri"/>
                <a:cs typeface="Calibri"/>
              </a:rPr>
              <a:t>S</a:t>
            </a:r>
            <a:r>
              <a:rPr sz="2950" dirty="0">
                <a:latin typeface="Calibri"/>
                <a:cs typeface="Calibri"/>
              </a:rPr>
              <a:t>tore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b="1" dirty="0">
                <a:latin typeface="Calibri"/>
                <a:cs typeface="Calibri"/>
              </a:rPr>
              <a:t>O</a:t>
            </a:r>
            <a:r>
              <a:rPr sz="2950" dirty="0">
                <a:latin typeface="Calibri"/>
                <a:cs typeface="Calibri"/>
              </a:rPr>
              <a:t>rder</a:t>
            </a:r>
            <a:r>
              <a:rPr sz="2950" spc="-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-</a:t>
            </a:r>
            <a:r>
              <a:rPr sz="2950" spc="-5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loads</a:t>
            </a:r>
            <a:r>
              <a:rPr sz="2950" spc="-5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and</a:t>
            </a:r>
            <a:r>
              <a:rPr sz="2950" spc="-6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stores</a:t>
            </a:r>
            <a:r>
              <a:rPr sz="2950" spc="-5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may</a:t>
            </a:r>
            <a:r>
              <a:rPr sz="2950" spc="-5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complete </a:t>
            </a:r>
            <a:r>
              <a:rPr sz="2950" dirty="0">
                <a:latin typeface="Calibri"/>
                <a:cs typeface="Calibri"/>
              </a:rPr>
              <a:t>before</a:t>
            </a:r>
            <a:r>
              <a:rPr sz="2950" spc="-9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older</a:t>
            </a:r>
            <a:r>
              <a:rPr sz="2950" spc="-8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stores</a:t>
            </a:r>
            <a:r>
              <a:rPr sz="2950" spc="-8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to</a:t>
            </a:r>
            <a:r>
              <a:rPr sz="2950" spc="-8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different</a:t>
            </a:r>
            <a:r>
              <a:rPr sz="2950" spc="-8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locations</a:t>
            </a:r>
            <a:r>
              <a:rPr sz="2950" spc="-8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complete.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21956" y="3384550"/>
            <a:ext cx="2209165" cy="9264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sz="2950" spc="-10" dirty="0">
                <a:latin typeface="Calibri"/>
                <a:cs typeface="Calibri"/>
              </a:rPr>
              <a:t>Relaxes</a:t>
            </a:r>
            <a:r>
              <a:rPr sz="2950" spc="-10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W-</a:t>
            </a:r>
            <a:r>
              <a:rPr sz="2950" spc="-25" dirty="0">
                <a:latin typeface="Calibri"/>
                <a:cs typeface="Calibri"/>
              </a:rPr>
              <a:t>&gt;W </a:t>
            </a:r>
            <a:r>
              <a:rPr sz="2950" spc="-10" dirty="0">
                <a:latin typeface="Calibri"/>
                <a:cs typeface="Calibri"/>
              </a:rPr>
              <a:t>order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506" rIns="0" bIns="0" rtlCol="0">
            <a:spAutoFit/>
          </a:bodyPr>
          <a:lstStyle/>
          <a:p>
            <a:pPr marL="1449705">
              <a:lnSpc>
                <a:spcPct val="100000"/>
              </a:lnSpc>
              <a:spcBef>
                <a:spcPts val="105"/>
              </a:spcBef>
            </a:pPr>
            <a:r>
              <a:rPr sz="5200" dirty="0"/>
              <a:t>In </a:t>
            </a:r>
            <a:r>
              <a:rPr sz="5200" spc="-10" dirty="0"/>
              <a:t>General</a:t>
            </a:r>
            <a:endParaRPr sz="5200"/>
          </a:p>
        </p:txBody>
      </p:sp>
      <p:grpSp>
        <p:nvGrpSpPr>
          <p:cNvPr id="3" name="object 3"/>
          <p:cNvGrpSpPr/>
          <p:nvPr/>
        </p:nvGrpSpPr>
        <p:grpSpPr>
          <a:xfrm>
            <a:off x="3959352" y="3179064"/>
            <a:ext cx="791210" cy="902969"/>
            <a:chOff x="3959352" y="3179064"/>
            <a:chExt cx="791210" cy="90296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85892" y="3684399"/>
              <a:ext cx="654650" cy="3972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9352" y="3179064"/>
              <a:ext cx="790955" cy="60045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648327" y="2635757"/>
            <a:ext cx="547370" cy="147447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22860" algn="just">
              <a:lnSpc>
                <a:spcPct val="93000"/>
              </a:lnSpc>
              <a:spcBef>
                <a:spcPts val="340"/>
              </a:spcBef>
            </a:pPr>
            <a:r>
              <a:rPr sz="2500" spc="-25" dirty="0">
                <a:latin typeface="Calibri"/>
                <a:cs typeface="Calibri"/>
              </a:rPr>
              <a:t>X=1 Z=1 Y=1 Z=1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783079" y="2916935"/>
            <a:ext cx="965200" cy="1298575"/>
            <a:chOff x="1783079" y="2916935"/>
            <a:chExt cx="965200" cy="129857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5271" y="3547871"/>
              <a:ext cx="952500" cy="66751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3079" y="2916935"/>
              <a:ext cx="946404" cy="70865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690241" y="2548305"/>
            <a:ext cx="617220" cy="1026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5880" marR="5080" indent="-43815">
              <a:lnSpc>
                <a:spcPct val="131300"/>
              </a:lnSpc>
              <a:spcBef>
                <a:spcPts val="90"/>
              </a:spcBef>
            </a:pPr>
            <a:r>
              <a:rPr sz="2500" spc="-20" dirty="0">
                <a:latin typeface="Calibri"/>
                <a:cs typeface="Calibri"/>
              </a:rPr>
              <a:t>r1=Y </a:t>
            </a:r>
            <a:r>
              <a:rPr sz="2500" spc="-25" dirty="0">
                <a:latin typeface="Calibri"/>
                <a:cs typeface="Calibri"/>
              </a:rPr>
              <a:t>X=1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09977" y="3764105"/>
            <a:ext cx="2853690" cy="100901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558165">
              <a:lnSpc>
                <a:spcPct val="100000"/>
              </a:lnSpc>
              <a:spcBef>
                <a:spcPts val="670"/>
              </a:spcBef>
            </a:pPr>
            <a:r>
              <a:rPr sz="2500" spc="-20" dirty="0">
                <a:latin typeface="Calibri"/>
                <a:cs typeface="Calibri"/>
              </a:rPr>
              <a:t>r1=Y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  <a:tabLst>
                <a:tab pos="1869439" algn="l"/>
              </a:tabLst>
            </a:pPr>
            <a:r>
              <a:rPr sz="2950" spc="-10" dirty="0">
                <a:latin typeface="Calibri"/>
                <a:cs typeface="Calibri"/>
              </a:rPr>
              <a:t>W-</a:t>
            </a:r>
            <a:r>
              <a:rPr sz="2950" spc="-25" dirty="0">
                <a:latin typeface="Calibri"/>
                <a:cs typeface="Calibri"/>
              </a:rPr>
              <a:t>&gt;R</a:t>
            </a:r>
            <a:r>
              <a:rPr sz="2950" dirty="0">
                <a:latin typeface="Calibri"/>
                <a:cs typeface="Calibri"/>
              </a:rPr>
              <a:t>	</a:t>
            </a:r>
            <a:r>
              <a:rPr sz="2950" spc="-10" dirty="0">
                <a:latin typeface="Calibri"/>
                <a:cs typeface="Calibri"/>
              </a:rPr>
              <a:t>W-</a:t>
            </a:r>
            <a:r>
              <a:rPr sz="2950" spc="-25" dirty="0">
                <a:latin typeface="Calibri"/>
                <a:cs typeface="Calibri"/>
              </a:rPr>
              <a:t>&gt;W</a:t>
            </a:r>
            <a:endParaRPr sz="295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721096" y="2839211"/>
            <a:ext cx="962025" cy="1292860"/>
            <a:chOff x="5721096" y="2839211"/>
            <a:chExt cx="962025" cy="129286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0240" y="3464051"/>
              <a:ext cx="952500" cy="6675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21096" y="2839211"/>
              <a:ext cx="946403" cy="70866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609968" y="2467661"/>
            <a:ext cx="636270" cy="1026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8415">
              <a:lnSpc>
                <a:spcPct val="131300"/>
              </a:lnSpc>
              <a:spcBef>
                <a:spcPts val="90"/>
              </a:spcBef>
            </a:pPr>
            <a:r>
              <a:rPr sz="2500" spc="-20" dirty="0">
                <a:latin typeface="Calibri"/>
                <a:cs typeface="Calibri"/>
              </a:rPr>
              <a:t>r1=Y r2=X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069580" y="2804160"/>
            <a:ext cx="962025" cy="1292860"/>
            <a:chOff x="8069580" y="2804160"/>
            <a:chExt cx="962025" cy="1292860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78724" y="3429000"/>
              <a:ext cx="952500" cy="6675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69580" y="2804160"/>
              <a:ext cx="946403" cy="708660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8959722" y="2431974"/>
            <a:ext cx="628015" cy="102616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030"/>
              </a:spcBef>
            </a:pPr>
            <a:r>
              <a:rPr sz="2500" spc="-25" dirty="0"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2500" spc="-20" dirty="0">
                <a:latin typeface="Calibri"/>
                <a:cs typeface="Calibri"/>
              </a:rPr>
              <a:t>r2=X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22847" y="3615168"/>
            <a:ext cx="3514090" cy="1157605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544830" algn="ctr">
              <a:lnSpc>
                <a:spcPct val="100000"/>
              </a:lnSpc>
              <a:spcBef>
                <a:spcPts val="1210"/>
              </a:spcBef>
              <a:tabLst>
                <a:tab pos="2957195" algn="l"/>
              </a:tabLst>
            </a:pPr>
            <a:r>
              <a:rPr sz="2500" spc="-20" dirty="0">
                <a:latin typeface="Calibri"/>
                <a:cs typeface="Calibri"/>
              </a:rPr>
              <a:t>r1=Y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3750" spc="-37" baseline="6666" dirty="0">
                <a:latin typeface="Calibri"/>
                <a:cs typeface="Calibri"/>
              </a:rPr>
              <a:t>Y=1</a:t>
            </a:r>
            <a:endParaRPr sz="3750" baseline="6666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265"/>
              </a:spcBef>
              <a:tabLst>
                <a:tab pos="2377440" algn="l"/>
              </a:tabLst>
            </a:pPr>
            <a:r>
              <a:rPr sz="2950" dirty="0">
                <a:latin typeface="Calibri"/>
                <a:cs typeface="Calibri"/>
              </a:rPr>
              <a:t>R-</a:t>
            </a:r>
            <a:r>
              <a:rPr sz="2950" spc="-25" dirty="0">
                <a:latin typeface="Calibri"/>
                <a:cs typeface="Calibri"/>
              </a:rPr>
              <a:t>&gt;R</a:t>
            </a:r>
            <a:r>
              <a:rPr sz="2950" dirty="0">
                <a:latin typeface="Calibri"/>
                <a:cs typeface="Calibri"/>
              </a:rPr>
              <a:t>	R-</a:t>
            </a:r>
            <a:r>
              <a:rPr sz="2950" spc="-25" dirty="0">
                <a:latin typeface="Calibri"/>
                <a:cs typeface="Calibri"/>
              </a:rPr>
              <a:t>&gt;W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59660" y="5206695"/>
            <a:ext cx="7935595" cy="1334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sz="2950" dirty="0">
                <a:latin typeface="Calibri"/>
                <a:cs typeface="Calibri"/>
              </a:rPr>
              <a:t>Starting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with</a:t>
            </a:r>
            <a:r>
              <a:rPr sz="2950" spc="-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PSO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and</a:t>
            </a:r>
            <a:r>
              <a:rPr sz="2950" spc="-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relaxing</a:t>
            </a:r>
            <a:r>
              <a:rPr sz="2950" spc="-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R-&gt;R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and</a:t>
            </a:r>
            <a:r>
              <a:rPr sz="2950" spc="-3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R-</a:t>
            </a:r>
            <a:r>
              <a:rPr sz="2950" dirty="0">
                <a:latin typeface="Calibri"/>
                <a:cs typeface="Calibri"/>
              </a:rPr>
              <a:t>&gt;W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yields </a:t>
            </a:r>
            <a:r>
              <a:rPr sz="2950" dirty="0">
                <a:latin typeface="Calibri"/>
                <a:cs typeface="Calibri"/>
              </a:rPr>
              <a:t>Weak</a:t>
            </a:r>
            <a:r>
              <a:rPr sz="2950" spc="-6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Ordering</a:t>
            </a:r>
            <a:r>
              <a:rPr sz="2950" spc="-6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or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Release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Consistency</a:t>
            </a:r>
            <a:r>
              <a:rPr sz="2950" spc="-13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(alpha)</a:t>
            </a:r>
            <a:endParaRPr sz="2450">
              <a:latin typeface="Calibri"/>
              <a:cs typeface="Calibri"/>
            </a:endParaRPr>
          </a:p>
          <a:p>
            <a:pPr marL="1878964">
              <a:lnSpc>
                <a:spcPct val="100000"/>
              </a:lnSpc>
              <a:spcBef>
                <a:spcPts val="1175"/>
              </a:spcBef>
            </a:pPr>
            <a:r>
              <a:rPr sz="1700" dirty="0">
                <a:latin typeface="Calibri"/>
                <a:cs typeface="Calibri"/>
              </a:rPr>
              <a:t>Depending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on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implementation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8228"/>
            <a:ext cx="8992870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Implementing</a:t>
            </a:r>
            <a:r>
              <a:rPr spc="-125" dirty="0"/>
              <a:t> </a:t>
            </a:r>
            <a:r>
              <a:rPr spc="-10" dirty="0"/>
              <a:t>Synchronization</a:t>
            </a:r>
            <a:r>
              <a:rPr spc="-95" dirty="0"/>
              <a:t> </a:t>
            </a:r>
            <a:r>
              <a:rPr dirty="0"/>
              <a:t>for</a:t>
            </a:r>
            <a:r>
              <a:rPr spc="-90" dirty="0"/>
              <a:t> </a:t>
            </a:r>
            <a:r>
              <a:rPr spc="-25" dirty="0"/>
              <a:t>Weak </a:t>
            </a:r>
            <a:r>
              <a:rPr dirty="0"/>
              <a:t>Memory</a:t>
            </a:r>
            <a:r>
              <a:rPr spc="5" dirty="0"/>
              <a:t> </a:t>
            </a:r>
            <a:r>
              <a:rPr spc="-10" dirty="0"/>
              <a:t>Models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7274"/>
            <a:ext cx="10331450" cy="334200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What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does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synchronization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have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prevent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SC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violations?</a:t>
            </a:r>
            <a:endParaRPr sz="2800">
              <a:latin typeface="Calibri"/>
              <a:cs typeface="Calibri"/>
            </a:endParaRPr>
          </a:p>
          <a:p>
            <a:pPr marL="698500" marR="5080" lvl="1" indent="-228600">
              <a:lnSpc>
                <a:spcPts val="2590"/>
              </a:lnSpc>
              <a:spcBef>
                <a:spcPts val="570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Flush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WB,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prevent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coalescing/bypassing,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impose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ordering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network,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prevent </a:t>
            </a:r>
            <a:r>
              <a:rPr sz="2400" dirty="0">
                <a:latin typeface="Calibri"/>
                <a:cs typeface="Calibri"/>
              </a:rPr>
              <a:t>compiler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reorderings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241300" marR="897255" indent="-229235">
              <a:lnSpc>
                <a:spcPts val="3020"/>
              </a:lnSpc>
              <a:spcBef>
                <a:spcPts val="20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What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does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synchronization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have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prevent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other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kinds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problems?</a:t>
            </a:r>
            <a:endParaRPr sz="2800">
              <a:latin typeface="Calibri"/>
              <a:cs typeface="Calibri"/>
            </a:endParaRPr>
          </a:p>
          <a:p>
            <a:pPr marL="698500" marR="421005" lvl="1" indent="-228600">
              <a:lnSpc>
                <a:spcPts val="2590"/>
              </a:lnSpc>
              <a:spcBef>
                <a:spcPts val="525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Enforce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mutually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exclusive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execution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different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threads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critical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region, </a:t>
            </a:r>
            <a:r>
              <a:rPr sz="2400" dirty="0">
                <a:latin typeface="Calibri"/>
                <a:cs typeface="Calibri"/>
              </a:rPr>
              <a:t>force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threads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wait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barriers,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enforce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wait/notify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discipline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476"/>
            <a:ext cx="9569450" cy="190436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Fences</a:t>
            </a:r>
            <a:r>
              <a:rPr spc="5" dirty="0"/>
              <a:t> </a:t>
            </a:r>
            <a:r>
              <a:rPr dirty="0"/>
              <a:t>are</a:t>
            </a:r>
            <a:r>
              <a:rPr spc="5" dirty="0"/>
              <a:t> </a:t>
            </a:r>
            <a:r>
              <a:rPr dirty="0"/>
              <a:t>for</a:t>
            </a:r>
            <a:r>
              <a:rPr spc="5" dirty="0"/>
              <a:t> </a:t>
            </a:r>
            <a:r>
              <a:rPr dirty="0"/>
              <a:t>(Preventing</a:t>
            </a:r>
            <a:r>
              <a:rPr spc="5" dirty="0"/>
              <a:t> </a:t>
            </a:r>
            <a:r>
              <a:rPr spc="-25" dirty="0"/>
              <a:t>Re-</a:t>
            </a:r>
            <a:r>
              <a:rPr dirty="0"/>
              <a:t>)Ordering</a:t>
            </a:r>
            <a:r>
              <a:rPr spc="-10" dirty="0"/>
              <a:t> </a:t>
            </a:r>
            <a:r>
              <a:rPr spc="-25" dirty="0"/>
              <a:t>to </a:t>
            </a:r>
            <a:r>
              <a:rPr dirty="0"/>
              <a:t>Avoid</a:t>
            </a:r>
            <a:r>
              <a:rPr spc="5" dirty="0"/>
              <a:t> </a:t>
            </a:r>
            <a:r>
              <a:rPr dirty="0"/>
              <a:t>Data</a:t>
            </a:r>
            <a:r>
              <a:rPr spc="-5" dirty="0"/>
              <a:t> </a:t>
            </a:r>
            <a:r>
              <a:rPr dirty="0"/>
              <a:t>Races &amp;</a:t>
            </a:r>
            <a:r>
              <a:rPr spc="-5" dirty="0"/>
              <a:t> </a:t>
            </a:r>
            <a:r>
              <a:rPr dirty="0"/>
              <a:t>Ensure</a:t>
            </a:r>
            <a:r>
              <a:rPr spc="-40" dirty="0"/>
              <a:t> </a:t>
            </a:r>
            <a:r>
              <a:rPr spc="-10" dirty="0"/>
              <a:t>Correct</a:t>
            </a:r>
          </a:p>
          <a:p>
            <a:pPr marL="12700">
              <a:lnSpc>
                <a:spcPts val="4685"/>
              </a:lnSpc>
            </a:pPr>
            <a:r>
              <a:rPr spc="-10" dirty="0"/>
              <a:t>Executions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78991" y="3290061"/>
            <a:ext cx="62420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0" dirty="0">
                <a:latin typeface="Calibri"/>
                <a:cs typeface="Calibri"/>
              </a:rPr>
              <a:t>r1++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8991" y="3675634"/>
            <a:ext cx="62928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0" dirty="0">
                <a:latin typeface="Calibri"/>
                <a:cs typeface="Calibri"/>
              </a:rPr>
              <a:t>X=r1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46426" y="2886278"/>
            <a:ext cx="919480" cy="476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50" spc="-10" dirty="0">
                <a:latin typeface="Calibri"/>
                <a:cs typeface="Calibri"/>
              </a:rPr>
              <a:t>Fence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2741" y="3333750"/>
            <a:ext cx="3035935" cy="12700"/>
          </a:xfrm>
          <a:custGeom>
            <a:avLst/>
            <a:gdLst/>
            <a:ahLst/>
            <a:cxnLst/>
            <a:rect l="l" t="t" r="r" b="b"/>
            <a:pathLst>
              <a:path w="3035935" h="12700">
                <a:moveTo>
                  <a:pt x="0" y="12191"/>
                </a:moveTo>
                <a:lnTo>
                  <a:pt x="3035808" y="0"/>
                </a:lnTo>
              </a:path>
            </a:pathLst>
          </a:custGeom>
          <a:ln w="127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82089" y="2467012"/>
            <a:ext cx="850265" cy="84709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800" dirty="0">
                <a:latin typeface="Calibri"/>
                <a:cs typeface="Calibri"/>
              </a:rPr>
              <a:t>Thread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  <a:p>
            <a:pPr marL="109220">
              <a:lnSpc>
                <a:spcPct val="100000"/>
              </a:lnSpc>
              <a:spcBef>
                <a:spcPts val="775"/>
              </a:spcBef>
            </a:pPr>
            <a:r>
              <a:rPr sz="2500" spc="-20" dirty="0">
                <a:latin typeface="Calibri"/>
                <a:cs typeface="Calibri"/>
              </a:rPr>
              <a:t>r1=X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28794" y="2473413"/>
            <a:ext cx="847090" cy="83121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sz="1800" dirty="0">
                <a:latin typeface="Calibri"/>
                <a:cs typeface="Calibri"/>
              </a:rPr>
              <a:t>Thread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51435" algn="ctr">
              <a:lnSpc>
                <a:spcPct val="100000"/>
              </a:lnSpc>
              <a:spcBef>
                <a:spcPts val="700"/>
              </a:spcBef>
            </a:pPr>
            <a:r>
              <a:rPr sz="2500" spc="-20" dirty="0">
                <a:latin typeface="Calibri"/>
                <a:cs typeface="Calibri"/>
              </a:rPr>
              <a:t>r2=X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84769" y="3022473"/>
            <a:ext cx="346075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614805" algn="l"/>
              </a:tabLst>
            </a:pPr>
            <a:r>
              <a:rPr sz="2200" dirty="0">
                <a:latin typeface="Calibri"/>
                <a:cs typeface="Calibri"/>
              </a:rPr>
              <a:t>How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about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fences everywhere?</a:t>
            </a:r>
            <a:r>
              <a:rPr sz="2200" dirty="0">
                <a:latin typeface="Calibri"/>
                <a:cs typeface="Calibri"/>
              </a:rPr>
              <a:t>	Does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this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fix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our </a:t>
            </a:r>
            <a:r>
              <a:rPr sz="2200" spc="-10" dirty="0">
                <a:latin typeface="Calibri"/>
                <a:cs typeface="Calibri"/>
              </a:rPr>
              <a:t>problem?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63795" y="3280409"/>
            <a:ext cx="62420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0" dirty="0">
                <a:latin typeface="Calibri"/>
                <a:cs typeface="Calibri"/>
              </a:rPr>
              <a:t>r2++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63795" y="3665982"/>
            <a:ext cx="62928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20" dirty="0">
                <a:latin typeface="Calibri"/>
                <a:cs typeface="Calibri"/>
              </a:rPr>
              <a:t>X=r2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46426" y="3263900"/>
            <a:ext cx="92075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spc="-10" dirty="0">
                <a:latin typeface="Calibri"/>
                <a:cs typeface="Calibri"/>
              </a:rPr>
              <a:t>Fence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2741" y="3710178"/>
            <a:ext cx="3035935" cy="12700"/>
          </a:xfrm>
          <a:custGeom>
            <a:avLst/>
            <a:gdLst/>
            <a:ahLst/>
            <a:cxnLst/>
            <a:rect l="l" t="t" r="r" b="b"/>
            <a:pathLst>
              <a:path w="3035935" h="12700">
                <a:moveTo>
                  <a:pt x="0" y="12192"/>
                </a:moveTo>
                <a:lnTo>
                  <a:pt x="3035808" y="0"/>
                </a:lnTo>
              </a:path>
            </a:pathLst>
          </a:custGeom>
          <a:ln w="127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973317" y="2880741"/>
            <a:ext cx="92710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spc="-10" dirty="0">
                <a:latin typeface="Calibri"/>
                <a:cs typeface="Calibri"/>
              </a:rPr>
              <a:t>Fence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928109" y="3327653"/>
            <a:ext cx="3035935" cy="12700"/>
          </a:xfrm>
          <a:custGeom>
            <a:avLst/>
            <a:gdLst/>
            <a:ahLst/>
            <a:cxnLst/>
            <a:rect l="l" t="t" r="r" b="b"/>
            <a:pathLst>
              <a:path w="3035934" h="12700">
                <a:moveTo>
                  <a:pt x="0" y="12192"/>
                </a:moveTo>
                <a:lnTo>
                  <a:pt x="3035808" y="0"/>
                </a:lnTo>
              </a:path>
            </a:pathLst>
          </a:custGeom>
          <a:ln w="127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973317" y="3245942"/>
            <a:ext cx="919480" cy="476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50" spc="-10" dirty="0">
                <a:latin typeface="Calibri"/>
                <a:cs typeface="Calibri"/>
              </a:rPr>
              <a:t>Fence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928109" y="3693414"/>
            <a:ext cx="3035935" cy="10795"/>
          </a:xfrm>
          <a:custGeom>
            <a:avLst/>
            <a:gdLst/>
            <a:ahLst/>
            <a:cxnLst/>
            <a:rect l="l" t="t" r="r" b="b"/>
            <a:pathLst>
              <a:path w="3035934" h="10795">
                <a:moveTo>
                  <a:pt x="0" y="10668"/>
                </a:moveTo>
                <a:lnTo>
                  <a:pt x="3035808" y="0"/>
                </a:lnTo>
              </a:path>
            </a:pathLst>
          </a:custGeom>
          <a:ln w="127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506" rIns="0" bIns="0" rtlCol="0">
            <a:spAutoFit/>
          </a:bodyPr>
          <a:lstStyle/>
          <a:p>
            <a:pPr marL="1449705">
              <a:lnSpc>
                <a:spcPct val="100000"/>
              </a:lnSpc>
              <a:spcBef>
                <a:spcPts val="105"/>
              </a:spcBef>
            </a:pPr>
            <a:r>
              <a:rPr sz="5200" dirty="0"/>
              <a:t>SC</a:t>
            </a:r>
            <a:r>
              <a:rPr sz="5200" spc="-15" dirty="0"/>
              <a:t> </a:t>
            </a:r>
            <a:r>
              <a:rPr sz="5200" dirty="0"/>
              <a:t>and</a:t>
            </a:r>
            <a:r>
              <a:rPr sz="5200" spc="-15" dirty="0"/>
              <a:t> </a:t>
            </a:r>
            <a:r>
              <a:rPr sz="5200" dirty="0"/>
              <a:t>Relaxed</a:t>
            </a:r>
            <a:r>
              <a:rPr sz="5200" spc="-15" dirty="0"/>
              <a:t> </a:t>
            </a:r>
            <a:r>
              <a:rPr sz="5200" spc="-10" dirty="0"/>
              <a:t>Consistency</a:t>
            </a:r>
            <a:endParaRPr sz="5200"/>
          </a:p>
        </p:txBody>
      </p:sp>
      <p:sp>
        <p:nvSpPr>
          <p:cNvPr id="3" name="object 3"/>
          <p:cNvSpPr/>
          <p:nvPr/>
        </p:nvSpPr>
        <p:spPr>
          <a:xfrm>
            <a:off x="2542794" y="4117085"/>
            <a:ext cx="6995159" cy="3175"/>
          </a:xfrm>
          <a:custGeom>
            <a:avLst/>
            <a:gdLst/>
            <a:ahLst/>
            <a:cxnLst/>
            <a:rect l="l" t="t" r="r" b="b"/>
            <a:pathLst>
              <a:path w="6995159" h="3175">
                <a:moveTo>
                  <a:pt x="0" y="0"/>
                </a:moveTo>
                <a:lnTo>
                  <a:pt x="6995159" y="3047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82927" y="2388853"/>
            <a:ext cx="8427720" cy="439610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334010">
              <a:lnSpc>
                <a:spcPct val="100000"/>
              </a:lnSpc>
              <a:spcBef>
                <a:spcPts val="850"/>
              </a:spcBef>
            </a:pPr>
            <a:r>
              <a:rPr sz="2950" dirty="0">
                <a:latin typeface="Calibri"/>
                <a:cs typeface="Calibri"/>
              </a:rPr>
              <a:t>SC</a:t>
            </a:r>
            <a:r>
              <a:rPr sz="2950" spc="-6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is</a:t>
            </a:r>
            <a:r>
              <a:rPr sz="2950" spc="-7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required</a:t>
            </a:r>
            <a:r>
              <a:rPr sz="2950" spc="-7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for</a:t>
            </a:r>
            <a:r>
              <a:rPr sz="2950" spc="-6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correctness</a:t>
            </a:r>
            <a:r>
              <a:rPr sz="2950" spc="-6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and</a:t>
            </a:r>
            <a:r>
              <a:rPr sz="2950" spc="-6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programmer</a:t>
            </a:r>
            <a:r>
              <a:rPr sz="2950" spc="-8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sanity</a:t>
            </a:r>
            <a:endParaRPr sz="2950">
              <a:latin typeface="Calibri"/>
              <a:cs typeface="Calibri"/>
            </a:endParaRPr>
          </a:p>
          <a:p>
            <a:pPr marL="735965">
              <a:lnSpc>
                <a:spcPct val="100000"/>
              </a:lnSpc>
              <a:spcBef>
                <a:spcPts val="755"/>
              </a:spcBef>
            </a:pPr>
            <a:r>
              <a:rPr sz="2950" dirty="0">
                <a:latin typeface="Calibri"/>
                <a:cs typeface="Calibri"/>
              </a:rPr>
              <a:t>+</a:t>
            </a:r>
            <a:endParaRPr sz="2950">
              <a:latin typeface="Calibri"/>
              <a:cs typeface="Calibri"/>
            </a:endParaRPr>
          </a:p>
          <a:p>
            <a:pPr marL="735965">
              <a:lnSpc>
                <a:spcPct val="100000"/>
              </a:lnSpc>
              <a:spcBef>
                <a:spcPts val="535"/>
              </a:spcBef>
            </a:pPr>
            <a:r>
              <a:rPr sz="2950" dirty="0">
                <a:latin typeface="Calibri"/>
                <a:cs typeface="Calibri"/>
              </a:rPr>
              <a:t>Reordering</a:t>
            </a:r>
            <a:r>
              <a:rPr sz="2950" spc="-9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is</a:t>
            </a:r>
            <a:r>
              <a:rPr sz="2950" spc="-9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required*</a:t>
            </a:r>
            <a:r>
              <a:rPr sz="2950" spc="-7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for</a:t>
            </a:r>
            <a:r>
              <a:rPr sz="2950" spc="-8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performance</a:t>
            </a:r>
            <a:endParaRPr sz="29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050">
              <a:latin typeface="Calibri"/>
              <a:cs typeface="Calibri"/>
            </a:endParaRPr>
          </a:p>
          <a:p>
            <a:pPr marL="735965" marR="972819">
              <a:lnSpc>
                <a:spcPct val="100400"/>
              </a:lnSpc>
            </a:pPr>
            <a:r>
              <a:rPr sz="2950" dirty="0">
                <a:latin typeface="Calibri"/>
                <a:cs typeface="Calibri"/>
              </a:rPr>
              <a:t>Goal:</a:t>
            </a:r>
            <a:r>
              <a:rPr sz="2950" spc="-3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Ensure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SC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executions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while</a:t>
            </a:r>
            <a:r>
              <a:rPr sz="2950" spc="-10" dirty="0">
                <a:latin typeface="Calibri"/>
                <a:cs typeface="Calibri"/>
              </a:rPr>
              <a:t> permitting </a:t>
            </a:r>
            <a:r>
              <a:rPr sz="2950" dirty="0">
                <a:latin typeface="Calibri"/>
                <a:cs typeface="Calibri"/>
              </a:rPr>
              <a:t>Relaxed</a:t>
            </a:r>
            <a:r>
              <a:rPr sz="2950" spc="-4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Consistency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reorderings</a:t>
            </a:r>
            <a:endParaRPr sz="29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dirty="0">
                <a:latin typeface="Calibri"/>
                <a:cs typeface="Calibri"/>
              </a:rPr>
              <a:t>*Usually;</a:t>
            </a:r>
            <a:r>
              <a:rPr sz="2300" spc="5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MIPS memory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model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is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b="1" spc="-25" dirty="0">
                <a:latin typeface="Calibri"/>
                <a:cs typeface="Calibri"/>
              </a:rPr>
              <a:t>SC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2927" y="98882"/>
            <a:ext cx="7274559" cy="153289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 marR="5080">
              <a:lnSpc>
                <a:spcPts val="5620"/>
              </a:lnSpc>
              <a:spcBef>
                <a:spcPts val="815"/>
              </a:spcBef>
            </a:pPr>
            <a:r>
              <a:rPr sz="5200" dirty="0"/>
              <a:t>Memory</a:t>
            </a:r>
            <a:r>
              <a:rPr sz="5200" spc="-35" dirty="0"/>
              <a:t> </a:t>
            </a:r>
            <a:r>
              <a:rPr sz="5200" dirty="0"/>
              <a:t>Models</a:t>
            </a:r>
            <a:r>
              <a:rPr sz="5200" spc="-55" dirty="0"/>
              <a:t> </a:t>
            </a:r>
            <a:r>
              <a:rPr sz="5200" dirty="0"/>
              <a:t>across</a:t>
            </a:r>
            <a:r>
              <a:rPr sz="5200" spc="-60" dirty="0"/>
              <a:t> </a:t>
            </a:r>
            <a:r>
              <a:rPr sz="5200" spc="-25" dirty="0"/>
              <a:t>the </a:t>
            </a:r>
            <a:r>
              <a:rPr sz="5200" dirty="0"/>
              <a:t>System</a:t>
            </a:r>
            <a:r>
              <a:rPr sz="5200" spc="-265" dirty="0"/>
              <a:t> </a:t>
            </a:r>
            <a:r>
              <a:rPr sz="5200" spc="-10" dirty="0"/>
              <a:t>Stack</a:t>
            </a:r>
            <a:endParaRPr sz="5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5427" y="2937173"/>
            <a:ext cx="96113" cy="268618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7267" y="2937173"/>
            <a:ext cx="96113" cy="268618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020570" y="2739008"/>
            <a:ext cx="1473835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spc="-10" dirty="0">
                <a:latin typeface="Calibri"/>
                <a:cs typeface="Calibri"/>
              </a:rPr>
              <a:t>Language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64328" y="2743326"/>
            <a:ext cx="140843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spc="-10" dirty="0">
                <a:latin typeface="Calibri"/>
                <a:cs typeface="Calibri"/>
              </a:rPr>
              <a:t>Compiler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65083" y="2743326"/>
            <a:ext cx="1907539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spc="-10" dirty="0">
                <a:latin typeface="Calibri"/>
                <a:cs typeface="Calibri"/>
              </a:rPr>
              <a:t>Architecture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48001" y="3894201"/>
            <a:ext cx="1504950" cy="9582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2450"/>
              </a:lnSpc>
              <a:spcBef>
                <a:spcPts val="180"/>
              </a:spcBef>
            </a:pPr>
            <a:r>
              <a:rPr sz="2050" spc="-10" dirty="0">
                <a:latin typeface="Calibri"/>
                <a:cs typeface="Calibri"/>
              </a:rPr>
              <a:t>Java/C++:</a:t>
            </a:r>
            <a:r>
              <a:rPr sz="2050" spc="-75" dirty="0">
                <a:latin typeface="Calibri"/>
                <a:cs typeface="Calibri"/>
              </a:rPr>
              <a:t> </a:t>
            </a:r>
            <a:r>
              <a:rPr sz="2050" spc="-25" dirty="0">
                <a:latin typeface="Calibri"/>
                <a:cs typeface="Calibri"/>
              </a:rPr>
              <a:t>SC </a:t>
            </a:r>
            <a:r>
              <a:rPr sz="2050" dirty="0">
                <a:latin typeface="Calibri"/>
                <a:cs typeface="Calibri"/>
              </a:rPr>
              <a:t>for</a:t>
            </a:r>
            <a:r>
              <a:rPr sz="2050" spc="-40" dirty="0">
                <a:latin typeface="Calibri"/>
                <a:cs typeface="Calibri"/>
              </a:rPr>
              <a:t> </a:t>
            </a:r>
            <a:r>
              <a:rPr sz="2050" spc="-30" dirty="0">
                <a:latin typeface="Calibri"/>
                <a:cs typeface="Calibri"/>
              </a:rPr>
              <a:t>data-</a:t>
            </a:r>
            <a:r>
              <a:rPr sz="2050" spc="-20" dirty="0">
                <a:latin typeface="Calibri"/>
                <a:cs typeface="Calibri"/>
              </a:rPr>
              <a:t>race- </a:t>
            </a:r>
            <a:r>
              <a:rPr sz="2050" dirty="0">
                <a:latin typeface="Calibri"/>
                <a:cs typeface="Calibri"/>
              </a:rPr>
              <a:t>free</a:t>
            </a:r>
            <a:r>
              <a:rPr sz="2050" spc="-80" dirty="0">
                <a:latin typeface="Calibri"/>
                <a:cs typeface="Calibri"/>
              </a:rPr>
              <a:t> </a:t>
            </a:r>
            <a:r>
              <a:rPr sz="2050" spc="-25" dirty="0">
                <a:latin typeface="Calibri"/>
                <a:cs typeface="Calibri"/>
              </a:rPr>
              <a:t>programs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91125" y="3761613"/>
            <a:ext cx="1657985" cy="1224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5"/>
              </a:spcBef>
            </a:pPr>
            <a:r>
              <a:rPr sz="1950" spc="-10" dirty="0">
                <a:latin typeface="Calibri"/>
                <a:cs typeface="Calibri"/>
              </a:rPr>
              <a:t>Conservative </a:t>
            </a:r>
            <a:r>
              <a:rPr sz="1950" dirty="0">
                <a:latin typeface="Calibri"/>
                <a:cs typeface="Calibri"/>
              </a:rPr>
              <a:t>with</a:t>
            </a:r>
            <a:r>
              <a:rPr sz="1950" spc="-1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reordering </a:t>
            </a:r>
            <a:r>
              <a:rPr sz="1950" dirty="0">
                <a:latin typeface="Calibri"/>
                <a:cs typeface="Calibri"/>
              </a:rPr>
              <a:t>when</a:t>
            </a:r>
            <a:r>
              <a:rPr sz="1950" spc="1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d-r-</a:t>
            </a:r>
            <a:r>
              <a:rPr sz="1950" dirty="0">
                <a:latin typeface="Calibri"/>
                <a:cs typeface="Calibri"/>
              </a:rPr>
              <a:t>f</a:t>
            </a:r>
            <a:r>
              <a:rPr sz="1950" spc="3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can’t </a:t>
            </a:r>
            <a:r>
              <a:rPr sz="1950" dirty="0">
                <a:latin typeface="Calibri"/>
                <a:cs typeface="Calibri"/>
              </a:rPr>
              <a:t>be</a:t>
            </a:r>
            <a:r>
              <a:rPr sz="1950" spc="2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proved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30971" y="3603193"/>
            <a:ext cx="2192655" cy="9251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100"/>
              </a:spcBef>
            </a:pPr>
            <a:r>
              <a:rPr sz="1950" dirty="0">
                <a:latin typeface="Calibri"/>
                <a:cs typeface="Calibri"/>
              </a:rPr>
              <a:t>Usually</a:t>
            </a:r>
            <a:r>
              <a:rPr sz="1950" spc="3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very</a:t>
            </a:r>
            <a:r>
              <a:rPr sz="1950" spc="3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weak</a:t>
            </a:r>
            <a:r>
              <a:rPr sz="1950" spc="20" dirty="0">
                <a:latin typeface="Calibri"/>
                <a:cs typeface="Calibri"/>
              </a:rPr>
              <a:t> </a:t>
            </a:r>
            <a:r>
              <a:rPr sz="1950" spc="-25" dirty="0">
                <a:latin typeface="Calibri"/>
                <a:cs typeface="Calibri"/>
              </a:rPr>
              <a:t>for </a:t>
            </a:r>
            <a:r>
              <a:rPr sz="1950" dirty="0">
                <a:latin typeface="Calibri"/>
                <a:cs typeface="Calibri"/>
              </a:rPr>
              <a:t>max</a:t>
            </a:r>
            <a:r>
              <a:rPr sz="1950" spc="-2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optimization </a:t>
            </a:r>
            <a:r>
              <a:rPr sz="1950" dirty="0">
                <a:latin typeface="Calibri"/>
                <a:cs typeface="Calibri"/>
              </a:rPr>
              <a:t>(lots of</a:t>
            </a:r>
            <a:r>
              <a:rPr sz="1950" spc="-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reordering)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30971" y="4870196"/>
            <a:ext cx="1901189" cy="6261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950" dirty="0">
                <a:latin typeface="Calibri"/>
                <a:cs typeface="Calibri"/>
              </a:rPr>
              <a:t>Note:</a:t>
            </a:r>
            <a:r>
              <a:rPr sz="1950" spc="-4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fences</a:t>
            </a:r>
            <a:r>
              <a:rPr sz="1950" spc="-45" dirty="0">
                <a:latin typeface="Calibri"/>
                <a:cs typeface="Calibri"/>
              </a:rPr>
              <a:t> </a:t>
            </a:r>
            <a:r>
              <a:rPr sz="1950" spc="-20" dirty="0">
                <a:latin typeface="Calibri"/>
                <a:cs typeface="Calibri"/>
              </a:rPr>
              <a:t>from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50" dirty="0">
                <a:latin typeface="Calibri"/>
                <a:cs typeface="Calibri"/>
              </a:rPr>
              <a:t>“above”</a:t>
            </a:r>
            <a:r>
              <a:rPr sz="1950" spc="-5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ensure</a:t>
            </a:r>
            <a:r>
              <a:rPr sz="1950" spc="-50" dirty="0">
                <a:latin typeface="Calibri"/>
                <a:cs typeface="Calibri"/>
              </a:rPr>
              <a:t> </a:t>
            </a:r>
            <a:r>
              <a:rPr sz="1950" spc="-25" dirty="0">
                <a:latin typeface="Calibri"/>
                <a:cs typeface="Calibri"/>
              </a:rPr>
              <a:t>SC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4128" rIns="0" bIns="0" rtlCol="0">
            <a:spAutoFit/>
          </a:bodyPr>
          <a:lstStyle/>
          <a:p>
            <a:pPr marL="78359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35" dirty="0"/>
              <a:t> </a:t>
            </a:r>
            <a:r>
              <a:rPr dirty="0"/>
              <a:t>did</a:t>
            </a:r>
            <a:r>
              <a:rPr spc="-35" dirty="0"/>
              <a:t> </a:t>
            </a:r>
            <a:r>
              <a:rPr dirty="0"/>
              <a:t>we</a:t>
            </a:r>
            <a:r>
              <a:rPr spc="-35" dirty="0"/>
              <a:t> </a:t>
            </a:r>
            <a:r>
              <a:rPr dirty="0"/>
              <a:t>just</a:t>
            </a:r>
            <a:r>
              <a:rPr spc="-35" dirty="0"/>
              <a:t> </a:t>
            </a:r>
            <a:r>
              <a:rPr spc="-10" dirty="0"/>
              <a:t>learn?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10234295" cy="207073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Concurrency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parallelism,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from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bottom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top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10" dirty="0">
                <a:latin typeface="Calibri"/>
                <a:cs typeface="Calibri"/>
              </a:rPr>
              <a:t>Coherence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consistency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both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memory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ordering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principles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Synchronization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exists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spare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data-</a:t>
            </a:r>
            <a:r>
              <a:rPr sz="2800" dirty="0">
                <a:latin typeface="Calibri"/>
                <a:cs typeface="Calibri"/>
              </a:rPr>
              <a:t>races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non-</a:t>
            </a:r>
            <a:r>
              <a:rPr sz="2800" dirty="0">
                <a:latin typeface="Calibri"/>
                <a:cs typeface="Calibri"/>
              </a:rPr>
              <a:t>SC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executions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Transactional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memory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powerful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sync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primitive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many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x86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CPUs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4128" rIns="0" bIns="0" rtlCol="0">
            <a:spAutoFit/>
          </a:bodyPr>
          <a:lstStyle/>
          <a:p>
            <a:pPr marL="783590">
              <a:lnSpc>
                <a:spcPct val="100000"/>
              </a:lnSpc>
              <a:spcBef>
                <a:spcPts val="105"/>
              </a:spcBef>
            </a:pPr>
            <a:r>
              <a:rPr dirty="0"/>
              <a:t>Some</a:t>
            </a:r>
            <a:r>
              <a:rPr spc="-80" dirty="0"/>
              <a:t> </a:t>
            </a:r>
            <a:r>
              <a:rPr dirty="0"/>
              <a:t>programs</a:t>
            </a:r>
            <a:r>
              <a:rPr spc="-100" dirty="0"/>
              <a:t> </a:t>
            </a:r>
            <a:r>
              <a:rPr dirty="0"/>
              <a:t>also</a:t>
            </a:r>
            <a:r>
              <a:rPr spc="-80" dirty="0"/>
              <a:t> </a:t>
            </a:r>
            <a:r>
              <a:rPr dirty="0"/>
              <a:t>require</a:t>
            </a:r>
            <a:r>
              <a:rPr spc="-135" dirty="0"/>
              <a:t> </a:t>
            </a:r>
            <a:r>
              <a:rPr i="1" spc="-10" dirty="0">
                <a:latin typeface="Calibri Light"/>
                <a:cs typeface="Calibri Light"/>
              </a:rPr>
              <a:t>atomicity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1580" y="2894076"/>
            <a:ext cx="1379220" cy="132588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379730" marR="387985" algn="just">
              <a:lnSpc>
                <a:spcPct val="101400"/>
              </a:lnSpc>
              <a:spcBef>
                <a:spcPts val="155"/>
              </a:spcBef>
            </a:pPr>
            <a:r>
              <a:rPr sz="2500" spc="-20" dirty="0">
                <a:latin typeface="Calibri"/>
                <a:cs typeface="Calibri"/>
              </a:rPr>
              <a:t>r1=X r1++ X=r1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16571" y="5539536"/>
            <a:ext cx="92075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spc="-10" dirty="0">
                <a:latin typeface="Calibri"/>
                <a:cs typeface="Calibri"/>
              </a:rPr>
              <a:t>Fence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71109" y="5985509"/>
            <a:ext cx="3037840" cy="12700"/>
          </a:xfrm>
          <a:custGeom>
            <a:avLst/>
            <a:gdLst/>
            <a:ahLst/>
            <a:cxnLst/>
            <a:rect l="l" t="t" r="r" b="b"/>
            <a:pathLst>
              <a:path w="3037840" h="12700">
                <a:moveTo>
                  <a:pt x="0" y="12191"/>
                </a:moveTo>
                <a:lnTo>
                  <a:pt x="3037332" y="0"/>
                </a:lnTo>
              </a:path>
            </a:pathLst>
          </a:custGeom>
          <a:ln w="1269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82089" y="2533903"/>
            <a:ext cx="847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Thread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28794" y="2533903"/>
            <a:ext cx="847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Thread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2437" y="5402376"/>
            <a:ext cx="381381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Calibri"/>
                <a:cs typeface="Calibri"/>
              </a:rPr>
              <a:t>Fences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don’t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provide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atomicity, </a:t>
            </a:r>
            <a:r>
              <a:rPr sz="2200" dirty="0">
                <a:latin typeface="Calibri"/>
                <a:cs typeface="Calibri"/>
              </a:rPr>
              <a:t>but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have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other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primitives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that </a:t>
            </a:r>
            <a:r>
              <a:rPr sz="2200" dirty="0">
                <a:latin typeface="Calibri"/>
                <a:cs typeface="Calibri"/>
              </a:rPr>
              <a:t>we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can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use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atomic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operations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90288" y="2894076"/>
            <a:ext cx="1381125" cy="132588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386080" marR="382905" algn="just">
              <a:lnSpc>
                <a:spcPct val="101400"/>
              </a:lnSpc>
              <a:spcBef>
                <a:spcPts val="85"/>
              </a:spcBef>
            </a:pPr>
            <a:r>
              <a:rPr sz="2500" spc="-20" dirty="0">
                <a:latin typeface="Calibri"/>
                <a:cs typeface="Calibri"/>
              </a:rPr>
              <a:t>r2=X r2++ X=r2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65746" y="2209292"/>
            <a:ext cx="4324350" cy="2372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Calibri"/>
                <a:cs typeface="Calibri"/>
              </a:rPr>
              <a:t>Defining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Atomicity: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Given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critical</a:t>
            </a:r>
            <a:r>
              <a:rPr sz="2200" i="1" spc="-9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region</a:t>
            </a:r>
            <a:r>
              <a:rPr sz="2200" i="1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that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requires </a:t>
            </a:r>
            <a:r>
              <a:rPr sz="2200" i="1" dirty="0">
                <a:latin typeface="Calibri"/>
                <a:cs typeface="Calibri"/>
              </a:rPr>
              <a:t>atomic</a:t>
            </a:r>
            <a:r>
              <a:rPr sz="2200" i="1" spc="-70" dirty="0">
                <a:latin typeface="Calibri"/>
                <a:cs typeface="Calibri"/>
              </a:rPr>
              <a:t> </a:t>
            </a:r>
            <a:r>
              <a:rPr sz="2200" i="1" spc="-20" dirty="0">
                <a:latin typeface="Calibri"/>
                <a:cs typeface="Calibri"/>
              </a:rPr>
              <a:t>execution</a:t>
            </a:r>
            <a:r>
              <a:rPr sz="2200" i="1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by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multiple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different </a:t>
            </a:r>
            <a:r>
              <a:rPr sz="2200" dirty="0">
                <a:latin typeface="Calibri"/>
                <a:cs typeface="Calibri"/>
              </a:rPr>
              <a:t>threads,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all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threads’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executions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the </a:t>
            </a:r>
            <a:r>
              <a:rPr sz="2200" dirty="0">
                <a:latin typeface="Calibri"/>
                <a:cs typeface="Calibri"/>
              </a:rPr>
              <a:t>region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were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atomic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if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resulting </a:t>
            </a:r>
            <a:r>
              <a:rPr sz="2200" spc="-20" dirty="0">
                <a:latin typeface="Calibri"/>
                <a:cs typeface="Calibri"/>
              </a:rPr>
              <a:t>execution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equivalent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some </a:t>
            </a:r>
            <a:r>
              <a:rPr sz="2200" i="1" spc="-10" dirty="0">
                <a:latin typeface="Calibri"/>
                <a:cs typeface="Calibri"/>
              </a:rPr>
              <a:t>serialization</a:t>
            </a:r>
            <a:r>
              <a:rPr sz="2200" i="1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atomic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regions.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4664</Words>
  <Application>Microsoft Office PowerPoint</Application>
  <PresentationFormat>Widescreen</PresentationFormat>
  <Paragraphs>870</Paragraphs>
  <Slides>82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8" baseType="lpstr"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  <vt:lpstr>Synchronization and its Implementation</vt:lpstr>
      <vt:lpstr>Review: Synchronization Can Prevent Operation Reordering</vt:lpstr>
      <vt:lpstr>Review: Synchronization For Real Programmers</vt:lpstr>
      <vt:lpstr>Data Races</vt:lpstr>
      <vt:lpstr>Fences are for (Preventing Re-)Ordering to Avoid Data Races &amp; Ensure Correct Executions</vt:lpstr>
      <vt:lpstr>Fences are for (Preventing Re-)Ordering to Avoid Data Races &amp; Ensure Correct Executions</vt:lpstr>
      <vt:lpstr>Fences are for (Preventing Re-)Ordering to Avoid Data Races &amp; Ensure Correct Executions</vt:lpstr>
      <vt:lpstr>Some programs also require atomicity</vt:lpstr>
      <vt:lpstr>Some programs also require atomicity</vt:lpstr>
      <vt:lpstr>Mutual exclusion (mutex) locks enforce atomicity (and ordering)</vt:lpstr>
      <vt:lpstr>SpinLocks are one implementation of synchronization</vt:lpstr>
      <vt:lpstr>SpinLocks are one implementation of synchronization</vt:lpstr>
      <vt:lpstr>SpinLocks are one implementation of synchronization</vt:lpstr>
      <vt:lpstr>SpinLocks are one implementation of synchronization</vt:lpstr>
      <vt:lpstr>SpinLocks are one implementation of synchronization</vt:lpstr>
      <vt:lpstr>Lock ordering matters</vt:lpstr>
      <vt:lpstr>Directly Using Compare and Swap</vt:lpstr>
      <vt:lpstr>Fetch and Add – Further Specializing Atomics</vt:lpstr>
      <vt:lpstr>Transactional Memory – Further Generalizing Atomics</vt:lpstr>
      <vt:lpstr>Transactional Memory – Further Generalizing Atomics</vt:lpstr>
      <vt:lpstr>Transactional Memory – Further Generalizing Atomics</vt:lpstr>
      <vt:lpstr>Transactional Memory: Atomicity for “n-CAS”</vt:lpstr>
      <vt:lpstr>Transactional Memory: Atomicity for “n-CAS”</vt:lpstr>
      <vt:lpstr>Transactional Memory: Atomicity for “n-CAS”</vt:lpstr>
      <vt:lpstr>Transactional Memory: Atomicity for “n-CAS”</vt:lpstr>
      <vt:lpstr>Transactional Memory: Atomicity for “n-CAS”</vt:lpstr>
      <vt:lpstr>What do we do if we have repeated aborts?</vt:lpstr>
      <vt:lpstr>Lock-based Fallback Path</vt:lpstr>
      <vt:lpstr>What do we do if we have repeated aborts?</vt:lpstr>
      <vt:lpstr>A Note About Lock-based Fallback Paths</vt:lpstr>
      <vt:lpstr>Implementation sketch of TM</vt:lpstr>
      <vt:lpstr>Tracking TM conflicts using coherence msgs</vt:lpstr>
      <vt:lpstr>Reasons a transaction might abort</vt:lpstr>
      <vt:lpstr>Why is this reordering situation a problem?</vt:lpstr>
      <vt:lpstr>PowerPoint Presentation</vt:lpstr>
      <vt:lpstr>PowerPoint Presentation</vt:lpstr>
      <vt:lpstr>Memory Consistency</vt:lpstr>
      <vt:lpstr>Memory Consistency Model</vt:lpstr>
      <vt:lpstr>Coherence is Ordering</vt:lpstr>
      <vt:lpstr>Consistency is Ordering</vt:lpstr>
      <vt:lpstr>Sequential Consistency (SC) The simplest, most intuitive memory consistency model</vt:lpstr>
      <vt:lpstr>The SC “Switch”</vt:lpstr>
      <vt:lpstr>The SC “Switch”</vt:lpstr>
      <vt:lpstr>The SC “Switch”</vt:lpstr>
      <vt:lpstr>The SC “Switch”</vt:lpstr>
      <vt:lpstr>The SC “Switch”</vt:lpstr>
      <vt:lpstr>The SC “Switch”</vt:lpstr>
      <vt:lpstr>Why is SC Important?</vt:lpstr>
      <vt:lpstr>Real hardware does not enforce SC</vt:lpstr>
      <vt:lpstr>Reordering #1: Write Buffers</vt:lpstr>
      <vt:lpstr>Reordering #1: Write Buffers</vt:lpstr>
      <vt:lpstr>Reordering #1: Write Buffers</vt:lpstr>
      <vt:lpstr>Reordering #1: Write Buffers</vt:lpstr>
      <vt:lpstr>Reordering #1: Write Buffers</vt:lpstr>
      <vt:lpstr>Reordering #1: Write Buffers</vt:lpstr>
      <vt:lpstr>Reordering #1: Write Buffers</vt:lpstr>
      <vt:lpstr>Reordering #1: Write Buffers</vt:lpstr>
      <vt:lpstr>Reordering #1: Write Buffers</vt:lpstr>
      <vt:lpstr>Reordering #1: Write Buffers</vt:lpstr>
      <vt:lpstr>Reordering #1: Write Buffers</vt:lpstr>
      <vt:lpstr>Reordering #2: Write Combining</vt:lpstr>
      <vt:lpstr>Reordering #2: Write Combining</vt:lpstr>
      <vt:lpstr>Reordering #2: Write Combining</vt:lpstr>
      <vt:lpstr>Reordering #2: Write Combining</vt:lpstr>
      <vt:lpstr>Reordering #2: Write Combining</vt:lpstr>
      <vt:lpstr>Reordering #3: Interconnect</vt:lpstr>
      <vt:lpstr>Reordering #4: Compilers</vt:lpstr>
      <vt:lpstr>When is an Execution Not SC? When a memory operation happens before itself</vt:lpstr>
      <vt:lpstr>When is an Execution Not SC? When a memory operation happens before itself</vt:lpstr>
      <vt:lpstr>When is an Execution Not SC? When a memory operation happens before itself</vt:lpstr>
      <vt:lpstr>When is an Execution Not SC? When a memory operation happens before itself</vt:lpstr>
      <vt:lpstr>When is an Execution Not SC? When a memory operation happens before itself</vt:lpstr>
      <vt:lpstr>Two Design Constraints at Odds</vt:lpstr>
      <vt:lpstr>PowerPoint Presentation</vt:lpstr>
      <vt:lpstr>x86-TSO (intel x86s) “The Write Buffer Memory Model”</vt:lpstr>
      <vt:lpstr>PSO(SPARC) “The Write Combining Memory Model”</vt:lpstr>
      <vt:lpstr>In General</vt:lpstr>
      <vt:lpstr>Implementing Synchronization for Weak Memory Models</vt:lpstr>
      <vt:lpstr>SC and Relaxed Consistency</vt:lpstr>
      <vt:lpstr>Memory Models across the System Stack</vt:lpstr>
      <vt:lpstr>What did we just learn?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CMU 18-344: Computer Systems and the Hardware/Software Interface</dc:title>
  <dc:creator>Brandon Lucia</dc:creator>
  <cp:lastModifiedBy>Gregory M Kesden</cp:lastModifiedBy>
  <cp:revision>2</cp:revision>
  <dcterms:created xsi:type="dcterms:W3CDTF">2023-11-14T03:23:27Z</dcterms:created>
  <dcterms:modified xsi:type="dcterms:W3CDTF">2023-11-14T04:33:43Z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2023-11-14T00:00:00Z</vt:filetime>
  </property>
  <property fmtid="{D5CDD505-2E9C-101B-9397-08002B2CF9AE}" pid="5" name="Producer">
    <vt:lpwstr>Microsoft® PowerPoint® for Microsoft 365</vt:lpwstr>
  </property>
</Properties>
</file>